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81" r:id="rId5"/>
    <p:sldMasterId id="2147483682" r:id="rId6"/>
    <p:sldMasterId id="214748368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Montserrat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AD435C7-32BC-47B4-936E-B0100C65C9C2}">
  <a:tblStyle styleId="{6AD435C7-32BC-47B4-936E-B0100C65C9C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font" Target="fonts/Montserrat-bold.fntdata"/><Relationship Id="rId25" Type="http://schemas.openxmlformats.org/officeDocument/2006/relationships/font" Target="fonts/Montserrat-regular.fntdata"/><Relationship Id="rId28" Type="http://schemas.openxmlformats.org/officeDocument/2006/relationships/font" Target="fonts/Montserrat-boldItalic.fntdata"/><Relationship Id="rId27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rainforest-alliance.org/approach/" TargetMode="External"/><Relationship Id="rId3" Type="http://schemas.openxmlformats.org/officeDocument/2006/relationships/hyperlink" Target="https://www.rainforest-alliance.org/insights/our-360-approach-to-stopping-rainforest-destruction/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intechnic.com/blog/100-ux-statistics-every-user-experience-professional-needs-to-know/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ntent-na1.emarketer.com/amazon-advertising-2018" TargetMode="External"/><Relationship Id="rId3" Type="http://schemas.openxmlformats.org/officeDocument/2006/relationships/hyperlink" Target="http://whartonmagazine.com/blogs/how-amazon-targets-millennial-parents/#sthash.pojRln9A.MDZXvnLO.dpbs" TargetMode="External"/><Relationship Id="rId4" Type="http://schemas.openxmlformats.org/officeDocument/2006/relationships/hyperlink" Target="https://www.lexingtonlaw.com/blog/credit-cards/millennial-spending-habits.html" TargetMode="External"/><Relationship Id="rId5" Type="http://schemas.openxmlformats.org/officeDocument/2006/relationships/hyperlink" Target="https://www.iab.com/wp-content/uploads/2016/05/ShareThrough_IAB-NewFronts-Lunch-Presentation-2016.pdf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ziprecruiter.com/Salaries/Nonprofit-Consultant-Salary--in-Virginia" TargetMode="External"/><Relationship Id="rId3" Type="http://schemas.openxmlformats.org/officeDocument/2006/relationships/hyperlink" Target="https://www.glassdoor.com/Hourly-Pay/The-Outreach-Team-Canvasser-Virginia-Hourly-Pay-EJI_IE1754444.0,17_KO18,27_IL.28,36_IS323.ht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1484a50aa0_2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11484a50aa0_2_10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157d898299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157d898299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World Resource Institute, Global Forest Watch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b21d25f68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b21d25f68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World Resource Institute, Global Forest Watch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115f7d17b3d_15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115f7d17b3d_15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https://www.rainforest-alliance.org/approach/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https://www.rainforest-alliance.org/insights/our-360-approach-to-stopping-rainforest-destruction/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acc37681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1acc37681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1d7060600_0_1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61d706060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To be completed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4eb0bbf2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4eb0bbf2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333333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14eb0bbf2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14eb0bbf2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https://www.intechnic.com/blog/100-ux-statistics-every-user-experience-professional-needs-to-know/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14eb0bbf2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14eb0bbf2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This test accounts for instances when the data variances and the sample sizes are unequal between groups.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c436fc2ed_0_1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7c436fc2ed_0_1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Bring out possibility of coupon websites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Sources: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https://content-na1.emarketer.com/amazon-advertising-2018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http://scholar.google.com/scholar_url?url=https://www.bedicon.org/wp-content/uploads/2018/01/marketing_topic7_source1.pdf&amp;hl=en&amp;sa=X&amp;scisig=AAGBfm1n3Vf-MFiplY4YB6W5ikuRvf4U1Q&amp;nossl=1&amp;oi=scholarr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http://whartonmagazine.com/blogs/how-amazon-targets-millennial-parents/#sthash.pojRln9A.MDZXvnLO.dpbs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https://www.lexingtonlaw.com/blog/credit-cards/millennial-spending-habits.html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https://www.iab.com/wp-content/uploads/2016/05/ShareThrough_IAB-NewFronts-Lunch-Presentation-2016.pdf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1514339ca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1514339ca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rgbClr val="1A1A1A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 collaborate with conservation teams on projects that engage the participation of a range of investors and generate a consistent source of capital to support the completion of these projects.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115f7d17b3d_15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115f7d17b3d_15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 sz="1400">
                <a:solidFill>
                  <a:schemeClr val="dk1"/>
                </a:solidFill>
              </a:rPr>
              <a:t>Creating an Investment Policy Statement (IPS)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 sz="1400">
                <a:solidFill>
                  <a:schemeClr val="dk1"/>
                </a:solidFill>
              </a:rPr>
              <a:t>Find new members to oversee the lending of investor money (Create a lending group under administration)</a:t>
            </a:r>
            <a:endParaRPr sz="14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arenR"/>
            </a:pPr>
            <a:r>
              <a:rPr lang="en" sz="1200">
                <a:solidFill>
                  <a:schemeClr val="dk1"/>
                </a:solidFill>
              </a:rPr>
              <a:t>Nonprofit Consultant for investors ($58,000)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arenR"/>
            </a:pPr>
            <a:r>
              <a:rPr lang="en" sz="1200">
                <a:solidFill>
                  <a:schemeClr val="dk1"/>
                </a:solidFill>
              </a:rPr>
              <a:t>Director of lending services ($60,000)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arenR"/>
            </a:pPr>
            <a:r>
              <a:rPr lang="en" sz="1200">
                <a:solidFill>
                  <a:schemeClr val="dk1"/>
                </a:solidFill>
              </a:rPr>
              <a:t>Investor outreach ($35000)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arenR"/>
            </a:pPr>
            <a:r>
              <a:rPr lang="en" sz="1200">
                <a:solidFill>
                  <a:schemeClr val="dk1"/>
                </a:solidFill>
              </a:rPr>
              <a:t>Program analyst ($45,000)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LcParenR"/>
            </a:pPr>
            <a:r>
              <a:rPr lang="en" sz="1200">
                <a:solidFill>
                  <a:schemeClr val="dk1"/>
                </a:solidFill>
              </a:rPr>
              <a:t>Relationship Manager for NGOs ($40000)</a:t>
            </a:r>
            <a:endParaRPr sz="1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https://www.ziprecruiter.com/Salaries/Nonprofit-Consultant-Salary--in-Virginia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https://www.glassdoor.com/Hourly-Pay/The-Outreach-Team-Canvasser-Virginia-Hourly-Pay-EJI_IE1754444.0,17_KO18,27_IL.28,36_IS323.htm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 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24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8.png"/><Relationship Id="rId3" Type="http://schemas.openxmlformats.org/officeDocument/2006/relationships/image" Target="../media/image30.png"/><Relationship Id="rId4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0" y="2469400"/>
            <a:ext cx="85206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1"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11700" y="3564650"/>
            <a:ext cx="85206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595300" y="4990499"/>
            <a:ext cx="5487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7" name="Google Shape;67;p14"/>
          <p:cNvCxnSpPr/>
          <p:nvPr/>
        </p:nvCxnSpPr>
        <p:spPr>
          <a:xfrm>
            <a:off x="313150" y="3564650"/>
            <a:ext cx="8559600" cy="0"/>
          </a:xfrm>
          <a:prstGeom prst="straightConnector1">
            <a:avLst/>
          </a:prstGeom>
          <a:noFill/>
          <a:ln cap="flat" cmpd="sng" w="9525">
            <a:solidFill>
              <a:srgbClr val="76B707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4"/>
          <p:cNvSpPr txBox="1"/>
          <p:nvPr>
            <p:ph idx="2" type="subTitle"/>
          </p:nvPr>
        </p:nvSpPr>
        <p:spPr>
          <a:xfrm>
            <a:off x="6221050" y="3564650"/>
            <a:ext cx="2651700" cy="3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SECTION_TITLE_AND_DESCRI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0"/>
            <a:ext cx="2197500" cy="49905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322800" y="212150"/>
            <a:ext cx="1874700" cy="7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300"/>
              <a:buNone/>
              <a:defRPr b="1" sz="23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None/>
              <a:defRPr sz="4200">
                <a:solidFill>
                  <a:srgbClr val="43434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None/>
              <a:defRPr sz="4200">
                <a:solidFill>
                  <a:srgbClr val="43434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None/>
              <a:defRPr sz="4200">
                <a:solidFill>
                  <a:srgbClr val="43434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None/>
              <a:defRPr sz="4200">
                <a:solidFill>
                  <a:srgbClr val="43434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None/>
              <a:defRPr sz="4200">
                <a:solidFill>
                  <a:srgbClr val="43434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None/>
              <a:defRPr sz="4200">
                <a:solidFill>
                  <a:srgbClr val="43434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None/>
              <a:defRPr sz="4200">
                <a:solidFill>
                  <a:srgbClr val="43434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4200"/>
              <a:buNone/>
              <a:defRPr sz="42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035300" y="390450"/>
            <a:ext cx="5720700" cy="42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595300" y="4990499"/>
            <a:ext cx="5487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0"/>
            <a:ext cx="85206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595300" y="4990499"/>
            <a:ext cx="5487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16"/>
          <p:cNvCxnSpPr/>
          <p:nvPr/>
        </p:nvCxnSpPr>
        <p:spPr>
          <a:xfrm>
            <a:off x="-6825" y="789900"/>
            <a:ext cx="8848200" cy="0"/>
          </a:xfrm>
          <a:prstGeom prst="straightConnector1">
            <a:avLst/>
          </a:prstGeom>
          <a:noFill/>
          <a:ln cap="flat" cmpd="sng" w="9525">
            <a:solidFill>
              <a:srgbClr val="50C7D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896825"/>
            <a:ext cx="8520600" cy="39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048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indent="-3048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02">
          <p15:clr>
            <a:srgbClr val="F9AD4C"/>
          </p15:clr>
        </p15:guide>
        <p15:guide id="2" pos="5564">
          <p15:clr>
            <a:srgbClr val="F9AD4C"/>
          </p15:clr>
        </p15:guide>
        <p15:guide id="3" orient="horz" pos="565">
          <p15:clr>
            <a:srgbClr val="F9AD4C"/>
          </p15:clr>
        </p15:guide>
        <p15:guide id="4" orient="horz" pos="3052">
          <p15:clr>
            <a:srgbClr val="F9AD4C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sub title">
  <p:cSld name="TITLE_AND_BODY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0"/>
            <a:ext cx="85206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595300" y="4990499"/>
            <a:ext cx="5487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2" name="Google Shape;82;p17"/>
          <p:cNvCxnSpPr/>
          <p:nvPr/>
        </p:nvCxnSpPr>
        <p:spPr>
          <a:xfrm>
            <a:off x="-6825" y="789900"/>
            <a:ext cx="8848200" cy="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233300"/>
            <a:ext cx="8520600" cy="3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048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indent="-3048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84" name="Google Shape;84;p17"/>
          <p:cNvSpPr txBox="1"/>
          <p:nvPr>
            <p:ph idx="2" type="title"/>
          </p:nvPr>
        </p:nvSpPr>
        <p:spPr>
          <a:xfrm>
            <a:off x="311700" y="896825"/>
            <a:ext cx="85206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cxnSp>
        <p:nvCxnSpPr>
          <p:cNvPr id="85" name="Google Shape;85;p17"/>
          <p:cNvCxnSpPr/>
          <p:nvPr/>
        </p:nvCxnSpPr>
        <p:spPr>
          <a:xfrm>
            <a:off x="320100" y="1233306"/>
            <a:ext cx="8521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pos="202">
          <p15:clr>
            <a:srgbClr val="F9AD4C"/>
          </p15:clr>
        </p15:guide>
        <p15:guide id="2" pos="5564">
          <p15:clr>
            <a:srgbClr val="F9AD4C"/>
          </p15:clr>
        </p15:guide>
        <p15:guide id="3" orient="horz" pos="565">
          <p15:clr>
            <a:srgbClr val="F9AD4C"/>
          </p15:clr>
        </p15:guide>
        <p15:guide id="4" orient="horz" pos="3052">
          <p15:clr>
            <a:srgbClr val="F9AD4C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0"/>
            <a:ext cx="85206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595300" y="4990499"/>
            <a:ext cx="5487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9" name="Google Shape;89;p18"/>
          <p:cNvCxnSpPr/>
          <p:nvPr/>
        </p:nvCxnSpPr>
        <p:spPr>
          <a:xfrm>
            <a:off x="-6825" y="789900"/>
            <a:ext cx="8848200" cy="0"/>
          </a:xfrm>
          <a:prstGeom prst="straightConnector1">
            <a:avLst/>
          </a:prstGeom>
          <a:noFill/>
          <a:ln cap="flat" cmpd="sng" w="9525">
            <a:solidFill>
              <a:srgbClr val="93DCE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896825"/>
            <a:ext cx="3999900" cy="39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048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indent="-3048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2" type="body"/>
          </p:nvPr>
        </p:nvSpPr>
        <p:spPr>
          <a:xfrm>
            <a:off x="4832400" y="896825"/>
            <a:ext cx="3999900" cy="39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048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02">
          <p15:clr>
            <a:srgbClr val="F9AD4C"/>
          </p15:clr>
        </p15:guide>
        <p15:guide id="2" pos="2716">
          <p15:clr>
            <a:srgbClr val="F9AD4C"/>
          </p15:clr>
        </p15:guide>
        <p15:guide id="3" pos="3044">
          <p15:clr>
            <a:srgbClr val="F9AD4C"/>
          </p15:clr>
        </p15:guide>
        <p15:guide id="4" pos="5564">
          <p15:clr>
            <a:srgbClr val="F9AD4C"/>
          </p15:clr>
        </p15:guide>
        <p15:guide id="5" orient="horz" pos="565">
          <p15:clr>
            <a:srgbClr val="F9AD4C"/>
          </p15:clr>
        </p15:guide>
        <p15:guide id="6" orient="horz" pos="3052">
          <p15:clr>
            <a:srgbClr val="F9AD4C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0"/>
            <a:ext cx="85206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595300" y="4990499"/>
            <a:ext cx="5487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5" name="Google Shape;95;p19"/>
          <p:cNvCxnSpPr/>
          <p:nvPr/>
        </p:nvCxnSpPr>
        <p:spPr>
          <a:xfrm>
            <a:off x="-6825" y="789900"/>
            <a:ext cx="8848200" cy="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233300"/>
            <a:ext cx="3999900" cy="3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048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indent="-3048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4832400" y="1233450"/>
            <a:ext cx="3999900" cy="3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 sz="1400">
                <a:solidFill>
                  <a:srgbClr val="000000"/>
                </a:solidFill>
              </a:defRPr>
            </a:lvl1pPr>
            <a:lvl2pPr indent="-304800" lvl="1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2pPr>
            <a:lvl3pPr indent="-3048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3pPr>
            <a:lvl4pPr indent="-304800" lvl="3" marL="18288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4pPr>
            <a:lvl5pPr indent="-304800" lvl="4" marL="22860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5pPr>
            <a:lvl6pPr indent="-304800" lvl="5" marL="2743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6pPr>
            <a:lvl7pPr indent="-304800" lvl="6" marL="3200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  <a:defRPr sz="1200">
                <a:solidFill>
                  <a:srgbClr val="000000"/>
                </a:solidFill>
              </a:defRPr>
            </a:lvl7pPr>
            <a:lvl8pPr indent="-304800" lvl="7" marL="3657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  <a:defRPr sz="1200">
                <a:solidFill>
                  <a:srgbClr val="000000"/>
                </a:solidFill>
              </a:defRPr>
            </a:lvl8pPr>
            <a:lvl9pPr indent="-304800" lvl="8" marL="411480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Char char="■"/>
              <a:defRPr sz="1200"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98" name="Google Shape;98;p19"/>
          <p:cNvSpPr txBox="1"/>
          <p:nvPr>
            <p:ph idx="3" type="title"/>
          </p:nvPr>
        </p:nvSpPr>
        <p:spPr>
          <a:xfrm>
            <a:off x="311700" y="896825"/>
            <a:ext cx="39999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4" type="title"/>
          </p:nvPr>
        </p:nvSpPr>
        <p:spPr>
          <a:xfrm>
            <a:off x="4828500" y="896825"/>
            <a:ext cx="3999900" cy="33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02">
          <p15:clr>
            <a:srgbClr val="F9AD4C"/>
          </p15:clr>
        </p15:guide>
        <p15:guide id="2" pos="2716">
          <p15:clr>
            <a:srgbClr val="F9AD4C"/>
          </p15:clr>
        </p15:guide>
        <p15:guide id="3" pos="3044">
          <p15:clr>
            <a:srgbClr val="F9AD4C"/>
          </p15:clr>
        </p15:guide>
        <p15:guide id="4" pos="5564">
          <p15:clr>
            <a:srgbClr val="F9AD4C"/>
          </p15:clr>
        </p15:guide>
        <p15:guide id="5" orient="horz" pos="565">
          <p15:clr>
            <a:srgbClr val="F9AD4C"/>
          </p15:clr>
        </p15:guide>
        <p15:guide id="6" orient="horz" pos="3052">
          <p15:clr>
            <a:srgbClr val="F9AD4C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102" name="Google Shape;102;p20"/>
          <p:cNvSpPr txBox="1"/>
          <p:nvPr>
            <p:ph idx="12" type="sldNum"/>
          </p:nvPr>
        </p:nvSpPr>
        <p:spPr>
          <a:xfrm>
            <a:off x="8595300" y="4990499"/>
            <a:ext cx="5487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ing slide">
  <p:cSld name="TITLE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8595300" y="4990499"/>
            <a:ext cx="5487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5" name="Google Shape;105;p21"/>
          <p:cNvCxnSpPr/>
          <p:nvPr/>
        </p:nvCxnSpPr>
        <p:spPr>
          <a:xfrm>
            <a:off x="313150" y="3564650"/>
            <a:ext cx="8559600" cy="0"/>
          </a:xfrm>
          <a:prstGeom prst="straightConnector1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06" name="Google Shape;106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98812" y="2593025"/>
            <a:ext cx="2546374" cy="90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Full Image - large header Only" showMasterSp="0">
  <p:cSld name="Title Slide - Full Image - large header 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2388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3"/>
          <p:cNvSpPr txBox="1"/>
          <p:nvPr/>
        </p:nvSpPr>
        <p:spPr>
          <a:xfrm>
            <a:off x="322453" y="4910913"/>
            <a:ext cx="1041889" cy="5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STRICTLY CONFIDENTIAL</a:t>
            </a:r>
            <a:endParaRPr sz="1100"/>
          </a:p>
        </p:txBody>
      </p:sp>
      <p:pic>
        <p:nvPicPr>
          <p:cNvPr id="116" name="Google Shape;116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2726" y="4833824"/>
            <a:ext cx="8496000" cy="33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>
              <a:buNone/>
              <a:defRPr sz="1300">
                <a:solidFill>
                  <a:schemeClr val="dk1"/>
                </a:solidFill>
              </a:defRPr>
            </a:lvl1pPr>
            <a:lvl2pPr lvl="1">
              <a:buNone/>
              <a:defRPr sz="1300">
                <a:solidFill>
                  <a:schemeClr val="dk1"/>
                </a:solidFill>
              </a:defRPr>
            </a:lvl2pPr>
            <a:lvl3pPr lvl="2">
              <a:buNone/>
              <a:defRPr sz="1300">
                <a:solidFill>
                  <a:schemeClr val="dk1"/>
                </a:solidFill>
              </a:defRPr>
            </a:lvl3pPr>
            <a:lvl4pPr lvl="3">
              <a:buNone/>
              <a:defRPr sz="1300">
                <a:solidFill>
                  <a:schemeClr val="dk1"/>
                </a:solidFill>
              </a:defRPr>
            </a:lvl4pPr>
            <a:lvl5pPr lvl="4">
              <a:buNone/>
              <a:defRPr sz="1300">
                <a:solidFill>
                  <a:schemeClr val="dk1"/>
                </a:solidFill>
              </a:defRPr>
            </a:lvl5pPr>
            <a:lvl6pPr lvl="5">
              <a:buNone/>
              <a:defRPr sz="1300">
                <a:solidFill>
                  <a:schemeClr val="dk1"/>
                </a:solidFill>
              </a:defRPr>
            </a:lvl6pPr>
            <a:lvl7pPr lvl="6">
              <a:buNone/>
              <a:defRPr sz="1300">
                <a:solidFill>
                  <a:schemeClr val="dk1"/>
                </a:solidFill>
              </a:defRPr>
            </a:lvl7pPr>
            <a:lvl8pPr lvl="7">
              <a:buNone/>
              <a:defRPr sz="1300">
                <a:solidFill>
                  <a:schemeClr val="dk1"/>
                </a:solidFill>
              </a:defRPr>
            </a:lvl8pPr>
            <a:lvl9pPr lvl="8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 rotWithShape="1">
          <a:blip r:embed="rId3">
            <a:alphaModFix/>
          </a:blip>
          <a:srcRect b="4112" l="0" r="0" t="1127"/>
          <a:stretch/>
        </p:blipFill>
        <p:spPr>
          <a:xfrm>
            <a:off x="2200650" y="0"/>
            <a:ext cx="4358400" cy="2323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 showMasterSp="0">
  <p:cSld name="Conten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4"/>
          <p:cNvPicPr preferRelativeResize="0"/>
          <p:nvPr/>
        </p:nvPicPr>
        <p:blipFill rotWithShape="1">
          <a:blip r:embed="rId2">
            <a:alphaModFix/>
          </a:blip>
          <a:srcRect b="0" l="0" r="19534" t="17728"/>
          <a:stretch/>
        </p:blipFill>
        <p:spPr>
          <a:xfrm>
            <a:off x="2881300" y="0"/>
            <a:ext cx="6262700" cy="48024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24"/>
          <p:cNvCxnSpPr/>
          <p:nvPr/>
        </p:nvCxnSpPr>
        <p:spPr>
          <a:xfrm>
            <a:off x="1783756" y="1437085"/>
            <a:ext cx="7008553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p24"/>
          <p:cNvSpPr/>
          <p:nvPr/>
        </p:nvSpPr>
        <p:spPr>
          <a:xfrm flipH="1" rot="10800000">
            <a:off x="1318613" y="1298906"/>
            <a:ext cx="360000" cy="270000"/>
          </a:xfrm>
          <a:custGeom>
            <a:rect b="b" l="l" r="r" t="t"/>
            <a:pathLst>
              <a:path extrusionOk="0" h="21600" w="21600">
                <a:moveTo>
                  <a:pt x="10800" y="18491"/>
                </a:moveTo>
                <a:cubicBezTo>
                  <a:pt x="6545" y="18491"/>
                  <a:pt x="2945" y="15055"/>
                  <a:pt x="2945" y="10800"/>
                </a:cubicBezTo>
                <a:cubicBezTo>
                  <a:pt x="2945" y="6382"/>
                  <a:pt x="6545" y="2945"/>
                  <a:pt x="10800" y="2945"/>
                </a:cubicBezTo>
                <a:cubicBezTo>
                  <a:pt x="15055" y="2945"/>
                  <a:pt x="18491" y="6382"/>
                  <a:pt x="18491" y="10800"/>
                </a:cubicBezTo>
                <a:cubicBezTo>
                  <a:pt x="18491" y="15055"/>
                  <a:pt x="15055" y="18491"/>
                  <a:pt x="10800" y="18491"/>
                </a:cubicBezTo>
                <a:moveTo>
                  <a:pt x="10800" y="0"/>
                </a:moveTo>
                <a:cubicBezTo>
                  <a:pt x="4909" y="0"/>
                  <a:pt x="0" y="4745"/>
                  <a:pt x="0" y="10800"/>
                </a:cubicBezTo>
                <a:cubicBezTo>
                  <a:pt x="0" y="16691"/>
                  <a:pt x="4909" y="21600"/>
                  <a:pt x="10800" y="21600"/>
                </a:cubicBezTo>
                <a:cubicBezTo>
                  <a:pt x="16691" y="21600"/>
                  <a:pt x="21600" y="16691"/>
                  <a:pt x="21600" y="10800"/>
                </a:cubicBezTo>
                <a:cubicBezTo>
                  <a:pt x="21600" y="4745"/>
                  <a:pt x="16691" y="0"/>
                  <a:pt x="10800" y="0"/>
                </a:cubicBezTo>
                <a:moveTo>
                  <a:pt x="16200" y="9818"/>
                </a:moveTo>
                <a:cubicBezTo>
                  <a:pt x="13091" y="6873"/>
                  <a:pt x="13091" y="6873"/>
                  <a:pt x="13091" y="6873"/>
                </a:cubicBezTo>
                <a:cubicBezTo>
                  <a:pt x="12600" y="6382"/>
                  <a:pt x="11945" y="6382"/>
                  <a:pt x="11455" y="6873"/>
                </a:cubicBezTo>
                <a:cubicBezTo>
                  <a:pt x="10964" y="7364"/>
                  <a:pt x="10964" y="8018"/>
                  <a:pt x="11455" y="8509"/>
                </a:cubicBezTo>
                <a:cubicBezTo>
                  <a:pt x="12436" y="9491"/>
                  <a:pt x="12436" y="9491"/>
                  <a:pt x="12436" y="9491"/>
                </a:cubicBezTo>
                <a:cubicBezTo>
                  <a:pt x="6382" y="9491"/>
                  <a:pt x="6382" y="9491"/>
                  <a:pt x="6382" y="9491"/>
                </a:cubicBezTo>
                <a:cubicBezTo>
                  <a:pt x="5727" y="9491"/>
                  <a:pt x="5073" y="10145"/>
                  <a:pt x="5073" y="10800"/>
                </a:cubicBezTo>
                <a:cubicBezTo>
                  <a:pt x="5073" y="11618"/>
                  <a:pt x="5727" y="12273"/>
                  <a:pt x="6382" y="12273"/>
                </a:cubicBezTo>
                <a:cubicBezTo>
                  <a:pt x="12436" y="12273"/>
                  <a:pt x="12436" y="12273"/>
                  <a:pt x="12436" y="12273"/>
                </a:cubicBezTo>
                <a:cubicBezTo>
                  <a:pt x="11455" y="13091"/>
                  <a:pt x="11455" y="13091"/>
                  <a:pt x="11455" y="13091"/>
                </a:cubicBezTo>
                <a:cubicBezTo>
                  <a:pt x="10964" y="13582"/>
                  <a:pt x="10964" y="14236"/>
                  <a:pt x="11455" y="14727"/>
                </a:cubicBezTo>
                <a:cubicBezTo>
                  <a:pt x="11618" y="14891"/>
                  <a:pt x="11945" y="15055"/>
                  <a:pt x="12273" y="15055"/>
                </a:cubicBezTo>
                <a:cubicBezTo>
                  <a:pt x="12600" y="15055"/>
                  <a:pt x="12927" y="14891"/>
                  <a:pt x="13091" y="14564"/>
                </a:cubicBezTo>
                <a:cubicBezTo>
                  <a:pt x="16200" y="11618"/>
                  <a:pt x="16200" y="11618"/>
                  <a:pt x="16200" y="11618"/>
                </a:cubicBezTo>
                <a:cubicBezTo>
                  <a:pt x="16691" y="11127"/>
                  <a:pt x="16691" y="10309"/>
                  <a:pt x="16200" y="98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t" bIns="34275" lIns="31650" spcFirstLastPara="1" rIns="31650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4"/>
          <p:cNvSpPr txBox="1"/>
          <p:nvPr/>
        </p:nvSpPr>
        <p:spPr>
          <a:xfrm>
            <a:off x="322453" y="4910913"/>
            <a:ext cx="1041889" cy="5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STRICTLY CONFIDENTIAL</a:t>
            </a:r>
            <a:endParaRPr sz="1100"/>
          </a:p>
        </p:txBody>
      </p:sp>
      <p:sp>
        <p:nvSpPr>
          <p:cNvPr id="127" name="Google Shape;127;p24"/>
          <p:cNvSpPr txBox="1"/>
          <p:nvPr/>
        </p:nvSpPr>
        <p:spPr>
          <a:xfrm>
            <a:off x="1199321" y="4910642"/>
            <a:ext cx="3429068" cy="58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The content of this document may not be disclosed to third parties without prior consent from Alpha FMC</a:t>
            </a:r>
            <a:endParaRPr sz="4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344540" y="1330031"/>
            <a:ext cx="1202907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sz="1100"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4671646" y="1537780"/>
            <a:ext cx="4120662" cy="29246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pic>
        <p:nvPicPr>
          <p:cNvPr id="130" name="Google Shape;130;p24"/>
          <p:cNvPicPr preferRelativeResize="0"/>
          <p:nvPr/>
        </p:nvPicPr>
        <p:blipFill rotWithShape="1">
          <a:blip r:embed="rId3">
            <a:alphaModFix/>
          </a:blip>
          <a:srcRect b="49740" l="0" r="0" t="0"/>
          <a:stretch/>
        </p:blipFill>
        <p:spPr>
          <a:xfrm>
            <a:off x="300091" y="4462474"/>
            <a:ext cx="1086614" cy="2330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2726" y="4833824"/>
            <a:ext cx="8496000" cy="3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idx="10" type="dt"/>
          </p:nvPr>
        </p:nvSpPr>
        <p:spPr>
          <a:xfrm>
            <a:off x="7596554" y="4899104"/>
            <a:ext cx="697523" cy="69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5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1" type="ftr"/>
          </p:nvPr>
        </p:nvSpPr>
        <p:spPr>
          <a:xfrm>
            <a:off x="4814927" y="4899104"/>
            <a:ext cx="2781627" cy="69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5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600098" y="4899104"/>
            <a:ext cx="192211" cy="7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sz="5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5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5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5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5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5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5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5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5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7987" y="691924"/>
            <a:ext cx="8474320" cy="45839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135000" spcFirstLastPara="1" rIns="68575" wrap="square" tIns="27000">
            <a:normAutofit/>
          </a:bodyPr>
          <a:lstStyle>
            <a:lvl1pPr indent="-28575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666666"/>
              </a:buClr>
              <a:buSzPts val="900"/>
              <a:buChar char="•"/>
              <a:defRPr sz="900">
                <a:solidFill>
                  <a:srgbClr val="666666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6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1" name="Google Shape;141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7" name="Google Shape;147;p2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9" name="Google Shape;159;p29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0" name="Google Shape;160;p2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1" name="Google Shape;161;p2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2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6" name="Google Shape;166;p30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7" name="Google Shape;167;p30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8" name="Google Shape;168;p30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9" name="Google Shape;169;p3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3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3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4" name="Google Shape;174;p3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3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3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3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3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84" name="Google Shape;184;p33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85" name="Google Shape;185;p3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3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3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34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92" name="Google Shape;192;p3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3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3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7" name="Google Shape;197;p35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8" name="Google Shape;198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0" name="Google Shape;200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3" name="Google Shape;203;p36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04" name="Google Shape;204;p3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5" name="Google Shape;205;p3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6" name="Google Shape;206;p3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9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0"/>
            <a:ext cx="85206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918925"/>
            <a:ext cx="8520600" cy="40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95300" y="4990499"/>
            <a:ext cx="5487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4" name="Google Shape;54;p13"/>
          <p:cNvCxnSpPr/>
          <p:nvPr/>
        </p:nvCxnSpPr>
        <p:spPr>
          <a:xfrm>
            <a:off x="0" y="499050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13"/>
          <p:cNvSpPr txBox="1"/>
          <p:nvPr/>
        </p:nvSpPr>
        <p:spPr>
          <a:xfrm>
            <a:off x="110650" y="4990500"/>
            <a:ext cx="67161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27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This information is confidential and was prepared by BUCG solely for the use of our client; it is not to be relied on by any 3rd party without BUCG’s prior consent</a:t>
            </a:r>
            <a:endParaRPr b="0" i="0" sz="6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1">
            <a:alphaModFix/>
          </a:blip>
          <a:srcRect b="0" l="0" r="62983" t="0"/>
          <a:stretch/>
        </p:blipFill>
        <p:spPr>
          <a:xfrm>
            <a:off x="7352700" y="5020750"/>
            <a:ext cx="96036" cy="92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" name="Google Shape;57;p13"/>
          <p:cNvGrpSpPr/>
          <p:nvPr/>
        </p:nvGrpSpPr>
        <p:grpSpPr>
          <a:xfrm>
            <a:off x="7448712" y="5030649"/>
            <a:ext cx="1266974" cy="72711"/>
            <a:chOff x="2949900" y="1432875"/>
            <a:chExt cx="4910750" cy="281825"/>
          </a:xfrm>
        </p:grpSpPr>
        <p:pic>
          <p:nvPicPr>
            <p:cNvPr id="58" name="Google Shape;58;p13"/>
            <p:cNvPicPr preferRelativeResize="0"/>
            <p:nvPr/>
          </p:nvPicPr>
          <p:blipFill rotWithShape="1">
            <a:blip r:embed="rId1">
              <a:alphaModFix/>
            </a:blip>
            <a:srcRect b="49793" l="37651" r="0" t="30133"/>
            <a:stretch/>
          </p:blipFill>
          <p:spPr>
            <a:xfrm>
              <a:off x="2949900" y="1432875"/>
              <a:ext cx="2455375" cy="281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13"/>
            <p:cNvPicPr preferRelativeResize="0"/>
            <p:nvPr/>
          </p:nvPicPr>
          <p:blipFill rotWithShape="1">
            <a:blip r:embed="rId1">
              <a:alphaModFix/>
            </a:blip>
            <a:srcRect b="33437" l="37651" r="0" t="50500"/>
            <a:stretch/>
          </p:blipFill>
          <p:spPr>
            <a:xfrm>
              <a:off x="5405275" y="1489200"/>
              <a:ext cx="2455375" cy="225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" name="Google Shape;60;p13"/>
          <p:cNvSpPr/>
          <p:nvPr/>
        </p:nvSpPr>
        <p:spPr>
          <a:xfrm>
            <a:off x="150" y="4919675"/>
            <a:ext cx="9144000" cy="223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322453" y="4934082"/>
            <a:ext cx="1041900" cy="6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4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STRICTLY CONFIDENTIAL</a:t>
            </a:r>
            <a:endParaRPr sz="1100"/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2726" y="4856993"/>
            <a:ext cx="8496000" cy="3387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35.png"/><Relationship Id="rId5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4.png"/><Relationship Id="rId4" Type="http://schemas.openxmlformats.org/officeDocument/2006/relationships/image" Target="../media/image12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Relationship Id="rId9" Type="http://schemas.openxmlformats.org/officeDocument/2006/relationships/image" Target="../media/image22.png"/><Relationship Id="rId5" Type="http://schemas.openxmlformats.org/officeDocument/2006/relationships/image" Target="../media/image13.png"/><Relationship Id="rId6" Type="http://schemas.openxmlformats.org/officeDocument/2006/relationships/image" Target="../media/image10.png"/><Relationship Id="rId7" Type="http://schemas.openxmlformats.org/officeDocument/2006/relationships/image" Target="../media/image21.png"/><Relationship Id="rId8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idx="4294967295" type="subTitle"/>
          </p:nvPr>
        </p:nvSpPr>
        <p:spPr>
          <a:xfrm>
            <a:off x="-203250" y="4496625"/>
            <a:ext cx="9144000" cy="4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</a:pPr>
            <a:r>
              <a:rPr lang="en"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           Yilan Ruan                                                                                                                                     Boston University Class of 2024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7"/>
          <p:cNvSpPr txBox="1"/>
          <p:nvPr>
            <p:ph idx="4294967295" type="ctrTitle"/>
          </p:nvPr>
        </p:nvSpPr>
        <p:spPr>
          <a:xfrm>
            <a:off x="271197" y="2891800"/>
            <a:ext cx="8601600" cy="59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5000" lIns="0" spcFirstLastPara="1" rIns="0" wrap="square" tIns="0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en" sz="3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BA472 Course Project:</a:t>
            </a:r>
            <a:endParaRPr sz="3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en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 Analysis of Disney’s Performance and Long-Term Strategy</a:t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3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6"/>
          <p:cNvSpPr txBox="1"/>
          <p:nvPr/>
        </p:nvSpPr>
        <p:spPr>
          <a:xfrm>
            <a:off x="297025" y="214125"/>
            <a:ext cx="79731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Research Question 4  Linear Regressions and ATE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With low r^2, there may be other factors affecting the subscriber count outside of Income and Recommendation System.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56" name="Google Shape;456;p46"/>
          <p:cNvSpPr/>
          <p:nvPr/>
        </p:nvSpPr>
        <p:spPr>
          <a:xfrm>
            <a:off x="5190850" y="866750"/>
            <a:ext cx="3679800" cy="178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diagram shows that our covariate ‘Income’ is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 impacted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by our treatment variable ‘RecSystemYes.’ Annual average income is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 influenced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by whether or not the region receives the recommendation feature and therefore making it a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good control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b="1" sz="1100">
              <a:solidFill>
                <a:srgbClr val="76B70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7" name="Google Shape;457;p46"/>
          <p:cNvSpPr/>
          <p:nvPr/>
        </p:nvSpPr>
        <p:spPr>
          <a:xfrm>
            <a:off x="5203250" y="3050282"/>
            <a:ext cx="3691500" cy="172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arabicPeriod"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recommendation system proves to be a bust as it decreases the number of subscribers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arabicPeriod"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Both regressions produced a very low r^2 which means a high variance around the regression line and we need to explore other factors that can influence a region’s choice in subscribing to Disney+.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8" name="Google Shape;458;p46"/>
          <p:cNvSpPr/>
          <p:nvPr/>
        </p:nvSpPr>
        <p:spPr>
          <a:xfrm>
            <a:off x="5190850" y="866751"/>
            <a:ext cx="3679800" cy="435900"/>
          </a:xfrm>
          <a:prstGeom prst="rect">
            <a:avLst/>
          </a:prstGeom>
          <a:solidFill>
            <a:srgbClr val="101483"/>
          </a:solidFill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lt1"/>
                </a:solidFill>
              </a:rPr>
              <a:t>Covariate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459" name="Google Shape;459;p46"/>
          <p:cNvSpPr/>
          <p:nvPr/>
        </p:nvSpPr>
        <p:spPr>
          <a:xfrm>
            <a:off x="5190850" y="3050275"/>
            <a:ext cx="3679800" cy="435900"/>
          </a:xfrm>
          <a:prstGeom prst="rect">
            <a:avLst/>
          </a:prstGeom>
          <a:solidFill>
            <a:srgbClr val="101483"/>
          </a:solidFill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</a:rPr>
              <a:t>Conclusion</a:t>
            </a:r>
            <a:endParaRPr b="1" sz="1900">
              <a:solidFill>
                <a:schemeClr val="lt1"/>
              </a:solidFill>
            </a:endParaRPr>
          </a:p>
        </p:txBody>
      </p:sp>
      <p:sp>
        <p:nvSpPr>
          <p:cNvPr id="460" name="Google Shape;460;p46"/>
          <p:cNvSpPr txBox="1"/>
          <p:nvPr>
            <p:ph idx="12" type="sldNum"/>
          </p:nvPr>
        </p:nvSpPr>
        <p:spPr>
          <a:xfrm>
            <a:off x="8595300" y="4990499"/>
            <a:ext cx="548700" cy="1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1" name="Google Shape;46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375" y="1174325"/>
            <a:ext cx="3726475" cy="27948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462" name="Google Shape;462;p46"/>
          <p:cNvSpPr txBox="1"/>
          <p:nvPr/>
        </p:nvSpPr>
        <p:spPr>
          <a:xfrm>
            <a:off x="531600" y="4050350"/>
            <a:ext cx="40404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[Figure 13: Casual Diagram with Income, RecSystemYes, and Subscribers]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7"/>
          <p:cNvSpPr txBox="1"/>
          <p:nvPr/>
        </p:nvSpPr>
        <p:spPr>
          <a:xfrm>
            <a:off x="297025" y="214125"/>
            <a:ext cx="79731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Research Question 5  Do-Why </a:t>
            </a:r>
            <a:r>
              <a:rPr lang="en">
                <a:solidFill>
                  <a:schemeClr val="dk1"/>
                </a:solidFill>
              </a:rPr>
              <a:t>Causal</a:t>
            </a:r>
            <a:r>
              <a:rPr lang="en">
                <a:solidFill>
                  <a:schemeClr val="dk1"/>
                </a:solidFill>
              </a:rPr>
              <a:t> Analysis + Refutations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We can conclude that there is a causal relationship between the recommendation system and the number of subscribers of Disney+. 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68" name="Google Shape;468;p47"/>
          <p:cNvSpPr/>
          <p:nvPr/>
        </p:nvSpPr>
        <p:spPr>
          <a:xfrm>
            <a:off x="4556850" y="1019150"/>
            <a:ext cx="4346700" cy="1043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arabicPeriod"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Casual Effect 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2.495 -&gt; It means that if the Disney recommendation system is implemented, it will cause Disney+ subscribers to increase by 2495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arabicPeriod"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P-value of 0.500 &gt; 0.05 significance level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47"/>
          <p:cNvSpPr/>
          <p:nvPr/>
        </p:nvSpPr>
        <p:spPr>
          <a:xfrm>
            <a:off x="4571500" y="2283125"/>
            <a:ext cx="4360500" cy="1088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arabicPeriod"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Placebo treatment: -0.375. It is close to 0. The p-value is 0.39 &gt; 0.05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arabicPeriod"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a subset of Data -0.690. It is close to the original estimate of -0.695. The p-value is 0.459 &gt;0.05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0" name="Google Shape;470;p47"/>
          <p:cNvSpPr/>
          <p:nvPr/>
        </p:nvSpPr>
        <p:spPr>
          <a:xfrm>
            <a:off x="4556850" y="1019208"/>
            <a:ext cx="4346700" cy="255000"/>
          </a:xfrm>
          <a:prstGeom prst="rect">
            <a:avLst/>
          </a:prstGeom>
          <a:solidFill>
            <a:srgbClr val="101483"/>
          </a:solidFill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Casual Effect</a:t>
            </a:r>
            <a:endParaRPr b="1" sz="15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47"/>
          <p:cNvSpPr/>
          <p:nvPr/>
        </p:nvSpPr>
        <p:spPr>
          <a:xfrm>
            <a:off x="4570650" y="2270725"/>
            <a:ext cx="4346700" cy="255000"/>
          </a:xfrm>
          <a:prstGeom prst="rect">
            <a:avLst/>
          </a:prstGeom>
          <a:solidFill>
            <a:srgbClr val="101483"/>
          </a:solidFill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Backdoor Regression</a:t>
            </a:r>
            <a:endParaRPr b="1"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47"/>
          <p:cNvSpPr txBox="1"/>
          <p:nvPr>
            <p:ph idx="12" type="sldNum"/>
          </p:nvPr>
        </p:nvSpPr>
        <p:spPr>
          <a:xfrm>
            <a:off x="8595300" y="4990499"/>
            <a:ext cx="548700" cy="1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3" name="Google Shape;473;p47"/>
          <p:cNvSpPr txBox="1"/>
          <p:nvPr/>
        </p:nvSpPr>
        <p:spPr>
          <a:xfrm>
            <a:off x="531600" y="4050350"/>
            <a:ext cx="40404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[Figure 14: Causal relationship with Income, Age, RecSystem, and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subscribers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]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4" name="Google Shape;47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1850" y="1057710"/>
            <a:ext cx="3679800" cy="275391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75" name="Google Shape;475;p47"/>
          <p:cNvSpPr/>
          <p:nvPr/>
        </p:nvSpPr>
        <p:spPr>
          <a:xfrm>
            <a:off x="4571496" y="3578822"/>
            <a:ext cx="4360500" cy="10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arabicPeriod"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Placebo treatment: -0.274. It is close to 0. The p-value is 0.459 &gt; 0.05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Montserrat"/>
              <a:buAutoNum type="arabicPeriod"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a subset of Data 0.736. The p-value is 0.255 &gt;0.05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6" name="Google Shape;476;p47"/>
          <p:cNvSpPr/>
          <p:nvPr/>
        </p:nvSpPr>
        <p:spPr>
          <a:xfrm>
            <a:off x="4556850" y="3566126"/>
            <a:ext cx="4346700" cy="260700"/>
          </a:xfrm>
          <a:prstGeom prst="rect">
            <a:avLst/>
          </a:prstGeom>
          <a:solidFill>
            <a:srgbClr val="101483"/>
          </a:solidFill>
          <a:ln cap="flat" cmpd="sng" w="9525">
            <a:solidFill>
              <a:srgbClr val="0097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Propensity Score Matching</a:t>
            </a:r>
            <a:endParaRPr b="1"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" name="Google Shape;481;p48"/>
          <p:cNvGrpSpPr/>
          <p:nvPr/>
        </p:nvGrpSpPr>
        <p:grpSpPr>
          <a:xfrm>
            <a:off x="3657653" y="1077676"/>
            <a:ext cx="1837383" cy="1605414"/>
            <a:chOff x="3408580" y="781699"/>
            <a:chExt cx="2334964" cy="2040175"/>
          </a:xfrm>
        </p:grpSpPr>
        <p:sp>
          <p:nvSpPr>
            <p:cNvPr id="482" name="Google Shape;482;p48"/>
            <p:cNvSpPr/>
            <p:nvPr/>
          </p:nvSpPr>
          <p:spPr>
            <a:xfrm>
              <a:off x="3441930" y="781699"/>
              <a:ext cx="1241709" cy="991513"/>
            </a:xfrm>
            <a:prstGeom prst="flowChartPreparation">
              <a:avLst/>
            </a:prstGeom>
            <a:solidFill>
              <a:srgbClr val="10148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48"/>
            <p:cNvSpPr/>
            <p:nvPr/>
          </p:nvSpPr>
          <p:spPr>
            <a:xfrm>
              <a:off x="3408580" y="1830361"/>
              <a:ext cx="1241709" cy="991513"/>
            </a:xfrm>
            <a:prstGeom prst="flowChartPreparation">
              <a:avLst/>
            </a:prstGeom>
            <a:solidFill>
              <a:srgbClr val="10148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48"/>
            <p:cNvSpPr/>
            <p:nvPr/>
          </p:nvSpPr>
          <p:spPr>
            <a:xfrm>
              <a:off x="4501835" y="1320774"/>
              <a:ext cx="1241709" cy="991513"/>
            </a:xfrm>
            <a:prstGeom prst="flowChartPreparation">
              <a:avLst/>
            </a:prstGeom>
            <a:solidFill>
              <a:srgbClr val="10148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48"/>
            <p:cNvSpPr/>
            <p:nvPr/>
          </p:nvSpPr>
          <p:spPr>
            <a:xfrm>
              <a:off x="3502225" y="1914526"/>
              <a:ext cx="1054425" cy="822850"/>
            </a:xfrm>
            <a:prstGeom prst="flowChartPreparation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48"/>
            <p:cNvSpPr/>
            <p:nvPr/>
          </p:nvSpPr>
          <p:spPr>
            <a:xfrm>
              <a:off x="4613063" y="1400275"/>
              <a:ext cx="1019250" cy="822850"/>
            </a:xfrm>
            <a:prstGeom prst="flowChartPreparation">
              <a:avLst/>
            </a:prstGeom>
            <a:solidFill>
              <a:srgbClr val="FFFFF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8"/>
            <p:cNvSpPr/>
            <p:nvPr/>
          </p:nvSpPr>
          <p:spPr>
            <a:xfrm>
              <a:off x="3535564" y="897858"/>
              <a:ext cx="1054442" cy="765294"/>
            </a:xfrm>
            <a:prstGeom prst="flowChartPreparation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8" name="Google Shape;488;p48"/>
          <p:cNvSpPr txBox="1"/>
          <p:nvPr/>
        </p:nvSpPr>
        <p:spPr>
          <a:xfrm>
            <a:off x="261500" y="214125"/>
            <a:ext cx="85206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Conclusions and Discussion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1600"/>
              <a:t>Disney’s Recommendation in response to each dataset results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48"/>
          <p:cNvSpPr txBox="1"/>
          <p:nvPr>
            <p:ph idx="12" type="sldNum"/>
          </p:nvPr>
        </p:nvSpPr>
        <p:spPr>
          <a:xfrm>
            <a:off x="8595300" y="4990499"/>
            <a:ext cx="548700" cy="1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0" name="Google Shape;49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200" y="1281350"/>
            <a:ext cx="387150" cy="38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6375" y="1686813"/>
            <a:ext cx="387150" cy="38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1079" y="2073979"/>
            <a:ext cx="455400" cy="455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3" name="Google Shape;493;p48"/>
          <p:cNvCxnSpPr/>
          <p:nvPr/>
        </p:nvCxnSpPr>
        <p:spPr>
          <a:xfrm rot="10800000">
            <a:off x="2777750" y="1347650"/>
            <a:ext cx="97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4" name="Google Shape;494;p48"/>
          <p:cNvCxnSpPr/>
          <p:nvPr/>
        </p:nvCxnSpPr>
        <p:spPr>
          <a:xfrm>
            <a:off x="4298825" y="2683100"/>
            <a:ext cx="0" cy="3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95" name="Google Shape;495;p48"/>
          <p:cNvCxnSpPr/>
          <p:nvPr/>
        </p:nvCxnSpPr>
        <p:spPr>
          <a:xfrm rot="10800000">
            <a:off x="5412675" y="1753113"/>
            <a:ext cx="97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6" name="Google Shape;496;p48"/>
          <p:cNvSpPr txBox="1"/>
          <p:nvPr/>
        </p:nvSpPr>
        <p:spPr>
          <a:xfrm>
            <a:off x="52300" y="983475"/>
            <a:ext cx="28677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Key Takeaways: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 Focus on producing 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movies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 with the top 6 successful genres: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Action, Adventure, Musical, Romantic Comedy, Thriller/ Suspense, and Western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Limitations: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Unable to narrow it down more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Future Work: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 factor anova for ratings and genre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7" name="Google Shape;497;p48"/>
          <p:cNvSpPr txBox="1"/>
          <p:nvPr/>
        </p:nvSpPr>
        <p:spPr>
          <a:xfrm>
            <a:off x="6007050" y="1110738"/>
            <a:ext cx="28677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Key Takeaways: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 There exists no preference for villians/heroes between people ages&gt;40 and people agesa &lt;= 40.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Limitations: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Data contains only people above 18 and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majority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of Disney consumers are under 18.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Future Work: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Including the having kids factor for analysis as children can often challenge our perceptions.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48"/>
          <p:cNvSpPr txBox="1"/>
          <p:nvPr/>
        </p:nvSpPr>
        <p:spPr>
          <a:xfrm>
            <a:off x="2288725" y="2934850"/>
            <a:ext cx="3948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Key Takeaways: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 Consider 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implementing</a:t>
            </a: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 the system to more regions and add more features to retain consumers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Limitations: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causal diagram could be incorrect thus allowing for bias in the analysis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AutoNum type="arabicPeriod"/>
            </a:pP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Future Work: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testing price sensitivity +$1/-$1 with regression for the recommendation system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/>
        </p:nvSpPr>
        <p:spPr>
          <a:xfrm>
            <a:off x="346512" y="-152400"/>
            <a:ext cx="81684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Walt Disney 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Studios</a:t>
            </a:r>
            <a:r>
              <a:rPr b="1" lang="en" sz="2000">
                <a:latin typeface="Montserrat"/>
                <a:ea typeface="Montserrat"/>
                <a:cs typeface="Montserrat"/>
                <a:sym typeface="Montserrat"/>
              </a:rPr>
              <a:t> Premises For Conducting Experiments</a:t>
            </a:r>
            <a:endParaRPr b="1" sz="26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9" name="Google Shape;219;p38"/>
          <p:cNvCxnSpPr/>
          <p:nvPr/>
        </p:nvCxnSpPr>
        <p:spPr>
          <a:xfrm flipH="1" rot="10800000">
            <a:off x="346100" y="1089900"/>
            <a:ext cx="1263600" cy="3000"/>
          </a:xfrm>
          <a:prstGeom prst="straightConnector1">
            <a:avLst/>
          </a:prstGeom>
          <a:noFill/>
          <a:ln cap="flat" cmpd="sng" w="9525">
            <a:solidFill>
              <a:srgbClr val="10148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0" name="Google Shape;220;p38"/>
          <p:cNvCxnSpPr/>
          <p:nvPr/>
        </p:nvCxnSpPr>
        <p:spPr>
          <a:xfrm>
            <a:off x="1961224" y="1089800"/>
            <a:ext cx="1550100" cy="0"/>
          </a:xfrm>
          <a:prstGeom prst="straightConnector1">
            <a:avLst/>
          </a:prstGeom>
          <a:noFill/>
          <a:ln cap="flat" cmpd="sng" w="9525">
            <a:solidFill>
              <a:srgbClr val="10148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1" name="Google Shape;221;p38"/>
          <p:cNvCxnSpPr/>
          <p:nvPr/>
        </p:nvCxnSpPr>
        <p:spPr>
          <a:xfrm>
            <a:off x="3947899" y="1089800"/>
            <a:ext cx="2535900" cy="0"/>
          </a:xfrm>
          <a:prstGeom prst="straightConnector1">
            <a:avLst/>
          </a:prstGeom>
          <a:noFill/>
          <a:ln cap="flat" cmpd="sng" w="9525">
            <a:solidFill>
              <a:srgbClr val="10148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2" name="Google Shape;222;p38"/>
          <p:cNvCxnSpPr/>
          <p:nvPr/>
        </p:nvCxnSpPr>
        <p:spPr>
          <a:xfrm>
            <a:off x="6761569" y="1089800"/>
            <a:ext cx="1994100" cy="0"/>
          </a:xfrm>
          <a:prstGeom prst="straightConnector1">
            <a:avLst/>
          </a:prstGeom>
          <a:noFill/>
          <a:ln cap="flat" cmpd="sng" w="9525">
            <a:solidFill>
              <a:srgbClr val="10148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3" name="Google Shape;223;p38"/>
          <p:cNvSpPr/>
          <p:nvPr/>
        </p:nvSpPr>
        <p:spPr>
          <a:xfrm>
            <a:off x="320675" y="1175450"/>
            <a:ext cx="1289100" cy="3451500"/>
          </a:xfrm>
          <a:prstGeom prst="rect">
            <a:avLst/>
          </a:prstGeom>
          <a:solidFill>
            <a:srgbClr val="9E9E9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Montserrat"/>
                <a:ea typeface="Montserrat"/>
                <a:cs typeface="Montserrat"/>
                <a:sym typeface="Montserrat"/>
              </a:rPr>
              <a:t>Analyze areas in which Disney can improve its </a:t>
            </a:r>
            <a:r>
              <a:rPr b="1" lang="en" sz="1500">
                <a:latin typeface="Montserrat"/>
                <a:ea typeface="Montserrat"/>
                <a:cs typeface="Montserrat"/>
                <a:sym typeface="Montserrat"/>
              </a:rPr>
              <a:t>top-line success</a:t>
            </a:r>
            <a:endParaRPr b="1" sz="15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8"/>
          <p:cNvSpPr/>
          <p:nvPr/>
        </p:nvSpPr>
        <p:spPr>
          <a:xfrm>
            <a:off x="1936325" y="1175450"/>
            <a:ext cx="1557900" cy="16008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8"/>
          <p:cNvSpPr/>
          <p:nvPr/>
        </p:nvSpPr>
        <p:spPr>
          <a:xfrm>
            <a:off x="1936325" y="3020763"/>
            <a:ext cx="1557900" cy="16008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8"/>
          <p:cNvSpPr txBox="1"/>
          <p:nvPr/>
        </p:nvSpPr>
        <p:spPr>
          <a:xfrm>
            <a:off x="644025" y="771125"/>
            <a:ext cx="431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Goal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8"/>
          <p:cNvSpPr txBox="1"/>
          <p:nvPr/>
        </p:nvSpPr>
        <p:spPr>
          <a:xfrm>
            <a:off x="1940100" y="775250"/>
            <a:ext cx="431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Revenue Streams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8" name="Google Shape;228;p38"/>
          <p:cNvSpPr txBox="1"/>
          <p:nvPr/>
        </p:nvSpPr>
        <p:spPr>
          <a:xfrm>
            <a:off x="6990170" y="775250"/>
            <a:ext cx="431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Benefit</a:t>
            </a: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 for Disney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8"/>
          <p:cNvSpPr txBox="1"/>
          <p:nvPr/>
        </p:nvSpPr>
        <p:spPr>
          <a:xfrm>
            <a:off x="3896250" y="747800"/>
            <a:ext cx="4312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Experimental </a:t>
            </a: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Methods deployed </a:t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0" name="Google Shape;230;p38"/>
          <p:cNvSpPr/>
          <p:nvPr/>
        </p:nvSpPr>
        <p:spPr>
          <a:xfrm>
            <a:off x="3943125" y="1175200"/>
            <a:ext cx="2548500" cy="1600800"/>
          </a:xfrm>
          <a:prstGeom prst="rect">
            <a:avLst/>
          </a:prstGeom>
          <a:solidFill>
            <a:srgbClr val="1014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8"/>
          <p:cNvSpPr/>
          <p:nvPr/>
        </p:nvSpPr>
        <p:spPr>
          <a:xfrm>
            <a:off x="5164762" y="1227243"/>
            <a:ext cx="1326900" cy="1548600"/>
          </a:xfrm>
          <a:prstGeom prst="rect">
            <a:avLst/>
          </a:prstGeom>
          <a:solidFill>
            <a:srgbClr val="1014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2" name="Google Shape;232;p38"/>
          <p:cNvGrpSpPr/>
          <p:nvPr/>
        </p:nvGrpSpPr>
        <p:grpSpPr>
          <a:xfrm>
            <a:off x="3942804" y="3030144"/>
            <a:ext cx="2549087" cy="1600776"/>
            <a:chOff x="3957950" y="2351950"/>
            <a:chExt cx="2535900" cy="1001800"/>
          </a:xfrm>
        </p:grpSpPr>
        <p:sp>
          <p:nvSpPr>
            <p:cNvPr id="233" name="Google Shape;233;p38"/>
            <p:cNvSpPr/>
            <p:nvPr/>
          </p:nvSpPr>
          <p:spPr>
            <a:xfrm>
              <a:off x="3957950" y="2352050"/>
              <a:ext cx="2535900" cy="1001700"/>
            </a:xfrm>
            <a:prstGeom prst="rect">
              <a:avLst/>
            </a:prstGeom>
            <a:solidFill>
              <a:srgbClr val="1014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38"/>
            <p:cNvSpPr/>
            <p:nvPr/>
          </p:nvSpPr>
          <p:spPr>
            <a:xfrm>
              <a:off x="5173450" y="2351950"/>
              <a:ext cx="1320300" cy="1001700"/>
            </a:xfrm>
            <a:prstGeom prst="rect">
              <a:avLst/>
            </a:prstGeom>
            <a:solidFill>
              <a:srgbClr val="1014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5" name="Google Shape;235;p38"/>
          <p:cNvSpPr/>
          <p:nvPr/>
        </p:nvSpPr>
        <p:spPr>
          <a:xfrm>
            <a:off x="6795872" y="1175194"/>
            <a:ext cx="1959900" cy="16008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8"/>
          <p:cNvSpPr/>
          <p:nvPr/>
        </p:nvSpPr>
        <p:spPr>
          <a:xfrm>
            <a:off x="6795872" y="3026252"/>
            <a:ext cx="1959900" cy="16008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8"/>
          <p:cNvSpPr/>
          <p:nvPr/>
        </p:nvSpPr>
        <p:spPr>
          <a:xfrm>
            <a:off x="3829773" y="1753004"/>
            <a:ext cx="548700" cy="63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8"/>
          <p:cNvSpPr/>
          <p:nvPr/>
        </p:nvSpPr>
        <p:spPr>
          <a:xfrm>
            <a:off x="3896256" y="3501496"/>
            <a:ext cx="400200" cy="710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8"/>
          <p:cNvSpPr/>
          <p:nvPr/>
        </p:nvSpPr>
        <p:spPr>
          <a:xfrm>
            <a:off x="4070084" y="4843739"/>
            <a:ext cx="389100" cy="448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8"/>
          <p:cNvSpPr txBox="1"/>
          <p:nvPr/>
        </p:nvSpPr>
        <p:spPr>
          <a:xfrm>
            <a:off x="1944725" y="2150125"/>
            <a:ext cx="155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Box office Income from Movie Releases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1963713" y="4008161"/>
            <a:ext cx="1461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Subscription Service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2" name="Google Shape;242;p38"/>
          <p:cNvSpPr txBox="1"/>
          <p:nvPr/>
        </p:nvSpPr>
        <p:spPr>
          <a:xfrm>
            <a:off x="6857113" y="1165218"/>
            <a:ext cx="1883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Montserrat"/>
                <a:ea typeface="Montserrat"/>
                <a:cs typeface="Montserrat"/>
                <a:sym typeface="Montserrat"/>
              </a:rPr>
              <a:t>Cost savings 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in which segment to target specific movies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Better Understand factors that drive movie success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38"/>
          <p:cNvSpPr txBox="1"/>
          <p:nvPr/>
        </p:nvSpPr>
        <p:spPr>
          <a:xfrm>
            <a:off x="6846375" y="3107189"/>
            <a:ext cx="1883100" cy="18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Better Understand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 factors that directly causes an increase subscriber count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4" name="Google Shape;244;p38"/>
          <p:cNvSpPr txBox="1"/>
          <p:nvPr/>
        </p:nvSpPr>
        <p:spPr>
          <a:xfrm>
            <a:off x="4461201" y="3213838"/>
            <a:ext cx="2169900" cy="10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Linear Regression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Casual Relationship using DoWhy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5" name="Google Shape;245;p38"/>
          <p:cNvSpPr txBox="1"/>
          <p:nvPr/>
        </p:nvSpPr>
        <p:spPr>
          <a:xfrm>
            <a:off x="4459170" y="1382368"/>
            <a:ext cx="3015600" cy="16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Hypothesis Testing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Analysis of Variance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Heterogeneity</a:t>
            </a: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6" name="Google Shape;24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292" y="3213850"/>
            <a:ext cx="1065421" cy="71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9553" y="1460901"/>
            <a:ext cx="780435" cy="5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idx="12" type="sldNum"/>
          </p:nvPr>
        </p:nvSpPr>
        <p:spPr>
          <a:xfrm>
            <a:off x="8595300" y="4990499"/>
            <a:ext cx="5487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3" name="Google Shape;253;p39"/>
          <p:cNvSpPr/>
          <p:nvPr/>
        </p:nvSpPr>
        <p:spPr>
          <a:xfrm>
            <a:off x="5673250" y="1851950"/>
            <a:ext cx="2997000" cy="1028100"/>
          </a:xfrm>
          <a:prstGeom prst="homePlate">
            <a:avLst>
              <a:gd fmla="val 19581" name="adj"/>
            </a:avLst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4" name="Google Shape;254;p39"/>
          <p:cNvSpPr/>
          <p:nvPr/>
        </p:nvSpPr>
        <p:spPr>
          <a:xfrm>
            <a:off x="3061375" y="1851950"/>
            <a:ext cx="2997000" cy="1028100"/>
          </a:xfrm>
          <a:prstGeom prst="homePlate">
            <a:avLst>
              <a:gd fmla="val 22424" name="adj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5" name="Google Shape;255;p39"/>
          <p:cNvSpPr/>
          <p:nvPr/>
        </p:nvSpPr>
        <p:spPr>
          <a:xfrm>
            <a:off x="449650" y="1851950"/>
            <a:ext cx="2914200" cy="1028100"/>
          </a:xfrm>
          <a:prstGeom prst="homePlate">
            <a:avLst>
              <a:gd fmla="val 2197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6" name="Google Shape;256;p39"/>
          <p:cNvSpPr txBox="1"/>
          <p:nvPr>
            <p:ph type="title"/>
          </p:nvPr>
        </p:nvSpPr>
        <p:spPr>
          <a:xfrm>
            <a:off x="261200" y="-45350"/>
            <a:ext cx="81264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Data Description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We had a total of 3 datasets for our analysis</a:t>
            </a:r>
            <a:endParaRPr sz="1800"/>
          </a:p>
        </p:txBody>
      </p:sp>
      <p:sp>
        <p:nvSpPr>
          <p:cNvPr id="257" name="Google Shape;257;p39"/>
          <p:cNvSpPr/>
          <p:nvPr/>
        </p:nvSpPr>
        <p:spPr>
          <a:xfrm>
            <a:off x="510075" y="3031725"/>
            <a:ext cx="2495400" cy="1560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sz="900"/>
          </a:p>
        </p:txBody>
      </p:sp>
      <p:sp>
        <p:nvSpPr>
          <p:cNvPr id="258" name="Google Shape;258;p39"/>
          <p:cNvSpPr/>
          <p:nvPr/>
        </p:nvSpPr>
        <p:spPr>
          <a:xfrm>
            <a:off x="2979707" y="2064814"/>
            <a:ext cx="622800" cy="622800"/>
          </a:xfrm>
          <a:prstGeom prst="ellipse">
            <a:avLst/>
          </a:prstGeom>
          <a:solidFill>
            <a:srgbClr val="101483"/>
          </a:solidFill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i="0" sz="105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39"/>
          <p:cNvSpPr/>
          <p:nvPr/>
        </p:nvSpPr>
        <p:spPr>
          <a:xfrm>
            <a:off x="5684765" y="2058527"/>
            <a:ext cx="622800" cy="622800"/>
          </a:xfrm>
          <a:prstGeom prst="ellipse">
            <a:avLst/>
          </a:prstGeom>
          <a:solidFill>
            <a:srgbClr val="101483"/>
          </a:solidFill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i="0" sz="105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0" name="Google Shape;260;p39"/>
          <p:cNvSpPr/>
          <p:nvPr/>
        </p:nvSpPr>
        <p:spPr>
          <a:xfrm>
            <a:off x="1150238" y="1912950"/>
            <a:ext cx="1625700" cy="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Observations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513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t/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Variables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rPr lang="en" sz="1100"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39"/>
          <p:cNvSpPr/>
          <p:nvPr/>
        </p:nvSpPr>
        <p:spPr>
          <a:xfrm>
            <a:off x="3728038" y="1912938"/>
            <a:ext cx="17238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Observations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933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t/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Variables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9"/>
          <p:cNvSpPr/>
          <p:nvPr/>
        </p:nvSpPr>
        <p:spPr>
          <a:xfrm>
            <a:off x="6403950" y="1912950"/>
            <a:ext cx="1625700" cy="5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Observations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459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t/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Variables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</a:pP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63" name="Google Shape;263;p39"/>
          <p:cNvGrpSpPr/>
          <p:nvPr/>
        </p:nvGrpSpPr>
        <p:grpSpPr>
          <a:xfrm>
            <a:off x="449645" y="1202447"/>
            <a:ext cx="2390254" cy="715500"/>
            <a:chOff x="545185" y="3693881"/>
            <a:chExt cx="2390254" cy="715500"/>
          </a:xfrm>
        </p:grpSpPr>
        <p:sp>
          <p:nvSpPr>
            <p:cNvPr id="264" name="Google Shape;264;p39"/>
            <p:cNvSpPr/>
            <p:nvPr/>
          </p:nvSpPr>
          <p:spPr>
            <a:xfrm>
              <a:off x="925739" y="3808209"/>
              <a:ext cx="2009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"/>
                <a:buNone/>
              </a:pPr>
              <a:r>
                <a:rPr lang="en">
                  <a:latin typeface="Montserrat"/>
                  <a:ea typeface="Montserrat"/>
                  <a:cs typeface="Montserrat"/>
                  <a:sym typeface="Montserrat"/>
                </a:rPr>
                <a:t>Disney Movies Total Gross</a:t>
              </a:r>
              <a:endParaRPr i="0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5" name="Google Shape;265;p39"/>
            <p:cNvSpPr/>
            <p:nvPr/>
          </p:nvSpPr>
          <p:spPr>
            <a:xfrm>
              <a:off x="545185" y="3693881"/>
              <a:ext cx="818100" cy="7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50"/>
                <a:buFont typeface="Helvetica Neue"/>
                <a:buNone/>
              </a:pPr>
              <a:r>
                <a:rPr b="1" i="0" lang="en" sz="405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1</a:t>
              </a:r>
              <a:endParaRPr b="1" i="0" sz="2025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66" name="Google Shape;266;p39"/>
          <p:cNvGrpSpPr/>
          <p:nvPr/>
        </p:nvGrpSpPr>
        <p:grpSpPr>
          <a:xfrm>
            <a:off x="3097871" y="1200708"/>
            <a:ext cx="2460174" cy="751929"/>
            <a:chOff x="3032276" y="3704436"/>
            <a:chExt cx="2460174" cy="751929"/>
          </a:xfrm>
        </p:grpSpPr>
        <p:sp>
          <p:nvSpPr>
            <p:cNvPr id="267" name="Google Shape;267;p39"/>
            <p:cNvSpPr/>
            <p:nvPr/>
          </p:nvSpPr>
          <p:spPr>
            <a:xfrm>
              <a:off x="3032276" y="3704436"/>
              <a:ext cx="813900" cy="7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50"/>
                <a:buFont typeface="Helvetica Neue"/>
                <a:buNone/>
              </a:pPr>
              <a:r>
                <a:rPr b="1" i="0" lang="en" sz="405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2</a:t>
              </a:r>
              <a:endParaRPr b="1" i="0" sz="2025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8" name="Google Shape;268;p39"/>
            <p:cNvSpPr/>
            <p:nvPr/>
          </p:nvSpPr>
          <p:spPr>
            <a:xfrm>
              <a:off x="3515150" y="3810165"/>
              <a:ext cx="1977300" cy="6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"/>
                <a:buNone/>
              </a:pPr>
              <a:r>
                <a:rPr lang="en" sz="1700">
                  <a:latin typeface="Montserrat"/>
                  <a:ea typeface="Montserrat"/>
                  <a:cs typeface="Montserrat"/>
                  <a:sym typeface="Montserrat"/>
                </a:rPr>
                <a:t>Disney+</a:t>
              </a:r>
              <a:endParaRPr i="0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69" name="Google Shape;269;p39"/>
          <p:cNvGrpSpPr/>
          <p:nvPr/>
        </p:nvGrpSpPr>
        <p:grpSpPr>
          <a:xfrm>
            <a:off x="5816034" y="1218913"/>
            <a:ext cx="2691419" cy="715500"/>
            <a:chOff x="5685868" y="3718712"/>
            <a:chExt cx="2691419" cy="715500"/>
          </a:xfrm>
        </p:grpSpPr>
        <p:sp>
          <p:nvSpPr>
            <p:cNvPr id="270" name="Google Shape;270;p39"/>
            <p:cNvSpPr/>
            <p:nvPr/>
          </p:nvSpPr>
          <p:spPr>
            <a:xfrm>
              <a:off x="5685868" y="3718712"/>
              <a:ext cx="813900" cy="7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50"/>
                <a:buFont typeface="Helvetica Neue"/>
                <a:buNone/>
              </a:pPr>
              <a:r>
                <a:rPr b="1" i="0" lang="en" sz="4050" u="none" cap="none" strike="noStrike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3</a:t>
              </a:r>
              <a:endParaRPr b="1" i="0" sz="2025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1" name="Google Shape;271;p39"/>
            <p:cNvSpPr/>
            <p:nvPr/>
          </p:nvSpPr>
          <p:spPr>
            <a:xfrm>
              <a:off x="6123387" y="3834549"/>
              <a:ext cx="2253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Helvetica Neue"/>
                <a:buNone/>
              </a:pPr>
              <a:r>
                <a:rPr lang="en" sz="1700">
                  <a:latin typeface="Montserrat"/>
                  <a:ea typeface="Montserrat"/>
                  <a:cs typeface="Montserrat"/>
                  <a:sym typeface="Montserrat"/>
                </a:rPr>
                <a:t>Survey Data</a:t>
              </a:r>
              <a:endParaRPr i="0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72" name="Google Shape;272;p39"/>
          <p:cNvSpPr/>
          <p:nvPr/>
        </p:nvSpPr>
        <p:spPr>
          <a:xfrm>
            <a:off x="311700" y="1851825"/>
            <a:ext cx="455400" cy="1028100"/>
          </a:xfrm>
          <a:prstGeom prst="homePlate">
            <a:avLst>
              <a:gd fmla="val 55895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3" name="Google Shape;273;p39"/>
          <p:cNvSpPr/>
          <p:nvPr/>
        </p:nvSpPr>
        <p:spPr>
          <a:xfrm>
            <a:off x="503223" y="2064699"/>
            <a:ext cx="622800" cy="622800"/>
          </a:xfrm>
          <a:prstGeom prst="ellipse">
            <a:avLst/>
          </a:prstGeom>
          <a:solidFill>
            <a:srgbClr val="101483"/>
          </a:solidFill>
          <a:ln>
            <a:noFill/>
          </a:ln>
        </p:spPr>
        <p:txBody>
          <a:bodyPr anchorCtr="0" anchor="t" bIns="25700" lIns="51425" spcFirstLastPara="1" rIns="51425" wrap="square" tIns="2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i="0" sz="105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581125" y="2061125"/>
            <a:ext cx="7278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39"/>
          <p:cNvSpPr/>
          <p:nvPr/>
        </p:nvSpPr>
        <p:spPr>
          <a:xfrm>
            <a:off x="3048175" y="3031725"/>
            <a:ext cx="2914200" cy="1560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rgbClr val="000000"/>
              </a:solidFill>
            </a:endParaRPr>
          </a:p>
        </p:txBody>
      </p:sp>
      <p:sp>
        <p:nvSpPr>
          <p:cNvPr id="276" name="Google Shape;276;p39"/>
          <p:cNvSpPr/>
          <p:nvPr/>
        </p:nvSpPr>
        <p:spPr>
          <a:xfrm>
            <a:off x="6005075" y="3031725"/>
            <a:ext cx="2448000" cy="1560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50" y="2172300"/>
            <a:ext cx="387150" cy="38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1254" y="2148529"/>
            <a:ext cx="455400" cy="45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2100" y="2222150"/>
            <a:ext cx="308150" cy="30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39"/>
          <p:cNvSpPr txBox="1"/>
          <p:nvPr/>
        </p:nvSpPr>
        <p:spPr>
          <a:xfrm>
            <a:off x="261200" y="3191625"/>
            <a:ext cx="26118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KPI: 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[Total Adjusted Gross Adjusted for Inflation]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Factors: 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[Genre]</a:t>
            </a:r>
            <a:endParaRPr b="1"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9"/>
          <p:cNvSpPr txBox="1"/>
          <p:nvPr/>
        </p:nvSpPr>
        <p:spPr>
          <a:xfrm>
            <a:off x="3191338" y="3154200"/>
            <a:ext cx="24954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KPI: 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[Subscriber Count]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Factors: 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[Rec System], [Income], [Age]</a:t>
            </a:r>
            <a:endParaRPr/>
          </a:p>
        </p:txBody>
      </p:sp>
      <p:sp>
        <p:nvSpPr>
          <p:cNvPr id="282" name="Google Shape;282;p39"/>
          <p:cNvSpPr txBox="1"/>
          <p:nvPr/>
        </p:nvSpPr>
        <p:spPr>
          <a:xfrm>
            <a:off x="6058363" y="3119325"/>
            <a:ext cx="2495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KPI: 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[Preference]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Factors: 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[Age]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0"/>
          <p:cNvSpPr txBox="1"/>
          <p:nvPr>
            <p:ph type="title"/>
          </p:nvPr>
        </p:nvSpPr>
        <p:spPr>
          <a:xfrm>
            <a:off x="311700" y="30200"/>
            <a:ext cx="7958700" cy="683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Research Question 1 + Hypothesis Testing</a:t>
            </a:r>
            <a:endParaRPr sz="14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Montserrat"/>
                <a:ea typeface="Montserrat"/>
                <a:cs typeface="Montserrat"/>
                <a:sym typeface="Montserrat"/>
              </a:rPr>
              <a:t>Does Disney’s movies from 1933 to 2016 gross more than $302,872,154?</a:t>
            </a:r>
            <a:endParaRPr b="1"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40"/>
          <p:cNvSpPr/>
          <p:nvPr/>
        </p:nvSpPr>
        <p:spPr>
          <a:xfrm>
            <a:off x="473750" y="859850"/>
            <a:ext cx="2465700" cy="316500"/>
          </a:xfrm>
          <a:prstGeom prst="rect">
            <a:avLst/>
          </a:prstGeom>
          <a:solidFill>
            <a:srgbClr val="1014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Assumptions to be Met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9" name="Google Shape;289;p40"/>
          <p:cNvSpPr/>
          <p:nvPr/>
        </p:nvSpPr>
        <p:spPr>
          <a:xfrm>
            <a:off x="3239800" y="859850"/>
            <a:ext cx="2398800" cy="316500"/>
          </a:xfrm>
          <a:prstGeom prst="rect">
            <a:avLst/>
          </a:prstGeom>
          <a:solidFill>
            <a:srgbClr val="1014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Hypothesis Testing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0" name="Google Shape;290;p40"/>
          <p:cNvSpPr/>
          <p:nvPr/>
        </p:nvSpPr>
        <p:spPr>
          <a:xfrm>
            <a:off x="5939075" y="867175"/>
            <a:ext cx="2738700" cy="316500"/>
          </a:xfrm>
          <a:prstGeom prst="rect">
            <a:avLst/>
          </a:prstGeom>
          <a:solidFill>
            <a:srgbClr val="1014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Results and Importance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0"/>
          <p:cNvSpPr/>
          <p:nvPr/>
        </p:nvSpPr>
        <p:spPr>
          <a:xfrm>
            <a:off x="498050" y="1212350"/>
            <a:ext cx="2398800" cy="316500"/>
          </a:xfrm>
          <a:prstGeom prst="roundRect">
            <a:avLst>
              <a:gd fmla="val 16667" name="adj"/>
            </a:avLst>
          </a:prstGeom>
          <a:solidFill>
            <a:srgbClr val="C2C2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2" name="Google Shape;292;p40"/>
          <p:cNvSpPr/>
          <p:nvPr/>
        </p:nvSpPr>
        <p:spPr>
          <a:xfrm>
            <a:off x="498050" y="2388350"/>
            <a:ext cx="2398800" cy="369000"/>
          </a:xfrm>
          <a:prstGeom prst="roundRect">
            <a:avLst>
              <a:gd fmla="val 16667" name="adj"/>
            </a:avLst>
          </a:prstGeom>
          <a:solidFill>
            <a:srgbClr val="C2C2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3" name="Google Shape;293;p40"/>
          <p:cNvSpPr/>
          <p:nvPr/>
        </p:nvSpPr>
        <p:spPr>
          <a:xfrm>
            <a:off x="3273200" y="1288550"/>
            <a:ext cx="2365200" cy="1009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292929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Null Hypothesis: The average Disney movie from 1937 to 2016 grossed </a:t>
            </a: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less than or equal to $302,872,154.</a:t>
            </a:r>
            <a:endParaRPr b="1"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4" name="Google Shape;294;p40"/>
          <p:cNvSpPr/>
          <p:nvPr/>
        </p:nvSpPr>
        <p:spPr>
          <a:xfrm>
            <a:off x="3308575" y="2463575"/>
            <a:ext cx="2365200" cy="96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292929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Alternative Hypothesis: 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The average Disney movie from 1937 to 2016 grossed </a:t>
            </a: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more than $302,872,154.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40"/>
          <p:cNvSpPr txBox="1"/>
          <p:nvPr/>
        </p:nvSpPr>
        <p:spPr>
          <a:xfrm>
            <a:off x="420450" y="1182650"/>
            <a:ext cx="246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need independent samples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6" name="Google Shape;296;p40"/>
          <p:cNvSpPr txBox="1"/>
          <p:nvPr/>
        </p:nvSpPr>
        <p:spPr>
          <a:xfrm>
            <a:off x="555150" y="2436800"/>
            <a:ext cx="2196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We need an adequate sample size </a:t>
            </a:r>
            <a:endParaRPr b="1"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7" name="Google Shape;297;p40"/>
          <p:cNvSpPr/>
          <p:nvPr/>
        </p:nvSpPr>
        <p:spPr>
          <a:xfrm rot="-5400000">
            <a:off x="6173545" y="3544555"/>
            <a:ext cx="917428" cy="1368418"/>
          </a:xfrm>
          <a:prstGeom prst="flowChartOffpageConnector">
            <a:avLst/>
          </a:prstGeom>
          <a:noFill/>
          <a:ln cap="flat" cmpd="sng" w="9525">
            <a:solidFill>
              <a:srgbClr val="93DC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8" name="Google Shape;298;p40"/>
          <p:cNvSpPr/>
          <p:nvPr/>
        </p:nvSpPr>
        <p:spPr>
          <a:xfrm rot="-5400000">
            <a:off x="6228901" y="1029328"/>
            <a:ext cx="873204" cy="1452856"/>
          </a:xfrm>
          <a:prstGeom prst="flowChartOffpageConnector">
            <a:avLst/>
          </a:prstGeom>
          <a:noFill/>
          <a:ln cap="flat" cmpd="sng" w="9525">
            <a:solidFill>
              <a:srgbClr val="93DC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9" name="Google Shape;299;p40"/>
          <p:cNvSpPr txBox="1"/>
          <p:nvPr/>
        </p:nvSpPr>
        <p:spPr>
          <a:xfrm>
            <a:off x="5949126" y="1364175"/>
            <a:ext cx="1353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Montserrat"/>
                <a:ea typeface="Montserrat"/>
                <a:cs typeface="Montserrat"/>
                <a:sym typeface="Montserrat"/>
              </a:rPr>
              <a:t>Failure to Reject the Null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00" name="Google Shape;300;p40"/>
          <p:cNvGrpSpPr/>
          <p:nvPr/>
        </p:nvGrpSpPr>
        <p:grpSpPr>
          <a:xfrm>
            <a:off x="7214616" y="1319206"/>
            <a:ext cx="1640991" cy="875053"/>
            <a:chOff x="1377625" y="1228050"/>
            <a:chExt cx="1399805" cy="608775"/>
          </a:xfrm>
        </p:grpSpPr>
        <p:sp>
          <p:nvSpPr>
            <p:cNvPr id="301" name="Google Shape;301;p40"/>
            <p:cNvSpPr/>
            <p:nvPr/>
          </p:nvSpPr>
          <p:spPr>
            <a:xfrm>
              <a:off x="1769430" y="1228625"/>
              <a:ext cx="1008000" cy="607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02" name="Google Shape;302;p40"/>
            <p:cNvSpPr/>
            <p:nvPr/>
          </p:nvSpPr>
          <p:spPr>
            <a:xfrm flipH="1">
              <a:off x="1377625" y="1444125"/>
              <a:ext cx="391800" cy="3927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03" name="Google Shape;303;p40"/>
            <p:cNvSpPr/>
            <p:nvPr/>
          </p:nvSpPr>
          <p:spPr>
            <a:xfrm rot="10800000">
              <a:off x="1377625" y="1228050"/>
              <a:ext cx="391800" cy="4536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04" name="Google Shape;304;p40"/>
          <p:cNvSpPr txBox="1"/>
          <p:nvPr/>
        </p:nvSpPr>
        <p:spPr>
          <a:xfrm>
            <a:off x="7555050" y="1337250"/>
            <a:ext cx="1353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Indicates that Disney movies from 1933-2106 </a:t>
            </a:r>
            <a:r>
              <a:rPr b="1" lang="en" sz="900">
                <a:latin typeface="Montserrat"/>
                <a:ea typeface="Montserrat"/>
                <a:cs typeface="Montserrat"/>
                <a:sym typeface="Montserrat"/>
              </a:rPr>
              <a:t>is not equal to </a:t>
            </a:r>
            <a:r>
              <a:rPr lang="en" sz="900">
                <a:latin typeface="Montserrat"/>
                <a:ea typeface="Montserrat"/>
                <a:cs typeface="Montserrat"/>
                <a:sym typeface="Montserrat"/>
              </a:rPr>
              <a:t> $302mil.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5" name="Google Shape;305;p40"/>
          <p:cNvSpPr/>
          <p:nvPr/>
        </p:nvSpPr>
        <p:spPr>
          <a:xfrm rot="-5400000">
            <a:off x="6161279" y="2249465"/>
            <a:ext cx="968407" cy="1391315"/>
          </a:xfrm>
          <a:prstGeom prst="flowChartOffpageConnector">
            <a:avLst/>
          </a:prstGeom>
          <a:noFill/>
          <a:ln cap="flat" cmpd="sng" w="9525">
            <a:solidFill>
              <a:srgbClr val="93DCE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6" name="Google Shape;306;p40"/>
          <p:cNvSpPr txBox="1"/>
          <p:nvPr/>
        </p:nvSpPr>
        <p:spPr>
          <a:xfrm>
            <a:off x="5949825" y="2659112"/>
            <a:ext cx="206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latin typeface="Montserrat"/>
                <a:ea typeface="Montserrat"/>
                <a:cs typeface="Montserrat"/>
                <a:sym typeface="Montserrat"/>
              </a:rPr>
              <a:t>Significance of </a:t>
            </a:r>
            <a:endParaRPr b="1" sz="9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$302,872,154</a:t>
            </a:r>
            <a:endParaRPr b="1" sz="900"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07" name="Google Shape;307;p40"/>
          <p:cNvGrpSpPr/>
          <p:nvPr/>
        </p:nvGrpSpPr>
        <p:grpSpPr>
          <a:xfrm>
            <a:off x="7188861" y="2453446"/>
            <a:ext cx="1640991" cy="970448"/>
            <a:chOff x="1377625" y="1228050"/>
            <a:chExt cx="1399805" cy="608775"/>
          </a:xfrm>
        </p:grpSpPr>
        <p:sp>
          <p:nvSpPr>
            <p:cNvPr id="308" name="Google Shape;308;p40"/>
            <p:cNvSpPr/>
            <p:nvPr/>
          </p:nvSpPr>
          <p:spPr>
            <a:xfrm>
              <a:off x="1769430" y="1228625"/>
              <a:ext cx="1008000" cy="607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09" name="Google Shape;309;p40"/>
            <p:cNvSpPr/>
            <p:nvPr/>
          </p:nvSpPr>
          <p:spPr>
            <a:xfrm flipH="1">
              <a:off x="1377625" y="1444125"/>
              <a:ext cx="391800" cy="3927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0" name="Google Shape;310;p40"/>
            <p:cNvSpPr/>
            <p:nvPr/>
          </p:nvSpPr>
          <p:spPr>
            <a:xfrm rot="10800000">
              <a:off x="1377625" y="1228050"/>
              <a:ext cx="391800" cy="4536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11" name="Google Shape;311;p40"/>
          <p:cNvSpPr txBox="1"/>
          <p:nvPr/>
        </p:nvSpPr>
        <p:spPr>
          <a:xfrm>
            <a:off x="7555050" y="2615975"/>
            <a:ext cx="119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Mean of all Disney movies 2016 onwards.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12" name="Google Shape;312;p40"/>
          <p:cNvGrpSpPr/>
          <p:nvPr/>
        </p:nvGrpSpPr>
        <p:grpSpPr>
          <a:xfrm>
            <a:off x="7176081" y="3769219"/>
            <a:ext cx="1626433" cy="919372"/>
            <a:chOff x="1377625" y="1228050"/>
            <a:chExt cx="1399805" cy="608775"/>
          </a:xfrm>
        </p:grpSpPr>
        <p:sp>
          <p:nvSpPr>
            <p:cNvPr id="313" name="Google Shape;313;p40"/>
            <p:cNvSpPr/>
            <p:nvPr/>
          </p:nvSpPr>
          <p:spPr>
            <a:xfrm>
              <a:off x="1769430" y="1228625"/>
              <a:ext cx="1008000" cy="607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4" name="Google Shape;314;p40"/>
            <p:cNvSpPr/>
            <p:nvPr/>
          </p:nvSpPr>
          <p:spPr>
            <a:xfrm flipH="1">
              <a:off x="1377625" y="1444125"/>
              <a:ext cx="391800" cy="3927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5" name="Google Shape;315;p40"/>
            <p:cNvSpPr/>
            <p:nvPr/>
          </p:nvSpPr>
          <p:spPr>
            <a:xfrm rot="10800000">
              <a:off x="1377625" y="1228050"/>
              <a:ext cx="391800" cy="4536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316" name="Google Shape;316;p40"/>
          <p:cNvSpPr txBox="1"/>
          <p:nvPr/>
        </p:nvSpPr>
        <p:spPr>
          <a:xfrm>
            <a:off x="5997723" y="3983475"/>
            <a:ext cx="1256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Company Implications</a:t>
            </a:r>
            <a:endParaRPr b="1"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0"/>
          <p:cNvSpPr txBox="1"/>
          <p:nvPr/>
        </p:nvSpPr>
        <p:spPr>
          <a:xfrm>
            <a:off x="7460400" y="3734775"/>
            <a:ext cx="1391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Disney’s recent movies are grossing more than before </a:t>
            </a: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which</a:t>
            </a: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means the production team is heading in the right direction.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8" name="Google Shape;318;p40"/>
          <p:cNvSpPr txBox="1"/>
          <p:nvPr>
            <p:ph idx="12" type="sldNum"/>
          </p:nvPr>
        </p:nvSpPr>
        <p:spPr>
          <a:xfrm>
            <a:off x="8595300" y="4990499"/>
            <a:ext cx="548700" cy="1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40"/>
          <p:cNvSpPr/>
          <p:nvPr/>
        </p:nvSpPr>
        <p:spPr>
          <a:xfrm>
            <a:off x="498050" y="2852475"/>
            <a:ext cx="2398800" cy="683400"/>
          </a:xfrm>
          <a:prstGeom prst="roundRect">
            <a:avLst>
              <a:gd fmla="val 16667" name="adj"/>
            </a:avLst>
          </a:prstGeom>
          <a:solidFill>
            <a:srgbClr val="C2C2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Using .describe(), we discovered the count for this dataset is 533 which is above the requirement of 30 to apply the CLM.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0" name="Google Shape;320;p40"/>
          <p:cNvSpPr/>
          <p:nvPr/>
        </p:nvSpPr>
        <p:spPr>
          <a:xfrm>
            <a:off x="498050" y="1564925"/>
            <a:ext cx="2398800" cy="758400"/>
          </a:xfrm>
          <a:prstGeom prst="roundRect">
            <a:avLst>
              <a:gd fmla="val 16667" name="adj"/>
            </a:avLst>
          </a:prstGeom>
          <a:solidFill>
            <a:srgbClr val="C2C2C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ran the Chi-Squared Test on [inflated_adjusted_gross] and received a p-value of 1. This means we reject the null hypothesis and the samples are independent.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1" name="Google Shape;321;p40"/>
          <p:cNvSpPr/>
          <p:nvPr/>
        </p:nvSpPr>
        <p:spPr>
          <a:xfrm>
            <a:off x="3317788" y="3614475"/>
            <a:ext cx="2351100" cy="96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292929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Result: with a p-value of 1 which is &gt; alpha value of 0.05, we fail to reject the null hypothesis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2" name="Google Shape;322;p40"/>
          <p:cNvSpPr/>
          <p:nvPr/>
        </p:nvSpPr>
        <p:spPr>
          <a:xfrm>
            <a:off x="507200" y="4020350"/>
            <a:ext cx="2398800" cy="6834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For a small/medium effect size of .2 and .5, we needed 199/34 samples and since our data had 533, we have collected sufficient data.</a:t>
            </a:r>
            <a:endParaRPr sz="9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3" name="Google Shape;323;p40"/>
          <p:cNvSpPr txBox="1"/>
          <p:nvPr/>
        </p:nvSpPr>
        <p:spPr>
          <a:xfrm>
            <a:off x="1009750" y="3628450"/>
            <a:ext cx="202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4" name="Google Shape;324;p40"/>
          <p:cNvSpPr/>
          <p:nvPr/>
        </p:nvSpPr>
        <p:spPr>
          <a:xfrm>
            <a:off x="473750" y="3619863"/>
            <a:ext cx="2465700" cy="316500"/>
          </a:xfrm>
          <a:prstGeom prst="rect">
            <a:avLst/>
          </a:prstGeom>
          <a:solidFill>
            <a:srgbClr val="1014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Effect Size</a:t>
            </a:r>
            <a:endParaRPr sz="1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/>
        </p:nvSpPr>
        <p:spPr>
          <a:xfrm>
            <a:off x="297025" y="214125"/>
            <a:ext cx="7426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Research Question 1 + Hypothesis Testing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Research Question 2 + Anova and Tukey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Research Question 2: Does a change in genre lead to a higher box office gross in Disney Movies?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330" name="Google Shape;330;p41"/>
          <p:cNvSpPr/>
          <p:nvPr/>
        </p:nvSpPr>
        <p:spPr>
          <a:xfrm>
            <a:off x="354756" y="1943975"/>
            <a:ext cx="1187400" cy="212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1" name="Google Shape;331;p41"/>
          <p:cNvCxnSpPr/>
          <p:nvPr/>
        </p:nvCxnSpPr>
        <p:spPr>
          <a:xfrm>
            <a:off x="396300" y="1174364"/>
            <a:ext cx="3946200" cy="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2" name="Google Shape;332;p41"/>
          <p:cNvSpPr txBox="1"/>
          <p:nvPr/>
        </p:nvSpPr>
        <p:spPr>
          <a:xfrm>
            <a:off x="317400" y="799700"/>
            <a:ext cx="366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/>
              <a:t>Data Clean-Up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1"/>
          <p:cNvSpPr/>
          <p:nvPr/>
        </p:nvSpPr>
        <p:spPr>
          <a:xfrm>
            <a:off x="342699" y="1943975"/>
            <a:ext cx="1187400" cy="217200"/>
          </a:xfrm>
          <a:prstGeom prst="rect">
            <a:avLst/>
          </a:prstGeom>
          <a:solidFill>
            <a:srgbClr val="10148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1"/>
          <p:cNvSpPr txBox="1"/>
          <p:nvPr/>
        </p:nvSpPr>
        <p:spPr>
          <a:xfrm>
            <a:off x="408400" y="1980125"/>
            <a:ext cx="14625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Unequal Variances</a:t>
            </a:r>
            <a:endParaRPr b="1" i="0" sz="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41"/>
          <p:cNvSpPr txBox="1"/>
          <p:nvPr/>
        </p:nvSpPr>
        <p:spPr>
          <a:xfrm>
            <a:off x="4034305" y="1974891"/>
            <a:ext cx="17481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rgbClr val="FFFFFF"/>
                </a:solidFill>
              </a:rPr>
              <a:t>Impact </a:t>
            </a:r>
            <a:endParaRPr b="1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41"/>
          <p:cNvSpPr txBox="1"/>
          <p:nvPr/>
        </p:nvSpPr>
        <p:spPr>
          <a:xfrm>
            <a:off x="292550" y="2119800"/>
            <a:ext cx="1187400" cy="1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We used the bartlett test which produced a p-value of 0.01.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-We safely rejected the null indicating that there exists at least one variance that is different from the rest.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7" name="Google Shape;337;p41"/>
          <p:cNvSpPr txBox="1"/>
          <p:nvPr/>
        </p:nvSpPr>
        <p:spPr>
          <a:xfrm>
            <a:off x="357325" y="1314102"/>
            <a:ext cx="39000" cy="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41"/>
          <p:cNvSpPr txBox="1"/>
          <p:nvPr/>
        </p:nvSpPr>
        <p:spPr>
          <a:xfrm>
            <a:off x="1015525" y="1273525"/>
            <a:ext cx="31248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Before beginning experiment, we needed to check to see if the dataset meets the three assumptions: </a:t>
            </a:r>
            <a:r>
              <a:rPr b="1" lang="en" sz="1000">
                <a:latin typeface="Montserrat"/>
                <a:ea typeface="Montserrat"/>
                <a:cs typeface="Montserrat"/>
                <a:sym typeface="Montserrat"/>
              </a:rPr>
              <a:t>normal distribution</a:t>
            </a: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en" sz="1000">
                <a:latin typeface="Montserrat"/>
                <a:ea typeface="Montserrat"/>
                <a:cs typeface="Montserrat"/>
                <a:sym typeface="Montserrat"/>
              </a:rPr>
              <a:t>independent samples</a:t>
            </a: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, and </a:t>
            </a:r>
            <a:r>
              <a:rPr b="1" lang="en" sz="1000">
                <a:latin typeface="Montserrat"/>
                <a:ea typeface="Montserrat"/>
                <a:cs typeface="Montserrat"/>
                <a:sym typeface="Montserrat"/>
              </a:rPr>
              <a:t>equal variances</a:t>
            </a: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i="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9" name="Google Shape;339;p41"/>
          <p:cNvSpPr/>
          <p:nvPr/>
        </p:nvSpPr>
        <p:spPr>
          <a:xfrm>
            <a:off x="361030" y="1207510"/>
            <a:ext cx="619200" cy="602400"/>
          </a:xfrm>
          <a:prstGeom prst="ellipse">
            <a:avLst/>
          </a:prstGeom>
          <a:noFill/>
          <a:ln cap="flat" cmpd="sng" w="19050">
            <a:solidFill>
              <a:srgbClr val="1014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0" name="Google Shape;340;p41"/>
          <p:cNvCxnSpPr/>
          <p:nvPr/>
        </p:nvCxnSpPr>
        <p:spPr>
          <a:xfrm>
            <a:off x="4593506" y="1166942"/>
            <a:ext cx="3946200" cy="9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1" name="Google Shape;341;p41"/>
          <p:cNvSpPr txBox="1"/>
          <p:nvPr/>
        </p:nvSpPr>
        <p:spPr>
          <a:xfrm>
            <a:off x="4514607" y="868478"/>
            <a:ext cx="366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/>
              <a:t>Transforming Skewed Data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1"/>
          <p:cNvSpPr txBox="1"/>
          <p:nvPr>
            <p:ph idx="12" type="sldNum"/>
          </p:nvPr>
        </p:nvSpPr>
        <p:spPr>
          <a:xfrm>
            <a:off x="8595300" y="4990499"/>
            <a:ext cx="548700" cy="1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3" name="Google Shape;34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75" y="1349200"/>
            <a:ext cx="338700" cy="3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1"/>
          <p:cNvSpPr/>
          <p:nvPr/>
        </p:nvSpPr>
        <p:spPr>
          <a:xfrm>
            <a:off x="3162126" y="1943975"/>
            <a:ext cx="1196100" cy="212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41"/>
          <p:cNvSpPr/>
          <p:nvPr/>
        </p:nvSpPr>
        <p:spPr>
          <a:xfrm>
            <a:off x="3162099" y="1943975"/>
            <a:ext cx="1196100" cy="217200"/>
          </a:xfrm>
          <a:prstGeom prst="rect">
            <a:avLst/>
          </a:prstGeom>
          <a:solidFill>
            <a:srgbClr val="10148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1"/>
          <p:cNvSpPr txBox="1"/>
          <p:nvPr/>
        </p:nvSpPr>
        <p:spPr>
          <a:xfrm>
            <a:off x="3111950" y="2119800"/>
            <a:ext cx="1246200" cy="1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The Shapiro Wilk test gave us a p-value less than 0.05 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meaning we can reject the null that the data is normalized. This means that we had to normalize our data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47" name="Google Shape;347;p41"/>
          <p:cNvSpPr/>
          <p:nvPr/>
        </p:nvSpPr>
        <p:spPr>
          <a:xfrm>
            <a:off x="1789625" y="1943975"/>
            <a:ext cx="1187400" cy="2128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1"/>
          <p:cNvSpPr/>
          <p:nvPr/>
        </p:nvSpPr>
        <p:spPr>
          <a:xfrm>
            <a:off x="1789600" y="1943975"/>
            <a:ext cx="1187400" cy="217200"/>
          </a:xfrm>
          <a:prstGeom prst="rect">
            <a:avLst/>
          </a:prstGeom>
          <a:solidFill>
            <a:srgbClr val="101483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1"/>
          <p:cNvSpPr txBox="1"/>
          <p:nvPr/>
        </p:nvSpPr>
        <p:spPr>
          <a:xfrm>
            <a:off x="1794638" y="2107025"/>
            <a:ext cx="1157700" cy="19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lang="en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ran the Chi-Squared Test on[inflated_adjusted_gross] and received a p-value of 1. This means we reject the null hypothesis and the samples are independent.</a:t>
            </a:r>
            <a:endParaRPr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41"/>
          <p:cNvSpPr txBox="1"/>
          <p:nvPr/>
        </p:nvSpPr>
        <p:spPr>
          <a:xfrm>
            <a:off x="3181325" y="1974900"/>
            <a:ext cx="11577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chemeClr val="lt1"/>
                </a:solidFill>
              </a:rPr>
              <a:t>Normally Distributed</a:t>
            </a:r>
            <a:endParaRPr b="1" i="0" sz="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1"/>
          <p:cNvSpPr txBox="1"/>
          <p:nvPr/>
        </p:nvSpPr>
        <p:spPr>
          <a:xfrm>
            <a:off x="1771000" y="1980125"/>
            <a:ext cx="1391100" cy="14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7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Independent Samples</a:t>
            </a:r>
            <a:endParaRPr b="1" i="0" sz="8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2" name="Google Shape;352;p41"/>
          <p:cNvPicPr preferRelativeResize="0"/>
          <p:nvPr/>
        </p:nvPicPr>
        <p:blipFill rotWithShape="1">
          <a:blip r:embed="rId4">
            <a:alphaModFix/>
          </a:blip>
          <a:srcRect b="0" l="0" r="-2490" t="2143"/>
          <a:stretch/>
        </p:blipFill>
        <p:spPr>
          <a:xfrm>
            <a:off x="4491800" y="1642163"/>
            <a:ext cx="2035650" cy="12033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39675" y="1642163"/>
            <a:ext cx="1906675" cy="1137765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41"/>
          <p:cNvSpPr/>
          <p:nvPr/>
        </p:nvSpPr>
        <p:spPr>
          <a:xfrm>
            <a:off x="6523562" y="2067515"/>
            <a:ext cx="248700" cy="287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1014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41"/>
          <p:cNvSpPr txBox="1"/>
          <p:nvPr/>
        </p:nvSpPr>
        <p:spPr>
          <a:xfrm>
            <a:off x="4969150" y="3462900"/>
            <a:ext cx="35133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We decided to use the log method and then </a:t>
            </a:r>
            <a:r>
              <a:rPr b="1" lang="en" sz="800">
                <a:solidFill>
                  <a:schemeClr val="dk1"/>
                </a:solidFill>
              </a:rPr>
              <a:t>cubed each term</a:t>
            </a:r>
            <a:r>
              <a:rPr lang="en" sz="800">
                <a:solidFill>
                  <a:schemeClr val="dk1"/>
                </a:solidFill>
              </a:rPr>
              <a:t>, after the log transformation.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  </a:t>
            </a:r>
            <a:r>
              <a:rPr lang="en" sz="800">
                <a:solidFill>
                  <a:schemeClr val="dk1"/>
                </a:solidFill>
              </a:rPr>
              <a:t>Skewness</a:t>
            </a:r>
            <a:r>
              <a:rPr lang="en" sz="800">
                <a:solidFill>
                  <a:schemeClr val="dk1"/>
                </a:solidFill>
              </a:rPr>
              <a:t> before: 11.205                                </a:t>
            </a:r>
            <a:r>
              <a:rPr lang="en" sz="800">
                <a:solidFill>
                  <a:schemeClr val="dk1"/>
                </a:solidFill>
              </a:rPr>
              <a:t>Skewness</a:t>
            </a:r>
            <a:r>
              <a:rPr lang="en" sz="800">
                <a:solidFill>
                  <a:schemeClr val="dk1"/>
                </a:solidFill>
              </a:rPr>
              <a:t> After: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800">
                <a:solidFill>
                  <a:schemeClr val="dk1"/>
                </a:solidFill>
              </a:rPr>
              <a:t>-0.247 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56" name="Google Shape;356;p41"/>
          <p:cNvSpPr txBox="1"/>
          <p:nvPr/>
        </p:nvSpPr>
        <p:spPr>
          <a:xfrm>
            <a:off x="4543325" y="2887525"/>
            <a:ext cx="19068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[Total Adjusted Gross Adjusted for Inflation] 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 Before Transformation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57" name="Google Shape;357;p41"/>
          <p:cNvSpPr txBox="1"/>
          <p:nvPr/>
        </p:nvSpPr>
        <p:spPr>
          <a:xfrm>
            <a:off x="6853225" y="2865050"/>
            <a:ext cx="19068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[Total Adjusted Gross Adjusted for Inflation] 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 After Transformation</a:t>
            </a:r>
            <a:endParaRPr sz="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2"/>
          <p:cNvSpPr/>
          <p:nvPr/>
        </p:nvSpPr>
        <p:spPr>
          <a:xfrm>
            <a:off x="239030" y="3076050"/>
            <a:ext cx="186900" cy="1361100"/>
          </a:xfrm>
          <a:prstGeom prst="roundRect">
            <a:avLst>
              <a:gd fmla="val 34514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42"/>
          <p:cNvSpPr txBox="1"/>
          <p:nvPr/>
        </p:nvSpPr>
        <p:spPr>
          <a:xfrm rot="-5400000">
            <a:off x="-169575" y="3575986"/>
            <a:ext cx="835800" cy="1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1" lang="en" sz="1000">
                <a:solidFill>
                  <a:srgbClr val="101483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endParaRPr b="1" i="1" sz="1000" u="none" cap="none" strike="noStrike">
              <a:solidFill>
                <a:srgbClr val="10148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4" name="Google Shape;364;p42"/>
          <p:cNvSpPr txBox="1"/>
          <p:nvPr/>
        </p:nvSpPr>
        <p:spPr>
          <a:xfrm>
            <a:off x="297025" y="214125"/>
            <a:ext cx="73152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Research Question 2 + Anova and Tukey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Running a Welch Anova and a Games Howell Post- Hoc Tukey test</a:t>
            </a:r>
            <a:endParaRPr b="1" sz="1600">
              <a:solidFill>
                <a:srgbClr val="000000"/>
              </a:solidFill>
            </a:endParaRPr>
          </a:p>
        </p:txBody>
      </p:sp>
      <p:cxnSp>
        <p:nvCxnSpPr>
          <p:cNvPr id="365" name="Google Shape;365;p42"/>
          <p:cNvCxnSpPr/>
          <p:nvPr/>
        </p:nvCxnSpPr>
        <p:spPr>
          <a:xfrm>
            <a:off x="279837" y="1208262"/>
            <a:ext cx="33936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6" name="Google Shape;366;p42"/>
          <p:cNvSpPr txBox="1"/>
          <p:nvPr/>
        </p:nvSpPr>
        <p:spPr>
          <a:xfrm>
            <a:off x="320642" y="4847275"/>
            <a:ext cx="6769800" cy="1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42"/>
          <p:cNvSpPr txBox="1"/>
          <p:nvPr/>
        </p:nvSpPr>
        <p:spPr>
          <a:xfrm>
            <a:off x="265248" y="785150"/>
            <a:ext cx="36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There exists a difference between adjusted inflation gross as the genre changes</a:t>
            </a:r>
            <a:endParaRPr b="1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8" name="Google Shape;368;p42"/>
          <p:cNvCxnSpPr/>
          <p:nvPr/>
        </p:nvCxnSpPr>
        <p:spPr>
          <a:xfrm>
            <a:off x="279837" y="4680350"/>
            <a:ext cx="3368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9" name="Google Shape;369;p42"/>
          <p:cNvSpPr/>
          <p:nvPr/>
        </p:nvSpPr>
        <p:spPr>
          <a:xfrm>
            <a:off x="239013" y="1381025"/>
            <a:ext cx="186900" cy="13611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42"/>
          <p:cNvSpPr txBox="1"/>
          <p:nvPr/>
        </p:nvSpPr>
        <p:spPr>
          <a:xfrm rot="-5400000">
            <a:off x="-579075" y="1589963"/>
            <a:ext cx="19017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1" lang="en" sz="800">
                <a:solidFill>
                  <a:srgbClr val="101483"/>
                </a:solidFill>
                <a:latin typeface="Montserrat"/>
                <a:ea typeface="Montserrat"/>
                <a:cs typeface="Montserrat"/>
                <a:sym typeface="Montserrat"/>
              </a:rPr>
              <a:t>Experimental Method</a:t>
            </a:r>
            <a:endParaRPr b="1" i="1" sz="800" u="none" cap="none" strike="noStrike">
              <a:solidFill>
                <a:srgbClr val="10148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42"/>
          <p:cNvSpPr/>
          <p:nvPr/>
        </p:nvSpPr>
        <p:spPr>
          <a:xfrm>
            <a:off x="715936" y="1292647"/>
            <a:ext cx="2865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Welch Anova takes 4 inputs: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2" name="Google Shape;372;p42"/>
          <p:cNvSpPr/>
          <p:nvPr/>
        </p:nvSpPr>
        <p:spPr>
          <a:xfrm>
            <a:off x="1012925" y="1606749"/>
            <a:ext cx="2568300" cy="10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AutoNum type="arabicPeriod"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Dependent Variable (adjusted inflation gross)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AutoNum type="arabicPeriod"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Queries (Sorted through Genre)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AutoNum type="arabicPeriod"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Cubed Values (Transformed Data)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AutoNum type="arabicPeriod"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Dataframe (Disney Movies Total Gross)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42"/>
          <p:cNvSpPr/>
          <p:nvPr/>
        </p:nvSpPr>
        <p:spPr>
          <a:xfrm>
            <a:off x="4291157" y="3936944"/>
            <a:ext cx="4710000" cy="233100"/>
          </a:xfrm>
          <a:prstGeom prst="rect">
            <a:avLst/>
          </a:prstGeom>
          <a:solidFill>
            <a:srgbClr val="1014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FFFFFF"/>
                </a:solidFill>
              </a:rPr>
              <a:t>Potential Explanations for Why these Genres are successful</a:t>
            </a:r>
            <a:endParaRPr b="1" i="0" sz="11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2"/>
          <p:cNvSpPr/>
          <p:nvPr/>
        </p:nvSpPr>
        <p:spPr>
          <a:xfrm>
            <a:off x="4291186" y="4187746"/>
            <a:ext cx="4710000" cy="486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lt1"/>
                </a:solidFill>
              </a:rPr>
              <a:t>Disney may have </a:t>
            </a:r>
            <a:r>
              <a:rPr lang="en" sz="1000">
                <a:solidFill>
                  <a:schemeClr val="lt1"/>
                </a:solidFill>
              </a:rPr>
              <a:t>invested</a:t>
            </a:r>
            <a:r>
              <a:rPr lang="en" sz="1000">
                <a:solidFill>
                  <a:schemeClr val="lt1"/>
                </a:solidFill>
              </a:rPr>
              <a:t> heavily in these specific six genres. </a:t>
            </a:r>
            <a:endParaRPr sz="1000">
              <a:solidFill>
                <a:schemeClr val="lt1"/>
              </a:solidFill>
            </a:endParaRPr>
          </a:p>
        </p:txBody>
      </p:sp>
      <p:cxnSp>
        <p:nvCxnSpPr>
          <p:cNvPr id="375" name="Google Shape;375;p42"/>
          <p:cNvCxnSpPr/>
          <p:nvPr/>
        </p:nvCxnSpPr>
        <p:spPr>
          <a:xfrm>
            <a:off x="4140250" y="1195225"/>
            <a:ext cx="4769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6" name="Google Shape;376;p42"/>
          <p:cNvSpPr txBox="1"/>
          <p:nvPr/>
        </p:nvSpPr>
        <p:spPr>
          <a:xfrm>
            <a:off x="4140250" y="717800"/>
            <a:ext cx="4875000" cy="4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Montserrat"/>
                <a:ea typeface="Montserrat"/>
                <a:cs typeface="Montserrat"/>
                <a:sym typeface="Montserrat"/>
              </a:rPr>
              <a:t>The six most successful genres are Action, Adventure, Western, Musical, Romantic Comedy, Thriller/Suspense</a:t>
            </a:r>
            <a:endParaRPr b="1" sz="1100"/>
          </a:p>
        </p:txBody>
      </p:sp>
      <p:cxnSp>
        <p:nvCxnSpPr>
          <p:cNvPr id="377" name="Google Shape;377;p42"/>
          <p:cNvCxnSpPr/>
          <p:nvPr/>
        </p:nvCxnSpPr>
        <p:spPr>
          <a:xfrm>
            <a:off x="4282319" y="3569515"/>
            <a:ext cx="4593000" cy="0"/>
          </a:xfrm>
          <a:prstGeom prst="straightConnector1">
            <a:avLst/>
          </a:prstGeom>
          <a:noFill/>
          <a:ln cap="flat" cmpd="sng" w="9525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8" name="Google Shape;37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57784" y="1077663"/>
            <a:ext cx="3794789" cy="2347273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42"/>
          <p:cNvSpPr txBox="1"/>
          <p:nvPr/>
        </p:nvSpPr>
        <p:spPr>
          <a:xfrm>
            <a:off x="540050" y="3201100"/>
            <a:ext cx="3494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Null Hypothesis: There is exists </a:t>
            </a:r>
            <a:r>
              <a:rPr b="1"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 difference</a:t>
            </a: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 the adjusted gross inflation as the genre changes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01483"/>
                </a:solidFill>
                <a:latin typeface="Montserrat"/>
                <a:ea typeface="Montserrat"/>
                <a:cs typeface="Montserrat"/>
                <a:sym typeface="Montserrat"/>
              </a:rPr>
              <a:t>Alternative Hypothesis: There exists </a:t>
            </a:r>
            <a:r>
              <a:rPr b="1" lang="en" sz="1000">
                <a:solidFill>
                  <a:srgbClr val="101483"/>
                </a:solidFill>
                <a:latin typeface="Montserrat"/>
                <a:ea typeface="Montserrat"/>
                <a:cs typeface="Montserrat"/>
                <a:sym typeface="Montserrat"/>
              </a:rPr>
              <a:t>a difference </a:t>
            </a:r>
            <a:r>
              <a:rPr lang="en" sz="1000">
                <a:solidFill>
                  <a:srgbClr val="101483"/>
                </a:solidFill>
                <a:latin typeface="Montserrat"/>
                <a:ea typeface="Montserrat"/>
                <a:cs typeface="Montserrat"/>
                <a:sym typeface="Montserrat"/>
              </a:rPr>
              <a:t>in the average inflation_adjusted_gross as the genre changes. </a:t>
            </a:r>
            <a:endParaRPr sz="1000">
              <a:solidFill>
                <a:srgbClr val="10148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P-Value: 0.000035 &lt;Alpha Value of 0.05</a:t>
            </a:r>
            <a:endParaRPr sz="1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80" name="Google Shape;380;p42"/>
          <p:cNvSpPr txBox="1"/>
          <p:nvPr>
            <p:ph idx="12" type="sldNum"/>
          </p:nvPr>
        </p:nvSpPr>
        <p:spPr>
          <a:xfrm>
            <a:off x="8595300" y="4990499"/>
            <a:ext cx="548700" cy="1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1" name="Google Shape;381;p42"/>
          <p:cNvGrpSpPr/>
          <p:nvPr/>
        </p:nvGrpSpPr>
        <p:grpSpPr>
          <a:xfrm>
            <a:off x="4133433" y="1331256"/>
            <a:ext cx="4765917" cy="1114259"/>
            <a:chOff x="4937363" y="1371825"/>
            <a:chExt cx="7048088" cy="1647825"/>
          </a:xfrm>
        </p:grpSpPr>
        <p:pic>
          <p:nvPicPr>
            <p:cNvPr id="382" name="Google Shape;382;p42"/>
            <p:cNvPicPr preferRelativeResize="0"/>
            <p:nvPr/>
          </p:nvPicPr>
          <p:blipFill rotWithShape="1">
            <a:blip r:embed="rId4">
              <a:alphaModFix/>
            </a:blip>
            <a:srcRect b="51872" l="0" r="0" t="0"/>
            <a:stretch/>
          </p:blipFill>
          <p:spPr>
            <a:xfrm>
              <a:off x="4937363" y="1381341"/>
              <a:ext cx="3962400" cy="1628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3" name="Google Shape;383;p42"/>
            <p:cNvPicPr preferRelativeResize="0"/>
            <p:nvPr/>
          </p:nvPicPr>
          <p:blipFill rotWithShape="1">
            <a:blip r:embed="rId4">
              <a:alphaModFix/>
            </a:blip>
            <a:srcRect b="0" l="4334" r="16999" t="50872"/>
            <a:stretch/>
          </p:blipFill>
          <p:spPr>
            <a:xfrm>
              <a:off x="8899350" y="1371825"/>
              <a:ext cx="3086100" cy="16478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4" name="Google Shape;384;p42"/>
          <p:cNvPicPr preferRelativeResize="0"/>
          <p:nvPr/>
        </p:nvPicPr>
        <p:blipFill rotWithShape="1">
          <a:blip r:embed="rId5">
            <a:alphaModFix/>
          </a:blip>
          <a:srcRect b="0" l="0" r="0" t="10562"/>
          <a:stretch/>
        </p:blipFill>
        <p:spPr>
          <a:xfrm>
            <a:off x="611350" y="2971496"/>
            <a:ext cx="2865300" cy="229591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42"/>
          <p:cNvSpPr txBox="1"/>
          <p:nvPr/>
        </p:nvSpPr>
        <p:spPr>
          <a:xfrm>
            <a:off x="4140250" y="2538050"/>
            <a:ext cx="4765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Montserrat"/>
                <a:ea typeface="Montserrat"/>
                <a:cs typeface="Montserrat"/>
                <a:sym typeface="Montserrat"/>
              </a:rPr>
              <a:t>(Action and Adventure), (Action, Musical), ( Action, Romantic Comedy), (Action, Thriller/Suspense), (Action, Western),  (Adventure, Musical), (Adventure, Romantic Comedy), (Adventure, Thriller/Suspense), and (Adventure, Western). 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3"/>
          <p:cNvSpPr txBox="1"/>
          <p:nvPr>
            <p:ph type="title"/>
          </p:nvPr>
        </p:nvSpPr>
        <p:spPr>
          <a:xfrm>
            <a:off x="311700" y="228600"/>
            <a:ext cx="78576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latin typeface="Montserrat"/>
                <a:ea typeface="Montserrat"/>
                <a:cs typeface="Montserrat"/>
                <a:sym typeface="Montserrat"/>
              </a:rPr>
              <a:t>Research Question 3 + Heterogeneity Testing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b="1" lang="en" sz="1600"/>
              <a:t> Are viewers who are younger than 44 years old and 44 years old and older feel differently about the existence of heroes and villains in Disney movies?</a:t>
            </a:r>
            <a:endParaRPr b="1"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sz="1800"/>
          </a:p>
        </p:txBody>
      </p:sp>
      <p:sp>
        <p:nvSpPr>
          <p:cNvPr id="391" name="Google Shape;391;p43"/>
          <p:cNvSpPr/>
          <p:nvPr/>
        </p:nvSpPr>
        <p:spPr>
          <a:xfrm>
            <a:off x="1122542" y="3783275"/>
            <a:ext cx="3183300" cy="960600"/>
          </a:xfrm>
          <a:prstGeom prst="rect">
            <a:avLst/>
          </a:prstGeom>
          <a:solidFill>
            <a:srgbClr val="1014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Null Hypothesis: There exists a difference in preference for heroes/villains within the two different age groups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Alternative: There is no preference for heroes and </a:t>
            </a:r>
            <a:r>
              <a:rPr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villains</a:t>
            </a:r>
            <a:r>
              <a:rPr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in both age groups.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2" name="Google Shape;392;p43"/>
          <p:cNvSpPr/>
          <p:nvPr/>
        </p:nvSpPr>
        <p:spPr>
          <a:xfrm>
            <a:off x="5314097" y="3021275"/>
            <a:ext cx="3391500" cy="960600"/>
          </a:xfrm>
          <a:prstGeom prst="rect">
            <a:avLst/>
          </a:prstGeom>
          <a:solidFill>
            <a:srgbClr val="1014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The p-value of this heterogeneity test is 0.260, as shown in Figure 4. It is greater than the significance level of 0.1. 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</a:rPr>
              <a:t>CANNOT RESULT THE NULL</a:t>
            </a:r>
            <a:endParaRPr sz="10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sz="1000"/>
          </a:p>
        </p:txBody>
      </p:sp>
      <p:cxnSp>
        <p:nvCxnSpPr>
          <p:cNvPr id="393" name="Google Shape;393;p43"/>
          <p:cNvCxnSpPr/>
          <p:nvPr/>
        </p:nvCxnSpPr>
        <p:spPr>
          <a:xfrm>
            <a:off x="5151900" y="1492850"/>
            <a:ext cx="315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4" name="Google Shape;394;p43"/>
          <p:cNvSpPr txBox="1"/>
          <p:nvPr/>
        </p:nvSpPr>
        <p:spPr>
          <a:xfrm>
            <a:off x="5275675" y="1056925"/>
            <a:ext cx="31188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Expected Cell Count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5" name="Google Shape;395;p43"/>
          <p:cNvCxnSpPr/>
          <p:nvPr/>
        </p:nvCxnSpPr>
        <p:spPr>
          <a:xfrm>
            <a:off x="1021800" y="1470213"/>
            <a:ext cx="315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6" name="Google Shape;396;p43"/>
          <p:cNvSpPr txBox="1"/>
          <p:nvPr/>
        </p:nvSpPr>
        <p:spPr>
          <a:xfrm>
            <a:off x="1039800" y="867100"/>
            <a:ext cx="32427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Dataset: Survey Data about people’s preferences for Villains/Heroes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97" name="Google Shape;397;p43"/>
          <p:cNvSpPr txBox="1"/>
          <p:nvPr>
            <p:ph idx="12" type="sldNum"/>
          </p:nvPr>
        </p:nvSpPr>
        <p:spPr>
          <a:xfrm>
            <a:off x="8595300" y="4990499"/>
            <a:ext cx="548700" cy="1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43"/>
          <p:cNvSpPr/>
          <p:nvPr/>
        </p:nvSpPr>
        <p:spPr>
          <a:xfrm>
            <a:off x="341875" y="3783275"/>
            <a:ext cx="780900" cy="960600"/>
          </a:xfrm>
          <a:prstGeom prst="rect">
            <a:avLst/>
          </a:prstGeom>
          <a:solidFill>
            <a:srgbClr val="3240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5B0CC"/>
                </a:solidFill>
              </a:rPr>
              <a:t>   </a:t>
            </a:r>
            <a:r>
              <a:rPr lang="en" sz="1600">
                <a:solidFill>
                  <a:srgbClr val="101483"/>
                </a:solidFill>
              </a:rPr>
              <a:t>1.</a:t>
            </a:r>
            <a:endParaRPr b="0" i="0" sz="1600" u="none" cap="none" strike="noStrike">
              <a:solidFill>
                <a:srgbClr val="1014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43"/>
          <p:cNvSpPr/>
          <p:nvPr/>
        </p:nvSpPr>
        <p:spPr>
          <a:xfrm>
            <a:off x="4686650" y="3021275"/>
            <a:ext cx="667500" cy="960600"/>
          </a:xfrm>
          <a:prstGeom prst="rect">
            <a:avLst/>
          </a:prstGeom>
          <a:solidFill>
            <a:srgbClr val="32405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5B0CC"/>
                </a:solidFill>
              </a:rPr>
              <a:t> </a:t>
            </a:r>
            <a:r>
              <a:rPr lang="en" sz="1600">
                <a:solidFill>
                  <a:srgbClr val="101483"/>
                </a:solidFill>
              </a:rPr>
              <a:t> 2</a:t>
            </a:r>
            <a:r>
              <a:rPr lang="en" sz="1600">
                <a:solidFill>
                  <a:srgbClr val="101483"/>
                </a:solidFill>
              </a:rPr>
              <a:t>.</a:t>
            </a:r>
            <a:endParaRPr b="0" i="0" sz="1600" u="none" cap="none" strike="noStrike">
              <a:solidFill>
                <a:srgbClr val="10148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3"/>
          <p:cNvSpPr/>
          <p:nvPr/>
        </p:nvSpPr>
        <p:spPr>
          <a:xfrm>
            <a:off x="341875" y="861025"/>
            <a:ext cx="638400" cy="6180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014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43"/>
          <p:cNvSpPr/>
          <p:nvPr/>
        </p:nvSpPr>
        <p:spPr>
          <a:xfrm>
            <a:off x="4456675" y="861025"/>
            <a:ext cx="638400" cy="618000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1014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43"/>
          <p:cNvPicPr preferRelativeResize="0"/>
          <p:nvPr/>
        </p:nvPicPr>
        <p:blipFill rotWithShape="1">
          <a:blip r:embed="rId3">
            <a:alphaModFix/>
          </a:blip>
          <a:srcRect b="0" l="0" r="15160" t="0"/>
          <a:stretch/>
        </p:blipFill>
        <p:spPr>
          <a:xfrm>
            <a:off x="445950" y="1592800"/>
            <a:ext cx="3569924" cy="1476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03" name="Google Shape;403;p43"/>
          <p:cNvGraphicFramePr/>
          <p:nvPr/>
        </p:nvGraphicFramePr>
        <p:xfrm>
          <a:off x="4641800" y="1745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{6AD435C7-32BC-47B4-936E-B0100C65C9C2}</a:tableStyleId>
              </a:tblPr>
              <a:tblGrid>
                <a:gridCol w="1114275"/>
                <a:gridCol w="1294025"/>
                <a:gridCol w="1495350"/>
              </a:tblGrid>
              <a:tr h="350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014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Villains</a:t>
                      </a:r>
                      <a:endParaRPr sz="11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014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Heroes</a:t>
                      </a:r>
                      <a:endParaRPr sz="11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01483"/>
                    </a:solidFill>
                  </a:tcPr>
                </a:tc>
              </a:tr>
              <a:tr h="35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Age &lt; 44</a:t>
                      </a:r>
                      <a:endParaRPr sz="11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014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93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85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  <a:tr h="37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Age &gt;=44</a:t>
                      </a:r>
                      <a:endParaRPr sz="1100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0148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146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128</a:t>
                      </a:r>
                      <a:endParaRPr sz="11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EEEE"/>
                    </a:solidFill>
                  </a:tcPr>
                </a:tc>
              </a:tr>
            </a:tbl>
          </a:graphicData>
        </a:graphic>
      </p:graphicFrame>
      <p:sp>
        <p:nvSpPr>
          <p:cNvPr id="404" name="Google Shape;404;p43"/>
          <p:cNvSpPr txBox="1"/>
          <p:nvPr/>
        </p:nvSpPr>
        <p:spPr>
          <a:xfrm>
            <a:off x="4572000" y="4084325"/>
            <a:ext cx="46182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 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cannot conclude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that viewers younger than 44 years old and viewers who are 44 years old and older</a:t>
            </a:r>
            <a:r>
              <a:rPr b="1"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feel differently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about the existence of heroes and villains in Disney movies.</a:t>
            </a:r>
            <a:endParaRPr b="1" i="0" sz="11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5" name="Google Shape;40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471" y="977450"/>
            <a:ext cx="385149" cy="385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750" y="960688"/>
            <a:ext cx="418675" cy="418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4"/>
          <p:cNvSpPr txBox="1"/>
          <p:nvPr/>
        </p:nvSpPr>
        <p:spPr>
          <a:xfrm>
            <a:off x="143425" y="-5125"/>
            <a:ext cx="76896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Research Question 4  Linear Regressions and ATE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Meeting Regression Assumptions: Normalization and creating a dummy variable</a:t>
            </a:r>
            <a:endParaRPr b="1" sz="1600">
              <a:solidFill>
                <a:srgbClr val="000000"/>
              </a:solidFill>
            </a:endParaRPr>
          </a:p>
        </p:txBody>
      </p:sp>
      <p:cxnSp>
        <p:nvCxnSpPr>
          <p:cNvPr id="412" name="Google Shape;412;p44"/>
          <p:cNvCxnSpPr/>
          <p:nvPr/>
        </p:nvCxnSpPr>
        <p:spPr>
          <a:xfrm flipH="1" rot="10800000">
            <a:off x="320100" y="1279039"/>
            <a:ext cx="4009800" cy="5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3" name="Google Shape;413;p44"/>
          <p:cNvSpPr txBox="1"/>
          <p:nvPr/>
        </p:nvSpPr>
        <p:spPr>
          <a:xfrm>
            <a:off x="220350" y="840175"/>
            <a:ext cx="4209300" cy="4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/>
              <a:t>Disney+ Data Cleanup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4"/>
          <p:cNvSpPr/>
          <p:nvPr/>
        </p:nvSpPr>
        <p:spPr>
          <a:xfrm>
            <a:off x="1940700" y="2047190"/>
            <a:ext cx="498900" cy="3450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5B0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5" name="Google Shape;415;p44"/>
          <p:cNvCxnSpPr/>
          <p:nvPr/>
        </p:nvCxnSpPr>
        <p:spPr>
          <a:xfrm>
            <a:off x="2642500" y="2162515"/>
            <a:ext cx="1405200" cy="0"/>
          </a:xfrm>
          <a:prstGeom prst="straightConnector1">
            <a:avLst/>
          </a:prstGeom>
          <a:noFill/>
          <a:ln cap="flat" cmpd="sng" w="9525">
            <a:solidFill>
              <a:srgbClr val="05B0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6" name="Google Shape;416;p44"/>
          <p:cNvCxnSpPr/>
          <p:nvPr/>
        </p:nvCxnSpPr>
        <p:spPr>
          <a:xfrm>
            <a:off x="430219" y="2164246"/>
            <a:ext cx="1261200" cy="0"/>
          </a:xfrm>
          <a:prstGeom prst="straightConnector1">
            <a:avLst/>
          </a:prstGeom>
          <a:noFill/>
          <a:ln cap="flat" cmpd="sng" w="9525">
            <a:solidFill>
              <a:srgbClr val="05B0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7" name="Google Shape;417;p44"/>
          <p:cNvSpPr txBox="1"/>
          <p:nvPr/>
        </p:nvSpPr>
        <p:spPr>
          <a:xfrm>
            <a:off x="1115149" y="1498848"/>
            <a:ext cx="3250500" cy="34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/>
              <a:t>Goals of BirdScape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4"/>
          <p:cNvSpPr txBox="1"/>
          <p:nvPr/>
        </p:nvSpPr>
        <p:spPr>
          <a:xfrm>
            <a:off x="4551400" y="1092175"/>
            <a:ext cx="4248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" sz="7200" u="none" cap="none" strike="noStrik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7200" u="none" cap="none" strike="noStrike">
              <a:solidFill>
                <a:srgbClr val="99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4"/>
          <p:cNvSpPr txBox="1"/>
          <p:nvPr/>
        </p:nvSpPr>
        <p:spPr>
          <a:xfrm>
            <a:off x="4764760" y="790562"/>
            <a:ext cx="4023000" cy="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/>
              <a:t>Their </a:t>
            </a:r>
            <a:r>
              <a:rPr b="1" lang="en" sz="1100"/>
              <a:t>Investment in Sustainable Agriculture is a new area of interest</a:t>
            </a:r>
            <a:endParaRPr b="1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0" name="Google Shape;420;p44"/>
          <p:cNvCxnSpPr/>
          <p:nvPr/>
        </p:nvCxnSpPr>
        <p:spPr>
          <a:xfrm>
            <a:off x="4840788" y="1282420"/>
            <a:ext cx="3933600" cy="9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1" name="Google Shape;421;p44"/>
          <p:cNvSpPr txBox="1"/>
          <p:nvPr>
            <p:ph idx="12" type="sldNum"/>
          </p:nvPr>
        </p:nvSpPr>
        <p:spPr>
          <a:xfrm>
            <a:off x="8595300" y="4990499"/>
            <a:ext cx="548700" cy="1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2" name="Google Shape;422;p44"/>
          <p:cNvPicPr preferRelativeResize="0"/>
          <p:nvPr/>
        </p:nvPicPr>
        <p:blipFill rotWithShape="1">
          <a:blip r:embed="rId3">
            <a:alphaModFix/>
          </a:blip>
          <a:srcRect b="8318" l="0" r="7054" t="11694"/>
          <a:stretch/>
        </p:blipFill>
        <p:spPr>
          <a:xfrm>
            <a:off x="406650" y="1412088"/>
            <a:ext cx="3658294" cy="4866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423" name="Google Shape;423;p44"/>
          <p:cNvPicPr preferRelativeResize="0"/>
          <p:nvPr/>
        </p:nvPicPr>
        <p:blipFill rotWithShape="1">
          <a:blip r:embed="rId4">
            <a:alphaModFix/>
          </a:blip>
          <a:srcRect b="0" l="0" r="20445" t="0"/>
          <a:stretch/>
        </p:blipFill>
        <p:spPr>
          <a:xfrm>
            <a:off x="411525" y="2519350"/>
            <a:ext cx="3658300" cy="545838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424" name="Google Shape;424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650" y="3582650"/>
            <a:ext cx="3658300" cy="674206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425" name="Google Shape;425;p44"/>
          <p:cNvSpPr/>
          <p:nvPr/>
        </p:nvSpPr>
        <p:spPr>
          <a:xfrm>
            <a:off x="1940700" y="3151425"/>
            <a:ext cx="498900" cy="3450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05B0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6" name="Google Shape;426;p44"/>
          <p:cNvCxnSpPr/>
          <p:nvPr/>
        </p:nvCxnSpPr>
        <p:spPr>
          <a:xfrm>
            <a:off x="2642500" y="3266750"/>
            <a:ext cx="1405200" cy="0"/>
          </a:xfrm>
          <a:prstGeom prst="straightConnector1">
            <a:avLst/>
          </a:prstGeom>
          <a:noFill/>
          <a:ln cap="flat" cmpd="sng" w="9525">
            <a:solidFill>
              <a:srgbClr val="05B0C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7" name="Google Shape;427;p44"/>
          <p:cNvCxnSpPr/>
          <p:nvPr/>
        </p:nvCxnSpPr>
        <p:spPr>
          <a:xfrm>
            <a:off x="430219" y="3268481"/>
            <a:ext cx="1261200" cy="0"/>
          </a:xfrm>
          <a:prstGeom prst="straightConnector1">
            <a:avLst/>
          </a:prstGeom>
          <a:noFill/>
          <a:ln cap="flat" cmpd="sng" w="9525">
            <a:solidFill>
              <a:srgbClr val="05B0C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28" name="Google Shape;428;p44"/>
          <p:cNvPicPr preferRelativeResize="0"/>
          <p:nvPr/>
        </p:nvPicPr>
        <p:blipFill rotWithShape="1">
          <a:blip r:embed="rId6">
            <a:alphaModFix/>
          </a:blip>
          <a:srcRect b="0" l="10693" r="12976" t="0"/>
          <a:stretch/>
        </p:blipFill>
        <p:spPr>
          <a:xfrm>
            <a:off x="5083500" y="4028975"/>
            <a:ext cx="3448190" cy="7166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429" name="Google Shape;429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27308" y="1382213"/>
            <a:ext cx="1752842" cy="11290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430" name="Google Shape;430;p4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15940" y="2704980"/>
            <a:ext cx="1764425" cy="1130278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431" name="Google Shape;431;p4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898125" y="1390300"/>
            <a:ext cx="1764420" cy="11290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5"/>
          <p:cNvSpPr txBox="1"/>
          <p:nvPr/>
        </p:nvSpPr>
        <p:spPr>
          <a:xfrm>
            <a:off x="7168250" y="852025"/>
            <a:ext cx="1610100" cy="16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1100"/>
              <a:t>Regression 1: </a:t>
            </a:r>
            <a:r>
              <a:rPr lang="en" sz="1100"/>
              <a:t>Disney+ Subscribers (in thousands)  = 0.5026 - 0.0112 *DisneyPlus Recommendation System_Yes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sz="1000"/>
          </a:p>
        </p:txBody>
      </p:sp>
      <p:cxnSp>
        <p:nvCxnSpPr>
          <p:cNvPr id="437" name="Google Shape;437;p45"/>
          <p:cNvCxnSpPr/>
          <p:nvPr/>
        </p:nvCxnSpPr>
        <p:spPr>
          <a:xfrm>
            <a:off x="7265150" y="2508025"/>
            <a:ext cx="1513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8" name="Google Shape;438;p45"/>
          <p:cNvSpPr txBox="1"/>
          <p:nvPr/>
        </p:nvSpPr>
        <p:spPr>
          <a:xfrm>
            <a:off x="257750" y="-100525"/>
            <a:ext cx="8520600" cy="78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Research Question 4  Linear Regressions and 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Running regressions to estimate the relationship between the recommendation system and subscriber count</a:t>
            </a:r>
            <a:endParaRPr b="1" sz="1600">
              <a:solidFill>
                <a:srgbClr val="000000"/>
              </a:solidFill>
            </a:endParaRPr>
          </a:p>
        </p:txBody>
      </p:sp>
      <p:sp>
        <p:nvSpPr>
          <p:cNvPr id="439" name="Google Shape;439;p45"/>
          <p:cNvSpPr/>
          <p:nvPr/>
        </p:nvSpPr>
        <p:spPr>
          <a:xfrm>
            <a:off x="305525" y="896950"/>
            <a:ext cx="3138300" cy="372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40" name="Google Shape;440;p45"/>
          <p:cNvSpPr/>
          <p:nvPr/>
        </p:nvSpPr>
        <p:spPr>
          <a:xfrm>
            <a:off x="305550" y="913200"/>
            <a:ext cx="3138300" cy="323100"/>
          </a:xfrm>
          <a:prstGeom prst="rect">
            <a:avLst/>
          </a:prstGeom>
          <a:solidFill>
            <a:srgbClr val="1014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Regression 1 :  Recommendation System on the Number of Subscribers Regression</a:t>
            </a:r>
            <a:endParaRPr sz="10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45"/>
          <p:cNvSpPr/>
          <p:nvPr/>
        </p:nvSpPr>
        <p:spPr>
          <a:xfrm>
            <a:off x="305975" y="2890981"/>
            <a:ext cx="3138300" cy="501000"/>
          </a:xfrm>
          <a:prstGeom prst="rect">
            <a:avLst/>
          </a:prstGeom>
          <a:solidFill>
            <a:srgbClr val="10148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[</a:t>
            </a:r>
            <a:endParaRPr sz="9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Regression 2: Recommendation System on the Number of Subscribers Regression Controlling for Income</a:t>
            </a:r>
            <a:endParaRPr sz="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442" name="Google Shape;442;p45"/>
          <p:cNvSpPr/>
          <p:nvPr/>
        </p:nvSpPr>
        <p:spPr>
          <a:xfrm>
            <a:off x="241050" y="2389972"/>
            <a:ext cx="3403800" cy="50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5"/>
          <p:cNvSpPr txBox="1"/>
          <p:nvPr/>
        </p:nvSpPr>
        <p:spPr>
          <a:xfrm>
            <a:off x="329431" y="2185440"/>
            <a:ext cx="8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45"/>
          <p:cNvSpPr txBox="1"/>
          <p:nvPr>
            <p:ph idx="12" type="sldNum"/>
          </p:nvPr>
        </p:nvSpPr>
        <p:spPr>
          <a:xfrm>
            <a:off x="8595300" y="4990499"/>
            <a:ext cx="548700" cy="15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5" name="Google Shape;445;p45"/>
          <p:cNvPicPr preferRelativeResize="0"/>
          <p:nvPr/>
        </p:nvPicPr>
        <p:blipFill rotWithShape="1">
          <a:blip r:embed="rId3">
            <a:alphaModFix/>
          </a:blip>
          <a:srcRect b="0" l="0" r="7612" t="0"/>
          <a:stretch/>
        </p:blipFill>
        <p:spPr>
          <a:xfrm>
            <a:off x="3913700" y="852025"/>
            <a:ext cx="3034150" cy="1964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45"/>
          <p:cNvPicPr preferRelativeResize="0"/>
          <p:nvPr/>
        </p:nvPicPr>
        <p:blipFill rotWithShape="1">
          <a:blip r:embed="rId4">
            <a:alphaModFix/>
          </a:blip>
          <a:srcRect b="0" l="0" r="3119" t="0"/>
          <a:stretch/>
        </p:blipFill>
        <p:spPr>
          <a:xfrm>
            <a:off x="3913700" y="2826475"/>
            <a:ext cx="3034150" cy="190257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5"/>
          <p:cNvSpPr txBox="1"/>
          <p:nvPr/>
        </p:nvSpPr>
        <p:spPr>
          <a:xfrm>
            <a:off x="7216700" y="3131100"/>
            <a:ext cx="1610100" cy="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lang="en" sz="900"/>
              <a:t>Regression 2: </a:t>
            </a:r>
            <a:r>
              <a:rPr lang="en" sz="900"/>
              <a:t>Disney+ Subscribers (in thousands)  = 0.5308 - 0.0117 *DisneyPlus Recommendation System_Yes - 0.0563*Average Annual Income (in thousands).</a:t>
            </a:r>
            <a:endParaRPr sz="9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sz="1000"/>
          </a:p>
        </p:txBody>
      </p:sp>
      <p:cxnSp>
        <p:nvCxnSpPr>
          <p:cNvPr id="448" name="Google Shape;448;p45"/>
          <p:cNvCxnSpPr/>
          <p:nvPr/>
        </p:nvCxnSpPr>
        <p:spPr>
          <a:xfrm>
            <a:off x="7265150" y="4463700"/>
            <a:ext cx="15132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9" name="Google Shape;449;p45"/>
          <p:cNvSpPr txBox="1"/>
          <p:nvPr/>
        </p:nvSpPr>
        <p:spPr>
          <a:xfrm>
            <a:off x="329425" y="1371425"/>
            <a:ext cx="3069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Const: 0.5026 or 49,160 subscribers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ATE: -0.0112 or  -17,305 subscribers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STD Error: 0.019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Montserrat"/>
                <a:ea typeface="Montserrat"/>
                <a:cs typeface="Montserrat"/>
                <a:sym typeface="Montserrat"/>
              </a:rPr>
              <a:t>P-Value: 000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0" name="Google Shape;450;p45"/>
          <p:cNvSpPr txBox="1"/>
          <p:nvPr/>
        </p:nvSpPr>
        <p:spPr>
          <a:xfrm>
            <a:off x="375125" y="3438313"/>
            <a:ext cx="30000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Const: 0.5308 or 50909 subscribers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ATE: -0.0117 or -17274.6 </a:t>
            </a: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subscribers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STD Error: 0.019 </a:t>
            </a:r>
            <a:endParaRPr sz="13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P-Value: 0.003</a:t>
            </a:r>
            <a:endParaRPr sz="13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8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EC2D5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