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Montserrat"/>
      <p:regular r:id="rId23"/>
      <p:bold r:id="rId24"/>
      <p:italic r:id="rId25"/>
      <p:boldItalic r:id="rId26"/>
    </p:embeddedFont>
    <p:embeddedFont>
      <p:font typeface="Montserrat Medium"/>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1B3049-95AE-412B-92C4-D909D8C9A415}">
  <a:tblStyle styleId="{FD1B3049-95AE-412B-92C4-D909D8C9A4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7ED5493-8509-4801-A463-5ECD8AC3695A}"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MontserratMedium-bold.fntdata"/><Relationship Id="rId27" Type="http://schemas.openxmlformats.org/officeDocument/2006/relationships/font" Target="fonts/Montserrat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Medium-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ontserratMedium-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3a441df39f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3a441df39f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aa285b1d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aa285b1d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a441df39f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3a441df39f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D1D5DB"/>
                </a:solidFill>
                <a:highlight>
                  <a:srgbClr val="444654"/>
                </a:highlight>
                <a:latin typeface="Roboto"/>
                <a:ea typeface="Roboto"/>
                <a:cs typeface="Roboto"/>
                <a:sym typeface="Roboto"/>
              </a:rPr>
              <a:t>The "worst" features generally reflect the most severe instances of certain features in the cells, such as worst concavity, worst texture, or worst symmetry, whereas the "mean" features reflect the average value of these features across all cells in the sample.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3a6dab03d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3a6dab03d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a441df39f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a441df39f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3a441df39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3a441df39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came preprocessed through a decision tree thus we have a high accuracy.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f7a653dc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f7a653dc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f7a653d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f7a653d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3a441df39f_1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3a441df39f_1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3a441df39f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3a441df39f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Interpretability: The Naive Bayes algorithm is generally considered to be interpretable, as it calculates the conditional probability of a class given the feature values. This can aid in understanding the underlying mechanisms and factors contributing to breast cancer classification, which can be useful for explaining the model's predictions to stakeholders and gaining their trust.</a:t>
            </a:r>
            <a:endParaRPr sz="1200">
              <a:solidFill>
                <a:srgbClr val="D1D5DB"/>
              </a:solidFill>
              <a:highlight>
                <a:srgbClr val="444654"/>
              </a:highlight>
              <a:latin typeface="Roboto"/>
              <a:ea typeface="Roboto"/>
              <a:cs typeface="Roboto"/>
              <a:sym typeface="Roboto"/>
            </a:endParaRPr>
          </a:p>
          <a:p>
            <a:pPr indent="-304800" lvl="0" marL="457200" rtl="0" algn="l">
              <a:lnSpc>
                <a:spcPct val="115000"/>
              </a:lnSpc>
              <a:spcBef>
                <a:spcPts val="0"/>
              </a:spcBef>
              <a:spcAft>
                <a:spcPts val="0"/>
              </a:spcAft>
              <a:buClr>
                <a:srgbClr val="D1D5DB"/>
              </a:buClr>
              <a:buSzPts val="1200"/>
              <a:buFont typeface="Roboto"/>
              <a:buAutoNum type="arabicPeriod"/>
            </a:pPr>
            <a:r>
              <a:rPr lang="en" sz="1200">
                <a:solidFill>
                  <a:srgbClr val="D1D5DB"/>
                </a:solidFill>
                <a:highlight>
                  <a:srgbClr val="444654"/>
                </a:highlight>
                <a:latin typeface="Roboto"/>
                <a:ea typeface="Roboto"/>
                <a:cs typeface="Roboto"/>
                <a:sym typeface="Roboto"/>
              </a:rPr>
              <a:t>Potential Clinical Application: The high accuracy score indicates that the model has the potential to be clinically useful in assisting medical professionals with breast cancer classification. It may serve as a valuable tool in supporting clinical decision-making and patient management in a real-world clinical setting.</a:t>
            </a:r>
            <a:endParaRPr sz="1200">
              <a:solidFill>
                <a:srgbClr val="D1D5DB"/>
              </a:solidFill>
              <a:highlight>
                <a:srgbClr val="444654"/>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3aa285b1d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3aa285b1d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3aa285b1d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3aa285b1d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nvSpPr>
        <p:spPr>
          <a:xfrm>
            <a:off x="322453" y="4834713"/>
            <a:ext cx="1041900" cy="6150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 sz="400" u="none" cap="none" strike="noStrike">
                <a:solidFill>
                  <a:srgbClr val="E16DA3"/>
                </a:solidFill>
                <a:latin typeface="Arial"/>
                <a:ea typeface="Arial"/>
                <a:cs typeface="Arial"/>
                <a:sym typeface="Arial"/>
              </a:rPr>
              <a:t>STRICTLY CONFIDENTIAL</a:t>
            </a:r>
            <a:endParaRPr sz="1100">
              <a:solidFill>
                <a:srgbClr val="E16DA3"/>
              </a:solidFill>
            </a:endParaRPr>
          </a:p>
        </p:txBody>
      </p:sp>
      <p:grpSp>
        <p:nvGrpSpPr>
          <p:cNvPr id="9" name="Google Shape;9;p1"/>
          <p:cNvGrpSpPr/>
          <p:nvPr/>
        </p:nvGrpSpPr>
        <p:grpSpPr>
          <a:xfrm>
            <a:off x="322725" y="4791492"/>
            <a:ext cx="8496008" cy="8"/>
            <a:chOff x="322725" y="4791492"/>
            <a:chExt cx="8496008" cy="8"/>
          </a:xfrm>
        </p:grpSpPr>
        <p:cxnSp>
          <p:nvCxnSpPr>
            <p:cNvPr id="10" name="Google Shape;10;p1"/>
            <p:cNvCxnSpPr/>
            <p:nvPr/>
          </p:nvCxnSpPr>
          <p:spPr>
            <a:xfrm>
              <a:off x="322725" y="4791500"/>
              <a:ext cx="1476900" cy="0"/>
            </a:xfrm>
            <a:prstGeom prst="straightConnector1">
              <a:avLst/>
            </a:prstGeom>
            <a:noFill/>
            <a:ln cap="flat" cmpd="sng" w="28575">
              <a:solidFill>
                <a:srgbClr val="E16DA3"/>
              </a:solidFill>
              <a:prstDash val="solid"/>
              <a:round/>
              <a:headEnd len="med" w="med" type="none"/>
              <a:tailEnd len="med" w="med" type="none"/>
            </a:ln>
          </p:spPr>
        </p:cxnSp>
        <p:cxnSp>
          <p:nvCxnSpPr>
            <p:cNvPr id="11" name="Google Shape;11;p1"/>
            <p:cNvCxnSpPr/>
            <p:nvPr/>
          </p:nvCxnSpPr>
          <p:spPr>
            <a:xfrm>
              <a:off x="1799625" y="4791500"/>
              <a:ext cx="2407500" cy="0"/>
            </a:xfrm>
            <a:prstGeom prst="straightConnector1">
              <a:avLst/>
            </a:prstGeom>
            <a:noFill/>
            <a:ln cap="flat" cmpd="sng" w="28575">
              <a:solidFill>
                <a:srgbClr val="EB8C96"/>
              </a:solidFill>
              <a:prstDash val="solid"/>
              <a:round/>
              <a:headEnd len="med" w="med" type="none"/>
              <a:tailEnd len="med" w="med" type="none"/>
            </a:ln>
          </p:spPr>
        </p:cxnSp>
        <p:cxnSp>
          <p:nvCxnSpPr>
            <p:cNvPr id="12" name="Google Shape;12;p1"/>
            <p:cNvCxnSpPr/>
            <p:nvPr/>
          </p:nvCxnSpPr>
          <p:spPr>
            <a:xfrm>
              <a:off x="4207125" y="4791500"/>
              <a:ext cx="3372300" cy="0"/>
            </a:xfrm>
            <a:prstGeom prst="straightConnector1">
              <a:avLst/>
            </a:prstGeom>
            <a:noFill/>
            <a:ln cap="flat" cmpd="sng" w="28575">
              <a:solidFill>
                <a:srgbClr val="F9C5D1"/>
              </a:solidFill>
              <a:prstDash val="solid"/>
              <a:round/>
              <a:headEnd len="med" w="med" type="none"/>
              <a:tailEnd len="med" w="med" type="none"/>
            </a:ln>
          </p:spPr>
        </p:cxnSp>
        <p:cxnSp>
          <p:nvCxnSpPr>
            <p:cNvPr id="13" name="Google Shape;13;p1"/>
            <p:cNvCxnSpPr/>
            <p:nvPr/>
          </p:nvCxnSpPr>
          <p:spPr>
            <a:xfrm>
              <a:off x="7538033" y="4791492"/>
              <a:ext cx="1280700" cy="0"/>
            </a:xfrm>
            <a:prstGeom prst="straightConnector1">
              <a:avLst/>
            </a:prstGeom>
            <a:noFill/>
            <a:ln cap="flat" cmpd="sng" w="28575">
              <a:solidFill>
                <a:srgbClr val="E16DA3"/>
              </a:solidFill>
              <a:prstDash val="solid"/>
              <a:round/>
              <a:headEnd len="med" w="med" type="none"/>
              <a:tailEnd len="med" w="med" type="none"/>
            </a:ln>
          </p:spPr>
        </p:cxn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a:blip r:embed="rId3">
            <a:alphaModFix/>
          </a:blip>
          <a:stretch>
            <a:fillRect/>
          </a:stretch>
        </p:blipFill>
        <p:spPr>
          <a:xfrm>
            <a:off x="-135026" y="0"/>
            <a:ext cx="9569325" cy="6382750"/>
          </a:xfrm>
          <a:prstGeom prst="rect">
            <a:avLst/>
          </a:prstGeom>
          <a:noFill/>
          <a:ln>
            <a:noFill/>
          </a:ln>
        </p:spPr>
      </p:pic>
      <p:sp>
        <p:nvSpPr>
          <p:cNvPr id="60" name="Google Shape;60;p13"/>
          <p:cNvSpPr/>
          <p:nvPr/>
        </p:nvSpPr>
        <p:spPr>
          <a:xfrm>
            <a:off x="-257175" y="920425"/>
            <a:ext cx="7737900" cy="1540800"/>
          </a:xfrm>
          <a:prstGeom prst="rect">
            <a:avLst/>
          </a:prstGeom>
          <a:solidFill>
            <a:srgbClr val="595959">
              <a:alpha val="73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nvSpPr>
        <p:spPr>
          <a:xfrm>
            <a:off x="98000" y="-136300"/>
            <a:ext cx="8466000" cy="17907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None/>
            </a:pPr>
            <a:r>
              <a:rPr b="1" lang="en" sz="4000">
                <a:solidFill>
                  <a:srgbClr val="FFFFFF"/>
                </a:solidFill>
              </a:rPr>
              <a:t>Breast Cancer Diagnosis</a:t>
            </a:r>
            <a:endParaRPr b="1" sz="4000">
              <a:solidFill>
                <a:srgbClr val="FFFFFF"/>
              </a:solidFill>
            </a:endParaRPr>
          </a:p>
        </p:txBody>
      </p:sp>
      <p:sp>
        <p:nvSpPr>
          <p:cNvPr id="62" name="Google Shape;62;p13"/>
          <p:cNvSpPr txBox="1"/>
          <p:nvPr/>
        </p:nvSpPr>
        <p:spPr>
          <a:xfrm>
            <a:off x="-522625" y="1935391"/>
            <a:ext cx="6858000" cy="12417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None/>
            </a:pPr>
            <a:r>
              <a:rPr lang="en" sz="1900">
                <a:solidFill>
                  <a:srgbClr val="FFFFFF"/>
                </a:solidFill>
              </a:rPr>
              <a:t>Evaluating</a:t>
            </a:r>
            <a:r>
              <a:rPr lang="en" sz="1900">
                <a:solidFill>
                  <a:srgbClr val="FFFFFF"/>
                </a:solidFill>
              </a:rPr>
              <a:t> the </a:t>
            </a:r>
            <a:r>
              <a:rPr lang="en" sz="1900">
                <a:solidFill>
                  <a:srgbClr val="FFFFFF"/>
                </a:solidFill>
              </a:rPr>
              <a:t>effectiveness</a:t>
            </a:r>
            <a:r>
              <a:rPr lang="en" sz="1900">
                <a:solidFill>
                  <a:srgbClr val="FFFFFF"/>
                </a:solidFill>
              </a:rPr>
              <a:t> of FNA </a:t>
            </a:r>
            <a:r>
              <a:rPr lang="en" sz="1900">
                <a:solidFill>
                  <a:srgbClr val="FFFFFF"/>
                </a:solidFill>
              </a:rPr>
              <a:t>Biopsy</a:t>
            </a:r>
            <a:r>
              <a:rPr lang="en" sz="1900">
                <a:solidFill>
                  <a:srgbClr val="FFFFFF"/>
                </a:solidFill>
              </a:rPr>
              <a:t> Scans</a:t>
            </a:r>
            <a:endParaRPr sz="1900">
              <a:solidFill>
                <a:srgbClr val="FFFFFF"/>
              </a:solidFill>
            </a:endParaRPr>
          </a:p>
        </p:txBody>
      </p:sp>
      <p:cxnSp>
        <p:nvCxnSpPr>
          <p:cNvPr id="63" name="Google Shape;63;p13"/>
          <p:cNvCxnSpPr/>
          <p:nvPr/>
        </p:nvCxnSpPr>
        <p:spPr>
          <a:xfrm>
            <a:off x="224100" y="1774250"/>
            <a:ext cx="872400" cy="3600"/>
          </a:xfrm>
          <a:prstGeom prst="straightConnector1">
            <a:avLst/>
          </a:prstGeom>
          <a:noFill/>
          <a:ln cap="flat" cmpd="sng" w="76200">
            <a:solidFill>
              <a:srgbClr val="F9C5D1"/>
            </a:solidFill>
            <a:prstDash val="solid"/>
            <a:round/>
            <a:headEnd len="sm" w="sm" type="none"/>
            <a:tailEnd len="sm" w="sm" type="none"/>
          </a:ln>
        </p:spPr>
      </p:cxnSp>
      <p:sp>
        <p:nvSpPr>
          <p:cNvPr id="64" name="Google Shape;64;p13"/>
          <p:cNvSpPr/>
          <p:nvPr/>
        </p:nvSpPr>
        <p:spPr>
          <a:xfrm>
            <a:off x="-302300" y="184725"/>
            <a:ext cx="2492700" cy="361500"/>
          </a:xfrm>
          <a:prstGeom prst="rect">
            <a:avLst/>
          </a:prstGeom>
          <a:solidFill>
            <a:srgbClr val="EB8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FFFF"/>
                </a:solidFill>
              </a:rPr>
              <a:t>        BA305 A1</a:t>
            </a:r>
            <a:endParaRPr b="1" sz="1600">
              <a:solidFill>
                <a:srgbClr val="FFFFFF"/>
              </a:solidFill>
            </a:endParaRPr>
          </a:p>
        </p:txBody>
      </p:sp>
      <p:sp>
        <p:nvSpPr>
          <p:cNvPr id="65" name="Google Shape;65;p13"/>
          <p:cNvSpPr/>
          <p:nvPr/>
        </p:nvSpPr>
        <p:spPr>
          <a:xfrm>
            <a:off x="2190400" y="184725"/>
            <a:ext cx="56400" cy="361500"/>
          </a:xfrm>
          <a:prstGeom prst="rect">
            <a:avLst/>
          </a:prstGeom>
          <a:solidFill>
            <a:srgbClr val="F9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3025200" y="3029700"/>
            <a:ext cx="6118800" cy="913500"/>
          </a:xfrm>
          <a:prstGeom prst="rect">
            <a:avLst/>
          </a:prstGeom>
          <a:solidFill>
            <a:srgbClr val="EB8C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solidFill>
                  <a:srgbClr val="FFFFFF"/>
                </a:solidFill>
              </a:rPr>
              <a:t>Presented by Yilan Ruan, Brian Park, Shunnosuke Kanematsu</a:t>
            </a:r>
            <a:endParaRPr b="1" sz="1700">
              <a:solidFill>
                <a:srgbClr val="FFFFFF"/>
              </a:solidFill>
            </a:endParaRPr>
          </a:p>
        </p:txBody>
      </p:sp>
      <p:sp>
        <p:nvSpPr>
          <p:cNvPr id="67" name="Google Shape;67;p13"/>
          <p:cNvSpPr/>
          <p:nvPr/>
        </p:nvSpPr>
        <p:spPr>
          <a:xfrm>
            <a:off x="2912400" y="3029825"/>
            <a:ext cx="112800" cy="913500"/>
          </a:xfrm>
          <a:prstGeom prst="rect">
            <a:avLst/>
          </a:prstGeom>
          <a:solidFill>
            <a:srgbClr val="F9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 name="Google Shape;68;p13"/>
          <p:cNvPicPr preferRelativeResize="0"/>
          <p:nvPr/>
        </p:nvPicPr>
        <p:blipFill>
          <a:blip r:embed="rId4">
            <a:alphaModFix/>
          </a:blip>
          <a:stretch>
            <a:fillRect/>
          </a:stretch>
        </p:blipFill>
        <p:spPr>
          <a:xfrm>
            <a:off x="8508025" y="144675"/>
            <a:ext cx="361500" cy="361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DECISION TREE: REDUCED TREE (WORST)</a:t>
            </a:r>
            <a:endParaRPr b="1">
              <a:latin typeface="Montserrat"/>
              <a:ea typeface="Montserrat"/>
              <a:cs typeface="Montserrat"/>
              <a:sym typeface="Montserrat"/>
            </a:endParaRPr>
          </a:p>
        </p:txBody>
      </p:sp>
      <p:cxnSp>
        <p:nvCxnSpPr>
          <p:cNvPr id="274" name="Google Shape;274;p22"/>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75" name="Google Shape;275;p22"/>
          <p:cNvGrpSpPr/>
          <p:nvPr/>
        </p:nvGrpSpPr>
        <p:grpSpPr>
          <a:xfrm>
            <a:off x="7799475" y="1037325"/>
            <a:ext cx="2164300" cy="3534000"/>
            <a:chOff x="7342275" y="1113525"/>
            <a:chExt cx="2164300" cy="3534000"/>
          </a:xfrm>
        </p:grpSpPr>
        <p:sp>
          <p:nvSpPr>
            <p:cNvPr id="276" name="Google Shape;276;p22"/>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77" name="Google Shape;277;p22"/>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78" name="Google Shape;278;p22"/>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a:t>
              </a:r>
              <a:endParaRPr>
                <a:solidFill>
                  <a:schemeClr val="dk1"/>
                </a:solidFill>
                <a:latin typeface="Calibri"/>
                <a:ea typeface="Calibri"/>
                <a:cs typeface="Calibri"/>
                <a:sym typeface="Calibri"/>
              </a:endParaRPr>
            </a:p>
          </p:txBody>
        </p:sp>
        <p:sp>
          <p:nvSpPr>
            <p:cNvPr id="279" name="Google Shape;279;p22"/>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280" name="Google Shape;280;p22"/>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81" name="Google Shape;281;p22"/>
            <p:cNvCxnSpPr/>
            <p:nvPr/>
          </p:nvCxnSpPr>
          <p:spPr>
            <a:xfrm>
              <a:off x="7342275" y="1135350"/>
              <a:ext cx="0" cy="2175000"/>
            </a:xfrm>
            <a:prstGeom prst="straightConnector1">
              <a:avLst/>
            </a:prstGeom>
            <a:noFill/>
            <a:ln cap="flat" cmpd="sng" w="28575">
              <a:solidFill>
                <a:schemeClr val="dk2"/>
              </a:solidFill>
              <a:prstDash val="solid"/>
              <a:round/>
              <a:headEnd len="med" w="med" type="none"/>
              <a:tailEnd len="med" w="med" type="oval"/>
            </a:ln>
          </p:spPr>
        </p:cxnSp>
      </p:grpSp>
      <p:sp>
        <p:nvSpPr>
          <p:cNvPr id="282" name="Google Shape;282;p22"/>
          <p:cNvSpPr txBox="1"/>
          <p:nvPr/>
        </p:nvSpPr>
        <p:spPr>
          <a:xfrm>
            <a:off x="346100" y="1078575"/>
            <a:ext cx="228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283" name="Google Shape;283;p22"/>
          <p:cNvPicPr preferRelativeResize="0"/>
          <p:nvPr/>
        </p:nvPicPr>
        <p:blipFill>
          <a:blip r:embed="rId3">
            <a:alphaModFix/>
          </a:blip>
          <a:stretch>
            <a:fillRect/>
          </a:stretch>
        </p:blipFill>
        <p:spPr>
          <a:xfrm>
            <a:off x="346100" y="865325"/>
            <a:ext cx="3731951" cy="3886250"/>
          </a:xfrm>
          <a:prstGeom prst="rect">
            <a:avLst/>
          </a:prstGeom>
          <a:noFill/>
          <a:ln>
            <a:noFill/>
          </a:ln>
        </p:spPr>
      </p:pic>
      <p:sp>
        <p:nvSpPr>
          <p:cNvPr id="284" name="Google Shape;284;p22"/>
          <p:cNvSpPr/>
          <p:nvPr/>
        </p:nvSpPr>
        <p:spPr>
          <a:xfrm>
            <a:off x="4867100" y="1825200"/>
            <a:ext cx="1658400" cy="1493100"/>
          </a:xfrm>
          <a:prstGeom prst="rect">
            <a:avLst/>
          </a:prstGeom>
          <a:solidFill>
            <a:srgbClr val="F9C5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“_worst” attributes populate the majority of the most important features</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18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NEXT STEPS</a:t>
            </a:r>
            <a:endParaRPr b="1">
              <a:latin typeface="Montserrat"/>
              <a:ea typeface="Montserrat"/>
              <a:cs typeface="Montserrat"/>
              <a:sym typeface="Montserrat"/>
            </a:endParaRPr>
          </a:p>
        </p:txBody>
      </p:sp>
      <p:cxnSp>
        <p:nvCxnSpPr>
          <p:cNvPr id="290" name="Google Shape;290;p23"/>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91" name="Google Shape;291;p23"/>
          <p:cNvGrpSpPr/>
          <p:nvPr/>
        </p:nvGrpSpPr>
        <p:grpSpPr>
          <a:xfrm>
            <a:off x="7799475" y="1037325"/>
            <a:ext cx="2164300" cy="3534000"/>
            <a:chOff x="7342275" y="1113525"/>
            <a:chExt cx="2164300" cy="3534000"/>
          </a:xfrm>
        </p:grpSpPr>
        <p:sp>
          <p:nvSpPr>
            <p:cNvPr id="292" name="Google Shape;292;p23"/>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93" name="Google Shape;293;p23"/>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94" name="Google Shape;294;p23"/>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Analysis</a:t>
              </a:r>
              <a:endParaRPr>
                <a:solidFill>
                  <a:srgbClr val="D9D9D9"/>
                </a:solidFill>
                <a:latin typeface="Calibri"/>
                <a:ea typeface="Calibri"/>
                <a:cs typeface="Calibri"/>
                <a:sym typeface="Calibri"/>
              </a:endParaRPr>
            </a:p>
          </p:txBody>
        </p:sp>
        <p:sp>
          <p:nvSpPr>
            <p:cNvPr id="295" name="Google Shape;295;p23"/>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Conclusion</a:t>
              </a:r>
              <a:endParaRPr>
                <a:solidFill>
                  <a:schemeClr val="dk1"/>
                </a:solidFill>
                <a:latin typeface="Calibri"/>
                <a:ea typeface="Calibri"/>
                <a:cs typeface="Calibri"/>
                <a:sym typeface="Calibri"/>
              </a:endParaRPr>
            </a:p>
          </p:txBody>
        </p:sp>
        <p:cxnSp>
          <p:nvCxnSpPr>
            <p:cNvPr id="296" name="Google Shape;296;p23"/>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97" name="Google Shape;297;p23"/>
            <p:cNvCxnSpPr/>
            <p:nvPr/>
          </p:nvCxnSpPr>
          <p:spPr>
            <a:xfrm>
              <a:off x="7342275" y="1135350"/>
              <a:ext cx="0" cy="3044700"/>
            </a:xfrm>
            <a:prstGeom prst="straightConnector1">
              <a:avLst/>
            </a:prstGeom>
            <a:noFill/>
            <a:ln cap="flat" cmpd="sng" w="28575">
              <a:solidFill>
                <a:schemeClr val="dk2"/>
              </a:solidFill>
              <a:prstDash val="solid"/>
              <a:round/>
              <a:headEnd len="med" w="med" type="none"/>
              <a:tailEnd len="med" w="med" type="oval"/>
            </a:ln>
          </p:spPr>
        </p:cxnSp>
      </p:grpSp>
      <p:sp>
        <p:nvSpPr>
          <p:cNvPr id="298" name="Google Shape;298;p23"/>
          <p:cNvSpPr txBox="1"/>
          <p:nvPr/>
        </p:nvSpPr>
        <p:spPr>
          <a:xfrm>
            <a:off x="415400" y="1113525"/>
            <a:ext cx="242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9" name="Google Shape;299;p23"/>
          <p:cNvSpPr/>
          <p:nvPr/>
        </p:nvSpPr>
        <p:spPr>
          <a:xfrm>
            <a:off x="4636175" y="1699550"/>
            <a:ext cx="2934600" cy="2839200"/>
          </a:xfrm>
          <a:prstGeom prst="homePlate">
            <a:avLst>
              <a:gd fmla="val 19581" name="adj"/>
            </a:avLst>
          </a:prstGeom>
          <a:solidFill>
            <a:srgbClr val="66666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Montserrat"/>
              <a:ea typeface="Montserrat"/>
              <a:cs typeface="Montserrat"/>
              <a:sym typeface="Montserrat"/>
            </a:endParaRPr>
          </a:p>
        </p:txBody>
      </p:sp>
      <p:sp>
        <p:nvSpPr>
          <p:cNvPr id="300" name="Google Shape;300;p23"/>
          <p:cNvSpPr/>
          <p:nvPr/>
        </p:nvSpPr>
        <p:spPr>
          <a:xfrm>
            <a:off x="2605625" y="1699550"/>
            <a:ext cx="2666400" cy="2839200"/>
          </a:xfrm>
          <a:prstGeom prst="homePlate">
            <a:avLst>
              <a:gd fmla="val 22424" name="adj"/>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Montserrat"/>
              <a:ea typeface="Montserrat"/>
              <a:cs typeface="Montserrat"/>
              <a:sym typeface="Montserrat"/>
            </a:endParaRPr>
          </a:p>
        </p:txBody>
      </p:sp>
      <p:sp>
        <p:nvSpPr>
          <p:cNvPr id="301" name="Google Shape;301;p23"/>
          <p:cNvSpPr/>
          <p:nvPr/>
        </p:nvSpPr>
        <p:spPr>
          <a:xfrm>
            <a:off x="564300" y="1699550"/>
            <a:ext cx="2592900" cy="2839200"/>
          </a:xfrm>
          <a:prstGeom prst="homePlate">
            <a:avLst>
              <a:gd fmla="val 21977" name="adj"/>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Montserrat"/>
              <a:ea typeface="Montserrat"/>
              <a:cs typeface="Montserrat"/>
              <a:sym typeface="Montserrat"/>
            </a:endParaRPr>
          </a:p>
        </p:txBody>
      </p:sp>
      <p:sp>
        <p:nvSpPr>
          <p:cNvPr id="302" name="Google Shape;302;p23"/>
          <p:cNvSpPr/>
          <p:nvPr/>
        </p:nvSpPr>
        <p:spPr>
          <a:xfrm>
            <a:off x="2462901" y="1912425"/>
            <a:ext cx="624300" cy="622800"/>
          </a:xfrm>
          <a:prstGeom prst="ellipse">
            <a:avLst/>
          </a:prstGeom>
          <a:solidFill>
            <a:srgbClr val="E16DA3"/>
          </a:solidFill>
          <a:ln>
            <a:noFill/>
          </a:ln>
        </p:spPr>
        <p:txBody>
          <a:bodyPr anchorCtr="0" anchor="t" bIns="25700" lIns="51425" spcFirstLastPara="1" rIns="51425" wrap="square" tIns="25700">
            <a:noAutofit/>
          </a:bodyPr>
          <a:lstStyle/>
          <a:p>
            <a:pPr indent="0" lvl="0" marL="0" marR="0" rtl="0" algn="l">
              <a:lnSpc>
                <a:spcPct val="100000"/>
              </a:lnSpc>
              <a:spcBef>
                <a:spcPts val="0"/>
              </a:spcBef>
              <a:spcAft>
                <a:spcPts val="0"/>
              </a:spcAft>
              <a:buClr>
                <a:srgbClr val="000000"/>
              </a:buClr>
              <a:buSzPts val="1050"/>
              <a:buFont typeface="Arial"/>
              <a:buNone/>
            </a:pPr>
            <a:r>
              <a:t/>
            </a:r>
            <a:endParaRPr i="0" sz="1050" u="none" cap="none" strike="noStrike">
              <a:solidFill>
                <a:srgbClr val="000000"/>
              </a:solidFill>
              <a:latin typeface="Montserrat"/>
              <a:ea typeface="Montserrat"/>
              <a:cs typeface="Montserrat"/>
              <a:sym typeface="Montserrat"/>
            </a:endParaRPr>
          </a:p>
        </p:txBody>
      </p:sp>
      <p:sp>
        <p:nvSpPr>
          <p:cNvPr id="303" name="Google Shape;303;p23"/>
          <p:cNvSpPr/>
          <p:nvPr/>
        </p:nvSpPr>
        <p:spPr>
          <a:xfrm>
            <a:off x="4891900" y="1906125"/>
            <a:ext cx="601800" cy="622800"/>
          </a:xfrm>
          <a:prstGeom prst="ellipse">
            <a:avLst/>
          </a:prstGeom>
          <a:solidFill>
            <a:srgbClr val="E16DA3"/>
          </a:solidFill>
          <a:ln>
            <a:noFill/>
          </a:ln>
        </p:spPr>
        <p:txBody>
          <a:bodyPr anchorCtr="0" anchor="t" bIns="25700" lIns="51425" spcFirstLastPara="1" rIns="51425" wrap="square" tIns="25700">
            <a:noAutofit/>
          </a:bodyPr>
          <a:lstStyle/>
          <a:p>
            <a:pPr indent="0" lvl="0" marL="0" marR="0" rtl="0" algn="l">
              <a:lnSpc>
                <a:spcPct val="100000"/>
              </a:lnSpc>
              <a:spcBef>
                <a:spcPts val="0"/>
              </a:spcBef>
              <a:spcAft>
                <a:spcPts val="0"/>
              </a:spcAft>
              <a:buClr>
                <a:srgbClr val="000000"/>
              </a:buClr>
              <a:buSzPts val="1050"/>
              <a:buFont typeface="Arial"/>
              <a:buNone/>
            </a:pPr>
            <a:r>
              <a:t/>
            </a:r>
            <a:endParaRPr i="0" sz="1050" u="none" cap="none" strike="noStrike">
              <a:solidFill>
                <a:srgbClr val="000000"/>
              </a:solidFill>
              <a:latin typeface="Montserrat"/>
              <a:ea typeface="Montserrat"/>
              <a:cs typeface="Montserrat"/>
              <a:sym typeface="Montserrat"/>
            </a:endParaRPr>
          </a:p>
        </p:txBody>
      </p:sp>
      <p:sp>
        <p:nvSpPr>
          <p:cNvPr id="304" name="Google Shape;304;p23"/>
          <p:cNvSpPr/>
          <p:nvPr/>
        </p:nvSpPr>
        <p:spPr>
          <a:xfrm>
            <a:off x="905325" y="1760550"/>
            <a:ext cx="1446300" cy="249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Helvetica Neue"/>
              <a:buNone/>
            </a:pPr>
            <a:r>
              <a:rPr lang="en" sz="1200">
                <a:latin typeface="Montserrat"/>
                <a:ea typeface="Montserrat"/>
                <a:cs typeface="Montserrat"/>
                <a:sym typeface="Montserrat"/>
              </a:rPr>
              <a:t>We can use other metrics to validate our models such as precision, recall, F1 score, and area under the receiver operating characteristic curve (AUC-ROC).</a:t>
            </a:r>
            <a:endParaRPr sz="1200">
              <a:latin typeface="Montserrat"/>
              <a:ea typeface="Montserrat"/>
              <a:cs typeface="Montserrat"/>
              <a:sym typeface="Montserrat"/>
            </a:endParaRPr>
          </a:p>
        </p:txBody>
      </p:sp>
      <p:sp>
        <p:nvSpPr>
          <p:cNvPr id="305" name="Google Shape;305;p23"/>
          <p:cNvSpPr/>
          <p:nvPr/>
        </p:nvSpPr>
        <p:spPr>
          <a:xfrm>
            <a:off x="5424425" y="1870475"/>
            <a:ext cx="1753800" cy="256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1200"/>
              <a:buFont typeface="Helvetica Neue"/>
              <a:buNone/>
            </a:pPr>
            <a:r>
              <a:rPr lang="en" sz="1200">
                <a:solidFill>
                  <a:schemeClr val="lt1"/>
                </a:solidFill>
                <a:latin typeface="Montserrat"/>
                <a:ea typeface="Montserrat"/>
                <a:cs typeface="Montserrat"/>
                <a:sym typeface="Montserrat"/>
              </a:rPr>
              <a:t>With FNA being the cheapest, it is also the method with the highest room for error. Comparing the accuracy of other methodologies will help </a:t>
            </a:r>
            <a:r>
              <a:rPr lang="en" sz="1200">
                <a:solidFill>
                  <a:schemeClr val="lt1"/>
                </a:solidFill>
                <a:latin typeface="Montserrat"/>
                <a:ea typeface="Montserrat"/>
                <a:cs typeface="Montserrat"/>
                <a:sym typeface="Montserrat"/>
              </a:rPr>
              <a:t>distinguish</a:t>
            </a:r>
            <a:r>
              <a:rPr lang="en" sz="1200">
                <a:solidFill>
                  <a:schemeClr val="lt1"/>
                </a:solidFill>
                <a:latin typeface="Montserrat"/>
                <a:ea typeface="Montserrat"/>
                <a:cs typeface="Montserrat"/>
                <a:sym typeface="Montserrat"/>
              </a:rPr>
              <a:t> which combination of method+models is the most efficient.</a:t>
            </a:r>
            <a:endParaRPr sz="1300">
              <a:solidFill>
                <a:schemeClr val="lt1"/>
              </a:solidFill>
              <a:latin typeface="Montserrat"/>
              <a:ea typeface="Montserrat"/>
              <a:cs typeface="Montserrat"/>
              <a:sym typeface="Montserrat"/>
            </a:endParaRPr>
          </a:p>
        </p:txBody>
      </p:sp>
      <p:grpSp>
        <p:nvGrpSpPr>
          <p:cNvPr id="306" name="Google Shape;306;p23"/>
          <p:cNvGrpSpPr/>
          <p:nvPr/>
        </p:nvGrpSpPr>
        <p:grpSpPr>
          <a:xfrm>
            <a:off x="425749" y="973788"/>
            <a:ext cx="1976262" cy="715500"/>
            <a:chOff x="545185" y="3693881"/>
            <a:chExt cx="2390254" cy="715500"/>
          </a:xfrm>
        </p:grpSpPr>
        <p:sp>
          <p:nvSpPr>
            <p:cNvPr id="307" name="Google Shape;307;p23"/>
            <p:cNvSpPr/>
            <p:nvPr/>
          </p:nvSpPr>
          <p:spPr>
            <a:xfrm>
              <a:off x="925739" y="3808209"/>
              <a:ext cx="20097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Helvetica Neue"/>
                <a:buNone/>
              </a:pPr>
              <a:r>
                <a:rPr lang="en">
                  <a:latin typeface="Montserrat"/>
                  <a:ea typeface="Montserrat"/>
                  <a:cs typeface="Montserrat"/>
                  <a:sym typeface="Montserrat"/>
                </a:rPr>
                <a:t>Fine Tune Accuracy Scores</a:t>
              </a:r>
              <a:endParaRPr i="0" sz="1400" u="none" cap="none" strike="noStrike">
                <a:solidFill>
                  <a:srgbClr val="000000"/>
                </a:solidFill>
                <a:latin typeface="Montserrat"/>
                <a:ea typeface="Montserrat"/>
                <a:cs typeface="Montserrat"/>
                <a:sym typeface="Montserrat"/>
              </a:endParaRPr>
            </a:p>
          </p:txBody>
        </p:sp>
        <p:sp>
          <p:nvSpPr>
            <p:cNvPr id="308" name="Google Shape;308;p23"/>
            <p:cNvSpPr/>
            <p:nvPr/>
          </p:nvSpPr>
          <p:spPr>
            <a:xfrm>
              <a:off x="545185" y="3693881"/>
              <a:ext cx="8181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50"/>
                <a:buFont typeface="Helvetica Neue"/>
                <a:buNone/>
              </a:pPr>
              <a:r>
                <a:rPr b="1" i="0" lang="en" sz="4050" u="none" cap="none" strike="noStrike">
                  <a:solidFill>
                    <a:srgbClr val="000000"/>
                  </a:solidFill>
                  <a:latin typeface="Montserrat"/>
                  <a:ea typeface="Montserrat"/>
                  <a:cs typeface="Montserrat"/>
                  <a:sym typeface="Montserrat"/>
                </a:rPr>
                <a:t>1</a:t>
              </a:r>
              <a:endParaRPr b="1" i="0" sz="2025" u="none" cap="none" strike="noStrike">
                <a:solidFill>
                  <a:srgbClr val="000000"/>
                </a:solidFill>
                <a:latin typeface="Montserrat"/>
                <a:ea typeface="Montserrat"/>
                <a:cs typeface="Montserrat"/>
                <a:sym typeface="Montserrat"/>
              </a:endParaRPr>
            </a:p>
          </p:txBody>
        </p:sp>
      </p:grpSp>
      <p:grpSp>
        <p:nvGrpSpPr>
          <p:cNvPr id="309" name="Google Shape;309;p23"/>
          <p:cNvGrpSpPr/>
          <p:nvPr/>
        </p:nvGrpSpPr>
        <p:grpSpPr>
          <a:xfrm>
            <a:off x="4748904" y="972049"/>
            <a:ext cx="1977397" cy="715500"/>
            <a:chOff x="5612828" y="3475836"/>
            <a:chExt cx="2391627" cy="715500"/>
          </a:xfrm>
        </p:grpSpPr>
        <p:sp>
          <p:nvSpPr>
            <p:cNvPr id="310" name="Google Shape;310;p23"/>
            <p:cNvSpPr/>
            <p:nvPr/>
          </p:nvSpPr>
          <p:spPr>
            <a:xfrm>
              <a:off x="5612828" y="3475836"/>
              <a:ext cx="8139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50"/>
                <a:buFont typeface="Helvetica Neue"/>
                <a:buNone/>
              </a:pPr>
              <a:r>
                <a:rPr b="1" lang="en" sz="4050">
                  <a:latin typeface="Montserrat"/>
                  <a:ea typeface="Montserrat"/>
                  <a:cs typeface="Montserrat"/>
                  <a:sym typeface="Montserrat"/>
                </a:rPr>
                <a:t>3</a:t>
              </a:r>
              <a:endParaRPr b="1" i="0" sz="2025" u="none" cap="none" strike="noStrike">
                <a:solidFill>
                  <a:srgbClr val="000000"/>
                </a:solidFill>
                <a:latin typeface="Montserrat"/>
                <a:ea typeface="Montserrat"/>
                <a:cs typeface="Montserrat"/>
                <a:sym typeface="Montserrat"/>
              </a:endParaRPr>
            </a:p>
          </p:txBody>
        </p:sp>
        <p:sp>
          <p:nvSpPr>
            <p:cNvPr id="311" name="Google Shape;311;p23"/>
            <p:cNvSpPr/>
            <p:nvPr/>
          </p:nvSpPr>
          <p:spPr>
            <a:xfrm>
              <a:off x="6027154" y="3528703"/>
              <a:ext cx="19773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Helvetica Neue"/>
                <a:buNone/>
              </a:pPr>
              <a:r>
                <a:rPr lang="en" sz="1200">
                  <a:latin typeface="Montserrat"/>
                  <a:ea typeface="Montserrat"/>
                  <a:cs typeface="Montserrat"/>
                  <a:sym typeface="Montserrat"/>
                </a:rPr>
                <a:t>Compare Data Across Different Biopsies</a:t>
              </a:r>
              <a:endParaRPr i="0" sz="1200" u="none" cap="none" strike="noStrike">
                <a:solidFill>
                  <a:srgbClr val="000000"/>
                </a:solidFill>
                <a:latin typeface="Montserrat"/>
                <a:ea typeface="Montserrat"/>
                <a:cs typeface="Montserrat"/>
                <a:sym typeface="Montserrat"/>
              </a:endParaRPr>
            </a:p>
          </p:txBody>
        </p:sp>
      </p:grpSp>
      <p:grpSp>
        <p:nvGrpSpPr>
          <p:cNvPr id="312" name="Google Shape;312;p23"/>
          <p:cNvGrpSpPr/>
          <p:nvPr/>
        </p:nvGrpSpPr>
        <p:grpSpPr>
          <a:xfrm>
            <a:off x="2652881" y="990254"/>
            <a:ext cx="2225265" cy="715500"/>
            <a:chOff x="5685868" y="3490112"/>
            <a:chExt cx="2691419" cy="715500"/>
          </a:xfrm>
        </p:grpSpPr>
        <p:sp>
          <p:nvSpPr>
            <p:cNvPr id="313" name="Google Shape;313;p23"/>
            <p:cNvSpPr/>
            <p:nvPr/>
          </p:nvSpPr>
          <p:spPr>
            <a:xfrm>
              <a:off x="5685868" y="3490112"/>
              <a:ext cx="813900" cy="7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050"/>
                <a:buFont typeface="Helvetica Neue"/>
                <a:buNone/>
              </a:pPr>
              <a:r>
                <a:rPr b="1" lang="en" sz="4050">
                  <a:latin typeface="Montserrat"/>
                  <a:ea typeface="Montserrat"/>
                  <a:cs typeface="Montserrat"/>
                  <a:sym typeface="Montserrat"/>
                </a:rPr>
                <a:t>2</a:t>
              </a:r>
              <a:endParaRPr b="1" i="0" sz="2025" u="none" cap="none" strike="noStrike">
                <a:solidFill>
                  <a:srgbClr val="000000"/>
                </a:solidFill>
                <a:latin typeface="Montserrat"/>
                <a:ea typeface="Montserrat"/>
                <a:cs typeface="Montserrat"/>
                <a:sym typeface="Montserrat"/>
              </a:endParaRPr>
            </a:p>
          </p:txBody>
        </p:sp>
        <p:sp>
          <p:nvSpPr>
            <p:cNvPr id="314" name="Google Shape;314;p23"/>
            <p:cNvSpPr/>
            <p:nvPr/>
          </p:nvSpPr>
          <p:spPr>
            <a:xfrm>
              <a:off x="6123387" y="3529749"/>
              <a:ext cx="225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Helvetica Neue"/>
                <a:buNone/>
              </a:pPr>
              <a:r>
                <a:rPr lang="en" sz="1700">
                  <a:latin typeface="Montserrat"/>
                  <a:ea typeface="Montserrat"/>
                  <a:cs typeface="Montserrat"/>
                  <a:sym typeface="Montserrat"/>
                </a:rPr>
                <a:t>Exploratory Data Analysis</a:t>
              </a:r>
              <a:endParaRPr i="0" sz="1700" u="none" cap="none" strike="noStrike">
                <a:solidFill>
                  <a:srgbClr val="000000"/>
                </a:solidFill>
                <a:latin typeface="Montserrat"/>
                <a:ea typeface="Montserrat"/>
                <a:cs typeface="Montserrat"/>
                <a:sym typeface="Montserrat"/>
              </a:endParaRPr>
            </a:p>
          </p:txBody>
        </p:sp>
      </p:grpSp>
      <p:sp>
        <p:nvSpPr>
          <p:cNvPr id="315" name="Google Shape;315;p23"/>
          <p:cNvSpPr/>
          <p:nvPr/>
        </p:nvSpPr>
        <p:spPr>
          <a:xfrm>
            <a:off x="159300" y="1699425"/>
            <a:ext cx="405000" cy="1028100"/>
          </a:xfrm>
          <a:prstGeom prst="homePlate">
            <a:avLst>
              <a:gd fmla="val 55895" name="adj"/>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i="0" sz="1400" u="none" cap="none" strike="noStrike">
              <a:solidFill>
                <a:srgbClr val="000000"/>
              </a:solidFill>
              <a:latin typeface="Montserrat"/>
              <a:ea typeface="Montserrat"/>
              <a:cs typeface="Montserrat"/>
              <a:sym typeface="Montserrat"/>
            </a:endParaRPr>
          </a:p>
        </p:txBody>
      </p:sp>
      <p:sp>
        <p:nvSpPr>
          <p:cNvPr id="316" name="Google Shape;316;p23"/>
          <p:cNvSpPr/>
          <p:nvPr/>
        </p:nvSpPr>
        <p:spPr>
          <a:xfrm>
            <a:off x="259501" y="1912300"/>
            <a:ext cx="624300" cy="622800"/>
          </a:xfrm>
          <a:prstGeom prst="ellipse">
            <a:avLst/>
          </a:prstGeom>
          <a:solidFill>
            <a:srgbClr val="E16DA3"/>
          </a:solidFill>
          <a:ln>
            <a:noFill/>
          </a:ln>
        </p:spPr>
        <p:txBody>
          <a:bodyPr anchorCtr="0" anchor="t" bIns="25700" lIns="51425" spcFirstLastPara="1" rIns="51425" wrap="square" tIns="25700">
            <a:noAutofit/>
          </a:bodyPr>
          <a:lstStyle/>
          <a:p>
            <a:pPr indent="0" lvl="0" marL="0" marR="0" rtl="0" algn="l">
              <a:lnSpc>
                <a:spcPct val="100000"/>
              </a:lnSpc>
              <a:spcBef>
                <a:spcPts val="0"/>
              </a:spcBef>
              <a:spcAft>
                <a:spcPts val="0"/>
              </a:spcAft>
              <a:buClr>
                <a:srgbClr val="000000"/>
              </a:buClr>
              <a:buSzPts val="1050"/>
              <a:buFont typeface="Arial"/>
              <a:buNone/>
            </a:pPr>
            <a:r>
              <a:t/>
            </a:r>
            <a:endParaRPr i="0" sz="1050" u="none" cap="none" strike="noStrike">
              <a:solidFill>
                <a:srgbClr val="000000"/>
              </a:solidFill>
              <a:latin typeface="Montserrat"/>
              <a:ea typeface="Montserrat"/>
              <a:cs typeface="Montserrat"/>
              <a:sym typeface="Montserrat"/>
            </a:endParaRPr>
          </a:p>
        </p:txBody>
      </p:sp>
      <p:sp>
        <p:nvSpPr>
          <p:cNvPr id="317" name="Google Shape;317;p23"/>
          <p:cNvSpPr txBox="1"/>
          <p:nvPr/>
        </p:nvSpPr>
        <p:spPr>
          <a:xfrm>
            <a:off x="382063" y="1908720"/>
            <a:ext cx="601800" cy="14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solidFill>
                <a:srgbClr val="FFFFFF"/>
              </a:solidFill>
              <a:latin typeface="Montserrat"/>
              <a:ea typeface="Montserrat"/>
              <a:cs typeface="Montserrat"/>
              <a:sym typeface="Montserrat"/>
            </a:endParaRPr>
          </a:p>
        </p:txBody>
      </p:sp>
      <p:pic>
        <p:nvPicPr>
          <p:cNvPr id="318" name="Google Shape;318;p23"/>
          <p:cNvPicPr preferRelativeResize="0"/>
          <p:nvPr/>
        </p:nvPicPr>
        <p:blipFill>
          <a:blip r:embed="rId3">
            <a:alphaModFix/>
          </a:blip>
          <a:stretch>
            <a:fillRect/>
          </a:stretch>
        </p:blipFill>
        <p:spPr>
          <a:xfrm>
            <a:off x="4985796" y="2030260"/>
            <a:ext cx="387141" cy="387141"/>
          </a:xfrm>
          <a:prstGeom prst="rect">
            <a:avLst/>
          </a:prstGeom>
          <a:noFill/>
          <a:ln>
            <a:noFill/>
          </a:ln>
        </p:spPr>
      </p:pic>
      <p:sp>
        <p:nvSpPr>
          <p:cNvPr id="319" name="Google Shape;319;p23"/>
          <p:cNvSpPr txBox="1"/>
          <p:nvPr/>
        </p:nvSpPr>
        <p:spPr>
          <a:xfrm>
            <a:off x="3183200" y="1699550"/>
            <a:ext cx="1682700" cy="292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ontserrat"/>
                <a:ea typeface="Montserrat"/>
                <a:cs typeface="Montserrat"/>
                <a:sym typeface="Montserrat"/>
              </a:rPr>
              <a:t>This can involve visualization techniques such as scatter plots, histograms, and box plots, as well as statistical tests to evaluate differences between groups.</a:t>
            </a:r>
            <a:endParaRPr>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lt1"/>
              </a:solidFill>
              <a:latin typeface="Montserrat"/>
              <a:ea typeface="Montserrat"/>
              <a:cs typeface="Montserrat"/>
              <a:sym typeface="Montserrat"/>
            </a:endParaRPr>
          </a:p>
        </p:txBody>
      </p:sp>
      <p:pic>
        <p:nvPicPr>
          <p:cNvPr id="320" name="Google Shape;320;p23"/>
          <p:cNvPicPr preferRelativeResize="0"/>
          <p:nvPr/>
        </p:nvPicPr>
        <p:blipFill>
          <a:blip r:embed="rId4">
            <a:alphaModFix/>
          </a:blip>
          <a:stretch>
            <a:fillRect/>
          </a:stretch>
        </p:blipFill>
        <p:spPr>
          <a:xfrm>
            <a:off x="2595200" y="2041254"/>
            <a:ext cx="344425" cy="344444"/>
          </a:xfrm>
          <a:prstGeom prst="rect">
            <a:avLst/>
          </a:prstGeom>
          <a:noFill/>
          <a:ln>
            <a:noFill/>
          </a:ln>
        </p:spPr>
      </p:pic>
      <p:pic>
        <p:nvPicPr>
          <p:cNvPr id="321" name="Google Shape;321;p23"/>
          <p:cNvPicPr preferRelativeResize="0"/>
          <p:nvPr/>
        </p:nvPicPr>
        <p:blipFill>
          <a:blip r:embed="rId5">
            <a:alphaModFix/>
          </a:blip>
          <a:stretch>
            <a:fillRect/>
          </a:stretch>
        </p:blipFill>
        <p:spPr>
          <a:xfrm>
            <a:off x="389050" y="2015025"/>
            <a:ext cx="405000" cy="4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nvSpPr>
        <p:spPr>
          <a:xfrm>
            <a:off x="2530850" y="1931550"/>
            <a:ext cx="6903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800">
                <a:solidFill>
                  <a:srgbClr val="E16DA3"/>
                </a:solidFill>
                <a:latin typeface="Montserrat Medium"/>
                <a:ea typeface="Montserrat Medium"/>
                <a:cs typeface="Montserrat Medium"/>
                <a:sym typeface="Montserrat Medium"/>
              </a:rPr>
              <a:t>THANK YOU!</a:t>
            </a:r>
            <a:endParaRPr sz="4800">
              <a:solidFill>
                <a:srgbClr val="E16DA3"/>
              </a:solidFill>
              <a:latin typeface="Montserrat Medium"/>
              <a:ea typeface="Montserrat Medium"/>
              <a:cs typeface="Montserrat Medium"/>
              <a:sym typeface="Montserrat Medium"/>
            </a:endParaRPr>
          </a:p>
        </p:txBody>
      </p:sp>
      <p:pic>
        <p:nvPicPr>
          <p:cNvPr id="327" name="Google Shape;327;p24"/>
          <p:cNvPicPr preferRelativeResize="0"/>
          <p:nvPr/>
        </p:nvPicPr>
        <p:blipFill>
          <a:blip r:embed="rId3">
            <a:alphaModFix/>
          </a:blip>
          <a:stretch>
            <a:fillRect/>
          </a:stretch>
        </p:blipFill>
        <p:spPr>
          <a:xfrm>
            <a:off x="8508025" y="144675"/>
            <a:ext cx="361500" cy="36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cxnSp>
        <p:nvCxnSpPr>
          <p:cNvPr id="73" name="Google Shape;73;p14"/>
          <p:cNvCxnSpPr/>
          <p:nvPr/>
        </p:nvCxnSpPr>
        <p:spPr>
          <a:xfrm>
            <a:off x="346100" y="711900"/>
            <a:ext cx="7431000" cy="0"/>
          </a:xfrm>
          <a:prstGeom prst="straightConnector1">
            <a:avLst/>
          </a:prstGeom>
          <a:noFill/>
          <a:ln cap="flat" cmpd="sng" w="9525">
            <a:solidFill>
              <a:srgbClr val="E16DA3"/>
            </a:solidFill>
            <a:prstDash val="solid"/>
            <a:round/>
            <a:headEnd len="sm" w="sm" type="none"/>
            <a:tailEnd len="sm" w="sm" type="none"/>
          </a:ln>
        </p:spPr>
      </p:cxnSp>
      <p:sp>
        <p:nvSpPr>
          <p:cNvPr id="74" name="Google Shape;74;p14"/>
          <p:cNvSpPr txBox="1"/>
          <p:nvPr/>
        </p:nvSpPr>
        <p:spPr>
          <a:xfrm>
            <a:off x="284406" y="219300"/>
            <a:ext cx="6256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Montserrat"/>
                <a:ea typeface="Montserrat"/>
                <a:cs typeface="Montserrat"/>
                <a:sym typeface="Montserrat"/>
              </a:rPr>
              <a:t>Why are we doing breast cancer diagnosis?</a:t>
            </a:r>
            <a:endParaRPr b="1" sz="2000">
              <a:latin typeface="Montserrat"/>
              <a:ea typeface="Montserrat"/>
              <a:cs typeface="Montserrat"/>
              <a:sym typeface="Montserrat"/>
            </a:endParaRPr>
          </a:p>
        </p:txBody>
      </p:sp>
      <p:grpSp>
        <p:nvGrpSpPr>
          <p:cNvPr id="75" name="Google Shape;75;p14"/>
          <p:cNvGrpSpPr/>
          <p:nvPr/>
        </p:nvGrpSpPr>
        <p:grpSpPr>
          <a:xfrm>
            <a:off x="7799475" y="1028450"/>
            <a:ext cx="2164300" cy="3542875"/>
            <a:chOff x="7342275" y="1104650"/>
            <a:chExt cx="2164300" cy="3542875"/>
          </a:xfrm>
        </p:grpSpPr>
        <p:sp>
          <p:nvSpPr>
            <p:cNvPr id="76" name="Google Shape;76;p14"/>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Introduction</a:t>
              </a:r>
              <a:endParaRPr>
                <a:latin typeface="Calibri"/>
                <a:ea typeface="Calibri"/>
                <a:cs typeface="Calibri"/>
                <a:sym typeface="Calibri"/>
              </a:endParaRPr>
            </a:p>
          </p:txBody>
        </p:sp>
        <p:sp>
          <p:nvSpPr>
            <p:cNvPr id="77" name="Google Shape;77;p14"/>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78" name="Google Shape;78;p14"/>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Analysis</a:t>
              </a:r>
              <a:endParaRPr>
                <a:solidFill>
                  <a:srgbClr val="CCCCCC"/>
                </a:solidFill>
                <a:latin typeface="Calibri"/>
                <a:ea typeface="Calibri"/>
                <a:cs typeface="Calibri"/>
                <a:sym typeface="Calibri"/>
              </a:endParaRPr>
            </a:p>
          </p:txBody>
        </p:sp>
        <p:sp>
          <p:nvSpPr>
            <p:cNvPr id="79" name="Google Shape;79;p14"/>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80" name="Google Shape;80;p14"/>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81" name="Google Shape;81;p14"/>
            <p:cNvCxnSpPr/>
            <p:nvPr/>
          </p:nvCxnSpPr>
          <p:spPr>
            <a:xfrm>
              <a:off x="7342275" y="1104650"/>
              <a:ext cx="0" cy="628800"/>
            </a:xfrm>
            <a:prstGeom prst="straightConnector1">
              <a:avLst/>
            </a:prstGeom>
            <a:noFill/>
            <a:ln cap="flat" cmpd="sng" w="28575">
              <a:solidFill>
                <a:schemeClr val="dk2"/>
              </a:solidFill>
              <a:prstDash val="solid"/>
              <a:round/>
              <a:headEnd len="med" w="med" type="none"/>
              <a:tailEnd len="med" w="med" type="oval"/>
            </a:ln>
          </p:spPr>
        </p:cxnSp>
      </p:grpSp>
      <p:sp>
        <p:nvSpPr>
          <p:cNvPr id="82" name="Google Shape;82;p14"/>
          <p:cNvSpPr txBox="1"/>
          <p:nvPr/>
        </p:nvSpPr>
        <p:spPr>
          <a:xfrm>
            <a:off x="7186850" y="705218"/>
            <a:ext cx="1867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Montserrat"/>
                <a:ea typeface="Montserrat"/>
                <a:cs typeface="Montserrat"/>
                <a:sym typeface="Montserrat"/>
              </a:rPr>
              <a:t>Benefits of UI</a:t>
            </a:r>
            <a:endParaRPr b="1" sz="1700">
              <a:solidFill>
                <a:srgbClr val="FFFFFF"/>
              </a:solidFill>
              <a:latin typeface="Montserrat"/>
              <a:ea typeface="Montserrat"/>
              <a:cs typeface="Montserrat"/>
              <a:sym typeface="Montserrat"/>
            </a:endParaRPr>
          </a:p>
        </p:txBody>
      </p:sp>
      <p:sp>
        <p:nvSpPr>
          <p:cNvPr id="83" name="Google Shape;83;p14"/>
          <p:cNvSpPr/>
          <p:nvPr/>
        </p:nvSpPr>
        <p:spPr>
          <a:xfrm>
            <a:off x="3349162" y="1592299"/>
            <a:ext cx="1122300" cy="10956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5657751" y="1592299"/>
            <a:ext cx="1122300" cy="10956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txBox="1"/>
          <p:nvPr/>
        </p:nvSpPr>
        <p:spPr>
          <a:xfrm>
            <a:off x="2569550" y="929425"/>
            <a:ext cx="5044800" cy="351600"/>
          </a:xfrm>
          <a:prstGeom prst="rect">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sz="1200">
                <a:latin typeface="Montserrat"/>
                <a:ea typeface="Montserrat"/>
                <a:cs typeface="Montserrat"/>
                <a:sym typeface="Montserrat"/>
              </a:rPr>
              <a:t> </a:t>
            </a:r>
            <a:r>
              <a:rPr lang="en" sz="1100">
                <a:latin typeface="Montserrat"/>
                <a:ea typeface="Montserrat"/>
                <a:cs typeface="Montserrat"/>
                <a:sym typeface="Montserrat"/>
              </a:rPr>
              <a:t>Which models are the most appropriate for FNA </a:t>
            </a:r>
            <a:r>
              <a:rPr lang="en" sz="1100">
                <a:latin typeface="Montserrat"/>
                <a:ea typeface="Montserrat"/>
                <a:cs typeface="Montserrat"/>
                <a:sym typeface="Montserrat"/>
              </a:rPr>
              <a:t>biopsy</a:t>
            </a:r>
            <a:r>
              <a:rPr lang="en" sz="1100">
                <a:latin typeface="Montserrat"/>
                <a:ea typeface="Montserrat"/>
                <a:cs typeface="Montserrat"/>
                <a:sym typeface="Montserrat"/>
              </a:rPr>
              <a:t> diagnosis?</a:t>
            </a:r>
            <a:endParaRPr b="1" i="0" sz="1100" u="none" cap="none" strike="noStrike">
              <a:solidFill>
                <a:srgbClr val="000000"/>
              </a:solidFill>
              <a:latin typeface="Montserrat"/>
              <a:ea typeface="Montserrat"/>
              <a:cs typeface="Montserrat"/>
              <a:sym typeface="Montserrat"/>
            </a:endParaRPr>
          </a:p>
        </p:txBody>
      </p:sp>
      <p:sp>
        <p:nvSpPr>
          <p:cNvPr id="86" name="Google Shape;86;p14"/>
          <p:cNvSpPr/>
          <p:nvPr/>
        </p:nvSpPr>
        <p:spPr>
          <a:xfrm>
            <a:off x="544092" y="931004"/>
            <a:ext cx="2106300" cy="351600"/>
          </a:xfrm>
          <a:prstGeom prst="homePlate">
            <a:avLst>
              <a:gd fmla="val 24598" name="adj"/>
            </a:avLst>
          </a:prstGeom>
          <a:solidFill>
            <a:srgbClr val="E16DA3"/>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100"/>
              <a:buFont typeface="Arial"/>
              <a:buNone/>
            </a:pPr>
            <a:r>
              <a:rPr b="1" i="0" lang="en" sz="1200" u="none" cap="none" strike="noStrike">
                <a:solidFill>
                  <a:srgbClr val="FFFFFF"/>
                </a:solidFill>
                <a:latin typeface="Arial"/>
                <a:ea typeface="Arial"/>
                <a:cs typeface="Arial"/>
                <a:sym typeface="Arial"/>
              </a:rPr>
              <a:t>Overarching question</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811974" y="1592299"/>
            <a:ext cx="1122300" cy="10956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374100" y="3151583"/>
            <a:ext cx="2055300" cy="111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b="1" sz="1500">
              <a:solidFill>
                <a:srgbClr val="324055"/>
              </a:solidFill>
            </a:endParaRPr>
          </a:p>
          <a:p>
            <a:pPr indent="0" lvl="0" marL="0" rtl="0" algn="ctr">
              <a:spcBef>
                <a:spcPts val="0"/>
              </a:spcBef>
              <a:spcAft>
                <a:spcPts val="0"/>
              </a:spcAft>
              <a:buClr>
                <a:srgbClr val="000000"/>
              </a:buClr>
              <a:buSzPts val="1100"/>
              <a:buFont typeface="Arial"/>
              <a:buNone/>
            </a:pPr>
            <a:r>
              <a:t/>
            </a:r>
            <a:endParaRPr b="1" sz="1500">
              <a:solidFill>
                <a:srgbClr val="324055"/>
              </a:solidFill>
            </a:endParaRPr>
          </a:p>
          <a:p>
            <a:pPr indent="0" lvl="0" marL="0" rtl="0" algn="ctr">
              <a:spcBef>
                <a:spcPts val="0"/>
              </a:spcBef>
              <a:spcAft>
                <a:spcPts val="0"/>
              </a:spcAft>
              <a:buClr>
                <a:srgbClr val="000000"/>
              </a:buClr>
              <a:buSzPts val="1100"/>
              <a:buFont typeface="Arial"/>
              <a:buNone/>
            </a:pPr>
            <a:r>
              <a:t/>
            </a:r>
            <a:endParaRPr b="1" sz="1500">
              <a:solidFill>
                <a:srgbClr val="324055"/>
              </a:solidFill>
            </a:endParaRPr>
          </a:p>
          <a:p>
            <a:pPr indent="0" lvl="0" marL="0" rtl="0" algn="ctr">
              <a:spcBef>
                <a:spcPts val="0"/>
              </a:spcBef>
              <a:spcAft>
                <a:spcPts val="0"/>
              </a:spcAft>
              <a:buClr>
                <a:srgbClr val="000000"/>
              </a:buClr>
              <a:buSzPts val="1100"/>
              <a:buFont typeface="Arial"/>
              <a:buNone/>
            </a:pPr>
            <a:r>
              <a:t/>
            </a:r>
            <a:endParaRPr b="1" sz="1500">
              <a:solidFill>
                <a:srgbClr val="324055"/>
              </a:solidFill>
            </a:endParaRPr>
          </a:p>
          <a:p>
            <a:pPr indent="0" lvl="0" marL="0" rtl="0" algn="ctr">
              <a:spcBef>
                <a:spcPts val="0"/>
              </a:spcBef>
              <a:spcAft>
                <a:spcPts val="0"/>
              </a:spcAft>
              <a:buClr>
                <a:srgbClr val="000000"/>
              </a:buClr>
              <a:buSzPts val="1700"/>
              <a:buFont typeface="Arial"/>
              <a:buNone/>
            </a:pPr>
            <a:r>
              <a:t/>
            </a:r>
            <a:endParaRPr b="1" sz="1500">
              <a:solidFill>
                <a:srgbClr val="324055"/>
              </a:solidFill>
            </a:endParaRPr>
          </a:p>
        </p:txBody>
      </p:sp>
      <p:sp>
        <p:nvSpPr>
          <p:cNvPr id="89" name="Google Shape;89;p14"/>
          <p:cNvSpPr/>
          <p:nvPr/>
        </p:nvSpPr>
        <p:spPr>
          <a:xfrm>
            <a:off x="2714250" y="3303000"/>
            <a:ext cx="2477400" cy="658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t/>
            </a:r>
            <a:endParaRPr b="1" sz="1600">
              <a:solidFill>
                <a:srgbClr val="324055"/>
              </a:solidFill>
            </a:endParaRPr>
          </a:p>
          <a:p>
            <a:pPr indent="0" lvl="0" marL="0" marR="0" rtl="0" algn="ctr">
              <a:lnSpc>
                <a:spcPct val="100000"/>
              </a:lnSpc>
              <a:spcBef>
                <a:spcPts val="0"/>
              </a:spcBef>
              <a:spcAft>
                <a:spcPts val="0"/>
              </a:spcAft>
              <a:buClr>
                <a:srgbClr val="000000"/>
              </a:buClr>
              <a:buSzPts val="1700"/>
              <a:buFont typeface="Arial"/>
              <a:buNone/>
            </a:pPr>
            <a:r>
              <a:t/>
            </a:r>
            <a:endParaRPr b="1" sz="1600">
              <a:solidFill>
                <a:srgbClr val="324055"/>
              </a:solidFill>
            </a:endParaRPr>
          </a:p>
        </p:txBody>
      </p:sp>
      <p:sp>
        <p:nvSpPr>
          <p:cNvPr id="90" name="Google Shape;90;p14"/>
          <p:cNvSpPr/>
          <p:nvPr/>
        </p:nvSpPr>
        <p:spPr>
          <a:xfrm>
            <a:off x="284400" y="828343"/>
            <a:ext cx="591900" cy="577800"/>
          </a:xfrm>
          <a:prstGeom prst="ellipse">
            <a:avLst/>
          </a:prstGeom>
          <a:solidFill>
            <a:srgbClr val="D9D9D9"/>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i="0" lang="en" sz="3500" u="none" cap="none" strike="noStrike">
                <a:solidFill>
                  <a:srgbClr val="000000"/>
                </a:solidFill>
                <a:latin typeface="Arial"/>
                <a:ea typeface="Arial"/>
                <a:cs typeface="Arial"/>
                <a:sym typeface="Arial"/>
              </a:rPr>
              <a:t>?</a:t>
            </a:r>
            <a:endParaRPr b="1" i="0" sz="3500" u="none" cap="none" strike="noStrike">
              <a:solidFill>
                <a:srgbClr val="000000"/>
              </a:solidFill>
              <a:latin typeface="Arial"/>
              <a:ea typeface="Arial"/>
              <a:cs typeface="Arial"/>
              <a:sym typeface="Arial"/>
            </a:endParaRPr>
          </a:p>
        </p:txBody>
      </p:sp>
      <p:cxnSp>
        <p:nvCxnSpPr>
          <p:cNvPr id="91" name="Google Shape;91;p14"/>
          <p:cNvCxnSpPr/>
          <p:nvPr/>
        </p:nvCxnSpPr>
        <p:spPr>
          <a:xfrm flipH="1">
            <a:off x="2639875" y="1336375"/>
            <a:ext cx="5400" cy="3411600"/>
          </a:xfrm>
          <a:prstGeom prst="straightConnector1">
            <a:avLst/>
          </a:prstGeom>
          <a:noFill/>
          <a:ln cap="flat" cmpd="sng" w="9525">
            <a:solidFill>
              <a:srgbClr val="999999"/>
            </a:solidFill>
            <a:prstDash val="solid"/>
            <a:round/>
            <a:headEnd len="sm" w="sm" type="none"/>
            <a:tailEnd len="sm" w="sm" type="none"/>
          </a:ln>
        </p:spPr>
      </p:cxnSp>
      <p:cxnSp>
        <p:nvCxnSpPr>
          <p:cNvPr id="92" name="Google Shape;92;p14"/>
          <p:cNvCxnSpPr/>
          <p:nvPr/>
        </p:nvCxnSpPr>
        <p:spPr>
          <a:xfrm flipH="1">
            <a:off x="5194214" y="1346125"/>
            <a:ext cx="6300" cy="3363900"/>
          </a:xfrm>
          <a:prstGeom prst="straightConnector1">
            <a:avLst/>
          </a:prstGeom>
          <a:noFill/>
          <a:ln cap="flat" cmpd="sng" w="9525">
            <a:solidFill>
              <a:srgbClr val="999999"/>
            </a:solidFill>
            <a:prstDash val="solid"/>
            <a:round/>
            <a:headEnd len="sm" w="sm" type="none"/>
            <a:tailEnd len="sm" w="sm" type="none"/>
          </a:ln>
        </p:spPr>
      </p:cxnSp>
      <p:sp>
        <p:nvSpPr>
          <p:cNvPr id="93" name="Google Shape;93;p14"/>
          <p:cNvSpPr/>
          <p:nvPr/>
        </p:nvSpPr>
        <p:spPr>
          <a:xfrm>
            <a:off x="2572700" y="3258850"/>
            <a:ext cx="2565300" cy="12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000"/>
              <a:buFont typeface="Arial"/>
              <a:buNone/>
            </a:pPr>
            <a:r>
              <a:t/>
            </a:r>
            <a:endParaRPr b="1" sz="1000">
              <a:solidFill>
                <a:srgbClr val="000000"/>
              </a:solidFill>
            </a:endParaRPr>
          </a:p>
          <a:p>
            <a:pPr indent="0" lvl="0" marL="0" rtl="0" algn="ctr">
              <a:spcBef>
                <a:spcPts val="0"/>
              </a:spcBef>
              <a:spcAft>
                <a:spcPts val="0"/>
              </a:spcAft>
              <a:buClr>
                <a:srgbClr val="000000"/>
              </a:buClr>
              <a:buSzPts val="1000"/>
              <a:buFont typeface="Arial"/>
              <a:buNone/>
            </a:pPr>
            <a:r>
              <a:t/>
            </a:r>
            <a:endParaRPr sz="1000">
              <a:solidFill>
                <a:srgbClr val="000000"/>
              </a:solidFill>
            </a:endParaRPr>
          </a:p>
        </p:txBody>
      </p:sp>
      <p:sp>
        <p:nvSpPr>
          <p:cNvPr id="94" name="Google Shape;94;p14"/>
          <p:cNvSpPr/>
          <p:nvPr/>
        </p:nvSpPr>
        <p:spPr>
          <a:xfrm>
            <a:off x="5878050" y="3468475"/>
            <a:ext cx="2477400" cy="127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t/>
            </a:r>
            <a:endParaRPr sz="1000"/>
          </a:p>
        </p:txBody>
      </p:sp>
      <p:sp>
        <p:nvSpPr>
          <p:cNvPr id="95" name="Google Shape;95;p14"/>
          <p:cNvSpPr txBox="1"/>
          <p:nvPr/>
        </p:nvSpPr>
        <p:spPr>
          <a:xfrm>
            <a:off x="5459738" y="2999175"/>
            <a:ext cx="18570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solidFill>
                  <a:srgbClr val="324055"/>
                </a:solidFill>
                <a:latin typeface="Montserrat"/>
                <a:ea typeface="Montserrat"/>
                <a:cs typeface="Montserrat"/>
                <a:sym typeface="Montserrat"/>
              </a:rPr>
              <a:t>Breast Cancer accounts for </a:t>
            </a:r>
            <a:r>
              <a:rPr b="1" lang="en" sz="2800">
                <a:solidFill>
                  <a:srgbClr val="EB8C96"/>
                </a:solidFill>
                <a:latin typeface="Montserrat"/>
                <a:ea typeface="Montserrat"/>
                <a:cs typeface="Montserrat"/>
                <a:sym typeface="Montserrat"/>
              </a:rPr>
              <a:t>30%</a:t>
            </a:r>
            <a:r>
              <a:rPr b="1" lang="en" sz="1600">
                <a:solidFill>
                  <a:srgbClr val="324055"/>
                </a:solidFill>
                <a:latin typeface="Montserrat"/>
                <a:ea typeface="Montserrat"/>
                <a:cs typeface="Montserrat"/>
                <a:sym typeface="Montserrat"/>
              </a:rPr>
              <a:t> of all cancer</a:t>
            </a:r>
            <a:endParaRPr b="1" sz="1600">
              <a:solidFill>
                <a:srgbClr val="324055"/>
              </a:solidFill>
              <a:latin typeface="Montserrat"/>
              <a:ea typeface="Montserrat"/>
              <a:cs typeface="Montserrat"/>
              <a:sym typeface="Montserrat"/>
            </a:endParaRPr>
          </a:p>
          <a:p>
            <a:pPr indent="0" lvl="0" marL="0" rtl="0" algn="ctr">
              <a:spcBef>
                <a:spcPts val="0"/>
              </a:spcBef>
              <a:spcAft>
                <a:spcPts val="0"/>
              </a:spcAft>
              <a:buNone/>
            </a:pPr>
            <a:r>
              <a:t/>
            </a:r>
            <a:endParaRPr b="1" sz="1600">
              <a:solidFill>
                <a:srgbClr val="324055"/>
              </a:solidFill>
            </a:endParaRPr>
          </a:p>
          <a:p>
            <a:pPr indent="0" lvl="0" marL="0" rtl="0" algn="ctr">
              <a:spcBef>
                <a:spcPts val="0"/>
              </a:spcBef>
              <a:spcAft>
                <a:spcPts val="0"/>
              </a:spcAft>
              <a:buNone/>
            </a:pPr>
            <a:r>
              <a:t/>
            </a:r>
            <a:endParaRPr b="1" sz="1600">
              <a:solidFill>
                <a:srgbClr val="324055"/>
              </a:solidFill>
            </a:endParaRPr>
          </a:p>
          <a:p>
            <a:pPr indent="0" lvl="0" marL="0" rtl="0" algn="ctr">
              <a:spcBef>
                <a:spcPts val="0"/>
              </a:spcBef>
              <a:spcAft>
                <a:spcPts val="0"/>
              </a:spcAft>
              <a:buNone/>
            </a:pPr>
            <a:r>
              <a:t/>
            </a:r>
            <a:endParaRPr b="1" sz="1600">
              <a:solidFill>
                <a:srgbClr val="324055"/>
              </a:solidFill>
            </a:endParaRPr>
          </a:p>
        </p:txBody>
      </p:sp>
      <p:grpSp>
        <p:nvGrpSpPr>
          <p:cNvPr id="96" name="Google Shape;96;p14"/>
          <p:cNvGrpSpPr/>
          <p:nvPr/>
        </p:nvGrpSpPr>
        <p:grpSpPr>
          <a:xfrm>
            <a:off x="3570426" y="1913380"/>
            <a:ext cx="679787" cy="452464"/>
            <a:chOff x="-47523400" y="3973950"/>
            <a:chExt cx="300100" cy="228425"/>
          </a:xfrm>
        </p:grpSpPr>
        <p:sp>
          <p:nvSpPr>
            <p:cNvPr id="97" name="Google Shape;97;p14"/>
            <p:cNvSpPr/>
            <p:nvPr/>
          </p:nvSpPr>
          <p:spPr>
            <a:xfrm>
              <a:off x="-47417075" y="4061375"/>
              <a:ext cx="15775" cy="15775"/>
            </a:xfrm>
            <a:custGeom>
              <a:rect b="b" l="l" r="r" t="t"/>
              <a:pathLst>
                <a:path extrusionOk="0" h="631" w="631">
                  <a:moveTo>
                    <a:pt x="0" y="0"/>
                  </a:moveTo>
                  <a:lnTo>
                    <a:pt x="0" y="630"/>
                  </a:lnTo>
                  <a:cubicBezTo>
                    <a:pt x="284" y="536"/>
                    <a:pt x="504" y="315"/>
                    <a:pt x="630"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7417875" y="4061375"/>
              <a:ext cx="52800" cy="52775"/>
            </a:xfrm>
            <a:custGeom>
              <a:rect b="b" l="l" r="r" t="t"/>
              <a:pathLst>
                <a:path extrusionOk="0" h="2111" w="2112">
                  <a:moveTo>
                    <a:pt x="1356" y="0"/>
                  </a:moveTo>
                  <a:cubicBezTo>
                    <a:pt x="1261" y="693"/>
                    <a:pt x="694" y="1260"/>
                    <a:pt x="1" y="1386"/>
                  </a:cubicBezTo>
                  <a:lnTo>
                    <a:pt x="1" y="2111"/>
                  </a:lnTo>
                  <a:lnTo>
                    <a:pt x="2112" y="2111"/>
                  </a:lnTo>
                  <a:lnTo>
                    <a:pt x="2112" y="0"/>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7453300" y="4026700"/>
              <a:ext cx="51200" cy="51225"/>
            </a:xfrm>
            <a:custGeom>
              <a:rect b="b" l="l" r="r" t="t"/>
              <a:pathLst>
                <a:path extrusionOk="0" h="2049" w="2048">
                  <a:moveTo>
                    <a:pt x="1071" y="1"/>
                  </a:moveTo>
                  <a:cubicBezTo>
                    <a:pt x="473" y="1"/>
                    <a:pt x="0" y="473"/>
                    <a:pt x="0" y="1072"/>
                  </a:cubicBezTo>
                  <a:cubicBezTo>
                    <a:pt x="0" y="1545"/>
                    <a:pt x="284" y="1891"/>
                    <a:pt x="693" y="2049"/>
                  </a:cubicBezTo>
                  <a:lnTo>
                    <a:pt x="693" y="1072"/>
                  </a:lnTo>
                  <a:cubicBezTo>
                    <a:pt x="693" y="883"/>
                    <a:pt x="851" y="725"/>
                    <a:pt x="1071" y="725"/>
                  </a:cubicBezTo>
                  <a:lnTo>
                    <a:pt x="2048" y="725"/>
                  </a:lnTo>
                  <a:cubicBezTo>
                    <a:pt x="1922" y="284"/>
                    <a:pt x="1512" y="1"/>
                    <a:pt x="1071" y="1"/>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7506875" y="3973950"/>
              <a:ext cx="264675" cy="174875"/>
            </a:xfrm>
            <a:custGeom>
              <a:rect b="b" l="l" r="r" t="t"/>
              <a:pathLst>
                <a:path extrusionOk="0" h="6995" w="10587">
                  <a:moveTo>
                    <a:pt x="8854" y="1418"/>
                  </a:moveTo>
                  <a:cubicBezTo>
                    <a:pt x="9074" y="1418"/>
                    <a:pt x="9232" y="1575"/>
                    <a:pt x="9232" y="1764"/>
                  </a:cubicBezTo>
                  <a:cubicBezTo>
                    <a:pt x="9232" y="1953"/>
                    <a:pt x="9074" y="2111"/>
                    <a:pt x="8854" y="2111"/>
                  </a:cubicBezTo>
                  <a:lnTo>
                    <a:pt x="7436" y="2111"/>
                  </a:lnTo>
                  <a:cubicBezTo>
                    <a:pt x="7247" y="2111"/>
                    <a:pt x="7089" y="1953"/>
                    <a:pt x="7089" y="1764"/>
                  </a:cubicBezTo>
                  <a:cubicBezTo>
                    <a:pt x="7089" y="1575"/>
                    <a:pt x="7247" y="1418"/>
                    <a:pt x="7436" y="1418"/>
                  </a:cubicBezTo>
                  <a:close/>
                  <a:moveTo>
                    <a:pt x="8854" y="2772"/>
                  </a:moveTo>
                  <a:cubicBezTo>
                    <a:pt x="9074" y="2772"/>
                    <a:pt x="9232" y="2930"/>
                    <a:pt x="9232" y="3151"/>
                  </a:cubicBezTo>
                  <a:cubicBezTo>
                    <a:pt x="9232" y="3340"/>
                    <a:pt x="9074" y="3497"/>
                    <a:pt x="8854" y="3497"/>
                  </a:cubicBezTo>
                  <a:lnTo>
                    <a:pt x="7436" y="3497"/>
                  </a:lnTo>
                  <a:cubicBezTo>
                    <a:pt x="7247" y="3497"/>
                    <a:pt x="7089" y="3340"/>
                    <a:pt x="7089" y="3151"/>
                  </a:cubicBezTo>
                  <a:cubicBezTo>
                    <a:pt x="7089" y="2930"/>
                    <a:pt x="7247" y="2772"/>
                    <a:pt x="7436" y="2772"/>
                  </a:cubicBezTo>
                  <a:close/>
                  <a:moveTo>
                    <a:pt x="8854" y="4190"/>
                  </a:moveTo>
                  <a:cubicBezTo>
                    <a:pt x="9074" y="4190"/>
                    <a:pt x="9232" y="4348"/>
                    <a:pt x="9232" y="4568"/>
                  </a:cubicBezTo>
                  <a:cubicBezTo>
                    <a:pt x="9232" y="4757"/>
                    <a:pt x="9074" y="4915"/>
                    <a:pt x="8854" y="4915"/>
                  </a:cubicBezTo>
                  <a:lnTo>
                    <a:pt x="7436" y="4915"/>
                  </a:lnTo>
                  <a:cubicBezTo>
                    <a:pt x="7247" y="4915"/>
                    <a:pt x="7089" y="4757"/>
                    <a:pt x="7089" y="4568"/>
                  </a:cubicBezTo>
                  <a:cubicBezTo>
                    <a:pt x="7089" y="4348"/>
                    <a:pt x="7247" y="4190"/>
                    <a:pt x="7436" y="4190"/>
                  </a:cubicBezTo>
                  <a:close/>
                  <a:moveTo>
                    <a:pt x="3246" y="1355"/>
                  </a:moveTo>
                  <a:cubicBezTo>
                    <a:pt x="4096" y="1355"/>
                    <a:pt x="4821" y="1953"/>
                    <a:pt x="4979" y="2772"/>
                  </a:cubicBezTo>
                  <a:lnTo>
                    <a:pt x="6081" y="2772"/>
                  </a:lnTo>
                  <a:cubicBezTo>
                    <a:pt x="6270" y="2772"/>
                    <a:pt x="6428" y="2930"/>
                    <a:pt x="6428" y="3151"/>
                  </a:cubicBezTo>
                  <a:lnTo>
                    <a:pt x="6428" y="5986"/>
                  </a:lnTo>
                  <a:lnTo>
                    <a:pt x="6396" y="5986"/>
                  </a:lnTo>
                  <a:cubicBezTo>
                    <a:pt x="6396" y="6175"/>
                    <a:pt x="6239" y="6333"/>
                    <a:pt x="6018" y="6333"/>
                  </a:cubicBezTo>
                  <a:lnTo>
                    <a:pt x="3246" y="6333"/>
                  </a:lnTo>
                  <a:cubicBezTo>
                    <a:pt x="3025" y="6333"/>
                    <a:pt x="2868" y="6175"/>
                    <a:pt x="2868" y="5986"/>
                  </a:cubicBezTo>
                  <a:lnTo>
                    <a:pt x="2868" y="4883"/>
                  </a:lnTo>
                  <a:cubicBezTo>
                    <a:pt x="2080" y="4726"/>
                    <a:pt x="1450" y="4001"/>
                    <a:pt x="1450" y="3151"/>
                  </a:cubicBezTo>
                  <a:cubicBezTo>
                    <a:pt x="1450" y="2142"/>
                    <a:pt x="2238" y="1355"/>
                    <a:pt x="3246" y="1355"/>
                  </a:cubicBezTo>
                  <a:close/>
                  <a:moveTo>
                    <a:pt x="8854" y="5608"/>
                  </a:moveTo>
                  <a:cubicBezTo>
                    <a:pt x="9074" y="5608"/>
                    <a:pt x="9232" y="5765"/>
                    <a:pt x="9232" y="5986"/>
                  </a:cubicBezTo>
                  <a:cubicBezTo>
                    <a:pt x="9232" y="6175"/>
                    <a:pt x="9074" y="6333"/>
                    <a:pt x="8854" y="6333"/>
                  </a:cubicBezTo>
                  <a:lnTo>
                    <a:pt x="7436" y="6333"/>
                  </a:lnTo>
                  <a:cubicBezTo>
                    <a:pt x="7247" y="6333"/>
                    <a:pt x="7089" y="6175"/>
                    <a:pt x="7089" y="5986"/>
                  </a:cubicBezTo>
                  <a:cubicBezTo>
                    <a:pt x="7089" y="5765"/>
                    <a:pt x="7247" y="5608"/>
                    <a:pt x="7436" y="5608"/>
                  </a:cubicBezTo>
                  <a:close/>
                  <a:moveTo>
                    <a:pt x="347" y="0"/>
                  </a:moveTo>
                  <a:cubicBezTo>
                    <a:pt x="158" y="0"/>
                    <a:pt x="1" y="158"/>
                    <a:pt x="1" y="347"/>
                  </a:cubicBezTo>
                  <a:lnTo>
                    <a:pt x="1" y="6994"/>
                  </a:lnTo>
                  <a:lnTo>
                    <a:pt x="10586" y="6994"/>
                  </a:lnTo>
                  <a:lnTo>
                    <a:pt x="10586" y="347"/>
                  </a:lnTo>
                  <a:cubicBezTo>
                    <a:pt x="10586" y="158"/>
                    <a:pt x="10429" y="0"/>
                    <a:pt x="10240"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7523400" y="4166900"/>
              <a:ext cx="300100" cy="35475"/>
            </a:xfrm>
            <a:custGeom>
              <a:rect b="b" l="l" r="r" t="t"/>
              <a:pathLst>
                <a:path extrusionOk="0" h="1419" w="12004">
                  <a:moveTo>
                    <a:pt x="0" y="1"/>
                  </a:moveTo>
                  <a:lnTo>
                    <a:pt x="0" y="1040"/>
                  </a:lnTo>
                  <a:cubicBezTo>
                    <a:pt x="0" y="1261"/>
                    <a:pt x="158" y="1418"/>
                    <a:pt x="347" y="1418"/>
                  </a:cubicBezTo>
                  <a:lnTo>
                    <a:pt x="11657" y="1418"/>
                  </a:lnTo>
                  <a:cubicBezTo>
                    <a:pt x="11846" y="1418"/>
                    <a:pt x="12004" y="1261"/>
                    <a:pt x="12004" y="1040"/>
                  </a:cubicBezTo>
                  <a:lnTo>
                    <a:pt x="12004" y="1"/>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4"/>
          <p:cNvGrpSpPr/>
          <p:nvPr/>
        </p:nvGrpSpPr>
        <p:grpSpPr>
          <a:xfrm>
            <a:off x="5923304" y="1860768"/>
            <a:ext cx="591912" cy="558677"/>
            <a:chOff x="-62890750" y="3747425"/>
            <a:chExt cx="330825" cy="317900"/>
          </a:xfrm>
        </p:grpSpPr>
        <p:sp>
          <p:nvSpPr>
            <p:cNvPr id="103" name="Google Shape;103;p14"/>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4"/>
          <p:cNvSpPr txBox="1"/>
          <p:nvPr/>
        </p:nvSpPr>
        <p:spPr>
          <a:xfrm>
            <a:off x="584576" y="2997600"/>
            <a:ext cx="17544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EB8C96"/>
                </a:solidFill>
                <a:latin typeface="Montserrat"/>
                <a:ea typeface="Montserrat"/>
                <a:cs typeface="Montserrat"/>
                <a:sym typeface="Montserrat"/>
              </a:rPr>
              <a:t>1 in 8 </a:t>
            </a:r>
            <a:r>
              <a:rPr b="1" lang="en" sz="1700">
                <a:solidFill>
                  <a:srgbClr val="EB8C96"/>
                </a:solidFill>
                <a:latin typeface="Montserrat"/>
                <a:ea typeface="Montserrat"/>
                <a:cs typeface="Montserrat"/>
                <a:sym typeface="Montserrat"/>
              </a:rPr>
              <a:t>Women</a:t>
            </a:r>
            <a:r>
              <a:rPr lang="en" sz="1700">
                <a:solidFill>
                  <a:schemeClr val="dk1"/>
                </a:solidFill>
                <a:latin typeface="Montserrat"/>
                <a:ea typeface="Montserrat"/>
                <a:cs typeface="Montserrat"/>
                <a:sym typeface="Montserrat"/>
              </a:rPr>
              <a:t> </a:t>
            </a:r>
            <a:r>
              <a:rPr b="1" lang="en" sz="1700">
                <a:solidFill>
                  <a:schemeClr val="dk1"/>
                </a:solidFill>
                <a:latin typeface="Montserrat"/>
                <a:ea typeface="Montserrat"/>
                <a:cs typeface="Montserrat"/>
                <a:sym typeface="Montserrat"/>
              </a:rPr>
              <a:t>are affected by breast cancer in the US alone</a:t>
            </a:r>
            <a:endParaRPr b="1" sz="1100">
              <a:latin typeface="Montserrat"/>
              <a:ea typeface="Montserrat"/>
              <a:cs typeface="Montserrat"/>
              <a:sym typeface="Montserrat"/>
            </a:endParaRPr>
          </a:p>
        </p:txBody>
      </p:sp>
      <p:grpSp>
        <p:nvGrpSpPr>
          <p:cNvPr id="118" name="Google Shape;118;p14"/>
          <p:cNvGrpSpPr/>
          <p:nvPr/>
        </p:nvGrpSpPr>
        <p:grpSpPr>
          <a:xfrm>
            <a:off x="2967600" y="2999163"/>
            <a:ext cx="1857000" cy="1152425"/>
            <a:chOff x="3979950" y="3231575"/>
            <a:chExt cx="1857000" cy="1152425"/>
          </a:xfrm>
        </p:grpSpPr>
        <p:sp>
          <p:nvSpPr>
            <p:cNvPr id="119" name="Google Shape;119;p14"/>
            <p:cNvSpPr txBox="1"/>
            <p:nvPr/>
          </p:nvSpPr>
          <p:spPr>
            <a:xfrm>
              <a:off x="3979950" y="3583600"/>
              <a:ext cx="18570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1"/>
                  </a:solidFill>
                  <a:latin typeface="Montserrat"/>
                  <a:ea typeface="Montserrat"/>
                  <a:cs typeface="Montserrat"/>
                  <a:sym typeface="Montserrat"/>
                </a:rPr>
                <a:t>Avg </a:t>
              </a:r>
              <a:r>
                <a:rPr b="1" lang="en" sz="2000">
                  <a:solidFill>
                    <a:schemeClr val="dk1"/>
                  </a:solidFill>
                  <a:latin typeface="Montserrat"/>
                  <a:ea typeface="Montserrat"/>
                  <a:cs typeface="Montserrat"/>
                  <a:sym typeface="Montserrat"/>
                </a:rPr>
                <a:t>biopsy</a:t>
              </a:r>
              <a:r>
                <a:rPr lang="en" sz="2000">
                  <a:solidFill>
                    <a:schemeClr val="dk1"/>
                  </a:solidFill>
                  <a:latin typeface="Montserrat"/>
                  <a:ea typeface="Montserrat"/>
                  <a:cs typeface="Montserrat"/>
                  <a:sym typeface="Montserrat"/>
                </a:rPr>
                <a:t> cost</a:t>
              </a:r>
              <a:endParaRPr>
                <a:solidFill>
                  <a:schemeClr val="dk1"/>
                </a:solidFill>
              </a:endParaRPr>
            </a:p>
          </p:txBody>
        </p:sp>
        <p:sp>
          <p:nvSpPr>
            <p:cNvPr id="120" name="Google Shape;120;p14"/>
            <p:cNvSpPr txBox="1"/>
            <p:nvPr/>
          </p:nvSpPr>
          <p:spPr>
            <a:xfrm>
              <a:off x="4132350" y="3231575"/>
              <a:ext cx="1502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600">
                  <a:solidFill>
                    <a:srgbClr val="EB8C96"/>
                  </a:solidFill>
                  <a:latin typeface="Montserrat"/>
                  <a:ea typeface="Montserrat"/>
                  <a:cs typeface="Montserrat"/>
                  <a:sym typeface="Montserrat"/>
                </a:rPr>
                <a:t>$2500</a:t>
              </a:r>
              <a:endParaRPr sz="2000">
                <a:solidFill>
                  <a:srgbClr val="EB8C96"/>
                </a:solidFill>
              </a:endParaRPr>
            </a:p>
          </p:txBody>
        </p:sp>
      </p:grpSp>
      <p:pic>
        <p:nvPicPr>
          <p:cNvPr id="121" name="Google Shape;121;p14"/>
          <p:cNvPicPr preferRelativeResize="0"/>
          <p:nvPr/>
        </p:nvPicPr>
        <p:blipFill>
          <a:blip r:embed="rId3">
            <a:alphaModFix/>
          </a:blip>
          <a:stretch>
            <a:fillRect/>
          </a:stretch>
        </p:blipFill>
        <p:spPr>
          <a:xfrm>
            <a:off x="1126825" y="1893800"/>
            <a:ext cx="492600" cy="49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cxnSp>
        <p:nvCxnSpPr>
          <p:cNvPr id="126" name="Google Shape;126;p15"/>
          <p:cNvCxnSpPr/>
          <p:nvPr/>
        </p:nvCxnSpPr>
        <p:spPr>
          <a:xfrm>
            <a:off x="346100" y="864300"/>
            <a:ext cx="7431000" cy="0"/>
          </a:xfrm>
          <a:prstGeom prst="straightConnector1">
            <a:avLst/>
          </a:prstGeom>
          <a:noFill/>
          <a:ln cap="flat" cmpd="sng" w="9525">
            <a:solidFill>
              <a:srgbClr val="E16DA3"/>
            </a:solidFill>
            <a:prstDash val="solid"/>
            <a:round/>
            <a:headEnd len="sm" w="sm" type="none"/>
            <a:tailEnd len="sm" w="sm" type="none"/>
          </a:ln>
        </p:spPr>
      </p:cxnSp>
      <p:sp>
        <p:nvSpPr>
          <p:cNvPr id="127" name="Google Shape;127;p15"/>
          <p:cNvSpPr txBox="1"/>
          <p:nvPr/>
        </p:nvSpPr>
        <p:spPr>
          <a:xfrm>
            <a:off x="302602" y="364300"/>
            <a:ext cx="5060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latin typeface="Montserrat"/>
                <a:ea typeface="Montserrat"/>
                <a:cs typeface="Montserrat"/>
                <a:sym typeface="Montserrat"/>
              </a:rPr>
              <a:t>Dataset Description</a:t>
            </a:r>
            <a:endParaRPr b="1" sz="2100">
              <a:latin typeface="Montserrat"/>
              <a:ea typeface="Montserrat"/>
              <a:cs typeface="Montserrat"/>
              <a:sym typeface="Montserrat"/>
            </a:endParaRPr>
          </a:p>
        </p:txBody>
      </p:sp>
      <p:grpSp>
        <p:nvGrpSpPr>
          <p:cNvPr id="128" name="Google Shape;128;p15"/>
          <p:cNvGrpSpPr/>
          <p:nvPr/>
        </p:nvGrpSpPr>
        <p:grpSpPr>
          <a:xfrm>
            <a:off x="7799475" y="1028450"/>
            <a:ext cx="2164300" cy="3542875"/>
            <a:chOff x="7342275" y="1104650"/>
            <a:chExt cx="2164300" cy="3542875"/>
          </a:xfrm>
        </p:grpSpPr>
        <p:sp>
          <p:nvSpPr>
            <p:cNvPr id="129" name="Google Shape;129;p15"/>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Introduction</a:t>
              </a:r>
              <a:endParaRPr>
                <a:latin typeface="Calibri"/>
                <a:ea typeface="Calibri"/>
                <a:cs typeface="Calibri"/>
                <a:sym typeface="Calibri"/>
              </a:endParaRPr>
            </a:p>
          </p:txBody>
        </p:sp>
        <p:sp>
          <p:nvSpPr>
            <p:cNvPr id="130" name="Google Shape;130;p15"/>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131" name="Google Shape;131;p15"/>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Analysis</a:t>
              </a:r>
              <a:endParaRPr>
                <a:solidFill>
                  <a:srgbClr val="CCCCCC"/>
                </a:solidFill>
                <a:latin typeface="Calibri"/>
                <a:ea typeface="Calibri"/>
                <a:cs typeface="Calibri"/>
                <a:sym typeface="Calibri"/>
              </a:endParaRPr>
            </a:p>
          </p:txBody>
        </p:sp>
        <p:sp>
          <p:nvSpPr>
            <p:cNvPr id="132" name="Google Shape;132;p15"/>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133" name="Google Shape;133;p15"/>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134" name="Google Shape;134;p15"/>
            <p:cNvCxnSpPr/>
            <p:nvPr/>
          </p:nvCxnSpPr>
          <p:spPr>
            <a:xfrm>
              <a:off x="7342275" y="1104650"/>
              <a:ext cx="0" cy="628800"/>
            </a:xfrm>
            <a:prstGeom prst="straightConnector1">
              <a:avLst/>
            </a:prstGeom>
            <a:noFill/>
            <a:ln cap="flat" cmpd="sng" w="28575">
              <a:solidFill>
                <a:schemeClr val="dk2"/>
              </a:solidFill>
              <a:prstDash val="solid"/>
              <a:round/>
              <a:headEnd len="med" w="med" type="none"/>
              <a:tailEnd len="med" w="med" type="oval"/>
            </a:ln>
          </p:spPr>
        </p:cxnSp>
      </p:grpSp>
      <p:graphicFrame>
        <p:nvGraphicFramePr>
          <p:cNvPr id="135" name="Google Shape;135;p15"/>
          <p:cNvGraphicFramePr/>
          <p:nvPr/>
        </p:nvGraphicFramePr>
        <p:xfrm>
          <a:off x="314450" y="3286700"/>
          <a:ext cx="3000000" cy="3000000"/>
        </p:xfrm>
        <a:graphic>
          <a:graphicData uri="http://schemas.openxmlformats.org/drawingml/2006/table">
            <a:tbl>
              <a:tblPr>
                <a:noFill/>
                <a:tableStyleId>{FD1B3049-95AE-412B-92C4-D909D8C9A415}</a:tableStyleId>
              </a:tblPr>
              <a:tblGrid>
                <a:gridCol w="1405200"/>
              </a:tblGrid>
              <a:tr h="476225">
                <a:tc>
                  <a:txBody>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Entities</a:t>
                      </a:r>
                      <a:endParaRPr sz="1700">
                        <a:solidFill>
                          <a:schemeClr val="lt1"/>
                        </a:solidFill>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16DA3"/>
                    </a:solidFill>
                  </a:tcPr>
                </a:tc>
              </a:tr>
              <a:tr h="533275">
                <a:tc>
                  <a:txBody>
                    <a:bodyPr/>
                    <a:lstStyle/>
                    <a:p>
                      <a:pPr indent="0" lvl="0" marL="0" rtl="0" algn="ctr">
                        <a:spcBef>
                          <a:spcPts val="0"/>
                        </a:spcBef>
                        <a:spcAft>
                          <a:spcPts val="0"/>
                        </a:spcAft>
                        <a:buNone/>
                      </a:pPr>
                      <a:r>
                        <a:rPr lang="en" sz="2200">
                          <a:latin typeface="Montserrat"/>
                          <a:ea typeface="Montserrat"/>
                          <a:cs typeface="Montserrat"/>
                          <a:sym typeface="Montserrat"/>
                        </a:rPr>
                        <a:t>569</a:t>
                      </a:r>
                      <a:endParaRPr sz="2200">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136" name="Google Shape;136;p15"/>
          <p:cNvGraphicFramePr/>
          <p:nvPr/>
        </p:nvGraphicFramePr>
        <p:xfrm>
          <a:off x="1864188" y="3279225"/>
          <a:ext cx="3000000" cy="3000000"/>
        </p:xfrm>
        <a:graphic>
          <a:graphicData uri="http://schemas.openxmlformats.org/drawingml/2006/table">
            <a:tbl>
              <a:tblPr>
                <a:noFill/>
                <a:tableStyleId>{FD1B3049-95AE-412B-92C4-D909D8C9A415}</a:tableStyleId>
              </a:tblPr>
              <a:tblGrid>
                <a:gridCol w="1564800"/>
              </a:tblGrid>
              <a:tr h="441925">
                <a:tc>
                  <a:txBody>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Attributes</a:t>
                      </a:r>
                      <a:endParaRPr sz="1700">
                        <a:solidFill>
                          <a:schemeClr val="lt1"/>
                        </a:solidFill>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16DA3"/>
                    </a:solidFill>
                  </a:tcPr>
                </a:tc>
              </a:tr>
              <a:tr h="567575">
                <a:tc>
                  <a:txBody>
                    <a:bodyPr/>
                    <a:lstStyle/>
                    <a:p>
                      <a:pPr indent="0" lvl="0" marL="0" rtl="0" algn="ctr">
                        <a:spcBef>
                          <a:spcPts val="0"/>
                        </a:spcBef>
                        <a:spcAft>
                          <a:spcPts val="0"/>
                        </a:spcAft>
                        <a:buNone/>
                      </a:pPr>
                      <a:r>
                        <a:rPr lang="en" sz="2200">
                          <a:latin typeface="Montserrat"/>
                          <a:ea typeface="Montserrat"/>
                          <a:cs typeface="Montserrat"/>
                          <a:sym typeface="Montserrat"/>
                        </a:rPr>
                        <a:t>33</a:t>
                      </a:r>
                      <a:endParaRPr sz="2200">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37" name="Google Shape;137;p15"/>
          <p:cNvSpPr txBox="1"/>
          <p:nvPr/>
        </p:nvSpPr>
        <p:spPr>
          <a:xfrm>
            <a:off x="242850" y="3062650"/>
            <a:ext cx="30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38" name="Google Shape;138;p15"/>
          <p:cNvSpPr txBox="1"/>
          <p:nvPr/>
        </p:nvSpPr>
        <p:spPr>
          <a:xfrm>
            <a:off x="2121526" y="2353100"/>
            <a:ext cx="52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Decision Trees conducted to narrow down attributes -&gt; high accuracy scores</a:t>
            </a:r>
            <a:endParaRPr>
              <a:latin typeface="Montserrat"/>
              <a:ea typeface="Montserrat"/>
              <a:cs typeface="Montserrat"/>
              <a:sym typeface="Montserrat"/>
            </a:endParaRPr>
          </a:p>
        </p:txBody>
      </p:sp>
      <p:sp>
        <p:nvSpPr>
          <p:cNvPr id="139" name="Google Shape;139;p15"/>
          <p:cNvSpPr txBox="1"/>
          <p:nvPr/>
        </p:nvSpPr>
        <p:spPr>
          <a:xfrm>
            <a:off x="2121527" y="1644175"/>
            <a:ext cx="4731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 sz="1500">
                <a:latin typeface="Montserrat"/>
                <a:ea typeface="Montserrat"/>
                <a:cs typeface="Montserrat"/>
                <a:sym typeface="Montserrat"/>
              </a:rPr>
              <a:t>features are computed from a digitized image of a fine needle aspirate (FNA) of a breast mass</a:t>
            </a:r>
            <a:endParaRPr sz="1500">
              <a:latin typeface="Montserrat"/>
              <a:ea typeface="Montserrat"/>
              <a:cs typeface="Montserrat"/>
              <a:sym typeface="Montserrat"/>
            </a:endParaRPr>
          </a:p>
        </p:txBody>
      </p:sp>
      <p:sp>
        <p:nvSpPr>
          <p:cNvPr id="140" name="Google Shape;140;p15"/>
          <p:cNvSpPr txBox="1"/>
          <p:nvPr/>
        </p:nvSpPr>
        <p:spPr>
          <a:xfrm>
            <a:off x="1995449" y="1125173"/>
            <a:ext cx="3250500" cy="345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800"/>
              <a:t>Data origins (Kaggle)</a:t>
            </a:r>
            <a:endParaRPr b="1" i="1" sz="1800" u="none" cap="none" strike="noStrike">
              <a:solidFill>
                <a:srgbClr val="000000"/>
              </a:solidFill>
              <a:latin typeface="Arial"/>
              <a:ea typeface="Arial"/>
              <a:cs typeface="Arial"/>
              <a:sym typeface="Arial"/>
            </a:endParaRPr>
          </a:p>
        </p:txBody>
      </p:sp>
      <p:grpSp>
        <p:nvGrpSpPr>
          <p:cNvPr id="141" name="Google Shape;141;p15"/>
          <p:cNvGrpSpPr/>
          <p:nvPr/>
        </p:nvGrpSpPr>
        <p:grpSpPr>
          <a:xfrm>
            <a:off x="651126" y="1065453"/>
            <a:ext cx="1405228" cy="1796057"/>
            <a:chOff x="1016257" y="1161402"/>
            <a:chExt cx="1050795" cy="1343047"/>
          </a:xfrm>
        </p:grpSpPr>
        <p:cxnSp>
          <p:nvCxnSpPr>
            <p:cNvPr id="142" name="Google Shape;142;p15"/>
            <p:cNvCxnSpPr/>
            <p:nvPr/>
          </p:nvCxnSpPr>
          <p:spPr>
            <a:xfrm>
              <a:off x="1663027" y="2482536"/>
              <a:ext cx="327000" cy="0"/>
            </a:xfrm>
            <a:prstGeom prst="straightConnector1">
              <a:avLst/>
            </a:prstGeom>
            <a:noFill/>
            <a:ln cap="flat" cmpd="sng" w="19050">
              <a:solidFill>
                <a:srgbClr val="E16DA3"/>
              </a:solidFill>
              <a:prstDash val="solid"/>
              <a:round/>
              <a:headEnd len="sm" w="sm" type="none"/>
              <a:tailEnd len="sm" w="sm" type="none"/>
            </a:ln>
          </p:spPr>
        </p:cxnSp>
        <p:sp>
          <p:nvSpPr>
            <p:cNvPr id="143" name="Google Shape;143;p15"/>
            <p:cNvSpPr/>
            <p:nvPr/>
          </p:nvSpPr>
          <p:spPr>
            <a:xfrm>
              <a:off x="1989937" y="2437249"/>
              <a:ext cx="71700" cy="67200"/>
            </a:xfrm>
            <a:prstGeom prst="ellipse">
              <a:avLst/>
            </a:prstGeom>
            <a:solidFill>
              <a:srgbClr val="CD011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44" name="Google Shape;144;p15"/>
            <p:cNvCxnSpPr/>
            <p:nvPr/>
          </p:nvCxnSpPr>
          <p:spPr>
            <a:xfrm>
              <a:off x="1668441" y="1753559"/>
              <a:ext cx="327000" cy="0"/>
            </a:xfrm>
            <a:prstGeom prst="straightConnector1">
              <a:avLst/>
            </a:prstGeom>
            <a:noFill/>
            <a:ln cap="flat" cmpd="sng" w="19050">
              <a:solidFill>
                <a:srgbClr val="E16DA3"/>
              </a:solidFill>
              <a:prstDash val="solid"/>
              <a:round/>
              <a:headEnd len="sm" w="sm" type="none"/>
              <a:tailEnd len="sm" w="sm" type="none"/>
            </a:ln>
          </p:spPr>
        </p:cxnSp>
        <p:sp>
          <p:nvSpPr>
            <p:cNvPr id="145" name="Google Shape;145;p15"/>
            <p:cNvSpPr/>
            <p:nvPr/>
          </p:nvSpPr>
          <p:spPr>
            <a:xfrm>
              <a:off x="1995351" y="1723117"/>
              <a:ext cx="71700" cy="67200"/>
            </a:xfrm>
            <a:prstGeom prst="ellipse">
              <a:avLst/>
            </a:prstGeom>
            <a:solidFill>
              <a:srgbClr val="CD011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p:nvPr/>
          </p:nvSpPr>
          <p:spPr>
            <a:xfrm>
              <a:off x="1016257" y="1161402"/>
              <a:ext cx="551400" cy="517800"/>
            </a:xfrm>
            <a:prstGeom prst="ellipse">
              <a:avLst/>
            </a:prstGeom>
            <a:noFill/>
            <a:ln cap="flat" cmpd="sng" w="28575">
              <a:solidFill>
                <a:srgbClr val="E16DA3"/>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Arial"/>
                <a:buNone/>
              </a:pPr>
              <a:r>
                <a:rPr b="1" lang="en" sz="3000"/>
                <a:t>2</a:t>
              </a:r>
              <a:endParaRPr b="1" i="0" sz="3000" u="none" cap="none" strike="noStrike">
                <a:solidFill>
                  <a:srgbClr val="000000"/>
                </a:solidFill>
                <a:latin typeface="Arial"/>
                <a:ea typeface="Arial"/>
                <a:cs typeface="Arial"/>
                <a:sym typeface="Arial"/>
              </a:endParaRPr>
            </a:p>
          </p:txBody>
        </p:sp>
        <p:cxnSp>
          <p:nvCxnSpPr>
            <p:cNvPr id="147" name="Google Shape;147;p15"/>
            <p:cNvCxnSpPr>
              <a:stCxn id="146" idx="5"/>
            </p:cNvCxnSpPr>
            <p:nvPr/>
          </p:nvCxnSpPr>
          <p:spPr>
            <a:xfrm>
              <a:off x="1486906" y="1603371"/>
              <a:ext cx="177900" cy="157500"/>
            </a:xfrm>
            <a:prstGeom prst="straightConnector1">
              <a:avLst/>
            </a:prstGeom>
            <a:noFill/>
            <a:ln cap="flat" cmpd="sng" w="19050">
              <a:solidFill>
                <a:srgbClr val="E16DA3"/>
              </a:solidFill>
              <a:prstDash val="solid"/>
              <a:round/>
              <a:headEnd len="sm" w="sm" type="none"/>
              <a:tailEnd len="sm" w="sm" type="none"/>
            </a:ln>
          </p:spPr>
        </p:cxnSp>
        <p:cxnSp>
          <p:nvCxnSpPr>
            <p:cNvPr id="148" name="Google Shape;148;p15"/>
            <p:cNvCxnSpPr>
              <a:stCxn id="146" idx="4"/>
            </p:cNvCxnSpPr>
            <p:nvPr/>
          </p:nvCxnSpPr>
          <p:spPr>
            <a:xfrm>
              <a:off x="1291957" y="1679202"/>
              <a:ext cx="389400" cy="810000"/>
            </a:xfrm>
            <a:prstGeom prst="straightConnector1">
              <a:avLst/>
            </a:prstGeom>
            <a:noFill/>
            <a:ln cap="flat" cmpd="sng" w="19050">
              <a:solidFill>
                <a:srgbClr val="E16DA3"/>
              </a:solidFill>
              <a:prstDash val="solid"/>
              <a:round/>
              <a:headEnd len="sm" w="sm" type="none"/>
              <a:tailEnd len="sm" w="sm" type="none"/>
            </a:ln>
          </p:spPr>
        </p:cxnSp>
      </p:grpSp>
      <p:sp>
        <p:nvSpPr>
          <p:cNvPr id="149" name="Google Shape;149;p15"/>
          <p:cNvSpPr/>
          <p:nvPr/>
        </p:nvSpPr>
        <p:spPr>
          <a:xfrm>
            <a:off x="3692156" y="3436396"/>
            <a:ext cx="400200" cy="710100"/>
          </a:xfrm>
          <a:prstGeom prst="rightArrow">
            <a:avLst>
              <a:gd fmla="val 50000" name="adj1"/>
              <a:gd fmla="val 50000" name="adj2"/>
            </a:avLst>
          </a:prstGeom>
          <a:solidFill>
            <a:srgbClr val="F9C5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0" name="Google Shape;150;p15"/>
          <p:cNvGraphicFramePr/>
          <p:nvPr/>
        </p:nvGraphicFramePr>
        <p:xfrm>
          <a:off x="4218375" y="3286700"/>
          <a:ext cx="3000000" cy="3000000"/>
        </p:xfrm>
        <a:graphic>
          <a:graphicData uri="http://schemas.openxmlformats.org/drawingml/2006/table">
            <a:tbl>
              <a:tblPr>
                <a:noFill/>
                <a:tableStyleId>{FD1B3049-95AE-412B-92C4-D909D8C9A415}</a:tableStyleId>
              </a:tblPr>
              <a:tblGrid>
                <a:gridCol w="1405200"/>
              </a:tblGrid>
              <a:tr h="476225">
                <a:tc>
                  <a:txBody>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Entities</a:t>
                      </a:r>
                      <a:endParaRPr sz="1700">
                        <a:solidFill>
                          <a:schemeClr val="lt1"/>
                        </a:solidFill>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16DA3"/>
                    </a:solidFill>
                  </a:tcPr>
                </a:tc>
              </a:tr>
              <a:tr h="533275">
                <a:tc>
                  <a:txBody>
                    <a:bodyPr/>
                    <a:lstStyle/>
                    <a:p>
                      <a:pPr indent="0" lvl="0" marL="0" rtl="0" algn="ctr">
                        <a:spcBef>
                          <a:spcPts val="0"/>
                        </a:spcBef>
                        <a:spcAft>
                          <a:spcPts val="0"/>
                        </a:spcAft>
                        <a:buNone/>
                      </a:pPr>
                      <a:r>
                        <a:rPr lang="en" sz="2200">
                          <a:latin typeface="Montserrat"/>
                          <a:ea typeface="Montserrat"/>
                          <a:cs typeface="Montserrat"/>
                          <a:sym typeface="Montserrat"/>
                        </a:rPr>
                        <a:t>569</a:t>
                      </a:r>
                      <a:endParaRPr sz="2200">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151" name="Google Shape;151;p15"/>
          <p:cNvGraphicFramePr/>
          <p:nvPr/>
        </p:nvGraphicFramePr>
        <p:xfrm>
          <a:off x="5768113" y="3279225"/>
          <a:ext cx="3000000" cy="3000000"/>
        </p:xfrm>
        <a:graphic>
          <a:graphicData uri="http://schemas.openxmlformats.org/drawingml/2006/table">
            <a:tbl>
              <a:tblPr>
                <a:noFill/>
                <a:tableStyleId>{FD1B3049-95AE-412B-92C4-D909D8C9A415}</a:tableStyleId>
              </a:tblPr>
              <a:tblGrid>
                <a:gridCol w="1564800"/>
              </a:tblGrid>
              <a:tr h="441925">
                <a:tc>
                  <a:txBody>
                    <a:bodyPr/>
                    <a:lstStyle/>
                    <a:p>
                      <a:pPr indent="0" lvl="0" marL="0" rtl="0" algn="ctr">
                        <a:spcBef>
                          <a:spcPts val="0"/>
                        </a:spcBef>
                        <a:spcAft>
                          <a:spcPts val="0"/>
                        </a:spcAft>
                        <a:buNone/>
                      </a:pPr>
                      <a:r>
                        <a:rPr lang="en" sz="1700">
                          <a:solidFill>
                            <a:schemeClr val="lt1"/>
                          </a:solidFill>
                          <a:latin typeface="Montserrat"/>
                          <a:ea typeface="Montserrat"/>
                          <a:cs typeface="Montserrat"/>
                          <a:sym typeface="Montserrat"/>
                        </a:rPr>
                        <a:t>Attributes</a:t>
                      </a:r>
                      <a:endParaRPr sz="1700">
                        <a:solidFill>
                          <a:schemeClr val="lt1"/>
                        </a:solidFill>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E16DA3"/>
                    </a:solidFill>
                  </a:tcPr>
                </a:tc>
              </a:tr>
              <a:tr h="567575">
                <a:tc>
                  <a:txBody>
                    <a:bodyPr/>
                    <a:lstStyle/>
                    <a:p>
                      <a:pPr indent="0" lvl="0" marL="0" rtl="0" algn="ctr">
                        <a:spcBef>
                          <a:spcPts val="0"/>
                        </a:spcBef>
                        <a:spcAft>
                          <a:spcPts val="0"/>
                        </a:spcAft>
                        <a:buNone/>
                      </a:pPr>
                      <a:r>
                        <a:rPr lang="en" sz="2200">
                          <a:latin typeface="Montserrat"/>
                          <a:ea typeface="Montserrat"/>
                          <a:cs typeface="Montserrat"/>
                          <a:sym typeface="Montserrat"/>
                        </a:rPr>
                        <a:t>22</a:t>
                      </a:r>
                      <a:endParaRPr sz="2200">
                        <a:latin typeface="Montserrat"/>
                        <a:ea typeface="Montserrat"/>
                        <a:cs typeface="Montserrat"/>
                        <a:sym typeface="Montserrat"/>
                      </a:endParaRPr>
                    </a:p>
                  </a:txBody>
                  <a:tcPr marT="91425" marB="91425" marR="91425" marL="91425">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
        <p:nvSpPr>
          <p:cNvPr id="152" name="Google Shape;152;p15"/>
          <p:cNvSpPr txBox="1"/>
          <p:nvPr/>
        </p:nvSpPr>
        <p:spPr>
          <a:xfrm>
            <a:off x="4146775" y="3062650"/>
            <a:ext cx="30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nvSpPr>
        <p:spPr>
          <a:xfrm>
            <a:off x="346512" y="-152400"/>
            <a:ext cx="8168400" cy="7899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b="1" lang="en" sz="2000">
                <a:latin typeface="Montserrat"/>
                <a:ea typeface="Montserrat"/>
                <a:cs typeface="Montserrat"/>
                <a:sym typeface="Montserrat"/>
              </a:rPr>
              <a:t>Our approach</a:t>
            </a:r>
            <a:endParaRPr b="1" sz="2600">
              <a:solidFill>
                <a:srgbClr val="000000"/>
              </a:solidFill>
              <a:latin typeface="Montserrat"/>
              <a:ea typeface="Montserrat"/>
              <a:cs typeface="Montserrat"/>
              <a:sym typeface="Montserrat"/>
            </a:endParaRPr>
          </a:p>
        </p:txBody>
      </p:sp>
      <p:cxnSp>
        <p:nvCxnSpPr>
          <p:cNvPr id="158" name="Google Shape;158;p16"/>
          <p:cNvCxnSpPr/>
          <p:nvPr/>
        </p:nvCxnSpPr>
        <p:spPr>
          <a:xfrm flipH="1" rot="10800000">
            <a:off x="346100" y="1089900"/>
            <a:ext cx="1263600" cy="3000"/>
          </a:xfrm>
          <a:prstGeom prst="straightConnector1">
            <a:avLst/>
          </a:prstGeom>
          <a:noFill/>
          <a:ln cap="flat" cmpd="sng" w="9525">
            <a:solidFill>
              <a:srgbClr val="F9C5D1"/>
            </a:solidFill>
            <a:prstDash val="solid"/>
            <a:round/>
            <a:headEnd len="sm" w="sm" type="none"/>
            <a:tailEnd len="sm" w="sm" type="none"/>
          </a:ln>
        </p:spPr>
      </p:cxnSp>
      <p:cxnSp>
        <p:nvCxnSpPr>
          <p:cNvPr id="159" name="Google Shape;159;p16"/>
          <p:cNvCxnSpPr/>
          <p:nvPr/>
        </p:nvCxnSpPr>
        <p:spPr>
          <a:xfrm>
            <a:off x="1738099" y="1089800"/>
            <a:ext cx="1965600" cy="0"/>
          </a:xfrm>
          <a:prstGeom prst="straightConnector1">
            <a:avLst/>
          </a:prstGeom>
          <a:noFill/>
          <a:ln cap="flat" cmpd="sng" w="9525">
            <a:solidFill>
              <a:srgbClr val="EB8C96"/>
            </a:solidFill>
            <a:prstDash val="solid"/>
            <a:round/>
            <a:headEnd len="sm" w="sm" type="none"/>
            <a:tailEnd len="sm" w="sm" type="none"/>
          </a:ln>
        </p:spPr>
      </p:cxnSp>
      <p:cxnSp>
        <p:nvCxnSpPr>
          <p:cNvPr id="160" name="Google Shape;160;p16"/>
          <p:cNvCxnSpPr/>
          <p:nvPr/>
        </p:nvCxnSpPr>
        <p:spPr>
          <a:xfrm>
            <a:off x="3938775" y="1089800"/>
            <a:ext cx="2740200" cy="0"/>
          </a:xfrm>
          <a:prstGeom prst="straightConnector1">
            <a:avLst/>
          </a:prstGeom>
          <a:noFill/>
          <a:ln cap="flat" cmpd="sng" w="9525">
            <a:solidFill>
              <a:srgbClr val="EB8C96"/>
            </a:solidFill>
            <a:prstDash val="solid"/>
            <a:round/>
            <a:headEnd len="sm" w="sm" type="none"/>
            <a:tailEnd len="sm" w="sm" type="none"/>
          </a:ln>
        </p:spPr>
      </p:cxnSp>
      <p:sp>
        <p:nvSpPr>
          <p:cNvPr id="161" name="Google Shape;161;p16"/>
          <p:cNvSpPr/>
          <p:nvPr/>
        </p:nvSpPr>
        <p:spPr>
          <a:xfrm>
            <a:off x="320675" y="1175450"/>
            <a:ext cx="1289100" cy="3451500"/>
          </a:xfrm>
          <a:prstGeom prst="rect">
            <a:avLst/>
          </a:prstGeom>
          <a:solidFill>
            <a:srgbClr val="9E9E9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Montserrat"/>
              <a:ea typeface="Montserrat"/>
              <a:cs typeface="Montserrat"/>
              <a:sym typeface="Montserrat"/>
            </a:endParaRPr>
          </a:p>
          <a:p>
            <a:pPr indent="0" lvl="0" marL="0" rtl="0" algn="ctr">
              <a:spcBef>
                <a:spcPts val="0"/>
              </a:spcBef>
              <a:spcAft>
                <a:spcPts val="0"/>
              </a:spcAft>
              <a:buNone/>
            </a:pPr>
            <a:r>
              <a:rPr lang="en" sz="1500">
                <a:latin typeface="Montserrat"/>
                <a:ea typeface="Montserrat"/>
                <a:cs typeface="Montserrat"/>
                <a:sym typeface="Montserrat"/>
              </a:rPr>
              <a:t>Identify and evaluate models that may assist in breast cancer d</a:t>
            </a:r>
            <a:r>
              <a:rPr lang="en" sz="1500">
                <a:latin typeface="Montserrat"/>
                <a:ea typeface="Montserrat"/>
                <a:cs typeface="Montserrat"/>
                <a:sym typeface="Montserrat"/>
              </a:rPr>
              <a:t>iagnosis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1800">
              <a:solidFill>
                <a:srgbClr val="000000"/>
              </a:solidFill>
            </a:endParaRPr>
          </a:p>
          <a:p>
            <a:pPr indent="0" lvl="0" marL="0" rtl="0" algn="l">
              <a:spcBef>
                <a:spcPts val="0"/>
              </a:spcBef>
              <a:spcAft>
                <a:spcPts val="0"/>
              </a:spcAft>
              <a:buNone/>
            </a:pPr>
            <a:r>
              <a:t/>
            </a:r>
            <a:endParaRPr/>
          </a:p>
        </p:txBody>
      </p:sp>
      <p:sp>
        <p:nvSpPr>
          <p:cNvPr id="162" name="Google Shape;162;p16"/>
          <p:cNvSpPr txBox="1"/>
          <p:nvPr/>
        </p:nvSpPr>
        <p:spPr>
          <a:xfrm>
            <a:off x="644025" y="694925"/>
            <a:ext cx="6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63" name="Google Shape;163;p16"/>
          <p:cNvSpPr/>
          <p:nvPr/>
        </p:nvSpPr>
        <p:spPr>
          <a:xfrm>
            <a:off x="1753550" y="2108250"/>
            <a:ext cx="1959900" cy="25176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txBox="1"/>
          <p:nvPr/>
        </p:nvSpPr>
        <p:spPr>
          <a:xfrm>
            <a:off x="1929670" y="679000"/>
            <a:ext cx="4312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ontserrat"/>
                <a:ea typeface="Montserrat"/>
                <a:cs typeface="Montserrat"/>
                <a:sym typeface="Montserrat"/>
              </a:rPr>
              <a:t>Data Processing</a:t>
            </a:r>
            <a:endParaRPr b="1" sz="1200">
              <a:latin typeface="Montserrat"/>
              <a:ea typeface="Montserrat"/>
              <a:cs typeface="Montserrat"/>
              <a:sym typeface="Montserrat"/>
            </a:endParaRPr>
          </a:p>
        </p:txBody>
      </p:sp>
      <p:sp>
        <p:nvSpPr>
          <p:cNvPr id="165" name="Google Shape;165;p16"/>
          <p:cNvSpPr/>
          <p:nvPr/>
        </p:nvSpPr>
        <p:spPr>
          <a:xfrm>
            <a:off x="1753550" y="1203975"/>
            <a:ext cx="1959900" cy="7899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txBox="1"/>
          <p:nvPr/>
        </p:nvSpPr>
        <p:spPr>
          <a:xfrm>
            <a:off x="1814788" y="1193993"/>
            <a:ext cx="1883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Montserrat"/>
                <a:ea typeface="Montserrat"/>
                <a:cs typeface="Montserrat"/>
                <a:sym typeface="Montserrat"/>
              </a:rPr>
              <a:t>Dropped Standard Error Columns</a:t>
            </a:r>
            <a:endParaRPr b="1"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p:txBody>
      </p:sp>
      <p:sp>
        <p:nvSpPr>
          <p:cNvPr id="167" name="Google Shape;167;p16"/>
          <p:cNvSpPr txBox="1"/>
          <p:nvPr/>
        </p:nvSpPr>
        <p:spPr>
          <a:xfrm>
            <a:off x="1804050" y="2145375"/>
            <a:ext cx="1883100" cy="1154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Montserrat"/>
                <a:ea typeface="Montserrat"/>
                <a:cs typeface="Montserrat"/>
                <a:sym typeface="Montserrat"/>
              </a:rPr>
              <a:t>Dummy Diagnostic Column</a:t>
            </a:r>
            <a:endParaRPr b="1">
              <a:latin typeface="Montserrat"/>
              <a:ea typeface="Montserrat"/>
              <a:cs typeface="Montserrat"/>
              <a:sym typeface="Montserrat"/>
            </a:endParaRPr>
          </a:p>
          <a:p>
            <a:pPr indent="0" lvl="0" marL="0" rtl="0" algn="l">
              <a:spcBef>
                <a:spcPts val="0"/>
              </a:spcBef>
              <a:spcAft>
                <a:spcPts val="0"/>
              </a:spcAft>
              <a:buNone/>
            </a:pPr>
            <a:r>
              <a:rPr b="1" lang="en">
                <a:latin typeface="Montserrat"/>
                <a:ea typeface="Montserrat"/>
                <a:cs typeface="Montserrat"/>
                <a:sym typeface="Montserrat"/>
              </a:rPr>
              <a:t>63%             </a:t>
            </a:r>
            <a:r>
              <a:rPr b="1" lang="en" sz="1300">
                <a:latin typeface="Montserrat"/>
                <a:ea typeface="Montserrat"/>
                <a:cs typeface="Montserrat"/>
                <a:sym typeface="Montserrat"/>
              </a:rPr>
              <a:t>Benign</a:t>
            </a:r>
            <a:endParaRPr b="1"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37%          Malignant</a:t>
            </a:r>
            <a:endParaRPr b="1" sz="1300">
              <a:latin typeface="Montserrat"/>
              <a:ea typeface="Montserrat"/>
              <a:cs typeface="Montserrat"/>
              <a:sym typeface="Montserrat"/>
            </a:endParaRPr>
          </a:p>
          <a:p>
            <a:pPr indent="0" lvl="0" marL="0" rtl="0" algn="ctr">
              <a:spcBef>
                <a:spcPts val="0"/>
              </a:spcBef>
              <a:spcAft>
                <a:spcPts val="0"/>
              </a:spcAft>
              <a:buNone/>
            </a:pPr>
            <a:r>
              <a:t/>
            </a:r>
            <a:endParaRPr b="1" sz="1200">
              <a:latin typeface="Montserrat"/>
              <a:ea typeface="Montserrat"/>
              <a:cs typeface="Montserrat"/>
              <a:sym typeface="Montserrat"/>
            </a:endParaRPr>
          </a:p>
        </p:txBody>
      </p:sp>
      <p:sp>
        <p:nvSpPr>
          <p:cNvPr id="168" name="Google Shape;168;p16"/>
          <p:cNvSpPr txBox="1"/>
          <p:nvPr/>
        </p:nvSpPr>
        <p:spPr>
          <a:xfrm>
            <a:off x="3899475" y="755200"/>
            <a:ext cx="279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ontserrat"/>
                <a:ea typeface="Montserrat"/>
                <a:cs typeface="Montserrat"/>
                <a:sym typeface="Montserrat"/>
              </a:rPr>
              <a:t>Experimental Methods deployed </a:t>
            </a:r>
            <a:endParaRPr b="1" sz="1200">
              <a:latin typeface="Montserrat"/>
              <a:ea typeface="Montserrat"/>
              <a:cs typeface="Montserrat"/>
              <a:sym typeface="Montserrat"/>
            </a:endParaRPr>
          </a:p>
        </p:txBody>
      </p:sp>
      <p:sp>
        <p:nvSpPr>
          <p:cNvPr id="169" name="Google Shape;169;p16"/>
          <p:cNvSpPr/>
          <p:nvPr/>
        </p:nvSpPr>
        <p:spPr>
          <a:xfrm>
            <a:off x="4000000" y="1267325"/>
            <a:ext cx="2740200" cy="1600800"/>
          </a:xfrm>
          <a:prstGeom prst="rect">
            <a:avLst/>
          </a:pr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6"/>
          <p:cNvGrpSpPr/>
          <p:nvPr/>
        </p:nvGrpSpPr>
        <p:grpSpPr>
          <a:xfrm>
            <a:off x="3999724" y="3122499"/>
            <a:ext cx="2740274" cy="1503492"/>
            <a:chOff x="3957946" y="2351954"/>
            <a:chExt cx="2230404" cy="1001794"/>
          </a:xfrm>
        </p:grpSpPr>
        <p:sp>
          <p:nvSpPr>
            <p:cNvPr id="171" name="Google Shape;171;p16"/>
            <p:cNvSpPr/>
            <p:nvPr/>
          </p:nvSpPr>
          <p:spPr>
            <a:xfrm>
              <a:off x="3957946" y="2352047"/>
              <a:ext cx="2229900" cy="1001700"/>
            </a:xfrm>
            <a:prstGeom prst="rect">
              <a:avLst/>
            </a:pr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5173450" y="2351954"/>
              <a:ext cx="1014900" cy="1001700"/>
            </a:xfrm>
            <a:prstGeom prst="rect">
              <a:avLst/>
            </a:prstGeom>
            <a:solidFill>
              <a:srgbClr val="E16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16"/>
          <p:cNvSpPr/>
          <p:nvPr/>
        </p:nvSpPr>
        <p:spPr>
          <a:xfrm>
            <a:off x="3886648" y="1845129"/>
            <a:ext cx="548700" cy="6330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3953131" y="3593621"/>
            <a:ext cx="400200" cy="710100"/>
          </a:xfrm>
          <a:prstGeom prst="rightArrow">
            <a:avLst>
              <a:gd fmla="val 50000" name="adj1"/>
              <a:gd fmla="val 50000"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txBox="1"/>
          <p:nvPr/>
        </p:nvSpPr>
        <p:spPr>
          <a:xfrm>
            <a:off x="4518075" y="3149550"/>
            <a:ext cx="1723500" cy="77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solidFill>
                <a:srgbClr val="FFFFFF"/>
              </a:solidFill>
              <a:latin typeface="Montserrat"/>
              <a:ea typeface="Montserrat"/>
              <a:cs typeface="Montserrat"/>
              <a:sym typeface="Montserrat"/>
            </a:endParaRPr>
          </a:p>
          <a:p>
            <a:pPr indent="0" lvl="0" marL="0" rtl="0" algn="l">
              <a:lnSpc>
                <a:spcPct val="115000"/>
              </a:lnSpc>
              <a:spcBef>
                <a:spcPts val="1000"/>
              </a:spcBef>
              <a:spcAft>
                <a:spcPts val="1000"/>
              </a:spcAft>
              <a:buNone/>
            </a:pPr>
            <a:r>
              <a:rPr lang="en">
                <a:solidFill>
                  <a:srgbClr val="FFFFFF"/>
                </a:solidFill>
                <a:latin typeface="Montserrat"/>
                <a:ea typeface="Montserrat"/>
                <a:cs typeface="Montserrat"/>
                <a:sym typeface="Montserrat"/>
              </a:rPr>
              <a:t>Naive Bayesian</a:t>
            </a:r>
            <a:endParaRPr>
              <a:solidFill>
                <a:srgbClr val="FFFFFF"/>
              </a:solidFill>
              <a:latin typeface="Montserrat"/>
              <a:ea typeface="Montserrat"/>
              <a:cs typeface="Montserrat"/>
              <a:sym typeface="Montserrat"/>
            </a:endParaRPr>
          </a:p>
        </p:txBody>
      </p:sp>
      <p:sp>
        <p:nvSpPr>
          <p:cNvPr id="176" name="Google Shape;176;p16"/>
          <p:cNvSpPr txBox="1"/>
          <p:nvPr/>
        </p:nvSpPr>
        <p:spPr>
          <a:xfrm>
            <a:off x="4571995" y="1448993"/>
            <a:ext cx="3015600" cy="131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a:solidFill>
                  <a:srgbClr val="FFFFFF"/>
                </a:solidFill>
                <a:latin typeface="Montserrat"/>
                <a:ea typeface="Montserrat"/>
                <a:cs typeface="Montserrat"/>
                <a:sym typeface="Montserrat"/>
              </a:rPr>
              <a:t>KNN</a:t>
            </a:r>
            <a:endParaRPr>
              <a:solidFill>
                <a:srgbClr val="FFFFFF"/>
              </a:solidFill>
              <a:latin typeface="Montserrat"/>
              <a:ea typeface="Montserrat"/>
              <a:cs typeface="Montserrat"/>
              <a:sym typeface="Montserrat"/>
            </a:endParaRPr>
          </a:p>
          <a:p>
            <a:pPr indent="0" lvl="0" marL="0" rtl="0" algn="l">
              <a:lnSpc>
                <a:spcPct val="115000"/>
              </a:lnSpc>
              <a:spcBef>
                <a:spcPts val="1000"/>
              </a:spcBef>
              <a:spcAft>
                <a:spcPts val="0"/>
              </a:spcAft>
              <a:buNone/>
            </a:pPr>
            <a:r>
              <a:rPr lang="en">
                <a:solidFill>
                  <a:srgbClr val="FFFFFF"/>
                </a:solidFill>
                <a:latin typeface="Montserrat"/>
                <a:ea typeface="Montserrat"/>
                <a:cs typeface="Montserrat"/>
                <a:sym typeface="Montserrat"/>
              </a:rPr>
              <a:t>Decision Tree</a:t>
            </a:r>
            <a:endParaRPr>
              <a:solidFill>
                <a:srgbClr val="FFFFFF"/>
              </a:solidFill>
              <a:latin typeface="Montserrat"/>
              <a:ea typeface="Montserrat"/>
              <a:cs typeface="Montserrat"/>
              <a:sym typeface="Montserrat"/>
            </a:endParaRPr>
          </a:p>
          <a:p>
            <a:pPr indent="0" lvl="0" marL="457200" rtl="0" algn="ctr">
              <a:lnSpc>
                <a:spcPct val="115000"/>
              </a:lnSpc>
              <a:spcBef>
                <a:spcPts val="0"/>
              </a:spcBef>
              <a:spcAft>
                <a:spcPts val="0"/>
              </a:spcAft>
              <a:buNone/>
            </a:pPr>
            <a:r>
              <a:t/>
            </a:r>
            <a:endParaRPr sz="10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000">
              <a:solidFill>
                <a:srgbClr val="FFFFFF"/>
              </a:solidFill>
              <a:latin typeface="Montserrat"/>
              <a:ea typeface="Montserrat"/>
              <a:cs typeface="Montserrat"/>
              <a:sym typeface="Montserrat"/>
            </a:endParaRPr>
          </a:p>
          <a:p>
            <a:pPr indent="0" lvl="0" marL="457200" rtl="0" algn="l">
              <a:lnSpc>
                <a:spcPct val="115000"/>
              </a:lnSpc>
              <a:spcBef>
                <a:spcPts val="0"/>
              </a:spcBef>
              <a:spcAft>
                <a:spcPts val="0"/>
              </a:spcAft>
              <a:buNone/>
            </a:pPr>
            <a:r>
              <a:t/>
            </a:r>
            <a:endParaRPr sz="1000">
              <a:solidFill>
                <a:srgbClr val="FFFFFF"/>
              </a:solidFill>
              <a:latin typeface="Montserrat"/>
              <a:ea typeface="Montserrat"/>
              <a:cs typeface="Montserrat"/>
              <a:sym typeface="Montserrat"/>
            </a:endParaRPr>
          </a:p>
        </p:txBody>
      </p:sp>
      <p:cxnSp>
        <p:nvCxnSpPr>
          <p:cNvPr id="177" name="Google Shape;177;p16"/>
          <p:cNvCxnSpPr/>
          <p:nvPr/>
        </p:nvCxnSpPr>
        <p:spPr>
          <a:xfrm>
            <a:off x="330825" y="656500"/>
            <a:ext cx="7489800" cy="0"/>
          </a:xfrm>
          <a:prstGeom prst="straightConnector1">
            <a:avLst/>
          </a:prstGeom>
          <a:noFill/>
          <a:ln cap="flat" cmpd="sng" w="9525">
            <a:solidFill>
              <a:srgbClr val="E16DA3"/>
            </a:solidFill>
            <a:prstDash val="solid"/>
            <a:round/>
            <a:headEnd len="sm" w="sm" type="none"/>
            <a:tailEnd len="sm" w="sm" type="none"/>
          </a:ln>
        </p:spPr>
      </p:cxnSp>
      <p:grpSp>
        <p:nvGrpSpPr>
          <p:cNvPr id="178" name="Google Shape;178;p16"/>
          <p:cNvGrpSpPr/>
          <p:nvPr/>
        </p:nvGrpSpPr>
        <p:grpSpPr>
          <a:xfrm>
            <a:off x="7799475" y="1037325"/>
            <a:ext cx="2164300" cy="3534000"/>
            <a:chOff x="7342275" y="1113525"/>
            <a:chExt cx="2164300" cy="3534000"/>
          </a:xfrm>
        </p:grpSpPr>
        <p:sp>
          <p:nvSpPr>
            <p:cNvPr id="179" name="Google Shape;179;p16"/>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180" name="Google Shape;180;p16"/>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52525"/>
                  </a:solidFill>
                  <a:latin typeface="Calibri"/>
                  <a:ea typeface="Calibri"/>
                  <a:cs typeface="Calibri"/>
                  <a:sym typeface="Calibri"/>
                </a:rPr>
                <a:t>Process</a:t>
              </a:r>
              <a:endParaRPr>
                <a:solidFill>
                  <a:srgbClr val="252525"/>
                </a:solidFill>
                <a:latin typeface="Calibri"/>
                <a:ea typeface="Calibri"/>
                <a:cs typeface="Calibri"/>
                <a:sym typeface="Calibri"/>
              </a:endParaRPr>
            </a:p>
          </p:txBody>
        </p:sp>
        <p:sp>
          <p:nvSpPr>
            <p:cNvPr id="181" name="Google Shape;181;p16"/>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Analysis</a:t>
              </a:r>
              <a:endParaRPr>
                <a:solidFill>
                  <a:srgbClr val="CCCCCC"/>
                </a:solidFill>
                <a:latin typeface="Calibri"/>
                <a:ea typeface="Calibri"/>
                <a:cs typeface="Calibri"/>
                <a:sym typeface="Calibri"/>
              </a:endParaRPr>
            </a:p>
          </p:txBody>
        </p:sp>
        <p:sp>
          <p:nvSpPr>
            <p:cNvPr id="182" name="Google Shape;182;p16"/>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183" name="Google Shape;183;p16"/>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184" name="Google Shape;184;p16"/>
            <p:cNvCxnSpPr/>
            <p:nvPr/>
          </p:nvCxnSpPr>
          <p:spPr>
            <a:xfrm>
              <a:off x="7342275" y="1135350"/>
              <a:ext cx="0" cy="1259700"/>
            </a:xfrm>
            <a:prstGeom prst="straightConnector1">
              <a:avLst/>
            </a:prstGeom>
            <a:noFill/>
            <a:ln cap="flat" cmpd="sng" w="28575">
              <a:solidFill>
                <a:schemeClr val="dk2"/>
              </a:solidFill>
              <a:prstDash val="solid"/>
              <a:round/>
              <a:headEnd len="med" w="med" type="none"/>
              <a:tailEnd len="med" w="med" type="oval"/>
            </a:ln>
          </p:spPr>
        </p:cxnSp>
      </p:grpSp>
      <p:sp>
        <p:nvSpPr>
          <p:cNvPr id="185" name="Google Shape;185;p16"/>
          <p:cNvSpPr txBox="1"/>
          <p:nvPr/>
        </p:nvSpPr>
        <p:spPr>
          <a:xfrm>
            <a:off x="1663300" y="3327750"/>
            <a:ext cx="25620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Dataset 1 	        Worst</a:t>
            </a:r>
            <a:endParaRPr b="1"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Dataset 2          Mean</a:t>
            </a:r>
            <a:endParaRPr b="1" sz="1300">
              <a:latin typeface="Montserrat"/>
              <a:ea typeface="Montserrat"/>
              <a:cs typeface="Montserrat"/>
              <a:sym typeface="Montserrat"/>
            </a:endParaRPr>
          </a:p>
          <a:p>
            <a:pPr indent="0" lvl="0" marL="0" rtl="0" algn="l">
              <a:spcBef>
                <a:spcPts val="0"/>
              </a:spcBef>
              <a:spcAft>
                <a:spcPts val="0"/>
              </a:spcAft>
              <a:buNone/>
            </a:pPr>
            <a:r>
              <a:rPr b="1" lang="en" sz="1300">
                <a:latin typeface="Montserrat"/>
                <a:ea typeface="Montserrat"/>
                <a:cs typeface="Montserrat"/>
                <a:sym typeface="Montserrat"/>
              </a:rPr>
              <a:t>Dataset 3 	        Both</a:t>
            </a:r>
            <a:endParaRPr b="1" sz="13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How do the models all compare?</a:t>
            </a:r>
            <a:endParaRPr b="1">
              <a:latin typeface="Montserrat"/>
              <a:ea typeface="Montserrat"/>
              <a:cs typeface="Montserrat"/>
              <a:sym typeface="Montserrat"/>
            </a:endParaRPr>
          </a:p>
        </p:txBody>
      </p:sp>
      <p:cxnSp>
        <p:nvCxnSpPr>
          <p:cNvPr id="191" name="Google Shape;191;p17"/>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aphicFrame>
        <p:nvGraphicFramePr>
          <p:cNvPr id="192" name="Google Shape;192;p17"/>
          <p:cNvGraphicFramePr/>
          <p:nvPr/>
        </p:nvGraphicFramePr>
        <p:xfrm>
          <a:off x="862988" y="1017338"/>
          <a:ext cx="3000000" cy="3000000"/>
        </p:xfrm>
        <a:graphic>
          <a:graphicData uri="http://schemas.openxmlformats.org/drawingml/2006/table">
            <a:tbl>
              <a:tblPr>
                <a:noFill/>
                <a:tableStyleId>{FD1B3049-95AE-412B-92C4-D909D8C9A415}</a:tableStyleId>
              </a:tblPr>
              <a:tblGrid>
                <a:gridCol w="1605550"/>
                <a:gridCol w="1605550"/>
                <a:gridCol w="1605550"/>
                <a:gridCol w="1605550"/>
              </a:tblGrid>
              <a:tr h="777200">
                <a:tc>
                  <a:txBody>
                    <a:bodyPr/>
                    <a:lstStyle/>
                    <a:p>
                      <a:pPr indent="0" lvl="0" marL="0" rtl="0" algn="l">
                        <a:spcBef>
                          <a:spcPts val="0"/>
                        </a:spcBef>
                        <a:spcAft>
                          <a:spcPts val="0"/>
                        </a:spcAft>
                        <a:buNone/>
                      </a:pPr>
                      <a:r>
                        <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K</a:t>
                      </a:r>
                      <a:r>
                        <a:rPr lang="en" sz="1600">
                          <a:solidFill>
                            <a:schemeClr val="lt1"/>
                          </a:solidFill>
                          <a:latin typeface="Montserrat"/>
                          <a:ea typeface="Montserrat"/>
                          <a:cs typeface="Montserrat"/>
                          <a:sym typeface="Montserrat"/>
                        </a:rPr>
                        <a:t>-NN</a:t>
                      </a:r>
                      <a:endParaRPr sz="16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lt1"/>
                          </a:solidFill>
                          <a:latin typeface="Montserrat"/>
                          <a:ea typeface="Montserrat"/>
                          <a:cs typeface="Montserrat"/>
                          <a:sym typeface="Montserrat"/>
                        </a:rPr>
                        <a:t>Cluster = 13</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Decision Tree</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N</a:t>
                      </a:r>
                      <a:r>
                        <a:rPr lang="en" sz="1600">
                          <a:solidFill>
                            <a:schemeClr val="lt1"/>
                          </a:solidFill>
                          <a:latin typeface="Montserrat"/>
                          <a:ea typeface="Montserrat"/>
                          <a:cs typeface="Montserrat"/>
                          <a:sym typeface="Montserrat"/>
                        </a:rPr>
                        <a:t>aïve Bayes</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r>
              <a:tr h="777200">
                <a:tc>
                  <a:txBody>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Accuracy</a:t>
                      </a:r>
                      <a:endParaRPr sz="16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lt1"/>
                          </a:solidFill>
                          <a:latin typeface="Montserrat"/>
                          <a:ea typeface="Montserrat"/>
                          <a:cs typeface="Montserrat"/>
                          <a:sym typeface="Montserrat"/>
                        </a:rPr>
                        <a:t>% with Mean</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spcBef>
                          <a:spcPts val="0"/>
                        </a:spcBef>
                        <a:spcAft>
                          <a:spcPts val="0"/>
                        </a:spcAft>
                        <a:buNone/>
                      </a:pPr>
                      <a:r>
                        <a:rPr lang="en" sz="1600">
                          <a:latin typeface="Montserrat"/>
                          <a:ea typeface="Montserrat"/>
                          <a:cs typeface="Montserrat"/>
                          <a:sym typeface="Montserrat"/>
                        </a:rPr>
                        <a:t>93.4%</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None/>
                      </a:pPr>
                      <a:r>
                        <a:rPr lang="en" sz="1600">
                          <a:latin typeface="Montserrat"/>
                          <a:ea typeface="Montserrat"/>
                          <a:cs typeface="Montserrat"/>
                          <a:sym typeface="Montserrat"/>
                        </a:rPr>
                        <a:t>88.6%</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None/>
                      </a:pPr>
                      <a:r>
                        <a:rPr lang="en" sz="1600">
                          <a:latin typeface="Montserrat"/>
                          <a:ea typeface="Montserrat"/>
                          <a:cs typeface="Montserrat"/>
                          <a:sym typeface="Montserrat"/>
                        </a:rPr>
                        <a:t>85.96%</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r>
              <a:tr h="777200">
                <a:tc>
                  <a:txBody>
                    <a:bodyPr/>
                    <a:lstStyle/>
                    <a:p>
                      <a:pPr indent="0" lvl="0" marL="0" rtl="0" algn="ctr">
                        <a:spcBef>
                          <a:spcPts val="0"/>
                        </a:spcBef>
                        <a:spcAft>
                          <a:spcPts val="0"/>
                        </a:spcAft>
                        <a:buClr>
                          <a:schemeClr val="dk1"/>
                        </a:buClr>
                        <a:buSzPts val="1100"/>
                        <a:buFont typeface="Arial"/>
                        <a:buNone/>
                      </a:pPr>
                      <a:r>
                        <a:rPr lang="en" sz="1600">
                          <a:solidFill>
                            <a:schemeClr val="lt1"/>
                          </a:solidFill>
                          <a:latin typeface="Montserrat"/>
                          <a:ea typeface="Montserrat"/>
                          <a:cs typeface="Montserrat"/>
                          <a:sym typeface="Montserrat"/>
                        </a:rPr>
                        <a:t>Accuracy</a:t>
                      </a:r>
                      <a:endParaRPr sz="1600">
                        <a:solidFill>
                          <a:schemeClr val="lt1"/>
                        </a:solidFill>
                        <a:latin typeface="Montserrat"/>
                        <a:ea typeface="Montserrat"/>
                        <a:cs typeface="Montserrat"/>
                        <a:sym typeface="Montserrat"/>
                      </a:endParaRPr>
                    </a:p>
                    <a:p>
                      <a:pPr indent="0" lvl="0" marL="0" rtl="0" algn="ctr">
                        <a:spcBef>
                          <a:spcPts val="0"/>
                        </a:spcBef>
                        <a:spcAft>
                          <a:spcPts val="0"/>
                        </a:spcAft>
                        <a:buClr>
                          <a:schemeClr val="dk1"/>
                        </a:buClr>
                        <a:buSzPts val="1100"/>
                        <a:buFont typeface="Arial"/>
                        <a:buNone/>
                      </a:pPr>
                      <a:r>
                        <a:rPr lang="en" sz="1600">
                          <a:solidFill>
                            <a:schemeClr val="lt1"/>
                          </a:solidFill>
                          <a:latin typeface="Montserrat"/>
                          <a:ea typeface="Montserrat"/>
                          <a:cs typeface="Montserrat"/>
                          <a:sym typeface="Montserrat"/>
                        </a:rPr>
                        <a:t>% with Worst</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96.9%</a:t>
                      </a:r>
                      <a:endParaRPr b="1"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93.8%</a:t>
                      </a:r>
                      <a:endParaRPr b="1"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    </a:t>
                      </a:r>
                      <a:r>
                        <a:rPr lang="en" sz="1600">
                          <a:solidFill>
                            <a:schemeClr val="dk1"/>
                          </a:solidFill>
                          <a:latin typeface="Montserrat"/>
                          <a:ea typeface="Montserrat"/>
                          <a:cs typeface="Montserrat"/>
                          <a:sym typeface="Montserrat"/>
                        </a:rPr>
                        <a:t>89.47%</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r>
              <a:tr h="777200">
                <a:tc>
                  <a:txBody>
                    <a:bodyPr/>
                    <a:lstStyle/>
                    <a:p>
                      <a:pPr indent="0" lvl="0" marL="0" rtl="0" algn="ctr">
                        <a:spcBef>
                          <a:spcPts val="0"/>
                        </a:spcBef>
                        <a:spcAft>
                          <a:spcPts val="0"/>
                        </a:spcAft>
                        <a:buNone/>
                      </a:pPr>
                      <a:r>
                        <a:rPr lang="en" sz="1600">
                          <a:solidFill>
                            <a:schemeClr val="lt1"/>
                          </a:solidFill>
                          <a:latin typeface="Montserrat"/>
                          <a:ea typeface="Montserrat"/>
                          <a:cs typeface="Montserrat"/>
                          <a:sym typeface="Montserrat"/>
                        </a:rPr>
                        <a:t>Accuracy % with Both</a:t>
                      </a:r>
                      <a:endParaRPr sz="1600">
                        <a:solidFill>
                          <a:schemeClr val="lt1"/>
                        </a:solidFill>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spcBef>
                          <a:spcPts val="0"/>
                        </a:spcBef>
                        <a:spcAft>
                          <a:spcPts val="0"/>
                        </a:spcAft>
                        <a:buClr>
                          <a:schemeClr val="dk1"/>
                        </a:buClr>
                        <a:buSzPts val="1100"/>
                        <a:buFont typeface="Arial"/>
                        <a:buNone/>
                      </a:pPr>
                      <a:r>
                        <a:rPr lang="en" sz="1600">
                          <a:solidFill>
                            <a:schemeClr val="dk1"/>
                          </a:solidFill>
                          <a:latin typeface="Montserrat"/>
                          <a:ea typeface="Montserrat"/>
                          <a:cs typeface="Montserrat"/>
                          <a:sym typeface="Montserrat"/>
                        </a:rPr>
                        <a:t>96.49%</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None/>
                      </a:pPr>
                      <a:r>
                        <a:rPr lang="en" sz="1600">
                          <a:latin typeface="Montserrat"/>
                          <a:ea typeface="Montserrat"/>
                          <a:cs typeface="Montserrat"/>
                          <a:sym typeface="Montserrat"/>
                        </a:rPr>
                        <a:t>91.2%</a:t>
                      </a:r>
                      <a:endParaRPr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c>
                  <a:txBody>
                    <a:bodyPr/>
                    <a:lstStyle/>
                    <a:p>
                      <a:pPr indent="0" lvl="0" marL="0" rtl="0" algn="ctr">
                        <a:spcBef>
                          <a:spcPts val="0"/>
                        </a:spcBef>
                        <a:spcAft>
                          <a:spcPts val="0"/>
                        </a:spcAft>
                        <a:buNone/>
                      </a:pPr>
                      <a:r>
                        <a:rPr b="1" lang="en" sz="1600">
                          <a:latin typeface="Montserrat"/>
                          <a:ea typeface="Montserrat"/>
                          <a:cs typeface="Montserrat"/>
                          <a:sym typeface="Montserrat"/>
                        </a:rPr>
                        <a:t>91.23%</a:t>
                      </a:r>
                      <a:endParaRPr b="1" sz="1600">
                        <a:latin typeface="Montserrat"/>
                        <a:ea typeface="Montserrat"/>
                        <a:cs typeface="Montserrat"/>
                        <a:sym typeface="Montserrat"/>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EEEEE"/>
                    </a:solidFill>
                  </a:tcPr>
                </a:tc>
              </a:tr>
            </a:tbl>
          </a:graphicData>
        </a:graphic>
      </p:graphicFrame>
      <p:grpSp>
        <p:nvGrpSpPr>
          <p:cNvPr id="193" name="Google Shape;193;p17"/>
          <p:cNvGrpSpPr/>
          <p:nvPr/>
        </p:nvGrpSpPr>
        <p:grpSpPr>
          <a:xfrm>
            <a:off x="7799475" y="1037325"/>
            <a:ext cx="2164300" cy="3534000"/>
            <a:chOff x="7342275" y="1113525"/>
            <a:chExt cx="2164300" cy="3534000"/>
          </a:xfrm>
        </p:grpSpPr>
        <p:sp>
          <p:nvSpPr>
            <p:cNvPr id="194" name="Google Shape;194;p17"/>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FEFEF"/>
                  </a:solidFill>
                  <a:latin typeface="Calibri"/>
                  <a:ea typeface="Calibri"/>
                  <a:cs typeface="Calibri"/>
                  <a:sym typeface="Calibri"/>
                </a:rPr>
                <a:t>Introduction</a:t>
              </a:r>
              <a:endParaRPr>
                <a:solidFill>
                  <a:srgbClr val="EFEFEF"/>
                </a:solidFill>
                <a:latin typeface="Calibri"/>
                <a:ea typeface="Calibri"/>
                <a:cs typeface="Calibri"/>
                <a:sym typeface="Calibri"/>
              </a:endParaRPr>
            </a:p>
          </p:txBody>
        </p:sp>
        <p:sp>
          <p:nvSpPr>
            <p:cNvPr id="195" name="Google Shape;195;p17"/>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Process</a:t>
              </a:r>
              <a:endParaRPr>
                <a:solidFill>
                  <a:schemeClr val="dk2"/>
                </a:solidFill>
                <a:latin typeface="Calibri"/>
                <a:ea typeface="Calibri"/>
                <a:cs typeface="Calibri"/>
                <a:sym typeface="Calibri"/>
              </a:endParaRPr>
            </a:p>
          </p:txBody>
        </p:sp>
        <p:sp>
          <p:nvSpPr>
            <p:cNvPr id="196" name="Google Shape;196;p17"/>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Analysis</a:t>
              </a:r>
              <a:endParaRPr>
                <a:solidFill>
                  <a:srgbClr val="CCCCCC"/>
                </a:solidFill>
                <a:latin typeface="Calibri"/>
                <a:ea typeface="Calibri"/>
                <a:cs typeface="Calibri"/>
                <a:sym typeface="Calibri"/>
              </a:endParaRPr>
            </a:p>
          </p:txBody>
        </p:sp>
        <p:sp>
          <p:nvSpPr>
            <p:cNvPr id="197" name="Google Shape;197;p17"/>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198" name="Google Shape;198;p17"/>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199" name="Google Shape;199;p17"/>
            <p:cNvCxnSpPr/>
            <p:nvPr/>
          </p:nvCxnSpPr>
          <p:spPr>
            <a:xfrm>
              <a:off x="7342275" y="1135350"/>
              <a:ext cx="0" cy="1259700"/>
            </a:xfrm>
            <a:prstGeom prst="straightConnector1">
              <a:avLst/>
            </a:prstGeom>
            <a:noFill/>
            <a:ln cap="flat" cmpd="sng" w="28575">
              <a:solidFill>
                <a:schemeClr val="dk2"/>
              </a:solidFill>
              <a:prstDash val="solid"/>
              <a:round/>
              <a:headEnd len="med" w="med" type="none"/>
              <a:tailEnd len="med" w="med" type="oval"/>
            </a:ln>
          </p:spPr>
        </p:cxnSp>
      </p:grpSp>
      <p:sp>
        <p:nvSpPr>
          <p:cNvPr id="200" name="Google Shape;200;p17"/>
          <p:cNvSpPr txBox="1"/>
          <p:nvPr/>
        </p:nvSpPr>
        <p:spPr>
          <a:xfrm>
            <a:off x="462275" y="4146150"/>
            <a:ext cx="689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*High accuracy score derives from the data being preprocessed in a decision tree that selected these relevant attributes/features. </a:t>
            </a:r>
            <a:endParaRPr>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20">
                <a:latin typeface="Montserrat"/>
                <a:ea typeface="Montserrat"/>
                <a:cs typeface="Montserrat"/>
                <a:sym typeface="Montserrat"/>
              </a:rPr>
              <a:t>K-</a:t>
            </a:r>
            <a:r>
              <a:rPr b="1" lang="en" sz="2320">
                <a:latin typeface="Montserrat"/>
                <a:ea typeface="Montserrat"/>
                <a:cs typeface="Montserrat"/>
                <a:sym typeface="Montserrat"/>
              </a:rPr>
              <a:t>NEAREST NEIGHBORS (KNN) (WORST)</a:t>
            </a:r>
            <a:endParaRPr b="1" sz="2320">
              <a:latin typeface="Montserrat"/>
              <a:ea typeface="Montserrat"/>
              <a:cs typeface="Montserrat"/>
              <a:sym typeface="Montserrat"/>
            </a:endParaRPr>
          </a:p>
        </p:txBody>
      </p:sp>
      <p:cxnSp>
        <p:nvCxnSpPr>
          <p:cNvPr id="206" name="Google Shape;206;p18"/>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07" name="Google Shape;207;p18"/>
          <p:cNvGrpSpPr/>
          <p:nvPr/>
        </p:nvGrpSpPr>
        <p:grpSpPr>
          <a:xfrm>
            <a:off x="7799475" y="1037325"/>
            <a:ext cx="2164300" cy="3534000"/>
            <a:chOff x="7342275" y="1113525"/>
            <a:chExt cx="2164300" cy="3534000"/>
          </a:xfrm>
        </p:grpSpPr>
        <p:sp>
          <p:nvSpPr>
            <p:cNvPr id="208" name="Google Shape;208;p18"/>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09" name="Google Shape;209;p18"/>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10" name="Google Shape;210;p18"/>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a:t>
              </a:r>
              <a:endParaRPr>
                <a:solidFill>
                  <a:schemeClr val="dk1"/>
                </a:solidFill>
                <a:latin typeface="Calibri"/>
                <a:ea typeface="Calibri"/>
                <a:cs typeface="Calibri"/>
                <a:sym typeface="Calibri"/>
              </a:endParaRPr>
            </a:p>
          </p:txBody>
        </p:sp>
        <p:sp>
          <p:nvSpPr>
            <p:cNvPr id="211" name="Google Shape;211;p18"/>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212" name="Google Shape;212;p18"/>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13" name="Google Shape;213;p18"/>
            <p:cNvCxnSpPr/>
            <p:nvPr/>
          </p:nvCxnSpPr>
          <p:spPr>
            <a:xfrm>
              <a:off x="7342275" y="1135350"/>
              <a:ext cx="0" cy="2175000"/>
            </a:xfrm>
            <a:prstGeom prst="straightConnector1">
              <a:avLst/>
            </a:prstGeom>
            <a:noFill/>
            <a:ln cap="flat" cmpd="sng" w="28575">
              <a:solidFill>
                <a:schemeClr val="dk2"/>
              </a:solidFill>
              <a:prstDash val="solid"/>
              <a:round/>
              <a:headEnd len="med" w="med" type="none"/>
              <a:tailEnd len="med" w="med" type="oval"/>
            </a:ln>
          </p:spPr>
        </p:cxnSp>
      </p:grpSp>
      <p:sp>
        <p:nvSpPr>
          <p:cNvPr id="214" name="Google Shape;214;p18"/>
          <p:cNvSpPr txBox="1"/>
          <p:nvPr/>
        </p:nvSpPr>
        <p:spPr>
          <a:xfrm>
            <a:off x="3956150" y="3637500"/>
            <a:ext cx="20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aphicFrame>
        <p:nvGraphicFramePr>
          <p:cNvPr id="215" name="Google Shape;215;p18"/>
          <p:cNvGraphicFramePr/>
          <p:nvPr/>
        </p:nvGraphicFramePr>
        <p:xfrm>
          <a:off x="3832225" y="3410450"/>
          <a:ext cx="3000000" cy="3000000"/>
        </p:xfrm>
        <a:graphic>
          <a:graphicData uri="http://schemas.openxmlformats.org/drawingml/2006/table">
            <a:tbl>
              <a:tblPr>
                <a:noFill/>
                <a:tableStyleId>{FD1B3049-95AE-412B-92C4-D909D8C9A415}</a:tableStyleId>
              </a:tblPr>
              <a:tblGrid>
                <a:gridCol w="566275"/>
                <a:gridCol w="621025"/>
                <a:gridCol w="564250"/>
              </a:tblGrid>
              <a:tr h="422600">
                <a:tc>
                  <a:txBody>
                    <a:bodyPr/>
                    <a:lstStyle/>
                    <a:p>
                      <a:pPr indent="0" lvl="0" marL="0" rtl="0" algn="l">
                        <a:spcBef>
                          <a:spcPts val="0"/>
                        </a:spcBef>
                        <a:spcAft>
                          <a:spcPts val="0"/>
                        </a:spcAft>
                        <a:buNone/>
                      </a:pPr>
                      <a:r>
                        <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Montserrat"/>
                          <a:ea typeface="Montserrat"/>
                          <a:cs typeface="Montserrat"/>
                          <a:sym typeface="Montserrat"/>
                        </a:rPr>
                        <a:t>Pos</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9C5D1"/>
                    </a:solidFill>
                  </a:tcPr>
                </a:tc>
                <a:tc>
                  <a:txBody>
                    <a:bodyPr/>
                    <a:lstStyle/>
                    <a:p>
                      <a:pPr indent="0" lvl="0" marL="0" rtl="0" algn="l">
                        <a:spcBef>
                          <a:spcPts val="0"/>
                        </a:spcBef>
                        <a:spcAft>
                          <a:spcPts val="0"/>
                        </a:spcAft>
                        <a:buNone/>
                      </a:pPr>
                      <a:r>
                        <a:rPr b="1" lang="en" sz="1300">
                          <a:latin typeface="Montserrat"/>
                          <a:ea typeface="Montserrat"/>
                          <a:cs typeface="Montserrat"/>
                          <a:sym typeface="Montserrat"/>
                        </a:rPr>
                        <a:t>Neg</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9C5D1"/>
                    </a:solidFill>
                  </a:tcPr>
                </a:tc>
              </a:tr>
              <a:tr h="422600">
                <a:tc>
                  <a:txBody>
                    <a:bodyPr/>
                    <a:lstStyle/>
                    <a:p>
                      <a:pPr indent="0" lvl="0" marL="0" rtl="0" algn="l">
                        <a:spcBef>
                          <a:spcPts val="0"/>
                        </a:spcBef>
                        <a:spcAft>
                          <a:spcPts val="0"/>
                        </a:spcAft>
                        <a:buNone/>
                      </a:pPr>
                      <a:r>
                        <a:rPr b="1" lang="en" sz="1300">
                          <a:latin typeface="Montserrat"/>
                          <a:ea typeface="Montserrat"/>
                          <a:cs typeface="Montserrat"/>
                          <a:sym typeface="Montserrat"/>
                        </a:rPr>
                        <a:t>Pos</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9C5D1"/>
                    </a:solidFill>
                  </a:tcPr>
                </a:tc>
                <a:tc>
                  <a:txBody>
                    <a:bodyPr/>
                    <a:lstStyle/>
                    <a:p>
                      <a:pPr indent="0" lvl="0" marL="0" rtl="0" algn="l">
                        <a:spcBef>
                          <a:spcPts val="0"/>
                        </a:spcBef>
                        <a:spcAft>
                          <a:spcPts val="0"/>
                        </a:spcAft>
                        <a:buNone/>
                      </a:pPr>
                      <a:r>
                        <a:rPr b="1" lang="en" sz="1300">
                          <a:latin typeface="Montserrat"/>
                          <a:ea typeface="Montserrat"/>
                          <a:cs typeface="Montserrat"/>
                          <a:sym typeface="Montserrat"/>
                        </a:rPr>
                        <a:t>141</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300">
                          <a:latin typeface="Montserrat"/>
                          <a:ea typeface="Montserrat"/>
                          <a:cs typeface="Montserrat"/>
                          <a:sym typeface="Montserrat"/>
                        </a:rPr>
                        <a:t>2</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r h="422600">
                <a:tc>
                  <a:txBody>
                    <a:bodyPr/>
                    <a:lstStyle/>
                    <a:p>
                      <a:pPr indent="0" lvl="0" marL="0" rtl="0" algn="l">
                        <a:spcBef>
                          <a:spcPts val="0"/>
                        </a:spcBef>
                        <a:spcAft>
                          <a:spcPts val="0"/>
                        </a:spcAft>
                        <a:buNone/>
                      </a:pPr>
                      <a:r>
                        <a:rPr b="1" lang="en" sz="1300">
                          <a:latin typeface="Montserrat"/>
                          <a:ea typeface="Montserrat"/>
                          <a:cs typeface="Montserrat"/>
                          <a:sym typeface="Montserrat"/>
                        </a:rPr>
                        <a:t>Neg</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9C5D1"/>
                    </a:solidFill>
                  </a:tcPr>
                </a:tc>
                <a:tc>
                  <a:txBody>
                    <a:bodyPr/>
                    <a:lstStyle/>
                    <a:p>
                      <a:pPr indent="0" lvl="0" marL="0" rtl="0" algn="l">
                        <a:spcBef>
                          <a:spcPts val="0"/>
                        </a:spcBef>
                        <a:spcAft>
                          <a:spcPts val="0"/>
                        </a:spcAft>
                        <a:buNone/>
                      </a:pPr>
                      <a:r>
                        <a:rPr b="1" lang="en" sz="1300">
                          <a:latin typeface="Montserrat"/>
                          <a:ea typeface="Montserrat"/>
                          <a:cs typeface="Montserrat"/>
                          <a:sym typeface="Montserrat"/>
                        </a:rPr>
                        <a:t>10</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rPr b="1" lang="en" sz="1300">
                          <a:latin typeface="Montserrat"/>
                          <a:ea typeface="Montserrat"/>
                          <a:cs typeface="Montserrat"/>
                          <a:sym typeface="Montserrat"/>
                        </a:rPr>
                        <a:t>75</a:t>
                      </a:r>
                      <a:endParaRPr b="1" sz="1300">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chemeClr val="lt2"/>
                    </a:solidFill>
                  </a:tcPr>
                </a:tc>
              </a:tr>
            </a:tbl>
          </a:graphicData>
        </a:graphic>
      </p:graphicFrame>
      <p:sp>
        <p:nvSpPr>
          <p:cNvPr id="216" name="Google Shape;216;p18"/>
          <p:cNvSpPr txBox="1"/>
          <p:nvPr/>
        </p:nvSpPr>
        <p:spPr>
          <a:xfrm>
            <a:off x="5703700" y="3413300"/>
            <a:ext cx="1814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This dataset had the </a:t>
            </a:r>
            <a:r>
              <a:rPr b="1" lang="en">
                <a:latin typeface="Montserrat"/>
                <a:ea typeface="Montserrat"/>
                <a:cs typeface="Montserrat"/>
                <a:sym typeface="Montserrat"/>
              </a:rPr>
              <a:t>lowest </a:t>
            </a:r>
            <a:r>
              <a:rPr lang="en">
                <a:latin typeface="Montserrat"/>
                <a:ea typeface="Montserrat"/>
                <a:cs typeface="Montserrat"/>
                <a:sym typeface="Montserrat"/>
              </a:rPr>
              <a:t>false negatives vs 12 (Mean dataset) </a:t>
            </a:r>
            <a:endParaRPr>
              <a:latin typeface="Montserrat"/>
              <a:ea typeface="Montserrat"/>
              <a:cs typeface="Montserrat"/>
              <a:sym typeface="Montserrat"/>
            </a:endParaRPr>
          </a:p>
        </p:txBody>
      </p:sp>
      <p:graphicFrame>
        <p:nvGraphicFramePr>
          <p:cNvPr id="217" name="Google Shape;217;p18"/>
          <p:cNvGraphicFramePr/>
          <p:nvPr/>
        </p:nvGraphicFramePr>
        <p:xfrm>
          <a:off x="616500" y="1075525"/>
          <a:ext cx="3000000" cy="3000000"/>
        </p:xfrm>
        <a:graphic>
          <a:graphicData uri="http://schemas.openxmlformats.org/drawingml/2006/table">
            <a:tbl>
              <a:tblPr>
                <a:noFill/>
                <a:tableStyleId>{77ED5493-8509-4801-A463-5ECD8AC3695A}</a:tableStyleId>
              </a:tblPr>
              <a:tblGrid>
                <a:gridCol w="828150"/>
                <a:gridCol w="1277725"/>
              </a:tblGrid>
              <a:tr h="296650">
                <a:tc>
                  <a:txBody>
                    <a:bodyPr/>
                    <a:lstStyle/>
                    <a:p>
                      <a:pPr indent="0" lvl="0" marL="0" rtl="0" algn="ctr">
                        <a:lnSpc>
                          <a:spcPct val="115000"/>
                        </a:lnSpc>
                        <a:spcBef>
                          <a:spcPts val="0"/>
                        </a:spcBef>
                        <a:spcAft>
                          <a:spcPts val="0"/>
                        </a:spcAft>
                        <a:buNone/>
                      </a:pPr>
                      <a:r>
                        <a:rPr lang="en" sz="1050">
                          <a:solidFill>
                            <a:schemeClr val="lt1"/>
                          </a:solidFill>
                          <a:latin typeface="Montserrat"/>
                          <a:ea typeface="Montserrat"/>
                          <a:cs typeface="Montserrat"/>
                          <a:sym typeface="Montserrat"/>
                        </a:rPr>
                        <a:t>K</a:t>
                      </a:r>
                      <a:endParaRPr sz="1050">
                        <a:solidFill>
                          <a:schemeClr val="lt1"/>
                        </a:solidFill>
                        <a:latin typeface="Montserrat"/>
                        <a:ea typeface="Montserrat"/>
                        <a:cs typeface="Montserrat"/>
                        <a:sym typeface="Montserrat"/>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c>
                  <a:txBody>
                    <a:bodyPr/>
                    <a:lstStyle/>
                    <a:p>
                      <a:pPr indent="0" lvl="0" marL="0" rtl="0" algn="ctr">
                        <a:lnSpc>
                          <a:spcPct val="115000"/>
                        </a:lnSpc>
                        <a:spcBef>
                          <a:spcPts val="0"/>
                        </a:spcBef>
                        <a:spcAft>
                          <a:spcPts val="0"/>
                        </a:spcAft>
                        <a:buNone/>
                      </a:pPr>
                      <a:r>
                        <a:rPr lang="en" sz="1050">
                          <a:solidFill>
                            <a:schemeClr val="lt1"/>
                          </a:solidFill>
                          <a:latin typeface="Montserrat"/>
                          <a:ea typeface="Montserrat"/>
                          <a:cs typeface="Montserrat"/>
                          <a:sym typeface="Montserrat"/>
                        </a:rPr>
                        <a:t>Accuracy</a:t>
                      </a:r>
                      <a:endParaRPr sz="1050">
                        <a:solidFill>
                          <a:schemeClr val="lt1"/>
                        </a:solidFill>
                        <a:latin typeface="Montserrat"/>
                        <a:ea typeface="Montserrat"/>
                        <a:cs typeface="Montserrat"/>
                        <a:sym typeface="Montserrat"/>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16DA3"/>
                    </a:solidFill>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9</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0.964912</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10</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0.960526</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11</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0.964912</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12</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0.956140</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13</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0.964912</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14</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0.956140</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15</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9C5D1"/>
                    </a:solidFill>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0.96929824</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9C5D1"/>
                    </a:solidFill>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16</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0.969298</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17</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0.969298</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296650">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18</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50">
                          <a:solidFill>
                            <a:schemeClr val="dk1"/>
                          </a:solidFill>
                          <a:latin typeface="Roboto"/>
                          <a:ea typeface="Roboto"/>
                          <a:cs typeface="Roboto"/>
                          <a:sym typeface="Roboto"/>
                        </a:rPr>
                        <a:t>0.969298</a:t>
                      </a:r>
                      <a:endParaRPr sz="1050">
                        <a:solidFill>
                          <a:schemeClr val="dk1"/>
                        </a:solidFill>
                        <a:latin typeface="Roboto"/>
                        <a:ea typeface="Roboto"/>
                        <a:cs typeface="Roboto"/>
                        <a:sym typeface="Roboto"/>
                      </a:endParaRPr>
                    </a:p>
                  </a:txBody>
                  <a:tcPr marT="66675" marB="66675" marR="66675" marL="666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pic>
        <p:nvPicPr>
          <p:cNvPr id="218" name="Google Shape;218;p18"/>
          <p:cNvPicPr preferRelativeResize="0"/>
          <p:nvPr/>
        </p:nvPicPr>
        <p:blipFill>
          <a:blip r:embed="rId3">
            <a:alphaModFix/>
          </a:blip>
          <a:stretch>
            <a:fillRect/>
          </a:stretch>
        </p:blipFill>
        <p:spPr>
          <a:xfrm>
            <a:off x="4007725" y="1019150"/>
            <a:ext cx="3075261" cy="2240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NAÏVE BAYES (WORST)</a:t>
            </a:r>
            <a:endParaRPr b="1">
              <a:latin typeface="Montserrat"/>
              <a:ea typeface="Montserrat"/>
              <a:cs typeface="Montserrat"/>
              <a:sym typeface="Montserrat"/>
            </a:endParaRPr>
          </a:p>
        </p:txBody>
      </p:sp>
      <p:cxnSp>
        <p:nvCxnSpPr>
          <p:cNvPr id="224" name="Google Shape;224;p19"/>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25" name="Google Shape;225;p19"/>
          <p:cNvGrpSpPr/>
          <p:nvPr/>
        </p:nvGrpSpPr>
        <p:grpSpPr>
          <a:xfrm>
            <a:off x="7799475" y="1037325"/>
            <a:ext cx="2164300" cy="3534000"/>
            <a:chOff x="7342275" y="1113525"/>
            <a:chExt cx="2164300" cy="3534000"/>
          </a:xfrm>
        </p:grpSpPr>
        <p:sp>
          <p:nvSpPr>
            <p:cNvPr id="226" name="Google Shape;226;p19"/>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27" name="Google Shape;227;p19"/>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28" name="Google Shape;228;p19"/>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a:t>
              </a:r>
              <a:endParaRPr>
                <a:solidFill>
                  <a:schemeClr val="dk1"/>
                </a:solidFill>
                <a:latin typeface="Calibri"/>
                <a:ea typeface="Calibri"/>
                <a:cs typeface="Calibri"/>
                <a:sym typeface="Calibri"/>
              </a:endParaRPr>
            </a:p>
          </p:txBody>
        </p:sp>
        <p:sp>
          <p:nvSpPr>
            <p:cNvPr id="229" name="Google Shape;229;p19"/>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230" name="Google Shape;230;p19"/>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31" name="Google Shape;231;p19"/>
            <p:cNvCxnSpPr/>
            <p:nvPr/>
          </p:nvCxnSpPr>
          <p:spPr>
            <a:xfrm>
              <a:off x="7342275" y="1135350"/>
              <a:ext cx="0" cy="2175000"/>
            </a:xfrm>
            <a:prstGeom prst="straightConnector1">
              <a:avLst/>
            </a:prstGeom>
            <a:noFill/>
            <a:ln cap="flat" cmpd="sng" w="28575">
              <a:solidFill>
                <a:schemeClr val="dk2"/>
              </a:solidFill>
              <a:prstDash val="solid"/>
              <a:round/>
              <a:headEnd len="med" w="med" type="none"/>
              <a:tailEnd len="med" w="med" type="oval"/>
            </a:ln>
          </p:spPr>
        </p:cxnSp>
      </p:grpSp>
      <p:pic>
        <p:nvPicPr>
          <p:cNvPr id="232" name="Google Shape;232;p19"/>
          <p:cNvPicPr preferRelativeResize="0"/>
          <p:nvPr/>
        </p:nvPicPr>
        <p:blipFill>
          <a:blip r:embed="rId3">
            <a:alphaModFix/>
          </a:blip>
          <a:stretch>
            <a:fillRect/>
          </a:stretch>
        </p:blipFill>
        <p:spPr>
          <a:xfrm>
            <a:off x="163050" y="958425"/>
            <a:ext cx="4245676" cy="3421775"/>
          </a:xfrm>
          <a:prstGeom prst="rect">
            <a:avLst/>
          </a:prstGeom>
          <a:noFill/>
          <a:ln>
            <a:noFill/>
          </a:ln>
        </p:spPr>
      </p:pic>
      <p:sp>
        <p:nvSpPr>
          <p:cNvPr id="233" name="Google Shape;233;p19"/>
          <p:cNvSpPr/>
          <p:nvPr/>
        </p:nvSpPr>
        <p:spPr>
          <a:xfrm>
            <a:off x="1373725" y="1863575"/>
            <a:ext cx="692100" cy="415200"/>
          </a:xfrm>
          <a:prstGeom prst="rect">
            <a:avLst/>
          </a:prstGeom>
          <a:solidFill>
            <a:srgbClr val="49006A"/>
          </a:solidFill>
          <a:ln cap="flat" cmpd="sng" w="9525">
            <a:solidFill>
              <a:srgbClr val="49006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9"/>
          <p:cNvSpPr txBox="1"/>
          <p:nvPr/>
        </p:nvSpPr>
        <p:spPr>
          <a:xfrm>
            <a:off x="1038175" y="1855625"/>
            <a:ext cx="1363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rgbClr val="FFFFFF"/>
                </a:solidFill>
              </a:rPr>
              <a:t>141</a:t>
            </a:r>
            <a:endParaRPr sz="900">
              <a:solidFill>
                <a:srgbClr val="FFFFFF"/>
              </a:solidFill>
            </a:endParaRPr>
          </a:p>
          <a:p>
            <a:pPr indent="0" lvl="0" marL="0" rtl="0" algn="ctr">
              <a:spcBef>
                <a:spcPts val="0"/>
              </a:spcBef>
              <a:spcAft>
                <a:spcPts val="0"/>
              </a:spcAft>
              <a:buNone/>
            </a:pPr>
            <a:r>
              <a:rPr lang="en" sz="900">
                <a:solidFill>
                  <a:srgbClr val="FFFFFF"/>
                </a:solidFill>
              </a:rPr>
              <a:t>96.6%</a:t>
            </a:r>
            <a:endParaRPr sz="900">
              <a:solidFill>
                <a:srgbClr val="FFFFFF"/>
              </a:solidFill>
            </a:endParaRPr>
          </a:p>
        </p:txBody>
      </p:sp>
      <p:sp>
        <p:nvSpPr>
          <p:cNvPr id="235" name="Google Shape;235;p19"/>
          <p:cNvSpPr txBox="1"/>
          <p:nvPr/>
        </p:nvSpPr>
        <p:spPr>
          <a:xfrm>
            <a:off x="4557800" y="1235300"/>
            <a:ext cx="305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ontserrat"/>
                <a:ea typeface="Montserrat"/>
                <a:cs typeface="Montserrat"/>
                <a:sym typeface="Montserrat"/>
              </a:rPr>
              <a:t>  Accuracy: 91.23% </a:t>
            </a:r>
            <a:endParaRPr b="1">
              <a:latin typeface="Montserrat"/>
              <a:ea typeface="Montserrat"/>
              <a:cs typeface="Montserrat"/>
              <a:sym typeface="Montserrat"/>
            </a:endParaRPr>
          </a:p>
        </p:txBody>
      </p:sp>
      <p:sp>
        <p:nvSpPr>
          <p:cNvPr id="236" name="Google Shape;236;p19"/>
          <p:cNvSpPr txBox="1"/>
          <p:nvPr/>
        </p:nvSpPr>
        <p:spPr>
          <a:xfrm>
            <a:off x="4646700" y="2055275"/>
            <a:ext cx="2914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latin typeface="Montserrat"/>
                <a:ea typeface="Montserrat"/>
                <a:cs typeface="Montserrat"/>
                <a:sym typeface="Montserrat"/>
              </a:rPr>
              <a:t>Strength:</a:t>
            </a:r>
            <a:r>
              <a:rPr lang="en">
                <a:latin typeface="Montserrat"/>
                <a:ea typeface="Montserrat"/>
                <a:cs typeface="Montserrat"/>
                <a:sym typeface="Montserrat"/>
              </a:rPr>
              <a:t> Accuracy of 91.23% </a:t>
            </a:r>
            <a:r>
              <a:rPr lang="en">
                <a:latin typeface="Montserrat"/>
                <a:ea typeface="Montserrat"/>
                <a:cs typeface="Montserrat"/>
                <a:sym typeface="Montserrat"/>
              </a:rPr>
              <a:t>indicates a high-performance model; baseline is 62.74%</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b="1" lang="en" u="sng">
                <a:latin typeface="Montserrat"/>
                <a:ea typeface="Montserrat"/>
                <a:cs typeface="Montserrat"/>
                <a:sym typeface="Montserrat"/>
              </a:rPr>
              <a:t>Weakness:</a:t>
            </a:r>
            <a:r>
              <a:rPr lang="en">
                <a:latin typeface="Montserrat"/>
                <a:ea typeface="Montserrat"/>
                <a:cs typeface="Montserrat"/>
                <a:sym typeface="Montserrat"/>
              </a:rPr>
              <a:t> Isn’t able to capture complex relationships as well as other models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DECISION TREES: FULL TREE (WORST)</a:t>
            </a:r>
            <a:endParaRPr b="1">
              <a:latin typeface="Montserrat"/>
              <a:ea typeface="Montserrat"/>
              <a:cs typeface="Montserrat"/>
              <a:sym typeface="Montserrat"/>
            </a:endParaRPr>
          </a:p>
        </p:txBody>
      </p:sp>
      <p:cxnSp>
        <p:nvCxnSpPr>
          <p:cNvPr id="242" name="Google Shape;242;p20"/>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43" name="Google Shape;243;p20"/>
          <p:cNvGrpSpPr/>
          <p:nvPr/>
        </p:nvGrpSpPr>
        <p:grpSpPr>
          <a:xfrm>
            <a:off x="7799475" y="1037325"/>
            <a:ext cx="2164300" cy="3534000"/>
            <a:chOff x="7342275" y="1113525"/>
            <a:chExt cx="2164300" cy="3534000"/>
          </a:xfrm>
        </p:grpSpPr>
        <p:sp>
          <p:nvSpPr>
            <p:cNvPr id="244" name="Google Shape;244;p20"/>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45" name="Google Shape;245;p20"/>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46" name="Google Shape;246;p20"/>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a:t>
              </a:r>
              <a:endParaRPr>
                <a:solidFill>
                  <a:schemeClr val="dk1"/>
                </a:solidFill>
                <a:latin typeface="Calibri"/>
                <a:ea typeface="Calibri"/>
                <a:cs typeface="Calibri"/>
                <a:sym typeface="Calibri"/>
              </a:endParaRPr>
            </a:p>
          </p:txBody>
        </p:sp>
        <p:sp>
          <p:nvSpPr>
            <p:cNvPr id="247" name="Google Shape;247;p20"/>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248" name="Google Shape;248;p20"/>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49" name="Google Shape;249;p20"/>
            <p:cNvCxnSpPr/>
            <p:nvPr/>
          </p:nvCxnSpPr>
          <p:spPr>
            <a:xfrm>
              <a:off x="7342275" y="1135350"/>
              <a:ext cx="0" cy="2175000"/>
            </a:xfrm>
            <a:prstGeom prst="straightConnector1">
              <a:avLst/>
            </a:prstGeom>
            <a:noFill/>
            <a:ln cap="flat" cmpd="sng" w="28575">
              <a:solidFill>
                <a:schemeClr val="dk2"/>
              </a:solidFill>
              <a:prstDash val="solid"/>
              <a:round/>
              <a:headEnd len="med" w="med" type="none"/>
              <a:tailEnd len="med" w="med" type="oval"/>
            </a:ln>
          </p:spPr>
        </p:cxnSp>
      </p:grpSp>
      <p:sp>
        <p:nvSpPr>
          <p:cNvPr id="250" name="Google Shape;250;p20"/>
          <p:cNvSpPr/>
          <p:nvPr/>
        </p:nvSpPr>
        <p:spPr>
          <a:xfrm>
            <a:off x="6047575" y="1078575"/>
            <a:ext cx="1289100" cy="3451500"/>
          </a:xfrm>
          <a:prstGeom prst="rect">
            <a:avLst/>
          </a:prstGeom>
          <a:solidFill>
            <a:srgbClr val="F9C5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Classes: [2]</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Features: 10</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Leaves: 21</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Nodes: 11</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Maximum Depth: 5</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1800">
              <a:solidFill>
                <a:srgbClr val="000000"/>
              </a:solidFill>
            </a:endParaRPr>
          </a:p>
          <a:p>
            <a:pPr indent="0" lvl="0" marL="0" rtl="0" algn="l">
              <a:spcBef>
                <a:spcPts val="0"/>
              </a:spcBef>
              <a:spcAft>
                <a:spcPts val="0"/>
              </a:spcAft>
              <a:buNone/>
            </a:pPr>
            <a:r>
              <a:t/>
            </a:r>
            <a:endParaRPr/>
          </a:p>
        </p:txBody>
      </p:sp>
      <p:pic>
        <p:nvPicPr>
          <p:cNvPr id="251" name="Google Shape;251;p20"/>
          <p:cNvPicPr preferRelativeResize="0"/>
          <p:nvPr/>
        </p:nvPicPr>
        <p:blipFill>
          <a:blip r:embed="rId3">
            <a:alphaModFix/>
          </a:blip>
          <a:stretch>
            <a:fillRect/>
          </a:stretch>
        </p:blipFill>
        <p:spPr>
          <a:xfrm>
            <a:off x="311700" y="917475"/>
            <a:ext cx="5742776" cy="3653850"/>
          </a:xfrm>
          <a:prstGeom prst="rect">
            <a:avLst/>
          </a:prstGeom>
          <a:noFill/>
          <a:ln>
            <a:noFill/>
          </a:ln>
        </p:spPr>
      </p:pic>
      <p:sp>
        <p:nvSpPr>
          <p:cNvPr id="252" name="Google Shape;252;p20"/>
          <p:cNvSpPr txBox="1"/>
          <p:nvPr/>
        </p:nvSpPr>
        <p:spPr>
          <a:xfrm>
            <a:off x="346100" y="1037325"/>
            <a:ext cx="1971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Accuracy Score: 89.5%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DECISION TREE: REDUCED TREE (WORST)</a:t>
            </a:r>
            <a:endParaRPr b="1">
              <a:latin typeface="Montserrat"/>
              <a:ea typeface="Montserrat"/>
              <a:cs typeface="Montserrat"/>
              <a:sym typeface="Montserrat"/>
            </a:endParaRPr>
          </a:p>
        </p:txBody>
      </p:sp>
      <p:cxnSp>
        <p:nvCxnSpPr>
          <p:cNvPr id="258" name="Google Shape;258;p21"/>
          <p:cNvCxnSpPr/>
          <p:nvPr/>
        </p:nvCxnSpPr>
        <p:spPr>
          <a:xfrm>
            <a:off x="346100" y="864300"/>
            <a:ext cx="7442100" cy="0"/>
          </a:xfrm>
          <a:prstGeom prst="straightConnector1">
            <a:avLst/>
          </a:prstGeom>
          <a:noFill/>
          <a:ln cap="flat" cmpd="sng" w="9525">
            <a:solidFill>
              <a:srgbClr val="E16DA3"/>
            </a:solidFill>
            <a:prstDash val="solid"/>
            <a:round/>
            <a:headEnd len="sm" w="sm" type="none"/>
            <a:tailEnd len="sm" w="sm" type="none"/>
          </a:ln>
        </p:spPr>
      </p:cxnSp>
      <p:grpSp>
        <p:nvGrpSpPr>
          <p:cNvPr id="259" name="Google Shape;259;p21"/>
          <p:cNvGrpSpPr/>
          <p:nvPr/>
        </p:nvGrpSpPr>
        <p:grpSpPr>
          <a:xfrm>
            <a:off x="7799475" y="1037325"/>
            <a:ext cx="2164300" cy="3534000"/>
            <a:chOff x="7342275" y="1113525"/>
            <a:chExt cx="2164300" cy="3534000"/>
          </a:xfrm>
        </p:grpSpPr>
        <p:sp>
          <p:nvSpPr>
            <p:cNvPr id="260" name="Google Shape;260;p21"/>
            <p:cNvSpPr txBox="1"/>
            <p:nvPr/>
          </p:nvSpPr>
          <p:spPr>
            <a:xfrm>
              <a:off x="7475725" y="1218950"/>
              <a:ext cx="115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latin typeface="Calibri"/>
                  <a:ea typeface="Calibri"/>
                  <a:cs typeface="Calibri"/>
                  <a:sym typeface="Calibri"/>
                </a:rPr>
                <a:t>Introduction</a:t>
              </a:r>
              <a:endParaRPr>
                <a:solidFill>
                  <a:srgbClr val="D9D9D9"/>
                </a:solidFill>
                <a:latin typeface="Calibri"/>
                <a:ea typeface="Calibri"/>
                <a:cs typeface="Calibri"/>
                <a:sym typeface="Calibri"/>
              </a:endParaRPr>
            </a:p>
          </p:txBody>
        </p:sp>
        <p:sp>
          <p:nvSpPr>
            <p:cNvPr id="261" name="Google Shape;261;p21"/>
            <p:cNvSpPr txBox="1"/>
            <p:nvPr/>
          </p:nvSpPr>
          <p:spPr>
            <a:xfrm>
              <a:off x="7540975" y="2070400"/>
              <a:ext cx="113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Process</a:t>
              </a:r>
              <a:endParaRPr>
                <a:solidFill>
                  <a:srgbClr val="CCCCCC"/>
                </a:solidFill>
                <a:latin typeface="Calibri"/>
                <a:ea typeface="Calibri"/>
                <a:cs typeface="Calibri"/>
                <a:sym typeface="Calibri"/>
              </a:endParaRPr>
            </a:p>
          </p:txBody>
        </p:sp>
        <p:sp>
          <p:nvSpPr>
            <p:cNvPr id="262" name="Google Shape;262;p21"/>
            <p:cNvSpPr txBox="1"/>
            <p:nvPr/>
          </p:nvSpPr>
          <p:spPr>
            <a:xfrm>
              <a:off x="7540975" y="2986963"/>
              <a:ext cx="13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Analysis</a:t>
              </a:r>
              <a:endParaRPr>
                <a:solidFill>
                  <a:schemeClr val="dk1"/>
                </a:solidFill>
                <a:latin typeface="Calibri"/>
                <a:ea typeface="Calibri"/>
                <a:cs typeface="Calibri"/>
                <a:sym typeface="Calibri"/>
              </a:endParaRPr>
            </a:p>
          </p:txBody>
        </p:sp>
        <p:sp>
          <p:nvSpPr>
            <p:cNvPr id="263" name="Google Shape;263;p21"/>
            <p:cNvSpPr txBox="1"/>
            <p:nvPr/>
          </p:nvSpPr>
          <p:spPr>
            <a:xfrm>
              <a:off x="7540975" y="3903550"/>
              <a:ext cx="19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CCCCCC"/>
                  </a:solidFill>
                  <a:latin typeface="Calibri"/>
                  <a:ea typeface="Calibri"/>
                  <a:cs typeface="Calibri"/>
                  <a:sym typeface="Calibri"/>
                </a:rPr>
                <a:t>Conclusion</a:t>
              </a:r>
              <a:endParaRPr>
                <a:solidFill>
                  <a:srgbClr val="CCCCCC"/>
                </a:solidFill>
                <a:latin typeface="Calibri"/>
                <a:ea typeface="Calibri"/>
                <a:cs typeface="Calibri"/>
                <a:sym typeface="Calibri"/>
              </a:endParaRPr>
            </a:p>
          </p:txBody>
        </p:sp>
        <p:cxnSp>
          <p:nvCxnSpPr>
            <p:cNvPr id="264" name="Google Shape;264;p21"/>
            <p:cNvCxnSpPr/>
            <p:nvPr/>
          </p:nvCxnSpPr>
          <p:spPr>
            <a:xfrm>
              <a:off x="7342275" y="1113525"/>
              <a:ext cx="0" cy="3534000"/>
            </a:xfrm>
            <a:prstGeom prst="straightConnector1">
              <a:avLst/>
            </a:prstGeom>
            <a:noFill/>
            <a:ln cap="flat" cmpd="sng" w="28575">
              <a:solidFill>
                <a:srgbClr val="EEEEEE"/>
              </a:solidFill>
              <a:prstDash val="solid"/>
              <a:round/>
              <a:headEnd len="med" w="med" type="none"/>
              <a:tailEnd len="med" w="med" type="none"/>
            </a:ln>
          </p:spPr>
        </p:cxnSp>
        <p:cxnSp>
          <p:nvCxnSpPr>
            <p:cNvPr id="265" name="Google Shape;265;p21"/>
            <p:cNvCxnSpPr/>
            <p:nvPr/>
          </p:nvCxnSpPr>
          <p:spPr>
            <a:xfrm>
              <a:off x="7342275" y="1135350"/>
              <a:ext cx="0" cy="2175000"/>
            </a:xfrm>
            <a:prstGeom prst="straightConnector1">
              <a:avLst/>
            </a:prstGeom>
            <a:noFill/>
            <a:ln cap="flat" cmpd="sng" w="28575">
              <a:solidFill>
                <a:schemeClr val="dk2"/>
              </a:solidFill>
              <a:prstDash val="solid"/>
              <a:round/>
              <a:headEnd len="med" w="med" type="none"/>
              <a:tailEnd len="med" w="med" type="oval"/>
            </a:ln>
          </p:spPr>
        </p:cxnSp>
      </p:grpSp>
      <p:pic>
        <p:nvPicPr>
          <p:cNvPr id="266" name="Google Shape;266;p21"/>
          <p:cNvPicPr preferRelativeResize="0"/>
          <p:nvPr/>
        </p:nvPicPr>
        <p:blipFill>
          <a:blip r:embed="rId3">
            <a:alphaModFix/>
          </a:blip>
          <a:stretch>
            <a:fillRect/>
          </a:stretch>
        </p:blipFill>
        <p:spPr>
          <a:xfrm>
            <a:off x="311700" y="865325"/>
            <a:ext cx="5475311" cy="3973375"/>
          </a:xfrm>
          <a:prstGeom prst="rect">
            <a:avLst/>
          </a:prstGeom>
          <a:noFill/>
          <a:ln>
            <a:noFill/>
          </a:ln>
        </p:spPr>
      </p:pic>
      <p:sp>
        <p:nvSpPr>
          <p:cNvPr id="267" name="Google Shape;267;p21"/>
          <p:cNvSpPr/>
          <p:nvPr/>
        </p:nvSpPr>
        <p:spPr>
          <a:xfrm>
            <a:off x="6077263" y="1078575"/>
            <a:ext cx="1289100" cy="3451500"/>
          </a:xfrm>
          <a:prstGeom prst="rect">
            <a:avLst/>
          </a:prstGeom>
          <a:solidFill>
            <a:srgbClr val="F9C5D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Montserrat"/>
                <a:ea typeface="Montserrat"/>
                <a:cs typeface="Montserrat"/>
                <a:sym typeface="Montserrat"/>
              </a:rPr>
              <a:t>Number of Classes: [2]</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Features: 10</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Leaves: 7</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Nodes: 4</a:t>
            </a:r>
            <a:endParaRPr sz="1200">
              <a:latin typeface="Montserrat"/>
              <a:ea typeface="Montserrat"/>
              <a:cs typeface="Montserrat"/>
              <a:sym typeface="Montserrat"/>
            </a:endParaRPr>
          </a:p>
          <a:p>
            <a:pPr indent="0" lvl="0" marL="0" rtl="0" algn="ctr">
              <a:spcBef>
                <a:spcPts val="0"/>
              </a:spcBef>
              <a:spcAft>
                <a:spcPts val="0"/>
              </a:spcAft>
              <a:buNone/>
            </a:pPr>
            <a:r>
              <a:t/>
            </a:r>
            <a:endParaRPr sz="1200">
              <a:latin typeface="Montserrat"/>
              <a:ea typeface="Montserrat"/>
              <a:cs typeface="Montserrat"/>
              <a:sym typeface="Montserrat"/>
            </a:endParaRPr>
          </a:p>
          <a:p>
            <a:pPr indent="0" lvl="0" marL="0" rtl="0" algn="ctr">
              <a:spcBef>
                <a:spcPts val="0"/>
              </a:spcBef>
              <a:spcAft>
                <a:spcPts val="0"/>
              </a:spcAft>
              <a:buNone/>
            </a:pPr>
            <a:r>
              <a:rPr lang="en" sz="1200">
                <a:latin typeface="Montserrat"/>
                <a:ea typeface="Montserrat"/>
                <a:cs typeface="Montserrat"/>
                <a:sym typeface="Montserrat"/>
              </a:rPr>
              <a:t>Number of Maximum Depth: 3</a:t>
            </a:r>
            <a:endParaRPr sz="1200">
              <a:latin typeface="Montserrat"/>
              <a:ea typeface="Montserrat"/>
              <a:cs typeface="Montserrat"/>
              <a:sym typeface="Montserrat"/>
            </a:endParaRPr>
          </a:p>
          <a:p>
            <a:pPr indent="0" lvl="0" marL="0" rtl="0" algn="l">
              <a:spcBef>
                <a:spcPts val="0"/>
              </a:spcBef>
              <a:spcAft>
                <a:spcPts val="0"/>
              </a:spcAft>
              <a:buClr>
                <a:srgbClr val="000000"/>
              </a:buClr>
              <a:buSzPts val="1100"/>
              <a:buFont typeface="Arial"/>
              <a:buNone/>
            </a:pPr>
            <a:r>
              <a:t/>
            </a:r>
            <a:endParaRPr sz="1800">
              <a:solidFill>
                <a:srgbClr val="000000"/>
              </a:solidFill>
            </a:endParaRPr>
          </a:p>
          <a:p>
            <a:pPr indent="0" lvl="0" marL="0" rtl="0" algn="l">
              <a:spcBef>
                <a:spcPts val="0"/>
              </a:spcBef>
              <a:spcAft>
                <a:spcPts val="0"/>
              </a:spcAft>
              <a:buNone/>
            </a:pPr>
            <a:r>
              <a:t/>
            </a:r>
            <a:endParaRPr/>
          </a:p>
        </p:txBody>
      </p:sp>
      <p:sp>
        <p:nvSpPr>
          <p:cNvPr id="268" name="Google Shape;268;p21"/>
          <p:cNvSpPr txBox="1"/>
          <p:nvPr/>
        </p:nvSpPr>
        <p:spPr>
          <a:xfrm>
            <a:off x="346100" y="1078575"/>
            <a:ext cx="2283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Montserrat"/>
                <a:ea typeface="Montserrat"/>
                <a:cs typeface="Montserrat"/>
                <a:sym typeface="Montserrat"/>
              </a:rPr>
              <a:t>Accuracy Score: 93.8%</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