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59" r:id="rId4"/>
    <p:sldId id="268" r:id="rId5"/>
    <p:sldId id="269" r:id="rId6"/>
    <p:sldId id="260" r:id="rId7"/>
    <p:sldId id="270" r:id="rId8"/>
    <p:sldId id="261" r:id="rId9"/>
    <p:sldId id="271" r:id="rId10"/>
    <p:sldId id="272" r:id="rId11"/>
    <p:sldId id="262" r:id="rId12"/>
    <p:sldId id="273" r:id="rId13"/>
    <p:sldId id="263" r:id="rId14"/>
    <p:sldId id="274" r:id="rId15"/>
    <p:sldId id="264" r:id="rId16"/>
    <p:sldId id="275" r:id="rId17"/>
    <p:sldId id="265" r:id="rId18"/>
    <p:sldId id="276" r:id="rId19"/>
    <p:sldId id="266" r:id="rId20"/>
    <p:sldId id="277" r:id="rId21"/>
    <p:sldId id="257" r:id="rId22"/>
    <p:sldId id="258" r:id="rId23"/>
    <p:sldId id="267" r:id="rId24"/>
    <p:sldId id="280" r:id="rId25"/>
    <p:sldId id="281"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0" d="100"/>
          <a:sy n="50" d="100"/>
        </p:scale>
        <p:origin x="-128" y="-7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0FC773CE-49E9-4B54-9801-43856CEA7FF9}" type="datetimeFigureOut">
              <a:rPr lang="tr-TR" smtClean="0"/>
              <a:t>27.10.20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320318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FC773CE-49E9-4B54-9801-43856CEA7FF9}" type="datetimeFigureOut">
              <a:rPr lang="tr-TR" smtClean="0"/>
              <a:t>27.10.20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223448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FC773CE-49E9-4B54-9801-43856CEA7FF9}" type="datetimeFigureOut">
              <a:rPr lang="tr-TR" smtClean="0"/>
              <a:t>27.10.20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82307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FC773CE-49E9-4B54-9801-43856CEA7FF9}" type="datetimeFigureOut">
              <a:rPr lang="tr-TR" smtClean="0"/>
              <a:t>27.10.20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97512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0FC773CE-49E9-4B54-9801-43856CEA7FF9}" type="datetimeFigureOut">
              <a:rPr lang="tr-TR" smtClean="0"/>
              <a:t>27.10.20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135647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0FC773CE-49E9-4B54-9801-43856CEA7FF9}" type="datetimeFigureOut">
              <a:rPr lang="tr-TR" smtClean="0"/>
              <a:t>27.10.20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91260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0FC773CE-49E9-4B54-9801-43856CEA7FF9}" type="datetimeFigureOut">
              <a:rPr lang="tr-TR" smtClean="0"/>
              <a:t>27.10.20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187154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0FC773CE-49E9-4B54-9801-43856CEA7FF9}" type="datetimeFigureOut">
              <a:rPr lang="tr-TR" smtClean="0"/>
              <a:t>27.10.20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182372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FC773CE-49E9-4B54-9801-43856CEA7FF9}" type="datetimeFigureOut">
              <a:rPr lang="tr-TR" smtClean="0"/>
              <a:t>27.10.20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123523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0FC773CE-49E9-4B54-9801-43856CEA7FF9}" type="datetimeFigureOut">
              <a:rPr lang="tr-TR" smtClean="0"/>
              <a:t>27.10.20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65273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0FC773CE-49E9-4B54-9801-43856CEA7FF9}" type="datetimeFigureOut">
              <a:rPr lang="tr-TR" smtClean="0"/>
              <a:t>27.10.20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D8B6127-8010-42FD-B9FD-495F8A33E2A3}" type="slidenum">
              <a:rPr lang="tr-TR" smtClean="0"/>
              <a:t>‹#›</a:t>
            </a:fld>
            <a:endParaRPr lang="tr-TR"/>
          </a:p>
        </p:txBody>
      </p:sp>
    </p:spTree>
    <p:extLst>
      <p:ext uri="{BB962C8B-B14F-4D97-AF65-F5344CB8AC3E}">
        <p14:creationId xmlns:p14="http://schemas.microsoft.com/office/powerpoint/2010/main" val="20307090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773CE-49E9-4B54-9801-43856CEA7FF9}" type="datetimeFigureOut">
              <a:rPr lang="tr-TR" smtClean="0"/>
              <a:t>27.10.20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B6127-8010-42FD-B9FD-495F8A33E2A3}" type="slidenum">
              <a:rPr lang="tr-TR" smtClean="0"/>
              <a:t>‹#›</a:t>
            </a:fld>
            <a:endParaRPr lang="tr-TR"/>
          </a:p>
        </p:txBody>
      </p:sp>
    </p:spTree>
    <p:extLst>
      <p:ext uri="{BB962C8B-B14F-4D97-AF65-F5344CB8AC3E}">
        <p14:creationId xmlns:p14="http://schemas.microsoft.com/office/powerpoint/2010/main" val="3997564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EĞİTİME GİRİŞ</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78324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REALİZM</a:t>
            </a:r>
            <a:endParaRPr lang="tr-TR" dirty="0"/>
          </a:p>
        </p:txBody>
      </p:sp>
      <p:sp>
        <p:nvSpPr>
          <p:cNvPr id="3" name="İçerik Yer Tutucusu 2"/>
          <p:cNvSpPr>
            <a:spLocks noGrp="1"/>
          </p:cNvSpPr>
          <p:nvPr>
            <p:ph idx="1"/>
          </p:nvPr>
        </p:nvSpPr>
        <p:spPr/>
        <p:txBody>
          <a:bodyPr>
            <a:normAutofit/>
          </a:bodyPr>
          <a:lstStyle/>
          <a:p>
            <a:r>
              <a:rPr lang="tr-TR" dirty="0" smtClean="0"/>
              <a:t>Öğretmenler </a:t>
            </a:r>
            <a:r>
              <a:rPr lang="tr-TR" dirty="0" smtClean="0"/>
              <a:t>öncelikle bilgi aktarıcıdır, farklı yöntemler kullanmalı, öğrencilerin bilgiyi keşfetmeleri ve onu başka alanlara transfer etmelerini sağlamalı (</a:t>
            </a:r>
            <a:r>
              <a:rPr lang="tr-TR" dirty="0" err="1" smtClean="0"/>
              <a:t>Wiles</a:t>
            </a:r>
            <a:r>
              <a:rPr lang="tr-TR" dirty="0" smtClean="0"/>
              <a:t> </a:t>
            </a:r>
            <a:r>
              <a:rPr lang="tr-TR" dirty="0" err="1" smtClean="0"/>
              <a:t>and</a:t>
            </a:r>
            <a:r>
              <a:rPr lang="tr-TR" dirty="0" smtClean="0"/>
              <a:t> </a:t>
            </a:r>
            <a:r>
              <a:rPr lang="tr-TR" dirty="0" err="1" smtClean="0"/>
              <a:t>Bondi</a:t>
            </a:r>
            <a:r>
              <a:rPr lang="tr-TR" dirty="0" smtClean="0"/>
              <a:t>, 1989:50, </a:t>
            </a:r>
            <a:r>
              <a:rPr lang="tr-TR" dirty="0" err="1" smtClean="0"/>
              <a:t>Gutek</a:t>
            </a:r>
            <a:r>
              <a:rPr lang="tr-TR" dirty="0" smtClean="0"/>
              <a:t>, 1997: 51-53; Ergün, 1999: 77)</a:t>
            </a:r>
            <a:r>
              <a:rPr lang="tr-TR" dirty="0" smtClean="0"/>
              <a:t>.</a:t>
            </a:r>
          </a:p>
          <a:p>
            <a:r>
              <a:rPr lang="tr-TR" dirty="0"/>
              <a:t>Sınıflar da doğa gibi oldukça düzenli ve disiplinli olmalıdır. Okuldaki değişimler mükemmele ulaşmak için doğal değişim olarak algılanacaktır (</a:t>
            </a:r>
            <a:r>
              <a:rPr lang="tr-TR" dirty="0" err="1"/>
              <a:t>Wiles</a:t>
            </a:r>
            <a:r>
              <a:rPr lang="tr-TR" dirty="0"/>
              <a:t> </a:t>
            </a:r>
            <a:r>
              <a:rPr lang="tr-TR" dirty="0" err="1"/>
              <a:t>and</a:t>
            </a:r>
            <a:r>
              <a:rPr lang="tr-TR" dirty="0"/>
              <a:t> </a:t>
            </a:r>
            <a:r>
              <a:rPr lang="tr-TR" dirty="0" err="1"/>
              <a:t>Bondi</a:t>
            </a:r>
            <a:r>
              <a:rPr lang="tr-TR" dirty="0"/>
              <a:t>, 1989:50).</a:t>
            </a:r>
          </a:p>
          <a:p>
            <a:endParaRPr lang="tr-TR" dirty="0"/>
          </a:p>
        </p:txBody>
      </p:sp>
    </p:spTree>
    <p:extLst>
      <p:ext uri="{BB962C8B-B14F-4D97-AF65-F5344CB8AC3E}">
        <p14:creationId xmlns:p14="http://schemas.microsoft.com/office/powerpoint/2010/main" val="33762582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PRAGMATİZM</a:t>
            </a:r>
            <a:endParaRPr lang="tr-TR" dirty="0"/>
          </a:p>
        </p:txBody>
      </p:sp>
      <p:sp>
        <p:nvSpPr>
          <p:cNvPr id="3" name="İçerik Yer Tutucusu 2"/>
          <p:cNvSpPr>
            <a:spLocks noGrp="1"/>
          </p:cNvSpPr>
          <p:nvPr>
            <p:ph idx="1"/>
          </p:nvPr>
        </p:nvSpPr>
        <p:spPr/>
        <p:txBody>
          <a:bodyPr>
            <a:normAutofit/>
          </a:bodyPr>
          <a:lstStyle/>
          <a:p>
            <a:r>
              <a:rPr lang="tr-TR" dirty="0" smtClean="0"/>
              <a:t>Pragmatizm, </a:t>
            </a:r>
            <a:r>
              <a:rPr lang="tr-TR" dirty="0" smtClean="0"/>
              <a:t>bilgi edinmek için yapılan uygulamayı, gözlemi, içebakışı, duyular ve bilinç aracılığı ile elde edilen algıları, kısaca insanın dış dünya üstündeki pratiğini dile getirir (</a:t>
            </a:r>
            <a:r>
              <a:rPr lang="tr-TR" dirty="0" err="1" smtClean="0"/>
              <a:t>Wiles</a:t>
            </a:r>
            <a:r>
              <a:rPr lang="tr-TR" dirty="0" smtClean="0"/>
              <a:t> </a:t>
            </a:r>
            <a:r>
              <a:rPr lang="tr-TR" dirty="0" err="1" smtClean="0"/>
              <a:t>and</a:t>
            </a:r>
            <a:r>
              <a:rPr lang="tr-TR" dirty="0" smtClean="0"/>
              <a:t> </a:t>
            </a:r>
            <a:r>
              <a:rPr lang="tr-TR" dirty="0" err="1" smtClean="0"/>
              <a:t>Bondi</a:t>
            </a:r>
            <a:r>
              <a:rPr lang="tr-TR" dirty="0" smtClean="0"/>
              <a:t>, 1989:50). </a:t>
            </a:r>
            <a:endParaRPr lang="tr-TR" dirty="0" smtClean="0"/>
          </a:p>
          <a:p>
            <a:r>
              <a:rPr lang="tr-TR" dirty="0" smtClean="0"/>
              <a:t>Eğitimin </a:t>
            </a:r>
            <a:r>
              <a:rPr lang="tr-TR" dirty="0" smtClean="0"/>
              <a:t>amacı, kişileri yetiştirmek, daha sonraki yaşantıların/tecrübelerin kontrolünü ve yönlendirmesini sağlayan temel bilgileri kazandırmaktır. </a:t>
            </a:r>
            <a:r>
              <a:rPr lang="tr-TR" dirty="0" err="1" smtClean="0"/>
              <a:t>Eksperimentalistler</a:t>
            </a:r>
            <a:r>
              <a:rPr lang="tr-TR" dirty="0" smtClean="0"/>
              <a:t> için dünya sürekli değişen bir yerdir</a:t>
            </a:r>
            <a:r>
              <a:rPr lang="tr-TR" dirty="0" smtClean="0"/>
              <a:t>.</a:t>
            </a:r>
          </a:p>
        </p:txBody>
      </p:sp>
    </p:spTree>
    <p:extLst>
      <p:ext uri="{BB962C8B-B14F-4D97-AF65-F5344CB8AC3E}">
        <p14:creationId xmlns:p14="http://schemas.microsoft.com/office/powerpoint/2010/main" val="32811753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PRAGMATİZM</a:t>
            </a:r>
            <a:endParaRPr lang="tr-TR" dirty="0"/>
          </a:p>
        </p:txBody>
      </p:sp>
      <p:sp>
        <p:nvSpPr>
          <p:cNvPr id="3" name="İçerik Yer Tutucusu 2"/>
          <p:cNvSpPr>
            <a:spLocks noGrp="1"/>
          </p:cNvSpPr>
          <p:nvPr>
            <p:ph idx="1"/>
          </p:nvPr>
        </p:nvSpPr>
        <p:spPr/>
        <p:txBody>
          <a:bodyPr>
            <a:normAutofit/>
          </a:bodyPr>
          <a:lstStyle/>
          <a:p>
            <a:r>
              <a:rPr lang="tr-TR" dirty="0" smtClean="0"/>
              <a:t>Yaşam</a:t>
            </a:r>
            <a:r>
              <a:rPr lang="tr-TR" dirty="0" smtClean="0"/>
              <a:t>, değişen bir dünya ve toplum içinde sürer ve öğretim boyunca öğrenciler, yaşadıkları anın problemlerini çözmelerini sağlayacak ilgi ve gereksinimlere yönelmeli (</a:t>
            </a:r>
            <a:r>
              <a:rPr lang="tr-TR" dirty="0" err="1" smtClean="0"/>
              <a:t>Wiles</a:t>
            </a:r>
            <a:r>
              <a:rPr lang="tr-TR" dirty="0" smtClean="0"/>
              <a:t> </a:t>
            </a:r>
            <a:r>
              <a:rPr lang="tr-TR" dirty="0" err="1" smtClean="0"/>
              <a:t>and</a:t>
            </a:r>
            <a:r>
              <a:rPr lang="tr-TR" dirty="0" smtClean="0"/>
              <a:t> </a:t>
            </a:r>
            <a:r>
              <a:rPr lang="tr-TR" dirty="0" err="1" smtClean="0"/>
              <a:t>Bondi</a:t>
            </a:r>
            <a:r>
              <a:rPr lang="tr-TR" dirty="0" smtClean="0"/>
              <a:t>, 1989:50; </a:t>
            </a:r>
            <a:r>
              <a:rPr lang="tr-TR" dirty="0" err="1" smtClean="0"/>
              <a:t>Gutek</a:t>
            </a:r>
            <a:r>
              <a:rPr lang="tr-TR" dirty="0" smtClean="0"/>
              <a:t>, 1997:113). </a:t>
            </a:r>
            <a:endParaRPr lang="tr-TR" dirty="0" smtClean="0"/>
          </a:p>
          <a:p>
            <a:r>
              <a:rPr lang="tr-TR" dirty="0" smtClean="0"/>
              <a:t>Pragmatist </a:t>
            </a:r>
            <a:r>
              <a:rPr lang="tr-TR" dirty="0" smtClean="0"/>
              <a:t>bir düşünür olan </a:t>
            </a:r>
            <a:r>
              <a:rPr lang="tr-TR" dirty="0" err="1" smtClean="0"/>
              <a:t>Dewey’nin</a:t>
            </a:r>
            <a:r>
              <a:rPr lang="tr-TR" dirty="0" smtClean="0"/>
              <a:t> eğitim düşüncesi, düşünce ve eylemi yaşantının/deneyimin ayrılmaz unsurları olarak düşündüğü </a:t>
            </a:r>
            <a:r>
              <a:rPr lang="tr-TR" dirty="0" err="1" smtClean="0"/>
              <a:t>Experimentalizm</a:t>
            </a:r>
            <a:r>
              <a:rPr lang="tr-TR" dirty="0" smtClean="0"/>
              <a:t> görüşüne dayanır. Değerler açısından </a:t>
            </a:r>
            <a:r>
              <a:rPr lang="tr-TR" dirty="0" err="1" smtClean="0"/>
              <a:t>Dewey</a:t>
            </a:r>
            <a:r>
              <a:rPr lang="tr-TR" dirty="0" smtClean="0"/>
              <a:t>, değerlerin, insanın çevresindeki olgu/olaylara gösterdiği tepkilerden kaynaklandığına inanan </a:t>
            </a:r>
            <a:r>
              <a:rPr lang="tr-TR" dirty="0" err="1" smtClean="0"/>
              <a:t>relativist</a:t>
            </a:r>
            <a:r>
              <a:rPr lang="tr-TR" dirty="0" smtClean="0"/>
              <a:t> bir ahlakçıdır (Ergün, 1999: 78; </a:t>
            </a:r>
            <a:r>
              <a:rPr lang="tr-TR" dirty="0" err="1" smtClean="0"/>
              <a:t>Gutek</a:t>
            </a:r>
            <a:r>
              <a:rPr lang="tr-TR" dirty="0" smtClean="0"/>
              <a:t>, 1997: 97, 104).</a:t>
            </a:r>
            <a:endParaRPr lang="tr-TR" dirty="0"/>
          </a:p>
        </p:txBody>
      </p:sp>
    </p:spTree>
    <p:extLst>
      <p:ext uri="{BB962C8B-B14F-4D97-AF65-F5344CB8AC3E}">
        <p14:creationId xmlns:p14="http://schemas.microsoft.com/office/powerpoint/2010/main" val="40974525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PRAGMATİZM</a:t>
            </a:r>
            <a:endParaRPr lang="tr-TR" dirty="0"/>
          </a:p>
        </p:txBody>
      </p:sp>
      <p:sp>
        <p:nvSpPr>
          <p:cNvPr id="3" name="İçerik Yer Tutucusu 2"/>
          <p:cNvSpPr>
            <a:spLocks noGrp="1"/>
          </p:cNvSpPr>
          <p:nvPr>
            <p:ph idx="1"/>
          </p:nvPr>
        </p:nvSpPr>
        <p:spPr/>
        <p:txBody>
          <a:bodyPr>
            <a:normAutofit/>
          </a:bodyPr>
          <a:lstStyle/>
          <a:p>
            <a:r>
              <a:rPr lang="tr-TR" dirty="0" err="1" smtClean="0"/>
              <a:t>Dewey’e</a:t>
            </a:r>
            <a:r>
              <a:rPr lang="tr-TR" dirty="0" smtClean="0"/>
              <a:t> göre; bilmek deneysel bir olgu olup, yöntem olarak bilimsel araştırma yöntemi kullanmalıdır. Öğrenme sorgu biçimi veya bir problem çözme sırasında meydana gelebilir. </a:t>
            </a:r>
            <a:endParaRPr lang="tr-TR" dirty="0" smtClean="0"/>
          </a:p>
          <a:p>
            <a:r>
              <a:rPr lang="tr-TR" dirty="0" smtClean="0"/>
              <a:t>Eğitimde</a:t>
            </a:r>
            <a:r>
              <a:rPr lang="tr-TR" dirty="0" smtClean="0"/>
              <a:t>/okulda; </a:t>
            </a:r>
            <a:r>
              <a:rPr lang="tr-TR" dirty="0"/>
              <a:t>p</a:t>
            </a:r>
            <a:r>
              <a:rPr lang="tr-TR" dirty="0" smtClean="0"/>
              <a:t>roblem </a:t>
            </a:r>
            <a:r>
              <a:rPr lang="tr-TR" dirty="0" smtClean="0"/>
              <a:t>çözme, uygulama ve tecrübe gibi kavramlar önemlidir. İnsanlar, birbirlerinin deneylerinden, deneyimlerinden ortak ilgileri doğrultusunda yararlanırlar. Öğretmenler, öğrencilere yardım edebilirler veya yaşadıkları keşfedici ve tecrübe dünyasını, aktif bir şekilde kapsayan görüş alışverişi yapabilirler (</a:t>
            </a:r>
            <a:r>
              <a:rPr lang="tr-TR" dirty="0" err="1" smtClean="0"/>
              <a:t>Wiles</a:t>
            </a:r>
            <a:r>
              <a:rPr lang="tr-TR" dirty="0" smtClean="0"/>
              <a:t> ve </a:t>
            </a:r>
            <a:r>
              <a:rPr lang="tr-TR" dirty="0" err="1" smtClean="0"/>
              <a:t>Bondi</a:t>
            </a:r>
            <a:r>
              <a:rPr lang="tr-TR" dirty="0" smtClean="0"/>
              <a:t>, 1989: 50; </a:t>
            </a:r>
            <a:r>
              <a:rPr lang="tr-TR" dirty="0" err="1" smtClean="0"/>
              <a:t>Gutek</a:t>
            </a:r>
            <a:r>
              <a:rPr lang="tr-TR" dirty="0" smtClean="0"/>
              <a:t>, 1997:101- 102, 116; Ergün, 1999:78). </a:t>
            </a:r>
            <a:endParaRPr lang="tr-TR" dirty="0" smtClean="0"/>
          </a:p>
        </p:txBody>
      </p:sp>
    </p:spTree>
    <p:extLst>
      <p:ext uri="{BB962C8B-B14F-4D97-AF65-F5344CB8AC3E}">
        <p14:creationId xmlns:p14="http://schemas.microsoft.com/office/powerpoint/2010/main" val="28780783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PRAGMATİZM</a:t>
            </a:r>
            <a:endParaRPr lang="tr-TR" dirty="0"/>
          </a:p>
        </p:txBody>
      </p:sp>
      <p:sp>
        <p:nvSpPr>
          <p:cNvPr id="3" name="İçerik Yer Tutucusu 2"/>
          <p:cNvSpPr>
            <a:spLocks noGrp="1"/>
          </p:cNvSpPr>
          <p:nvPr>
            <p:ph idx="1"/>
          </p:nvPr>
        </p:nvSpPr>
        <p:spPr/>
        <p:txBody>
          <a:bodyPr>
            <a:normAutofit/>
          </a:bodyPr>
          <a:lstStyle/>
          <a:p>
            <a:r>
              <a:rPr lang="tr-TR" dirty="0" smtClean="0"/>
              <a:t>Pragmatistler sosyal </a:t>
            </a:r>
            <a:r>
              <a:rPr lang="tr-TR" dirty="0" smtClean="0"/>
              <a:t>konu ve tecrübelere daha çok önem veren bir okulu tercih ederler. Öğrenme bir problemi çözerken veya araştırırken gerçekleşir. Öğretmenler yaşadıkları dünyayı keşfetmeye çalışan öğrencilere yardım ederler (</a:t>
            </a:r>
            <a:r>
              <a:rPr lang="tr-TR" dirty="0" err="1" smtClean="0"/>
              <a:t>Wiles</a:t>
            </a:r>
            <a:r>
              <a:rPr lang="tr-TR" dirty="0" smtClean="0"/>
              <a:t> ve </a:t>
            </a:r>
            <a:r>
              <a:rPr lang="tr-TR" dirty="0" err="1" smtClean="0"/>
              <a:t>Bondi</a:t>
            </a:r>
            <a:r>
              <a:rPr lang="tr-TR" dirty="0" smtClean="0"/>
              <a:t>, 1989: 50; </a:t>
            </a:r>
            <a:r>
              <a:rPr lang="tr-TR" dirty="0" err="1" smtClean="0"/>
              <a:t>Gutek</a:t>
            </a:r>
            <a:r>
              <a:rPr lang="tr-TR" dirty="0" smtClean="0"/>
              <a:t>, 1997:116)</a:t>
            </a:r>
            <a:r>
              <a:rPr lang="tr-TR" dirty="0" smtClean="0"/>
              <a:t>.</a:t>
            </a:r>
          </a:p>
          <a:p>
            <a:r>
              <a:rPr lang="tr-TR" dirty="0" smtClean="0"/>
              <a:t> </a:t>
            </a:r>
            <a:r>
              <a:rPr lang="tr-TR" dirty="0" err="1" smtClean="0"/>
              <a:t>Perennialist</a:t>
            </a:r>
            <a:r>
              <a:rPr lang="tr-TR" dirty="0" smtClean="0"/>
              <a:t>, idealist ve realistlerin aksine </a:t>
            </a:r>
            <a:r>
              <a:rPr lang="tr-TR" dirty="0" smtClean="0"/>
              <a:t>Pragmatistler, </a:t>
            </a:r>
            <a:r>
              <a:rPr lang="tr-TR" dirty="0" smtClean="0"/>
              <a:t>açıklıkla değişimi ve gelişimi kabul ederler ve sürekli olarak toplumu düzeltmek ve geliştirmek için yeni yollar keşfetmeye çalışırlar (</a:t>
            </a:r>
            <a:r>
              <a:rPr lang="tr-TR" dirty="0" err="1" smtClean="0"/>
              <a:t>Wiles</a:t>
            </a:r>
            <a:r>
              <a:rPr lang="tr-TR" dirty="0" smtClean="0"/>
              <a:t> </a:t>
            </a:r>
            <a:r>
              <a:rPr lang="tr-TR" dirty="0" err="1" smtClean="0"/>
              <a:t>and</a:t>
            </a:r>
            <a:r>
              <a:rPr lang="tr-TR" dirty="0" smtClean="0"/>
              <a:t> </a:t>
            </a:r>
            <a:r>
              <a:rPr lang="tr-TR" dirty="0" err="1" smtClean="0"/>
              <a:t>Bondi</a:t>
            </a:r>
            <a:r>
              <a:rPr lang="tr-TR" dirty="0" smtClean="0"/>
              <a:t>, 1989:50).</a:t>
            </a:r>
            <a:endParaRPr lang="tr-TR" dirty="0"/>
          </a:p>
        </p:txBody>
      </p:sp>
    </p:spTree>
    <p:extLst>
      <p:ext uri="{BB962C8B-B14F-4D97-AF65-F5344CB8AC3E}">
        <p14:creationId xmlns:p14="http://schemas.microsoft.com/office/powerpoint/2010/main" val="4496305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VAROLUŞÇULUK (EXİSTENTİALİZM)</a:t>
            </a:r>
            <a:endParaRPr lang="tr-TR" dirty="0"/>
          </a:p>
        </p:txBody>
      </p:sp>
      <p:sp>
        <p:nvSpPr>
          <p:cNvPr id="3" name="İçerik Yer Tutucusu 2"/>
          <p:cNvSpPr>
            <a:spLocks noGrp="1"/>
          </p:cNvSpPr>
          <p:nvPr>
            <p:ph idx="1"/>
          </p:nvPr>
        </p:nvSpPr>
        <p:spPr/>
        <p:txBody>
          <a:bodyPr>
            <a:normAutofit/>
          </a:bodyPr>
          <a:lstStyle/>
          <a:p>
            <a:r>
              <a:rPr lang="tr-TR" dirty="0" smtClean="0"/>
              <a:t>Eğitimin</a:t>
            </a:r>
            <a:r>
              <a:rPr lang="tr-TR" dirty="0" smtClean="0"/>
              <a:t>, bireyin kişiliğinin gelişmesine yardımcı olacak şekilde düzenlenmesini ve her öğrencinin kendi değerler sistemini özgürce ve yetişkinlerin zorlaması olmaksızın geliştirmesine izin verilmesini ve onlara bu yönde yardımcı olunmasını savunan bir felsefedir. </a:t>
            </a:r>
            <a:endParaRPr lang="tr-TR" dirty="0" smtClean="0"/>
          </a:p>
          <a:p>
            <a:r>
              <a:rPr lang="tr-TR" dirty="0" err="1" smtClean="0"/>
              <a:t>Existentialist</a:t>
            </a:r>
            <a:r>
              <a:rPr lang="tr-TR" dirty="0" smtClean="0"/>
              <a:t> </a:t>
            </a:r>
            <a:r>
              <a:rPr lang="tr-TR" dirty="0" smtClean="0"/>
              <a:t>eğitimin nitelikleri; seçme özgürlüğünün ne kadar anlamlı, değerli olduğunu anlatır, her bireye kendini belirleme sorumluluğunu ve eylemlerinde kendi varlığına önem vermeyi, anlamlı ve önemsiz tercihler arasındaki farkı gösterir (Demirel, 2009:20; Sönmez, 2005a:125-126; Ergün,1999:79-80; </a:t>
            </a:r>
            <a:r>
              <a:rPr lang="tr-TR" dirty="0" err="1" smtClean="0"/>
              <a:t>Gutek</a:t>
            </a:r>
            <a:r>
              <a:rPr lang="tr-TR" dirty="0" smtClean="0"/>
              <a:t>, 1997: 129-130,145). </a:t>
            </a:r>
            <a:endParaRPr lang="tr-TR" dirty="0" smtClean="0"/>
          </a:p>
        </p:txBody>
      </p:sp>
    </p:spTree>
    <p:extLst>
      <p:ext uri="{BB962C8B-B14F-4D97-AF65-F5344CB8AC3E}">
        <p14:creationId xmlns:p14="http://schemas.microsoft.com/office/powerpoint/2010/main" val="12760671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VAROLUŞÇULUK (EXİSTENTİALİZM)</a:t>
            </a:r>
            <a:endParaRPr lang="tr-TR" dirty="0"/>
          </a:p>
        </p:txBody>
      </p:sp>
      <p:sp>
        <p:nvSpPr>
          <p:cNvPr id="3" name="İçerik Yer Tutucusu 2"/>
          <p:cNvSpPr>
            <a:spLocks noGrp="1"/>
          </p:cNvSpPr>
          <p:nvPr>
            <p:ph idx="1"/>
          </p:nvPr>
        </p:nvSpPr>
        <p:spPr/>
        <p:txBody>
          <a:bodyPr>
            <a:normAutofit/>
          </a:bodyPr>
          <a:lstStyle/>
          <a:p>
            <a:r>
              <a:rPr lang="tr-TR" dirty="0" smtClean="0"/>
              <a:t>Gerçeklik </a:t>
            </a:r>
            <a:r>
              <a:rPr lang="tr-TR" dirty="0" smtClean="0"/>
              <a:t>varoluş dünyasıdır, doğru öznel olarak seçilen ve iyilik özgürlüğün fark edilişidir(</a:t>
            </a:r>
            <a:r>
              <a:rPr lang="tr-TR" dirty="0" err="1" smtClean="0"/>
              <a:t>Wiles</a:t>
            </a:r>
            <a:r>
              <a:rPr lang="tr-TR" dirty="0" smtClean="0"/>
              <a:t> ve </a:t>
            </a:r>
            <a:r>
              <a:rPr lang="tr-TR" dirty="0" err="1" smtClean="0"/>
              <a:t>Bondi</a:t>
            </a:r>
            <a:r>
              <a:rPr lang="tr-TR" dirty="0" smtClean="0"/>
              <a:t>, 1989:50). </a:t>
            </a:r>
            <a:endParaRPr lang="tr-TR" dirty="0" smtClean="0"/>
          </a:p>
          <a:p>
            <a:r>
              <a:rPr lang="tr-TR" dirty="0" err="1" smtClean="0"/>
              <a:t>Existentialist</a:t>
            </a:r>
            <a:r>
              <a:rPr lang="tr-TR" dirty="0" smtClean="0"/>
              <a:t> </a:t>
            </a:r>
            <a:r>
              <a:rPr lang="tr-TR" dirty="0" smtClean="0"/>
              <a:t>program, bireylerin deneyimlerine ve tercihlerine dayanan fiziksel ve toplumsal gerçekliğe ilişkin konuları ve yetenekleri içermektedir.</a:t>
            </a:r>
            <a:endParaRPr lang="tr-TR" dirty="0"/>
          </a:p>
        </p:txBody>
      </p:sp>
    </p:spTree>
    <p:extLst>
      <p:ext uri="{BB962C8B-B14F-4D97-AF65-F5344CB8AC3E}">
        <p14:creationId xmlns:p14="http://schemas.microsoft.com/office/powerpoint/2010/main" val="10582693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VAROLUŞÇULUK (EXİSTENTİALİZM)</a:t>
            </a:r>
            <a:endParaRPr lang="tr-TR" dirty="0"/>
          </a:p>
        </p:txBody>
      </p:sp>
      <p:sp>
        <p:nvSpPr>
          <p:cNvPr id="3" name="İçerik Yer Tutucusu 2"/>
          <p:cNvSpPr>
            <a:spLocks noGrp="1"/>
          </p:cNvSpPr>
          <p:nvPr>
            <p:ph idx="1"/>
          </p:nvPr>
        </p:nvSpPr>
        <p:spPr/>
        <p:txBody>
          <a:bodyPr>
            <a:normAutofit/>
          </a:bodyPr>
          <a:lstStyle/>
          <a:p>
            <a:r>
              <a:rPr lang="tr-TR" dirty="0" smtClean="0"/>
              <a:t>Tarih, edebiyat, dilbilgisi, matematik, fen bilimleri vd. bilgi alanlarındaki bilgiler, aynı zamanda kişinin öznelliğini kavramasını sağlayan araçlardır (</a:t>
            </a:r>
            <a:r>
              <a:rPr lang="tr-TR" dirty="0" err="1" smtClean="0"/>
              <a:t>Gutek</a:t>
            </a:r>
            <a:r>
              <a:rPr lang="tr-TR" dirty="0" smtClean="0"/>
              <a:t>, 1997: 137). </a:t>
            </a:r>
            <a:endParaRPr lang="tr-TR" dirty="0" smtClean="0"/>
          </a:p>
          <a:p>
            <a:r>
              <a:rPr lang="tr-TR" dirty="0" smtClean="0"/>
              <a:t>Varoluşçu </a:t>
            </a:r>
            <a:r>
              <a:rPr lang="tr-TR" dirty="0" smtClean="0"/>
              <a:t>öğretmen, çeşitli öğretim yöntemlerini kullanabilmeli, öğrencilerine yaşadıkları duruma ilişkin bilinç oluşturmak amacıyla sorular sormalı, yaşamın önemine ilişkin sorularla “farkına varma” düzeylerini artırmalı. </a:t>
            </a:r>
            <a:endParaRPr lang="tr-TR" dirty="0" smtClean="0"/>
          </a:p>
          <a:p>
            <a:r>
              <a:rPr lang="tr-TR" dirty="0" smtClean="0"/>
              <a:t>Bireyin </a:t>
            </a:r>
            <a:r>
              <a:rPr lang="tr-TR" dirty="0" smtClean="0"/>
              <a:t>kendi varlığını estetik ve ahlak boyutlarıyla birlikte duyumsamasını sağlamalı (</a:t>
            </a:r>
            <a:r>
              <a:rPr lang="tr-TR" dirty="0" err="1" smtClean="0"/>
              <a:t>Gutek</a:t>
            </a:r>
            <a:r>
              <a:rPr lang="tr-TR" dirty="0" smtClean="0"/>
              <a:t>, 1997: 139; Demirel, 2009: 20; Sönmez,2005a: 48-49). </a:t>
            </a:r>
            <a:endParaRPr lang="tr-TR" dirty="0" smtClean="0"/>
          </a:p>
        </p:txBody>
      </p:sp>
    </p:spTree>
    <p:extLst>
      <p:ext uri="{BB962C8B-B14F-4D97-AF65-F5344CB8AC3E}">
        <p14:creationId xmlns:p14="http://schemas.microsoft.com/office/powerpoint/2010/main" val="42574906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VAROLUŞÇULUK (EXİSTENTİALİZM)</a:t>
            </a:r>
            <a:endParaRPr lang="tr-TR" dirty="0"/>
          </a:p>
        </p:txBody>
      </p:sp>
      <p:sp>
        <p:nvSpPr>
          <p:cNvPr id="3" name="İçerik Yer Tutucusu 2"/>
          <p:cNvSpPr>
            <a:spLocks noGrp="1"/>
          </p:cNvSpPr>
          <p:nvPr>
            <p:ph idx="1"/>
          </p:nvPr>
        </p:nvSpPr>
        <p:spPr/>
        <p:txBody>
          <a:bodyPr>
            <a:normAutofit/>
          </a:bodyPr>
          <a:lstStyle/>
          <a:p>
            <a:r>
              <a:rPr lang="tr-TR" dirty="0" err="1" smtClean="0"/>
              <a:t>Existentialistler</a:t>
            </a:r>
            <a:r>
              <a:rPr lang="tr-TR" dirty="0" smtClean="0"/>
              <a:t> </a:t>
            </a:r>
            <a:r>
              <a:rPr lang="tr-TR" dirty="0" smtClean="0"/>
              <a:t>için eğer okullar varsa, öğrencilerin, kendisini tanıyan ve toplumdaki konumunu öğrenen bireyler olmalarını sağlamak içindir. </a:t>
            </a:r>
            <a:endParaRPr lang="tr-TR" dirty="0" smtClean="0"/>
          </a:p>
          <a:p>
            <a:r>
              <a:rPr lang="tr-TR" dirty="0" smtClean="0"/>
              <a:t>Eğer </a:t>
            </a:r>
            <a:r>
              <a:rPr lang="tr-TR" dirty="0" smtClean="0"/>
              <a:t>okullarda öznel konular mevcutsa, sanat etik veya felsefe gibi yorumlar önemlidir. Öğretmen öğrenci etkileşimi, öğrencilerin bireysel öğrenmeleri esnasında ve öğrenci merkezli olmalıdır. </a:t>
            </a:r>
            <a:endParaRPr lang="tr-TR" dirty="0" smtClean="0"/>
          </a:p>
          <a:p>
            <a:r>
              <a:rPr lang="tr-TR" dirty="0" smtClean="0"/>
              <a:t>Okul </a:t>
            </a:r>
            <a:r>
              <a:rPr lang="tr-TR" dirty="0" smtClean="0"/>
              <a:t>çevresindeki değişim hem doğal hem de önemli bir olgu olarak kabul edilecektir (</a:t>
            </a:r>
            <a:r>
              <a:rPr lang="tr-TR" dirty="0" err="1" smtClean="0"/>
              <a:t>Wiles</a:t>
            </a:r>
            <a:r>
              <a:rPr lang="tr-TR" dirty="0" smtClean="0"/>
              <a:t> ve </a:t>
            </a:r>
            <a:r>
              <a:rPr lang="tr-TR" dirty="0" err="1" smtClean="0"/>
              <a:t>Bondi</a:t>
            </a:r>
            <a:r>
              <a:rPr lang="tr-TR" dirty="0" smtClean="0"/>
              <a:t>, 1989:50; Sönmez,2005a: 44,125-126). </a:t>
            </a:r>
            <a:endParaRPr lang="tr-TR" dirty="0"/>
          </a:p>
        </p:txBody>
      </p:sp>
    </p:spTree>
    <p:extLst>
      <p:ext uri="{BB962C8B-B14F-4D97-AF65-F5344CB8AC3E}">
        <p14:creationId xmlns:p14="http://schemas.microsoft.com/office/powerpoint/2010/main" val="5971665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EĞİTİM FELSEFESİ?</a:t>
            </a:r>
            <a:endParaRPr lang="tr-TR" dirty="0"/>
          </a:p>
        </p:txBody>
      </p:sp>
      <p:sp>
        <p:nvSpPr>
          <p:cNvPr id="3" name="İçerik Yer Tutucusu 2"/>
          <p:cNvSpPr>
            <a:spLocks noGrp="1"/>
          </p:cNvSpPr>
          <p:nvPr>
            <p:ph idx="1"/>
          </p:nvPr>
        </p:nvSpPr>
        <p:spPr/>
        <p:txBody>
          <a:bodyPr>
            <a:normAutofit/>
          </a:bodyPr>
          <a:lstStyle/>
          <a:p>
            <a:r>
              <a:rPr lang="tr-TR" dirty="0" smtClean="0"/>
              <a:t>Öğretmen, yukarıda açıklanan eğitim felsefelerinden sadece birisine mi sahip olmalı veya hepsini birden savunabilir mi? gibi sorular gündeme gelebilir. Eğer verilen cevapların ortalaması, her soru seti için aşağı yukarı aynı skoru yansıtıyorsa, tercih açısından ayrım yapma yetersizliğini gösterir. </a:t>
            </a:r>
            <a:endParaRPr lang="tr-TR" dirty="0" smtClean="0"/>
          </a:p>
          <a:p>
            <a:r>
              <a:rPr lang="tr-TR" dirty="0" smtClean="0"/>
              <a:t>Eğer </a:t>
            </a:r>
            <a:r>
              <a:rPr lang="tr-TR" dirty="0" smtClean="0"/>
              <a:t>verilen cevapların ortalaması, genelde </a:t>
            </a:r>
            <a:r>
              <a:rPr lang="tr-TR" dirty="0" err="1" smtClean="0"/>
              <a:t>Perennializm’den</a:t>
            </a:r>
            <a:r>
              <a:rPr lang="tr-TR" dirty="0" smtClean="0"/>
              <a:t> </a:t>
            </a:r>
            <a:r>
              <a:rPr lang="tr-TR" dirty="0" err="1" smtClean="0"/>
              <a:t>Existentializm’e</a:t>
            </a:r>
            <a:r>
              <a:rPr lang="tr-TR" dirty="0" smtClean="0"/>
              <a:t> doğru aşağıya doğru eğimli bir çizgi ise, o zaman okul hakkındaki inançlarda güçlü bir yapılandırılmış ya da eğim tam tersine ise yapılandırılmamış bir eğitim anlayışını gösterir. </a:t>
            </a:r>
            <a:endParaRPr lang="tr-TR" dirty="0" smtClean="0"/>
          </a:p>
        </p:txBody>
      </p:sp>
    </p:spTree>
    <p:extLst>
      <p:ext uri="{BB962C8B-B14F-4D97-AF65-F5344CB8AC3E}">
        <p14:creationId xmlns:p14="http://schemas.microsoft.com/office/powerpoint/2010/main" val="15976823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EĞİTİM FELSEFESİ</a:t>
            </a:r>
            <a:endParaRPr lang="en-US" dirty="0"/>
          </a:p>
        </p:txBody>
      </p:sp>
      <p:sp>
        <p:nvSpPr>
          <p:cNvPr id="3" name="Content Placeholder 2"/>
          <p:cNvSpPr>
            <a:spLocks noGrp="1"/>
          </p:cNvSpPr>
          <p:nvPr>
            <p:ph idx="1"/>
          </p:nvPr>
        </p:nvSpPr>
        <p:spPr/>
        <p:txBody>
          <a:bodyPr/>
          <a:lstStyle/>
          <a:p>
            <a:r>
              <a:rPr lang="en-US" dirty="0" err="1" smtClean="0"/>
              <a:t>Felsefe</a:t>
            </a:r>
            <a:r>
              <a:rPr lang="en-US" dirty="0" smtClean="0"/>
              <a:t> </a:t>
            </a:r>
            <a:r>
              <a:rPr lang="en-US" dirty="0" err="1" smtClean="0"/>
              <a:t>nedir</a:t>
            </a:r>
            <a:r>
              <a:rPr lang="en-US" dirty="0" smtClean="0"/>
              <a:t>?</a:t>
            </a:r>
          </a:p>
          <a:p>
            <a:r>
              <a:rPr lang="en-US" dirty="0" err="1" smtClean="0"/>
              <a:t>Eğitim</a:t>
            </a:r>
            <a:r>
              <a:rPr lang="en-US" dirty="0" smtClean="0"/>
              <a:t> </a:t>
            </a:r>
            <a:r>
              <a:rPr lang="en-US" dirty="0" err="1" smtClean="0"/>
              <a:t>için</a:t>
            </a:r>
            <a:r>
              <a:rPr lang="en-US" dirty="0" smtClean="0"/>
              <a:t> </a:t>
            </a:r>
            <a:r>
              <a:rPr lang="en-US" dirty="0" err="1" smtClean="0"/>
              <a:t>felsefe</a:t>
            </a:r>
            <a:r>
              <a:rPr lang="en-US" dirty="0" smtClean="0"/>
              <a:t> </a:t>
            </a:r>
            <a:r>
              <a:rPr lang="en-US" dirty="0" err="1" smtClean="0"/>
              <a:t>neden</a:t>
            </a:r>
            <a:r>
              <a:rPr lang="en-US" dirty="0" smtClean="0"/>
              <a:t> </a:t>
            </a:r>
            <a:r>
              <a:rPr lang="en-US" dirty="0" err="1" smtClean="0"/>
              <a:t>gereklidir</a:t>
            </a:r>
            <a:r>
              <a:rPr lang="en-US" dirty="0" smtClean="0"/>
              <a:t>?</a:t>
            </a:r>
            <a:endParaRPr lang="en-US" dirty="0"/>
          </a:p>
        </p:txBody>
      </p:sp>
    </p:spTree>
    <p:extLst>
      <p:ext uri="{BB962C8B-B14F-4D97-AF65-F5344CB8AC3E}">
        <p14:creationId xmlns:p14="http://schemas.microsoft.com/office/powerpoint/2010/main" val="37038639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EĞİTİM FELSEFESİ?</a:t>
            </a:r>
            <a:endParaRPr lang="tr-TR" dirty="0"/>
          </a:p>
        </p:txBody>
      </p:sp>
      <p:sp>
        <p:nvSpPr>
          <p:cNvPr id="3" name="İçerik Yer Tutucusu 2"/>
          <p:cNvSpPr>
            <a:spLocks noGrp="1"/>
          </p:cNvSpPr>
          <p:nvPr>
            <p:ph idx="1"/>
          </p:nvPr>
        </p:nvSpPr>
        <p:spPr/>
        <p:txBody>
          <a:bodyPr>
            <a:normAutofit/>
          </a:bodyPr>
          <a:lstStyle/>
          <a:p>
            <a:r>
              <a:rPr lang="tr-TR" dirty="0" err="1" smtClean="0"/>
              <a:t>ÖEğer</a:t>
            </a:r>
            <a:r>
              <a:rPr lang="tr-TR" dirty="0" smtClean="0"/>
              <a:t> </a:t>
            </a:r>
            <a:r>
              <a:rPr lang="tr-TR" dirty="0" smtClean="0"/>
              <a:t>verilen cevapların ortalaması, çift </a:t>
            </a:r>
            <a:r>
              <a:rPr lang="tr-TR" dirty="0" err="1" smtClean="0"/>
              <a:t>doruklu</a:t>
            </a:r>
            <a:r>
              <a:rPr lang="tr-TR" dirty="0" smtClean="0"/>
              <a:t> ya da üç </a:t>
            </a:r>
            <a:r>
              <a:rPr lang="tr-TR" dirty="0" err="1" smtClean="0"/>
              <a:t>doruklu</a:t>
            </a:r>
            <a:r>
              <a:rPr lang="tr-TR" dirty="0" smtClean="0"/>
              <a:t> dağılım gösteriyorsa, önemli konularda kararsızlık belirtir ve daha fazla açıklık getirme gerekliliğini akla getirir. Eğer şablon U şeklinde ortaya çıkarsa, önemli ölçüde bir değer </a:t>
            </a:r>
            <a:r>
              <a:rPr lang="tr-TR" dirty="0" smtClean="0"/>
              <a:t>tutarsızlığı </a:t>
            </a:r>
            <a:r>
              <a:rPr lang="tr-TR" dirty="0" smtClean="0"/>
              <a:t>belirtilmektedir ve çok farklı ve çeşitli sistemlerdeki güçlü inanışları akla getirir. </a:t>
            </a:r>
            <a:endParaRPr lang="tr-TR" dirty="0" smtClean="0"/>
          </a:p>
          <a:p>
            <a:r>
              <a:rPr lang="tr-TR" dirty="0" smtClean="0"/>
              <a:t>Son </a:t>
            </a:r>
            <a:r>
              <a:rPr lang="tr-TR" dirty="0" smtClean="0"/>
              <a:t>olarak, şablon sivri üst ve alt uçları (zirve ve vadileri) olmayan sadece akan bir eğri ise bu ya bir eklektik felsefeyi, ya da kendi şahsi felsefesini yeni oluşturmaya başlamış bir insanı akla getirebilir (</a:t>
            </a:r>
            <a:r>
              <a:rPr lang="tr-TR" dirty="0" err="1" smtClean="0"/>
              <a:t>Wiles</a:t>
            </a:r>
            <a:r>
              <a:rPr lang="tr-TR" dirty="0" smtClean="0"/>
              <a:t> ve </a:t>
            </a:r>
            <a:r>
              <a:rPr lang="tr-TR" dirty="0" err="1" smtClean="0"/>
              <a:t>Bondi</a:t>
            </a:r>
            <a:r>
              <a:rPr lang="tr-TR" dirty="0" smtClean="0"/>
              <a:t>, 1989:53-54).</a:t>
            </a:r>
            <a:endParaRPr lang="tr-TR" dirty="0"/>
          </a:p>
        </p:txBody>
      </p:sp>
    </p:spTree>
    <p:extLst>
      <p:ext uri="{BB962C8B-B14F-4D97-AF65-F5344CB8AC3E}">
        <p14:creationId xmlns:p14="http://schemas.microsoft.com/office/powerpoint/2010/main" val="18528739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DAİMİCİLİK (PERENNİALİZM)</a:t>
            </a:r>
            <a:endParaRPr lang="tr-TR" dirty="0"/>
          </a:p>
        </p:txBody>
      </p:sp>
      <p:sp>
        <p:nvSpPr>
          <p:cNvPr id="3" name="İçerik Yer Tutucusu 2"/>
          <p:cNvSpPr>
            <a:spLocks noGrp="1"/>
          </p:cNvSpPr>
          <p:nvPr>
            <p:ph idx="1"/>
          </p:nvPr>
        </p:nvSpPr>
        <p:spPr/>
        <p:txBody>
          <a:bodyPr>
            <a:normAutofit/>
          </a:bodyPr>
          <a:lstStyle/>
          <a:p>
            <a:r>
              <a:rPr lang="tr-TR" dirty="0" smtClean="0"/>
              <a:t>Beş </a:t>
            </a:r>
            <a:r>
              <a:rPr lang="tr-TR" dirty="0"/>
              <a:t>felsefenin en muhafazakar, geleneksel ve katı olanı </a:t>
            </a:r>
            <a:r>
              <a:rPr lang="tr-TR" dirty="0" err="1"/>
              <a:t>perennializimdir</a:t>
            </a:r>
            <a:r>
              <a:rPr lang="tr-TR" dirty="0"/>
              <a:t>. </a:t>
            </a:r>
            <a:r>
              <a:rPr lang="tr-TR" dirty="0" err="1"/>
              <a:t>Perennialistler</a:t>
            </a:r>
            <a:r>
              <a:rPr lang="tr-TR" dirty="0"/>
              <a:t>, eğitimin evrensel nitelikli belli gerçeklere dayanması gerektiğini savunurlar ve insan doğası gibi eğitimin de değişmez olduğuna inanırlar. </a:t>
            </a:r>
            <a:endParaRPr lang="tr-TR" dirty="0" smtClean="0"/>
          </a:p>
          <a:p>
            <a:r>
              <a:rPr lang="tr-TR" dirty="0" smtClean="0"/>
              <a:t>Çünkü </a:t>
            </a:r>
            <a:r>
              <a:rPr lang="tr-TR" dirty="0"/>
              <a:t>insanların ayırt edici </a:t>
            </a:r>
            <a:r>
              <a:rPr lang="tr-TR" dirty="0" smtClean="0"/>
              <a:t>özellikleri </a:t>
            </a:r>
            <a:r>
              <a:rPr lang="tr-TR" dirty="0" smtClean="0"/>
              <a:t>yetenekleridir</a:t>
            </a:r>
            <a:r>
              <a:rPr lang="tr-TR" dirty="0" smtClean="0"/>
              <a:t>. Eğitim mantığın, akıl yetilerinin gelişmesine odaklanmalıdır. </a:t>
            </a:r>
            <a:r>
              <a:rPr lang="tr-TR" dirty="0" err="1" smtClean="0"/>
              <a:t>Perennialistlere</a:t>
            </a:r>
            <a:r>
              <a:rPr lang="tr-TR" dirty="0" smtClean="0"/>
              <a:t> göre eğitim, hayata hazırlıktır ve öğrenciler eğitim hayatları boyunca dünyadaki değişmeyen doğruları ve nedenlerini öğrenmelidirler (</a:t>
            </a:r>
            <a:r>
              <a:rPr lang="tr-TR" dirty="0" err="1" smtClean="0"/>
              <a:t>Wiles</a:t>
            </a:r>
            <a:r>
              <a:rPr lang="tr-TR" dirty="0" smtClean="0"/>
              <a:t> </a:t>
            </a:r>
            <a:r>
              <a:rPr lang="tr-TR" dirty="0" err="1" smtClean="0"/>
              <a:t>and</a:t>
            </a:r>
            <a:r>
              <a:rPr lang="tr-TR" dirty="0" smtClean="0"/>
              <a:t> </a:t>
            </a:r>
            <a:r>
              <a:rPr lang="tr-TR" dirty="0" err="1" smtClean="0"/>
              <a:t>Bondi</a:t>
            </a:r>
            <a:r>
              <a:rPr lang="tr-TR" dirty="0" smtClean="0"/>
              <a:t>, 1989: 47; </a:t>
            </a:r>
            <a:r>
              <a:rPr lang="tr-TR" dirty="0" err="1" smtClean="0"/>
              <a:t>Gutek</a:t>
            </a:r>
            <a:r>
              <a:rPr lang="tr-TR" dirty="0" smtClean="0"/>
              <a:t>, 1997: 297, 311; Ergün,1999:81- 82; Demirel, 2009:21; Arslan, 2009:320-321).</a:t>
            </a:r>
            <a:endParaRPr lang="tr-TR" dirty="0"/>
          </a:p>
        </p:txBody>
      </p:sp>
    </p:spTree>
    <p:extLst>
      <p:ext uri="{BB962C8B-B14F-4D97-AF65-F5344CB8AC3E}">
        <p14:creationId xmlns:p14="http://schemas.microsoft.com/office/powerpoint/2010/main" val="15627038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DAİMİCİLİK (PERENNİALİZM)</a:t>
            </a:r>
            <a:endParaRPr lang="tr-TR" dirty="0"/>
          </a:p>
        </p:txBody>
      </p:sp>
      <p:sp>
        <p:nvSpPr>
          <p:cNvPr id="3" name="İçerik Yer Tutucusu 2"/>
          <p:cNvSpPr>
            <a:spLocks noGrp="1"/>
          </p:cNvSpPr>
          <p:nvPr>
            <p:ph idx="1"/>
          </p:nvPr>
        </p:nvSpPr>
        <p:spPr/>
        <p:txBody>
          <a:bodyPr/>
          <a:lstStyle/>
          <a:p>
            <a:r>
              <a:rPr lang="tr-TR" dirty="0" err="1" smtClean="0"/>
              <a:t>Perennializm</a:t>
            </a:r>
            <a:r>
              <a:rPr lang="tr-TR" dirty="0" smtClean="0"/>
              <a:t>, Realist </a:t>
            </a:r>
            <a:r>
              <a:rPr lang="tr-TR" dirty="0" err="1" smtClean="0"/>
              <a:t>Thomist</a:t>
            </a:r>
            <a:r>
              <a:rPr lang="tr-TR" dirty="0" smtClean="0"/>
              <a:t> felsefelerden kaynaklanır. Okul programı, rasyonaliteyi geliştirecek düşünsel konuları içermeli, mantıksal olmalı ve öğrencilerin düşünme ile iletişim sembollerini yeterince kullanabilmelerine zemin hazırlamalı, ahlâk ilkelerini içermeli (</a:t>
            </a:r>
            <a:r>
              <a:rPr lang="tr-TR" dirty="0" err="1" smtClean="0"/>
              <a:t>Gutek</a:t>
            </a:r>
            <a:r>
              <a:rPr lang="tr-TR" dirty="0" smtClean="0"/>
              <a:t>, 1997: 297-298). </a:t>
            </a:r>
            <a:endParaRPr lang="tr-TR" dirty="0" smtClean="0"/>
          </a:p>
          <a:p>
            <a:r>
              <a:rPr lang="tr-TR" dirty="0" err="1" smtClean="0"/>
              <a:t>Perennialistler</a:t>
            </a:r>
            <a:r>
              <a:rPr lang="tr-TR" dirty="0" smtClean="0"/>
              <a:t>, laik de olabilir, dinsel de (</a:t>
            </a:r>
            <a:r>
              <a:rPr lang="tr-TR" dirty="0" err="1" smtClean="0"/>
              <a:t>Gutek</a:t>
            </a:r>
            <a:r>
              <a:rPr lang="tr-TR" dirty="0" smtClean="0"/>
              <a:t>, 1997: 298, 303, 311). </a:t>
            </a:r>
            <a:endParaRPr lang="tr-TR" dirty="0" smtClean="0"/>
          </a:p>
          <a:p>
            <a:r>
              <a:rPr lang="tr-TR" dirty="0" err="1" smtClean="0"/>
              <a:t>Perennialistlere</a:t>
            </a:r>
            <a:r>
              <a:rPr lang="tr-TR" dirty="0" smtClean="0"/>
              <a:t> </a:t>
            </a:r>
            <a:r>
              <a:rPr lang="tr-TR" dirty="0" smtClean="0"/>
              <a:t>göre öğretmen anlatır ve yorumlar. Öğrenci pasif alıcıdır. Çünkü; doğru değişmezdir (</a:t>
            </a:r>
            <a:r>
              <a:rPr lang="tr-TR" dirty="0" err="1" smtClean="0"/>
              <a:t>Gutek</a:t>
            </a:r>
            <a:r>
              <a:rPr lang="tr-TR" dirty="0" smtClean="0"/>
              <a:t>, 1997: 297). Mevcut okul çevresindeki tüm değişim büyük ölçüde yüzeyseldir (</a:t>
            </a:r>
            <a:r>
              <a:rPr lang="tr-TR" dirty="0" err="1" smtClean="0"/>
              <a:t>Wiles</a:t>
            </a:r>
            <a:r>
              <a:rPr lang="tr-TR" dirty="0" smtClean="0"/>
              <a:t> </a:t>
            </a:r>
            <a:r>
              <a:rPr lang="tr-TR" dirty="0" err="1" smtClean="0"/>
              <a:t>and</a:t>
            </a:r>
            <a:r>
              <a:rPr lang="tr-TR" dirty="0" smtClean="0"/>
              <a:t> </a:t>
            </a:r>
            <a:r>
              <a:rPr lang="tr-TR" dirty="0" err="1" smtClean="0"/>
              <a:t>Bondi</a:t>
            </a:r>
            <a:r>
              <a:rPr lang="tr-TR" dirty="0" smtClean="0"/>
              <a:t>, 1989:47; Ergün, 1999: 81).</a:t>
            </a:r>
            <a:endParaRPr lang="tr-TR" dirty="0"/>
          </a:p>
        </p:txBody>
      </p:sp>
    </p:spTree>
    <p:extLst>
      <p:ext uri="{BB962C8B-B14F-4D97-AF65-F5344CB8AC3E}">
        <p14:creationId xmlns:p14="http://schemas.microsoft.com/office/powerpoint/2010/main" val="561998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ESASİCİLİK</a:t>
            </a:r>
            <a:endParaRPr lang="tr-TR" dirty="0"/>
          </a:p>
        </p:txBody>
      </p:sp>
      <p:sp>
        <p:nvSpPr>
          <p:cNvPr id="3" name="İçerik Yer Tutucusu 2"/>
          <p:cNvSpPr>
            <a:spLocks noGrp="1"/>
          </p:cNvSpPr>
          <p:nvPr>
            <p:ph idx="1"/>
          </p:nvPr>
        </p:nvSpPr>
        <p:spPr/>
        <p:txBody>
          <a:bodyPr/>
          <a:lstStyle/>
          <a:p>
            <a:r>
              <a:rPr lang="tr-TR" dirty="0" smtClean="0"/>
              <a:t>İdealizm ve realizmden etkilenir.</a:t>
            </a:r>
          </a:p>
          <a:p>
            <a:r>
              <a:rPr lang="tr-TR" dirty="0" smtClean="0"/>
              <a:t>davranışçıdır.</a:t>
            </a:r>
          </a:p>
          <a:p>
            <a:r>
              <a:rPr lang="tr-TR" dirty="0" smtClean="0"/>
              <a:t>Konu alanı önemlidir.</a:t>
            </a:r>
          </a:p>
          <a:p>
            <a:r>
              <a:rPr lang="tr-TR" dirty="0" smtClean="0"/>
              <a:t>Disiplin anlayışı</a:t>
            </a:r>
          </a:p>
          <a:p>
            <a:r>
              <a:rPr lang="tr-TR" dirty="0" smtClean="0"/>
              <a:t>Ezbere dayalı öğrenim</a:t>
            </a:r>
          </a:p>
          <a:p>
            <a:r>
              <a:rPr lang="tr-TR" dirty="0" smtClean="0"/>
              <a:t>Öğretmen merkezli</a:t>
            </a:r>
          </a:p>
          <a:p>
            <a:r>
              <a:rPr lang="tr-TR" dirty="0" smtClean="0"/>
              <a:t>Geleneksel öğretim yöntemleri</a:t>
            </a:r>
          </a:p>
          <a:p>
            <a:endParaRPr lang="tr-TR" dirty="0"/>
          </a:p>
        </p:txBody>
      </p:sp>
    </p:spTree>
    <p:extLst>
      <p:ext uri="{BB962C8B-B14F-4D97-AF65-F5344CB8AC3E}">
        <p14:creationId xmlns:p14="http://schemas.microsoft.com/office/powerpoint/2010/main" val="29365791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İLERLEMECİLİK</a:t>
            </a:r>
            <a:endParaRPr lang="en-US" dirty="0"/>
          </a:p>
        </p:txBody>
      </p:sp>
      <p:sp>
        <p:nvSpPr>
          <p:cNvPr id="3" name="Content Placeholder 2"/>
          <p:cNvSpPr>
            <a:spLocks noGrp="1"/>
          </p:cNvSpPr>
          <p:nvPr>
            <p:ph idx="1"/>
          </p:nvPr>
        </p:nvSpPr>
        <p:spPr>
          <a:xfrm>
            <a:off x="838200" y="1825624"/>
            <a:ext cx="10515600" cy="4854575"/>
          </a:xfrm>
        </p:spPr>
        <p:txBody>
          <a:bodyPr>
            <a:normAutofit lnSpcReduction="10000"/>
          </a:bodyPr>
          <a:lstStyle/>
          <a:p>
            <a:r>
              <a:rPr lang="en-US" dirty="0" err="1" smtClean="0"/>
              <a:t>Pragmatizmden</a:t>
            </a:r>
            <a:r>
              <a:rPr lang="en-US" dirty="0" smtClean="0"/>
              <a:t> </a:t>
            </a:r>
            <a:r>
              <a:rPr lang="en-US" dirty="0" err="1" smtClean="0"/>
              <a:t>etkilenir</a:t>
            </a:r>
            <a:r>
              <a:rPr lang="en-US" dirty="0" smtClean="0"/>
              <a:t>.</a:t>
            </a:r>
          </a:p>
          <a:p>
            <a:r>
              <a:rPr lang="en-US" dirty="0" err="1" smtClean="0"/>
              <a:t>Bilgi</a:t>
            </a:r>
            <a:r>
              <a:rPr lang="en-US" dirty="0" smtClean="0"/>
              <a:t> </a:t>
            </a:r>
            <a:r>
              <a:rPr lang="en-US" dirty="0" err="1" smtClean="0"/>
              <a:t>ve</a:t>
            </a:r>
            <a:r>
              <a:rPr lang="en-US" dirty="0" smtClean="0"/>
              <a:t> </a:t>
            </a:r>
            <a:r>
              <a:rPr lang="en-US" dirty="0" err="1" smtClean="0"/>
              <a:t>öğrenme</a:t>
            </a:r>
            <a:r>
              <a:rPr lang="en-US" dirty="0" smtClean="0"/>
              <a:t> </a:t>
            </a:r>
            <a:r>
              <a:rPr lang="en-US" dirty="0" err="1" smtClean="0"/>
              <a:t>özneldir</a:t>
            </a:r>
            <a:r>
              <a:rPr lang="en-US" dirty="0" smtClean="0"/>
              <a:t>.</a:t>
            </a:r>
          </a:p>
          <a:p>
            <a:r>
              <a:rPr lang="en-US" dirty="0" err="1" smtClean="0"/>
              <a:t>Bilişsellik</a:t>
            </a:r>
            <a:r>
              <a:rPr lang="en-US" dirty="0" smtClean="0"/>
              <a:t> </a:t>
            </a:r>
            <a:r>
              <a:rPr lang="en-US" dirty="0" err="1" smtClean="0"/>
              <a:t>ön</a:t>
            </a:r>
            <a:r>
              <a:rPr lang="en-US" dirty="0" smtClean="0"/>
              <a:t> </a:t>
            </a:r>
            <a:r>
              <a:rPr lang="en-US" dirty="0" err="1" smtClean="0"/>
              <a:t>plandadır</a:t>
            </a:r>
            <a:r>
              <a:rPr lang="en-US" dirty="0" smtClean="0"/>
              <a:t>. </a:t>
            </a:r>
            <a:r>
              <a:rPr lang="en-US" dirty="0" err="1"/>
              <a:t>Z</a:t>
            </a:r>
            <a:r>
              <a:rPr lang="en-US" dirty="0" err="1" smtClean="0"/>
              <a:t>ihinsel</a:t>
            </a:r>
            <a:r>
              <a:rPr lang="en-US" dirty="0" smtClean="0"/>
              <a:t> </a:t>
            </a:r>
            <a:r>
              <a:rPr lang="en-US" dirty="0" err="1" smtClean="0"/>
              <a:t>süreç</a:t>
            </a:r>
            <a:r>
              <a:rPr lang="en-US" dirty="0" smtClean="0"/>
              <a:t> </a:t>
            </a:r>
            <a:r>
              <a:rPr lang="en-US" dirty="0" err="1" smtClean="0"/>
              <a:t>önemlidir</a:t>
            </a:r>
            <a:r>
              <a:rPr lang="en-US" dirty="0" smtClean="0"/>
              <a:t>.</a:t>
            </a:r>
          </a:p>
          <a:p>
            <a:r>
              <a:rPr lang="en-US" dirty="0" err="1" smtClean="0"/>
              <a:t>İçselleştirme</a:t>
            </a:r>
            <a:endParaRPr lang="en-US" dirty="0" smtClean="0"/>
          </a:p>
          <a:p>
            <a:r>
              <a:rPr lang="en-US" dirty="0" err="1" smtClean="0"/>
              <a:t>Okul</a:t>
            </a:r>
            <a:r>
              <a:rPr lang="en-US" dirty="0" smtClean="0"/>
              <a:t> </a:t>
            </a:r>
            <a:r>
              <a:rPr lang="en-US" dirty="0" err="1" smtClean="0"/>
              <a:t>hayatın</a:t>
            </a:r>
            <a:r>
              <a:rPr lang="en-US" dirty="0" smtClean="0"/>
              <a:t> </a:t>
            </a:r>
            <a:r>
              <a:rPr lang="en-US" dirty="0" err="1" smtClean="0"/>
              <a:t>kendisidir</a:t>
            </a:r>
            <a:r>
              <a:rPr lang="en-US" dirty="0" smtClean="0"/>
              <a:t>.</a:t>
            </a:r>
          </a:p>
          <a:p>
            <a:r>
              <a:rPr lang="en-US" dirty="0" err="1" smtClean="0"/>
              <a:t>Esnek</a:t>
            </a:r>
            <a:r>
              <a:rPr lang="en-US" dirty="0" smtClean="0"/>
              <a:t> </a:t>
            </a:r>
            <a:r>
              <a:rPr lang="en-US" dirty="0" err="1" smtClean="0"/>
              <a:t>öğretim</a:t>
            </a:r>
            <a:r>
              <a:rPr lang="en-US" dirty="0" smtClean="0"/>
              <a:t> </a:t>
            </a:r>
            <a:r>
              <a:rPr lang="en-US" dirty="0" err="1" smtClean="0"/>
              <a:t>programları</a:t>
            </a:r>
            <a:endParaRPr lang="en-US" dirty="0" smtClean="0"/>
          </a:p>
          <a:p>
            <a:r>
              <a:rPr lang="en-US" dirty="0" err="1" smtClean="0"/>
              <a:t>Öğrenci</a:t>
            </a:r>
            <a:r>
              <a:rPr lang="en-US" dirty="0" smtClean="0"/>
              <a:t> </a:t>
            </a:r>
            <a:r>
              <a:rPr lang="en-US" dirty="0" err="1" smtClean="0"/>
              <a:t>merkezli</a:t>
            </a:r>
            <a:endParaRPr lang="en-US" dirty="0" smtClean="0"/>
          </a:p>
          <a:p>
            <a:r>
              <a:rPr lang="en-US" dirty="0" err="1" smtClean="0"/>
              <a:t>Demokratik</a:t>
            </a:r>
            <a:r>
              <a:rPr lang="en-US" dirty="0" smtClean="0"/>
              <a:t> </a:t>
            </a:r>
            <a:r>
              <a:rPr lang="en-US" dirty="0" err="1" smtClean="0"/>
              <a:t>eğitim</a:t>
            </a:r>
            <a:r>
              <a:rPr lang="en-US" dirty="0" smtClean="0"/>
              <a:t> </a:t>
            </a:r>
            <a:r>
              <a:rPr lang="en-US" dirty="0" err="1" smtClean="0"/>
              <a:t>anlayışı</a:t>
            </a:r>
            <a:endParaRPr lang="en-US" dirty="0" smtClean="0"/>
          </a:p>
          <a:p>
            <a:r>
              <a:rPr lang="en-US" dirty="0" err="1" smtClean="0"/>
              <a:t>Rekabet</a:t>
            </a:r>
            <a:r>
              <a:rPr lang="en-US" dirty="0" smtClean="0"/>
              <a:t> </a:t>
            </a:r>
            <a:r>
              <a:rPr lang="en-US" dirty="0" err="1" smtClean="0"/>
              <a:t>yok</a:t>
            </a:r>
            <a:endParaRPr lang="en-US" dirty="0" smtClean="0"/>
          </a:p>
          <a:p>
            <a:r>
              <a:rPr lang="en-US" dirty="0" err="1" smtClean="0"/>
              <a:t>Bütünsel</a:t>
            </a:r>
            <a:r>
              <a:rPr lang="en-US" dirty="0" smtClean="0"/>
              <a:t> </a:t>
            </a:r>
            <a:r>
              <a:rPr lang="en-US" dirty="0" err="1" smtClean="0"/>
              <a:t>gelişim</a:t>
            </a:r>
            <a:endParaRPr lang="en-US" dirty="0" smtClean="0"/>
          </a:p>
        </p:txBody>
      </p:sp>
    </p:spTree>
    <p:extLst>
      <p:ext uri="{BB962C8B-B14F-4D97-AF65-F5344CB8AC3E}">
        <p14:creationId xmlns:p14="http://schemas.microsoft.com/office/powerpoint/2010/main" val="1187732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YENİDEN KURMACILIK</a:t>
            </a:r>
            <a:endParaRPr lang="en-US" dirty="0"/>
          </a:p>
        </p:txBody>
      </p:sp>
      <p:sp>
        <p:nvSpPr>
          <p:cNvPr id="3" name="Content Placeholder 2"/>
          <p:cNvSpPr>
            <a:spLocks noGrp="1"/>
          </p:cNvSpPr>
          <p:nvPr>
            <p:ph idx="1"/>
          </p:nvPr>
        </p:nvSpPr>
        <p:spPr/>
        <p:txBody>
          <a:bodyPr/>
          <a:lstStyle/>
          <a:p>
            <a:r>
              <a:rPr lang="en-US" dirty="0" err="1" smtClean="0"/>
              <a:t>Pragmatizm</a:t>
            </a:r>
            <a:r>
              <a:rPr lang="en-US" dirty="0" smtClean="0"/>
              <a:t> </a:t>
            </a:r>
            <a:r>
              <a:rPr lang="en-US" dirty="0" err="1" smtClean="0"/>
              <a:t>ve</a:t>
            </a:r>
            <a:r>
              <a:rPr lang="en-US" dirty="0" smtClean="0"/>
              <a:t> </a:t>
            </a:r>
            <a:r>
              <a:rPr lang="en-US" dirty="0" err="1" smtClean="0"/>
              <a:t>varoluşçuluktan</a:t>
            </a:r>
            <a:r>
              <a:rPr lang="en-US" dirty="0" smtClean="0"/>
              <a:t> </a:t>
            </a:r>
            <a:r>
              <a:rPr lang="en-US" dirty="0" err="1" smtClean="0"/>
              <a:t>etkilenir</a:t>
            </a:r>
            <a:r>
              <a:rPr lang="en-US" dirty="0" smtClean="0"/>
              <a:t>.</a:t>
            </a:r>
          </a:p>
          <a:p>
            <a:r>
              <a:rPr lang="en-US" dirty="0" err="1" smtClean="0"/>
              <a:t>toplumsaldır</a:t>
            </a:r>
            <a:r>
              <a:rPr lang="en-US" dirty="0" smtClean="0"/>
              <a:t>.</a:t>
            </a:r>
          </a:p>
          <a:p>
            <a:r>
              <a:rPr lang="en-US" dirty="0" err="1" smtClean="0"/>
              <a:t>Toplumsal</a:t>
            </a:r>
            <a:r>
              <a:rPr lang="en-US" dirty="0" smtClean="0"/>
              <a:t> </a:t>
            </a:r>
            <a:r>
              <a:rPr lang="en-US" dirty="0" err="1" smtClean="0"/>
              <a:t>liderler</a:t>
            </a:r>
            <a:r>
              <a:rPr lang="en-US" dirty="0" smtClean="0"/>
              <a:t> </a:t>
            </a:r>
            <a:r>
              <a:rPr lang="en-US" dirty="0" err="1" smtClean="0"/>
              <a:t>yetiştirmeyi</a:t>
            </a:r>
            <a:r>
              <a:rPr lang="en-US" dirty="0" smtClean="0"/>
              <a:t> </a:t>
            </a:r>
            <a:r>
              <a:rPr lang="en-US" dirty="0" err="1" smtClean="0"/>
              <a:t>amaçlar</a:t>
            </a:r>
            <a:endParaRPr lang="en-US" dirty="0" smtClean="0"/>
          </a:p>
          <a:p>
            <a:r>
              <a:rPr lang="en-US" dirty="0" err="1" smtClean="0"/>
              <a:t>Demokrasiyi</a:t>
            </a:r>
            <a:r>
              <a:rPr lang="en-US" dirty="0" smtClean="0"/>
              <a:t> </a:t>
            </a:r>
            <a:r>
              <a:rPr lang="en-US" dirty="0" err="1" smtClean="0"/>
              <a:t>sağlamayi</a:t>
            </a:r>
            <a:r>
              <a:rPr lang="en-US" dirty="0" smtClean="0"/>
              <a:t> </a:t>
            </a:r>
            <a:r>
              <a:rPr lang="en-US" dirty="0" err="1" smtClean="0"/>
              <a:t>ve</a:t>
            </a:r>
            <a:r>
              <a:rPr lang="en-US" dirty="0" smtClean="0"/>
              <a:t> </a:t>
            </a:r>
            <a:r>
              <a:rPr lang="en-US" dirty="0" err="1" smtClean="0"/>
              <a:t>toplumu</a:t>
            </a:r>
            <a:r>
              <a:rPr lang="en-US" dirty="0" smtClean="0"/>
              <a:t> </a:t>
            </a:r>
            <a:r>
              <a:rPr lang="en-US" dirty="0" err="1" smtClean="0"/>
              <a:t>bu</a:t>
            </a:r>
            <a:r>
              <a:rPr lang="en-US" dirty="0" smtClean="0"/>
              <a:t> </a:t>
            </a:r>
            <a:r>
              <a:rPr lang="en-US" dirty="0" err="1" smtClean="0"/>
              <a:t>yönde</a:t>
            </a:r>
            <a:r>
              <a:rPr lang="en-US" dirty="0" smtClean="0"/>
              <a:t> </a:t>
            </a:r>
            <a:r>
              <a:rPr lang="en-US" dirty="0" err="1" smtClean="0"/>
              <a:t>düzenlemeyi</a:t>
            </a:r>
            <a:r>
              <a:rPr lang="en-US" dirty="0" smtClean="0"/>
              <a:t> </a:t>
            </a:r>
            <a:r>
              <a:rPr lang="en-US" dirty="0" err="1" smtClean="0"/>
              <a:t>amaçlar</a:t>
            </a:r>
            <a:r>
              <a:rPr lang="en-US" dirty="0" smtClean="0"/>
              <a:t>.</a:t>
            </a:r>
          </a:p>
          <a:p>
            <a:r>
              <a:rPr lang="en-US" dirty="0" err="1" smtClean="0"/>
              <a:t>Öğretmen</a:t>
            </a:r>
            <a:r>
              <a:rPr lang="en-US" dirty="0" smtClean="0"/>
              <a:t> </a:t>
            </a:r>
            <a:r>
              <a:rPr lang="en-US" dirty="0" err="1" smtClean="0"/>
              <a:t>değişimin</a:t>
            </a:r>
            <a:r>
              <a:rPr lang="en-US" dirty="0" smtClean="0"/>
              <a:t> </a:t>
            </a:r>
            <a:r>
              <a:rPr lang="en-US" dirty="0" err="1" smtClean="0"/>
              <a:t>temsilcisidir</a:t>
            </a:r>
            <a:r>
              <a:rPr lang="en-US" dirty="0" smtClean="0"/>
              <a:t>.</a:t>
            </a:r>
            <a:endParaRPr lang="en-US" dirty="0"/>
          </a:p>
        </p:txBody>
      </p:sp>
    </p:spTree>
    <p:extLst>
      <p:ext uri="{BB962C8B-B14F-4D97-AF65-F5344CB8AC3E}">
        <p14:creationId xmlns:p14="http://schemas.microsoft.com/office/powerpoint/2010/main" val="29261493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İDEALİZM</a:t>
            </a:r>
            <a:endParaRPr lang="tr-TR" dirty="0"/>
          </a:p>
        </p:txBody>
      </p:sp>
      <p:sp>
        <p:nvSpPr>
          <p:cNvPr id="3" name="İçerik Yer Tutucusu 2"/>
          <p:cNvSpPr>
            <a:spLocks noGrp="1"/>
          </p:cNvSpPr>
          <p:nvPr>
            <p:ph idx="1"/>
          </p:nvPr>
        </p:nvSpPr>
        <p:spPr/>
        <p:txBody>
          <a:bodyPr>
            <a:normAutofit/>
          </a:bodyPr>
          <a:lstStyle/>
          <a:p>
            <a:r>
              <a:rPr lang="tr-TR" dirty="0" smtClean="0"/>
              <a:t>İdealistlere </a:t>
            </a:r>
            <a:r>
              <a:rPr lang="tr-TR" dirty="0" smtClean="0"/>
              <a:t>göre, gerçek bilgi sadece aklın ürünü olabilir ve esas gerçek fiziksel âlemde değil aklın içerisindedir. Doğru, fikirlerin tutarlılığında bulunacaktır. </a:t>
            </a:r>
            <a:endParaRPr lang="tr-TR" dirty="0" smtClean="0"/>
          </a:p>
          <a:p>
            <a:r>
              <a:rPr lang="tr-TR" dirty="0" smtClean="0"/>
              <a:t>İyilik </a:t>
            </a:r>
            <a:r>
              <a:rPr lang="tr-TR" dirty="0" smtClean="0"/>
              <a:t>ideal bir durumdur. İyi, doğru ve güzel, başka bir söyleyişle değerler, mutlak ve içsel olup, değiştirilemez ve evrenseldir (</a:t>
            </a:r>
            <a:r>
              <a:rPr lang="tr-TR" dirty="0" err="1" smtClean="0"/>
              <a:t>Wiles</a:t>
            </a:r>
            <a:r>
              <a:rPr lang="tr-TR" dirty="0" smtClean="0"/>
              <a:t> </a:t>
            </a:r>
            <a:r>
              <a:rPr lang="tr-TR" dirty="0" err="1" smtClean="0"/>
              <a:t>and</a:t>
            </a:r>
            <a:r>
              <a:rPr lang="tr-TR" dirty="0" smtClean="0"/>
              <a:t> </a:t>
            </a:r>
            <a:r>
              <a:rPr lang="tr-TR" dirty="0" err="1" smtClean="0"/>
              <a:t>Bondi</a:t>
            </a:r>
            <a:r>
              <a:rPr lang="tr-TR" dirty="0" smtClean="0"/>
              <a:t>, 1989: 47; </a:t>
            </a:r>
            <a:r>
              <a:rPr lang="tr-TR" dirty="0" err="1" smtClean="0"/>
              <a:t>Gutek</a:t>
            </a:r>
            <a:r>
              <a:rPr lang="tr-TR" dirty="0" smtClean="0"/>
              <a:t>, 1997: 24-25; Ergün, 1999:75; Sönmez, 2005a: 38-39; Demirel, 2009: 19). </a:t>
            </a:r>
            <a:endParaRPr lang="tr-TR" dirty="0"/>
          </a:p>
        </p:txBody>
      </p:sp>
    </p:spTree>
    <p:extLst>
      <p:ext uri="{BB962C8B-B14F-4D97-AF65-F5344CB8AC3E}">
        <p14:creationId xmlns:p14="http://schemas.microsoft.com/office/powerpoint/2010/main" val="31911847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İDEALİZM</a:t>
            </a:r>
            <a:endParaRPr lang="en-US" dirty="0"/>
          </a:p>
        </p:txBody>
      </p:sp>
      <p:sp>
        <p:nvSpPr>
          <p:cNvPr id="3" name="Content Placeholder 2"/>
          <p:cNvSpPr>
            <a:spLocks noGrp="1"/>
          </p:cNvSpPr>
          <p:nvPr>
            <p:ph idx="1"/>
          </p:nvPr>
        </p:nvSpPr>
        <p:spPr/>
        <p:txBody>
          <a:bodyPr>
            <a:normAutofit/>
          </a:bodyPr>
          <a:lstStyle/>
          <a:p>
            <a:r>
              <a:rPr lang="tr-TR" dirty="0"/>
              <a:t>İdealist eğitimin amacı, öğrencileri doğruyu aramaya teşvik etmektir. Okul öğrencilerin doğuştan getirdikleri yetilerinin farkına varmalarını sağlamak ve kişiliklerini belirlemek için kültürel mirası oluşturan değerleri öğretmelidir</a:t>
            </a:r>
            <a:r>
              <a:rPr lang="tr-TR" dirty="0" smtClean="0"/>
              <a:t>.</a:t>
            </a:r>
            <a:endParaRPr lang="en-US" dirty="0"/>
          </a:p>
        </p:txBody>
      </p:sp>
    </p:spTree>
    <p:extLst>
      <p:ext uri="{BB962C8B-B14F-4D97-AF65-F5344CB8AC3E}">
        <p14:creationId xmlns:p14="http://schemas.microsoft.com/office/powerpoint/2010/main" val="29324659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İDEALİZM</a:t>
            </a:r>
            <a:endParaRPr lang="en-US" dirty="0"/>
          </a:p>
        </p:txBody>
      </p:sp>
      <p:sp>
        <p:nvSpPr>
          <p:cNvPr id="3" name="Content Placeholder 2"/>
          <p:cNvSpPr>
            <a:spLocks noGrp="1"/>
          </p:cNvSpPr>
          <p:nvPr>
            <p:ph idx="1"/>
          </p:nvPr>
        </p:nvSpPr>
        <p:spPr/>
        <p:txBody>
          <a:bodyPr/>
          <a:lstStyle/>
          <a:p>
            <a:r>
              <a:rPr lang="tr-TR" dirty="0"/>
              <a:t> İdealistler, eski bilgileri, yetileri ve öğretileri koruyarak birikmiş bilgilerden ve birbirleriyle ilişkili olarak organize edilen düşünce veya kavramlardan oluşan müfredat programını savunurlar Öğrencilere, yaşayan değerler ve bu değerlerle nasıl yaşayacağı öğretilmelidir. Okul, kültürel mirası oluşturan değerleri öğretmelidir. </a:t>
            </a:r>
            <a:endParaRPr lang="tr-TR" dirty="0" smtClean="0"/>
          </a:p>
          <a:p>
            <a:r>
              <a:rPr lang="tr-TR" dirty="0" smtClean="0"/>
              <a:t>Değer </a:t>
            </a:r>
            <a:r>
              <a:rPr lang="tr-TR" dirty="0"/>
              <a:t>eğitiminin zengin kaynağı tarih, edebiyat, din ve felsefe gibi kültürel konulardır ki bunlar insanlık tarihi boyunca “</a:t>
            </a:r>
            <a:r>
              <a:rPr lang="tr-TR" dirty="0" err="1"/>
              <a:t>mutlak”a</a:t>
            </a:r>
            <a:r>
              <a:rPr lang="tr-TR" dirty="0"/>
              <a:t> ilişkin ortaya çıkmış düşünceleri yansıtırlar (</a:t>
            </a:r>
            <a:r>
              <a:rPr lang="tr-TR" dirty="0" err="1"/>
              <a:t>Gutek</a:t>
            </a:r>
            <a:r>
              <a:rPr lang="tr-TR" dirty="0"/>
              <a:t>, 1997: 23- </a:t>
            </a:r>
          </a:p>
          <a:p>
            <a:endParaRPr lang="en-US" dirty="0"/>
          </a:p>
        </p:txBody>
      </p:sp>
    </p:spTree>
    <p:extLst>
      <p:ext uri="{BB962C8B-B14F-4D97-AF65-F5344CB8AC3E}">
        <p14:creationId xmlns:p14="http://schemas.microsoft.com/office/powerpoint/2010/main" val="6636798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İDEALİZM</a:t>
            </a:r>
            <a:endParaRPr lang="tr-TR" dirty="0"/>
          </a:p>
        </p:txBody>
      </p:sp>
      <p:sp>
        <p:nvSpPr>
          <p:cNvPr id="3" name="İçerik Yer Tutucusu 2"/>
          <p:cNvSpPr>
            <a:spLocks noGrp="1"/>
          </p:cNvSpPr>
          <p:nvPr>
            <p:ph idx="1"/>
          </p:nvPr>
        </p:nvSpPr>
        <p:spPr/>
        <p:txBody>
          <a:bodyPr>
            <a:normAutofit/>
          </a:bodyPr>
          <a:lstStyle/>
          <a:p>
            <a:r>
              <a:rPr lang="tr-TR" dirty="0" smtClean="0"/>
              <a:t>İdealistler okulun fonksiyonunu, entelektüel süreçleri destekleme, örnek olan davranış modellerini ve geçmişteki bilgileri sunma olarak görürler. Öğrencinin değerli davranış ve insan modellerini örnek alarak sürdürülmesi amacını güder</a:t>
            </a:r>
            <a:r>
              <a:rPr lang="tr-TR" dirty="0" smtClean="0"/>
              <a:t>.</a:t>
            </a:r>
          </a:p>
          <a:p>
            <a:r>
              <a:rPr lang="tr-TR" dirty="0" smtClean="0"/>
              <a:t>Öğretmen </a:t>
            </a:r>
            <a:r>
              <a:rPr lang="tr-TR" dirty="0" smtClean="0"/>
              <a:t>kültürel değerlerin doğal bir modeli olarak her öğrenciyi doğruya ulaşması için cesaretlendirmelidir. Öğretmen-öğrenci ilişkisinde en önemli merkezî rol öğretmenindir. Öğretmen, mükemmel insanlar yetiştirme hedefinde yoğunlaştığının bilincinde olmalı (</a:t>
            </a:r>
            <a:r>
              <a:rPr lang="tr-TR" dirty="0" err="1" smtClean="0"/>
              <a:t>Wiles</a:t>
            </a:r>
            <a:r>
              <a:rPr lang="tr-TR" dirty="0" smtClean="0"/>
              <a:t> </a:t>
            </a:r>
            <a:r>
              <a:rPr lang="tr-TR" dirty="0" err="1" smtClean="0"/>
              <a:t>and</a:t>
            </a:r>
            <a:r>
              <a:rPr lang="tr-TR" dirty="0" smtClean="0"/>
              <a:t> </a:t>
            </a:r>
            <a:r>
              <a:rPr lang="tr-TR" dirty="0" err="1" smtClean="0"/>
              <a:t>Bondi</a:t>
            </a:r>
            <a:r>
              <a:rPr lang="tr-TR" dirty="0" smtClean="0"/>
              <a:t>, 1989: 47; </a:t>
            </a:r>
            <a:r>
              <a:rPr lang="tr-TR" dirty="0" err="1" smtClean="0"/>
              <a:t>Gutek</a:t>
            </a:r>
            <a:r>
              <a:rPr lang="tr-TR" dirty="0" smtClean="0"/>
              <a:t>, 1997:28-32; Sönmez, 2005a: 45-48). </a:t>
            </a:r>
            <a:endParaRPr lang="tr-TR" dirty="0"/>
          </a:p>
        </p:txBody>
      </p:sp>
    </p:spTree>
    <p:extLst>
      <p:ext uri="{BB962C8B-B14F-4D97-AF65-F5344CB8AC3E}">
        <p14:creationId xmlns:p14="http://schemas.microsoft.com/office/powerpoint/2010/main" val="35650088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İDEALİZM</a:t>
            </a:r>
            <a:endParaRPr lang="tr-TR" dirty="0"/>
          </a:p>
        </p:txBody>
      </p:sp>
      <p:sp>
        <p:nvSpPr>
          <p:cNvPr id="3" name="İçerik Yer Tutucusu 2"/>
          <p:cNvSpPr>
            <a:spLocks noGrp="1"/>
          </p:cNvSpPr>
          <p:nvPr>
            <p:ph idx="1"/>
          </p:nvPr>
        </p:nvSpPr>
        <p:spPr/>
        <p:txBody>
          <a:bodyPr>
            <a:normAutofit/>
          </a:bodyPr>
          <a:lstStyle/>
          <a:p>
            <a:r>
              <a:rPr lang="tr-TR" dirty="0" smtClean="0"/>
              <a:t>Okullardaki </a:t>
            </a:r>
            <a:r>
              <a:rPr lang="tr-TR" dirty="0"/>
              <a:t>öğrenciler biraz pasif bir role sahiptirler, öğretmenin anlattıklarını alarak yorumlarlar. Okul programlarındaki değişimler genellikle düzenli eğitim sürecine girişte dikkate alınır (</a:t>
            </a:r>
            <a:r>
              <a:rPr lang="tr-TR" dirty="0" err="1"/>
              <a:t>Wiles</a:t>
            </a:r>
            <a:r>
              <a:rPr lang="tr-TR" dirty="0"/>
              <a:t> </a:t>
            </a:r>
            <a:r>
              <a:rPr lang="tr-TR" dirty="0" err="1"/>
              <a:t>and</a:t>
            </a:r>
            <a:r>
              <a:rPr lang="tr-TR" dirty="0"/>
              <a:t> </a:t>
            </a:r>
            <a:r>
              <a:rPr lang="tr-TR" dirty="0" err="1"/>
              <a:t>Bondi</a:t>
            </a:r>
            <a:r>
              <a:rPr lang="tr-TR" dirty="0"/>
              <a:t>, 1989: 47, 50; Sönmez, 2005a: 45-48, 77).</a:t>
            </a:r>
            <a:endParaRPr lang="tr-TR" dirty="0"/>
          </a:p>
        </p:txBody>
      </p:sp>
    </p:spTree>
    <p:extLst>
      <p:ext uri="{BB962C8B-B14F-4D97-AF65-F5344CB8AC3E}">
        <p14:creationId xmlns:p14="http://schemas.microsoft.com/office/powerpoint/2010/main" val="6602741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REALİZM</a:t>
            </a:r>
            <a:endParaRPr lang="tr-TR" dirty="0"/>
          </a:p>
        </p:txBody>
      </p:sp>
      <p:sp>
        <p:nvSpPr>
          <p:cNvPr id="3" name="İçerik Yer Tutucusu 2"/>
          <p:cNvSpPr>
            <a:spLocks noGrp="1"/>
          </p:cNvSpPr>
          <p:nvPr>
            <p:ph idx="1"/>
          </p:nvPr>
        </p:nvSpPr>
        <p:spPr/>
        <p:txBody>
          <a:bodyPr>
            <a:normAutofit/>
          </a:bodyPr>
          <a:lstStyle/>
          <a:p>
            <a:r>
              <a:rPr lang="tr-TR" dirty="0" smtClean="0"/>
              <a:t>Realizm: Realizm gerçeğin, akıl ve algıdan bağımsız olarak var olduğunu savunan felsefi bir görüştür (Ergün; 1999:76; </a:t>
            </a:r>
            <a:r>
              <a:rPr lang="tr-TR" dirty="0" err="1" smtClean="0"/>
              <a:t>Gutek</a:t>
            </a:r>
            <a:r>
              <a:rPr lang="tr-TR" dirty="0" smtClean="0"/>
              <a:t>, 1997: 35; Sönmez, 2005a:39). Okulun görevi dünya hakkında öğrencileri bilgilendirmektir. Realistler için iyilik, doğanın kanunlarında ve fiziksel dünyanın düzeninde bulunacaktır. Doğru, gözlemlenenlerin aynısıdır (</a:t>
            </a:r>
            <a:r>
              <a:rPr lang="tr-TR" dirty="0" err="1" smtClean="0"/>
              <a:t>Wiles</a:t>
            </a:r>
            <a:r>
              <a:rPr lang="tr-TR" dirty="0" smtClean="0"/>
              <a:t> </a:t>
            </a:r>
            <a:r>
              <a:rPr lang="tr-TR" dirty="0" err="1" smtClean="0"/>
              <a:t>and</a:t>
            </a:r>
            <a:r>
              <a:rPr lang="tr-TR" dirty="0" smtClean="0"/>
              <a:t> </a:t>
            </a:r>
            <a:r>
              <a:rPr lang="tr-TR" dirty="0" err="1" smtClean="0"/>
              <a:t>Bondi</a:t>
            </a:r>
            <a:r>
              <a:rPr lang="tr-TR" dirty="0" smtClean="0"/>
              <a:t>, 1989:50). </a:t>
            </a:r>
            <a:endParaRPr lang="tr-TR" dirty="0"/>
          </a:p>
        </p:txBody>
      </p:sp>
    </p:spTree>
    <p:extLst>
      <p:ext uri="{BB962C8B-B14F-4D97-AF65-F5344CB8AC3E}">
        <p14:creationId xmlns:p14="http://schemas.microsoft.com/office/powerpoint/2010/main" val="7374247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REALİZM</a:t>
            </a:r>
            <a:endParaRPr lang="tr-TR" dirty="0"/>
          </a:p>
        </p:txBody>
      </p:sp>
      <p:sp>
        <p:nvSpPr>
          <p:cNvPr id="3" name="İçerik Yer Tutucusu 2"/>
          <p:cNvSpPr>
            <a:spLocks noGrp="1"/>
          </p:cNvSpPr>
          <p:nvPr>
            <p:ph idx="1"/>
          </p:nvPr>
        </p:nvSpPr>
        <p:spPr/>
        <p:txBody>
          <a:bodyPr>
            <a:normAutofit/>
          </a:bodyPr>
          <a:lstStyle/>
          <a:p>
            <a:r>
              <a:rPr lang="tr-TR" dirty="0" smtClean="0"/>
              <a:t>Öğrenciler </a:t>
            </a:r>
            <a:r>
              <a:rPr lang="tr-TR" dirty="0" smtClean="0"/>
              <a:t>gerçeklere dayalı bilgileri öğrenmelidir. Öğretmen öğrencilere bu gerçekliğin bilgisini vermelidir. Realistler okullarda matematik ve fen gibi derslere ağırlık vermeyi tercih derler. </a:t>
            </a:r>
            <a:endParaRPr lang="tr-TR" dirty="0" smtClean="0"/>
          </a:p>
          <a:p>
            <a:r>
              <a:rPr lang="tr-TR" dirty="0" smtClean="0"/>
              <a:t>Öğrenciler</a:t>
            </a:r>
            <a:r>
              <a:rPr lang="tr-TR" dirty="0" smtClean="0"/>
              <a:t>, gerçeği öğrenmenin en iyi ve etkili yollarına; sistematik olarak düzenlenmiş bağlantılı disiplinler aracılığıyla araştırmak, kütüphane kullanımı gibi araştırma yöntemlerine ilişkin deneyim kazanmalılar, fakat öğrenciler, yine de pasif katılımcılardır. </a:t>
            </a:r>
            <a:endParaRPr lang="tr-TR" dirty="0"/>
          </a:p>
        </p:txBody>
      </p:sp>
    </p:spTree>
    <p:extLst>
      <p:ext uri="{BB962C8B-B14F-4D97-AF65-F5344CB8AC3E}">
        <p14:creationId xmlns:p14="http://schemas.microsoft.com/office/powerpoint/2010/main" val="19406440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1708</Words>
  <Application>Microsoft Macintosh PowerPoint</Application>
  <PresentationFormat>Custom</PresentationFormat>
  <Paragraphs>89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Teması</vt:lpstr>
      <vt:lpstr>EĞİTİME GİRİŞ</vt:lpstr>
      <vt:lpstr>EĞİTİM FELSEFESİ</vt:lpstr>
      <vt:lpstr>İDEALİZM</vt:lpstr>
      <vt:lpstr>İDEALİZM</vt:lpstr>
      <vt:lpstr>İDEALİZM</vt:lpstr>
      <vt:lpstr>İDEALİZM</vt:lpstr>
      <vt:lpstr>İDEALİZM</vt:lpstr>
      <vt:lpstr>REALİZM</vt:lpstr>
      <vt:lpstr>REALİZM</vt:lpstr>
      <vt:lpstr>REALİZM</vt:lpstr>
      <vt:lpstr>PRAGMATİZM</vt:lpstr>
      <vt:lpstr>PRAGMATİZM</vt:lpstr>
      <vt:lpstr>PRAGMATİZM</vt:lpstr>
      <vt:lpstr>PRAGMATİZM</vt:lpstr>
      <vt:lpstr>VAROLUŞÇULUK (EXİSTENTİALİZM)</vt:lpstr>
      <vt:lpstr>VAROLUŞÇULUK (EXİSTENTİALİZM)</vt:lpstr>
      <vt:lpstr>VAROLUŞÇULUK (EXİSTENTİALİZM)</vt:lpstr>
      <vt:lpstr>VAROLUŞÇULUK (EXİSTENTİALİZM)</vt:lpstr>
      <vt:lpstr>EĞİTİM FELSEFESİ?</vt:lpstr>
      <vt:lpstr>EĞİTİM FELSEFESİ?</vt:lpstr>
      <vt:lpstr>DAİMİCİLİK (PERENNİALİZM)</vt:lpstr>
      <vt:lpstr>DAİMİCİLİK (PERENNİALİZM)</vt:lpstr>
      <vt:lpstr>ESASİCİLİK</vt:lpstr>
      <vt:lpstr>İLERLEMECİLİK</vt:lpstr>
      <vt:lpstr>YENİDEN KURMACILIK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felsefe</dc:title>
  <dc:creator>davut hotaman</dc:creator>
  <cp:lastModifiedBy>No  Name</cp:lastModifiedBy>
  <cp:revision>9</cp:revision>
  <dcterms:created xsi:type="dcterms:W3CDTF">2020-09-08T06:43:05Z</dcterms:created>
  <dcterms:modified xsi:type="dcterms:W3CDTF">2020-10-27T12:02:25Z</dcterms:modified>
</cp:coreProperties>
</file>