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7"/>
  </p:notesMasterIdLst>
  <p:sldIdLst>
    <p:sldId id="256" r:id="rId2"/>
    <p:sldId id="260" r:id="rId3"/>
    <p:sldId id="291" r:id="rId4"/>
    <p:sldId id="292" r:id="rId5"/>
    <p:sldId id="293" r:id="rId6"/>
    <p:sldId id="261" r:id="rId7"/>
    <p:sldId id="263" r:id="rId8"/>
    <p:sldId id="312" r:id="rId9"/>
    <p:sldId id="264" r:id="rId10"/>
    <p:sldId id="313" r:id="rId11"/>
    <p:sldId id="265" r:id="rId12"/>
    <p:sldId id="314" r:id="rId13"/>
    <p:sldId id="266" r:id="rId14"/>
    <p:sldId id="315" r:id="rId15"/>
    <p:sldId id="296" r:id="rId16"/>
    <p:sldId id="316" r:id="rId17"/>
    <p:sldId id="267" r:id="rId18"/>
    <p:sldId id="268" r:id="rId19"/>
    <p:sldId id="269" r:id="rId20"/>
    <p:sldId id="270" r:id="rId21"/>
    <p:sldId id="297" r:id="rId22"/>
    <p:sldId id="271" r:id="rId23"/>
    <p:sldId id="272" r:id="rId24"/>
    <p:sldId id="273" r:id="rId25"/>
    <p:sldId id="274" r:id="rId26"/>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met Fatih ERKOÇ" initials="MFE" lastIdx="1" clrIdx="0">
    <p:extLst>
      <p:ext uri="{19B8F6BF-5375-455C-9EA6-DF929625EA0E}">
        <p15:presenceInfo xmlns:p15="http://schemas.microsoft.com/office/powerpoint/2012/main" userId="e7f4feb1730cea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659" autoAdjust="0"/>
  </p:normalViewPr>
  <p:slideViewPr>
    <p:cSldViewPr snapToGrid="0">
      <p:cViewPr varScale="1">
        <p:scale>
          <a:sx n="60" d="100"/>
          <a:sy n="60" d="100"/>
        </p:scale>
        <p:origin x="1140" y="72"/>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3A8E58C-2FD0-4BC2-8F18-8D424E9987E9}" type="datetimeFigureOut">
              <a:rPr lang="tr-TR" smtClean="0"/>
              <a:t>1.11.2020</a:t>
            </a:fld>
            <a:endParaRPr lang="tr-TR"/>
          </a:p>
        </p:txBody>
      </p:sp>
      <p:sp>
        <p:nvSpPr>
          <p:cNvPr id="4" name="Slayt Görüntüsü Yer Tutucus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0355153-FC95-40EE-9871-121828410A94}" type="slidenum">
              <a:rPr lang="tr-TR" smtClean="0"/>
              <a:t>‹#›</a:t>
            </a:fld>
            <a:endParaRPr lang="tr-TR"/>
          </a:p>
        </p:txBody>
      </p:sp>
    </p:spTree>
    <p:extLst>
      <p:ext uri="{BB962C8B-B14F-4D97-AF65-F5344CB8AC3E}">
        <p14:creationId xmlns:p14="http://schemas.microsoft.com/office/powerpoint/2010/main" val="377286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a:t>
            </a:fld>
            <a:endParaRPr lang="tr-TR"/>
          </a:p>
        </p:txBody>
      </p:sp>
    </p:spTree>
    <p:extLst>
      <p:ext uri="{BB962C8B-B14F-4D97-AF65-F5344CB8AC3E}">
        <p14:creationId xmlns:p14="http://schemas.microsoft.com/office/powerpoint/2010/main" val="3644974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11</a:t>
            </a:fld>
            <a:endParaRPr lang="tr-TR"/>
          </a:p>
        </p:txBody>
      </p:sp>
    </p:spTree>
    <p:extLst>
      <p:ext uri="{BB962C8B-B14F-4D97-AF65-F5344CB8AC3E}">
        <p14:creationId xmlns:p14="http://schemas.microsoft.com/office/powerpoint/2010/main" val="80392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12</a:t>
            </a:fld>
            <a:endParaRPr lang="tr-TR"/>
          </a:p>
        </p:txBody>
      </p:sp>
    </p:spTree>
    <p:extLst>
      <p:ext uri="{BB962C8B-B14F-4D97-AF65-F5344CB8AC3E}">
        <p14:creationId xmlns:p14="http://schemas.microsoft.com/office/powerpoint/2010/main" val="226311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13</a:t>
            </a:fld>
            <a:endParaRPr lang="tr-TR"/>
          </a:p>
        </p:txBody>
      </p:sp>
    </p:spTree>
    <p:extLst>
      <p:ext uri="{BB962C8B-B14F-4D97-AF65-F5344CB8AC3E}">
        <p14:creationId xmlns:p14="http://schemas.microsoft.com/office/powerpoint/2010/main" val="392617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14</a:t>
            </a:fld>
            <a:endParaRPr lang="tr-TR"/>
          </a:p>
        </p:txBody>
      </p:sp>
    </p:spTree>
    <p:extLst>
      <p:ext uri="{BB962C8B-B14F-4D97-AF65-F5344CB8AC3E}">
        <p14:creationId xmlns:p14="http://schemas.microsoft.com/office/powerpoint/2010/main" val="102203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15</a:t>
            </a:fld>
            <a:endParaRPr lang="tr-TR"/>
          </a:p>
        </p:txBody>
      </p:sp>
    </p:spTree>
    <p:extLst>
      <p:ext uri="{BB962C8B-B14F-4D97-AF65-F5344CB8AC3E}">
        <p14:creationId xmlns:p14="http://schemas.microsoft.com/office/powerpoint/2010/main" val="236283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16</a:t>
            </a:fld>
            <a:endParaRPr lang="tr-TR"/>
          </a:p>
        </p:txBody>
      </p:sp>
    </p:spTree>
    <p:extLst>
      <p:ext uri="{BB962C8B-B14F-4D97-AF65-F5344CB8AC3E}">
        <p14:creationId xmlns:p14="http://schemas.microsoft.com/office/powerpoint/2010/main" val="3300325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17</a:t>
            </a:fld>
            <a:endParaRPr lang="tr-TR"/>
          </a:p>
        </p:txBody>
      </p:sp>
    </p:spTree>
    <p:extLst>
      <p:ext uri="{BB962C8B-B14F-4D97-AF65-F5344CB8AC3E}">
        <p14:creationId xmlns:p14="http://schemas.microsoft.com/office/powerpoint/2010/main" val="4007915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18</a:t>
            </a:fld>
            <a:endParaRPr lang="tr-TR"/>
          </a:p>
        </p:txBody>
      </p:sp>
    </p:spTree>
    <p:extLst>
      <p:ext uri="{BB962C8B-B14F-4D97-AF65-F5344CB8AC3E}">
        <p14:creationId xmlns:p14="http://schemas.microsoft.com/office/powerpoint/2010/main" val="3138875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19</a:t>
            </a:fld>
            <a:endParaRPr lang="tr-TR"/>
          </a:p>
        </p:txBody>
      </p:sp>
    </p:spTree>
    <p:extLst>
      <p:ext uri="{BB962C8B-B14F-4D97-AF65-F5344CB8AC3E}">
        <p14:creationId xmlns:p14="http://schemas.microsoft.com/office/powerpoint/2010/main" val="2681678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20</a:t>
            </a:fld>
            <a:endParaRPr lang="tr-TR"/>
          </a:p>
        </p:txBody>
      </p:sp>
    </p:spTree>
    <p:extLst>
      <p:ext uri="{BB962C8B-B14F-4D97-AF65-F5344CB8AC3E}">
        <p14:creationId xmlns:p14="http://schemas.microsoft.com/office/powerpoint/2010/main" val="268181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operating system</a:t>
            </a:r>
            <a:r>
              <a:rPr lang="tr-TR"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instructs the computer how to operate. These operations may include identifying,</a:t>
            </a:r>
            <a:r>
              <a:rPr lang="tr-TR"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accessing, and processing information. Programs or applications perform different functions.</a:t>
            </a:r>
            <a:r>
              <a:rPr lang="tr-TR" sz="1200" b="0" i="0" u="none" strike="noStrike" kern="1200" baseline="0" dirty="0">
                <a:solidFill>
                  <a:schemeClr val="tx1"/>
                </a:solidFill>
                <a:latin typeface="+mn-lt"/>
                <a:ea typeface="+mn-ea"/>
                <a:cs typeface="+mn-cs"/>
              </a:rPr>
              <a:t>  (Windows, Unix, Linux, </a:t>
            </a:r>
            <a:r>
              <a:rPr lang="tr-TR" sz="1200" b="0" i="0" u="none" strike="noStrike" kern="1200" baseline="0" dirty="0" err="1">
                <a:solidFill>
                  <a:schemeClr val="tx1"/>
                </a:solidFill>
                <a:latin typeface="+mn-lt"/>
                <a:ea typeface="+mn-ea"/>
                <a:cs typeface="+mn-cs"/>
              </a:rPr>
              <a:t>MacOS</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Android</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iOS</a:t>
            </a:r>
            <a:r>
              <a:rPr lang="tr-TR" sz="1200" b="0" i="0" u="none" strike="noStrike" kern="1200" baseline="0" dirty="0">
                <a:solidFill>
                  <a:schemeClr val="tx1"/>
                </a:solidFill>
                <a:latin typeface="+mn-lt"/>
                <a:ea typeface="+mn-ea"/>
                <a:cs typeface="+mn-cs"/>
              </a:rPr>
              <a:t> </a:t>
            </a:r>
            <a:r>
              <a:rPr lang="tr-TR" sz="1200" b="0" i="0" u="none" strike="noStrike" kern="1200" baseline="0" dirty="0" err="1">
                <a:solidFill>
                  <a:schemeClr val="tx1"/>
                </a:solidFill>
                <a:latin typeface="+mn-lt"/>
                <a:ea typeface="+mn-ea"/>
                <a:cs typeface="+mn-cs"/>
              </a:rPr>
              <a:t>etc</a:t>
            </a:r>
            <a:r>
              <a:rPr lang="tr-TR" sz="1200" b="0" i="0" u="none" strike="noStrike" kern="1200" baseline="0" dirty="0">
                <a:solidFill>
                  <a:schemeClr val="tx1"/>
                </a:solidFill>
                <a:latin typeface="+mn-lt"/>
                <a:ea typeface="+mn-ea"/>
                <a:cs typeface="+mn-cs"/>
              </a:rPr>
              <a:t>. )</a:t>
            </a:r>
          </a:p>
          <a:p>
            <a:endParaRPr lang="tr-TR"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Programs vary widely, depending on the type of information that is accessed or generated.</a:t>
            </a:r>
            <a:endParaRPr lang="tr-TR" sz="1200" b="0" i="0" u="none" strike="noStrike" kern="1200" baseline="0" dirty="0">
              <a:solidFill>
                <a:schemeClr val="tx1"/>
              </a:solidFill>
              <a:latin typeface="+mn-lt"/>
              <a:ea typeface="+mn-ea"/>
              <a:cs typeface="+mn-cs"/>
            </a:endParaRPr>
          </a:p>
          <a:p>
            <a:endParaRPr lang="tr-TR"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instructions for balancing a checkbook are very different from instructions</a:t>
            </a:r>
            <a:r>
              <a:rPr lang="tr-TR"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simulating a virtual-reality world on the Internet.</a:t>
            </a:r>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3</a:t>
            </a:fld>
            <a:endParaRPr lang="tr-TR"/>
          </a:p>
        </p:txBody>
      </p:sp>
    </p:spTree>
    <p:extLst>
      <p:ext uri="{BB962C8B-B14F-4D97-AF65-F5344CB8AC3E}">
        <p14:creationId xmlns:p14="http://schemas.microsoft.com/office/powerpoint/2010/main" val="2445465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21</a:t>
            </a:fld>
            <a:endParaRPr lang="tr-TR"/>
          </a:p>
        </p:txBody>
      </p:sp>
    </p:spTree>
    <p:extLst>
      <p:ext uri="{BB962C8B-B14F-4D97-AF65-F5344CB8AC3E}">
        <p14:creationId xmlns:p14="http://schemas.microsoft.com/office/powerpoint/2010/main" val="745837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22</a:t>
            </a:fld>
            <a:endParaRPr lang="tr-TR"/>
          </a:p>
        </p:txBody>
      </p:sp>
    </p:spTree>
    <p:extLst>
      <p:ext uri="{BB962C8B-B14F-4D97-AF65-F5344CB8AC3E}">
        <p14:creationId xmlns:p14="http://schemas.microsoft.com/office/powerpoint/2010/main" val="2442844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23</a:t>
            </a:fld>
            <a:endParaRPr lang="tr-TR"/>
          </a:p>
        </p:txBody>
      </p:sp>
    </p:spTree>
    <p:extLst>
      <p:ext uri="{BB962C8B-B14F-4D97-AF65-F5344CB8AC3E}">
        <p14:creationId xmlns:p14="http://schemas.microsoft.com/office/powerpoint/2010/main" val="1722579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24</a:t>
            </a:fld>
            <a:endParaRPr lang="tr-TR"/>
          </a:p>
        </p:txBody>
      </p:sp>
    </p:spTree>
    <p:extLst>
      <p:ext uri="{BB962C8B-B14F-4D97-AF65-F5344CB8AC3E}">
        <p14:creationId xmlns:p14="http://schemas.microsoft.com/office/powerpoint/2010/main" val="340318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25</a:t>
            </a:fld>
            <a:endParaRPr lang="tr-TR"/>
          </a:p>
        </p:txBody>
      </p:sp>
    </p:spTree>
    <p:extLst>
      <p:ext uri="{BB962C8B-B14F-4D97-AF65-F5344CB8AC3E}">
        <p14:creationId xmlns:p14="http://schemas.microsoft.com/office/powerpoint/2010/main" val="410667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4</a:t>
            </a:fld>
            <a:endParaRPr lang="tr-TR"/>
          </a:p>
        </p:txBody>
      </p:sp>
    </p:spTree>
    <p:extLst>
      <p:ext uri="{BB962C8B-B14F-4D97-AF65-F5344CB8AC3E}">
        <p14:creationId xmlns:p14="http://schemas.microsoft.com/office/powerpoint/2010/main" val="341267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5</a:t>
            </a:fld>
            <a:endParaRPr lang="tr-TR"/>
          </a:p>
        </p:txBody>
      </p:sp>
    </p:spTree>
    <p:extLst>
      <p:ext uri="{BB962C8B-B14F-4D97-AF65-F5344CB8AC3E}">
        <p14:creationId xmlns:p14="http://schemas.microsoft.com/office/powerpoint/2010/main" val="2997270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6</a:t>
            </a:fld>
            <a:endParaRPr lang="tr-TR"/>
          </a:p>
        </p:txBody>
      </p:sp>
    </p:spTree>
    <p:extLst>
      <p:ext uri="{BB962C8B-B14F-4D97-AF65-F5344CB8AC3E}">
        <p14:creationId xmlns:p14="http://schemas.microsoft.com/office/powerpoint/2010/main" val="14831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7</a:t>
            </a:fld>
            <a:endParaRPr lang="tr-TR"/>
          </a:p>
        </p:txBody>
      </p:sp>
    </p:spTree>
    <p:extLst>
      <p:ext uri="{BB962C8B-B14F-4D97-AF65-F5344CB8AC3E}">
        <p14:creationId xmlns:p14="http://schemas.microsoft.com/office/powerpoint/2010/main" val="239508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8</a:t>
            </a:fld>
            <a:endParaRPr lang="tr-TR"/>
          </a:p>
        </p:txBody>
      </p:sp>
    </p:spTree>
    <p:extLst>
      <p:ext uri="{BB962C8B-B14F-4D97-AF65-F5344CB8AC3E}">
        <p14:creationId xmlns:p14="http://schemas.microsoft.com/office/powerpoint/2010/main" val="2180889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9</a:t>
            </a:fld>
            <a:endParaRPr lang="tr-TR"/>
          </a:p>
        </p:txBody>
      </p:sp>
    </p:spTree>
    <p:extLst>
      <p:ext uri="{BB962C8B-B14F-4D97-AF65-F5344CB8AC3E}">
        <p14:creationId xmlns:p14="http://schemas.microsoft.com/office/powerpoint/2010/main" val="298839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00355153-FC95-40EE-9871-121828410A94}" type="slidenum">
              <a:rPr lang="tr-TR" smtClean="0"/>
              <a:t>10</a:t>
            </a:fld>
            <a:endParaRPr lang="tr-TR"/>
          </a:p>
        </p:txBody>
      </p:sp>
    </p:spTree>
    <p:extLst>
      <p:ext uri="{BB962C8B-B14F-4D97-AF65-F5344CB8AC3E}">
        <p14:creationId xmlns:p14="http://schemas.microsoft.com/office/powerpoint/2010/main" val="247496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11/1/2020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422516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906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470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05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pPr/>
              <a:t>11/1/2020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858190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306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132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24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608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003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11/1/2020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968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11/1/2020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42358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jpeg"/></Relationships>
</file>

<file path=ppt/slides/_rels/slide2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eg"/></Relationships>
</file>

<file path=ppt/slides/_rels/slide2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15125" y="2884748"/>
            <a:ext cx="8361229" cy="2098226"/>
          </a:xfrm>
        </p:spPr>
        <p:txBody>
          <a:bodyPr/>
          <a:lstStyle/>
          <a:p>
            <a:r>
              <a:rPr lang="tr-TR" dirty="0"/>
              <a:t>CATEGORIES OF PERSONAL COMPUTER HARDWARE  </a:t>
            </a:r>
          </a:p>
        </p:txBody>
      </p:sp>
      <p:sp>
        <p:nvSpPr>
          <p:cNvPr id="3" name="Alt Başlık 2"/>
          <p:cNvSpPr>
            <a:spLocks noGrp="1"/>
          </p:cNvSpPr>
          <p:nvPr>
            <p:ph type="subTitle" idx="1"/>
          </p:nvPr>
        </p:nvSpPr>
        <p:spPr>
          <a:xfrm>
            <a:off x="2679904" y="4742342"/>
            <a:ext cx="6831673" cy="1086237"/>
          </a:xfrm>
        </p:spPr>
        <p:txBody>
          <a:bodyPr>
            <a:normAutofit fontScale="92500" lnSpcReduction="10000"/>
          </a:bodyPr>
          <a:lstStyle/>
          <a:p>
            <a:r>
              <a:rPr lang="en-US" cap="none" dirty="0">
                <a:latin typeface="Arial" panose="020B0604020202020204" pitchFamily="34" charset="0"/>
                <a:cs typeface="Arial" panose="020B0604020202020204" pitchFamily="34" charset="0"/>
              </a:rPr>
              <a:t>BTO2101 Hardware of Informatics Systems</a:t>
            </a:r>
            <a:endParaRPr lang="tr-TR" cap="none" dirty="0">
              <a:latin typeface="Arial" panose="020B0604020202020204" pitchFamily="34" charset="0"/>
              <a:cs typeface="Arial" panose="020B0604020202020204" pitchFamily="34" charset="0"/>
            </a:endParaRPr>
          </a:p>
          <a:p>
            <a:r>
              <a:rPr lang="tr-TR" cap="none" dirty="0" err="1">
                <a:latin typeface="Arial" panose="020B0604020202020204" pitchFamily="34" charset="0"/>
                <a:cs typeface="Arial" panose="020B0604020202020204" pitchFamily="34" charset="0"/>
              </a:rPr>
              <a:t>Week</a:t>
            </a:r>
            <a:r>
              <a:rPr lang="tr-TR" cap="none" dirty="0">
                <a:latin typeface="Arial" panose="020B0604020202020204" pitchFamily="34" charset="0"/>
                <a:cs typeface="Arial" panose="020B0604020202020204" pitchFamily="34" charset="0"/>
              </a:rPr>
              <a:t> 2</a:t>
            </a:r>
          </a:p>
          <a:p>
            <a:r>
              <a:rPr lang="tr-TR" cap="none" dirty="0">
                <a:latin typeface="Arial" panose="020B0604020202020204" pitchFamily="34" charset="0"/>
                <a:cs typeface="Arial" panose="020B0604020202020204" pitchFamily="34" charset="0"/>
              </a:rPr>
              <a:t>Dr. M. Fatih ERKOÇ</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078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3001" y="594404"/>
            <a:ext cx="9905998" cy="1478570"/>
          </a:xfrm>
        </p:spPr>
        <p:txBody>
          <a:bodyPr/>
          <a:lstStyle/>
          <a:p>
            <a:r>
              <a:rPr lang="tr-TR" cap="none" dirty="0"/>
              <a:t>Mouse</a:t>
            </a:r>
            <a:endParaRPr lang="en-US" cap="none" dirty="0"/>
          </a:p>
        </p:txBody>
      </p:sp>
      <p:pic>
        <p:nvPicPr>
          <p:cNvPr id="3076" name="Picture 4" descr="Components inside a low-cost ball and wheel m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091" y="1760036"/>
            <a:ext cx="3221490" cy="241611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he light emitter and light detector on either side of a spoke wheel inside an old-style, basic computer mouse (one that uses a rubber b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933" y="1896532"/>
            <a:ext cx="28575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omponents inside a low-cost optical mo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490" y="4449071"/>
            <a:ext cx="3165091" cy="237381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he light guide inside a computer mouse carries light from an LED down to your deskt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0088" y="5039295"/>
            <a:ext cx="3244273" cy="10814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Elecom Wireless Extreme Ergonomic Design Mouse BlueLED 5 Button M-XPT1MRBK  | Shopee Malaysi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5786" y="942985"/>
            <a:ext cx="3096672" cy="309667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MadCatz Cyborg M.M.O. 7 - Gaming Mouse | Alza.co.u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00040" y="4262910"/>
            <a:ext cx="3072847" cy="244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08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wipe(down)">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wipe(down)">
                                      <p:cBhvr>
                                        <p:cTn id="12" dur="500"/>
                                        <p:tgtEl>
                                          <p:spTgt spid="30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80"/>
                                        </p:tgtEl>
                                        <p:attrNameLst>
                                          <p:attrName>style.visibility</p:attrName>
                                        </p:attrNameLst>
                                      </p:cBhvr>
                                      <p:to>
                                        <p:strVal val="visible"/>
                                      </p:to>
                                    </p:set>
                                    <p:animEffect transition="in" filter="wipe(down)">
                                      <p:cBhvr>
                                        <p:cTn id="17" dur="500"/>
                                        <p:tgtEl>
                                          <p:spTgt spid="30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82"/>
                                        </p:tgtEl>
                                        <p:attrNameLst>
                                          <p:attrName>style.visibility</p:attrName>
                                        </p:attrNameLst>
                                      </p:cBhvr>
                                      <p:to>
                                        <p:strVal val="visible"/>
                                      </p:to>
                                    </p:set>
                                    <p:animEffect transition="in" filter="wipe(down)">
                                      <p:cBhvr>
                                        <p:cTn id="22" dur="500"/>
                                        <p:tgtEl>
                                          <p:spTgt spid="30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84"/>
                                        </p:tgtEl>
                                        <p:attrNameLst>
                                          <p:attrName>style.visibility</p:attrName>
                                        </p:attrNameLst>
                                      </p:cBhvr>
                                      <p:to>
                                        <p:strVal val="visible"/>
                                      </p:to>
                                    </p:set>
                                    <p:animEffect transition="in" filter="wipe(down)">
                                      <p:cBhvr>
                                        <p:cTn id="27" dur="500"/>
                                        <p:tgtEl>
                                          <p:spTgt spid="30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86"/>
                                        </p:tgtEl>
                                        <p:attrNameLst>
                                          <p:attrName>style.visibility</p:attrName>
                                        </p:attrNameLst>
                                      </p:cBhvr>
                                      <p:to>
                                        <p:strVal val="visible"/>
                                      </p:to>
                                    </p:set>
                                    <p:animEffect transition="in" filter="wipe(down)">
                                      <p:cBhvr>
                                        <p:cTn id="32"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Joystick</a:t>
            </a:r>
            <a:endParaRPr lang="en-US" cap="none" dirty="0"/>
          </a:p>
        </p:txBody>
      </p:sp>
      <p:sp>
        <p:nvSpPr>
          <p:cNvPr id="3" name="İçerik Yer Tutucusu 2"/>
          <p:cNvSpPr>
            <a:spLocks noGrp="1"/>
          </p:cNvSpPr>
          <p:nvPr>
            <p:ph idx="1"/>
          </p:nvPr>
        </p:nvSpPr>
        <p:spPr>
          <a:xfrm>
            <a:off x="1141412" y="1812176"/>
            <a:ext cx="9905999" cy="1860664"/>
          </a:xfrm>
        </p:spPr>
        <p:txBody>
          <a:bodyPr>
            <a:normAutofit/>
          </a:bodyPr>
          <a:lstStyle/>
          <a:p>
            <a:r>
              <a:rPr lang="en-US" sz="2200" dirty="0"/>
              <a:t>Joystick is also a pointing device, which is used to move the cursor position on a monitor screen.</a:t>
            </a:r>
            <a:endParaRPr lang="tr-TR" sz="2200" dirty="0"/>
          </a:p>
          <a:p>
            <a:r>
              <a:rPr lang="en-US" sz="2200" dirty="0"/>
              <a:t>It is mainly used in </a:t>
            </a:r>
            <a:r>
              <a:rPr lang="en-US" sz="2200" dirty="0">
                <a:solidFill>
                  <a:srgbClr val="FF0000"/>
                </a:solidFill>
              </a:rPr>
              <a:t>Computer Aided Designing </a:t>
            </a:r>
            <a:r>
              <a:rPr lang="en-US" sz="2200" dirty="0"/>
              <a:t>(CAD) and </a:t>
            </a:r>
            <a:r>
              <a:rPr lang="en-US" sz="2200" dirty="0">
                <a:solidFill>
                  <a:srgbClr val="FF0000"/>
                </a:solidFill>
              </a:rPr>
              <a:t>playing computer games</a:t>
            </a:r>
            <a:r>
              <a:rPr lang="en-US" sz="2200" dirty="0"/>
              <a:t>.</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166" y="3351706"/>
            <a:ext cx="3158490" cy="3297020"/>
          </a:xfrm>
          <a:prstGeom prst="rect">
            <a:avLst/>
          </a:prstGeom>
        </p:spPr>
      </p:pic>
    </p:spTree>
    <p:extLst>
      <p:ext uri="{BB962C8B-B14F-4D97-AF65-F5344CB8AC3E}">
        <p14:creationId xmlns:p14="http://schemas.microsoft.com/office/powerpoint/2010/main" val="370888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3001" y="295259"/>
            <a:ext cx="9905998" cy="1478570"/>
          </a:xfrm>
        </p:spPr>
        <p:txBody>
          <a:bodyPr/>
          <a:lstStyle/>
          <a:p>
            <a:r>
              <a:rPr lang="tr-TR" cap="none" dirty="0"/>
              <a:t>Joystick</a:t>
            </a:r>
            <a:endParaRPr lang="en-US" cap="none" dirty="0"/>
          </a:p>
        </p:txBody>
      </p:sp>
      <p:pic>
        <p:nvPicPr>
          <p:cNvPr id="4098" name="Picture 2" descr="Amazon.com: SpaceControl 3D CAD Mouse - Ball: Computers &amp; Accessories"/>
          <p:cNvPicPr>
            <a:picLocks noChangeAspect="1" noChangeArrowheads="1"/>
          </p:cNvPicPr>
          <p:nvPr/>
        </p:nvPicPr>
        <p:blipFill rotWithShape="1">
          <a:blip r:embed="rId3">
            <a:extLst>
              <a:ext uri="{28A0092B-C50C-407E-A947-70E740481C1C}">
                <a14:useLocalDpi xmlns:a14="http://schemas.microsoft.com/office/drawing/2010/main" val="0"/>
              </a:ext>
            </a:extLst>
          </a:blip>
          <a:srcRect l="1894" r="2323"/>
          <a:stretch/>
        </p:blipFill>
        <p:spPr bwMode="auto">
          <a:xfrm>
            <a:off x="1225485" y="1145280"/>
            <a:ext cx="4190444" cy="29711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gitech Wingman Force 3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105" y="1428160"/>
            <a:ext cx="4355410" cy="52601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en best mouse for CAD software users (updated)"/>
          <p:cNvPicPr>
            <a:picLocks noChangeAspect="1" noChangeArrowheads="1"/>
          </p:cNvPicPr>
          <p:nvPr/>
        </p:nvPicPr>
        <p:blipFill rotWithShape="1">
          <a:blip r:embed="rId5">
            <a:extLst>
              <a:ext uri="{28A0092B-C50C-407E-A947-70E740481C1C}">
                <a14:useLocalDpi xmlns:a14="http://schemas.microsoft.com/office/drawing/2010/main" val="0"/>
              </a:ext>
            </a:extLst>
          </a:blip>
          <a:srcRect l="13655" r="7294"/>
          <a:stretch/>
        </p:blipFill>
        <p:spPr bwMode="auto">
          <a:xfrm>
            <a:off x="1225485" y="4227152"/>
            <a:ext cx="4190443" cy="246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14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wipe(down)">
                                      <p:cBhvr>
                                        <p:cTn id="12" dur="5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wipe(down)">
                                      <p:cBhvr>
                                        <p:cTn id="17"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Light</a:t>
            </a:r>
            <a:r>
              <a:rPr lang="tr-TR" cap="none" dirty="0"/>
              <a:t> </a:t>
            </a:r>
            <a:r>
              <a:rPr lang="tr-TR" cap="none" dirty="0" err="1"/>
              <a:t>Pen</a:t>
            </a:r>
            <a:endParaRPr lang="en-US" cap="none" dirty="0"/>
          </a:p>
        </p:txBody>
      </p:sp>
      <p:sp>
        <p:nvSpPr>
          <p:cNvPr id="3" name="İçerik Yer Tutucusu 2"/>
          <p:cNvSpPr>
            <a:spLocks noGrp="1"/>
          </p:cNvSpPr>
          <p:nvPr>
            <p:ph idx="1"/>
          </p:nvPr>
        </p:nvSpPr>
        <p:spPr>
          <a:xfrm>
            <a:off x="1141412" y="1812176"/>
            <a:ext cx="9905999" cy="1860664"/>
          </a:xfrm>
        </p:spPr>
        <p:txBody>
          <a:bodyPr>
            <a:normAutofit/>
          </a:bodyPr>
          <a:lstStyle/>
          <a:p>
            <a:r>
              <a:rPr lang="en-US" sz="2200" dirty="0"/>
              <a:t>Light pen is a pointing device similar to a pen. It is used to select a displayed menu item or draw pictures on the monitor screen. </a:t>
            </a:r>
            <a:endParaRPr lang="tr-TR" sz="2200" dirty="0"/>
          </a:p>
          <a:p>
            <a:r>
              <a:rPr lang="en-US" sz="2200" dirty="0"/>
              <a:t>It consists of a photocell and an optical system placed in a small tube.</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714" y="3672840"/>
            <a:ext cx="3775394" cy="2567268"/>
          </a:xfrm>
          <a:prstGeom prst="rect">
            <a:avLst/>
          </a:prstGeom>
        </p:spPr>
      </p:pic>
    </p:spTree>
    <p:extLst>
      <p:ext uri="{BB962C8B-B14F-4D97-AF65-F5344CB8AC3E}">
        <p14:creationId xmlns:p14="http://schemas.microsoft.com/office/powerpoint/2010/main" val="91549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0296" y="638649"/>
            <a:ext cx="9905998" cy="1478570"/>
          </a:xfrm>
        </p:spPr>
        <p:txBody>
          <a:bodyPr/>
          <a:lstStyle/>
          <a:p>
            <a:r>
              <a:rPr lang="tr-TR" cap="none" dirty="0" err="1"/>
              <a:t>Light</a:t>
            </a:r>
            <a:r>
              <a:rPr lang="tr-TR" cap="none" dirty="0"/>
              <a:t> </a:t>
            </a:r>
            <a:r>
              <a:rPr lang="tr-TR" cap="none" dirty="0" err="1"/>
              <a:t>Pen</a:t>
            </a:r>
            <a:endParaRPr lang="en-US" cap="none" dirty="0"/>
          </a:p>
        </p:txBody>
      </p:sp>
      <p:pic>
        <p:nvPicPr>
          <p:cNvPr id="5124" name="Picture 4" descr="Light pen - C64-Wik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706" y="1988884"/>
            <a:ext cx="3874751" cy="288023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10&quot; Art Graphics Drawing Tablet Cordless Digital Pen for PC Laptop Computer  4000LPI 200 RPS 2048 Levels Wholesale|pen bulk|pen lengthpen scanner -  AliExp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282" y="3429000"/>
            <a:ext cx="3181545" cy="318154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अन्य इनपुट डिवाइ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3652" y="1988883"/>
            <a:ext cx="3208218" cy="2880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08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wipe(down)">
                                      <p:cBhvr>
                                        <p:cTn id="12" dur="500"/>
                                        <p:tgtEl>
                                          <p:spTgt spid="5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8"/>
                                        </p:tgtEl>
                                        <p:attrNameLst>
                                          <p:attrName>style.visibility</p:attrName>
                                        </p:attrNameLst>
                                      </p:cBhvr>
                                      <p:to>
                                        <p:strVal val="visible"/>
                                      </p:to>
                                    </p:set>
                                    <p:animEffect transition="in" filter="wipe(down)">
                                      <p:cBhvr>
                                        <p:cTn id="17"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2" y="766010"/>
            <a:ext cx="9601200" cy="1485900"/>
          </a:xfrm>
        </p:spPr>
        <p:txBody>
          <a:bodyPr/>
          <a:lstStyle/>
          <a:p>
            <a:r>
              <a:rPr lang="tr-TR" cap="none" dirty="0" err="1"/>
              <a:t>Stylus</a:t>
            </a:r>
            <a:endParaRPr lang="en-US" cap="none" dirty="0"/>
          </a:p>
        </p:txBody>
      </p:sp>
      <p:sp>
        <p:nvSpPr>
          <p:cNvPr id="3" name="İçerik Yer Tutucusu 2"/>
          <p:cNvSpPr>
            <a:spLocks noGrp="1"/>
          </p:cNvSpPr>
          <p:nvPr>
            <p:ph idx="1"/>
          </p:nvPr>
        </p:nvSpPr>
        <p:spPr>
          <a:xfrm>
            <a:off x="1141412" y="1812176"/>
            <a:ext cx="9905999" cy="1860664"/>
          </a:xfrm>
        </p:spPr>
        <p:txBody>
          <a:bodyPr>
            <a:normAutofit/>
          </a:bodyPr>
          <a:lstStyle/>
          <a:p>
            <a:r>
              <a:rPr lang="tr-TR" sz="2200" dirty="0"/>
              <a:t>A</a:t>
            </a:r>
            <a:r>
              <a:rPr lang="en-US" sz="2200" dirty="0"/>
              <a:t> stylus (or stylus pen) is a small pen-shaped instrument that is used to input commands to a computer screen, mobile device or graphics tablet. </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833" y="3407370"/>
            <a:ext cx="4560482" cy="3041805"/>
          </a:xfrm>
          <a:prstGeom prst="rect">
            <a:avLst/>
          </a:prstGeom>
        </p:spPr>
      </p:pic>
    </p:spTree>
    <p:extLst>
      <p:ext uri="{BB962C8B-B14F-4D97-AF65-F5344CB8AC3E}">
        <p14:creationId xmlns:p14="http://schemas.microsoft.com/office/powerpoint/2010/main" val="169476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68814" y="725614"/>
            <a:ext cx="9905998" cy="1478570"/>
          </a:xfrm>
        </p:spPr>
        <p:txBody>
          <a:bodyPr/>
          <a:lstStyle/>
          <a:p>
            <a:r>
              <a:rPr lang="tr-TR" cap="none" dirty="0" err="1"/>
              <a:t>Stylus</a:t>
            </a:r>
            <a:endParaRPr lang="en-US" cap="none" dirty="0"/>
          </a:p>
        </p:txBody>
      </p:sp>
      <p:pic>
        <p:nvPicPr>
          <p:cNvPr id="6146" name="Picture 2" descr="EverTouch Capacitive Dell Latitude 14 Rugged Extreme Stylus (2-Pack) - A  breakthrough in stylus technology! The EverTouch Capacitive Stylus with  woven FiberMesh tip for your Dell Latitude 14 Rugged Extreme. – BoxW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814" y="2204184"/>
            <a:ext cx="3999632" cy="39996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Original Stylus Pen For Lenovo Thinkpad X1 Tablet(Gen 2 evo 3) X1 Extreme  (Gen 2) P1 Extreme P40 P50 P52 P70 4096 pressure| | - AliExp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802" y="3619926"/>
            <a:ext cx="3238074" cy="32380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alaxy Note 20 leaks before Galaxy S20 even comes out | Tom's Gui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802" y="855138"/>
            <a:ext cx="4796606" cy="269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down)">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wipe(down)">
                                      <p:cBhvr>
                                        <p:cTn id="17"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Track</a:t>
            </a:r>
            <a:r>
              <a:rPr lang="tr-TR" cap="none" dirty="0"/>
              <a:t> </a:t>
            </a:r>
            <a:r>
              <a:rPr lang="tr-TR" cap="none" dirty="0" err="1"/>
              <a:t>Ball</a:t>
            </a:r>
            <a:endParaRPr lang="en-US" cap="none" dirty="0"/>
          </a:p>
        </p:txBody>
      </p:sp>
      <p:sp>
        <p:nvSpPr>
          <p:cNvPr id="3" name="İçerik Yer Tutucusu 2"/>
          <p:cNvSpPr>
            <a:spLocks noGrp="1"/>
          </p:cNvSpPr>
          <p:nvPr>
            <p:ph idx="1"/>
          </p:nvPr>
        </p:nvSpPr>
        <p:spPr>
          <a:xfrm>
            <a:off x="1141412" y="1812176"/>
            <a:ext cx="9905999" cy="1860664"/>
          </a:xfrm>
        </p:spPr>
        <p:txBody>
          <a:bodyPr>
            <a:normAutofit/>
          </a:bodyPr>
          <a:lstStyle/>
          <a:p>
            <a:r>
              <a:rPr lang="en-US" sz="2200" dirty="0"/>
              <a:t>Track ball is an input device that is mostly used in notebook or laptop computer, instead of a mouse. </a:t>
            </a:r>
            <a:endParaRPr lang="tr-TR" sz="2200" dirty="0"/>
          </a:p>
          <a:p>
            <a:r>
              <a:rPr lang="en-US" sz="2200" dirty="0"/>
              <a:t>This is a ball which is half inserted and by moving fingers on the ball, the pointer can be moved.</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763" y="3672840"/>
            <a:ext cx="4144806" cy="2759256"/>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569" y="3216534"/>
            <a:ext cx="4852464" cy="3641466"/>
          </a:xfrm>
          <a:prstGeom prst="rect">
            <a:avLst/>
          </a:prstGeom>
        </p:spPr>
      </p:pic>
    </p:spTree>
    <p:extLst>
      <p:ext uri="{BB962C8B-B14F-4D97-AF65-F5344CB8AC3E}">
        <p14:creationId xmlns:p14="http://schemas.microsoft.com/office/powerpoint/2010/main" val="339890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Scanner</a:t>
            </a:r>
            <a:endParaRPr lang="en-US" cap="none" dirty="0"/>
          </a:p>
        </p:txBody>
      </p:sp>
      <p:sp>
        <p:nvSpPr>
          <p:cNvPr id="3" name="İçerik Yer Tutucusu 2"/>
          <p:cNvSpPr>
            <a:spLocks noGrp="1"/>
          </p:cNvSpPr>
          <p:nvPr>
            <p:ph idx="1"/>
          </p:nvPr>
        </p:nvSpPr>
        <p:spPr>
          <a:xfrm>
            <a:off x="1141412" y="1812176"/>
            <a:ext cx="9905999" cy="1860664"/>
          </a:xfrm>
        </p:spPr>
        <p:txBody>
          <a:bodyPr>
            <a:normAutofit/>
          </a:bodyPr>
          <a:lstStyle/>
          <a:p>
            <a:r>
              <a:rPr lang="en-US" sz="2200" dirty="0"/>
              <a:t>Scanner is an input device, which works more like a photocopy machine. </a:t>
            </a:r>
            <a:endParaRPr lang="tr-TR" sz="2200" dirty="0"/>
          </a:p>
          <a:p>
            <a:r>
              <a:rPr lang="en-US" sz="2200" dirty="0"/>
              <a:t>It is used when some information is available on paper and it is to be transferred to the hard disk of the computer for further manipulation.</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944" y="3765168"/>
            <a:ext cx="2831471" cy="2703928"/>
          </a:xfrm>
          <a:prstGeom prst="rect">
            <a:avLst/>
          </a:prstGeom>
        </p:spPr>
      </p:pic>
      <p:pic>
        <p:nvPicPr>
          <p:cNvPr id="7170" name="Picture 2" descr="WorkForce ES-60W Wireless Portable Document Scanner | Document Scanners |  Scanners | For Home | Epson Ca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415" y="3748255"/>
            <a:ext cx="4081262" cy="272084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laris S2060w Scanner by Kodak Alaris - Review 2018 - PCMag U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8677" y="4083613"/>
            <a:ext cx="3671708" cy="206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404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Digitizer</a:t>
            </a:r>
            <a:endParaRPr lang="en-US" cap="none" dirty="0"/>
          </a:p>
        </p:txBody>
      </p:sp>
      <p:sp>
        <p:nvSpPr>
          <p:cNvPr id="3" name="İçerik Yer Tutucusu 2"/>
          <p:cNvSpPr>
            <a:spLocks noGrp="1"/>
          </p:cNvSpPr>
          <p:nvPr>
            <p:ph idx="1"/>
          </p:nvPr>
        </p:nvSpPr>
        <p:spPr>
          <a:xfrm>
            <a:off x="1141412" y="1812176"/>
            <a:ext cx="9905999" cy="1860664"/>
          </a:xfrm>
        </p:spPr>
        <p:txBody>
          <a:bodyPr>
            <a:normAutofit/>
          </a:bodyPr>
          <a:lstStyle/>
          <a:p>
            <a:r>
              <a:rPr lang="en-US" sz="2200" dirty="0"/>
              <a:t>Digitizer is an input device which converts analog information into digital form.</a:t>
            </a:r>
            <a:endParaRPr lang="tr-TR" sz="2200" dirty="0"/>
          </a:p>
          <a:p>
            <a:r>
              <a:rPr lang="en-US" sz="2200" dirty="0"/>
              <a:t>Digitizer is also known as Tablet or Graphics Tablet as it converts graphics and pictorial data into binary inputs. </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805" y="4337093"/>
            <a:ext cx="3183654" cy="2183077"/>
          </a:xfrm>
          <a:prstGeom prst="rect">
            <a:avLst/>
          </a:prstGeom>
        </p:spPr>
      </p:pic>
      <p:pic>
        <p:nvPicPr>
          <p:cNvPr id="8194" name="Picture 2" descr="Wacom Cintiq 16 Drawing Tablet with Screen (DTK1660K0A): Amazon.com.t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579" y="4283750"/>
            <a:ext cx="3354431" cy="228976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VEIKK A50 Black Graphics Tablets Sale, Price &amp; Reviews | Gearb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8130" y="4283750"/>
            <a:ext cx="2889281" cy="228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12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2" y="338042"/>
            <a:ext cx="9905998" cy="833029"/>
          </a:xfrm>
        </p:spPr>
        <p:txBody>
          <a:bodyPr/>
          <a:lstStyle/>
          <a:p>
            <a:r>
              <a:rPr lang="tr-TR" cap="none" dirty="0" err="1"/>
              <a:t>Computers</a:t>
            </a:r>
            <a:endParaRPr lang="en-US" cap="none" dirty="0"/>
          </a:p>
        </p:txBody>
      </p:sp>
      <p:sp>
        <p:nvSpPr>
          <p:cNvPr id="3" name="İçerik Yer Tutucusu 2"/>
          <p:cNvSpPr>
            <a:spLocks noGrp="1"/>
          </p:cNvSpPr>
          <p:nvPr>
            <p:ph idx="1"/>
          </p:nvPr>
        </p:nvSpPr>
        <p:spPr>
          <a:xfrm>
            <a:off x="1141411" y="1171071"/>
            <a:ext cx="9905999" cy="1594701"/>
          </a:xfrm>
        </p:spPr>
        <p:txBody>
          <a:bodyPr>
            <a:normAutofit/>
          </a:bodyPr>
          <a:lstStyle/>
          <a:p>
            <a:r>
              <a:rPr lang="en-US" sz="2200" dirty="0"/>
              <a:t>All types of computers follow the same basic logical structure and perform the following five basic operations for converting raw input data into information useful to their users.</a:t>
            </a:r>
            <a:endParaRPr lang="tr-TR" sz="2200" dirty="0">
              <a:solidFill>
                <a:srgbClr val="FFFF00"/>
              </a:solidFill>
            </a:endParaRPr>
          </a:p>
        </p:txBody>
      </p:sp>
      <p:graphicFrame>
        <p:nvGraphicFramePr>
          <p:cNvPr id="4" name="Tablo 3"/>
          <p:cNvGraphicFramePr>
            <a:graphicFrameLocks noGrp="1"/>
          </p:cNvGraphicFramePr>
          <p:nvPr>
            <p:extLst>
              <p:ext uri="{D42A27DB-BD31-4B8C-83A1-F6EECF244321}">
                <p14:modId xmlns:p14="http://schemas.microsoft.com/office/powerpoint/2010/main" val="1737125936"/>
              </p:ext>
            </p:extLst>
          </p:nvPr>
        </p:nvGraphicFramePr>
        <p:xfrm>
          <a:off x="1991035" y="2251356"/>
          <a:ext cx="8627805" cy="4385418"/>
        </p:xfrm>
        <a:graphic>
          <a:graphicData uri="http://schemas.openxmlformats.org/drawingml/2006/table">
            <a:tbl>
              <a:tblPr>
                <a:tableStyleId>{69C7853C-536D-4A76-A0AE-DD22124D55A5}</a:tableStyleId>
              </a:tblPr>
              <a:tblGrid>
                <a:gridCol w="737417">
                  <a:extLst>
                    <a:ext uri="{9D8B030D-6E8A-4147-A177-3AD203B41FA5}">
                      <a16:colId xmlns:a16="http://schemas.microsoft.com/office/drawing/2014/main" val="20000"/>
                    </a:ext>
                  </a:extLst>
                </a:gridCol>
                <a:gridCol w="2020529">
                  <a:extLst>
                    <a:ext uri="{9D8B030D-6E8A-4147-A177-3AD203B41FA5}">
                      <a16:colId xmlns:a16="http://schemas.microsoft.com/office/drawing/2014/main" val="20001"/>
                    </a:ext>
                  </a:extLst>
                </a:gridCol>
                <a:gridCol w="5869859">
                  <a:extLst>
                    <a:ext uri="{9D8B030D-6E8A-4147-A177-3AD203B41FA5}">
                      <a16:colId xmlns:a16="http://schemas.microsoft.com/office/drawing/2014/main" val="20002"/>
                    </a:ext>
                  </a:extLst>
                </a:gridCol>
              </a:tblGrid>
              <a:tr h="0">
                <a:tc>
                  <a:txBody>
                    <a:bodyPr/>
                    <a:lstStyle/>
                    <a:p>
                      <a:pPr algn="ctr" fontAlgn="t"/>
                      <a:r>
                        <a:rPr lang="tr-TR" sz="1800" dirty="0" err="1">
                          <a:effectLst/>
                        </a:rPr>
                        <a:t>S.No</a:t>
                      </a:r>
                      <a:r>
                        <a:rPr lang="tr-TR" sz="1800" dirty="0">
                          <a:effectLst/>
                        </a:rPr>
                        <a:t>.</a:t>
                      </a:r>
                    </a:p>
                  </a:txBody>
                  <a:tcPr marL="30427" marR="30427" marT="30427" marB="30427"/>
                </a:tc>
                <a:tc>
                  <a:txBody>
                    <a:bodyPr/>
                    <a:lstStyle/>
                    <a:p>
                      <a:pPr algn="ctr" fontAlgn="t"/>
                      <a:r>
                        <a:rPr lang="tr-TR" sz="1800">
                          <a:effectLst/>
                        </a:rPr>
                        <a:t>Operation</a:t>
                      </a:r>
                    </a:p>
                  </a:txBody>
                  <a:tcPr marL="30427" marR="30427" marT="30427" marB="30427"/>
                </a:tc>
                <a:tc>
                  <a:txBody>
                    <a:bodyPr/>
                    <a:lstStyle/>
                    <a:p>
                      <a:pPr algn="ctr" fontAlgn="t"/>
                      <a:r>
                        <a:rPr lang="tr-TR" sz="1800">
                          <a:effectLst/>
                        </a:rPr>
                        <a:t>Description</a:t>
                      </a:r>
                    </a:p>
                  </a:txBody>
                  <a:tcPr marL="30427" marR="30427" marT="30427" marB="30427"/>
                </a:tc>
                <a:extLst>
                  <a:ext uri="{0D108BD9-81ED-4DB2-BD59-A6C34878D82A}">
                    <a16:rowId xmlns:a16="http://schemas.microsoft.com/office/drawing/2014/main" val="10000"/>
                  </a:ext>
                </a:extLst>
              </a:tr>
              <a:tr h="597757">
                <a:tc>
                  <a:txBody>
                    <a:bodyPr/>
                    <a:lstStyle/>
                    <a:p>
                      <a:pPr algn="ctr" fontAlgn="ctr"/>
                      <a:r>
                        <a:rPr lang="tr-TR" sz="1800" dirty="0">
                          <a:effectLst/>
                        </a:rPr>
                        <a:t>1</a:t>
                      </a:r>
                    </a:p>
                  </a:txBody>
                  <a:tcPr marL="30427" marR="30427" marT="30427" marB="30427" anchor="ctr"/>
                </a:tc>
                <a:tc>
                  <a:txBody>
                    <a:bodyPr/>
                    <a:lstStyle/>
                    <a:p>
                      <a:pPr algn="ctr" fontAlgn="ctr"/>
                      <a:r>
                        <a:rPr lang="tr-TR" sz="1800">
                          <a:effectLst/>
                        </a:rPr>
                        <a:t>Take Input</a:t>
                      </a:r>
                    </a:p>
                  </a:txBody>
                  <a:tcPr marL="30427" marR="30427" marT="30427" marB="30427" anchor="ctr"/>
                </a:tc>
                <a:tc>
                  <a:txBody>
                    <a:bodyPr/>
                    <a:lstStyle/>
                    <a:p>
                      <a:pPr fontAlgn="t"/>
                      <a:r>
                        <a:rPr lang="en-US" sz="1800" dirty="0">
                          <a:effectLst/>
                        </a:rPr>
                        <a:t>The process of entering data and instructions into the computer system.</a:t>
                      </a:r>
                    </a:p>
                  </a:txBody>
                  <a:tcPr marL="30427" marR="30427" marT="30427" marB="30427"/>
                </a:tc>
                <a:extLst>
                  <a:ext uri="{0D108BD9-81ED-4DB2-BD59-A6C34878D82A}">
                    <a16:rowId xmlns:a16="http://schemas.microsoft.com/office/drawing/2014/main" val="10001"/>
                  </a:ext>
                </a:extLst>
              </a:tr>
              <a:tr h="860187">
                <a:tc>
                  <a:txBody>
                    <a:bodyPr/>
                    <a:lstStyle/>
                    <a:p>
                      <a:pPr algn="ctr" fontAlgn="ctr"/>
                      <a:r>
                        <a:rPr lang="tr-TR" sz="1800" dirty="0">
                          <a:effectLst/>
                        </a:rPr>
                        <a:t>2</a:t>
                      </a:r>
                    </a:p>
                  </a:txBody>
                  <a:tcPr marL="30427" marR="30427" marT="30427" marB="30427" anchor="ctr"/>
                </a:tc>
                <a:tc>
                  <a:txBody>
                    <a:bodyPr/>
                    <a:lstStyle/>
                    <a:p>
                      <a:pPr algn="ctr" fontAlgn="ctr"/>
                      <a:r>
                        <a:rPr lang="tr-TR" sz="1800" dirty="0" err="1">
                          <a:effectLst/>
                        </a:rPr>
                        <a:t>Store</a:t>
                      </a:r>
                      <a:r>
                        <a:rPr lang="tr-TR" sz="1800" dirty="0">
                          <a:effectLst/>
                        </a:rPr>
                        <a:t> Data</a:t>
                      </a:r>
                    </a:p>
                  </a:txBody>
                  <a:tcPr marL="30427" marR="30427" marT="30427" marB="30427" anchor="ctr"/>
                </a:tc>
                <a:tc>
                  <a:txBody>
                    <a:bodyPr/>
                    <a:lstStyle/>
                    <a:p>
                      <a:pPr fontAlgn="t"/>
                      <a:r>
                        <a:rPr lang="en-US" sz="1800">
                          <a:effectLst/>
                        </a:rPr>
                        <a:t>Saving data and instructions so that they are available for processing as and when required.</a:t>
                      </a:r>
                    </a:p>
                  </a:txBody>
                  <a:tcPr marL="30427" marR="30427" marT="30427" marB="30427"/>
                </a:tc>
                <a:extLst>
                  <a:ext uri="{0D108BD9-81ED-4DB2-BD59-A6C34878D82A}">
                    <a16:rowId xmlns:a16="http://schemas.microsoft.com/office/drawing/2014/main" val="10002"/>
                  </a:ext>
                </a:extLst>
              </a:tr>
              <a:tr h="860187">
                <a:tc>
                  <a:txBody>
                    <a:bodyPr/>
                    <a:lstStyle/>
                    <a:p>
                      <a:pPr algn="ctr" fontAlgn="ctr"/>
                      <a:r>
                        <a:rPr lang="tr-TR" sz="1800">
                          <a:effectLst/>
                        </a:rPr>
                        <a:t>3</a:t>
                      </a:r>
                    </a:p>
                  </a:txBody>
                  <a:tcPr marL="30427" marR="30427" marT="30427" marB="30427" anchor="ctr"/>
                </a:tc>
                <a:tc>
                  <a:txBody>
                    <a:bodyPr/>
                    <a:lstStyle/>
                    <a:p>
                      <a:pPr algn="ctr" fontAlgn="ctr"/>
                      <a:r>
                        <a:rPr lang="tr-TR" sz="1800" dirty="0" err="1">
                          <a:effectLst/>
                        </a:rPr>
                        <a:t>Processing</a:t>
                      </a:r>
                      <a:r>
                        <a:rPr lang="tr-TR" sz="1800" dirty="0">
                          <a:effectLst/>
                        </a:rPr>
                        <a:t> Data</a:t>
                      </a:r>
                    </a:p>
                  </a:txBody>
                  <a:tcPr marL="30427" marR="30427" marT="30427" marB="30427" anchor="ctr"/>
                </a:tc>
                <a:tc>
                  <a:txBody>
                    <a:bodyPr/>
                    <a:lstStyle/>
                    <a:p>
                      <a:pPr fontAlgn="t"/>
                      <a:r>
                        <a:rPr lang="en-US" sz="1800" dirty="0">
                          <a:effectLst/>
                        </a:rPr>
                        <a:t>Performing arithmetic, and logical operations on data in order to convert them into useful information.</a:t>
                      </a:r>
                    </a:p>
                  </a:txBody>
                  <a:tcPr marL="30427" marR="30427" marT="30427" marB="30427"/>
                </a:tc>
                <a:extLst>
                  <a:ext uri="{0D108BD9-81ED-4DB2-BD59-A6C34878D82A}">
                    <a16:rowId xmlns:a16="http://schemas.microsoft.com/office/drawing/2014/main" val="10003"/>
                  </a:ext>
                </a:extLst>
              </a:tr>
              <a:tr h="991403">
                <a:tc>
                  <a:txBody>
                    <a:bodyPr/>
                    <a:lstStyle/>
                    <a:p>
                      <a:pPr algn="ctr" fontAlgn="ctr"/>
                      <a:r>
                        <a:rPr lang="tr-TR" sz="1800">
                          <a:effectLst/>
                        </a:rPr>
                        <a:t>4</a:t>
                      </a:r>
                    </a:p>
                  </a:txBody>
                  <a:tcPr marL="30427" marR="30427" marT="30427" marB="30427" anchor="ctr"/>
                </a:tc>
                <a:tc>
                  <a:txBody>
                    <a:bodyPr/>
                    <a:lstStyle/>
                    <a:p>
                      <a:pPr algn="ctr" fontAlgn="ctr"/>
                      <a:r>
                        <a:rPr lang="tr-TR" sz="1800" dirty="0" err="1">
                          <a:effectLst/>
                        </a:rPr>
                        <a:t>Output</a:t>
                      </a:r>
                      <a:r>
                        <a:rPr lang="tr-TR" sz="1800" dirty="0">
                          <a:effectLst/>
                        </a:rPr>
                        <a:t> Information</a:t>
                      </a:r>
                    </a:p>
                  </a:txBody>
                  <a:tcPr marL="30427" marR="30427" marT="30427" marB="30427" anchor="ctr"/>
                </a:tc>
                <a:tc>
                  <a:txBody>
                    <a:bodyPr/>
                    <a:lstStyle/>
                    <a:p>
                      <a:pPr fontAlgn="t"/>
                      <a:r>
                        <a:rPr lang="en-US" sz="1800" dirty="0">
                          <a:effectLst/>
                        </a:rPr>
                        <a:t>The process of producing useful information or results for the user, such as a printed report or visual display.</a:t>
                      </a:r>
                    </a:p>
                  </a:txBody>
                  <a:tcPr marL="30427" marR="30427" marT="30427" marB="30427"/>
                </a:tc>
                <a:extLst>
                  <a:ext uri="{0D108BD9-81ED-4DB2-BD59-A6C34878D82A}">
                    <a16:rowId xmlns:a16="http://schemas.microsoft.com/office/drawing/2014/main" val="10004"/>
                  </a:ext>
                </a:extLst>
              </a:tr>
              <a:tr h="728973">
                <a:tc>
                  <a:txBody>
                    <a:bodyPr/>
                    <a:lstStyle/>
                    <a:p>
                      <a:pPr algn="ctr" fontAlgn="ctr"/>
                      <a:r>
                        <a:rPr lang="tr-TR" sz="1800" dirty="0">
                          <a:effectLst/>
                        </a:rPr>
                        <a:t>5</a:t>
                      </a:r>
                    </a:p>
                  </a:txBody>
                  <a:tcPr marL="30427" marR="30427" marT="30427" marB="30427" anchor="ctr"/>
                </a:tc>
                <a:tc>
                  <a:txBody>
                    <a:bodyPr/>
                    <a:lstStyle/>
                    <a:p>
                      <a:pPr algn="ctr" fontAlgn="ctr"/>
                      <a:r>
                        <a:rPr lang="tr-TR" sz="1800" dirty="0">
                          <a:effectLst/>
                        </a:rPr>
                        <a:t>Control </a:t>
                      </a:r>
                      <a:r>
                        <a:rPr lang="tr-TR" sz="1800" dirty="0" err="1">
                          <a:effectLst/>
                        </a:rPr>
                        <a:t>the</a:t>
                      </a:r>
                      <a:r>
                        <a:rPr lang="tr-TR" sz="1800" dirty="0">
                          <a:effectLst/>
                        </a:rPr>
                        <a:t> </a:t>
                      </a:r>
                      <a:r>
                        <a:rPr lang="tr-TR" sz="1800" dirty="0" err="1">
                          <a:effectLst/>
                        </a:rPr>
                        <a:t>workflow</a:t>
                      </a:r>
                      <a:endParaRPr lang="tr-TR" sz="1800" dirty="0">
                        <a:effectLst/>
                      </a:endParaRPr>
                    </a:p>
                  </a:txBody>
                  <a:tcPr marL="30427" marR="30427" marT="30427" marB="30427" anchor="ctr"/>
                </a:tc>
                <a:tc>
                  <a:txBody>
                    <a:bodyPr/>
                    <a:lstStyle/>
                    <a:p>
                      <a:pPr fontAlgn="t"/>
                      <a:r>
                        <a:rPr lang="en-US" sz="1800" dirty="0">
                          <a:effectLst/>
                        </a:rPr>
                        <a:t>Directs the manner and sequence in which all of the above operations are performed.</a:t>
                      </a:r>
                    </a:p>
                  </a:txBody>
                  <a:tcPr marL="30427" marR="30427" marT="30427" marB="30427"/>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747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Microphone</a:t>
            </a:r>
            <a:endParaRPr lang="en-US" cap="none" dirty="0"/>
          </a:p>
        </p:txBody>
      </p:sp>
      <p:sp>
        <p:nvSpPr>
          <p:cNvPr id="3" name="İçerik Yer Tutucusu 2"/>
          <p:cNvSpPr>
            <a:spLocks noGrp="1"/>
          </p:cNvSpPr>
          <p:nvPr>
            <p:ph idx="1"/>
          </p:nvPr>
        </p:nvSpPr>
        <p:spPr>
          <a:xfrm>
            <a:off x="1141412" y="1812176"/>
            <a:ext cx="9905999" cy="1860664"/>
          </a:xfrm>
        </p:spPr>
        <p:txBody>
          <a:bodyPr>
            <a:normAutofit/>
          </a:bodyPr>
          <a:lstStyle/>
          <a:p>
            <a:r>
              <a:rPr lang="en-US" sz="2200" dirty="0"/>
              <a:t>Microphone is an input device to input sound that is then stored in a digital form.</a:t>
            </a:r>
            <a:endParaRPr lang="tr-TR" sz="2200" dirty="0"/>
          </a:p>
          <a:p>
            <a:r>
              <a:rPr lang="en-US" sz="2200" dirty="0"/>
              <a:t>The microphone is used for various applications such as adding sound to a multimedia presentation or for mixing music.</a:t>
            </a:r>
            <a:endParaRPr lang="tr-TR" sz="2200" dirty="0"/>
          </a:p>
        </p:txBody>
      </p:sp>
      <p:pic>
        <p:nvPicPr>
          <p:cNvPr id="9218" name="Picture 2" descr="Amazon.com: Micrófono de escritorio USB con botón de silencio, condensador  Plug &amp; Play, ordenador, ordenador, portátil, Mac, PS4 Micrófono con soporte  e indicador LED -360 Diseño de cuello de cisne - Grabac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3" y="3859216"/>
            <a:ext cx="2493357" cy="279224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Mini 3.5mm Jack Microphone Stereo Mic For Recording Mobile Phone Studio  Interview Microphone for Computer PC Notebook smartphone - hl.markochkupa.se"/>
          <p:cNvPicPr>
            <a:picLocks noChangeAspect="1" noChangeArrowheads="1"/>
          </p:cNvPicPr>
          <p:nvPr/>
        </p:nvPicPr>
        <p:blipFill rotWithShape="1">
          <a:blip r:embed="rId4">
            <a:extLst>
              <a:ext uri="{28A0092B-C50C-407E-A947-70E740481C1C}">
                <a14:useLocalDpi xmlns:a14="http://schemas.microsoft.com/office/drawing/2010/main" val="0"/>
              </a:ext>
            </a:extLst>
          </a:blip>
          <a:srcRect t="24515" b="21131"/>
          <a:stretch/>
        </p:blipFill>
        <p:spPr bwMode="auto">
          <a:xfrm>
            <a:off x="4776077" y="4496480"/>
            <a:ext cx="2792245" cy="151771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mazon.com: USB Microphone for Computer, Gaming PC Recording Condenser  Microphone Tripod Stand &amp; Pop Filter for Skype, Streaming, Podcasting,  Google Voice Search, Gaming -Windows/Mac-M799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511" y="3859216"/>
            <a:ext cx="2729900" cy="279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71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Sensors</a:t>
            </a:r>
            <a:endParaRPr lang="en-US" cap="none" dirty="0"/>
          </a:p>
        </p:txBody>
      </p:sp>
      <p:sp>
        <p:nvSpPr>
          <p:cNvPr id="3" name="İçerik Yer Tutucusu 2"/>
          <p:cNvSpPr>
            <a:spLocks noGrp="1"/>
          </p:cNvSpPr>
          <p:nvPr>
            <p:ph idx="1"/>
          </p:nvPr>
        </p:nvSpPr>
        <p:spPr>
          <a:xfrm>
            <a:off x="1141412" y="1812176"/>
            <a:ext cx="9905999" cy="1860664"/>
          </a:xfrm>
        </p:spPr>
        <p:txBody>
          <a:bodyPr>
            <a:normAutofit/>
          </a:bodyPr>
          <a:lstStyle/>
          <a:p>
            <a:r>
              <a:rPr lang="tr-TR" sz="2200" dirty="0"/>
              <a:t>A </a:t>
            </a:r>
            <a:r>
              <a:rPr lang="en-US" sz="2200" dirty="0"/>
              <a:t>sensor is a device, module, or subsystem whose purpose is to detect events or changes in its environment and send the information to other electronics, frequently a computer processor.</a:t>
            </a:r>
            <a:endParaRPr lang="tr-TR" sz="2200"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674" y="3578080"/>
            <a:ext cx="2857978" cy="2442272"/>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739" y="3637474"/>
            <a:ext cx="2418244" cy="2418244"/>
          </a:xfrm>
          <a:prstGeom prst="rect">
            <a:avLst/>
          </a:prstGeom>
        </p:spPr>
      </p:pic>
      <p:pic>
        <p:nvPicPr>
          <p:cNvPr id="7" name="Resim 6"/>
          <p:cNvPicPr>
            <a:picLocks noChangeAspect="1"/>
          </p:cNvPicPr>
          <p:nvPr/>
        </p:nvPicPr>
        <p:blipFill rotWithShape="1">
          <a:blip r:embed="rId5">
            <a:extLst>
              <a:ext uri="{28A0092B-C50C-407E-A947-70E740481C1C}">
                <a14:useLocalDpi xmlns:a14="http://schemas.microsoft.com/office/drawing/2010/main" val="0"/>
              </a:ext>
            </a:extLst>
          </a:blip>
          <a:srcRect l="7162" t="13334" r="2569" b="18010"/>
          <a:stretch/>
        </p:blipFill>
        <p:spPr>
          <a:xfrm>
            <a:off x="7831392" y="3578080"/>
            <a:ext cx="3141408" cy="2389239"/>
          </a:xfrm>
          <a:prstGeom prst="rect">
            <a:avLst/>
          </a:prstGeom>
        </p:spPr>
      </p:pic>
    </p:spTree>
    <p:extLst>
      <p:ext uri="{BB962C8B-B14F-4D97-AF65-F5344CB8AC3E}">
        <p14:creationId xmlns:p14="http://schemas.microsoft.com/office/powerpoint/2010/main" val="292137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cap="none" dirty="0"/>
              <a:t>Magnetic Ink Card Reader (MICR)</a:t>
            </a:r>
          </a:p>
        </p:txBody>
      </p:sp>
      <p:sp>
        <p:nvSpPr>
          <p:cNvPr id="3" name="İçerik Yer Tutucusu 2"/>
          <p:cNvSpPr>
            <a:spLocks noGrp="1"/>
          </p:cNvSpPr>
          <p:nvPr>
            <p:ph idx="1"/>
          </p:nvPr>
        </p:nvSpPr>
        <p:spPr>
          <a:xfrm>
            <a:off x="1141412" y="1812176"/>
            <a:ext cx="9905999" cy="2576944"/>
          </a:xfrm>
        </p:spPr>
        <p:txBody>
          <a:bodyPr>
            <a:normAutofit/>
          </a:bodyPr>
          <a:lstStyle/>
          <a:p>
            <a:r>
              <a:rPr lang="en-US" sz="2200" dirty="0"/>
              <a:t>MICR input device is generally used in banks as there are large number of </a:t>
            </a:r>
            <a:r>
              <a:rPr lang="en-US" sz="2200" dirty="0" err="1"/>
              <a:t>cheques</a:t>
            </a:r>
            <a:r>
              <a:rPr lang="en-US" sz="2200" dirty="0"/>
              <a:t> to be processed every day. </a:t>
            </a:r>
            <a:endParaRPr lang="tr-TR" sz="2200" dirty="0"/>
          </a:p>
          <a:p>
            <a:r>
              <a:rPr lang="en-US" sz="2200" dirty="0"/>
              <a:t>The bank's code number and </a:t>
            </a:r>
            <a:r>
              <a:rPr lang="en-US" sz="2200" dirty="0" err="1"/>
              <a:t>cheque</a:t>
            </a:r>
            <a:r>
              <a:rPr lang="en-US" sz="2200" dirty="0"/>
              <a:t> number are printed on the </a:t>
            </a:r>
            <a:r>
              <a:rPr lang="en-US" sz="2200" dirty="0" err="1"/>
              <a:t>cheques</a:t>
            </a:r>
            <a:r>
              <a:rPr lang="en-US" sz="2200" dirty="0"/>
              <a:t> with a special type of ink that contains particles of magnetic material that are machine readable.</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188" y="4166646"/>
            <a:ext cx="2639113" cy="2566031"/>
          </a:xfrm>
          <a:prstGeom prst="rect">
            <a:avLst/>
          </a:prstGeom>
        </p:spPr>
      </p:pic>
      <p:pic>
        <p:nvPicPr>
          <p:cNvPr id="10244" name="Picture 4" descr="Epson TM-H6000IV Printer, Validation, MICR, Endorsement, Serial, C31CB259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988" y="4018098"/>
            <a:ext cx="2705492" cy="2714579"/>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MICR Check Reader - Big Sales, Big Inventory and Same Day Shipp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7098" y="4018098"/>
            <a:ext cx="38100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563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cap="none" dirty="0"/>
              <a:t>Optical Character Reader (OCR)</a:t>
            </a:r>
          </a:p>
        </p:txBody>
      </p:sp>
      <p:sp>
        <p:nvSpPr>
          <p:cNvPr id="3" name="İçerik Yer Tutucusu 2"/>
          <p:cNvSpPr>
            <a:spLocks noGrp="1"/>
          </p:cNvSpPr>
          <p:nvPr>
            <p:ph idx="1"/>
          </p:nvPr>
        </p:nvSpPr>
        <p:spPr>
          <a:xfrm>
            <a:off x="1141412" y="1812176"/>
            <a:ext cx="9905999" cy="2576944"/>
          </a:xfrm>
        </p:spPr>
        <p:txBody>
          <a:bodyPr>
            <a:normAutofit/>
          </a:bodyPr>
          <a:lstStyle/>
          <a:p>
            <a:r>
              <a:rPr lang="en-US" sz="2200" dirty="0"/>
              <a:t>OCR is an input device used to read a printed text.</a:t>
            </a:r>
            <a:endParaRPr lang="tr-TR" sz="2200" dirty="0"/>
          </a:p>
          <a:p>
            <a:r>
              <a:rPr lang="en-US" sz="2200" dirty="0"/>
              <a:t>OCR scans the text optically, character by character, converts them into a machine readable code, and stores the text on the system memory.</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02" y="4288420"/>
            <a:ext cx="2911219" cy="2231934"/>
          </a:xfrm>
          <a:prstGeom prst="rect">
            <a:avLst/>
          </a:prstGeom>
        </p:spPr>
      </p:pic>
      <p:pic>
        <p:nvPicPr>
          <p:cNvPr id="11266" name="Picture 2" descr="Optical Character Recognition (OCR) – HSIU-MAN L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5852" y="4288420"/>
            <a:ext cx="3368905" cy="223193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Ocr Scanners - Best Bu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4088" y="4288420"/>
            <a:ext cx="3985382" cy="223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0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cap="none" dirty="0"/>
              <a:t>Bar Code Readers</a:t>
            </a:r>
          </a:p>
        </p:txBody>
      </p:sp>
      <p:sp>
        <p:nvSpPr>
          <p:cNvPr id="3" name="İçerik Yer Tutucusu 2"/>
          <p:cNvSpPr>
            <a:spLocks noGrp="1"/>
          </p:cNvSpPr>
          <p:nvPr>
            <p:ph idx="1"/>
          </p:nvPr>
        </p:nvSpPr>
        <p:spPr>
          <a:xfrm>
            <a:off x="1141412" y="1812176"/>
            <a:ext cx="9905999" cy="2104504"/>
          </a:xfrm>
        </p:spPr>
        <p:txBody>
          <a:bodyPr>
            <a:normAutofit/>
          </a:bodyPr>
          <a:lstStyle/>
          <a:p>
            <a:r>
              <a:rPr lang="en-US" sz="2200" dirty="0"/>
              <a:t>Bar Code Reader is a device used for reading bar coded data (data in the form of light and dark lines). </a:t>
            </a:r>
            <a:endParaRPr lang="tr-TR" sz="2200" dirty="0"/>
          </a:p>
          <a:p>
            <a:r>
              <a:rPr lang="en-US" sz="2200" dirty="0"/>
              <a:t>Bar coded data is generally used in labelling goods, numbering the books, etc.</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4091637"/>
            <a:ext cx="3575746" cy="2380425"/>
          </a:xfrm>
          <a:prstGeom prst="rect">
            <a:avLst/>
          </a:prstGeom>
        </p:spPr>
      </p:pic>
      <p:pic>
        <p:nvPicPr>
          <p:cNvPr id="12290" name="Picture 2" descr="Luckydoor Omnidirectional 1d Laser Desktop Barcode Scanner Barcode Reader  Fix Mounted Bar Code Scanner K-816 - Buy 1d Omnidirectional Desktop Laser  Barcode Scanner,Desktop Barcode Scanner,1d Omnidirectional Barcode Scanner  Product on Alibaba.com"/>
          <p:cNvPicPr>
            <a:picLocks noChangeAspect="1" noChangeArrowheads="1"/>
          </p:cNvPicPr>
          <p:nvPr/>
        </p:nvPicPr>
        <p:blipFill rotWithShape="1">
          <a:blip r:embed="rId4">
            <a:extLst>
              <a:ext uri="{28A0092B-C50C-407E-A947-70E740481C1C}">
                <a14:useLocalDpi xmlns:a14="http://schemas.microsoft.com/office/drawing/2010/main" val="0"/>
              </a:ext>
            </a:extLst>
          </a:blip>
          <a:srcRect t="12036" b="2436"/>
          <a:stretch/>
        </p:blipFill>
        <p:spPr bwMode="auto">
          <a:xfrm>
            <a:off x="5003373" y="4095789"/>
            <a:ext cx="2898710" cy="23804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S4 POS Handheld PDA Barcode Scanner , PDA Barcode Reader For Mobile Phone  Screen Code"/>
          <p:cNvPicPr>
            <a:picLocks noChangeAspect="1" noChangeArrowheads="1"/>
          </p:cNvPicPr>
          <p:nvPr/>
        </p:nvPicPr>
        <p:blipFill rotWithShape="1">
          <a:blip r:embed="rId5">
            <a:extLst>
              <a:ext uri="{28A0092B-C50C-407E-A947-70E740481C1C}">
                <a14:useLocalDpi xmlns:a14="http://schemas.microsoft.com/office/drawing/2010/main" val="0"/>
              </a:ext>
            </a:extLst>
          </a:blip>
          <a:srcRect l="18180" t="19013" r="22721" b="17813"/>
          <a:stretch/>
        </p:blipFill>
        <p:spPr bwMode="auto">
          <a:xfrm>
            <a:off x="8133853" y="4091637"/>
            <a:ext cx="3123023" cy="238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622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cap="none" dirty="0"/>
              <a:t>Optical Mark Reader (OMR)</a:t>
            </a:r>
          </a:p>
        </p:txBody>
      </p:sp>
      <p:sp>
        <p:nvSpPr>
          <p:cNvPr id="3" name="İçerik Yer Tutucusu 2"/>
          <p:cNvSpPr>
            <a:spLocks noGrp="1"/>
          </p:cNvSpPr>
          <p:nvPr>
            <p:ph idx="1"/>
          </p:nvPr>
        </p:nvSpPr>
        <p:spPr>
          <a:xfrm>
            <a:off x="1141412" y="1812176"/>
            <a:ext cx="9905999" cy="2104504"/>
          </a:xfrm>
        </p:spPr>
        <p:txBody>
          <a:bodyPr>
            <a:normAutofit/>
          </a:bodyPr>
          <a:lstStyle/>
          <a:p>
            <a:r>
              <a:rPr lang="en-US" sz="2200" dirty="0"/>
              <a:t>OMR is a special type of optical scanner used to recognize the type of mark made by pen or pencil. </a:t>
            </a:r>
            <a:endParaRPr lang="tr-TR" sz="2200" dirty="0"/>
          </a:p>
          <a:p>
            <a:r>
              <a:rPr lang="en-US" sz="2200" dirty="0"/>
              <a:t>It is used where one out of a few alternatives is to be selected and marked.</a:t>
            </a:r>
            <a:endParaRPr lang="tr-TR" sz="2200" dirty="0"/>
          </a:p>
        </p:txBody>
      </p:sp>
      <p:pic>
        <p:nvPicPr>
          <p:cNvPr id="13314" name="Picture 2" descr="Optik Mark Okuyucu (omr) Chatsworth Acp 100 - Buy Omr,Optik Mark Okuyucu,Acp  100 Product on Alibaba.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359" y="3916680"/>
            <a:ext cx="1890041" cy="271955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Optical Mark Reader | tradeko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0012" y="4304059"/>
            <a:ext cx="4001646" cy="19448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s://scantron.com/wp-content/uploads/2019/03/OpScan4ES_clip-660x43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5101" y="4096578"/>
            <a:ext cx="3605191" cy="235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7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A </a:t>
            </a:r>
            <a:r>
              <a:rPr lang="tr-TR" cap="none" dirty="0" err="1"/>
              <a:t>Computer</a:t>
            </a:r>
            <a:r>
              <a:rPr lang="tr-TR" cap="none" dirty="0"/>
              <a:t> </a:t>
            </a:r>
            <a:r>
              <a:rPr lang="tr-TR" cap="none" dirty="0" err="1"/>
              <a:t>System</a:t>
            </a:r>
            <a:endParaRPr lang="en-US" cap="none" dirty="0"/>
          </a:p>
        </p:txBody>
      </p:sp>
      <p:sp>
        <p:nvSpPr>
          <p:cNvPr id="3" name="İçerik Yer Tutucusu 2"/>
          <p:cNvSpPr>
            <a:spLocks noGrp="1"/>
          </p:cNvSpPr>
          <p:nvPr>
            <p:ph idx="1"/>
          </p:nvPr>
        </p:nvSpPr>
        <p:spPr>
          <a:xfrm>
            <a:off x="1141412" y="1812176"/>
            <a:ext cx="9905999" cy="4638500"/>
          </a:xfrm>
        </p:spPr>
        <p:txBody>
          <a:bodyPr>
            <a:normAutofit/>
          </a:bodyPr>
          <a:lstStyle/>
          <a:p>
            <a:r>
              <a:rPr lang="tr-TR" sz="2200" dirty="0"/>
              <a:t>A </a:t>
            </a:r>
            <a:r>
              <a:rPr lang="tr-TR" sz="2200" dirty="0" err="1"/>
              <a:t>computer</a:t>
            </a:r>
            <a:r>
              <a:rPr lang="tr-TR" sz="2200" dirty="0"/>
              <a:t> </a:t>
            </a:r>
            <a:r>
              <a:rPr lang="tr-TR" sz="2200" dirty="0" err="1"/>
              <a:t>system</a:t>
            </a:r>
            <a:r>
              <a:rPr lang="tr-TR" sz="2200" dirty="0"/>
              <a:t> </a:t>
            </a:r>
            <a:r>
              <a:rPr lang="tr-TR" sz="2200" dirty="0" err="1"/>
              <a:t>consist</a:t>
            </a:r>
            <a:r>
              <a:rPr lang="tr-TR" sz="2200" dirty="0"/>
              <a:t> of </a:t>
            </a:r>
            <a:r>
              <a:rPr lang="tr-TR" sz="2200" dirty="0" err="1"/>
              <a:t>two</a:t>
            </a:r>
            <a:r>
              <a:rPr lang="tr-TR" sz="2200" dirty="0"/>
              <a:t> </a:t>
            </a:r>
            <a:r>
              <a:rPr lang="tr-TR" sz="2200" dirty="0" err="1"/>
              <a:t>fundemental</a:t>
            </a:r>
            <a:r>
              <a:rPr lang="tr-TR" sz="2200" dirty="0"/>
              <a:t> </a:t>
            </a:r>
            <a:r>
              <a:rPr lang="tr-TR" sz="2200" dirty="0" err="1"/>
              <a:t>component</a:t>
            </a:r>
            <a:r>
              <a:rPr lang="tr-TR" sz="2200" dirty="0"/>
              <a:t>:</a:t>
            </a:r>
          </a:p>
          <a:p>
            <a:pPr lvl="1"/>
            <a:endParaRPr lang="tr-TR" sz="2200" dirty="0">
              <a:solidFill>
                <a:srgbClr val="FFFF00"/>
              </a:solidFill>
            </a:endParaRPr>
          </a:p>
          <a:p>
            <a:pPr lvl="1"/>
            <a:r>
              <a:rPr lang="tr-TR" sz="2200" u="sng" dirty="0">
                <a:solidFill>
                  <a:srgbClr val="FF0000"/>
                </a:solidFill>
              </a:rPr>
              <a:t>Hardware</a:t>
            </a:r>
          </a:p>
          <a:p>
            <a:pPr marL="457200" lvl="1" indent="0">
              <a:buNone/>
            </a:pPr>
            <a:r>
              <a:rPr lang="tr-TR" sz="2200" dirty="0">
                <a:solidFill>
                  <a:srgbClr val="FFFF00"/>
                </a:solidFill>
              </a:rPr>
              <a:t>		</a:t>
            </a:r>
            <a:r>
              <a:rPr lang="en-US" sz="2200" dirty="0"/>
              <a:t>the physical</a:t>
            </a:r>
            <a:r>
              <a:rPr lang="tr-TR" sz="2200" dirty="0"/>
              <a:t> </a:t>
            </a:r>
            <a:r>
              <a:rPr lang="en-US" sz="2200" dirty="0"/>
              <a:t>equipment such as the case, storage drives, keyboards, monitors, </a:t>
            </a:r>
            <a:r>
              <a:rPr lang="tr-TR" sz="2200" dirty="0"/>
              <a:t>		</a:t>
            </a:r>
            <a:r>
              <a:rPr lang="en-US" sz="2200" dirty="0"/>
              <a:t>cables,</a:t>
            </a:r>
            <a:r>
              <a:rPr lang="tr-TR" sz="2200" dirty="0"/>
              <a:t> </a:t>
            </a:r>
            <a:r>
              <a:rPr lang="en-US" sz="2200" dirty="0"/>
              <a:t>speakers, and</a:t>
            </a:r>
            <a:r>
              <a:rPr lang="tr-TR" sz="2200" dirty="0"/>
              <a:t> </a:t>
            </a:r>
            <a:r>
              <a:rPr lang="en-US" sz="2200" dirty="0"/>
              <a:t>printers</a:t>
            </a:r>
            <a:endParaRPr lang="tr-TR" sz="2200" dirty="0"/>
          </a:p>
          <a:p>
            <a:pPr lvl="1"/>
            <a:r>
              <a:rPr lang="tr-TR" sz="2200" u="sng" dirty="0">
                <a:solidFill>
                  <a:srgbClr val="FF0000"/>
                </a:solidFill>
              </a:rPr>
              <a:t>Software</a:t>
            </a:r>
          </a:p>
          <a:p>
            <a:pPr marL="457200" lvl="1" indent="0">
              <a:buNone/>
            </a:pPr>
            <a:r>
              <a:rPr lang="tr-TR" sz="2200" dirty="0">
                <a:solidFill>
                  <a:srgbClr val="FFFF00"/>
                </a:solidFill>
              </a:rPr>
              <a:t>		</a:t>
            </a:r>
            <a:r>
              <a:rPr lang="en-US" sz="2200" dirty="0"/>
              <a:t>includes the </a:t>
            </a:r>
            <a:r>
              <a:rPr lang="en-US" sz="2200" dirty="0">
                <a:solidFill>
                  <a:srgbClr val="FF0000"/>
                </a:solidFill>
              </a:rPr>
              <a:t>operating system </a:t>
            </a:r>
            <a:r>
              <a:rPr lang="en-US" sz="2200" dirty="0"/>
              <a:t>and </a:t>
            </a:r>
            <a:r>
              <a:rPr lang="en-US" sz="2200" dirty="0">
                <a:solidFill>
                  <a:srgbClr val="FF0000"/>
                </a:solidFill>
              </a:rPr>
              <a:t>programs</a:t>
            </a:r>
            <a:r>
              <a:rPr lang="tr-TR" sz="2200" dirty="0"/>
              <a:t>. </a:t>
            </a:r>
            <a:endParaRPr lang="tr-TR" sz="2200" dirty="0">
              <a:solidFill>
                <a:srgbClr val="FFFF00"/>
              </a:solidFill>
            </a:endParaRPr>
          </a:p>
        </p:txBody>
      </p:sp>
    </p:spTree>
    <p:extLst>
      <p:ext uri="{BB962C8B-B14F-4D97-AF65-F5344CB8AC3E}">
        <p14:creationId xmlns:p14="http://schemas.microsoft.com/office/powerpoint/2010/main" val="299399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Computer</a:t>
            </a:r>
            <a:r>
              <a:rPr lang="tr-TR" cap="none" dirty="0"/>
              <a:t> Architecture</a:t>
            </a:r>
            <a:endParaRPr lang="en-US" cap="none" dirty="0"/>
          </a:p>
        </p:txBody>
      </p:sp>
      <p:sp>
        <p:nvSpPr>
          <p:cNvPr id="3" name="İçerik Yer Tutucusu 2"/>
          <p:cNvSpPr>
            <a:spLocks noGrp="1"/>
          </p:cNvSpPr>
          <p:nvPr>
            <p:ph idx="1"/>
          </p:nvPr>
        </p:nvSpPr>
        <p:spPr>
          <a:xfrm>
            <a:off x="1141412" y="1812176"/>
            <a:ext cx="9905999" cy="4638500"/>
          </a:xfrm>
        </p:spPr>
        <p:txBody>
          <a:bodyPr>
            <a:normAutofit/>
          </a:bodyPr>
          <a:lstStyle/>
          <a:p>
            <a:r>
              <a:rPr lang="tr-TR" sz="2200" dirty="0"/>
              <a:t>A </a:t>
            </a:r>
            <a:r>
              <a:rPr lang="tr-TR" sz="2200" dirty="0" err="1"/>
              <a:t>computer’s</a:t>
            </a:r>
            <a:r>
              <a:rPr lang="tr-TR" sz="2200" dirty="0"/>
              <a:t> hardware </a:t>
            </a:r>
            <a:r>
              <a:rPr lang="tr-TR" sz="2200" dirty="0" err="1"/>
              <a:t>consists</a:t>
            </a:r>
            <a:r>
              <a:rPr lang="tr-TR" sz="2200" dirty="0"/>
              <a:t> of </a:t>
            </a:r>
            <a:r>
              <a:rPr lang="tr-TR" sz="2200" dirty="0" err="1"/>
              <a:t>three</a:t>
            </a:r>
            <a:r>
              <a:rPr lang="tr-TR" sz="2200" dirty="0"/>
              <a:t> </a:t>
            </a:r>
            <a:r>
              <a:rPr lang="tr-TR" sz="2200" dirty="0" err="1"/>
              <a:t>basic</a:t>
            </a:r>
            <a:r>
              <a:rPr lang="tr-TR" sz="2200" dirty="0"/>
              <a:t> </a:t>
            </a:r>
            <a:r>
              <a:rPr lang="tr-TR" sz="2200" dirty="0" err="1"/>
              <a:t>components</a:t>
            </a:r>
            <a:r>
              <a:rPr lang="tr-TR" sz="2200" dirty="0"/>
              <a:t>:</a:t>
            </a:r>
          </a:p>
          <a:p>
            <a:pPr lvl="1"/>
            <a:r>
              <a:rPr lang="tr-TR" sz="2200" dirty="0" err="1">
                <a:solidFill>
                  <a:srgbClr val="FF0000"/>
                </a:solidFill>
              </a:rPr>
              <a:t>Input</a:t>
            </a:r>
            <a:r>
              <a:rPr lang="tr-TR" sz="2200" dirty="0">
                <a:solidFill>
                  <a:srgbClr val="FF0000"/>
                </a:solidFill>
              </a:rPr>
              <a:t> </a:t>
            </a:r>
            <a:r>
              <a:rPr lang="tr-TR" sz="2200" dirty="0" err="1">
                <a:solidFill>
                  <a:srgbClr val="FF0000"/>
                </a:solidFill>
              </a:rPr>
              <a:t>Unit</a:t>
            </a:r>
            <a:endParaRPr lang="tr-TR" sz="2200" dirty="0">
              <a:solidFill>
                <a:srgbClr val="FF0000"/>
              </a:solidFill>
            </a:endParaRPr>
          </a:p>
          <a:p>
            <a:pPr marL="914400" lvl="2" indent="0">
              <a:buNone/>
            </a:pPr>
            <a:r>
              <a:rPr lang="en-US" sz="2200" dirty="0"/>
              <a:t>This unit contains devices with the help of which we enter data into the computer. This unit creates a link between the user and the computer. </a:t>
            </a:r>
            <a:endParaRPr lang="tr-TR" sz="2200" dirty="0"/>
          </a:p>
          <a:p>
            <a:pPr lvl="1"/>
            <a:r>
              <a:rPr lang="tr-TR" sz="2200" dirty="0">
                <a:solidFill>
                  <a:srgbClr val="FF0000"/>
                </a:solidFill>
              </a:rPr>
              <a:t>CPU (Central </a:t>
            </a:r>
            <a:r>
              <a:rPr lang="tr-TR" sz="2200" dirty="0" err="1">
                <a:solidFill>
                  <a:srgbClr val="FF0000"/>
                </a:solidFill>
              </a:rPr>
              <a:t>Processing</a:t>
            </a:r>
            <a:r>
              <a:rPr lang="tr-TR" sz="2200" dirty="0">
                <a:solidFill>
                  <a:srgbClr val="FF0000"/>
                </a:solidFill>
              </a:rPr>
              <a:t> </a:t>
            </a:r>
            <a:r>
              <a:rPr lang="tr-TR" sz="2200" dirty="0" err="1">
                <a:solidFill>
                  <a:srgbClr val="FF0000"/>
                </a:solidFill>
              </a:rPr>
              <a:t>Unit</a:t>
            </a:r>
            <a:r>
              <a:rPr lang="tr-TR" sz="2200" dirty="0">
                <a:solidFill>
                  <a:srgbClr val="FF0000"/>
                </a:solidFill>
              </a:rPr>
              <a:t>)</a:t>
            </a:r>
          </a:p>
          <a:p>
            <a:pPr marL="914400" lvl="2" indent="0">
              <a:buNone/>
            </a:pPr>
            <a:r>
              <a:rPr lang="en-US" sz="2200" dirty="0"/>
              <a:t>CPU is considered as the brain of the computer. CPU performs all types of data processing operations. It stores data, intermediate results, and instructions (program). It controls the operation of all parts of the computer.</a:t>
            </a:r>
            <a:endParaRPr lang="tr-TR" sz="2200" dirty="0"/>
          </a:p>
          <a:p>
            <a:pPr lvl="1"/>
            <a:r>
              <a:rPr lang="tr-TR" sz="2200" dirty="0" err="1">
                <a:solidFill>
                  <a:srgbClr val="FF0000"/>
                </a:solidFill>
              </a:rPr>
              <a:t>Output</a:t>
            </a:r>
            <a:r>
              <a:rPr lang="tr-TR" sz="2200" dirty="0">
                <a:solidFill>
                  <a:srgbClr val="FF0000"/>
                </a:solidFill>
              </a:rPr>
              <a:t> </a:t>
            </a:r>
            <a:r>
              <a:rPr lang="tr-TR" sz="2200" dirty="0" err="1">
                <a:solidFill>
                  <a:srgbClr val="FF0000"/>
                </a:solidFill>
              </a:rPr>
              <a:t>Unit</a:t>
            </a:r>
            <a:endParaRPr lang="tr-TR" sz="2200" dirty="0">
              <a:solidFill>
                <a:srgbClr val="FF0000"/>
              </a:solidFill>
            </a:endParaRPr>
          </a:p>
          <a:p>
            <a:pPr marL="914400" lvl="2" indent="0">
              <a:buNone/>
            </a:pPr>
            <a:r>
              <a:rPr lang="en-US" sz="2200" dirty="0"/>
              <a:t>The output unit consists of devices with the help of which we get the information from the computer.</a:t>
            </a:r>
            <a:endParaRPr lang="tr-TR" sz="2200" dirty="0"/>
          </a:p>
        </p:txBody>
      </p:sp>
    </p:spTree>
    <p:extLst>
      <p:ext uri="{BB962C8B-B14F-4D97-AF65-F5344CB8AC3E}">
        <p14:creationId xmlns:p14="http://schemas.microsoft.com/office/powerpoint/2010/main" val="204240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t>Computer</a:t>
            </a:r>
            <a:r>
              <a:rPr lang="tr-TR" cap="none" dirty="0"/>
              <a:t> Architecture…</a:t>
            </a:r>
            <a:endParaRPr lang="en-US" cap="none" dirty="0"/>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9859" y="1664910"/>
            <a:ext cx="6393319" cy="4507290"/>
          </a:xfrm>
        </p:spPr>
      </p:pic>
    </p:spTree>
    <p:extLst>
      <p:ext uri="{BB962C8B-B14F-4D97-AF65-F5344CB8AC3E}">
        <p14:creationId xmlns:p14="http://schemas.microsoft.com/office/powerpoint/2010/main" val="66651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err="1">
                <a:solidFill>
                  <a:srgbClr val="FF0000"/>
                </a:solidFill>
              </a:rPr>
              <a:t>Six</a:t>
            </a:r>
            <a:r>
              <a:rPr lang="tr-TR" cap="none" dirty="0">
                <a:solidFill>
                  <a:srgbClr val="FF0000"/>
                </a:solidFill>
              </a:rPr>
              <a:t> </a:t>
            </a:r>
            <a:r>
              <a:rPr lang="tr-TR" cap="none" dirty="0" err="1">
                <a:solidFill>
                  <a:srgbClr val="FF0000"/>
                </a:solidFill>
              </a:rPr>
              <a:t>Categories</a:t>
            </a:r>
            <a:r>
              <a:rPr lang="tr-TR" cap="none" dirty="0">
                <a:solidFill>
                  <a:srgbClr val="FF0000"/>
                </a:solidFill>
              </a:rPr>
              <a:t> of Hardware: 1. </a:t>
            </a:r>
            <a:r>
              <a:rPr lang="tr-TR" cap="none" dirty="0" err="1">
                <a:solidFill>
                  <a:srgbClr val="FF0000"/>
                </a:solidFill>
              </a:rPr>
              <a:t>Input</a:t>
            </a:r>
            <a:r>
              <a:rPr lang="tr-TR" cap="none" dirty="0">
                <a:solidFill>
                  <a:srgbClr val="FF0000"/>
                </a:solidFill>
              </a:rPr>
              <a:t> </a:t>
            </a:r>
            <a:r>
              <a:rPr lang="tr-TR" cap="none" dirty="0" err="1">
                <a:solidFill>
                  <a:srgbClr val="FF0000"/>
                </a:solidFill>
              </a:rPr>
              <a:t>Devices</a:t>
            </a:r>
            <a:endParaRPr lang="en-US" cap="none" dirty="0">
              <a:solidFill>
                <a:srgbClr val="FF0000"/>
              </a:solidFill>
            </a:endParaRPr>
          </a:p>
        </p:txBody>
      </p:sp>
      <p:sp>
        <p:nvSpPr>
          <p:cNvPr id="3" name="İçerik Yer Tutucusu 2"/>
          <p:cNvSpPr>
            <a:spLocks noGrp="1"/>
          </p:cNvSpPr>
          <p:nvPr>
            <p:ph idx="1"/>
          </p:nvPr>
        </p:nvSpPr>
        <p:spPr>
          <a:xfrm>
            <a:off x="1141412" y="2171700"/>
            <a:ext cx="9905999" cy="1257300"/>
          </a:xfrm>
        </p:spPr>
        <p:txBody>
          <a:bodyPr>
            <a:normAutofit/>
          </a:bodyPr>
          <a:lstStyle/>
          <a:p>
            <a:r>
              <a:rPr lang="tr-TR" sz="2200" dirty="0" err="1"/>
              <a:t>Input</a:t>
            </a:r>
            <a:r>
              <a:rPr lang="tr-TR" sz="2200" dirty="0"/>
              <a:t> </a:t>
            </a:r>
            <a:r>
              <a:rPr lang="tr-TR" sz="2200" dirty="0" err="1"/>
              <a:t>devices</a:t>
            </a:r>
            <a:r>
              <a:rPr lang="tr-TR" sz="2200" dirty="0"/>
              <a:t> </a:t>
            </a:r>
            <a:r>
              <a:rPr lang="en-US" sz="2200" dirty="0"/>
              <a:t>used to </a:t>
            </a:r>
            <a:r>
              <a:rPr lang="en-US" sz="2200" dirty="0">
                <a:solidFill>
                  <a:srgbClr val="FF0000"/>
                </a:solidFill>
              </a:rPr>
              <a:t>enter information </a:t>
            </a:r>
            <a:r>
              <a:rPr lang="en-US" sz="2200" dirty="0"/>
              <a:t>and</a:t>
            </a:r>
            <a:r>
              <a:rPr lang="tr-TR" sz="2200" dirty="0"/>
              <a:t> </a:t>
            </a:r>
            <a:r>
              <a:rPr lang="en-US" sz="2200" dirty="0">
                <a:solidFill>
                  <a:srgbClr val="FF0000"/>
                </a:solidFill>
              </a:rPr>
              <a:t>commands</a:t>
            </a:r>
            <a:r>
              <a:rPr lang="tr-TR" sz="2200" dirty="0">
                <a:solidFill>
                  <a:srgbClr val="FF0000"/>
                </a:solidFill>
              </a:rPr>
              <a:t>.</a:t>
            </a:r>
            <a:r>
              <a:rPr lang="tr-TR" sz="2200" dirty="0"/>
              <a:t> </a:t>
            </a:r>
          </a:p>
          <a:p>
            <a:r>
              <a:rPr lang="en-US" sz="2200" dirty="0"/>
              <a:t>An </a:t>
            </a:r>
            <a:r>
              <a:rPr lang="en-US" sz="2200" b="1" dirty="0">
                <a:solidFill>
                  <a:srgbClr val="FF0000"/>
                </a:solidFill>
              </a:rPr>
              <a:t>input device </a:t>
            </a:r>
            <a:r>
              <a:rPr lang="en-US" sz="2200" dirty="0"/>
              <a:t>is any hardware device that sends data to a computer, allowing you to interact with and control it.</a:t>
            </a:r>
            <a:endParaRPr lang="tr-TR" sz="2200" dirty="0"/>
          </a:p>
        </p:txBody>
      </p:sp>
      <p:sp>
        <p:nvSpPr>
          <p:cNvPr id="4" name="Dikdörtgen 3"/>
          <p:cNvSpPr/>
          <p:nvPr/>
        </p:nvSpPr>
        <p:spPr>
          <a:xfrm>
            <a:off x="1141411" y="3540822"/>
            <a:ext cx="10521199" cy="3416320"/>
          </a:xfrm>
          <a:prstGeom prst="rect">
            <a:avLst/>
          </a:prstGeom>
        </p:spPr>
        <p:txBody>
          <a:bodyPr wrap="square" numCol="2">
            <a:spAutoFit/>
          </a:bodyPr>
          <a:lstStyle/>
          <a:p>
            <a:pPr marL="285750" indent="-285750">
              <a:buFont typeface="Arial" panose="020B0604020202020204" pitchFamily="34" charset="0"/>
              <a:buChar char="•"/>
            </a:pPr>
            <a:r>
              <a:rPr lang="tr-TR" sz="2400" dirty="0"/>
              <a:t>Keyboard</a:t>
            </a:r>
          </a:p>
          <a:p>
            <a:pPr marL="285750" indent="-285750">
              <a:buFont typeface="Arial" panose="020B0604020202020204" pitchFamily="34" charset="0"/>
              <a:buChar char="•"/>
            </a:pPr>
            <a:r>
              <a:rPr lang="tr-TR" sz="2400" dirty="0"/>
              <a:t>Mouse</a:t>
            </a:r>
          </a:p>
          <a:p>
            <a:pPr marL="285750" indent="-285750">
              <a:buFont typeface="Arial" panose="020B0604020202020204" pitchFamily="34" charset="0"/>
              <a:buChar char="•"/>
            </a:pPr>
            <a:r>
              <a:rPr lang="tr-TR" sz="2400" dirty="0" err="1"/>
              <a:t>Joy</a:t>
            </a:r>
            <a:r>
              <a:rPr lang="tr-TR" sz="2400" dirty="0"/>
              <a:t> </a:t>
            </a:r>
            <a:r>
              <a:rPr lang="tr-TR" sz="2400" dirty="0" err="1"/>
              <a:t>Stick</a:t>
            </a:r>
            <a:endParaRPr lang="tr-TR" sz="2400" dirty="0"/>
          </a:p>
          <a:p>
            <a:pPr marL="285750" indent="-285750">
              <a:buFont typeface="Arial" panose="020B0604020202020204" pitchFamily="34" charset="0"/>
              <a:buChar char="•"/>
            </a:pPr>
            <a:r>
              <a:rPr lang="tr-TR" sz="2400" dirty="0" err="1"/>
              <a:t>Light</a:t>
            </a:r>
            <a:r>
              <a:rPr lang="tr-TR" sz="2400" dirty="0"/>
              <a:t> </a:t>
            </a:r>
            <a:r>
              <a:rPr lang="tr-TR" sz="2400" dirty="0" err="1"/>
              <a:t>pen</a:t>
            </a:r>
            <a:endParaRPr lang="tr-TR" sz="2400" dirty="0"/>
          </a:p>
          <a:p>
            <a:pPr marL="285750" indent="-285750">
              <a:buFont typeface="Arial" panose="020B0604020202020204" pitchFamily="34" charset="0"/>
              <a:buChar char="•"/>
            </a:pPr>
            <a:r>
              <a:rPr lang="tr-TR" sz="2400" dirty="0" err="1"/>
              <a:t>Stylus</a:t>
            </a:r>
            <a:endParaRPr lang="tr-TR" sz="2400" dirty="0"/>
          </a:p>
          <a:p>
            <a:pPr marL="285750" indent="-285750">
              <a:buFont typeface="Arial" panose="020B0604020202020204" pitchFamily="34" charset="0"/>
              <a:buChar char="•"/>
            </a:pPr>
            <a:r>
              <a:rPr lang="tr-TR" sz="2400" dirty="0" err="1"/>
              <a:t>Track</a:t>
            </a:r>
            <a:r>
              <a:rPr lang="tr-TR" sz="2400" dirty="0"/>
              <a:t> </a:t>
            </a:r>
            <a:r>
              <a:rPr lang="tr-TR" sz="2400" dirty="0" err="1"/>
              <a:t>Ball</a:t>
            </a:r>
            <a:endParaRPr lang="tr-TR" sz="2400" dirty="0"/>
          </a:p>
          <a:p>
            <a:pPr marL="285750" indent="-285750">
              <a:buFont typeface="Arial" panose="020B0604020202020204" pitchFamily="34" charset="0"/>
              <a:buChar char="•"/>
            </a:pPr>
            <a:r>
              <a:rPr lang="tr-TR" sz="2400" dirty="0" err="1"/>
              <a:t>Scanner</a:t>
            </a:r>
            <a:endParaRPr lang="tr-TR" sz="2400" dirty="0"/>
          </a:p>
          <a:p>
            <a:pPr marL="285750" indent="-285750">
              <a:buFont typeface="Arial" panose="020B0604020202020204" pitchFamily="34" charset="0"/>
              <a:buChar char="•"/>
            </a:pPr>
            <a:endParaRPr lang="tr-TR" sz="2400" dirty="0"/>
          </a:p>
          <a:p>
            <a:endParaRPr lang="tr-TR" sz="2400" dirty="0"/>
          </a:p>
          <a:p>
            <a:pPr marL="285750" indent="-285750">
              <a:buFont typeface="Arial" panose="020B0604020202020204" pitchFamily="34" charset="0"/>
              <a:buChar char="•"/>
            </a:pPr>
            <a:r>
              <a:rPr lang="tr-TR" sz="2400" dirty="0" err="1"/>
              <a:t>Graphic</a:t>
            </a:r>
            <a:r>
              <a:rPr lang="tr-TR" sz="2400" dirty="0"/>
              <a:t> Tablet</a:t>
            </a:r>
          </a:p>
          <a:p>
            <a:pPr marL="285750" indent="-285750">
              <a:buFont typeface="Arial" panose="020B0604020202020204" pitchFamily="34" charset="0"/>
              <a:buChar char="•"/>
            </a:pPr>
            <a:r>
              <a:rPr lang="tr-TR" sz="2400" dirty="0" err="1"/>
              <a:t>Microphone</a:t>
            </a:r>
            <a:endParaRPr lang="tr-TR" sz="2400" dirty="0"/>
          </a:p>
          <a:p>
            <a:pPr marL="285750" indent="-285750">
              <a:buFont typeface="Arial" panose="020B0604020202020204" pitchFamily="34" charset="0"/>
              <a:buChar char="•"/>
            </a:pPr>
            <a:r>
              <a:rPr lang="tr-TR" sz="2400" dirty="0" err="1"/>
              <a:t>Sensors</a:t>
            </a:r>
            <a:r>
              <a:rPr lang="tr-TR" sz="2400" dirty="0"/>
              <a:t> (Xbox Kinect, </a:t>
            </a:r>
            <a:r>
              <a:rPr lang="tr-TR" sz="2400" dirty="0" err="1"/>
              <a:t>Ultrasonic</a:t>
            </a:r>
            <a:r>
              <a:rPr lang="tr-TR" sz="2400" dirty="0"/>
              <a:t> </a:t>
            </a:r>
            <a:r>
              <a:rPr lang="tr-TR" sz="2400" dirty="0" err="1"/>
              <a:t>etc</a:t>
            </a:r>
            <a:r>
              <a:rPr lang="tr-TR" sz="2400" dirty="0"/>
              <a:t>. )</a:t>
            </a:r>
          </a:p>
          <a:p>
            <a:pPr marL="285750" indent="-285750">
              <a:buFont typeface="Arial" panose="020B0604020202020204" pitchFamily="34" charset="0"/>
              <a:buChar char="•"/>
            </a:pPr>
            <a:r>
              <a:rPr lang="tr-TR" sz="2400" dirty="0" err="1"/>
              <a:t>Magnetic</a:t>
            </a:r>
            <a:r>
              <a:rPr lang="tr-TR" sz="2400" dirty="0"/>
              <a:t> </a:t>
            </a:r>
            <a:r>
              <a:rPr lang="tr-TR" sz="2400" dirty="0" err="1"/>
              <a:t>Ink</a:t>
            </a:r>
            <a:r>
              <a:rPr lang="tr-TR" sz="2400" dirty="0"/>
              <a:t> </a:t>
            </a:r>
            <a:r>
              <a:rPr lang="tr-TR" sz="2400" dirty="0" err="1"/>
              <a:t>Card</a:t>
            </a:r>
            <a:r>
              <a:rPr lang="tr-TR" sz="2400" dirty="0"/>
              <a:t> Reader(MICR)</a:t>
            </a:r>
          </a:p>
          <a:p>
            <a:pPr marL="285750" indent="-285750">
              <a:buFont typeface="Arial" panose="020B0604020202020204" pitchFamily="34" charset="0"/>
              <a:buChar char="•"/>
            </a:pPr>
            <a:r>
              <a:rPr lang="tr-TR" sz="2400" dirty="0"/>
              <a:t>Optical </a:t>
            </a:r>
            <a:r>
              <a:rPr lang="tr-TR" sz="2400" dirty="0" err="1"/>
              <a:t>Character</a:t>
            </a:r>
            <a:r>
              <a:rPr lang="tr-TR" sz="2400" dirty="0"/>
              <a:t> Reader(OCR)</a:t>
            </a:r>
          </a:p>
          <a:p>
            <a:pPr marL="285750" indent="-285750">
              <a:buFont typeface="Arial" panose="020B0604020202020204" pitchFamily="34" charset="0"/>
              <a:buChar char="•"/>
            </a:pPr>
            <a:r>
              <a:rPr lang="tr-TR" sz="2400" dirty="0"/>
              <a:t>Bar </a:t>
            </a:r>
            <a:r>
              <a:rPr lang="tr-TR" sz="2400" dirty="0" err="1"/>
              <a:t>Code</a:t>
            </a:r>
            <a:r>
              <a:rPr lang="tr-TR" sz="2400" dirty="0"/>
              <a:t> Reader</a:t>
            </a:r>
          </a:p>
          <a:p>
            <a:pPr marL="285750" indent="-285750">
              <a:buFont typeface="Arial" panose="020B0604020202020204" pitchFamily="34" charset="0"/>
              <a:buChar char="•"/>
            </a:pPr>
            <a:r>
              <a:rPr lang="tr-TR" sz="2400" dirty="0"/>
              <a:t>Optical Mark Reader(OMR)</a:t>
            </a:r>
          </a:p>
        </p:txBody>
      </p:sp>
    </p:spTree>
    <p:extLst>
      <p:ext uri="{BB962C8B-B14F-4D97-AF65-F5344CB8AC3E}">
        <p14:creationId xmlns:p14="http://schemas.microsoft.com/office/powerpoint/2010/main" val="30633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Keyboard</a:t>
            </a:r>
            <a:endParaRPr lang="en-US" cap="none" dirty="0"/>
          </a:p>
        </p:txBody>
      </p:sp>
      <p:sp>
        <p:nvSpPr>
          <p:cNvPr id="3" name="İçerik Yer Tutucusu 2"/>
          <p:cNvSpPr>
            <a:spLocks noGrp="1"/>
          </p:cNvSpPr>
          <p:nvPr>
            <p:ph idx="1"/>
          </p:nvPr>
        </p:nvSpPr>
        <p:spPr>
          <a:xfrm>
            <a:off x="1141412" y="1812176"/>
            <a:ext cx="9905999" cy="1052944"/>
          </a:xfrm>
        </p:spPr>
        <p:txBody>
          <a:bodyPr>
            <a:normAutofit/>
          </a:bodyPr>
          <a:lstStyle/>
          <a:p>
            <a:r>
              <a:rPr lang="en-US" sz="2200" dirty="0"/>
              <a:t>Keyboard is the most common and very popular input device which helps to input data to the computer. </a:t>
            </a:r>
            <a:endParaRPr lang="tr-TR" sz="2200"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851" y="2780965"/>
            <a:ext cx="5913120" cy="3947008"/>
          </a:xfrm>
          <a:prstGeom prst="rect">
            <a:avLst/>
          </a:prstGeom>
        </p:spPr>
      </p:pic>
    </p:spTree>
    <p:extLst>
      <p:ext uri="{BB962C8B-B14F-4D97-AF65-F5344CB8AC3E}">
        <p14:creationId xmlns:p14="http://schemas.microsoft.com/office/powerpoint/2010/main" val="128375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0"/>
            <a:ext cx="9905998" cy="1478570"/>
          </a:xfrm>
        </p:spPr>
        <p:txBody>
          <a:bodyPr/>
          <a:lstStyle/>
          <a:p>
            <a:r>
              <a:rPr lang="tr-TR" cap="none" dirty="0"/>
              <a:t>Keyboard</a:t>
            </a:r>
            <a:endParaRPr lang="en-US" cap="none" dirty="0"/>
          </a:p>
        </p:txBody>
      </p:sp>
      <p:pic>
        <p:nvPicPr>
          <p:cNvPr id="1026" name="Picture 2" descr="https://www.allthingsergo.com/wp-content/uploads/2014/02/IMGP46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042" y="1628765"/>
            <a:ext cx="4244174" cy="394700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REWGrip Wireless Handheld Mobile Keyboard - Ask Ergo Wor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0459" y="374458"/>
            <a:ext cx="5900980" cy="27891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lectronik &amp; Computer: New Extreme 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574" y="3381488"/>
            <a:ext cx="52387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35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down)">
                                      <p:cBhvr>
                                        <p:cTn id="1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cap="none" dirty="0"/>
              <a:t>Mouse</a:t>
            </a:r>
            <a:endParaRPr lang="en-US" cap="none" dirty="0"/>
          </a:p>
        </p:txBody>
      </p:sp>
      <p:sp>
        <p:nvSpPr>
          <p:cNvPr id="3" name="İçerik Yer Tutucusu 2"/>
          <p:cNvSpPr>
            <a:spLocks noGrp="1"/>
          </p:cNvSpPr>
          <p:nvPr>
            <p:ph idx="1"/>
          </p:nvPr>
        </p:nvSpPr>
        <p:spPr>
          <a:xfrm>
            <a:off x="1141413" y="1633140"/>
            <a:ext cx="9905999" cy="1693024"/>
          </a:xfrm>
        </p:spPr>
        <p:txBody>
          <a:bodyPr>
            <a:normAutofit/>
          </a:bodyPr>
          <a:lstStyle/>
          <a:p>
            <a:r>
              <a:rPr lang="en-US" sz="2200" dirty="0"/>
              <a:t>Mouse is the most popular pointing device. It is a very famous cursor-control device having a small palm size box with a round ball at its base, </a:t>
            </a:r>
            <a:r>
              <a:rPr lang="en-US" sz="2200" dirty="0">
                <a:solidFill>
                  <a:srgbClr val="FF0000"/>
                </a:solidFill>
              </a:rPr>
              <a:t>which senses the movement of the mouse </a:t>
            </a:r>
            <a:r>
              <a:rPr lang="en-US" sz="2200" dirty="0"/>
              <a:t>and sends corresponding signals to the CPU when the mouse buttons are pressed.</a:t>
            </a:r>
            <a:endParaRPr lang="tr-TR" sz="2200"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765" y="3326164"/>
            <a:ext cx="5279448" cy="3318510"/>
          </a:xfrm>
          <a:prstGeom prst="rect">
            <a:avLst/>
          </a:prstGeom>
        </p:spPr>
      </p:pic>
    </p:spTree>
    <p:extLst>
      <p:ext uri="{BB962C8B-B14F-4D97-AF65-F5344CB8AC3E}">
        <p14:creationId xmlns:p14="http://schemas.microsoft.com/office/powerpoint/2010/main" val="1497114519"/>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Kırpma</Template>
  <TotalTime>1942</TotalTime>
  <Words>1074</Words>
  <Application>Microsoft Office PowerPoint</Application>
  <PresentationFormat>Geniş ekran</PresentationFormat>
  <Paragraphs>131</Paragraphs>
  <Slides>25</Slides>
  <Notes>24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Calibri</vt:lpstr>
      <vt:lpstr>Franklin Gothic Book</vt:lpstr>
      <vt:lpstr>Kırpma</vt:lpstr>
      <vt:lpstr>CATEGORIES OF PERSONAL COMPUTER HARDWARE  </vt:lpstr>
      <vt:lpstr>Computers</vt:lpstr>
      <vt:lpstr>A Computer System</vt:lpstr>
      <vt:lpstr>Computer Architecture</vt:lpstr>
      <vt:lpstr>Computer Architecture…</vt:lpstr>
      <vt:lpstr>Six Categories of Hardware: 1. Input Devices</vt:lpstr>
      <vt:lpstr>Keyboard</vt:lpstr>
      <vt:lpstr>Keyboard</vt:lpstr>
      <vt:lpstr>Mouse</vt:lpstr>
      <vt:lpstr>Mouse</vt:lpstr>
      <vt:lpstr>Joystick</vt:lpstr>
      <vt:lpstr>Joystick</vt:lpstr>
      <vt:lpstr>Light Pen</vt:lpstr>
      <vt:lpstr>Light Pen</vt:lpstr>
      <vt:lpstr>Stylus</vt:lpstr>
      <vt:lpstr>Stylus</vt:lpstr>
      <vt:lpstr>Track Ball</vt:lpstr>
      <vt:lpstr>Scanner</vt:lpstr>
      <vt:lpstr>Digitizer</vt:lpstr>
      <vt:lpstr>Microphone</vt:lpstr>
      <vt:lpstr>Sensors</vt:lpstr>
      <vt:lpstr>Magnetic Ink Card Reader (MICR)</vt:lpstr>
      <vt:lpstr>Optical Character Reader (OCR)</vt:lpstr>
      <vt:lpstr>Bar Code Readers</vt:lpstr>
      <vt:lpstr>Optical Mark Reader (OMR)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TECHNOLOGIES AND COMPUTATIONAL THINKING</dc:title>
  <dc:creator>Mehmet Fatih ERKOÇ</dc:creator>
  <cp:lastModifiedBy>emirhan öztürk</cp:lastModifiedBy>
  <cp:revision>579</cp:revision>
  <dcterms:created xsi:type="dcterms:W3CDTF">2018-10-03T20:01:35Z</dcterms:created>
  <dcterms:modified xsi:type="dcterms:W3CDTF">2020-10-31T21:05:44Z</dcterms:modified>
</cp:coreProperties>
</file>