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1"/>
  </p:notesMasterIdLst>
  <p:sldIdLst>
    <p:sldId id="256"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84" r:id="rId23"/>
    <p:sldId id="283" r:id="rId24"/>
    <p:sldId id="278" r:id="rId25"/>
    <p:sldId id="279" r:id="rId26"/>
    <p:sldId id="280" r:id="rId27"/>
    <p:sldId id="281" r:id="rId28"/>
    <p:sldId id="282"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Fatih ERKOÇ" initials="MFE" lastIdx="1" clrIdx="0">
    <p:extLst>
      <p:ext uri="{19B8F6BF-5375-455C-9EA6-DF929625EA0E}">
        <p15:presenceInfo xmlns:p15="http://schemas.microsoft.com/office/powerpoint/2012/main" userId="e7f4feb1730cea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188" autoAdjust="0"/>
  </p:normalViewPr>
  <p:slideViewPr>
    <p:cSldViewPr snapToGrid="0">
      <p:cViewPr varScale="1">
        <p:scale>
          <a:sx n="52" d="100"/>
          <a:sy n="52" d="100"/>
        </p:scale>
        <p:origin x="1458" y="78"/>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8E58C-2FD0-4BC2-8F18-8D424E9987E9}" type="datetimeFigureOut">
              <a:rPr lang="tr-TR" smtClean="0"/>
              <a:t>24.10.2020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55153-FC95-40EE-9871-121828410A94}" type="slidenum">
              <a:rPr lang="tr-TR" smtClean="0"/>
              <a:t>‹#›</a:t>
            </a:fld>
            <a:endParaRPr lang="tr-TR"/>
          </a:p>
        </p:txBody>
      </p:sp>
    </p:spTree>
    <p:extLst>
      <p:ext uri="{BB962C8B-B14F-4D97-AF65-F5344CB8AC3E}">
        <p14:creationId xmlns:p14="http://schemas.microsoft.com/office/powerpoint/2010/main" val="37728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that the role of technology in our daily life increases day by day.</a:t>
            </a:r>
            <a:r>
              <a:rPr lang="tr-TR" dirty="0"/>
              <a:t> </a:t>
            </a:r>
            <a:r>
              <a:rPr lang="en-US" sz="1200" b="0" i="0" u="none" strike="noStrike" kern="1200" dirty="0">
                <a:solidFill>
                  <a:schemeClr val="tx1"/>
                </a:solidFill>
                <a:effectLst/>
                <a:latin typeface="+mn-lt"/>
                <a:ea typeface="+mn-ea"/>
                <a:cs typeface="+mn-cs"/>
              </a:rPr>
              <a:t>As a result, it is a fact that the amount of technological information and digital data has also increased.</a:t>
            </a:r>
            <a:r>
              <a:rPr lang="tr-TR"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Today knowledge and information are the main keys of obtaining the productivity, competition, wealth and comfort. So countries have concentrated on approaches for increasing the gaining of better-quality education. In order to develop the human capital, it is necessary to look at our schools and education and see if our education is progressing in step with the world that is changing and developing quickly. </a:t>
            </a:r>
            <a:endParaRPr lang="tr-TR"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international society for technology in educational (ISTE)* emphasizes that the teachers of today should prepare to provide technology-based learning opportunities for the students. </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fact, preparation for applying the technology and awareness of technology to enhance the quality of the students learning should be one of the teacher's basic skills [2]. </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i="0" u="none" strike="noStrike" kern="1200" dirty="0">
              <a:solidFill>
                <a:schemeClr val="tx1"/>
              </a:solidFill>
              <a:effectLst/>
              <a:latin typeface="+mn-lt"/>
              <a:ea typeface="+mn-ea"/>
              <a:cs typeface="+mn-cs"/>
            </a:endParaRPr>
          </a:p>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a:t>
            </a:fld>
            <a:endParaRPr lang="tr-TR"/>
          </a:p>
        </p:txBody>
      </p:sp>
    </p:spTree>
    <p:extLst>
      <p:ext uri="{BB962C8B-B14F-4D97-AF65-F5344CB8AC3E}">
        <p14:creationId xmlns:p14="http://schemas.microsoft.com/office/powerpoint/2010/main" val="3644974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Information technology (IT) is the use of any computers, storage, networking and other physical devices, infrastructure and processes to create, process, store, secure and exchange all forms of electronic data.</a:t>
            </a:r>
            <a:r>
              <a:rPr lang="tr-TR" sz="1200" b="0" i="0" u="none" strike="noStrike" kern="1200" dirty="0">
                <a:solidFill>
                  <a:schemeClr val="tx1"/>
                </a:solidFill>
                <a:effectLst/>
                <a:latin typeface="+mn-lt"/>
                <a:ea typeface="+mn-ea"/>
                <a:cs typeface="+mn-cs"/>
              </a:rPr>
              <a:t> </a:t>
            </a:r>
          </a:p>
          <a:p>
            <a:endParaRPr lang="tr-TR"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3</a:t>
            </a:fld>
            <a:endParaRPr lang="tr-TR"/>
          </a:p>
        </p:txBody>
      </p:sp>
    </p:spTree>
    <p:extLst>
      <p:ext uri="{BB962C8B-B14F-4D97-AF65-F5344CB8AC3E}">
        <p14:creationId xmlns:p14="http://schemas.microsoft.com/office/powerpoint/2010/main" val="3978157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a:solidFill>
                  <a:schemeClr val="tx1"/>
                </a:solidFill>
                <a:effectLst/>
                <a:latin typeface="+mn-lt"/>
                <a:ea typeface="+mn-ea"/>
                <a:cs typeface="+mn-cs"/>
              </a:rPr>
              <a:t>Are you going to teach me in a school? Are you going to make me sit in a desk all day? Is this what you are going to use to teach me with? Is this what you are going to use to teach me with? (echo) Do you know how to use a computer? Do you know how to use a computer? (echo) Are you a teacher? Are you my teacher? Are you going to teach me using the internet? Are you going to teach me how to be safe on the internet? Do you know what goes on </a:t>
            </a:r>
            <a:r>
              <a:rPr lang="en-US" sz="1200" b="0" i="0" kern="1200" dirty="0" err="1">
                <a:solidFill>
                  <a:schemeClr val="tx1"/>
                </a:solidFill>
                <a:effectLst/>
                <a:latin typeface="+mn-lt"/>
                <a:ea typeface="+mn-ea"/>
                <a:cs typeface="+mn-cs"/>
              </a:rPr>
              <a:t>on</a:t>
            </a:r>
            <a:r>
              <a:rPr lang="en-US" sz="1200" b="0" i="0" kern="1200" dirty="0">
                <a:solidFill>
                  <a:schemeClr val="tx1"/>
                </a:solidFill>
                <a:effectLst/>
                <a:latin typeface="+mn-lt"/>
                <a:ea typeface="+mn-ea"/>
                <a:cs typeface="+mn-cs"/>
              </a:rPr>
              <a:t> the internet? Are you sure you are my teacher? Are you sure you are my teacher? (echo) Are you going to learn how to use the technology? I am a digital native. Do computers scare you? Are you afraid to use them? Have you been on </a:t>
            </a:r>
            <a:r>
              <a:rPr lang="en-US" sz="1200" b="0" i="0" kern="1200" dirty="0" err="1">
                <a:solidFill>
                  <a:schemeClr val="tx1"/>
                </a:solidFill>
                <a:effectLst/>
                <a:latin typeface="+mn-lt"/>
                <a:ea typeface="+mn-ea"/>
                <a:cs typeface="+mn-cs"/>
              </a:rPr>
              <a:t>facebook</a:t>
            </a:r>
            <a:r>
              <a:rPr lang="en-US" sz="1200" b="0" i="0" kern="1200" dirty="0">
                <a:solidFill>
                  <a:schemeClr val="tx1"/>
                </a:solidFill>
                <a:effectLst/>
                <a:latin typeface="+mn-lt"/>
                <a:ea typeface="+mn-ea"/>
                <a:cs typeface="+mn-cs"/>
              </a:rPr>
              <a:t>? Have you been on twitter? Have you been surfing? Do you even know what is on the internet? Are you going to be my teacher? Or just that textbook? Because I want to know... what the world has to offer And if you are not on the internet... and know nothing about computers. you can't be my teacher! I said you can't be my teacher. Make room for somebody who knows how to use the internet. Do you think I am going to be ready? Do you think I am going to be ready? Do you think you are preparing me for the world that I have to live in? Do you think I am going to be ready? That's your job! That's your job! (echo)</a:t>
            </a:r>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22</a:t>
            </a:fld>
            <a:endParaRPr lang="tr-TR"/>
          </a:p>
        </p:txBody>
      </p:sp>
    </p:spTree>
    <p:extLst>
      <p:ext uri="{BB962C8B-B14F-4D97-AF65-F5344CB8AC3E}">
        <p14:creationId xmlns:p14="http://schemas.microsoft.com/office/powerpoint/2010/main" val="37582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Understand, </a:t>
            </a:r>
            <a:r>
              <a:rPr lang="tr-TR" sz="1200" b="0" i="0" u="none" strike="noStrike" kern="1200" baseline="0" dirty="0">
                <a:solidFill>
                  <a:schemeClr val="tx1"/>
                </a:solidFill>
                <a:latin typeface="+mn-lt"/>
                <a:ea typeface="+mn-ea"/>
                <a:cs typeface="+mn-cs"/>
              </a:rPr>
              <a:t>2</a:t>
            </a:r>
            <a:r>
              <a:rPr lang="en-US" sz="1200" b="0" i="0" u="none" strike="noStrike" kern="1200" baseline="0" dirty="0">
                <a:solidFill>
                  <a:schemeClr val="tx1"/>
                </a:solidFill>
                <a:latin typeface="+mn-lt"/>
                <a:ea typeface="+mn-ea"/>
                <a:cs typeface="+mn-cs"/>
              </a:rPr>
              <a:t>; Translate, 3; Compose, 5; Cite, 1; Estimate, 6; Know, 1; Apply, 3;</a:t>
            </a:r>
          </a:p>
          <a:p>
            <a:r>
              <a:rPr lang="en-US" sz="1200" b="0" i="0" u="none" strike="noStrike" kern="1200" baseline="0" dirty="0">
                <a:solidFill>
                  <a:schemeClr val="tx1"/>
                </a:solidFill>
                <a:latin typeface="+mn-lt"/>
                <a:ea typeface="+mn-ea"/>
                <a:cs typeface="+mn-cs"/>
              </a:rPr>
              <a:t>Synthesize, 5.</a:t>
            </a:r>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23</a:t>
            </a:fld>
            <a:endParaRPr lang="tr-TR"/>
          </a:p>
        </p:txBody>
      </p:sp>
    </p:spTree>
    <p:extLst>
      <p:ext uri="{BB962C8B-B14F-4D97-AF65-F5344CB8AC3E}">
        <p14:creationId xmlns:p14="http://schemas.microsoft.com/office/powerpoint/2010/main" val="87100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Students love it.</a:t>
            </a:r>
          </a:p>
          <a:p>
            <a:r>
              <a:rPr lang="en-US" sz="1200" b="0" i="0" u="none" strike="noStrike" kern="1200" baseline="0" dirty="0">
                <a:solidFill>
                  <a:schemeClr val="tx1"/>
                </a:solidFill>
                <a:latin typeface="+mn-lt"/>
                <a:ea typeface="+mn-ea"/>
                <a:cs typeface="+mn-cs"/>
              </a:rPr>
              <a:t>–– It engages key components of learning.</a:t>
            </a:r>
          </a:p>
          <a:p>
            <a:r>
              <a:rPr lang="en-US" sz="1200" b="0" i="0" u="none" strike="noStrike" kern="1200" baseline="0" dirty="0">
                <a:solidFill>
                  <a:schemeClr val="tx1"/>
                </a:solidFill>
                <a:latin typeface="+mn-lt"/>
                <a:ea typeface="+mn-ea"/>
                <a:cs typeface="+mn-cs"/>
              </a:rPr>
              <a:t>–– Professional development.</a:t>
            </a:r>
          </a:p>
          <a:p>
            <a:r>
              <a:rPr lang="en-US" sz="1200" b="0" i="0" u="none" strike="noStrike" kern="1200" baseline="0" dirty="0">
                <a:solidFill>
                  <a:schemeClr val="tx1"/>
                </a:solidFill>
                <a:latin typeface="+mn-lt"/>
                <a:ea typeface="+mn-ea"/>
                <a:cs typeface="+mn-cs"/>
              </a:rPr>
              <a:t>–– Makes life easier for teachers.</a:t>
            </a:r>
          </a:p>
          <a:p>
            <a:r>
              <a:rPr lang="en-US" sz="1200" b="0" i="0" u="none" strike="noStrike" kern="1200" baseline="0" dirty="0">
                <a:solidFill>
                  <a:schemeClr val="tx1"/>
                </a:solidFill>
                <a:latin typeface="+mn-lt"/>
                <a:ea typeface="+mn-ea"/>
                <a:cs typeface="+mn-cs"/>
              </a:rPr>
              <a:t>–– Improves test scores.</a:t>
            </a:r>
          </a:p>
          <a:p>
            <a:r>
              <a:rPr lang="en-US" sz="1200" b="0" i="0" u="none" strike="noStrike" kern="1200" baseline="0" dirty="0">
                <a:solidFill>
                  <a:schemeClr val="tx1"/>
                </a:solidFill>
                <a:latin typeface="+mn-lt"/>
                <a:ea typeface="+mn-ea"/>
                <a:cs typeface="+mn-cs"/>
              </a:rPr>
              <a:t>–– Help students with low attention spans.</a:t>
            </a:r>
          </a:p>
          <a:p>
            <a:r>
              <a:rPr lang="en-US" sz="1200" b="0" i="0" u="none" strike="noStrike" kern="1200" baseline="0" dirty="0">
                <a:solidFill>
                  <a:schemeClr val="tx1"/>
                </a:solidFill>
                <a:latin typeface="+mn-lt"/>
                <a:ea typeface="+mn-ea"/>
                <a:cs typeface="+mn-cs"/>
              </a:rPr>
              <a:t>–– Learn from the experts.</a:t>
            </a:r>
          </a:p>
          <a:p>
            <a:r>
              <a:rPr lang="en-US" sz="1200" b="0" i="0" u="none" strike="noStrike" kern="1200" baseline="0" dirty="0">
                <a:solidFill>
                  <a:schemeClr val="tx1"/>
                </a:solidFill>
                <a:latin typeface="+mn-lt"/>
                <a:ea typeface="+mn-ea"/>
                <a:cs typeface="+mn-cs"/>
              </a:rPr>
              <a:t>–– Encourages completion of homework.</a:t>
            </a:r>
          </a:p>
          <a:p>
            <a:r>
              <a:rPr lang="en-US" sz="1200" b="0" i="0" u="none" strike="noStrike" kern="1200" baseline="0" dirty="0">
                <a:solidFill>
                  <a:schemeClr val="tx1"/>
                </a:solidFill>
                <a:latin typeface="+mn-lt"/>
                <a:ea typeface="+mn-ea"/>
                <a:cs typeface="+mn-cs"/>
              </a:rPr>
              <a:t>–– Saves money.</a:t>
            </a:r>
          </a:p>
          <a:p>
            <a:r>
              <a:rPr lang="en-US" sz="1200" b="0" i="0" u="none" strike="noStrike" kern="1200" baseline="0" dirty="0">
                <a:solidFill>
                  <a:schemeClr val="tx1"/>
                </a:solidFill>
                <a:latin typeface="+mn-lt"/>
                <a:ea typeface="+mn-ea"/>
                <a:cs typeface="+mn-cs"/>
              </a:rPr>
              <a:t>–– Remove obstacles.</a:t>
            </a:r>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25</a:t>
            </a:fld>
            <a:endParaRPr lang="tr-TR"/>
          </a:p>
        </p:txBody>
      </p:sp>
    </p:spTree>
    <p:extLst>
      <p:ext uri="{BB962C8B-B14F-4D97-AF65-F5344CB8AC3E}">
        <p14:creationId xmlns:p14="http://schemas.microsoft.com/office/powerpoint/2010/main" val="205757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10/24/2020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236439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66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6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66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06359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911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019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869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39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10/24/2020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698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10/24/2020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622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10/24/2020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3173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15126" y="1956404"/>
            <a:ext cx="8361229" cy="2098226"/>
          </a:xfrm>
        </p:spPr>
        <p:txBody>
          <a:bodyPr>
            <a:normAutofit fontScale="90000"/>
          </a:bodyPr>
          <a:lstStyle/>
          <a:p>
            <a:r>
              <a:rPr lang="tr-TR" dirty="0"/>
              <a:t>INTRODUCTION </a:t>
            </a:r>
            <a:r>
              <a:rPr lang="tr-TR" dirty="0" err="1"/>
              <a:t>To</a:t>
            </a:r>
            <a:r>
              <a:rPr lang="tr-TR" dirty="0"/>
              <a:t> INFORMATION TECHNOLOGIES </a:t>
            </a:r>
          </a:p>
        </p:txBody>
      </p:sp>
      <p:sp>
        <p:nvSpPr>
          <p:cNvPr id="3" name="Alt Başlık 2"/>
          <p:cNvSpPr>
            <a:spLocks noGrp="1"/>
          </p:cNvSpPr>
          <p:nvPr>
            <p:ph type="subTitle" idx="1"/>
          </p:nvPr>
        </p:nvSpPr>
        <p:spPr>
          <a:xfrm>
            <a:off x="2679905" y="4198875"/>
            <a:ext cx="6831673" cy="1086237"/>
          </a:xfrm>
        </p:spPr>
        <p:txBody>
          <a:bodyPr>
            <a:normAutofit fontScale="92500" lnSpcReduction="10000"/>
          </a:bodyPr>
          <a:lstStyle/>
          <a:p>
            <a:r>
              <a:rPr lang="en-US" cap="none" dirty="0">
                <a:latin typeface="Arial" panose="020B0604020202020204" pitchFamily="34" charset="0"/>
                <a:cs typeface="Arial" panose="020B0604020202020204" pitchFamily="34" charset="0"/>
              </a:rPr>
              <a:t>BTO1111 Information Technology in Education</a:t>
            </a:r>
            <a:endParaRPr lang="tr-TR" cap="none" dirty="0">
              <a:latin typeface="Arial" panose="020B0604020202020204" pitchFamily="34" charset="0"/>
              <a:cs typeface="Arial" panose="020B0604020202020204" pitchFamily="34" charset="0"/>
            </a:endParaRPr>
          </a:p>
          <a:p>
            <a:r>
              <a:rPr lang="tr-TR" cap="none" dirty="0" err="1">
                <a:latin typeface="Arial" panose="020B0604020202020204" pitchFamily="34" charset="0"/>
                <a:cs typeface="Arial" panose="020B0604020202020204" pitchFamily="34" charset="0"/>
              </a:rPr>
              <a:t>Week</a:t>
            </a:r>
            <a:r>
              <a:rPr lang="tr-TR" cap="none" dirty="0">
                <a:latin typeface="Arial" panose="020B0604020202020204" pitchFamily="34" charset="0"/>
                <a:cs typeface="Arial" panose="020B0604020202020204" pitchFamily="34" charset="0"/>
              </a:rPr>
              <a:t> 2</a:t>
            </a:r>
          </a:p>
          <a:p>
            <a:r>
              <a:rPr lang="tr-TR" cap="none" dirty="0">
                <a:latin typeface="Arial" panose="020B0604020202020204" pitchFamily="34" charset="0"/>
                <a:cs typeface="Arial" panose="020B0604020202020204" pitchFamily="34" charset="0"/>
              </a:rPr>
              <a:t>Dr. M. Fatih ERKOÇ</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78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Bloom’s</a:t>
            </a:r>
            <a:r>
              <a:rPr lang="tr-TR" cap="none" dirty="0"/>
              <a:t> </a:t>
            </a:r>
            <a:r>
              <a:rPr lang="tr-TR" cap="none" dirty="0" err="1"/>
              <a:t>Taxonomy</a:t>
            </a:r>
            <a:endParaRPr lang="en-US" cap="none" dirty="0"/>
          </a:p>
        </p:txBody>
      </p:sp>
      <p:sp>
        <p:nvSpPr>
          <p:cNvPr id="3" name="İçerik Yer Tutucusu 2"/>
          <p:cNvSpPr>
            <a:spLocks noGrp="1"/>
          </p:cNvSpPr>
          <p:nvPr>
            <p:ph idx="1"/>
          </p:nvPr>
        </p:nvSpPr>
        <p:spPr>
          <a:xfrm>
            <a:off x="1371600" y="1987636"/>
            <a:ext cx="9905999" cy="4184564"/>
          </a:xfrm>
        </p:spPr>
        <p:txBody>
          <a:bodyPr>
            <a:normAutofit/>
          </a:bodyPr>
          <a:lstStyle/>
          <a:p>
            <a:r>
              <a:rPr lang="tr-TR" sz="2400" dirty="0" err="1"/>
              <a:t>Developing</a:t>
            </a:r>
            <a:r>
              <a:rPr lang="tr-TR" sz="2400" dirty="0"/>
              <a:t> </a:t>
            </a:r>
            <a:r>
              <a:rPr lang="tr-TR" sz="2400" dirty="0" err="1"/>
              <a:t>taxonomy</a:t>
            </a:r>
            <a:r>
              <a:rPr lang="tr-TR" sz="2400" dirty="0"/>
              <a:t> of </a:t>
            </a:r>
            <a:r>
              <a:rPr lang="tr-TR" sz="2400" dirty="0" err="1"/>
              <a:t>pedogogical</a:t>
            </a:r>
            <a:r>
              <a:rPr lang="tr-TR" sz="2400" dirty="0"/>
              <a:t> </a:t>
            </a:r>
            <a:r>
              <a:rPr lang="tr-TR" sz="2400" dirty="0" err="1"/>
              <a:t>goals</a:t>
            </a:r>
            <a:r>
              <a:rPr lang="tr-TR" sz="2400" dirty="0"/>
              <a:t> in 1956. </a:t>
            </a:r>
          </a:p>
          <a:p>
            <a:r>
              <a:rPr lang="tr-TR" sz="2400" dirty="0" err="1"/>
              <a:t>Bloom’s</a:t>
            </a:r>
            <a:r>
              <a:rPr lang="tr-TR" sz="2400" dirty="0"/>
              <a:t> </a:t>
            </a:r>
            <a:r>
              <a:rPr lang="tr-TR" sz="2400" dirty="0" err="1"/>
              <a:t>Taxonomy</a:t>
            </a:r>
            <a:r>
              <a:rPr lang="tr-TR" sz="2400" dirty="0"/>
              <a:t> </a:t>
            </a:r>
            <a:r>
              <a:rPr lang="tr-TR" sz="2400" dirty="0" err="1"/>
              <a:t>involved</a:t>
            </a:r>
            <a:r>
              <a:rPr lang="tr-TR" sz="2400" dirty="0"/>
              <a:t> </a:t>
            </a:r>
            <a:r>
              <a:rPr lang="tr-TR" sz="2400" dirty="0" err="1"/>
              <a:t>three</a:t>
            </a:r>
            <a:r>
              <a:rPr lang="tr-TR" sz="2400" dirty="0"/>
              <a:t> </a:t>
            </a:r>
            <a:r>
              <a:rPr lang="tr-TR" sz="2400" dirty="0" err="1"/>
              <a:t>domains</a:t>
            </a:r>
            <a:r>
              <a:rPr lang="tr-TR" sz="2400" dirty="0"/>
              <a:t>:</a:t>
            </a:r>
          </a:p>
          <a:p>
            <a:pPr lvl="1"/>
            <a:r>
              <a:rPr lang="tr-TR" sz="2400" dirty="0" err="1"/>
              <a:t>Cognitive</a:t>
            </a:r>
            <a:r>
              <a:rPr lang="tr-TR" sz="2400" dirty="0"/>
              <a:t>,</a:t>
            </a:r>
          </a:p>
          <a:p>
            <a:pPr lvl="1"/>
            <a:r>
              <a:rPr lang="tr-TR" sz="2400" dirty="0" err="1"/>
              <a:t>Affective</a:t>
            </a:r>
            <a:r>
              <a:rPr lang="tr-TR" sz="2400" dirty="0"/>
              <a:t>,</a:t>
            </a:r>
          </a:p>
          <a:p>
            <a:pPr lvl="1"/>
            <a:r>
              <a:rPr lang="tr-TR" sz="2400" dirty="0" err="1"/>
              <a:t>Psychomotor</a:t>
            </a:r>
            <a:r>
              <a:rPr lang="tr-TR" sz="2400" dirty="0"/>
              <a:t>.</a:t>
            </a:r>
          </a:p>
          <a:p>
            <a:r>
              <a:rPr lang="tr-TR" sz="2400" dirty="0" err="1"/>
              <a:t>Cognitive</a:t>
            </a:r>
            <a:r>
              <a:rPr lang="tr-TR" sz="2400" dirty="0"/>
              <a:t> domain </a:t>
            </a:r>
            <a:r>
              <a:rPr lang="tr-TR" sz="2400" dirty="0" err="1"/>
              <a:t>assumed</a:t>
            </a:r>
            <a:r>
              <a:rPr lang="tr-TR" sz="2400" dirty="0"/>
              <a:t> </a:t>
            </a:r>
            <a:r>
              <a:rPr lang="tr-TR" sz="2400" dirty="0" err="1"/>
              <a:t>that</a:t>
            </a:r>
            <a:r>
              <a:rPr lang="tr-TR" sz="2400" dirty="0"/>
              <a:t> l</a:t>
            </a:r>
            <a:r>
              <a:rPr lang="en-US" sz="2400" dirty="0"/>
              <a:t>earning</a:t>
            </a:r>
            <a:r>
              <a:rPr lang="tr-TR" sz="2400" dirty="0"/>
              <a:t> </a:t>
            </a:r>
            <a:r>
              <a:rPr lang="en-US" sz="2400" dirty="0"/>
              <a:t>of higher levels depends on the learning of knowledge and skills in the lower levels</a:t>
            </a:r>
            <a:endParaRPr lang="tr-TR" sz="2400" dirty="0"/>
          </a:p>
        </p:txBody>
      </p:sp>
    </p:spTree>
    <p:extLst>
      <p:ext uri="{BB962C8B-B14F-4D97-AF65-F5344CB8AC3E}">
        <p14:creationId xmlns:p14="http://schemas.microsoft.com/office/powerpoint/2010/main" val="396205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Core</a:t>
            </a:r>
            <a:r>
              <a:rPr lang="tr-TR" cap="none" dirty="0"/>
              <a:t> </a:t>
            </a:r>
            <a:r>
              <a:rPr lang="tr-TR" cap="none" dirty="0" err="1"/>
              <a:t>Idea</a:t>
            </a:r>
            <a:r>
              <a:rPr lang="tr-TR" cap="none" dirty="0"/>
              <a:t> of </a:t>
            </a:r>
            <a:r>
              <a:rPr lang="tr-TR" cap="none" dirty="0" err="1"/>
              <a:t>Bloom’s</a:t>
            </a:r>
            <a:r>
              <a:rPr lang="tr-TR" cap="none" dirty="0"/>
              <a:t> </a:t>
            </a:r>
            <a:r>
              <a:rPr lang="tr-TR" cap="none" dirty="0" err="1"/>
              <a:t>Taxonomy</a:t>
            </a:r>
            <a:endParaRPr lang="en-US" cap="none" dirty="0"/>
          </a:p>
        </p:txBody>
      </p:sp>
      <p:sp>
        <p:nvSpPr>
          <p:cNvPr id="3" name="İçerik Yer Tutucusu 2"/>
          <p:cNvSpPr>
            <a:spLocks noGrp="1"/>
          </p:cNvSpPr>
          <p:nvPr>
            <p:ph idx="1"/>
          </p:nvPr>
        </p:nvSpPr>
        <p:spPr>
          <a:xfrm>
            <a:off x="1371600" y="1966427"/>
            <a:ext cx="9601200" cy="3581400"/>
          </a:xfrm>
        </p:spPr>
        <p:txBody>
          <a:bodyPr>
            <a:normAutofit/>
          </a:bodyPr>
          <a:lstStyle/>
          <a:p>
            <a:r>
              <a:rPr lang="en-US" sz="2400" dirty="0"/>
              <a:t>We must </a:t>
            </a:r>
            <a:r>
              <a:rPr lang="en-US" sz="2400" dirty="0">
                <a:solidFill>
                  <a:srgbClr val="FF0000"/>
                </a:solidFill>
              </a:rPr>
              <a:t>remember</a:t>
            </a:r>
            <a:r>
              <a:rPr lang="en-US" sz="2400" dirty="0"/>
              <a:t> a concept before we can </a:t>
            </a:r>
            <a:r>
              <a:rPr lang="en-US" sz="2400" dirty="0">
                <a:solidFill>
                  <a:srgbClr val="FF0000"/>
                </a:solidFill>
              </a:rPr>
              <a:t>understand</a:t>
            </a:r>
            <a:r>
              <a:rPr lang="en-US" sz="2400" dirty="0"/>
              <a:t> it.</a:t>
            </a:r>
          </a:p>
          <a:p>
            <a:r>
              <a:rPr lang="en-US" sz="2400" dirty="0"/>
              <a:t>We must </a:t>
            </a:r>
            <a:r>
              <a:rPr lang="en-US" sz="2400" dirty="0">
                <a:solidFill>
                  <a:srgbClr val="FF0000"/>
                </a:solidFill>
              </a:rPr>
              <a:t>understand</a:t>
            </a:r>
            <a:r>
              <a:rPr lang="en-US" sz="2400" dirty="0"/>
              <a:t> a concept before we can </a:t>
            </a:r>
            <a:r>
              <a:rPr lang="en-US" sz="2400" dirty="0">
                <a:solidFill>
                  <a:srgbClr val="FF0000"/>
                </a:solidFill>
              </a:rPr>
              <a:t>apply</a:t>
            </a:r>
            <a:r>
              <a:rPr lang="en-US" sz="2400" dirty="0"/>
              <a:t> it.</a:t>
            </a:r>
          </a:p>
          <a:p>
            <a:r>
              <a:rPr lang="en-US" sz="2400" dirty="0"/>
              <a:t>We must be able to </a:t>
            </a:r>
            <a:r>
              <a:rPr lang="en-US" sz="2400" dirty="0">
                <a:solidFill>
                  <a:srgbClr val="FF0000"/>
                </a:solidFill>
              </a:rPr>
              <a:t>apply</a:t>
            </a:r>
            <a:r>
              <a:rPr lang="en-US" sz="2400" dirty="0"/>
              <a:t> a concept before we </a:t>
            </a:r>
            <a:r>
              <a:rPr lang="en-US" sz="2400" dirty="0">
                <a:solidFill>
                  <a:srgbClr val="FF0000"/>
                </a:solidFill>
              </a:rPr>
              <a:t>analyze</a:t>
            </a:r>
            <a:r>
              <a:rPr lang="en-US" sz="2400" dirty="0"/>
              <a:t> it.</a:t>
            </a:r>
          </a:p>
          <a:p>
            <a:r>
              <a:rPr lang="en-US" sz="2400" dirty="0"/>
              <a:t>We must have </a:t>
            </a:r>
            <a:r>
              <a:rPr lang="en-US" sz="2400" dirty="0">
                <a:solidFill>
                  <a:srgbClr val="FF0000"/>
                </a:solidFill>
              </a:rPr>
              <a:t>analyzed</a:t>
            </a:r>
            <a:r>
              <a:rPr lang="en-US" sz="2400" dirty="0"/>
              <a:t> a concept before we can </a:t>
            </a:r>
            <a:r>
              <a:rPr lang="en-US" sz="2400" dirty="0">
                <a:solidFill>
                  <a:srgbClr val="FF0000"/>
                </a:solidFill>
              </a:rPr>
              <a:t>evaluate</a:t>
            </a:r>
            <a:r>
              <a:rPr lang="en-US" sz="2400" dirty="0"/>
              <a:t> it.</a:t>
            </a:r>
          </a:p>
          <a:p>
            <a:r>
              <a:rPr lang="en-US" sz="2400" dirty="0"/>
              <a:t>We must have </a:t>
            </a:r>
            <a:r>
              <a:rPr lang="en-US" sz="2400" dirty="0">
                <a:solidFill>
                  <a:srgbClr val="FF0000"/>
                </a:solidFill>
              </a:rPr>
              <a:t>remembered, understood, applied,</a:t>
            </a:r>
            <a:r>
              <a:rPr lang="en-US" sz="2400" dirty="0">
                <a:solidFill>
                  <a:srgbClr val="FFFF00"/>
                </a:solidFill>
              </a:rPr>
              <a:t> </a:t>
            </a:r>
            <a:r>
              <a:rPr lang="en-US" sz="2400" dirty="0">
                <a:solidFill>
                  <a:srgbClr val="FF0000"/>
                </a:solidFill>
              </a:rPr>
              <a:t>analyzed,</a:t>
            </a:r>
            <a:r>
              <a:rPr lang="tr-TR" sz="2400" dirty="0">
                <a:solidFill>
                  <a:srgbClr val="FF0000"/>
                </a:solidFill>
              </a:rPr>
              <a:t> </a:t>
            </a:r>
            <a:r>
              <a:rPr lang="en-US" sz="2400" dirty="0">
                <a:solidFill>
                  <a:srgbClr val="FF0000"/>
                </a:solidFill>
              </a:rPr>
              <a:t>and</a:t>
            </a:r>
            <a:r>
              <a:rPr lang="en-US" sz="2400" dirty="0">
                <a:solidFill>
                  <a:srgbClr val="FFFF00"/>
                </a:solidFill>
              </a:rPr>
              <a:t> </a:t>
            </a:r>
            <a:r>
              <a:rPr lang="en-US" sz="2400" dirty="0">
                <a:solidFill>
                  <a:srgbClr val="FF0000"/>
                </a:solidFill>
              </a:rPr>
              <a:t>evaluated</a:t>
            </a:r>
            <a:r>
              <a:rPr lang="en-US" sz="2400" dirty="0">
                <a:solidFill>
                  <a:srgbClr val="FFFF00"/>
                </a:solidFill>
              </a:rPr>
              <a:t> </a:t>
            </a:r>
            <a:r>
              <a:rPr lang="en-US" sz="2400" dirty="0"/>
              <a:t>a concept before we can </a:t>
            </a:r>
            <a:r>
              <a:rPr lang="en-US" sz="2400" dirty="0">
                <a:solidFill>
                  <a:srgbClr val="FF0000"/>
                </a:solidFill>
              </a:rPr>
              <a:t>create</a:t>
            </a:r>
            <a:r>
              <a:rPr lang="en-US" sz="2400" dirty="0"/>
              <a:t>.</a:t>
            </a:r>
          </a:p>
        </p:txBody>
      </p:sp>
    </p:spTree>
    <p:extLst>
      <p:ext uri="{BB962C8B-B14F-4D97-AF65-F5344CB8AC3E}">
        <p14:creationId xmlns:p14="http://schemas.microsoft.com/office/powerpoint/2010/main" val="10937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The</a:t>
            </a:r>
            <a:r>
              <a:rPr lang="tr-TR" cap="none" dirty="0"/>
              <a:t> </a:t>
            </a:r>
            <a:r>
              <a:rPr lang="tr-TR" cap="none" dirty="0" err="1"/>
              <a:t>Pyramid</a:t>
            </a:r>
            <a:r>
              <a:rPr lang="tr-TR" cap="none" dirty="0"/>
              <a:t> of </a:t>
            </a:r>
            <a:r>
              <a:rPr lang="tr-TR" cap="none" dirty="0" err="1"/>
              <a:t>Levels</a:t>
            </a:r>
            <a:r>
              <a:rPr lang="tr-TR" cap="none" dirty="0"/>
              <a:t> of </a:t>
            </a:r>
            <a:r>
              <a:rPr lang="tr-TR" cap="none" dirty="0" err="1"/>
              <a:t>Bloom’s</a:t>
            </a:r>
            <a:r>
              <a:rPr lang="tr-TR" cap="none" dirty="0"/>
              <a:t> </a:t>
            </a:r>
            <a:r>
              <a:rPr lang="tr-TR" cap="none" dirty="0" err="1"/>
              <a:t>Taxonomy</a:t>
            </a:r>
            <a:r>
              <a:rPr lang="tr-TR" cap="none" dirty="0"/>
              <a:t> </a:t>
            </a:r>
            <a:endParaRPr lang="en-US" cap="none"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810" y="2171700"/>
            <a:ext cx="6396780" cy="4372940"/>
          </a:xfrm>
        </p:spPr>
      </p:pic>
    </p:spTree>
    <p:extLst>
      <p:ext uri="{BB962C8B-B14F-4D97-AF65-F5344CB8AC3E}">
        <p14:creationId xmlns:p14="http://schemas.microsoft.com/office/powerpoint/2010/main" val="160506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Bloom’s</a:t>
            </a:r>
            <a:r>
              <a:rPr lang="tr-TR" cap="none" dirty="0"/>
              <a:t> </a:t>
            </a:r>
            <a:r>
              <a:rPr lang="tr-TR" cap="none" dirty="0" err="1"/>
              <a:t>Verb</a:t>
            </a:r>
            <a:r>
              <a:rPr lang="tr-TR" cap="none" dirty="0"/>
              <a:t> Wheel</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041" y="1428750"/>
            <a:ext cx="5518318" cy="5170404"/>
          </a:xfrm>
        </p:spPr>
      </p:pic>
    </p:spTree>
    <p:extLst>
      <p:ext uri="{BB962C8B-B14F-4D97-AF65-F5344CB8AC3E}">
        <p14:creationId xmlns:p14="http://schemas.microsoft.com/office/powerpoint/2010/main" val="374498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Creating</a:t>
            </a:r>
            <a:r>
              <a:rPr lang="tr-TR" cap="none" dirty="0"/>
              <a:t> </a:t>
            </a:r>
            <a:r>
              <a:rPr lang="tr-TR" cap="none" dirty="0" err="1"/>
              <a:t>Pedagogical</a:t>
            </a:r>
            <a:r>
              <a:rPr lang="tr-TR" cap="none" dirty="0"/>
              <a:t> </a:t>
            </a:r>
            <a:r>
              <a:rPr lang="tr-TR" cap="none" dirty="0" err="1"/>
              <a:t>Goal</a:t>
            </a:r>
            <a:endParaRPr lang="en-US" dirty="0"/>
          </a:p>
        </p:txBody>
      </p:sp>
      <p:sp>
        <p:nvSpPr>
          <p:cNvPr id="3" name="İçerik Yer Tutucusu 2"/>
          <p:cNvSpPr>
            <a:spLocks noGrp="1"/>
          </p:cNvSpPr>
          <p:nvPr>
            <p:ph idx="1"/>
          </p:nvPr>
        </p:nvSpPr>
        <p:spPr>
          <a:xfrm>
            <a:off x="1371600" y="1704109"/>
            <a:ext cx="9905999" cy="5153891"/>
          </a:xfrm>
        </p:spPr>
        <p:txBody>
          <a:bodyPr>
            <a:normAutofit/>
          </a:bodyPr>
          <a:lstStyle/>
          <a:p>
            <a:r>
              <a:rPr lang="en-US" sz="2400" dirty="0"/>
              <a:t>In general, to</a:t>
            </a:r>
            <a:r>
              <a:rPr lang="tr-TR" sz="2400" dirty="0"/>
              <a:t> </a:t>
            </a:r>
            <a:r>
              <a:rPr lang="en-US" sz="2400" dirty="0"/>
              <a:t>formulate a pedagogical goal you must use the following </a:t>
            </a:r>
            <a:r>
              <a:rPr lang="tr-TR" sz="2400" dirty="0" err="1"/>
              <a:t>three</a:t>
            </a:r>
            <a:r>
              <a:rPr lang="tr-TR" sz="2400" dirty="0"/>
              <a:t> </a:t>
            </a:r>
            <a:r>
              <a:rPr lang="en-US" sz="2400" dirty="0"/>
              <a:t>elements</a:t>
            </a:r>
            <a:r>
              <a:rPr lang="tr-TR" sz="2400" dirty="0"/>
              <a:t>: </a:t>
            </a:r>
          </a:p>
          <a:p>
            <a:pPr marL="457200" indent="-457200">
              <a:buFont typeface="+mj-lt"/>
              <a:buAutoNum type="arabicPeriod"/>
            </a:pPr>
            <a:r>
              <a:rPr lang="en-US" sz="2400" dirty="0"/>
              <a:t>An action verb in the infinitive</a:t>
            </a:r>
            <a:r>
              <a:rPr lang="tr-TR" sz="2400" dirty="0"/>
              <a:t> (</a:t>
            </a:r>
            <a:r>
              <a:rPr lang="tr-TR" sz="2400" dirty="0" err="1"/>
              <a:t>from</a:t>
            </a:r>
            <a:r>
              <a:rPr lang="tr-TR" sz="2400" dirty="0"/>
              <a:t> </a:t>
            </a:r>
            <a:r>
              <a:rPr lang="tr-TR" sz="2400" dirty="0" err="1"/>
              <a:t>Bloom’s</a:t>
            </a:r>
            <a:r>
              <a:rPr lang="tr-TR" sz="2400" dirty="0"/>
              <a:t> </a:t>
            </a:r>
            <a:r>
              <a:rPr lang="tr-TR" sz="2400" dirty="0" err="1"/>
              <a:t>verb</a:t>
            </a:r>
            <a:r>
              <a:rPr lang="tr-TR" sz="2400" dirty="0"/>
              <a:t> </a:t>
            </a:r>
            <a:r>
              <a:rPr lang="tr-TR" sz="2400" dirty="0" err="1"/>
              <a:t>wheel</a:t>
            </a:r>
            <a:r>
              <a:rPr lang="tr-TR" sz="2400" dirty="0"/>
              <a:t>)</a:t>
            </a:r>
          </a:p>
          <a:p>
            <a:pPr marL="457200" indent="-457200">
              <a:buFont typeface="+mj-lt"/>
              <a:buAutoNum type="arabicPeriod"/>
            </a:pPr>
            <a:r>
              <a:rPr lang="tr-TR" sz="2400" dirty="0"/>
              <a:t>Content (data, </a:t>
            </a:r>
            <a:r>
              <a:rPr lang="tr-TR" sz="2400" dirty="0" err="1"/>
              <a:t>concepts</a:t>
            </a:r>
            <a:r>
              <a:rPr lang="tr-TR" sz="2400" dirty="0"/>
              <a:t>, </a:t>
            </a:r>
            <a:r>
              <a:rPr lang="tr-TR" sz="2400" dirty="0" err="1"/>
              <a:t>procedures</a:t>
            </a:r>
            <a:r>
              <a:rPr lang="tr-TR" sz="2400" dirty="0"/>
              <a:t>, </a:t>
            </a:r>
            <a:r>
              <a:rPr lang="tr-TR" sz="2400" dirty="0" err="1"/>
              <a:t>processes</a:t>
            </a:r>
            <a:r>
              <a:rPr lang="tr-TR" sz="2400" dirty="0"/>
              <a:t>, </a:t>
            </a:r>
            <a:r>
              <a:rPr lang="tr-TR" sz="2400" dirty="0" err="1"/>
              <a:t>attitude</a:t>
            </a:r>
            <a:r>
              <a:rPr lang="tr-TR" sz="2400" dirty="0"/>
              <a:t>… )</a:t>
            </a:r>
          </a:p>
          <a:p>
            <a:pPr marL="457200" indent="-457200">
              <a:buFont typeface="+mj-lt"/>
              <a:buAutoNum type="arabicPeriod"/>
            </a:pPr>
            <a:r>
              <a:rPr lang="tr-TR" sz="2400" dirty="0" err="1"/>
              <a:t>Circumstances</a:t>
            </a:r>
            <a:r>
              <a:rPr lang="tr-TR" sz="2400" dirty="0"/>
              <a:t> (</a:t>
            </a:r>
            <a:r>
              <a:rPr lang="tr-TR" sz="2400" dirty="0" err="1"/>
              <a:t>level</a:t>
            </a:r>
            <a:r>
              <a:rPr lang="tr-TR" sz="2400" dirty="0"/>
              <a:t> of domain, </a:t>
            </a:r>
            <a:r>
              <a:rPr lang="tr-TR" sz="2400" dirty="0" err="1"/>
              <a:t>media</a:t>
            </a:r>
            <a:r>
              <a:rPr lang="tr-TR" sz="2400" dirty="0"/>
              <a:t> </a:t>
            </a:r>
            <a:r>
              <a:rPr lang="tr-TR" sz="2400" dirty="0" err="1"/>
              <a:t>used</a:t>
            </a:r>
            <a:r>
              <a:rPr lang="tr-TR" sz="2400" dirty="0"/>
              <a:t>, </a:t>
            </a:r>
            <a:r>
              <a:rPr lang="tr-TR" sz="2400" dirty="0" err="1"/>
              <a:t>scope</a:t>
            </a:r>
            <a:r>
              <a:rPr lang="tr-TR" sz="2400" dirty="0"/>
              <a:t>)</a:t>
            </a:r>
          </a:p>
          <a:p>
            <a:endParaRPr lang="tr-TR" sz="2400" dirty="0"/>
          </a:p>
          <a:p>
            <a:r>
              <a:rPr lang="en-US" sz="2400" dirty="0"/>
              <a:t>A well formulated pedagogical goal could be: “To analyze the quality procedures used</a:t>
            </a:r>
            <a:r>
              <a:rPr lang="tr-TR" sz="2400" dirty="0"/>
              <a:t> </a:t>
            </a:r>
            <a:r>
              <a:rPr lang="en-US" sz="2400" dirty="0"/>
              <a:t>to evaluate higher education”.</a:t>
            </a:r>
          </a:p>
        </p:txBody>
      </p:sp>
    </p:spTree>
    <p:extLst>
      <p:ext uri="{BB962C8B-B14F-4D97-AF65-F5344CB8AC3E}">
        <p14:creationId xmlns:p14="http://schemas.microsoft.com/office/powerpoint/2010/main" val="127647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Creating</a:t>
            </a:r>
            <a:r>
              <a:rPr lang="tr-TR" cap="none" dirty="0"/>
              <a:t> </a:t>
            </a:r>
            <a:r>
              <a:rPr lang="tr-TR" cap="none" dirty="0" err="1"/>
              <a:t>Pedagogical</a:t>
            </a:r>
            <a:r>
              <a:rPr lang="tr-TR" cap="none" dirty="0"/>
              <a:t> </a:t>
            </a:r>
            <a:r>
              <a:rPr lang="tr-TR" cap="none" dirty="0" err="1"/>
              <a:t>Goal</a:t>
            </a:r>
            <a:r>
              <a:rPr lang="tr-TR" cap="none" dirty="0"/>
              <a:t> </a:t>
            </a:r>
            <a:r>
              <a:rPr lang="tr-TR" cap="none" dirty="0" err="1"/>
              <a:t>Example</a:t>
            </a:r>
            <a:r>
              <a:rPr lang="tr-TR" dirty="0"/>
              <a:t> </a:t>
            </a:r>
            <a:endParaRPr lang="en-US" dirty="0"/>
          </a:p>
        </p:txBody>
      </p:sp>
      <p:sp>
        <p:nvSpPr>
          <p:cNvPr id="3" name="İçerik Yer Tutucusu 2"/>
          <p:cNvSpPr>
            <a:spLocks noGrp="1"/>
          </p:cNvSpPr>
          <p:nvPr>
            <p:ph idx="1"/>
          </p:nvPr>
        </p:nvSpPr>
        <p:spPr>
          <a:xfrm>
            <a:off x="1371600" y="1727012"/>
            <a:ext cx="9905999" cy="4871258"/>
          </a:xfrm>
        </p:spPr>
        <p:txBody>
          <a:bodyPr>
            <a:normAutofit/>
          </a:bodyPr>
          <a:lstStyle/>
          <a:p>
            <a:r>
              <a:rPr lang="tr-TR" sz="2400" dirty="0" err="1"/>
              <a:t>You</a:t>
            </a:r>
            <a:r>
              <a:rPr lang="tr-TR" sz="2400" dirty="0"/>
              <a:t> </a:t>
            </a:r>
            <a:r>
              <a:rPr lang="tr-TR" sz="2400" dirty="0" err="1"/>
              <a:t>are</a:t>
            </a:r>
            <a:r>
              <a:rPr lang="tr-TR" sz="2400" dirty="0"/>
              <a:t> an English </a:t>
            </a:r>
            <a:r>
              <a:rPr lang="tr-TR" sz="2400" dirty="0" err="1"/>
              <a:t>teacher</a:t>
            </a:r>
            <a:r>
              <a:rPr lang="tr-TR" sz="2400" dirty="0"/>
              <a:t> of 20 </a:t>
            </a:r>
            <a:r>
              <a:rPr lang="tr-TR" sz="2400" dirty="0" err="1"/>
              <a:t>students</a:t>
            </a:r>
            <a:r>
              <a:rPr lang="tr-TR" sz="2400" dirty="0"/>
              <a:t> </a:t>
            </a:r>
            <a:r>
              <a:rPr lang="tr-TR" sz="2400" dirty="0" err="1"/>
              <a:t>who</a:t>
            </a:r>
            <a:r>
              <a:rPr lang="tr-TR" sz="2400" dirty="0"/>
              <a:t> </a:t>
            </a:r>
            <a:r>
              <a:rPr lang="tr-TR" sz="2400" dirty="0" err="1"/>
              <a:t>have</a:t>
            </a:r>
            <a:r>
              <a:rPr lang="tr-TR" sz="2400" dirty="0"/>
              <a:t> </a:t>
            </a:r>
            <a:r>
              <a:rPr lang="tr-TR" sz="2400" dirty="0" err="1"/>
              <a:t>never</a:t>
            </a:r>
            <a:r>
              <a:rPr lang="tr-TR" sz="2400" dirty="0"/>
              <a:t> </a:t>
            </a:r>
            <a:r>
              <a:rPr lang="tr-TR" sz="2400" dirty="0" err="1"/>
              <a:t>studied</a:t>
            </a:r>
            <a:r>
              <a:rPr lang="tr-TR" sz="2400" dirty="0"/>
              <a:t> English </a:t>
            </a:r>
            <a:r>
              <a:rPr lang="tr-TR" sz="2400" dirty="0" err="1"/>
              <a:t>before</a:t>
            </a:r>
            <a:r>
              <a:rPr lang="tr-TR" sz="2400" dirty="0"/>
              <a:t>. </a:t>
            </a:r>
            <a:r>
              <a:rPr lang="tr-TR" sz="2400" dirty="0" err="1"/>
              <a:t>Your</a:t>
            </a:r>
            <a:r>
              <a:rPr lang="tr-TR" sz="2400" dirty="0"/>
              <a:t> </a:t>
            </a:r>
            <a:r>
              <a:rPr lang="tr-TR" sz="2400" dirty="0" err="1"/>
              <a:t>first</a:t>
            </a:r>
            <a:r>
              <a:rPr lang="tr-TR" sz="2400" dirty="0"/>
              <a:t> </a:t>
            </a:r>
            <a:r>
              <a:rPr lang="tr-TR" sz="2400" dirty="0" err="1"/>
              <a:t>pedagogical</a:t>
            </a:r>
            <a:r>
              <a:rPr lang="tr-TR" sz="2400" dirty="0"/>
              <a:t> </a:t>
            </a:r>
            <a:r>
              <a:rPr lang="tr-TR" sz="2400" dirty="0" err="1"/>
              <a:t>goal</a:t>
            </a:r>
            <a:r>
              <a:rPr lang="tr-TR" sz="2400" dirty="0"/>
              <a:t> is </a:t>
            </a:r>
            <a:r>
              <a:rPr lang="tr-TR" sz="2400" dirty="0" err="1"/>
              <a:t>teaching</a:t>
            </a:r>
            <a:r>
              <a:rPr lang="tr-TR" sz="2400" dirty="0"/>
              <a:t> </a:t>
            </a:r>
            <a:r>
              <a:rPr lang="tr-TR" sz="2400" dirty="0" err="1"/>
              <a:t>numbers</a:t>
            </a:r>
            <a:r>
              <a:rPr lang="tr-TR" sz="2400" dirty="0"/>
              <a:t> 1-10. </a:t>
            </a:r>
            <a:r>
              <a:rPr lang="tr-TR" sz="2400" dirty="0" err="1"/>
              <a:t>According</a:t>
            </a:r>
            <a:r>
              <a:rPr lang="tr-TR" sz="2400" dirty="0"/>
              <a:t> </a:t>
            </a:r>
            <a:r>
              <a:rPr lang="tr-TR" sz="2400" dirty="0" err="1"/>
              <a:t>to</a:t>
            </a:r>
            <a:r>
              <a:rPr lang="tr-TR" sz="2400" dirty="0"/>
              <a:t> </a:t>
            </a:r>
            <a:r>
              <a:rPr lang="tr-TR" sz="2400" dirty="0" err="1"/>
              <a:t>formulation</a:t>
            </a:r>
            <a:r>
              <a:rPr lang="tr-TR" sz="2400" dirty="0"/>
              <a:t>:</a:t>
            </a:r>
          </a:p>
          <a:p>
            <a:pPr marL="457200" indent="-457200">
              <a:buFont typeface="+mj-lt"/>
              <a:buAutoNum type="arabicPeriod"/>
            </a:pPr>
            <a:r>
              <a:rPr lang="tr-TR" sz="2400" dirty="0" err="1"/>
              <a:t>You</a:t>
            </a:r>
            <a:r>
              <a:rPr lang="tr-TR" sz="2400" dirty="0"/>
              <a:t> can </a:t>
            </a:r>
            <a:r>
              <a:rPr lang="tr-TR" sz="2400" dirty="0" err="1"/>
              <a:t>choose</a:t>
            </a:r>
            <a:r>
              <a:rPr lang="tr-TR" sz="2400" dirty="0"/>
              <a:t> a </a:t>
            </a:r>
            <a:r>
              <a:rPr lang="tr-TR" sz="2400" dirty="0" err="1"/>
              <a:t>verb</a:t>
            </a:r>
            <a:r>
              <a:rPr lang="tr-TR" sz="2400" dirty="0"/>
              <a:t> </a:t>
            </a:r>
            <a:r>
              <a:rPr lang="tr-TR" sz="2400" dirty="0" err="1"/>
              <a:t>from</a:t>
            </a:r>
            <a:r>
              <a:rPr lang="tr-TR" sz="2400" dirty="0"/>
              <a:t> </a:t>
            </a:r>
            <a:r>
              <a:rPr lang="tr-TR" sz="2400" dirty="0" err="1"/>
              <a:t>level</a:t>
            </a:r>
            <a:r>
              <a:rPr lang="tr-TR" sz="2400" dirty="0"/>
              <a:t> 1 of </a:t>
            </a:r>
            <a:r>
              <a:rPr lang="tr-TR" sz="2400" dirty="0" err="1"/>
              <a:t>Bloom’s</a:t>
            </a:r>
            <a:r>
              <a:rPr lang="tr-TR" sz="2400" dirty="0"/>
              <a:t> </a:t>
            </a:r>
            <a:r>
              <a:rPr lang="tr-TR" sz="2400" dirty="0" err="1"/>
              <a:t>Taxonomy</a:t>
            </a:r>
            <a:r>
              <a:rPr lang="tr-TR" sz="2400" dirty="0"/>
              <a:t>: </a:t>
            </a:r>
            <a:r>
              <a:rPr lang="tr-TR" sz="2400" dirty="0" err="1"/>
              <a:t>remember</a:t>
            </a:r>
            <a:r>
              <a:rPr lang="tr-TR" sz="2400" dirty="0"/>
              <a:t>. </a:t>
            </a:r>
            <a:r>
              <a:rPr lang="tr-TR" sz="2400" dirty="0" err="1"/>
              <a:t>For</a:t>
            </a:r>
            <a:r>
              <a:rPr lang="tr-TR" sz="2400" dirty="0"/>
              <a:t> </a:t>
            </a:r>
            <a:r>
              <a:rPr lang="tr-TR" sz="2400" dirty="0" err="1"/>
              <a:t>instance</a:t>
            </a:r>
            <a:r>
              <a:rPr lang="tr-TR" sz="2400" dirty="0"/>
              <a:t> "</a:t>
            </a:r>
            <a:r>
              <a:rPr lang="tr-TR" sz="2400" i="1" dirty="0"/>
              <a:t>name</a:t>
            </a:r>
            <a:r>
              <a:rPr lang="tr-TR" sz="2400" dirty="0"/>
              <a:t>". </a:t>
            </a:r>
          </a:p>
          <a:p>
            <a:pPr marL="457200" indent="-457200">
              <a:buFont typeface="+mj-lt"/>
              <a:buAutoNum type="arabicPeriod"/>
            </a:pPr>
            <a:r>
              <a:rPr lang="tr-TR" sz="2400" dirty="0" err="1"/>
              <a:t>You</a:t>
            </a:r>
            <a:r>
              <a:rPr lang="tr-TR" sz="2400" dirty="0"/>
              <a:t> </a:t>
            </a:r>
            <a:r>
              <a:rPr lang="tr-TR" sz="2400" dirty="0" err="1"/>
              <a:t>should</a:t>
            </a:r>
            <a:r>
              <a:rPr lang="tr-TR" sz="2400" dirty="0"/>
              <a:t> </a:t>
            </a:r>
            <a:r>
              <a:rPr lang="tr-TR" sz="2400" dirty="0" err="1"/>
              <a:t>add</a:t>
            </a:r>
            <a:r>
              <a:rPr lang="tr-TR" sz="2400" dirty="0"/>
              <a:t> </a:t>
            </a:r>
            <a:r>
              <a:rPr lang="tr-TR" sz="2400" dirty="0" err="1"/>
              <a:t>the</a:t>
            </a:r>
            <a:r>
              <a:rPr lang="tr-TR" sz="2400" dirty="0"/>
              <a:t> </a:t>
            </a:r>
            <a:r>
              <a:rPr lang="tr-TR" sz="2400" dirty="0" err="1"/>
              <a:t>content</a:t>
            </a:r>
            <a:r>
              <a:rPr lang="tr-TR" sz="2400" dirty="0"/>
              <a:t>: "</a:t>
            </a:r>
            <a:r>
              <a:rPr lang="tr-TR" sz="2400" dirty="0" err="1"/>
              <a:t>the</a:t>
            </a:r>
            <a:r>
              <a:rPr lang="tr-TR" sz="2400" dirty="0"/>
              <a:t> </a:t>
            </a:r>
            <a:r>
              <a:rPr lang="tr-TR" sz="2400" dirty="0" err="1"/>
              <a:t>numbers</a:t>
            </a:r>
            <a:r>
              <a:rPr lang="tr-TR" sz="2400" dirty="0"/>
              <a:t> </a:t>
            </a:r>
            <a:r>
              <a:rPr lang="tr-TR" sz="2400" dirty="0" err="1"/>
              <a:t>from</a:t>
            </a:r>
            <a:r>
              <a:rPr lang="tr-TR" sz="2400" dirty="0"/>
              <a:t> </a:t>
            </a:r>
            <a:r>
              <a:rPr lang="tr-TR" sz="2400" dirty="0" err="1"/>
              <a:t>one</a:t>
            </a:r>
            <a:r>
              <a:rPr lang="tr-TR" sz="2400" dirty="0"/>
              <a:t> </a:t>
            </a:r>
            <a:r>
              <a:rPr lang="tr-TR" sz="2400" dirty="0" err="1"/>
              <a:t>to</a:t>
            </a:r>
            <a:r>
              <a:rPr lang="tr-TR" sz="2400" dirty="0"/>
              <a:t> ten in English".</a:t>
            </a:r>
          </a:p>
          <a:p>
            <a:pPr marL="457200" indent="-457200">
              <a:buFont typeface="+mj-lt"/>
              <a:buAutoNum type="arabicPeriod"/>
            </a:pPr>
            <a:r>
              <a:rPr lang="tr-TR" sz="2400" dirty="0" err="1"/>
              <a:t>You</a:t>
            </a:r>
            <a:r>
              <a:rPr lang="tr-TR" sz="2400" dirty="0"/>
              <a:t> </a:t>
            </a:r>
            <a:r>
              <a:rPr lang="tr-TR" sz="2400" dirty="0" err="1"/>
              <a:t>don’t</a:t>
            </a:r>
            <a:r>
              <a:rPr lang="tr-TR" sz="2400" dirty="0"/>
              <a:t> </a:t>
            </a:r>
            <a:r>
              <a:rPr lang="tr-TR" sz="2400" dirty="0" err="1"/>
              <a:t>need</a:t>
            </a:r>
            <a:r>
              <a:rPr lang="tr-TR" sz="2400" dirty="0"/>
              <a:t> </a:t>
            </a:r>
            <a:r>
              <a:rPr lang="tr-TR" sz="2400" dirty="0" err="1"/>
              <a:t>any</a:t>
            </a:r>
            <a:r>
              <a:rPr lang="tr-TR" sz="2400" dirty="0"/>
              <a:t> </a:t>
            </a:r>
            <a:r>
              <a:rPr lang="tr-TR" sz="2400" dirty="0" err="1"/>
              <a:t>circumstances</a:t>
            </a:r>
            <a:r>
              <a:rPr lang="tr-TR" sz="2400" dirty="0"/>
              <a:t> </a:t>
            </a:r>
            <a:r>
              <a:rPr lang="tr-TR" sz="2400" dirty="0" err="1"/>
              <a:t>for</a:t>
            </a:r>
            <a:r>
              <a:rPr lang="tr-TR" sz="2400" dirty="0"/>
              <a:t> </a:t>
            </a:r>
            <a:r>
              <a:rPr lang="tr-TR" sz="2400" dirty="0" err="1"/>
              <a:t>these</a:t>
            </a:r>
            <a:r>
              <a:rPr lang="tr-TR" sz="2400" dirty="0"/>
              <a:t> </a:t>
            </a:r>
            <a:r>
              <a:rPr lang="tr-TR" sz="2400" dirty="0" err="1"/>
              <a:t>issue</a:t>
            </a:r>
            <a:r>
              <a:rPr lang="tr-TR" sz="2400" dirty="0"/>
              <a:t>. </a:t>
            </a:r>
          </a:p>
          <a:p>
            <a:r>
              <a:rPr lang="tr-TR" sz="2400" dirty="0" err="1"/>
              <a:t>Your</a:t>
            </a:r>
            <a:r>
              <a:rPr lang="tr-TR" sz="2400" dirty="0"/>
              <a:t> </a:t>
            </a:r>
            <a:r>
              <a:rPr lang="tr-TR" sz="2400" dirty="0" err="1"/>
              <a:t>formulated</a:t>
            </a:r>
            <a:r>
              <a:rPr lang="tr-TR" sz="2400" dirty="0"/>
              <a:t> </a:t>
            </a:r>
            <a:r>
              <a:rPr lang="tr-TR" sz="2400" dirty="0" err="1"/>
              <a:t>pedagogical</a:t>
            </a:r>
            <a:r>
              <a:rPr lang="tr-TR" sz="2400" dirty="0"/>
              <a:t> </a:t>
            </a:r>
            <a:r>
              <a:rPr lang="tr-TR" sz="2400" dirty="0" err="1"/>
              <a:t>goal</a:t>
            </a:r>
            <a:r>
              <a:rPr lang="tr-TR" sz="2400" dirty="0"/>
              <a:t> is: </a:t>
            </a:r>
            <a:r>
              <a:rPr lang="en-US" sz="2400" dirty="0"/>
              <a:t>“Today, our goal is to name</a:t>
            </a:r>
          </a:p>
          <a:p>
            <a:r>
              <a:rPr lang="en-US" sz="2400" dirty="0"/>
              <a:t>the numbers from one to ten in English”.</a:t>
            </a:r>
          </a:p>
        </p:txBody>
      </p:sp>
    </p:spTree>
    <p:extLst>
      <p:ext uri="{BB962C8B-B14F-4D97-AF65-F5344CB8AC3E}">
        <p14:creationId xmlns:p14="http://schemas.microsoft.com/office/powerpoint/2010/main" val="183218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Remember</a:t>
            </a:r>
            <a:r>
              <a:rPr lang="tr-TR" cap="none" dirty="0"/>
              <a:t> </a:t>
            </a:r>
            <a:r>
              <a:rPr lang="tr-TR" cap="none" dirty="0" err="1"/>
              <a:t>And</a:t>
            </a:r>
            <a:r>
              <a:rPr lang="tr-TR" cap="none" dirty="0"/>
              <a:t> </a:t>
            </a:r>
            <a:r>
              <a:rPr lang="tr-TR" cap="none" dirty="0" err="1"/>
              <a:t>Understand</a:t>
            </a:r>
            <a:r>
              <a:rPr lang="tr-TR" cap="none" dirty="0"/>
              <a:t> New Knowledge</a:t>
            </a:r>
            <a:endParaRPr lang="en-US" cap="none" dirty="0"/>
          </a:p>
        </p:txBody>
      </p:sp>
      <p:sp>
        <p:nvSpPr>
          <p:cNvPr id="3" name="İçerik Yer Tutucusu 2"/>
          <p:cNvSpPr>
            <a:spLocks noGrp="1"/>
          </p:cNvSpPr>
          <p:nvPr>
            <p:ph idx="1"/>
          </p:nvPr>
        </p:nvSpPr>
        <p:spPr>
          <a:xfrm>
            <a:off x="1371600" y="2171700"/>
            <a:ext cx="9905999" cy="4051560"/>
          </a:xfrm>
        </p:spPr>
        <p:txBody>
          <a:bodyPr>
            <a:normAutofit/>
          </a:bodyPr>
          <a:lstStyle/>
          <a:p>
            <a:r>
              <a:rPr lang="tr-TR" sz="2400" dirty="0"/>
              <a:t>R</a:t>
            </a:r>
            <a:r>
              <a:rPr lang="en-US" sz="2400" dirty="0" err="1"/>
              <a:t>emember</a:t>
            </a:r>
            <a:r>
              <a:rPr lang="en-US" sz="2400" dirty="0"/>
              <a:t> previously learned information,</a:t>
            </a:r>
            <a:r>
              <a:rPr lang="tr-TR" sz="2400" dirty="0"/>
              <a:t> </a:t>
            </a:r>
            <a:r>
              <a:rPr lang="en-US" sz="2400" dirty="0"/>
              <a:t>such as data</a:t>
            </a:r>
            <a:r>
              <a:rPr lang="tr-TR" sz="2400" dirty="0"/>
              <a:t> (</a:t>
            </a:r>
            <a:r>
              <a:rPr lang="tr-TR" sz="2400" dirty="0" err="1"/>
              <a:t>names</a:t>
            </a:r>
            <a:r>
              <a:rPr lang="tr-TR" sz="2400" dirty="0"/>
              <a:t>, </a:t>
            </a:r>
            <a:r>
              <a:rPr lang="tr-TR" sz="2400" dirty="0" err="1"/>
              <a:t>dates</a:t>
            </a:r>
            <a:r>
              <a:rPr lang="tr-TR" sz="2400" dirty="0"/>
              <a:t>, </a:t>
            </a:r>
            <a:r>
              <a:rPr lang="tr-TR" sz="2400" dirty="0" err="1"/>
              <a:t>numbers</a:t>
            </a:r>
            <a:r>
              <a:rPr lang="tr-TR" sz="2400" dirty="0"/>
              <a:t>, </a:t>
            </a:r>
            <a:r>
              <a:rPr lang="tr-TR" sz="2400" dirty="0" err="1"/>
              <a:t>facts</a:t>
            </a:r>
            <a:r>
              <a:rPr lang="tr-TR" sz="2400" dirty="0"/>
              <a:t>…) </a:t>
            </a:r>
            <a:r>
              <a:rPr lang="tr-TR" sz="2400" dirty="0" err="1"/>
              <a:t>or</a:t>
            </a:r>
            <a:r>
              <a:rPr lang="tr-TR" sz="2400" dirty="0"/>
              <a:t> </a:t>
            </a:r>
            <a:r>
              <a:rPr lang="tr-TR" sz="2400" dirty="0" err="1"/>
              <a:t>concepts</a:t>
            </a:r>
            <a:r>
              <a:rPr lang="tr-TR" sz="2400" dirty="0"/>
              <a:t> (</a:t>
            </a:r>
            <a:r>
              <a:rPr lang="en-US" sz="2400" dirty="0"/>
              <a:t>principles, methods,</a:t>
            </a:r>
            <a:r>
              <a:rPr lang="tr-TR" sz="2400" dirty="0"/>
              <a:t> </a:t>
            </a:r>
            <a:r>
              <a:rPr lang="en-US" sz="2400" dirty="0"/>
              <a:t>theorems,…</a:t>
            </a:r>
            <a:r>
              <a:rPr lang="tr-TR" sz="2400" dirty="0"/>
              <a:t>). </a:t>
            </a:r>
          </a:p>
          <a:p>
            <a:pPr lvl="1"/>
            <a:r>
              <a:rPr lang="tr-TR" sz="2400" dirty="0"/>
              <a:t>Third </a:t>
            </a:r>
            <a:r>
              <a:rPr lang="tr-TR" sz="2400" dirty="0" err="1"/>
              <a:t>president</a:t>
            </a:r>
            <a:r>
              <a:rPr lang="tr-TR" sz="2400" dirty="0"/>
              <a:t> of </a:t>
            </a:r>
            <a:r>
              <a:rPr lang="tr-TR" sz="2400" dirty="0" err="1"/>
              <a:t>Turkey</a:t>
            </a:r>
            <a:r>
              <a:rPr lang="tr-TR" sz="2400" dirty="0"/>
              <a:t>: Celal Bayar (name)</a:t>
            </a:r>
          </a:p>
          <a:p>
            <a:pPr lvl="1"/>
            <a:r>
              <a:rPr lang="tr-TR" sz="2400" dirty="0" err="1"/>
              <a:t>Date</a:t>
            </a:r>
            <a:r>
              <a:rPr lang="tr-TR" sz="2400" dirty="0"/>
              <a:t> of </a:t>
            </a:r>
            <a:r>
              <a:rPr lang="tr-TR" sz="2400" dirty="0" err="1"/>
              <a:t>the</a:t>
            </a:r>
            <a:r>
              <a:rPr lang="tr-TR" sz="2400" dirty="0"/>
              <a:t> Ankara </a:t>
            </a:r>
            <a:r>
              <a:rPr lang="tr-TR" sz="2400" dirty="0" err="1"/>
              <a:t>War</a:t>
            </a:r>
            <a:r>
              <a:rPr lang="tr-TR" sz="2400" dirty="0"/>
              <a:t>: 1402 (</a:t>
            </a:r>
            <a:r>
              <a:rPr lang="tr-TR" sz="2400" dirty="0" err="1"/>
              <a:t>Dates</a:t>
            </a:r>
            <a:r>
              <a:rPr lang="tr-TR" sz="2400" dirty="0"/>
              <a:t>)</a:t>
            </a:r>
          </a:p>
          <a:p>
            <a:pPr lvl="1"/>
            <a:r>
              <a:rPr lang="tr-TR" sz="2400" dirty="0" err="1"/>
              <a:t>Electrical</a:t>
            </a:r>
            <a:r>
              <a:rPr lang="tr-TR" sz="2400" dirty="0"/>
              <a:t> </a:t>
            </a:r>
            <a:r>
              <a:rPr lang="tr-TR" sz="2400" dirty="0" err="1"/>
              <a:t>power</a:t>
            </a:r>
            <a:r>
              <a:rPr lang="tr-TR" sz="2400" dirty="0"/>
              <a:t> </a:t>
            </a:r>
            <a:r>
              <a:rPr lang="tr-TR" sz="2400" dirty="0" err="1"/>
              <a:t>formula</a:t>
            </a:r>
            <a:r>
              <a:rPr lang="tr-TR" sz="2400" dirty="0"/>
              <a:t>: P=i x V (</a:t>
            </a:r>
            <a:r>
              <a:rPr lang="tr-TR" sz="2400" dirty="0" err="1"/>
              <a:t>principles</a:t>
            </a:r>
            <a:r>
              <a:rPr lang="tr-TR" sz="2400" dirty="0"/>
              <a:t>)</a:t>
            </a:r>
          </a:p>
          <a:p>
            <a:r>
              <a:rPr lang="tr-TR" sz="2400" dirty="0" err="1"/>
              <a:t>Pedagogical</a:t>
            </a:r>
            <a:r>
              <a:rPr lang="tr-TR" sz="2400" dirty="0"/>
              <a:t> </a:t>
            </a:r>
            <a:r>
              <a:rPr lang="tr-TR" sz="2400" dirty="0" err="1"/>
              <a:t>Goal</a:t>
            </a:r>
            <a:r>
              <a:rPr lang="tr-TR" sz="2400" dirty="0"/>
              <a:t> </a:t>
            </a:r>
            <a:r>
              <a:rPr lang="tr-TR" sz="2400" dirty="0" err="1"/>
              <a:t>Example</a:t>
            </a:r>
            <a:r>
              <a:rPr lang="tr-TR" sz="2400" dirty="0"/>
              <a:t>: </a:t>
            </a:r>
            <a:r>
              <a:rPr lang="en-US" sz="2400" dirty="0"/>
              <a:t>“To memorize the letters of the alphabet”</a:t>
            </a:r>
            <a:r>
              <a:rPr lang="tr-TR" sz="2400" dirty="0"/>
              <a:t> </a:t>
            </a:r>
            <a:r>
              <a:rPr lang="tr-TR" sz="2400" dirty="0" err="1"/>
              <a:t>or</a:t>
            </a:r>
            <a:r>
              <a:rPr lang="tr-TR" sz="2400" dirty="0"/>
              <a:t> </a:t>
            </a:r>
            <a:r>
              <a:rPr lang="en-US" sz="2400" dirty="0"/>
              <a:t>“To name the main</a:t>
            </a:r>
            <a:r>
              <a:rPr lang="tr-TR" sz="2400" dirty="0"/>
              <a:t> </a:t>
            </a:r>
            <a:r>
              <a:rPr lang="en-US" sz="2400" dirty="0"/>
              <a:t>characters of the story”.</a:t>
            </a:r>
          </a:p>
        </p:txBody>
      </p:sp>
    </p:spTree>
    <p:extLst>
      <p:ext uri="{BB962C8B-B14F-4D97-AF65-F5344CB8AC3E}">
        <p14:creationId xmlns:p14="http://schemas.microsoft.com/office/powerpoint/2010/main" val="281462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Remember</a:t>
            </a:r>
            <a:r>
              <a:rPr lang="tr-TR" cap="none" dirty="0"/>
              <a:t> </a:t>
            </a:r>
            <a:r>
              <a:rPr lang="tr-TR" cap="none" dirty="0" err="1"/>
              <a:t>And</a:t>
            </a:r>
            <a:r>
              <a:rPr lang="tr-TR" cap="none" dirty="0"/>
              <a:t> </a:t>
            </a:r>
            <a:r>
              <a:rPr lang="tr-TR" cap="none" dirty="0" err="1"/>
              <a:t>Understand</a:t>
            </a:r>
            <a:r>
              <a:rPr lang="tr-TR" cap="none" dirty="0"/>
              <a:t> New Knowledge…</a:t>
            </a:r>
            <a:endParaRPr lang="en-US" dirty="0"/>
          </a:p>
        </p:txBody>
      </p:sp>
      <p:sp>
        <p:nvSpPr>
          <p:cNvPr id="3" name="İçerik Yer Tutucusu 2"/>
          <p:cNvSpPr>
            <a:spLocks noGrp="1"/>
          </p:cNvSpPr>
          <p:nvPr>
            <p:ph idx="1"/>
          </p:nvPr>
        </p:nvSpPr>
        <p:spPr>
          <a:xfrm>
            <a:off x="1371600" y="2171700"/>
            <a:ext cx="9601200" cy="3581400"/>
          </a:xfrm>
        </p:spPr>
        <p:txBody>
          <a:bodyPr>
            <a:normAutofit/>
          </a:bodyPr>
          <a:lstStyle/>
          <a:p>
            <a:r>
              <a:rPr lang="tr-TR" sz="2400" dirty="0" err="1"/>
              <a:t>To</a:t>
            </a:r>
            <a:r>
              <a:rPr lang="tr-TR" sz="2400" dirty="0"/>
              <a:t> d</a:t>
            </a:r>
            <a:r>
              <a:rPr lang="en-US" sz="2400" dirty="0" err="1"/>
              <a:t>emonstrate</a:t>
            </a:r>
            <a:r>
              <a:rPr lang="en-US" sz="2400" dirty="0"/>
              <a:t> an understanding of the facts.</a:t>
            </a:r>
            <a:r>
              <a:rPr lang="tr-TR" sz="2400" dirty="0"/>
              <a:t> </a:t>
            </a:r>
            <a:r>
              <a:rPr lang="en-US" sz="2400" dirty="0"/>
              <a:t>It could be a sequence in a procedure, or processes.</a:t>
            </a:r>
            <a:endParaRPr lang="tr-TR" sz="2400" dirty="0"/>
          </a:p>
          <a:p>
            <a:r>
              <a:rPr lang="en-US" sz="2400" dirty="0"/>
              <a:t>The “comprehension” level is appropriate for students who have learnt something,</a:t>
            </a:r>
            <a:r>
              <a:rPr lang="tr-TR" sz="2400" dirty="0"/>
              <a:t> </a:t>
            </a:r>
            <a:r>
              <a:rPr lang="en-US" sz="2400" dirty="0"/>
              <a:t>and now they have to prove they have understood it.</a:t>
            </a:r>
            <a:endParaRPr lang="tr-TR" sz="2400" dirty="0"/>
          </a:p>
          <a:p>
            <a:r>
              <a:rPr lang="en-US" sz="2400" dirty="0"/>
              <a:t>A pedagogical</a:t>
            </a:r>
            <a:r>
              <a:rPr lang="tr-TR" sz="2400" dirty="0"/>
              <a:t> </a:t>
            </a:r>
            <a:r>
              <a:rPr lang="en-US" sz="2400" dirty="0"/>
              <a:t>goal would be: “To give an example of adding two numbers”</a:t>
            </a:r>
            <a:r>
              <a:rPr lang="tr-TR" sz="2400" dirty="0"/>
              <a:t> </a:t>
            </a:r>
            <a:r>
              <a:rPr lang="tr-TR" sz="2400" dirty="0" err="1"/>
              <a:t>or</a:t>
            </a:r>
            <a:r>
              <a:rPr lang="tr-TR" sz="2400" dirty="0"/>
              <a:t> </a:t>
            </a:r>
            <a:r>
              <a:rPr lang="en-US" sz="2400" dirty="0"/>
              <a:t>“To</a:t>
            </a:r>
            <a:r>
              <a:rPr lang="tr-TR" sz="2400" dirty="0"/>
              <a:t> </a:t>
            </a:r>
            <a:r>
              <a:rPr lang="en-US" sz="2400" dirty="0"/>
              <a:t>summarize the story in your own words in three lines”.</a:t>
            </a:r>
            <a:endParaRPr lang="tr-TR" sz="2400" dirty="0"/>
          </a:p>
        </p:txBody>
      </p:sp>
    </p:spTree>
    <p:extLst>
      <p:ext uri="{BB962C8B-B14F-4D97-AF65-F5344CB8AC3E}">
        <p14:creationId xmlns:p14="http://schemas.microsoft.com/office/powerpoint/2010/main" val="272481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Apply</a:t>
            </a:r>
            <a:r>
              <a:rPr lang="tr-TR" cap="none" dirty="0"/>
              <a:t> </a:t>
            </a:r>
            <a:r>
              <a:rPr lang="tr-TR" cap="none" dirty="0" err="1"/>
              <a:t>and</a:t>
            </a:r>
            <a:r>
              <a:rPr lang="tr-TR" cap="none" dirty="0"/>
              <a:t> </a:t>
            </a:r>
            <a:r>
              <a:rPr lang="tr-TR" cap="none" dirty="0" err="1"/>
              <a:t>Analyze</a:t>
            </a:r>
            <a:r>
              <a:rPr lang="tr-TR" cap="none" dirty="0"/>
              <a:t> Knowledge </a:t>
            </a:r>
            <a:r>
              <a:rPr lang="tr-TR" cap="none" dirty="0" err="1"/>
              <a:t>and</a:t>
            </a:r>
            <a:r>
              <a:rPr lang="tr-TR" cap="none" dirty="0"/>
              <a:t> </a:t>
            </a:r>
            <a:r>
              <a:rPr lang="tr-TR" cap="none" dirty="0" err="1"/>
              <a:t>Competences</a:t>
            </a:r>
            <a:endParaRPr lang="en-US" dirty="0"/>
          </a:p>
        </p:txBody>
      </p:sp>
      <p:sp>
        <p:nvSpPr>
          <p:cNvPr id="3" name="İçerik Yer Tutucusu 2"/>
          <p:cNvSpPr>
            <a:spLocks noGrp="1"/>
          </p:cNvSpPr>
          <p:nvPr>
            <p:ph idx="1"/>
          </p:nvPr>
        </p:nvSpPr>
        <p:spPr/>
        <p:txBody>
          <a:bodyPr>
            <a:normAutofit/>
          </a:bodyPr>
          <a:lstStyle/>
          <a:p>
            <a:r>
              <a:rPr lang="tr-TR" sz="2400" dirty="0"/>
              <a:t>T</a:t>
            </a:r>
            <a:r>
              <a:rPr lang="en-US" sz="2400" dirty="0"/>
              <a:t>o apply knowledge to actual situations</a:t>
            </a:r>
            <a:r>
              <a:rPr lang="tr-TR" sz="2400" dirty="0"/>
              <a:t>.</a:t>
            </a:r>
          </a:p>
          <a:p>
            <a:r>
              <a:rPr lang="en-US" sz="2400" dirty="0"/>
              <a:t>The “application” level is appropriate for students who already understand</a:t>
            </a:r>
            <a:r>
              <a:rPr lang="tr-TR" sz="2400" dirty="0"/>
              <a:t> </a:t>
            </a:r>
            <a:r>
              <a:rPr lang="en-US" sz="2400" dirty="0"/>
              <a:t>some knowledge, and they have to start applying it.</a:t>
            </a:r>
            <a:endParaRPr lang="tr-TR" sz="2400" dirty="0"/>
          </a:p>
          <a:p>
            <a:r>
              <a:rPr lang="en-US" sz="2400" dirty="0"/>
              <a:t>A pedagogical</a:t>
            </a:r>
            <a:r>
              <a:rPr lang="tr-TR" sz="2400" dirty="0"/>
              <a:t> </a:t>
            </a:r>
            <a:r>
              <a:rPr lang="en-US" sz="2400" dirty="0"/>
              <a:t>goal for them would be: “To solve this Math problem by using one addition”</a:t>
            </a:r>
            <a:r>
              <a:rPr lang="tr-TR" sz="2400" dirty="0"/>
              <a:t> </a:t>
            </a:r>
            <a:r>
              <a:rPr lang="tr-TR" sz="2400" dirty="0" err="1"/>
              <a:t>or</a:t>
            </a:r>
            <a:r>
              <a:rPr lang="tr-TR" sz="2400" dirty="0"/>
              <a:t> </a:t>
            </a:r>
            <a:r>
              <a:rPr lang="en-US" sz="2400" dirty="0"/>
              <a:t>“To write a different ending in which the main character</a:t>
            </a:r>
            <a:r>
              <a:rPr lang="tr-TR" sz="2400" dirty="0"/>
              <a:t> </a:t>
            </a:r>
            <a:r>
              <a:rPr lang="en-US" sz="2400" dirty="0"/>
              <a:t>of the story changes his behavior so that he is now less shy”.</a:t>
            </a:r>
            <a:endParaRPr lang="tr-TR" sz="2400" dirty="0"/>
          </a:p>
        </p:txBody>
      </p:sp>
    </p:spTree>
    <p:extLst>
      <p:ext uri="{BB962C8B-B14F-4D97-AF65-F5344CB8AC3E}">
        <p14:creationId xmlns:p14="http://schemas.microsoft.com/office/powerpoint/2010/main" val="53580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Apply</a:t>
            </a:r>
            <a:r>
              <a:rPr lang="tr-TR" cap="none" dirty="0"/>
              <a:t> </a:t>
            </a:r>
            <a:r>
              <a:rPr lang="tr-TR" cap="none" dirty="0" err="1"/>
              <a:t>and</a:t>
            </a:r>
            <a:r>
              <a:rPr lang="tr-TR" cap="none" dirty="0"/>
              <a:t> </a:t>
            </a:r>
            <a:r>
              <a:rPr lang="tr-TR" cap="none" dirty="0" err="1"/>
              <a:t>Analyze</a:t>
            </a:r>
            <a:r>
              <a:rPr lang="tr-TR" cap="none" dirty="0"/>
              <a:t> Knowledge </a:t>
            </a:r>
            <a:r>
              <a:rPr lang="tr-TR" cap="none" dirty="0" err="1"/>
              <a:t>and</a:t>
            </a:r>
            <a:r>
              <a:rPr lang="tr-TR" cap="none" dirty="0"/>
              <a:t> </a:t>
            </a:r>
            <a:r>
              <a:rPr lang="tr-TR" cap="none" dirty="0" err="1"/>
              <a:t>Competences</a:t>
            </a:r>
            <a:r>
              <a:rPr lang="tr-TR" cap="none" dirty="0"/>
              <a:t>…</a:t>
            </a:r>
            <a:endParaRPr lang="en-US" dirty="0"/>
          </a:p>
        </p:txBody>
      </p:sp>
      <p:sp>
        <p:nvSpPr>
          <p:cNvPr id="3" name="İçerik Yer Tutucusu 2"/>
          <p:cNvSpPr>
            <a:spLocks noGrp="1"/>
          </p:cNvSpPr>
          <p:nvPr>
            <p:ph idx="1"/>
          </p:nvPr>
        </p:nvSpPr>
        <p:spPr>
          <a:xfrm>
            <a:off x="1371600" y="2171700"/>
            <a:ext cx="9905999" cy="4538749"/>
          </a:xfrm>
        </p:spPr>
        <p:txBody>
          <a:bodyPr>
            <a:normAutofit/>
          </a:bodyPr>
          <a:lstStyle/>
          <a:p>
            <a:r>
              <a:rPr lang="tr-TR" sz="2400" dirty="0"/>
              <a:t>T</a:t>
            </a:r>
            <a:r>
              <a:rPr lang="en-US" sz="2400" dirty="0"/>
              <a:t>o break down objects or ideas into simpler parts</a:t>
            </a:r>
            <a:r>
              <a:rPr lang="tr-TR" sz="2400" dirty="0"/>
              <a:t> </a:t>
            </a:r>
            <a:r>
              <a:rPr lang="en-US" sz="2400" dirty="0"/>
              <a:t>and find evidence to support generalizations.</a:t>
            </a:r>
            <a:endParaRPr lang="tr-TR" sz="2400" dirty="0"/>
          </a:p>
          <a:p>
            <a:r>
              <a:rPr lang="en-US" sz="2400" dirty="0"/>
              <a:t>The “analysis” level is appropriate for students who already understand some</a:t>
            </a:r>
            <a:r>
              <a:rPr lang="tr-TR" sz="2400" dirty="0"/>
              <a:t> </a:t>
            </a:r>
            <a:r>
              <a:rPr lang="en-US" sz="2400" dirty="0"/>
              <a:t>knowledge, they know how to apply it and now they need to analyze it to be able</a:t>
            </a:r>
            <a:r>
              <a:rPr lang="tr-TR" sz="2400" dirty="0"/>
              <a:t> </a:t>
            </a:r>
            <a:r>
              <a:rPr lang="en-US" sz="2400" dirty="0"/>
              <a:t>to do generalizations.</a:t>
            </a:r>
            <a:endParaRPr lang="tr-TR" sz="2400" dirty="0"/>
          </a:p>
          <a:p>
            <a:r>
              <a:rPr lang="en-US" sz="2400" dirty="0"/>
              <a:t>A pedagogical goal for them would be: “To solve this Math problem</a:t>
            </a:r>
            <a:r>
              <a:rPr lang="tr-TR" sz="2400" dirty="0"/>
              <a:t> </a:t>
            </a:r>
            <a:r>
              <a:rPr lang="en-US" sz="2400" dirty="0"/>
              <a:t>explaining the techniques used and how they have been applied together”</a:t>
            </a:r>
            <a:r>
              <a:rPr lang="tr-TR" sz="2400" dirty="0"/>
              <a:t> </a:t>
            </a:r>
            <a:r>
              <a:rPr lang="tr-TR" sz="2400" dirty="0" err="1"/>
              <a:t>or</a:t>
            </a:r>
            <a:r>
              <a:rPr lang="tr-TR" sz="2400" dirty="0"/>
              <a:t> </a:t>
            </a:r>
            <a:r>
              <a:rPr lang="en-US" sz="2400" dirty="0"/>
              <a:t>“To</a:t>
            </a:r>
            <a:r>
              <a:rPr lang="tr-TR" sz="2400" dirty="0"/>
              <a:t> </a:t>
            </a:r>
            <a:r>
              <a:rPr lang="en-US" sz="2400" dirty="0"/>
              <a:t>diagnose the illness of the patient according to the data provided”.</a:t>
            </a:r>
            <a:endParaRPr lang="tr-TR" sz="2400" dirty="0"/>
          </a:p>
        </p:txBody>
      </p:sp>
    </p:spTree>
    <p:extLst>
      <p:ext uri="{BB962C8B-B14F-4D97-AF65-F5344CB8AC3E}">
        <p14:creationId xmlns:p14="http://schemas.microsoft.com/office/powerpoint/2010/main" val="420968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Introduction</a:t>
            </a:r>
            <a:endParaRPr lang="en-US" cap="none" dirty="0"/>
          </a:p>
        </p:txBody>
      </p:sp>
      <p:sp>
        <p:nvSpPr>
          <p:cNvPr id="3" name="İçerik Yer Tutucusu 2"/>
          <p:cNvSpPr>
            <a:spLocks noGrp="1"/>
          </p:cNvSpPr>
          <p:nvPr>
            <p:ph idx="1"/>
          </p:nvPr>
        </p:nvSpPr>
        <p:spPr>
          <a:xfrm>
            <a:off x="1371600" y="1718869"/>
            <a:ext cx="9905999" cy="4638500"/>
          </a:xfrm>
        </p:spPr>
        <p:txBody>
          <a:bodyPr>
            <a:normAutofit/>
          </a:bodyPr>
          <a:lstStyle/>
          <a:p>
            <a:r>
              <a:rPr lang="en-US" sz="2400" dirty="0"/>
              <a:t>Increasing the</a:t>
            </a:r>
            <a:r>
              <a:rPr lang="tr-TR" sz="2400" dirty="0"/>
              <a:t> </a:t>
            </a:r>
            <a:r>
              <a:rPr lang="en-US" sz="2400" dirty="0"/>
              <a:t>role of technology in daily life.</a:t>
            </a:r>
          </a:p>
          <a:p>
            <a:r>
              <a:rPr lang="en-US" sz="2400" dirty="0"/>
              <a:t>Increasing</a:t>
            </a:r>
            <a:r>
              <a:rPr lang="tr-TR" sz="2400" dirty="0"/>
              <a:t> </a:t>
            </a:r>
            <a:r>
              <a:rPr lang="en-US" sz="2400" dirty="0"/>
              <a:t>the amount of information and digital data. </a:t>
            </a:r>
            <a:endParaRPr lang="tr-TR" sz="2400" dirty="0"/>
          </a:p>
          <a:p>
            <a:r>
              <a:rPr lang="tr-TR" sz="2400" dirty="0"/>
              <a:t>Knowledge </a:t>
            </a:r>
            <a:r>
              <a:rPr lang="tr-TR" sz="2400" dirty="0" err="1"/>
              <a:t>and</a:t>
            </a:r>
            <a:r>
              <a:rPr lang="tr-TR" sz="2400" dirty="0"/>
              <a:t> data </a:t>
            </a:r>
            <a:r>
              <a:rPr lang="tr-TR" sz="2400" dirty="0" err="1"/>
              <a:t>are</a:t>
            </a:r>
            <a:r>
              <a:rPr lang="tr-TR" sz="2400" dirty="0"/>
              <a:t> </a:t>
            </a:r>
            <a:r>
              <a:rPr lang="tr-TR" sz="2400" dirty="0" err="1"/>
              <a:t>the</a:t>
            </a:r>
            <a:r>
              <a:rPr lang="tr-TR" sz="2400" dirty="0"/>
              <a:t> main </a:t>
            </a:r>
            <a:r>
              <a:rPr lang="tr-TR" sz="2400" dirty="0" err="1"/>
              <a:t>key</a:t>
            </a:r>
            <a:r>
              <a:rPr lang="tr-TR" sz="2400" dirty="0"/>
              <a:t> </a:t>
            </a:r>
            <a:r>
              <a:rPr lang="tr-TR" sz="2400" dirty="0" err="1"/>
              <a:t>concepts</a:t>
            </a:r>
            <a:r>
              <a:rPr lang="tr-TR" sz="2400" dirty="0"/>
              <a:t>. </a:t>
            </a:r>
          </a:p>
          <a:p>
            <a:r>
              <a:rPr lang="tr-TR" sz="2400" dirty="0" err="1"/>
              <a:t>Gap</a:t>
            </a:r>
            <a:r>
              <a:rPr lang="tr-TR" sz="2400" dirty="0"/>
              <a:t> </a:t>
            </a:r>
            <a:r>
              <a:rPr lang="tr-TR" sz="2400" dirty="0" err="1"/>
              <a:t>between</a:t>
            </a:r>
            <a:r>
              <a:rPr lang="tr-TR" sz="2400" dirty="0"/>
              <a:t> </a:t>
            </a:r>
            <a:r>
              <a:rPr lang="tr-TR" sz="2400" dirty="0" err="1"/>
              <a:t>contemporary</a:t>
            </a:r>
            <a:r>
              <a:rPr lang="tr-TR" sz="2400" dirty="0"/>
              <a:t> </a:t>
            </a:r>
            <a:r>
              <a:rPr lang="tr-TR" sz="2400" dirty="0" err="1"/>
              <a:t>business</a:t>
            </a:r>
            <a:r>
              <a:rPr lang="tr-TR" sz="2400" dirty="0"/>
              <a:t> </a:t>
            </a:r>
            <a:r>
              <a:rPr lang="tr-TR" sz="2400" dirty="0" err="1"/>
              <a:t>and</a:t>
            </a:r>
            <a:r>
              <a:rPr lang="tr-TR" sz="2400" dirty="0"/>
              <a:t> </a:t>
            </a:r>
            <a:r>
              <a:rPr lang="tr-TR" sz="2400" dirty="0" err="1"/>
              <a:t>schools</a:t>
            </a:r>
            <a:r>
              <a:rPr lang="tr-TR" sz="2400" dirty="0"/>
              <a:t>. </a:t>
            </a:r>
          </a:p>
          <a:p>
            <a:r>
              <a:rPr lang="tr-TR" sz="2400" dirty="0"/>
              <a:t>T</a:t>
            </a:r>
            <a:r>
              <a:rPr lang="en-US" sz="2400" dirty="0" err="1"/>
              <a:t>eachers</a:t>
            </a:r>
            <a:r>
              <a:rPr lang="en-US" sz="2400" dirty="0"/>
              <a:t> of today should prepare to provide technology-based learning opportunities</a:t>
            </a:r>
            <a:endParaRPr lang="tr-TR" sz="2400" dirty="0"/>
          </a:p>
          <a:p>
            <a:r>
              <a:rPr lang="tr-TR" sz="2400" dirty="0"/>
              <a:t>T</a:t>
            </a:r>
            <a:r>
              <a:rPr lang="en-US" sz="2400" dirty="0"/>
              <a:t>he most effective forward leap has been for applying IT (information Technology) in the higher education since 1990</a:t>
            </a:r>
            <a:endParaRPr lang="tr-TR" sz="2400" dirty="0"/>
          </a:p>
        </p:txBody>
      </p:sp>
    </p:spTree>
    <p:extLst>
      <p:ext uri="{BB962C8B-B14F-4D97-AF65-F5344CB8AC3E}">
        <p14:creationId xmlns:p14="http://schemas.microsoft.com/office/powerpoint/2010/main" val="49747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Evaluate</a:t>
            </a:r>
            <a:r>
              <a:rPr lang="tr-TR" cap="none" dirty="0"/>
              <a:t> </a:t>
            </a:r>
            <a:r>
              <a:rPr lang="tr-TR" cap="none" dirty="0" err="1"/>
              <a:t>and</a:t>
            </a:r>
            <a:r>
              <a:rPr lang="tr-TR" cap="none" dirty="0"/>
              <a:t> </a:t>
            </a:r>
            <a:r>
              <a:rPr lang="tr-TR" cap="none" dirty="0" err="1"/>
              <a:t>Create</a:t>
            </a:r>
            <a:endParaRPr lang="en-US" dirty="0"/>
          </a:p>
        </p:txBody>
      </p:sp>
      <p:sp>
        <p:nvSpPr>
          <p:cNvPr id="3" name="İçerik Yer Tutucusu 2"/>
          <p:cNvSpPr>
            <a:spLocks noGrp="1"/>
          </p:cNvSpPr>
          <p:nvPr>
            <p:ph idx="1"/>
          </p:nvPr>
        </p:nvSpPr>
        <p:spPr>
          <a:xfrm>
            <a:off x="1371600" y="1633451"/>
            <a:ext cx="9905999" cy="4538749"/>
          </a:xfrm>
        </p:spPr>
        <p:txBody>
          <a:bodyPr>
            <a:normAutofit/>
          </a:bodyPr>
          <a:lstStyle/>
          <a:p>
            <a:r>
              <a:rPr lang="tr-TR" sz="2400" dirty="0"/>
              <a:t>T</a:t>
            </a:r>
            <a:r>
              <a:rPr lang="en-US" sz="2400" dirty="0"/>
              <a:t>o compile component ideas into a new whole or propose</a:t>
            </a:r>
            <a:r>
              <a:rPr lang="tr-TR" sz="2400" dirty="0"/>
              <a:t> </a:t>
            </a:r>
            <a:r>
              <a:rPr lang="en-US" sz="2400" dirty="0"/>
              <a:t>alternative solutions.</a:t>
            </a:r>
            <a:endParaRPr lang="tr-TR" sz="2400" dirty="0"/>
          </a:p>
          <a:p>
            <a:r>
              <a:rPr lang="en-US" sz="2400" dirty="0"/>
              <a:t>This level is appropriate for students who already understand some knowledge,</a:t>
            </a:r>
            <a:r>
              <a:rPr lang="tr-TR" sz="2400" dirty="0"/>
              <a:t> </a:t>
            </a:r>
            <a:r>
              <a:rPr lang="en-US" sz="2400" dirty="0"/>
              <a:t>they know how to apply it, how to do an analysis and, now they</a:t>
            </a:r>
            <a:r>
              <a:rPr lang="tr-TR" sz="2400" dirty="0"/>
              <a:t> </a:t>
            </a:r>
            <a:r>
              <a:rPr lang="en-US" sz="2400" dirty="0"/>
              <a:t>need to evaluate</a:t>
            </a:r>
            <a:r>
              <a:rPr lang="tr-TR" sz="2400" dirty="0"/>
              <a:t> </a:t>
            </a:r>
            <a:r>
              <a:rPr lang="en-US" sz="2400" dirty="0"/>
              <a:t>the knowledge and think of other possibilities.</a:t>
            </a:r>
            <a:endParaRPr lang="tr-TR" sz="2400" dirty="0"/>
          </a:p>
          <a:p>
            <a:r>
              <a:rPr lang="en-US" sz="2400" dirty="0"/>
              <a:t>A pedagogical goal for them would be: “To devise the optimum combination</a:t>
            </a:r>
            <a:r>
              <a:rPr lang="tr-TR" sz="2400" dirty="0"/>
              <a:t> </a:t>
            </a:r>
            <a:r>
              <a:rPr lang="en-US" sz="2400" dirty="0"/>
              <a:t>of techniques to solve each problem on the list provided”</a:t>
            </a:r>
            <a:r>
              <a:rPr lang="tr-TR" sz="2400" dirty="0"/>
              <a:t> </a:t>
            </a:r>
            <a:r>
              <a:rPr lang="tr-TR" sz="2400" dirty="0" err="1"/>
              <a:t>or</a:t>
            </a:r>
            <a:r>
              <a:rPr lang="tr-TR" sz="2400" dirty="0"/>
              <a:t> </a:t>
            </a:r>
            <a:r>
              <a:rPr lang="en-US" sz="2400" dirty="0"/>
              <a:t>“To</a:t>
            </a:r>
            <a:r>
              <a:rPr lang="tr-TR" sz="2400" dirty="0"/>
              <a:t> </a:t>
            </a:r>
            <a:r>
              <a:rPr lang="en-US" sz="2400" dirty="0"/>
              <a:t>find a better solution to the problem than the one provided”.</a:t>
            </a:r>
            <a:endParaRPr lang="tr-TR" sz="2400" dirty="0"/>
          </a:p>
        </p:txBody>
      </p:sp>
    </p:spTree>
    <p:extLst>
      <p:ext uri="{BB962C8B-B14F-4D97-AF65-F5344CB8AC3E}">
        <p14:creationId xmlns:p14="http://schemas.microsoft.com/office/powerpoint/2010/main" val="167977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Evaluate</a:t>
            </a:r>
            <a:r>
              <a:rPr lang="tr-TR" cap="none" dirty="0"/>
              <a:t> </a:t>
            </a:r>
            <a:r>
              <a:rPr lang="tr-TR" cap="none" dirty="0" err="1"/>
              <a:t>and</a:t>
            </a:r>
            <a:r>
              <a:rPr lang="tr-TR" cap="none" dirty="0"/>
              <a:t> </a:t>
            </a:r>
            <a:r>
              <a:rPr lang="tr-TR" cap="none" dirty="0" err="1"/>
              <a:t>Create</a:t>
            </a:r>
            <a:r>
              <a:rPr lang="tr-TR" cap="none" dirty="0"/>
              <a:t>… </a:t>
            </a:r>
            <a:endParaRPr lang="en-US" dirty="0"/>
          </a:p>
        </p:txBody>
      </p:sp>
      <p:sp>
        <p:nvSpPr>
          <p:cNvPr id="3" name="İçerik Yer Tutucusu 2"/>
          <p:cNvSpPr>
            <a:spLocks noGrp="1"/>
          </p:cNvSpPr>
          <p:nvPr>
            <p:ph idx="1"/>
          </p:nvPr>
        </p:nvSpPr>
        <p:spPr>
          <a:xfrm>
            <a:off x="1371600" y="1633451"/>
            <a:ext cx="9905999" cy="4538749"/>
          </a:xfrm>
        </p:spPr>
        <p:txBody>
          <a:bodyPr>
            <a:normAutofit/>
          </a:bodyPr>
          <a:lstStyle/>
          <a:p>
            <a:r>
              <a:rPr lang="tr-TR" sz="2400" dirty="0"/>
              <a:t>T</a:t>
            </a:r>
            <a:r>
              <a:rPr lang="en-US" sz="2400" dirty="0"/>
              <a:t>o make and defend judgments based on internal</a:t>
            </a:r>
            <a:r>
              <a:rPr lang="tr-TR" sz="2400" dirty="0"/>
              <a:t> </a:t>
            </a:r>
            <a:r>
              <a:rPr lang="en-US" sz="2400" dirty="0"/>
              <a:t>evidence or external criteria.</a:t>
            </a:r>
            <a:endParaRPr lang="tr-TR" sz="2400" dirty="0"/>
          </a:p>
          <a:p>
            <a:r>
              <a:rPr lang="en-US" sz="2400" dirty="0"/>
              <a:t>This level is appropriate for students who already understand some knowledge,</a:t>
            </a:r>
            <a:r>
              <a:rPr lang="tr-TR" sz="2400" dirty="0"/>
              <a:t> </a:t>
            </a:r>
            <a:r>
              <a:rPr lang="en-US" sz="2400" dirty="0"/>
              <a:t>they know how to apply it, how to do an analysis, how to evaluate it, and now they</a:t>
            </a:r>
            <a:r>
              <a:rPr lang="tr-TR" sz="2400" dirty="0"/>
              <a:t> </a:t>
            </a:r>
            <a:r>
              <a:rPr lang="en-US" sz="2400" dirty="0"/>
              <a:t>need to create their own knowledge.</a:t>
            </a:r>
            <a:endParaRPr lang="tr-TR" sz="2400" dirty="0"/>
          </a:p>
          <a:p>
            <a:endParaRPr lang="tr-TR" sz="2400" dirty="0"/>
          </a:p>
          <a:p>
            <a:r>
              <a:rPr lang="en-US" sz="2400" dirty="0"/>
              <a:t>A pedagogical goal for them would be: “To propose a new technique to solve the problem given”</a:t>
            </a:r>
            <a:r>
              <a:rPr lang="tr-TR" sz="2400" dirty="0"/>
              <a:t>. </a:t>
            </a:r>
          </a:p>
        </p:txBody>
      </p:sp>
    </p:spTree>
    <p:extLst>
      <p:ext uri="{BB962C8B-B14F-4D97-AF65-F5344CB8AC3E}">
        <p14:creationId xmlns:p14="http://schemas.microsoft.com/office/powerpoint/2010/main" val="4128029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1143001" y="807430"/>
            <a:ext cx="9905998" cy="1478570"/>
          </a:xfrm>
        </p:spPr>
        <p:txBody>
          <a:bodyPr/>
          <a:lstStyle/>
          <a:p>
            <a:r>
              <a:rPr lang="tr-TR" cap="none" dirty="0" err="1"/>
              <a:t>You</a:t>
            </a:r>
            <a:r>
              <a:rPr lang="tr-TR" cap="none" dirty="0"/>
              <a:t> </a:t>
            </a:r>
            <a:r>
              <a:rPr lang="tr-TR" cap="none" dirty="0" err="1"/>
              <a:t>can’t</a:t>
            </a:r>
            <a:r>
              <a:rPr lang="tr-TR" cap="none" dirty="0"/>
              <a:t> be </a:t>
            </a:r>
            <a:r>
              <a:rPr lang="tr-TR" cap="none" dirty="0" err="1"/>
              <a:t>my</a:t>
            </a:r>
            <a:r>
              <a:rPr lang="tr-TR" cap="none" dirty="0"/>
              <a:t> </a:t>
            </a:r>
            <a:r>
              <a:rPr lang="tr-TR" cap="none" dirty="0" err="1"/>
              <a:t>teacher</a:t>
            </a:r>
            <a:r>
              <a:rPr lang="tr-TR" cap="none" dirty="0"/>
              <a:t>…</a:t>
            </a:r>
            <a:endParaRPr lang="en-US" dirty="0"/>
          </a:p>
        </p:txBody>
      </p:sp>
      <p:sp>
        <p:nvSpPr>
          <p:cNvPr id="2" name="İçerik Yer Tutucusu 1"/>
          <p:cNvSpPr>
            <a:spLocks noGrp="1"/>
          </p:cNvSpPr>
          <p:nvPr>
            <p:ph idx="1"/>
          </p:nvPr>
        </p:nvSpPr>
        <p:spPr/>
        <p:txBody>
          <a:bodyPr>
            <a:normAutofit/>
          </a:bodyPr>
          <a:lstStyle/>
          <a:p>
            <a:pPr marL="0" indent="0">
              <a:buNone/>
            </a:pPr>
            <a:endParaRPr lang="tr-TR" sz="2400" dirty="0"/>
          </a:p>
          <a:p>
            <a:pPr marL="0" indent="0">
              <a:buNone/>
            </a:pPr>
            <a:endParaRPr lang="tr-TR" sz="2400" dirty="0"/>
          </a:p>
          <a:p>
            <a:pPr marL="0" indent="0">
              <a:buNone/>
            </a:pPr>
            <a:r>
              <a:rPr lang="tr-TR" sz="2400" dirty="0">
                <a:solidFill>
                  <a:srgbClr val="FF0000"/>
                </a:solidFill>
              </a:rPr>
              <a:t>https://www.youtube.com/watch?v=0VSymMbMYHA</a:t>
            </a:r>
          </a:p>
        </p:txBody>
      </p:sp>
    </p:spTree>
    <p:extLst>
      <p:ext uri="{BB962C8B-B14F-4D97-AF65-F5344CB8AC3E}">
        <p14:creationId xmlns:p14="http://schemas.microsoft.com/office/powerpoint/2010/main" val="252075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65346" y="531447"/>
            <a:ext cx="9905998" cy="1478570"/>
          </a:xfrm>
        </p:spPr>
        <p:txBody>
          <a:bodyPr/>
          <a:lstStyle/>
          <a:p>
            <a:r>
              <a:rPr lang="tr-TR" cap="none" dirty="0" err="1"/>
              <a:t>Exercise</a:t>
            </a:r>
            <a:r>
              <a:rPr lang="tr-TR" cap="none" dirty="0"/>
              <a:t> 1</a:t>
            </a:r>
            <a:endParaRPr lang="en-US" cap="none" dirty="0"/>
          </a:p>
        </p:txBody>
      </p:sp>
      <p:sp>
        <p:nvSpPr>
          <p:cNvPr id="4" name="İçerik Yer Tutucusu 3"/>
          <p:cNvSpPr>
            <a:spLocks noGrp="1"/>
          </p:cNvSpPr>
          <p:nvPr>
            <p:ph idx="1"/>
          </p:nvPr>
        </p:nvSpPr>
        <p:spPr>
          <a:xfrm>
            <a:off x="1365346" y="1660511"/>
            <a:ext cx="9905999" cy="5037512"/>
          </a:xfrm>
        </p:spPr>
        <p:txBody>
          <a:bodyPr>
            <a:normAutofit/>
          </a:bodyPr>
          <a:lstStyle/>
          <a:p>
            <a:r>
              <a:rPr lang="en-US" sz="2400" dirty="0"/>
              <a:t>According to Bloom’s Taxonomy, categorize these verbs as educational goals in</a:t>
            </a:r>
            <a:r>
              <a:rPr lang="tr-TR" sz="2400" dirty="0"/>
              <a:t> </a:t>
            </a:r>
            <a:r>
              <a:rPr lang="en-US" sz="2400" dirty="0"/>
              <a:t>one of the six levels of the taxonomy:</a:t>
            </a:r>
          </a:p>
          <a:p>
            <a:pPr lvl="1"/>
            <a:r>
              <a:rPr lang="en-US" sz="2400" dirty="0"/>
              <a:t>Understand</a:t>
            </a:r>
            <a:r>
              <a:rPr lang="tr-TR" sz="2400" dirty="0"/>
              <a:t> </a:t>
            </a:r>
            <a:endParaRPr lang="en-US" sz="2400" dirty="0"/>
          </a:p>
          <a:p>
            <a:pPr lvl="1"/>
            <a:r>
              <a:rPr lang="en-US" sz="2400" dirty="0"/>
              <a:t>Translate</a:t>
            </a:r>
          </a:p>
          <a:p>
            <a:pPr lvl="1"/>
            <a:r>
              <a:rPr lang="en-US" sz="2400" dirty="0"/>
              <a:t>Compose</a:t>
            </a:r>
          </a:p>
          <a:p>
            <a:pPr lvl="1"/>
            <a:r>
              <a:rPr lang="en-US" sz="2400" dirty="0"/>
              <a:t>Cite</a:t>
            </a:r>
          </a:p>
          <a:p>
            <a:pPr lvl="1"/>
            <a:r>
              <a:rPr lang="en-US" sz="2400" dirty="0"/>
              <a:t>Estimate</a:t>
            </a:r>
            <a:endParaRPr lang="tr-TR" sz="2400" dirty="0"/>
          </a:p>
          <a:p>
            <a:pPr lvl="1"/>
            <a:r>
              <a:rPr lang="en-US" sz="2400" dirty="0"/>
              <a:t>Know</a:t>
            </a:r>
          </a:p>
          <a:p>
            <a:pPr lvl="1"/>
            <a:r>
              <a:rPr lang="en-US" sz="2400" dirty="0"/>
              <a:t>Apply</a:t>
            </a:r>
          </a:p>
          <a:p>
            <a:pPr lvl="1"/>
            <a:r>
              <a:rPr lang="en-US" sz="2400" dirty="0"/>
              <a:t>Synthesize</a:t>
            </a:r>
          </a:p>
        </p:txBody>
      </p:sp>
    </p:spTree>
    <p:extLst>
      <p:ext uri="{BB962C8B-B14F-4D97-AF65-F5344CB8AC3E}">
        <p14:creationId xmlns:p14="http://schemas.microsoft.com/office/powerpoint/2010/main" val="3875160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560270"/>
            <a:ext cx="9905998" cy="1478570"/>
          </a:xfrm>
        </p:spPr>
        <p:txBody>
          <a:bodyPr/>
          <a:lstStyle/>
          <a:p>
            <a:r>
              <a:rPr lang="tr-TR" cap="none" dirty="0" err="1"/>
              <a:t>Exercise</a:t>
            </a:r>
            <a:r>
              <a:rPr lang="tr-TR" cap="none" dirty="0"/>
              <a:t> 2</a:t>
            </a:r>
            <a:endParaRPr lang="en-US" cap="none" dirty="0"/>
          </a:p>
        </p:txBody>
      </p:sp>
      <p:sp>
        <p:nvSpPr>
          <p:cNvPr id="5" name="İçerik Yer Tutucusu 4"/>
          <p:cNvSpPr>
            <a:spLocks noGrp="1"/>
          </p:cNvSpPr>
          <p:nvPr>
            <p:ph idx="1"/>
          </p:nvPr>
        </p:nvSpPr>
        <p:spPr>
          <a:xfrm>
            <a:off x="1141413" y="1792796"/>
            <a:ext cx="9905999" cy="3541714"/>
          </a:xfrm>
        </p:spPr>
        <p:txBody>
          <a:bodyPr>
            <a:normAutofit/>
          </a:bodyPr>
          <a:lstStyle/>
          <a:p>
            <a:r>
              <a:rPr lang="tr-TR" sz="2400" dirty="0">
                <a:solidFill>
                  <a:srgbClr val="FF0000"/>
                </a:solidFill>
              </a:rPr>
              <a:t>Watch</a:t>
            </a:r>
            <a:r>
              <a:rPr lang="tr-TR" sz="2400" dirty="0"/>
              <a:t> </a:t>
            </a:r>
            <a:r>
              <a:rPr lang="tr-TR" sz="2400" dirty="0" err="1"/>
              <a:t>the</a:t>
            </a:r>
            <a:r>
              <a:rPr lang="tr-TR" sz="2400" dirty="0"/>
              <a:t> video </a:t>
            </a:r>
            <a:r>
              <a:rPr lang="tr-TR" sz="2400" dirty="0" err="1"/>
              <a:t>presented</a:t>
            </a:r>
            <a:r>
              <a:rPr lang="tr-TR" sz="2400" dirty="0"/>
              <a:t> on </a:t>
            </a:r>
            <a:r>
              <a:rPr lang="tr-TR" sz="2400" dirty="0" err="1"/>
              <a:t>the</a:t>
            </a:r>
            <a:r>
              <a:rPr lang="tr-TR" sz="2400" dirty="0"/>
              <a:t> </a:t>
            </a:r>
            <a:r>
              <a:rPr lang="tr-TR" sz="2400" dirty="0" err="1"/>
              <a:t>next</a:t>
            </a:r>
            <a:r>
              <a:rPr lang="tr-TR" sz="2400" dirty="0"/>
              <a:t> </a:t>
            </a:r>
            <a:r>
              <a:rPr lang="tr-TR" sz="2400" dirty="0" err="1"/>
              <a:t>slide</a:t>
            </a:r>
            <a:r>
              <a:rPr lang="tr-TR" sz="2400" dirty="0"/>
              <a:t> </a:t>
            </a:r>
            <a:r>
              <a:rPr lang="en-US" sz="2400" dirty="0"/>
              <a:t>and </a:t>
            </a:r>
            <a:r>
              <a:rPr lang="en-US" sz="2400" dirty="0">
                <a:solidFill>
                  <a:srgbClr val="FF0000"/>
                </a:solidFill>
              </a:rPr>
              <a:t>write</a:t>
            </a:r>
            <a:r>
              <a:rPr lang="tr-TR" sz="2400" dirty="0">
                <a:solidFill>
                  <a:srgbClr val="FF0000"/>
                </a:solidFill>
              </a:rPr>
              <a:t> </a:t>
            </a:r>
            <a:r>
              <a:rPr lang="en-US" sz="2400" dirty="0">
                <a:solidFill>
                  <a:srgbClr val="FF0000"/>
                </a:solidFill>
              </a:rPr>
              <a:t>the top ten reasons</a:t>
            </a:r>
            <a:r>
              <a:rPr lang="en-US" sz="2400" dirty="0">
                <a:solidFill>
                  <a:srgbClr val="FFFF00"/>
                </a:solidFill>
              </a:rPr>
              <a:t> </a:t>
            </a:r>
            <a:r>
              <a:rPr lang="en-US" sz="2400" dirty="0"/>
              <a:t>for using technology in education according to that video.</a:t>
            </a:r>
            <a:r>
              <a:rPr lang="tr-TR" sz="2400" dirty="0"/>
              <a:t> </a:t>
            </a:r>
          </a:p>
          <a:p>
            <a:endParaRPr lang="tr-TR" sz="2400" dirty="0"/>
          </a:p>
          <a:p>
            <a:r>
              <a:rPr lang="tr-TR" sz="2400" dirty="0" err="1"/>
              <a:t>Prepare</a:t>
            </a:r>
            <a:r>
              <a:rPr lang="tr-TR" sz="2400" dirty="0"/>
              <a:t> </a:t>
            </a:r>
            <a:r>
              <a:rPr lang="tr-TR" sz="2400" dirty="0" err="1"/>
              <a:t>your</a:t>
            </a:r>
            <a:r>
              <a:rPr lang="tr-TR" sz="2400" dirty="0"/>
              <a:t> </a:t>
            </a:r>
            <a:r>
              <a:rPr lang="tr-TR" sz="2400" dirty="0" err="1"/>
              <a:t>papers</a:t>
            </a:r>
            <a:r>
              <a:rPr lang="tr-TR" sz="2400" dirty="0"/>
              <a:t> </a:t>
            </a:r>
            <a:r>
              <a:rPr lang="tr-TR" sz="2400" dirty="0" err="1"/>
              <a:t>and</a:t>
            </a:r>
            <a:r>
              <a:rPr lang="tr-TR" sz="2400" dirty="0"/>
              <a:t> pens, </a:t>
            </a:r>
            <a:r>
              <a:rPr lang="tr-TR" sz="2400" dirty="0" err="1"/>
              <a:t>please</a:t>
            </a:r>
            <a:r>
              <a:rPr lang="tr-TR" sz="2400" dirty="0"/>
              <a:t>. </a:t>
            </a:r>
          </a:p>
          <a:p>
            <a:endParaRPr lang="tr-TR" sz="2400" dirty="0">
              <a:solidFill>
                <a:srgbClr val="FFFF00"/>
              </a:solidFill>
            </a:endParaRPr>
          </a:p>
          <a:p>
            <a:r>
              <a:rPr lang="tr-TR" sz="2400" dirty="0" err="1">
                <a:solidFill>
                  <a:srgbClr val="FF0000"/>
                </a:solidFill>
              </a:rPr>
              <a:t>Get</a:t>
            </a:r>
            <a:r>
              <a:rPr lang="tr-TR" sz="2400" dirty="0">
                <a:solidFill>
                  <a:srgbClr val="FF0000"/>
                </a:solidFill>
              </a:rPr>
              <a:t> </a:t>
            </a:r>
            <a:r>
              <a:rPr lang="tr-TR" sz="2400" dirty="0" err="1">
                <a:solidFill>
                  <a:srgbClr val="FF0000"/>
                </a:solidFill>
              </a:rPr>
              <a:t>ready</a:t>
            </a:r>
            <a:r>
              <a:rPr lang="tr-TR" sz="2400"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114360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9201" y="605879"/>
            <a:ext cx="9905998" cy="1478570"/>
          </a:xfrm>
        </p:spPr>
        <p:txBody>
          <a:bodyPr/>
          <a:lstStyle/>
          <a:p>
            <a:r>
              <a:rPr lang="tr-TR" cap="none" dirty="0" err="1"/>
              <a:t>Exercise</a:t>
            </a:r>
            <a:r>
              <a:rPr lang="tr-TR" cap="none" dirty="0"/>
              <a:t> 2...</a:t>
            </a:r>
            <a:endParaRPr lang="en-US" cap="none" dirty="0"/>
          </a:p>
        </p:txBody>
      </p:sp>
      <p:sp>
        <p:nvSpPr>
          <p:cNvPr id="3" name="İçerik Yer Tutucusu 2"/>
          <p:cNvSpPr>
            <a:spLocks noGrp="1"/>
          </p:cNvSpPr>
          <p:nvPr>
            <p:ph idx="1"/>
          </p:nvPr>
        </p:nvSpPr>
        <p:spPr/>
        <p:txBody>
          <a:bodyPr>
            <a:normAutofit/>
          </a:bodyPr>
          <a:lstStyle/>
          <a:p>
            <a:r>
              <a:rPr lang="tr-TR" sz="2400" dirty="0">
                <a:solidFill>
                  <a:srgbClr val="FF0000"/>
                </a:solidFill>
              </a:rPr>
              <a:t>https://www.youtube.com/watch?v=9DVdIq2c3Jw</a:t>
            </a:r>
          </a:p>
        </p:txBody>
      </p:sp>
    </p:spTree>
    <p:extLst>
      <p:ext uri="{BB962C8B-B14F-4D97-AF65-F5344CB8AC3E}">
        <p14:creationId xmlns:p14="http://schemas.microsoft.com/office/powerpoint/2010/main" val="873507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665775"/>
            <a:ext cx="9905998" cy="1478570"/>
          </a:xfrm>
        </p:spPr>
        <p:txBody>
          <a:bodyPr/>
          <a:lstStyle/>
          <a:p>
            <a:r>
              <a:rPr lang="tr-TR" cap="none" dirty="0" err="1"/>
              <a:t>Exercise</a:t>
            </a:r>
            <a:r>
              <a:rPr lang="tr-TR" cap="none" dirty="0"/>
              <a:t> 3</a:t>
            </a:r>
            <a:endParaRPr lang="en-US" cap="none" dirty="0"/>
          </a:p>
        </p:txBody>
      </p:sp>
      <p:sp>
        <p:nvSpPr>
          <p:cNvPr id="5" name="İçerik Yer Tutucusu 4"/>
          <p:cNvSpPr>
            <a:spLocks noGrp="1"/>
          </p:cNvSpPr>
          <p:nvPr>
            <p:ph idx="1"/>
          </p:nvPr>
        </p:nvSpPr>
        <p:spPr>
          <a:xfrm>
            <a:off x="1141412" y="2016731"/>
            <a:ext cx="9905999" cy="3541714"/>
          </a:xfrm>
        </p:spPr>
        <p:txBody>
          <a:bodyPr>
            <a:normAutofit/>
          </a:bodyPr>
          <a:lstStyle/>
          <a:p>
            <a:r>
              <a:rPr lang="tr-TR" sz="2400" dirty="0">
                <a:solidFill>
                  <a:srgbClr val="FF0000"/>
                </a:solidFill>
              </a:rPr>
              <a:t>Watch</a:t>
            </a:r>
            <a:r>
              <a:rPr lang="tr-TR" sz="2400" dirty="0"/>
              <a:t> </a:t>
            </a:r>
            <a:r>
              <a:rPr lang="tr-TR" sz="2400" dirty="0" err="1"/>
              <a:t>the</a:t>
            </a:r>
            <a:r>
              <a:rPr lang="tr-TR" sz="2400" dirty="0"/>
              <a:t> video </a:t>
            </a:r>
            <a:r>
              <a:rPr lang="tr-TR" sz="2400" dirty="0" err="1"/>
              <a:t>presented</a:t>
            </a:r>
            <a:r>
              <a:rPr lang="tr-TR" sz="2400" dirty="0"/>
              <a:t> on </a:t>
            </a:r>
            <a:r>
              <a:rPr lang="tr-TR" sz="2400" dirty="0" err="1"/>
              <a:t>the</a:t>
            </a:r>
            <a:r>
              <a:rPr lang="tr-TR" sz="2400" dirty="0"/>
              <a:t> </a:t>
            </a:r>
            <a:r>
              <a:rPr lang="tr-TR" sz="2400" dirty="0" err="1"/>
              <a:t>next</a:t>
            </a:r>
            <a:r>
              <a:rPr lang="tr-TR" sz="2400" dirty="0"/>
              <a:t> </a:t>
            </a:r>
            <a:r>
              <a:rPr lang="tr-TR" sz="2400" dirty="0" err="1"/>
              <a:t>slide</a:t>
            </a:r>
            <a:r>
              <a:rPr lang="tr-TR" sz="2400" dirty="0"/>
              <a:t>…</a:t>
            </a:r>
            <a:endParaRPr lang="en-US" sz="2400" dirty="0">
              <a:solidFill>
                <a:srgbClr val="FFFF00"/>
              </a:solidFill>
            </a:endParaRPr>
          </a:p>
        </p:txBody>
      </p:sp>
    </p:spTree>
    <p:extLst>
      <p:ext uri="{BB962C8B-B14F-4D97-AF65-F5344CB8AC3E}">
        <p14:creationId xmlns:p14="http://schemas.microsoft.com/office/powerpoint/2010/main" val="406206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24540"/>
            <a:ext cx="9905998" cy="1478570"/>
          </a:xfrm>
        </p:spPr>
        <p:txBody>
          <a:bodyPr>
            <a:normAutofit/>
          </a:bodyPr>
          <a:lstStyle/>
          <a:p>
            <a:r>
              <a:rPr lang="tr-TR" cap="none" dirty="0" err="1"/>
              <a:t>Exercise</a:t>
            </a:r>
            <a:r>
              <a:rPr lang="tr-TR" cap="none" dirty="0"/>
              <a:t> 3…</a:t>
            </a:r>
            <a:endParaRPr lang="en-US" cap="none" dirty="0"/>
          </a:p>
        </p:txBody>
      </p:sp>
      <p:sp>
        <p:nvSpPr>
          <p:cNvPr id="4" name="İçerik Yer Tutucusu 3"/>
          <p:cNvSpPr>
            <a:spLocks noGrp="1"/>
          </p:cNvSpPr>
          <p:nvPr>
            <p:ph idx="1"/>
          </p:nvPr>
        </p:nvSpPr>
        <p:spPr/>
        <p:txBody>
          <a:bodyPr>
            <a:normAutofit/>
          </a:bodyPr>
          <a:lstStyle/>
          <a:p>
            <a:r>
              <a:rPr lang="tr-TR" sz="2400" dirty="0">
                <a:solidFill>
                  <a:srgbClr val="FF0000"/>
                </a:solidFill>
              </a:rPr>
              <a:t>https://www.youtube.com/watch?v=rvyP-cwpHN8</a:t>
            </a:r>
          </a:p>
        </p:txBody>
      </p:sp>
    </p:spTree>
    <p:extLst>
      <p:ext uri="{BB962C8B-B14F-4D97-AF65-F5344CB8AC3E}">
        <p14:creationId xmlns:p14="http://schemas.microsoft.com/office/powerpoint/2010/main" val="755678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9200" y="807430"/>
            <a:ext cx="9905998" cy="1478570"/>
          </a:xfrm>
        </p:spPr>
        <p:txBody>
          <a:bodyPr/>
          <a:lstStyle/>
          <a:p>
            <a:r>
              <a:rPr lang="tr-TR" cap="none" dirty="0" err="1"/>
              <a:t>Exercise</a:t>
            </a:r>
            <a:r>
              <a:rPr lang="tr-TR" cap="none" dirty="0"/>
              <a:t> 3…</a:t>
            </a:r>
            <a:endParaRPr lang="en-US" cap="none" dirty="0"/>
          </a:p>
        </p:txBody>
      </p:sp>
      <p:sp>
        <p:nvSpPr>
          <p:cNvPr id="4" name="İçerik Yer Tutucusu 3"/>
          <p:cNvSpPr>
            <a:spLocks noGrp="1"/>
          </p:cNvSpPr>
          <p:nvPr>
            <p:ph idx="1"/>
          </p:nvPr>
        </p:nvSpPr>
        <p:spPr/>
        <p:txBody>
          <a:bodyPr>
            <a:normAutofit/>
          </a:bodyPr>
          <a:lstStyle/>
          <a:p>
            <a:r>
              <a:rPr lang="en-US" sz="2400" dirty="0">
                <a:solidFill>
                  <a:srgbClr val="FF0000"/>
                </a:solidFill>
              </a:rPr>
              <a:t>Think about </a:t>
            </a:r>
            <a:r>
              <a:rPr lang="en-US" sz="2400" dirty="0"/>
              <a:t>reasons</a:t>
            </a:r>
            <a:r>
              <a:rPr lang="tr-TR" sz="2400" dirty="0"/>
              <a:t> </a:t>
            </a:r>
            <a:r>
              <a:rPr lang="en-US" sz="2400" dirty="0"/>
              <a:t>why you could follow the call to action</a:t>
            </a:r>
            <a:r>
              <a:rPr lang="tr-TR" sz="2400" dirty="0"/>
              <a:t> </a:t>
            </a:r>
            <a:r>
              <a:rPr lang="tr-TR" sz="2400" dirty="0" err="1"/>
              <a:t>and</a:t>
            </a:r>
            <a:r>
              <a:rPr lang="tr-TR" sz="2400" dirty="0"/>
              <a:t> </a:t>
            </a:r>
            <a:r>
              <a:rPr lang="en-US" sz="2400" dirty="0">
                <a:solidFill>
                  <a:srgbClr val="FF0000"/>
                </a:solidFill>
              </a:rPr>
              <a:t>write a  paragraph </a:t>
            </a:r>
            <a:r>
              <a:rPr lang="tr-TR" sz="2400" dirty="0"/>
              <a:t>(min. 300 </a:t>
            </a:r>
            <a:r>
              <a:rPr lang="tr-TR" sz="2400" dirty="0" err="1"/>
              <a:t>words</a:t>
            </a:r>
            <a:r>
              <a:rPr lang="tr-TR" sz="2400" dirty="0"/>
              <a:t>) </a:t>
            </a:r>
            <a:r>
              <a:rPr lang="en-US" sz="2400" dirty="0"/>
              <a:t>which reflect your opinion. </a:t>
            </a:r>
          </a:p>
        </p:txBody>
      </p:sp>
    </p:spTree>
    <p:extLst>
      <p:ext uri="{BB962C8B-B14F-4D97-AF65-F5344CB8AC3E}">
        <p14:creationId xmlns:p14="http://schemas.microsoft.com/office/powerpoint/2010/main" val="4283228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604056"/>
            <a:ext cx="9905998" cy="1478570"/>
          </a:xfrm>
        </p:spPr>
        <p:txBody>
          <a:bodyPr/>
          <a:lstStyle/>
          <a:p>
            <a:r>
              <a:rPr lang="tr-TR" cap="none" dirty="0" err="1"/>
              <a:t>Assignment</a:t>
            </a:r>
            <a:endParaRPr lang="en-US" cap="none" dirty="0"/>
          </a:p>
        </p:txBody>
      </p:sp>
      <p:sp>
        <p:nvSpPr>
          <p:cNvPr id="4" name="İçerik Yer Tutucusu 3"/>
          <p:cNvSpPr>
            <a:spLocks noGrp="1"/>
          </p:cNvSpPr>
          <p:nvPr>
            <p:ph idx="1"/>
          </p:nvPr>
        </p:nvSpPr>
        <p:spPr/>
        <p:txBody>
          <a:bodyPr>
            <a:normAutofit/>
          </a:bodyPr>
          <a:lstStyle/>
          <a:p>
            <a:r>
              <a:rPr lang="en-US" sz="2400" dirty="0"/>
              <a:t>Formulate a pedagogical goal for each one of Bloom’s taxonomy levels for the area</a:t>
            </a:r>
            <a:r>
              <a:rPr lang="tr-TR" sz="2400" dirty="0"/>
              <a:t> </a:t>
            </a:r>
            <a:r>
              <a:rPr lang="en-US" sz="2400" dirty="0"/>
              <a:t>of knowledge in which you teach (or would like to teach).</a:t>
            </a:r>
          </a:p>
        </p:txBody>
      </p:sp>
    </p:spTree>
    <p:extLst>
      <p:ext uri="{BB962C8B-B14F-4D97-AF65-F5344CB8AC3E}">
        <p14:creationId xmlns:p14="http://schemas.microsoft.com/office/powerpoint/2010/main" val="261736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dirty="0"/>
              <a:t>Definition</a:t>
            </a:r>
            <a:r>
              <a:rPr lang="tr-TR" cap="none" dirty="0"/>
              <a:t> of Information Technologies</a:t>
            </a:r>
          </a:p>
        </p:txBody>
      </p:sp>
      <p:sp>
        <p:nvSpPr>
          <p:cNvPr id="3" name="İçerik Yer Tutucusu 2"/>
          <p:cNvSpPr>
            <a:spLocks noGrp="1"/>
          </p:cNvSpPr>
          <p:nvPr>
            <p:ph idx="1"/>
          </p:nvPr>
        </p:nvSpPr>
        <p:spPr>
          <a:xfrm>
            <a:off x="1371600" y="1638300"/>
            <a:ext cx="9601200" cy="3581400"/>
          </a:xfrm>
        </p:spPr>
        <p:txBody>
          <a:bodyPr>
            <a:normAutofit/>
          </a:bodyPr>
          <a:lstStyle/>
          <a:p>
            <a:r>
              <a:rPr lang="tr-TR" sz="2400" dirty="0" err="1"/>
              <a:t>Create</a:t>
            </a:r>
            <a:r>
              <a:rPr lang="tr-TR" sz="2400" dirty="0"/>
              <a:t>, </a:t>
            </a:r>
            <a:r>
              <a:rPr lang="tr-TR" sz="2400" dirty="0" err="1"/>
              <a:t>process</a:t>
            </a:r>
            <a:r>
              <a:rPr lang="tr-TR" sz="2400" dirty="0"/>
              <a:t>, </a:t>
            </a:r>
            <a:r>
              <a:rPr lang="tr-TR" sz="2400" dirty="0" err="1"/>
              <a:t>store</a:t>
            </a:r>
            <a:r>
              <a:rPr lang="tr-TR" sz="2400" dirty="0"/>
              <a:t>, </a:t>
            </a:r>
            <a:r>
              <a:rPr lang="tr-TR" sz="2400" dirty="0" err="1"/>
              <a:t>secure</a:t>
            </a:r>
            <a:r>
              <a:rPr lang="tr-TR" sz="2400" dirty="0"/>
              <a:t> </a:t>
            </a:r>
            <a:r>
              <a:rPr lang="tr-TR" sz="2400" dirty="0" err="1"/>
              <a:t>and</a:t>
            </a:r>
            <a:r>
              <a:rPr lang="tr-TR" sz="2400" dirty="0"/>
              <a:t> </a:t>
            </a:r>
            <a:r>
              <a:rPr lang="tr-TR" sz="2400" dirty="0" err="1"/>
              <a:t>exchange</a:t>
            </a:r>
            <a:r>
              <a:rPr lang="tr-TR" sz="2400" dirty="0"/>
              <a:t> of </a:t>
            </a:r>
            <a:r>
              <a:rPr lang="tr-TR" sz="2400" dirty="0" err="1"/>
              <a:t>these</a:t>
            </a:r>
            <a:r>
              <a:rPr lang="tr-TR" sz="2400" dirty="0"/>
              <a:t> </a:t>
            </a:r>
            <a:r>
              <a:rPr lang="tr-TR" sz="2400" dirty="0" err="1"/>
              <a:t>electronic</a:t>
            </a:r>
            <a:r>
              <a:rPr lang="tr-TR" sz="2400" dirty="0"/>
              <a:t> data.</a:t>
            </a:r>
          </a:p>
          <a:p>
            <a:r>
              <a:rPr lang="en-US" sz="2400" dirty="0" err="1"/>
              <a:t>Akpınar</a:t>
            </a:r>
            <a:r>
              <a:rPr lang="en-US" sz="2400" dirty="0"/>
              <a:t> (2001) defines information technology as the use of engineering and management techniques </a:t>
            </a:r>
            <a:r>
              <a:rPr lang="tr-TR" sz="2400" dirty="0"/>
              <a:t>in </a:t>
            </a:r>
            <a:r>
              <a:rPr lang="tr-TR" sz="2400" dirty="0" err="1"/>
              <a:t>the</a:t>
            </a:r>
            <a:r>
              <a:rPr lang="tr-TR" sz="2400" dirty="0"/>
              <a:t> </a:t>
            </a:r>
            <a:r>
              <a:rPr lang="tr-TR" sz="2400" dirty="0" err="1"/>
              <a:t>collection</a:t>
            </a:r>
            <a:r>
              <a:rPr lang="tr-TR" sz="2400" dirty="0"/>
              <a:t>, </a:t>
            </a:r>
            <a:r>
              <a:rPr lang="tr-TR" sz="2400" dirty="0" err="1"/>
              <a:t>processing</a:t>
            </a:r>
            <a:r>
              <a:rPr lang="tr-TR" sz="2400" dirty="0"/>
              <a:t>, </a:t>
            </a:r>
            <a:r>
              <a:rPr lang="tr-TR" sz="2400" dirty="0" err="1"/>
              <a:t>storage</a:t>
            </a:r>
            <a:r>
              <a:rPr lang="tr-TR" sz="2400" dirty="0"/>
              <a:t>, </a:t>
            </a:r>
            <a:r>
              <a:rPr lang="tr-TR" sz="2400" dirty="0" err="1"/>
              <a:t>and</a:t>
            </a:r>
            <a:r>
              <a:rPr lang="tr-TR" sz="2400" dirty="0"/>
              <a:t> </a:t>
            </a:r>
            <a:r>
              <a:rPr lang="tr-TR" sz="2400" dirty="0" err="1"/>
              <a:t>publication</a:t>
            </a:r>
            <a:r>
              <a:rPr lang="tr-TR" sz="2400" dirty="0"/>
              <a:t> of </a:t>
            </a:r>
            <a:r>
              <a:rPr lang="tr-TR" sz="2400" dirty="0" err="1"/>
              <a:t>information</a:t>
            </a:r>
            <a:r>
              <a:rPr lang="tr-TR" sz="2400" dirty="0"/>
              <a:t> </a:t>
            </a:r>
            <a:r>
              <a:rPr lang="tr-TR" sz="2400" dirty="0" err="1"/>
              <a:t>and</a:t>
            </a:r>
            <a:r>
              <a:rPr lang="tr-TR" sz="2400" dirty="0"/>
              <a:t> </a:t>
            </a:r>
            <a:r>
              <a:rPr lang="en-US" sz="2400" dirty="0"/>
              <a:t>social, economic and cultural structures</a:t>
            </a:r>
            <a:r>
              <a:rPr lang="tr-TR" sz="2400" dirty="0"/>
              <a:t> </a:t>
            </a:r>
            <a:r>
              <a:rPr lang="tr-TR" sz="2400" dirty="0" err="1"/>
              <a:t>related</a:t>
            </a:r>
            <a:r>
              <a:rPr lang="tr-TR" sz="2400" dirty="0"/>
              <a:t> </a:t>
            </a:r>
            <a:r>
              <a:rPr lang="tr-TR" sz="2400" dirty="0" err="1"/>
              <a:t>to</a:t>
            </a:r>
            <a:r>
              <a:rPr lang="tr-TR" sz="2400" dirty="0"/>
              <a:t> </a:t>
            </a:r>
            <a:r>
              <a:rPr lang="tr-TR" sz="2400" dirty="0" err="1"/>
              <a:t>theese</a:t>
            </a:r>
            <a:r>
              <a:rPr lang="tr-TR" sz="2400" dirty="0"/>
              <a:t> </a:t>
            </a:r>
            <a:r>
              <a:rPr lang="tr-TR" sz="2400" dirty="0" err="1"/>
              <a:t>techniques</a:t>
            </a:r>
            <a:r>
              <a:rPr lang="tr-TR" sz="2400" dirty="0"/>
              <a:t>. </a:t>
            </a:r>
            <a:endParaRPr lang="en-US" sz="2400" dirty="0"/>
          </a:p>
          <a:p>
            <a:endParaRPr lang="en-US" sz="2400" dirty="0"/>
          </a:p>
          <a:p>
            <a:endParaRPr lang="tr-TR" sz="2400" dirty="0"/>
          </a:p>
        </p:txBody>
      </p:sp>
    </p:spTree>
    <p:extLst>
      <p:ext uri="{BB962C8B-B14F-4D97-AF65-F5344CB8AC3E}">
        <p14:creationId xmlns:p14="http://schemas.microsoft.com/office/powerpoint/2010/main" val="410637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just"/>
            <a:r>
              <a:rPr lang="tr-TR" cap="none" dirty="0"/>
              <a:t>Component of Information </a:t>
            </a:r>
            <a:r>
              <a:rPr lang="tr-TR" cap="none" dirty="0" err="1"/>
              <a:t>Technology</a:t>
            </a:r>
            <a:endParaRPr lang="en-US" cap="none" dirty="0"/>
          </a:p>
        </p:txBody>
      </p:sp>
      <p:sp>
        <p:nvSpPr>
          <p:cNvPr id="3" name="İçerik Yer Tutucusu 2"/>
          <p:cNvSpPr>
            <a:spLocks noGrp="1"/>
          </p:cNvSpPr>
          <p:nvPr>
            <p:ph idx="1"/>
          </p:nvPr>
        </p:nvSpPr>
        <p:spPr>
          <a:xfrm>
            <a:off x="1141412" y="1700847"/>
            <a:ext cx="9905999" cy="4982586"/>
          </a:xfrm>
        </p:spPr>
        <p:txBody>
          <a:bodyPr>
            <a:normAutofit lnSpcReduction="10000"/>
          </a:bodyPr>
          <a:lstStyle/>
          <a:p>
            <a:pPr marL="0" indent="0">
              <a:buNone/>
            </a:pPr>
            <a:r>
              <a:rPr lang="tr-TR" sz="2400" dirty="0"/>
              <a:t>1. </a:t>
            </a:r>
            <a:r>
              <a:rPr lang="tr-TR" sz="2400" dirty="0" err="1"/>
              <a:t>Physical</a:t>
            </a:r>
            <a:r>
              <a:rPr lang="tr-TR" sz="2400" dirty="0"/>
              <a:t> </a:t>
            </a:r>
            <a:r>
              <a:rPr lang="tr-TR" sz="2400" dirty="0" err="1"/>
              <a:t>equipments</a:t>
            </a:r>
            <a:r>
              <a:rPr lang="tr-TR" sz="2400" dirty="0"/>
              <a:t> (hardware) </a:t>
            </a:r>
          </a:p>
          <a:p>
            <a:pPr marL="0" indent="0">
              <a:buNone/>
            </a:pPr>
            <a:endParaRPr lang="tr-TR" sz="2400" dirty="0"/>
          </a:p>
          <a:p>
            <a:pPr marL="0" indent="0">
              <a:buNone/>
            </a:pPr>
            <a:endParaRPr lang="tr-TR" sz="2400" dirty="0"/>
          </a:p>
          <a:p>
            <a:pPr marL="0" indent="0">
              <a:buNone/>
            </a:pPr>
            <a:endParaRPr lang="tr-TR" sz="2400" dirty="0"/>
          </a:p>
          <a:p>
            <a:pPr marL="0" indent="0">
              <a:buNone/>
            </a:pPr>
            <a:endParaRPr lang="tr-TR" sz="2400" dirty="0"/>
          </a:p>
          <a:p>
            <a:pPr marL="0" indent="0">
              <a:buNone/>
            </a:pPr>
            <a:endParaRPr lang="tr-TR" sz="2400" dirty="0"/>
          </a:p>
          <a:p>
            <a:pPr marL="0" indent="0">
              <a:buNone/>
            </a:pPr>
            <a:r>
              <a:rPr lang="tr-TR" sz="2400" dirty="0"/>
              <a:t>							</a:t>
            </a:r>
          </a:p>
          <a:p>
            <a:pPr marL="0" indent="0">
              <a:buNone/>
            </a:pPr>
            <a:endParaRPr lang="tr-TR" sz="2400" dirty="0"/>
          </a:p>
          <a:p>
            <a:pPr marL="0" indent="0">
              <a:buNone/>
            </a:pPr>
            <a:endParaRPr lang="tr-TR" sz="2400" dirty="0"/>
          </a:p>
          <a:p>
            <a:pPr marL="0" indent="0">
              <a:buNone/>
            </a:pPr>
            <a:r>
              <a:rPr lang="tr-TR" sz="2400" dirty="0"/>
              <a:t>2. </a:t>
            </a:r>
            <a:r>
              <a:rPr lang="tr-TR" sz="2400" dirty="0" err="1"/>
              <a:t>Virtualization</a:t>
            </a:r>
            <a:r>
              <a:rPr lang="tr-TR" sz="2400" dirty="0"/>
              <a:t> </a:t>
            </a:r>
            <a:r>
              <a:rPr lang="tr-TR" sz="2400" dirty="0" err="1"/>
              <a:t>and</a:t>
            </a:r>
            <a:r>
              <a:rPr lang="tr-TR" sz="2400" dirty="0"/>
              <a:t> </a:t>
            </a:r>
            <a:r>
              <a:rPr lang="tr-TR" sz="2400" dirty="0" err="1"/>
              <a:t>management</a:t>
            </a:r>
            <a:r>
              <a:rPr lang="tr-TR" sz="2400" dirty="0"/>
              <a:t> </a:t>
            </a:r>
            <a:r>
              <a:rPr lang="tr-TR" sz="2400" dirty="0" err="1"/>
              <a:t>or</a:t>
            </a:r>
            <a:r>
              <a:rPr lang="tr-TR" sz="2400" dirty="0"/>
              <a:t> </a:t>
            </a:r>
            <a:r>
              <a:rPr lang="tr-TR" sz="2400" dirty="0" err="1"/>
              <a:t>automation</a:t>
            </a:r>
            <a:r>
              <a:rPr lang="tr-TR" sz="2400" dirty="0"/>
              <a:t> </a:t>
            </a:r>
            <a:r>
              <a:rPr lang="tr-TR" sz="2400" dirty="0" err="1"/>
              <a:t>tools</a:t>
            </a:r>
            <a:r>
              <a:rPr lang="tr-TR" sz="2400" dirty="0"/>
              <a:t>, </a:t>
            </a:r>
            <a:r>
              <a:rPr lang="tr-TR" sz="2400" dirty="0" err="1"/>
              <a:t>operating</a:t>
            </a:r>
            <a:r>
              <a:rPr lang="tr-TR" sz="2400" dirty="0"/>
              <a:t> </a:t>
            </a:r>
            <a:r>
              <a:rPr lang="tr-TR" sz="2400" dirty="0" err="1"/>
              <a:t>systems</a:t>
            </a:r>
            <a:r>
              <a:rPr lang="tr-TR" sz="2400" dirty="0"/>
              <a:t> </a:t>
            </a:r>
            <a:r>
              <a:rPr lang="tr-TR" sz="2400" dirty="0" err="1"/>
              <a:t>and</a:t>
            </a:r>
            <a:r>
              <a:rPr lang="tr-TR" sz="2400" dirty="0"/>
              <a:t> </a:t>
            </a:r>
            <a:r>
              <a:rPr lang="tr-TR" sz="2400" dirty="0" err="1"/>
              <a:t>applications</a:t>
            </a:r>
            <a:r>
              <a:rPr lang="tr-TR" sz="2400" dirty="0"/>
              <a:t> (software). </a:t>
            </a:r>
            <a:endParaRPr lang="en-US" sz="2400" dirty="0"/>
          </a:p>
        </p:txBody>
      </p:sp>
      <p:pic>
        <p:nvPicPr>
          <p:cNvPr id="4" name="Resim 3"/>
          <p:cNvPicPr>
            <a:picLocks noChangeAspect="1"/>
          </p:cNvPicPr>
          <p:nvPr/>
        </p:nvPicPr>
        <p:blipFill>
          <a:blip r:embed="rId2"/>
          <a:stretch>
            <a:fillRect/>
          </a:stretch>
        </p:blipFill>
        <p:spPr>
          <a:xfrm>
            <a:off x="6094411" y="2171701"/>
            <a:ext cx="4376267" cy="3103454"/>
          </a:xfrm>
          <a:prstGeom prst="rect">
            <a:avLst/>
          </a:prstGeom>
        </p:spPr>
      </p:pic>
      <p:pic>
        <p:nvPicPr>
          <p:cNvPr id="5" name="Resim 4"/>
          <p:cNvPicPr>
            <a:picLocks noChangeAspect="1"/>
          </p:cNvPicPr>
          <p:nvPr/>
        </p:nvPicPr>
        <p:blipFill>
          <a:blip r:embed="rId3"/>
          <a:stretch>
            <a:fillRect/>
          </a:stretch>
        </p:blipFill>
        <p:spPr>
          <a:xfrm>
            <a:off x="1141412" y="2171700"/>
            <a:ext cx="4569922" cy="3103454"/>
          </a:xfrm>
          <a:prstGeom prst="rect">
            <a:avLst/>
          </a:prstGeom>
        </p:spPr>
      </p:pic>
    </p:spTree>
    <p:extLst>
      <p:ext uri="{BB962C8B-B14F-4D97-AF65-F5344CB8AC3E}">
        <p14:creationId xmlns:p14="http://schemas.microsoft.com/office/powerpoint/2010/main" val="27988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Importance</a:t>
            </a:r>
            <a:r>
              <a:rPr lang="tr-TR" cap="none" dirty="0"/>
              <a:t> </a:t>
            </a:r>
            <a:r>
              <a:rPr lang="tr-TR" cap="none" dirty="0" err="1"/>
              <a:t>and</a:t>
            </a:r>
            <a:r>
              <a:rPr lang="tr-TR" cap="none" dirty="0"/>
              <a:t> Role of IT in </a:t>
            </a:r>
            <a:r>
              <a:rPr lang="tr-TR" cap="none" dirty="0" err="1"/>
              <a:t>the</a:t>
            </a:r>
            <a:r>
              <a:rPr lang="tr-TR" cap="none" dirty="0"/>
              <a:t> </a:t>
            </a:r>
            <a:r>
              <a:rPr lang="tr-TR" cap="none" dirty="0" err="1"/>
              <a:t>Education</a:t>
            </a:r>
            <a:r>
              <a:rPr lang="tr-TR" cap="none" dirty="0"/>
              <a:t> </a:t>
            </a:r>
            <a:endParaRPr lang="en-US" cap="none" dirty="0"/>
          </a:p>
        </p:txBody>
      </p:sp>
      <p:sp>
        <p:nvSpPr>
          <p:cNvPr id="3" name="İçerik Yer Tutucusu 2"/>
          <p:cNvSpPr>
            <a:spLocks noGrp="1"/>
          </p:cNvSpPr>
          <p:nvPr>
            <p:ph idx="1"/>
          </p:nvPr>
        </p:nvSpPr>
        <p:spPr>
          <a:xfrm>
            <a:off x="1371600" y="2171700"/>
            <a:ext cx="9905999" cy="3798407"/>
          </a:xfrm>
        </p:spPr>
        <p:txBody>
          <a:bodyPr>
            <a:normAutofit/>
          </a:bodyPr>
          <a:lstStyle/>
          <a:p>
            <a:r>
              <a:rPr lang="tr-TR" sz="2400" dirty="0"/>
              <a:t>S</a:t>
            </a:r>
            <a:r>
              <a:rPr lang="en-US" sz="2400" dirty="0" err="1"/>
              <a:t>tudents</a:t>
            </a:r>
            <a:r>
              <a:rPr lang="en-US" sz="2400" dirty="0"/>
              <a:t> </a:t>
            </a:r>
            <a:r>
              <a:rPr lang="en-US" sz="2400" dirty="0" err="1"/>
              <a:t>acc</a:t>
            </a:r>
            <a:r>
              <a:rPr lang="tr-TR" sz="2400" dirty="0" err="1"/>
              <a:t>ess</a:t>
            </a:r>
            <a:r>
              <a:rPr lang="en-US" sz="2400" dirty="0"/>
              <a:t> the out-of-class information</a:t>
            </a:r>
            <a:r>
              <a:rPr lang="tr-TR" sz="2400" dirty="0"/>
              <a:t>. </a:t>
            </a:r>
          </a:p>
          <a:p>
            <a:r>
              <a:rPr lang="tr-TR" sz="2400" dirty="0"/>
              <a:t>I</a:t>
            </a:r>
            <a:r>
              <a:rPr lang="en-US" sz="2400" dirty="0" err="1"/>
              <a:t>ncrease</a:t>
            </a:r>
            <a:r>
              <a:rPr lang="en-US" sz="2400" dirty="0"/>
              <a:t> of </a:t>
            </a:r>
            <a:r>
              <a:rPr lang="tr-TR" sz="2400" dirty="0" err="1"/>
              <a:t>students</a:t>
            </a:r>
            <a:r>
              <a:rPr lang="tr-TR" sz="2400" dirty="0"/>
              <a:t>’</a:t>
            </a:r>
            <a:r>
              <a:rPr lang="en-US" sz="2400" dirty="0"/>
              <a:t> motivations for learning</a:t>
            </a:r>
            <a:r>
              <a:rPr lang="tr-TR" sz="2400" dirty="0"/>
              <a:t>.</a:t>
            </a:r>
          </a:p>
          <a:p>
            <a:r>
              <a:rPr lang="tr-TR" sz="2400" dirty="0"/>
              <a:t>V</a:t>
            </a:r>
            <a:r>
              <a:rPr lang="en-US" sz="2400" dirty="0" err="1"/>
              <a:t>irtual</a:t>
            </a:r>
            <a:r>
              <a:rPr lang="en-US" sz="2400" dirty="0"/>
              <a:t> tutorial program, </a:t>
            </a:r>
            <a:endParaRPr lang="tr-TR" sz="2400" dirty="0"/>
          </a:p>
          <a:p>
            <a:r>
              <a:rPr lang="tr-TR" sz="2400" dirty="0"/>
              <a:t>P</a:t>
            </a:r>
            <a:r>
              <a:rPr lang="en-US" sz="2400" dirty="0" err="1"/>
              <a:t>ossibility</a:t>
            </a:r>
            <a:r>
              <a:rPr lang="en-US" sz="2400" dirty="0"/>
              <a:t> of expediting the process of information dissemination, </a:t>
            </a:r>
            <a:endParaRPr lang="tr-TR" sz="2400" dirty="0"/>
          </a:p>
          <a:p>
            <a:r>
              <a:rPr lang="tr-TR" sz="2400" dirty="0"/>
              <a:t>V</a:t>
            </a:r>
            <a:r>
              <a:rPr lang="en-US" sz="2400" dirty="0" err="1"/>
              <a:t>arious</a:t>
            </a:r>
            <a:r>
              <a:rPr lang="en-US" sz="2400" dirty="0"/>
              <a:t> recognizable and repeatable learning sources, </a:t>
            </a:r>
            <a:endParaRPr lang="tr-TR" sz="2400" dirty="0"/>
          </a:p>
          <a:p>
            <a:r>
              <a:rPr lang="tr-TR" sz="2400" dirty="0"/>
              <a:t>M</a:t>
            </a:r>
            <a:r>
              <a:rPr lang="en-US" sz="2400" dirty="0"/>
              <a:t>ore flexible structure, </a:t>
            </a:r>
            <a:endParaRPr lang="tr-TR" sz="2400" dirty="0"/>
          </a:p>
          <a:p>
            <a:r>
              <a:rPr lang="tr-TR" sz="2400" dirty="0"/>
              <a:t>I</a:t>
            </a:r>
            <a:r>
              <a:rPr lang="en-US" sz="2400" dirty="0" err="1"/>
              <a:t>nformation</a:t>
            </a:r>
            <a:r>
              <a:rPr lang="en-US" sz="2400" dirty="0"/>
              <a:t> search</a:t>
            </a:r>
            <a:r>
              <a:rPr lang="tr-TR" sz="2400" dirty="0"/>
              <a:t> </a:t>
            </a:r>
            <a:r>
              <a:rPr lang="tr-TR" sz="2400" dirty="0" err="1"/>
              <a:t>etc</a:t>
            </a:r>
            <a:r>
              <a:rPr lang="tr-TR" sz="2400" dirty="0"/>
              <a:t>. </a:t>
            </a:r>
            <a:endParaRPr lang="en-US" sz="2400" dirty="0"/>
          </a:p>
        </p:txBody>
      </p:sp>
    </p:spTree>
    <p:extLst>
      <p:ext uri="{BB962C8B-B14F-4D97-AF65-F5344CB8AC3E}">
        <p14:creationId xmlns:p14="http://schemas.microsoft.com/office/powerpoint/2010/main" val="393681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Properties</a:t>
            </a:r>
            <a:r>
              <a:rPr lang="tr-TR" cap="none" dirty="0"/>
              <a:t> of </a:t>
            </a:r>
            <a:r>
              <a:rPr lang="tr-TR" cap="none" dirty="0" err="1"/>
              <a:t>Education</a:t>
            </a:r>
            <a:r>
              <a:rPr lang="tr-TR" cap="none" dirty="0"/>
              <a:t> </a:t>
            </a:r>
            <a:r>
              <a:rPr lang="tr-TR" cap="none" dirty="0" err="1"/>
              <a:t>System</a:t>
            </a:r>
            <a:r>
              <a:rPr lang="tr-TR" cap="none" dirty="0"/>
              <a:t> in IT Age</a:t>
            </a:r>
            <a:endParaRPr lang="en-US" dirty="0"/>
          </a:p>
        </p:txBody>
      </p:sp>
      <p:sp>
        <p:nvSpPr>
          <p:cNvPr id="3" name="İçerik Yer Tutucusu 2"/>
          <p:cNvSpPr>
            <a:spLocks noGrp="1"/>
          </p:cNvSpPr>
          <p:nvPr>
            <p:ph idx="1"/>
          </p:nvPr>
        </p:nvSpPr>
        <p:spPr>
          <a:xfrm>
            <a:off x="1371600" y="2171700"/>
            <a:ext cx="9905999" cy="4226264"/>
          </a:xfrm>
        </p:spPr>
        <p:txBody>
          <a:bodyPr>
            <a:normAutofit/>
          </a:bodyPr>
          <a:lstStyle/>
          <a:p>
            <a:r>
              <a:rPr lang="tr-TR" sz="2400" dirty="0"/>
              <a:t>W</a:t>
            </a:r>
            <a:r>
              <a:rPr lang="en-US" sz="2400" dirty="0"/>
              <a:t>hat is worthy of knowing and what is necessary is stoned</a:t>
            </a:r>
            <a:r>
              <a:rPr lang="tr-TR" sz="2400" dirty="0"/>
              <a:t>.</a:t>
            </a:r>
          </a:p>
          <a:p>
            <a:pPr marL="0" indent="0">
              <a:buNone/>
            </a:pPr>
            <a:endParaRPr lang="tr-TR" sz="2400" dirty="0"/>
          </a:p>
          <a:p>
            <a:r>
              <a:rPr lang="tr-TR" sz="2400" dirty="0"/>
              <a:t>T</a:t>
            </a:r>
            <a:r>
              <a:rPr lang="en-US" sz="2400" dirty="0"/>
              <a:t>he teacher helps the student to obtain, select, evaluate and store the information by the use of vast scope of sources.</a:t>
            </a:r>
            <a:endParaRPr lang="tr-TR" sz="2400" dirty="0"/>
          </a:p>
          <a:p>
            <a:pPr marL="0" indent="0">
              <a:buNone/>
            </a:pPr>
            <a:endParaRPr lang="tr-TR" sz="2400" dirty="0"/>
          </a:p>
          <a:p>
            <a:r>
              <a:rPr lang="tr-TR" sz="2400" dirty="0" err="1"/>
              <a:t>Printed</a:t>
            </a:r>
            <a:r>
              <a:rPr lang="tr-TR" sz="2400" dirty="0"/>
              <a:t> </a:t>
            </a:r>
            <a:r>
              <a:rPr lang="tr-TR" sz="2400" dirty="0" err="1"/>
              <a:t>books</a:t>
            </a:r>
            <a:r>
              <a:rPr lang="tr-TR" sz="2400" dirty="0"/>
              <a:t> </a:t>
            </a:r>
            <a:r>
              <a:rPr lang="tr-TR" sz="2400" dirty="0" err="1"/>
              <a:t>and</a:t>
            </a:r>
            <a:r>
              <a:rPr lang="tr-TR" sz="2400" dirty="0"/>
              <a:t> </a:t>
            </a:r>
            <a:r>
              <a:rPr lang="tr-TR" sz="2400" dirty="0" err="1"/>
              <a:t>magazienes</a:t>
            </a:r>
            <a:r>
              <a:rPr lang="tr-TR" sz="2400" dirty="0"/>
              <a:t> vs. online </a:t>
            </a:r>
            <a:r>
              <a:rPr lang="tr-TR" sz="2400" dirty="0" err="1"/>
              <a:t>books</a:t>
            </a:r>
            <a:r>
              <a:rPr lang="tr-TR" sz="2400" dirty="0"/>
              <a:t> </a:t>
            </a:r>
            <a:r>
              <a:rPr lang="tr-TR" sz="2400" dirty="0" err="1"/>
              <a:t>and</a:t>
            </a:r>
            <a:r>
              <a:rPr lang="tr-TR" sz="2400" dirty="0"/>
              <a:t> </a:t>
            </a:r>
            <a:r>
              <a:rPr lang="tr-TR" sz="2400" dirty="0" err="1"/>
              <a:t>magazines</a:t>
            </a:r>
            <a:r>
              <a:rPr lang="tr-TR" sz="2400" dirty="0"/>
              <a:t>. </a:t>
            </a:r>
          </a:p>
          <a:p>
            <a:pPr marL="0" indent="0">
              <a:buNone/>
            </a:pPr>
            <a:endParaRPr lang="tr-TR" sz="2400" dirty="0">
              <a:solidFill>
                <a:srgbClr val="FFFF00"/>
              </a:solidFill>
            </a:endParaRPr>
          </a:p>
          <a:p>
            <a:r>
              <a:rPr lang="tr-TR" sz="2400" dirty="0">
                <a:solidFill>
                  <a:srgbClr val="FF0000"/>
                </a:solidFill>
              </a:rPr>
              <a:t>S</a:t>
            </a:r>
            <a:r>
              <a:rPr lang="en-US" sz="2400" dirty="0" err="1">
                <a:solidFill>
                  <a:srgbClr val="FF0000"/>
                </a:solidFill>
              </a:rPr>
              <a:t>tudents</a:t>
            </a:r>
            <a:r>
              <a:rPr lang="en-US" sz="2400" dirty="0">
                <a:solidFill>
                  <a:srgbClr val="FF0000"/>
                </a:solidFill>
              </a:rPr>
              <a:t> learn their lessons by using technical tools in less time</a:t>
            </a:r>
            <a:r>
              <a:rPr lang="tr-TR" sz="2400" dirty="0">
                <a:solidFill>
                  <a:srgbClr val="FF0000"/>
                </a:solidFill>
              </a:rPr>
              <a:t> (!!!).</a:t>
            </a:r>
            <a:endParaRPr lang="en-US" sz="2400" dirty="0">
              <a:solidFill>
                <a:srgbClr val="FF0000"/>
              </a:solidFill>
            </a:endParaRPr>
          </a:p>
        </p:txBody>
      </p:sp>
    </p:spTree>
    <p:extLst>
      <p:ext uri="{BB962C8B-B14F-4D97-AF65-F5344CB8AC3E}">
        <p14:creationId xmlns:p14="http://schemas.microsoft.com/office/powerpoint/2010/main" val="199687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Reflections</a:t>
            </a:r>
            <a:r>
              <a:rPr lang="tr-TR" cap="none" dirty="0"/>
              <a:t> of IT </a:t>
            </a:r>
            <a:r>
              <a:rPr lang="tr-TR" cap="none" dirty="0" err="1"/>
              <a:t>and</a:t>
            </a:r>
            <a:r>
              <a:rPr lang="tr-TR" cap="none" dirty="0"/>
              <a:t> Information </a:t>
            </a:r>
            <a:r>
              <a:rPr lang="tr-TR" cap="none" dirty="0" err="1"/>
              <a:t>Society</a:t>
            </a:r>
            <a:endParaRPr lang="en-US" dirty="0"/>
          </a:p>
        </p:txBody>
      </p:sp>
      <p:sp>
        <p:nvSpPr>
          <p:cNvPr id="3" name="İçerik Yer Tutucusu 2"/>
          <p:cNvSpPr>
            <a:spLocks noGrp="1"/>
          </p:cNvSpPr>
          <p:nvPr>
            <p:ph idx="1"/>
          </p:nvPr>
        </p:nvSpPr>
        <p:spPr>
          <a:xfrm>
            <a:off x="1371600" y="2171700"/>
            <a:ext cx="9601200" cy="3581400"/>
          </a:xfrm>
        </p:spPr>
        <p:txBody>
          <a:bodyPr>
            <a:normAutofit/>
          </a:bodyPr>
          <a:lstStyle/>
          <a:p>
            <a:r>
              <a:rPr lang="en-US" sz="2400" dirty="0"/>
              <a:t>Enriching spare time </a:t>
            </a:r>
            <a:endParaRPr lang="tr-TR" sz="2400" dirty="0"/>
          </a:p>
          <a:p>
            <a:r>
              <a:rPr lang="en-US" sz="2400" dirty="0"/>
              <a:t>Enabling teleworking. </a:t>
            </a:r>
            <a:endParaRPr lang="tr-TR" sz="2400" dirty="0"/>
          </a:p>
          <a:p>
            <a:r>
              <a:rPr lang="en-US" sz="2400" dirty="0"/>
              <a:t>Providing new opportunities for raising national productivity and competitive atmosphere.  </a:t>
            </a:r>
            <a:endParaRPr lang="tr-TR" sz="2400" dirty="0"/>
          </a:p>
          <a:p>
            <a:r>
              <a:rPr lang="en-US" sz="2400" dirty="0"/>
              <a:t>Increasing employment</a:t>
            </a:r>
            <a:r>
              <a:rPr lang="tr-TR" sz="2400" dirty="0"/>
              <a:t>. </a:t>
            </a:r>
          </a:p>
          <a:p>
            <a:r>
              <a:rPr lang="en-US" sz="2400" dirty="0">
                <a:solidFill>
                  <a:srgbClr val="FF0000"/>
                </a:solidFill>
              </a:rPr>
              <a:t>Life-long education</a:t>
            </a:r>
            <a:r>
              <a:rPr lang="tr-TR" sz="2400" dirty="0">
                <a:solidFill>
                  <a:srgbClr val="FF0000"/>
                </a:solidFill>
              </a:rPr>
              <a:t> (!!!)</a:t>
            </a:r>
            <a:r>
              <a:rPr lang="en-US" sz="2400" dirty="0">
                <a:solidFill>
                  <a:srgbClr val="FF0000"/>
                </a:solidFill>
              </a:rPr>
              <a:t>.</a:t>
            </a:r>
          </a:p>
        </p:txBody>
      </p:sp>
    </p:spTree>
    <p:extLst>
      <p:ext uri="{BB962C8B-B14F-4D97-AF65-F5344CB8AC3E}">
        <p14:creationId xmlns:p14="http://schemas.microsoft.com/office/powerpoint/2010/main" val="36074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807430"/>
            <a:ext cx="9905998" cy="1478570"/>
          </a:xfrm>
        </p:spPr>
        <p:txBody>
          <a:bodyPr/>
          <a:lstStyle/>
          <a:p>
            <a:r>
              <a:rPr lang="tr-TR" cap="none" dirty="0" err="1"/>
              <a:t>History</a:t>
            </a:r>
            <a:r>
              <a:rPr lang="tr-TR" cap="none" dirty="0"/>
              <a:t> of </a:t>
            </a:r>
            <a:r>
              <a:rPr lang="tr-TR" cap="none" dirty="0" err="1"/>
              <a:t>Technology</a:t>
            </a:r>
            <a:r>
              <a:rPr lang="tr-TR" cap="none" dirty="0"/>
              <a:t> in </a:t>
            </a:r>
            <a:r>
              <a:rPr lang="tr-TR" cap="none" dirty="0" err="1"/>
              <a:t>Education</a:t>
            </a:r>
            <a:r>
              <a:rPr lang="tr-TR" cap="none" dirty="0"/>
              <a:t> </a:t>
            </a:r>
            <a:endParaRPr lang="en-US" dirty="0"/>
          </a:p>
        </p:txBody>
      </p:sp>
      <p:sp>
        <p:nvSpPr>
          <p:cNvPr id="3" name="İçerik Yer Tutucusu 2"/>
          <p:cNvSpPr>
            <a:spLocks noGrp="1"/>
          </p:cNvSpPr>
          <p:nvPr>
            <p:ph idx="1"/>
          </p:nvPr>
        </p:nvSpPr>
        <p:spPr>
          <a:xfrm>
            <a:off x="1371600" y="1931437"/>
            <a:ext cx="9601200" cy="3581400"/>
          </a:xfrm>
        </p:spPr>
        <p:txBody>
          <a:bodyPr>
            <a:normAutofit/>
          </a:bodyPr>
          <a:lstStyle/>
          <a:p>
            <a:r>
              <a:rPr lang="tr-TR" sz="2400" dirty="0"/>
              <a:t>Watch </a:t>
            </a:r>
            <a:r>
              <a:rPr lang="tr-TR" sz="2400" dirty="0" err="1"/>
              <a:t>this</a:t>
            </a:r>
            <a:r>
              <a:rPr lang="tr-TR" sz="2400" dirty="0"/>
              <a:t> video</a:t>
            </a:r>
          </a:p>
          <a:p>
            <a:pPr marL="0" indent="0">
              <a:buNone/>
            </a:pPr>
            <a:endParaRPr lang="tr-TR" sz="2400" dirty="0"/>
          </a:p>
          <a:p>
            <a:pPr marL="0" indent="0">
              <a:buNone/>
            </a:pPr>
            <a:r>
              <a:rPr lang="tr-TR" sz="2400" dirty="0">
                <a:solidFill>
                  <a:srgbClr val="FF0000"/>
                </a:solidFill>
              </a:rPr>
              <a:t>youtube.com/</a:t>
            </a:r>
            <a:r>
              <a:rPr lang="tr-TR" sz="2400" dirty="0" err="1">
                <a:solidFill>
                  <a:srgbClr val="FF0000"/>
                </a:solidFill>
              </a:rPr>
              <a:t>watch?v</a:t>
            </a:r>
            <a:r>
              <a:rPr lang="tr-TR" sz="2400" dirty="0">
                <a:solidFill>
                  <a:srgbClr val="FF0000"/>
                </a:solidFill>
              </a:rPr>
              <a:t>=UFwWWsz_X9s</a:t>
            </a:r>
          </a:p>
          <a:p>
            <a:pPr marL="0" indent="0">
              <a:buNone/>
            </a:pPr>
            <a:endParaRPr lang="tr-TR" sz="2400" dirty="0">
              <a:solidFill>
                <a:srgbClr val="FFFF00"/>
              </a:solidFill>
            </a:endParaRPr>
          </a:p>
          <a:p>
            <a:pPr marL="0" indent="0">
              <a:buNone/>
            </a:pPr>
            <a:r>
              <a:rPr lang="tr-TR" sz="2400" dirty="0" err="1"/>
              <a:t>and</a:t>
            </a:r>
            <a:r>
              <a:rPr lang="tr-TR" sz="2400" dirty="0"/>
              <a:t> </a:t>
            </a:r>
            <a:r>
              <a:rPr lang="tr-TR" sz="2400" dirty="0" err="1"/>
              <a:t>write</a:t>
            </a:r>
            <a:r>
              <a:rPr lang="tr-TR" sz="2400" dirty="0"/>
              <a:t> a </a:t>
            </a:r>
            <a:r>
              <a:rPr lang="tr-TR" sz="2400" dirty="0" err="1"/>
              <a:t>reflection</a:t>
            </a:r>
            <a:r>
              <a:rPr lang="tr-TR" sz="2400" dirty="0"/>
              <a:t> </a:t>
            </a:r>
            <a:r>
              <a:rPr lang="tr-TR" sz="2400" dirty="0" err="1"/>
              <a:t>about</a:t>
            </a:r>
            <a:r>
              <a:rPr lang="tr-TR" sz="2400" dirty="0"/>
              <a:t> </a:t>
            </a:r>
            <a:r>
              <a:rPr lang="tr-TR" sz="2400" dirty="0" err="1"/>
              <a:t>this</a:t>
            </a:r>
            <a:r>
              <a:rPr lang="tr-TR" sz="2400" dirty="0"/>
              <a:t> video. </a:t>
            </a:r>
          </a:p>
        </p:txBody>
      </p:sp>
    </p:spTree>
    <p:extLst>
      <p:ext uri="{BB962C8B-B14F-4D97-AF65-F5344CB8AC3E}">
        <p14:creationId xmlns:p14="http://schemas.microsoft.com/office/powerpoint/2010/main" val="216132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Tell</a:t>
            </a:r>
            <a:r>
              <a:rPr lang="tr-TR" cap="none" dirty="0"/>
              <a:t> me… </a:t>
            </a:r>
            <a:r>
              <a:rPr lang="tr-TR" cap="none" dirty="0" err="1"/>
              <a:t>show</a:t>
            </a:r>
            <a:r>
              <a:rPr lang="tr-TR" cap="none" dirty="0"/>
              <a:t> me… </a:t>
            </a:r>
            <a:r>
              <a:rPr lang="tr-TR" cap="none" dirty="0" err="1"/>
              <a:t>Involve</a:t>
            </a:r>
            <a:r>
              <a:rPr lang="tr-TR" cap="none" dirty="0"/>
              <a:t> me…</a:t>
            </a:r>
            <a:endParaRPr lang="en-US" dirty="0"/>
          </a:p>
        </p:txBody>
      </p:sp>
      <p:sp>
        <p:nvSpPr>
          <p:cNvPr id="3" name="İçerik Yer Tutucusu 2"/>
          <p:cNvSpPr>
            <a:spLocks noGrp="1"/>
          </p:cNvSpPr>
          <p:nvPr>
            <p:ph idx="1"/>
          </p:nvPr>
        </p:nvSpPr>
        <p:spPr>
          <a:xfrm>
            <a:off x="1371600" y="2171700"/>
            <a:ext cx="9601200" cy="3581400"/>
          </a:xfrm>
        </p:spPr>
        <p:txBody>
          <a:bodyPr>
            <a:normAutofit/>
          </a:bodyPr>
          <a:lstStyle/>
          <a:p>
            <a:pPr marL="0" indent="0" algn="ctr">
              <a:buNone/>
            </a:pPr>
            <a:endParaRPr lang="tr-TR" sz="2400" dirty="0"/>
          </a:p>
          <a:p>
            <a:pPr marL="0" indent="0" algn="ctr">
              <a:buNone/>
            </a:pPr>
            <a:r>
              <a:rPr lang="en-US" sz="2400" dirty="0"/>
              <a:t>Tell me and I’ll forget</a:t>
            </a:r>
          </a:p>
          <a:p>
            <a:pPr marL="0" indent="0" algn="ctr">
              <a:buNone/>
            </a:pPr>
            <a:r>
              <a:rPr lang="en-US" sz="2400" dirty="0"/>
              <a:t>show me and I may remember</a:t>
            </a:r>
          </a:p>
          <a:p>
            <a:pPr marL="0" indent="0" algn="ctr">
              <a:buNone/>
            </a:pPr>
            <a:r>
              <a:rPr lang="en-US" sz="2400" dirty="0"/>
              <a:t>involve me and I’ll understand</a:t>
            </a:r>
          </a:p>
        </p:txBody>
      </p:sp>
    </p:spTree>
    <p:extLst>
      <p:ext uri="{BB962C8B-B14F-4D97-AF65-F5344CB8AC3E}">
        <p14:creationId xmlns:p14="http://schemas.microsoft.com/office/powerpoint/2010/main" val="2722707278"/>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TM10001105[[fn=Kırpma]]</Template>
  <TotalTime>602</TotalTime>
  <Words>2013</Words>
  <Application>Microsoft Office PowerPoint</Application>
  <PresentationFormat>Geniş ekran</PresentationFormat>
  <Paragraphs>169</Paragraphs>
  <Slides>29</Slides>
  <Notes>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29</vt:i4>
      </vt:variant>
    </vt:vector>
  </HeadingPairs>
  <TitlesOfParts>
    <vt:vector size="33" baseType="lpstr">
      <vt:lpstr>Arial</vt:lpstr>
      <vt:lpstr>Calibri</vt:lpstr>
      <vt:lpstr>Franklin Gothic Book</vt:lpstr>
      <vt:lpstr>Kırpma</vt:lpstr>
      <vt:lpstr>INTRODUCTION To INFORMATION TECHNOLOGIES </vt:lpstr>
      <vt:lpstr>Introduction</vt:lpstr>
      <vt:lpstr>Definition of Information Technologies</vt:lpstr>
      <vt:lpstr>Component of Information Technology</vt:lpstr>
      <vt:lpstr>Importance and Role of IT in the Education </vt:lpstr>
      <vt:lpstr>Properties of Education System in IT Age</vt:lpstr>
      <vt:lpstr>Reflections of IT and Information Society</vt:lpstr>
      <vt:lpstr>History of Technology in Education </vt:lpstr>
      <vt:lpstr>Tell me… show me… Involve me…</vt:lpstr>
      <vt:lpstr>Bloom’s Taxonomy</vt:lpstr>
      <vt:lpstr>Core Idea of Bloom’s Taxonomy</vt:lpstr>
      <vt:lpstr>The Pyramid of Levels of Bloom’s Taxonomy </vt:lpstr>
      <vt:lpstr>Bloom’s Verb Wheel</vt:lpstr>
      <vt:lpstr>Creating Pedagogical Goal</vt:lpstr>
      <vt:lpstr>Creating Pedagogical Goal Example </vt:lpstr>
      <vt:lpstr>Remember And Understand New Knowledge</vt:lpstr>
      <vt:lpstr>Remember And Understand New Knowledge…</vt:lpstr>
      <vt:lpstr>Apply and Analyze Knowledge and Competences</vt:lpstr>
      <vt:lpstr>Apply and Analyze Knowledge and Competences…</vt:lpstr>
      <vt:lpstr>Evaluate and Create</vt:lpstr>
      <vt:lpstr>Evaluate and Create… </vt:lpstr>
      <vt:lpstr>You can’t be my teacher…</vt:lpstr>
      <vt:lpstr>Exercise 1</vt:lpstr>
      <vt:lpstr>Exercise 2</vt:lpstr>
      <vt:lpstr>Exercise 2...</vt:lpstr>
      <vt:lpstr>Exercise 3</vt:lpstr>
      <vt:lpstr>Exercise 3…</vt:lpstr>
      <vt:lpstr>Exercise 3…</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TECHNOLOGIES AND COMPUTATIONAL THINKING</dc:title>
  <dc:creator>Mehmet Fatih ERKOÇ</dc:creator>
  <cp:lastModifiedBy>emirhan öztürk</cp:lastModifiedBy>
  <cp:revision>132</cp:revision>
  <dcterms:created xsi:type="dcterms:W3CDTF">2018-10-03T20:01:35Z</dcterms:created>
  <dcterms:modified xsi:type="dcterms:W3CDTF">2020-10-24T16:43:54Z</dcterms:modified>
</cp:coreProperties>
</file>