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34"/>
  </p:notesMasterIdLst>
  <p:sldIdLst>
    <p:sldId id="256" r:id="rId2"/>
    <p:sldId id="260" r:id="rId3"/>
    <p:sldId id="277" r:id="rId4"/>
    <p:sldId id="278" r:id="rId5"/>
    <p:sldId id="279" r:id="rId6"/>
    <p:sldId id="280" r:id="rId7"/>
    <p:sldId id="281" r:id="rId8"/>
    <p:sldId id="276" r:id="rId9"/>
    <p:sldId id="284" r:id="rId10"/>
    <p:sldId id="285" r:id="rId11"/>
    <p:sldId id="286" r:id="rId12"/>
    <p:sldId id="282" r:id="rId13"/>
    <p:sldId id="288" r:id="rId14"/>
    <p:sldId id="290" r:id="rId15"/>
    <p:sldId id="287" r:id="rId16"/>
    <p:sldId id="306" r:id="rId17"/>
    <p:sldId id="291" r:id="rId18"/>
    <p:sldId id="292" r:id="rId19"/>
    <p:sldId id="293" r:id="rId20"/>
    <p:sldId id="294" r:id="rId21"/>
    <p:sldId id="295" r:id="rId22"/>
    <p:sldId id="296" r:id="rId23"/>
    <p:sldId id="297" r:id="rId24"/>
    <p:sldId id="283" r:id="rId25"/>
    <p:sldId id="299" r:id="rId26"/>
    <p:sldId id="300" r:id="rId27"/>
    <p:sldId id="301" r:id="rId28"/>
    <p:sldId id="302" r:id="rId29"/>
    <p:sldId id="303" r:id="rId30"/>
    <p:sldId id="304" r:id="rId31"/>
    <p:sldId id="305" r:id="rId32"/>
    <p:sldId id="298"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hmet Fatih ERKOÇ" initials="MFE" lastIdx="1" clrIdx="0">
    <p:extLst>
      <p:ext uri="{19B8F6BF-5375-455C-9EA6-DF929625EA0E}">
        <p15:presenceInfo xmlns:p15="http://schemas.microsoft.com/office/powerpoint/2012/main" userId="e7f4feb1730cea3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4381" autoAdjust="0"/>
  </p:normalViewPr>
  <p:slideViewPr>
    <p:cSldViewPr snapToGrid="0">
      <p:cViewPr varScale="1">
        <p:scale>
          <a:sx n="61" d="100"/>
          <a:sy n="61" d="100"/>
        </p:scale>
        <p:origin x="1098" y="60"/>
      </p:cViewPr>
      <p:guideLst/>
    </p:cSldViewPr>
  </p:slideViewPr>
  <p:notesTextViewPr>
    <p:cViewPr>
      <p:scale>
        <a:sx n="1" d="1"/>
        <a:sy n="1" d="1"/>
      </p:scale>
      <p:origin x="0" y="0"/>
    </p:cViewPr>
  </p:notesTextViewPr>
  <p:notesViewPr>
    <p:cSldViewPr snapToGrid="0">
      <p:cViewPr varScale="1">
        <p:scale>
          <a:sx n="54" d="100"/>
          <a:sy n="54" d="100"/>
        </p:scale>
        <p:origin x="2820"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A8E58C-2FD0-4BC2-8F18-8D424E9987E9}" type="datetimeFigureOut">
              <a:rPr lang="tr-TR" smtClean="0"/>
              <a:t>12.11.2020</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355153-FC95-40EE-9871-121828410A94}" type="slidenum">
              <a:rPr lang="tr-TR" smtClean="0"/>
              <a:t>‹#›</a:t>
            </a:fld>
            <a:endParaRPr lang="tr-TR"/>
          </a:p>
        </p:txBody>
      </p:sp>
    </p:spTree>
    <p:extLst>
      <p:ext uri="{BB962C8B-B14F-4D97-AF65-F5344CB8AC3E}">
        <p14:creationId xmlns:p14="http://schemas.microsoft.com/office/powerpoint/2010/main" val="3772860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This can be a simple process, such as adding two numbers together, or</a:t>
            </a:r>
            <a:r>
              <a:rPr lang="tr-TR" sz="1200" b="0"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a complex function, such as adding effects to an image. For example, in order to sharpen a</a:t>
            </a:r>
            <a:r>
              <a:rPr lang="tr-TR" sz="1200" b="0"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digital photo, the algorithm would need to process each pixel in the image and determine which</a:t>
            </a:r>
            <a:r>
              <a:rPr lang="tr-TR" sz="1200" b="0"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ones to change and how much to change them in order to make the image look sharper.</a:t>
            </a:r>
            <a:endParaRPr lang="en-US" dirty="0"/>
          </a:p>
        </p:txBody>
      </p:sp>
      <p:sp>
        <p:nvSpPr>
          <p:cNvPr id="4" name="Slayt Numarası Yer Tutucusu 3"/>
          <p:cNvSpPr>
            <a:spLocks noGrp="1"/>
          </p:cNvSpPr>
          <p:nvPr>
            <p:ph type="sldNum" sz="quarter" idx="10"/>
          </p:nvPr>
        </p:nvSpPr>
        <p:spPr/>
        <p:txBody>
          <a:bodyPr/>
          <a:lstStyle/>
          <a:p>
            <a:fld id="{00355153-FC95-40EE-9871-121828410A94}" type="slidenum">
              <a:rPr lang="tr-TR" smtClean="0"/>
              <a:t>2</a:t>
            </a:fld>
            <a:endParaRPr lang="tr-TR"/>
          </a:p>
        </p:txBody>
      </p:sp>
    </p:spTree>
    <p:extLst>
      <p:ext uri="{BB962C8B-B14F-4D97-AF65-F5344CB8AC3E}">
        <p14:creationId xmlns:p14="http://schemas.microsoft.com/office/powerpoint/2010/main" val="36449745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00355153-FC95-40EE-9871-121828410A94}" type="slidenum">
              <a:rPr lang="tr-TR" smtClean="0"/>
              <a:t>11</a:t>
            </a:fld>
            <a:endParaRPr lang="tr-TR"/>
          </a:p>
        </p:txBody>
      </p:sp>
    </p:spTree>
    <p:extLst>
      <p:ext uri="{BB962C8B-B14F-4D97-AF65-F5344CB8AC3E}">
        <p14:creationId xmlns:p14="http://schemas.microsoft.com/office/powerpoint/2010/main" val="22249236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00355153-FC95-40EE-9871-121828410A94}" type="slidenum">
              <a:rPr lang="tr-TR" smtClean="0"/>
              <a:t>12</a:t>
            </a:fld>
            <a:endParaRPr lang="tr-TR"/>
          </a:p>
        </p:txBody>
      </p:sp>
    </p:spTree>
    <p:extLst>
      <p:ext uri="{BB962C8B-B14F-4D97-AF65-F5344CB8AC3E}">
        <p14:creationId xmlns:p14="http://schemas.microsoft.com/office/powerpoint/2010/main" val="14773843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00355153-FC95-40EE-9871-121828410A94}" type="slidenum">
              <a:rPr lang="tr-TR" smtClean="0"/>
              <a:t>13</a:t>
            </a:fld>
            <a:endParaRPr lang="tr-TR"/>
          </a:p>
        </p:txBody>
      </p:sp>
    </p:spTree>
    <p:extLst>
      <p:ext uri="{BB962C8B-B14F-4D97-AF65-F5344CB8AC3E}">
        <p14:creationId xmlns:p14="http://schemas.microsoft.com/office/powerpoint/2010/main" val="3296396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00355153-FC95-40EE-9871-121828410A94}" type="slidenum">
              <a:rPr lang="tr-TR" smtClean="0"/>
              <a:t>14</a:t>
            </a:fld>
            <a:endParaRPr lang="tr-TR"/>
          </a:p>
        </p:txBody>
      </p:sp>
    </p:spTree>
    <p:extLst>
      <p:ext uri="{BB962C8B-B14F-4D97-AF65-F5344CB8AC3E}">
        <p14:creationId xmlns:p14="http://schemas.microsoft.com/office/powerpoint/2010/main" val="8820264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00355153-FC95-40EE-9871-121828410A94}" type="slidenum">
              <a:rPr lang="tr-TR" smtClean="0"/>
              <a:t>15</a:t>
            </a:fld>
            <a:endParaRPr lang="tr-TR"/>
          </a:p>
        </p:txBody>
      </p:sp>
    </p:spTree>
    <p:extLst>
      <p:ext uri="{BB962C8B-B14F-4D97-AF65-F5344CB8AC3E}">
        <p14:creationId xmlns:p14="http://schemas.microsoft.com/office/powerpoint/2010/main" val="24489488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00355153-FC95-40EE-9871-121828410A94}" type="slidenum">
              <a:rPr lang="tr-TR" smtClean="0"/>
              <a:t>16</a:t>
            </a:fld>
            <a:endParaRPr lang="tr-TR"/>
          </a:p>
        </p:txBody>
      </p:sp>
    </p:spTree>
    <p:extLst>
      <p:ext uri="{BB962C8B-B14F-4D97-AF65-F5344CB8AC3E}">
        <p14:creationId xmlns:p14="http://schemas.microsoft.com/office/powerpoint/2010/main" val="14381743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00355153-FC95-40EE-9871-121828410A94}" type="slidenum">
              <a:rPr lang="tr-TR" smtClean="0"/>
              <a:t>17</a:t>
            </a:fld>
            <a:endParaRPr lang="tr-TR"/>
          </a:p>
        </p:txBody>
      </p:sp>
    </p:spTree>
    <p:extLst>
      <p:ext uri="{BB962C8B-B14F-4D97-AF65-F5344CB8AC3E}">
        <p14:creationId xmlns:p14="http://schemas.microsoft.com/office/powerpoint/2010/main" val="20680343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00355153-FC95-40EE-9871-121828410A94}" type="slidenum">
              <a:rPr lang="tr-TR" smtClean="0"/>
              <a:t>18</a:t>
            </a:fld>
            <a:endParaRPr lang="tr-TR"/>
          </a:p>
        </p:txBody>
      </p:sp>
    </p:spTree>
    <p:extLst>
      <p:ext uri="{BB962C8B-B14F-4D97-AF65-F5344CB8AC3E}">
        <p14:creationId xmlns:p14="http://schemas.microsoft.com/office/powerpoint/2010/main" val="8069082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00355153-FC95-40EE-9871-121828410A94}" type="slidenum">
              <a:rPr lang="tr-TR" smtClean="0"/>
              <a:t>19</a:t>
            </a:fld>
            <a:endParaRPr lang="tr-TR"/>
          </a:p>
        </p:txBody>
      </p:sp>
    </p:spTree>
    <p:extLst>
      <p:ext uri="{BB962C8B-B14F-4D97-AF65-F5344CB8AC3E}">
        <p14:creationId xmlns:p14="http://schemas.microsoft.com/office/powerpoint/2010/main" val="36835483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00355153-FC95-40EE-9871-121828410A94}" type="slidenum">
              <a:rPr lang="tr-TR" smtClean="0"/>
              <a:t>20</a:t>
            </a:fld>
            <a:endParaRPr lang="tr-TR"/>
          </a:p>
        </p:txBody>
      </p:sp>
    </p:spTree>
    <p:extLst>
      <p:ext uri="{BB962C8B-B14F-4D97-AF65-F5344CB8AC3E}">
        <p14:creationId xmlns:p14="http://schemas.microsoft.com/office/powerpoint/2010/main" val="1758792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00355153-FC95-40EE-9871-121828410A94}" type="slidenum">
              <a:rPr lang="tr-TR" smtClean="0"/>
              <a:t>3</a:t>
            </a:fld>
            <a:endParaRPr lang="tr-TR"/>
          </a:p>
        </p:txBody>
      </p:sp>
    </p:spTree>
    <p:extLst>
      <p:ext uri="{BB962C8B-B14F-4D97-AF65-F5344CB8AC3E}">
        <p14:creationId xmlns:p14="http://schemas.microsoft.com/office/powerpoint/2010/main" val="15953375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00355153-FC95-40EE-9871-121828410A94}" type="slidenum">
              <a:rPr lang="tr-TR" smtClean="0"/>
              <a:t>21</a:t>
            </a:fld>
            <a:endParaRPr lang="tr-TR"/>
          </a:p>
        </p:txBody>
      </p:sp>
    </p:spTree>
    <p:extLst>
      <p:ext uri="{BB962C8B-B14F-4D97-AF65-F5344CB8AC3E}">
        <p14:creationId xmlns:p14="http://schemas.microsoft.com/office/powerpoint/2010/main" val="15139710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00355153-FC95-40EE-9871-121828410A94}" type="slidenum">
              <a:rPr lang="tr-TR" smtClean="0"/>
              <a:t>22</a:t>
            </a:fld>
            <a:endParaRPr lang="tr-TR"/>
          </a:p>
        </p:txBody>
      </p:sp>
    </p:spTree>
    <p:extLst>
      <p:ext uri="{BB962C8B-B14F-4D97-AF65-F5344CB8AC3E}">
        <p14:creationId xmlns:p14="http://schemas.microsoft.com/office/powerpoint/2010/main" val="18266873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00355153-FC95-40EE-9871-121828410A94}" type="slidenum">
              <a:rPr lang="tr-TR" smtClean="0"/>
              <a:t>23</a:t>
            </a:fld>
            <a:endParaRPr lang="tr-TR"/>
          </a:p>
        </p:txBody>
      </p:sp>
    </p:spTree>
    <p:extLst>
      <p:ext uri="{BB962C8B-B14F-4D97-AF65-F5344CB8AC3E}">
        <p14:creationId xmlns:p14="http://schemas.microsoft.com/office/powerpoint/2010/main" val="5782728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00355153-FC95-40EE-9871-121828410A94}" type="slidenum">
              <a:rPr lang="tr-TR" smtClean="0"/>
              <a:t>24</a:t>
            </a:fld>
            <a:endParaRPr lang="tr-TR"/>
          </a:p>
        </p:txBody>
      </p:sp>
    </p:spTree>
    <p:extLst>
      <p:ext uri="{BB962C8B-B14F-4D97-AF65-F5344CB8AC3E}">
        <p14:creationId xmlns:p14="http://schemas.microsoft.com/office/powerpoint/2010/main" val="21778472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00355153-FC95-40EE-9871-121828410A94}" type="slidenum">
              <a:rPr lang="tr-TR" smtClean="0"/>
              <a:t>25</a:t>
            </a:fld>
            <a:endParaRPr lang="tr-TR"/>
          </a:p>
        </p:txBody>
      </p:sp>
    </p:spTree>
    <p:extLst>
      <p:ext uri="{BB962C8B-B14F-4D97-AF65-F5344CB8AC3E}">
        <p14:creationId xmlns:p14="http://schemas.microsoft.com/office/powerpoint/2010/main" val="3074983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00355153-FC95-40EE-9871-121828410A94}" type="slidenum">
              <a:rPr lang="tr-TR" smtClean="0"/>
              <a:t>26</a:t>
            </a:fld>
            <a:endParaRPr lang="tr-TR"/>
          </a:p>
        </p:txBody>
      </p:sp>
    </p:spTree>
    <p:extLst>
      <p:ext uri="{BB962C8B-B14F-4D97-AF65-F5344CB8AC3E}">
        <p14:creationId xmlns:p14="http://schemas.microsoft.com/office/powerpoint/2010/main" val="36916348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00355153-FC95-40EE-9871-121828410A94}" type="slidenum">
              <a:rPr lang="tr-TR" smtClean="0"/>
              <a:t>27</a:t>
            </a:fld>
            <a:endParaRPr lang="tr-TR"/>
          </a:p>
        </p:txBody>
      </p:sp>
    </p:spTree>
    <p:extLst>
      <p:ext uri="{BB962C8B-B14F-4D97-AF65-F5344CB8AC3E}">
        <p14:creationId xmlns:p14="http://schemas.microsoft.com/office/powerpoint/2010/main" val="29637629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00355153-FC95-40EE-9871-121828410A94}" type="slidenum">
              <a:rPr lang="tr-TR" smtClean="0"/>
              <a:t>28</a:t>
            </a:fld>
            <a:endParaRPr lang="tr-TR"/>
          </a:p>
        </p:txBody>
      </p:sp>
    </p:spTree>
    <p:extLst>
      <p:ext uri="{BB962C8B-B14F-4D97-AF65-F5344CB8AC3E}">
        <p14:creationId xmlns:p14="http://schemas.microsoft.com/office/powerpoint/2010/main" val="2929753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00355153-FC95-40EE-9871-121828410A94}" type="slidenum">
              <a:rPr lang="tr-TR" smtClean="0"/>
              <a:t>29</a:t>
            </a:fld>
            <a:endParaRPr lang="tr-TR"/>
          </a:p>
        </p:txBody>
      </p:sp>
    </p:spTree>
    <p:extLst>
      <p:ext uri="{BB962C8B-B14F-4D97-AF65-F5344CB8AC3E}">
        <p14:creationId xmlns:p14="http://schemas.microsoft.com/office/powerpoint/2010/main" val="35145005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00355153-FC95-40EE-9871-121828410A94}" type="slidenum">
              <a:rPr lang="tr-TR" smtClean="0"/>
              <a:t>30</a:t>
            </a:fld>
            <a:endParaRPr lang="tr-TR"/>
          </a:p>
        </p:txBody>
      </p:sp>
    </p:spTree>
    <p:extLst>
      <p:ext uri="{BB962C8B-B14F-4D97-AF65-F5344CB8AC3E}">
        <p14:creationId xmlns:p14="http://schemas.microsoft.com/office/powerpoint/2010/main" val="1781420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00355153-FC95-40EE-9871-121828410A94}" type="slidenum">
              <a:rPr lang="tr-TR" smtClean="0"/>
              <a:t>4</a:t>
            </a:fld>
            <a:endParaRPr lang="tr-TR"/>
          </a:p>
        </p:txBody>
      </p:sp>
    </p:spTree>
    <p:extLst>
      <p:ext uri="{BB962C8B-B14F-4D97-AF65-F5344CB8AC3E}">
        <p14:creationId xmlns:p14="http://schemas.microsoft.com/office/powerpoint/2010/main" val="24638706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00355153-FC95-40EE-9871-121828410A94}" type="slidenum">
              <a:rPr lang="tr-TR" smtClean="0"/>
              <a:t>31</a:t>
            </a:fld>
            <a:endParaRPr lang="tr-TR"/>
          </a:p>
        </p:txBody>
      </p:sp>
    </p:spTree>
    <p:extLst>
      <p:ext uri="{BB962C8B-B14F-4D97-AF65-F5344CB8AC3E}">
        <p14:creationId xmlns:p14="http://schemas.microsoft.com/office/powerpoint/2010/main" val="21516729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00355153-FC95-40EE-9871-121828410A94}" type="slidenum">
              <a:rPr lang="tr-TR" smtClean="0"/>
              <a:t>32</a:t>
            </a:fld>
            <a:endParaRPr lang="tr-TR"/>
          </a:p>
        </p:txBody>
      </p:sp>
    </p:spTree>
    <p:extLst>
      <p:ext uri="{BB962C8B-B14F-4D97-AF65-F5344CB8AC3E}">
        <p14:creationId xmlns:p14="http://schemas.microsoft.com/office/powerpoint/2010/main" val="909944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00355153-FC95-40EE-9871-121828410A94}" type="slidenum">
              <a:rPr lang="tr-TR" smtClean="0"/>
              <a:t>5</a:t>
            </a:fld>
            <a:endParaRPr lang="tr-TR"/>
          </a:p>
        </p:txBody>
      </p:sp>
    </p:spTree>
    <p:extLst>
      <p:ext uri="{BB962C8B-B14F-4D97-AF65-F5344CB8AC3E}">
        <p14:creationId xmlns:p14="http://schemas.microsoft.com/office/powerpoint/2010/main" val="11906334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00355153-FC95-40EE-9871-121828410A94}" type="slidenum">
              <a:rPr lang="tr-TR" smtClean="0"/>
              <a:t>6</a:t>
            </a:fld>
            <a:endParaRPr lang="tr-TR"/>
          </a:p>
        </p:txBody>
      </p:sp>
    </p:spTree>
    <p:extLst>
      <p:ext uri="{BB962C8B-B14F-4D97-AF65-F5344CB8AC3E}">
        <p14:creationId xmlns:p14="http://schemas.microsoft.com/office/powerpoint/2010/main" val="1837369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00355153-FC95-40EE-9871-121828410A94}" type="slidenum">
              <a:rPr lang="tr-TR" smtClean="0"/>
              <a:t>7</a:t>
            </a:fld>
            <a:endParaRPr lang="tr-TR"/>
          </a:p>
        </p:txBody>
      </p:sp>
    </p:spTree>
    <p:extLst>
      <p:ext uri="{BB962C8B-B14F-4D97-AF65-F5344CB8AC3E}">
        <p14:creationId xmlns:p14="http://schemas.microsoft.com/office/powerpoint/2010/main" val="33271554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00355153-FC95-40EE-9871-121828410A94}" type="slidenum">
              <a:rPr lang="tr-TR" smtClean="0"/>
              <a:t>8</a:t>
            </a:fld>
            <a:endParaRPr lang="tr-TR"/>
          </a:p>
        </p:txBody>
      </p:sp>
    </p:spTree>
    <p:extLst>
      <p:ext uri="{BB962C8B-B14F-4D97-AF65-F5344CB8AC3E}">
        <p14:creationId xmlns:p14="http://schemas.microsoft.com/office/powerpoint/2010/main" val="33058565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00355153-FC95-40EE-9871-121828410A94}" type="slidenum">
              <a:rPr lang="tr-TR" smtClean="0"/>
              <a:t>9</a:t>
            </a:fld>
            <a:endParaRPr lang="tr-TR"/>
          </a:p>
        </p:txBody>
      </p:sp>
    </p:spTree>
    <p:extLst>
      <p:ext uri="{BB962C8B-B14F-4D97-AF65-F5344CB8AC3E}">
        <p14:creationId xmlns:p14="http://schemas.microsoft.com/office/powerpoint/2010/main" val="3802167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00355153-FC95-40EE-9871-121828410A94}" type="slidenum">
              <a:rPr lang="tr-TR" smtClean="0"/>
              <a:t>10</a:t>
            </a:fld>
            <a:endParaRPr lang="tr-TR"/>
          </a:p>
        </p:txBody>
      </p:sp>
    </p:spTree>
    <p:extLst>
      <p:ext uri="{BB962C8B-B14F-4D97-AF65-F5344CB8AC3E}">
        <p14:creationId xmlns:p14="http://schemas.microsoft.com/office/powerpoint/2010/main" val="2171892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48A87A34-81AB-432B-8DAE-1953F412C126}" type="datetimeFigureOut">
              <a:rPr lang="en-US" smtClean="0"/>
              <a:t>11/12/2020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D22F896-40B5-4ADD-8801-0D06FADFA095}" type="slidenum">
              <a:rPr lang="en-US" smtClean="0"/>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60693220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81547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67831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86351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48A87A34-81AB-432B-8DAE-1953F412C126}" type="datetimeFigureOut">
              <a:rPr lang="en-US" smtClean="0"/>
              <a:pPr/>
              <a:t>11/12/2020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D22F896-40B5-4ADD-8801-0D06FADFA095}"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85263585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tr-TR"/>
              <a:t>Asıl başlık stilini düzenlemek için tıklayın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98263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67112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40675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97708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8A87A34-81AB-432B-8DAE-1953F412C126}" type="datetimeFigureOut">
              <a:rPr lang="en-US" smtClean="0"/>
              <a:t>11/12/2020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D22F896-40B5-4ADD-8801-0D06FADFA095}"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7901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8A87A34-81AB-432B-8DAE-1953F412C126}" type="datetimeFigureOut">
              <a:rPr lang="en-US" smtClean="0"/>
              <a:t>11/12/2020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D22F896-40B5-4ADD-8801-0D06FADFA095}"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7713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48A87A34-81AB-432B-8DAE-1953F412C126}" type="datetimeFigureOut">
              <a:rPr lang="en-US" smtClean="0"/>
              <a:pPr/>
              <a:t>11/12/2020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D22F896-40B5-4ADD-8801-0D06FADFA095}"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50021648"/>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a:t>ALGORITHMS AND FLOWCHARTS</a:t>
            </a:r>
          </a:p>
        </p:txBody>
      </p:sp>
      <p:sp>
        <p:nvSpPr>
          <p:cNvPr id="3" name="Alt Başlık 2"/>
          <p:cNvSpPr>
            <a:spLocks noGrp="1"/>
          </p:cNvSpPr>
          <p:nvPr>
            <p:ph type="subTitle" idx="1"/>
          </p:nvPr>
        </p:nvSpPr>
        <p:spPr/>
        <p:txBody>
          <a:bodyPr>
            <a:normAutofit fontScale="92500" lnSpcReduction="10000"/>
          </a:bodyPr>
          <a:lstStyle/>
          <a:p>
            <a:r>
              <a:rPr lang="en-US" cap="none" dirty="0">
                <a:latin typeface="Arial" panose="020B0604020202020204" pitchFamily="34" charset="0"/>
                <a:cs typeface="Arial" panose="020B0604020202020204" pitchFamily="34" charset="0"/>
              </a:rPr>
              <a:t>BTO1111 Information Technology in Education</a:t>
            </a:r>
            <a:endParaRPr lang="tr-TR" cap="none" dirty="0">
              <a:latin typeface="Arial" panose="020B0604020202020204" pitchFamily="34" charset="0"/>
              <a:cs typeface="Arial" panose="020B0604020202020204" pitchFamily="34" charset="0"/>
            </a:endParaRPr>
          </a:p>
          <a:p>
            <a:r>
              <a:rPr lang="tr-TR" cap="none" dirty="0" err="1">
                <a:latin typeface="Arial" panose="020B0604020202020204" pitchFamily="34" charset="0"/>
                <a:cs typeface="Arial" panose="020B0604020202020204" pitchFamily="34" charset="0"/>
              </a:rPr>
              <a:t>Week</a:t>
            </a:r>
            <a:r>
              <a:rPr lang="tr-TR" cap="none" dirty="0">
                <a:latin typeface="Arial" panose="020B0604020202020204" pitchFamily="34" charset="0"/>
                <a:cs typeface="Arial" panose="020B0604020202020204" pitchFamily="34" charset="0"/>
              </a:rPr>
              <a:t> 6</a:t>
            </a:r>
          </a:p>
          <a:p>
            <a:r>
              <a:rPr lang="tr-TR" cap="none" dirty="0">
                <a:latin typeface="Arial" panose="020B0604020202020204" pitchFamily="34" charset="0"/>
                <a:cs typeface="Arial" panose="020B0604020202020204" pitchFamily="34" charset="0"/>
              </a:rPr>
              <a:t>Dr. M. Fatih ERKOÇ</a:t>
            </a:r>
            <a:endParaRPr lang="tr-T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00785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cap="none" dirty="0" err="1"/>
              <a:t>Example</a:t>
            </a:r>
            <a:r>
              <a:rPr lang="tr-TR" cap="none" dirty="0"/>
              <a:t> of </a:t>
            </a:r>
            <a:r>
              <a:rPr lang="tr-TR" cap="none" dirty="0" err="1"/>
              <a:t>algorithm</a:t>
            </a:r>
            <a:r>
              <a:rPr lang="tr-TR" cap="none" dirty="0"/>
              <a:t> 2 </a:t>
            </a:r>
            <a:endParaRPr lang="en-US" cap="none" dirty="0"/>
          </a:p>
        </p:txBody>
      </p:sp>
      <p:sp>
        <p:nvSpPr>
          <p:cNvPr id="3" name="İçerik Yer Tutucusu 2"/>
          <p:cNvSpPr>
            <a:spLocks noGrp="1"/>
          </p:cNvSpPr>
          <p:nvPr>
            <p:ph idx="1"/>
          </p:nvPr>
        </p:nvSpPr>
        <p:spPr>
          <a:xfrm>
            <a:off x="1141412" y="1678675"/>
            <a:ext cx="9905999" cy="5036024"/>
          </a:xfrm>
        </p:spPr>
        <p:txBody>
          <a:bodyPr>
            <a:normAutofit/>
          </a:bodyPr>
          <a:lstStyle/>
          <a:p>
            <a:pPr marL="0" indent="0">
              <a:buNone/>
            </a:pPr>
            <a:r>
              <a:rPr lang="en-US" sz="2400" b="1" dirty="0"/>
              <a:t>Problem: </a:t>
            </a:r>
            <a:r>
              <a:rPr lang="en-US" sz="2400" dirty="0"/>
              <a:t>Write an algorithm to read two numbers and find their sum.</a:t>
            </a:r>
            <a:endParaRPr lang="tr-TR" sz="2400" dirty="0"/>
          </a:p>
          <a:p>
            <a:pPr marL="0" indent="0">
              <a:buNone/>
            </a:pPr>
            <a:r>
              <a:rPr lang="tr-TR" sz="2400" b="1" dirty="0" err="1"/>
              <a:t>Inputs</a:t>
            </a:r>
            <a:r>
              <a:rPr lang="tr-TR" sz="2400" b="1" dirty="0"/>
              <a:t> </a:t>
            </a:r>
            <a:r>
              <a:rPr lang="tr-TR" sz="2400" b="1" dirty="0" err="1"/>
              <a:t>to</a:t>
            </a:r>
            <a:r>
              <a:rPr lang="tr-TR" sz="2400" b="1" dirty="0"/>
              <a:t> </a:t>
            </a:r>
            <a:r>
              <a:rPr lang="tr-TR" sz="2400" b="1" dirty="0" err="1"/>
              <a:t>the</a:t>
            </a:r>
            <a:r>
              <a:rPr lang="tr-TR" sz="2400" b="1" dirty="0"/>
              <a:t> </a:t>
            </a:r>
            <a:r>
              <a:rPr lang="tr-TR" sz="2400" b="1" dirty="0" err="1"/>
              <a:t>algorithm</a:t>
            </a:r>
            <a:r>
              <a:rPr lang="tr-TR" sz="2400" b="1" dirty="0"/>
              <a:t>: </a:t>
            </a:r>
            <a:r>
              <a:rPr lang="en-US" sz="2400" dirty="0"/>
              <a:t>num1</a:t>
            </a:r>
            <a:r>
              <a:rPr lang="tr-TR" sz="2400" dirty="0"/>
              <a:t>, </a:t>
            </a:r>
            <a:r>
              <a:rPr lang="en-US" sz="2400" dirty="0"/>
              <a:t>num2</a:t>
            </a:r>
            <a:endParaRPr lang="tr-TR" sz="2400" dirty="0"/>
          </a:p>
          <a:p>
            <a:pPr marL="0" indent="0">
              <a:buNone/>
            </a:pPr>
            <a:r>
              <a:rPr lang="en-US" sz="2400" b="1" dirty="0"/>
              <a:t>Expected output: </a:t>
            </a:r>
            <a:r>
              <a:rPr lang="en-US" sz="2400" dirty="0"/>
              <a:t>Sum of the two numbers. </a:t>
            </a:r>
            <a:endParaRPr lang="tr-TR" sz="2400" dirty="0"/>
          </a:p>
          <a:p>
            <a:pPr marL="0" indent="0">
              <a:buNone/>
            </a:pPr>
            <a:r>
              <a:rPr lang="en-US" sz="2400" b="1" u="sng" dirty="0">
                <a:solidFill>
                  <a:srgbClr val="FF0000"/>
                </a:solidFill>
              </a:rPr>
              <a:t>Algorithm: </a:t>
            </a:r>
            <a:endParaRPr lang="en-US" sz="2400" u="sng" dirty="0">
              <a:solidFill>
                <a:srgbClr val="FF0000"/>
              </a:solidFill>
            </a:endParaRPr>
          </a:p>
          <a:p>
            <a:pPr marL="0" indent="0">
              <a:buNone/>
            </a:pPr>
            <a:r>
              <a:rPr lang="en-US" sz="2400" dirty="0"/>
              <a:t>Step1: Start </a:t>
            </a:r>
          </a:p>
          <a:p>
            <a:pPr marL="0" indent="0">
              <a:buNone/>
            </a:pPr>
            <a:r>
              <a:rPr lang="en-US" sz="2400" dirty="0"/>
              <a:t>Step2: Read\input the first num1. </a:t>
            </a:r>
          </a:p>
          <a:p>
            <a:pPr marL="0" indent="0">
              <a:buNone/>
            </a:pPr>
            <a:r>
              <a:rPr lang="en-US" sz="2400" dirty="0"/>
              <a:t>Step3: Read\input the second num2. </a:t>
            </a:r>
          </a:p>
          <a:p>
            <a:pPr marL="0" indent="0">
              <a:buNone/>
            </a:pPr>
            <a:r>
              <a:rPr lang="en-US" sz="2400" dirty="0"/>
              <a:t>Step4: Sum </a:t>
            </a:r>
            <a:r>
              <a:rPr lang="tr-TR" sz="2400" dirty="0">
                <a:sym typeface="Wingdings" panose="05000000000000000000" pitchFamily="2" charset="2"/>
              </a:rPr>
              <a:t></a:t>
            </a:r>
            <a:r>
              <a:rPr lang="tr-TR" sz="2400" dirty="0"/>
              <a:t> </a:t>
            </a:r>
            <a:r>
              <a:rPr lang="en-US" sz="2400" dirty="0"/>
              <a:t>num1+num2 </a:t>
            </a:r>
            <a:r>
              <a:rPr lang="tr-TR" sz="2400" dirty="0"/>
              <a:t>      </a:t>
            </a:r>
            <a:r>
              <a:rPr lang="en-US" sz="2400" dirty="0"/>
              <a:t>// calculation of sum </a:t>
            </a:r>
          </a:p>
          <a:p>
            <a:pPr marL="0" indent="0">
              <a:buNone/>
            </a:pPr>
            <a:r>
              <a:rPr lang="en-US" sz="2400" dirty="0"/>
              <a:t>Step5: Print Sum </a:t>
            </a:r>
          </a:p>
          <a:p>
            <a:pPr marL="0" indent="0">
              <a:buNone/>
            </a:pPr>
            <a:r>
              <a:rPr lang="en-US" sz="2400" dirty="0"/>
              <a:t>Step6: End </a:t>
            </a:r>
            <a:endParaRPr lang="tr-TR" sz="2400" dirty="0"/>
          </a:p>
        </p:txBody>
      </p:sp>
    </p:spTree>
    <p:extLst>
      <p:ext uri="{BB962C8B-B14F-4D97-AF65-F5344CB8AC3E}">
        <p14:creationId xmlns:p14="http://schemas.microsoft.com/office/powerpoint/2010/main" val="858972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down)">
                                      <p:cBhvr>
                                        <p:cTn id="7" dur="500"/>
                                        <p:tgtEl>
                                          <p:spTgt spid="3">
                                            <p:txEl>
                                              <p:pRg st="3" end="3"/>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wipe(down)">
                                      <p:cBhvr>
                                        <p:cTn id="10" dur="500"/>
                                        <p:tgtEl>
                                          <p:spTgt spid="3">
                                            <p:txEl>
                                              <p:pRg st="4" end="4"/>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wipe(down)">
                                      <p:cBhvr>
                                        <p:cTn id="13" dur="500"/>
                                        <p:tgtEl>
                                          <p:spTgt spid="3">
                                            <p:txEl>
                                              <p:pRg st="5" end="5"/>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wipe(down)">
                                      <p:cBhvr>
                                        <p:cTn id="16" dur="500"/>
                                        <p:tgtEl>
                                          <p:spTgt spid="3">
                                            <p:txEl>
                                              <p:pRg st="6" end="6"/>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wipe(down)">
                                      <p:cBhvr>
                                        <p:cTn id="19" dur="500"/>
                                        <p:tgtEl>
                                          <p:spTgt spid="3">
                                            <p:txEl>
                                              <p:pRg st="7" end="7"/>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wipe(down)">
                                      <p:cBhvr>
                                        <p:cTn id="22" dur="500"/>
                                        <p:tgtEl>
                                          <p:spTgt spid="3">
                                            <p:txEl>
                                              <p:pRg st="8" end="8"/>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Effect transition="in" filter="wipe(down)">
                                      <p:cBhvr>
                                        <p:cTn id="25"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cap="none" dirty="0" err="1"/>
              <a:t>Example</a:t>
            </a:r>
            <a:r>
              <a:rPr lang="tr-TR" cap="none" dirty="0"/>
              <a:t> of </a:t>
            </a:r>
            <a:r>
              <a:rPr lang="tr-TR" cap="none" dirty="0" err="1"/>
              <a:t>algorithm</a:t>
            </a:r>
            <a:r>
              <a:rPr lang="tr-TR" cap="none" dirty="0"/>
              <a:t> 3 </a:t>
            </a:r>
            <a:endParaRPr lang="en-US" cap="none" dirty="0"/>
          </a:p>
        </p:txBody>
      </p:sp>
      <p:sp>
        <p:nvSpPr>
          <p:cNvPr id="3" name="İçerik Yer Tutucusu 2"/>
          <p:cNvSpPr>
            <a:spLocks noGrp="1"/>
          </p:cNvSpPr>
          <p:nvPr>
            <p:ph idx="1"/>
          </p:nvPr>
        </p:nvSpPr>
        <p:spPr>
          <a:xfrm>
            <a:off x="1141412" y="1678675"/>
            <a:ext cx="9905999" cy="5036024"/>
          </a:xfrm>
        </p:spPr>
        <p:txBody>
          <a:bodyPr>
            <a:normAutofit/>
          </a:bodyPr>
          <a:lstStyle/>
          <a:p>
            <a:pPr marL="0" indent="0">
              <a:buNone/>
            </a:pPr>
            <a:r>
              <a:rPr lang="en-US" sz="2400" b="1" dirty="0"/>
              <a:t>Problem: </a:t>
            </a:r>
            <a:r>
              <a:rPr lang="de-DE" sz="2400" dirty="0" err="1"/>
              <a:t>Convert</a:t>
            </a:r>
            <a:r>
              <a:rPr lang="de-DE" sz="2400" dirty="0"/>
              <a:t> </a:t>
            </a:r>
            <a:r>
              <a:rPr lang="de-DE" sz="2400" dirty="0" err="1"/>
              <a:t>temperature</a:t>
            </a:r>
            <a:r>
              <a:rPr lang="de-DE" sz="2400" dirty="0"/>
              <a:t> Fahrenheit </a:t>
            </a:r>
            <a:r>
              <a:rPr lang="de-DE" sz="2400" dirty="0" err="1"/>
              <a:t>to</a:t>
            </a:r>
            <a:r>
              <a:rPr lang="de-DE" sz="2400" dirty="0"/>
              <a:t> Celsius</a:t>
            </a:r>
            <a:endParaRPr lang="tr-TR" sz="2400" dirty="0"/>
          </a:p>
          <a:p>
            <a:pPr marL="0" indent="0">
              <a:buNone/>
            </a:pPr>
            <a:r>
              <a:rPr lang="tr-TR" sz="2400" b="1" dirty="0" err="1"/>
              <a:t>Inputs</a:t>
            </a:r>
            <a:r>
              <a:rPr lang="tr-TR" sz="2400" b="1" dirty="0"/>
              <a:t> </a:t>
            </a:r>
            <a:r>
              <a:rPr lang="tr-TR" sz="2400" b="1" dirty="0" err="1"/>
              <a:t>to</a:t>
            </a:r>
            <a:r>
              <a:rPr lang="tr-TR" sz="2400" b="1" dirty="0"/>
              <a:t> </a:t>
            </a:r>
            <a:r>
              <a:rPr lang="tr-TR" sz="2400" b="1" dirty="0" err="1"/>
              <a:t>the</a:t>
            </a:r>
            <a:r>
              <a:rPr lang="tr-TR" sz="2400" b="1" dirty="0"/>
              <a:t> </a:t>
            </a:r>
            <a:r>
              <a:rPr lang="tr-TR" sz="2400" b="1" dirty="0" err="1"/>
              <a:t>algorithm</a:t>
            </a:r>
            <a:r>
              <a:rPr lang="tr-TR" sz="2400" b="1" dirty="0"/>
              <a:t>: </a:t>
            </a:r>
            <a:r>
              <a:rPr lang="en-US" sz="2400" dirty="0"/>
              <a:t>Temperature in Fahrenheit</a:t>
            </a:r>
            <a:endParaRPr lang="tr-TR" sz="2400" dirty="0"/>
          </a:p>
          <a:p>
            <a:pPr marL="0" indent="0">
              <a:buNone/>
            </a:pPr>
            <a:r>
              <a:rPr lang="en-US" sz="2400" b="1" dirty="0"/>
              <a:t>Expected output: </a:t>
            </a:r>
            <a:r>
              <a:rPr lang="en-US" sz="2400" dirty="0"/>
              <a:t>Temperature in Celsius</a:t>
            </a:r>
            <a:endParaRPr lang="tr-TR" sz="2400" dirty="0"/>
          </a:p>
          <a:p>
            <a:pPr marL="0" indent="0">
              <a:buNone/>
            </a:pPr>
            <a:r>
              <a:rPr lang="en-US" sz="2400" b="1" u="sng" dirty="0">
                <a:solidFill>
                  <a:srgbClr val="FF0000"/>
                </a:solidFill>
              </a:rPr>
              <a:t>Algorithm: </a:t>
            </a:r>
            <a:endParaRPr lang="en-US" sz="2400" u="sng" dirty="0">
              <a:solidFill>
                <a:srgbClr val="FF0000"/>
              </a:solidFill>
            </a:endParaRPr>
          </a:p>
          <a:p>
            <a:pPr marL="0" indent="0">
              <a:buNone/>
            </a:pPr>
            <a:r>
              <a:rPr lang="en-US" sz="2400" dirty="0"/>
              <a:t>Step1: Start</a:t>
            </a:r>
          </a:p>
          <a:p>
            <a:pPr marL="0" indent="0">
              <a:buNone/>
            </a:pPr>
            <a:r>
              <a:rPr lang="en-US" sz="2400" dirty="0"/>
              <a:t>Step 2: Read Temperature in Fahrenheit F</a:t>
            </a:r>
          </a:p>
          <a:p>
            <a:pPr marL="0" indent="0">
              <a:buNone/>
            </a:pPr>
            <a:r>
              <a:rPr lang="en-US" sz="2400" dirty="0"/>
              <a:t>Step 3: C</a:t>
            </a:r>
            <a:r>
              <a:rPr lang="tr-TR" sz="2400" dirty="0"/>
              <a:t> </a:t>
            </a:r>
            <a:r>
              <a:rPr lang="tr-TR" sz="2400" dirty="0">
                <a:sym typeface="Wingdings" panose="05000000000000000000" pitchFamily="2" charset="2"/>
              </a:rPr>
              <a:t></a:t>
            </a:r>
            <a:r>
              <a:rPr lang="en-US" sz="2400" dirty="0"/>
              <a:t> 5/9*(F</a:t>
            </a:r>
            <a:r>
              <a:rPr lang="tr-TR" sz="2400" dirty="0"/>
              <a:t>-</a:t>
            </a:r>
            <a:r>
              <a:rPr lang="en-US" sz="2400" dirty="0"/>
              <a:t>32)</a:t>
            </a:r>
          </a:p>
          <a:p>
            <a:pPr marL="0" indent="0">
              <a:buNone/>
            </a:pPr>
            <a:r>
              <a:rPr lang="en-US" sz="2400" dirty="0"/>
              <a:t>Step 4: Print Temperature in Celsius: C</a:t>
            </a:r>
          </a:p>
          <a:p>
            <a:pPr marL="0" indent="0">
              <a:buNone/>
            </a:pPr>
            <a:r>
              <a:rPr lang="en-US" sz="2400" dirty="0"/>
              <a:t>Step5: End</a:t>
            </a:r>
            <a:endParaRPr lang="tr-TR" sz="2400" dirty="0"/>
          </a:p>
        </p:txBody>
      </p:sp>
    </p:spTree>
    <p:extLst>
      <p:ext uri="{BB962C8B-B14F-4D97-AF65-F5344CB8AC3E}">
        <p14:creationId xmlns:p14="http://schemas.microsoft.com/office/powerpoint/2010/main" val="362339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down)">
                                      <p:cBhvr>
                                        <p:cTn id="7" dur="500"/>
                                        <p:tgtEl>
                                          <p:spTgt spid="3">
                                            <p:txEl>
                                              <p:pRg st="3" end="3"/>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wipe(down)">
                                      <p:cBhvr>
                                        <p:cTn id="10" dur="500"/>
                                        <p:tgtEl>
                                          <p:spTgt spid="3">
                                            <p:txEl>
                                              <p:pRg st="4" end="4"/>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wipe(down)">
                                      <p:cBhvr>
                                        <p:cTn id="13" dur="500"/>
                                        <p:tgtEl>
                                          <p:spTgt spid="3">
                                            <p:txEl>
                                              <p:pRg st="5" end="5"/>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wipe(down)">
                                      <p:cBhvr>
                                        <p:cTn id="16" dur="500"/>
                                        <p:tgtEl>
                                          <p:spTgt spid="3">
                                            <p:txEl>
                                              <p:pRg st="6" end="6"/>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wipe(down)">
                                      <p:cBhvr>
                                        <p:cTn id="19" dur="500"/>
                                        <p:tgtEl>
                                          <p:spTgt spid="3">
                                            <p:txEl>
                                              <p:pRg st="7" end="7"/>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wipe(down)">
                                      <p:cBhvr>
                                        <p:cTn id="2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cap="none" dirty="0" err="1"/>
              <a:t>Constructs</a:t>
            </a:r>
            <a:r>
              <a:rPr lang="tr-TR" cap="none" dirty="0"/>
              <a:t> of </a:t>
            </a:r>
            <a:r>
              <a:rPr lang="tr-TR" cap="none" dirty="0" err="1"/>
              <a:t>Algorithms</a:t>
            </a:r>
            <a:r>
              <a:rPr lang="tr-TR" cap="none" dirty="0"/>
              <a:t> </a:t>
            </a:r>
            <a:endParaRPr lang="en-US" cap="none" dirty="0"/>
          </a:p>
        </p:txBody>
      </p:sp>
      <p:sp>
        <p:nvSpPr>
          <p:cNvPr id="3" name="İçerik Yer Tutucusu 2"/>
          <p:cNvSpPr>
            <a:spLocks noGrp="1"/>
          </p:cNvSpPr>
          <p:nvPr>
            <p:ph idx="1"/>
          </p:nvPr>
        </p:nvSpPr>
        <p:spPr>
          <a:xfrm>
            <a:off x="1141412" y="1812176"/>
            <a:ext cx="9905999" cy="4798174"/>
          </a:xfrm>
        </p:spPr>
        <p:txBody>
          <a:bodyPr>
            <a:normAutofit/>
          </a:bodyPr>
          <a:lstStyle/>
          <a:p>
            <a:endParaRPr lang="tr-TR" dirty="0"/>
          </a:p>
        </p:txBody>
      </p:sp>
      <p:sp>
        <p:nvSpPr>
          <p:cNvPr id="5" name="Dikdörtgen 4"/>
          <p:cNvSpPr/>
          <p:nvPr/>
        </p:nvSpPr>
        <p:spPr>
          <a:xfrm>
            <a:off x="1141413" y="1733550"/>
            <a:ext cx="9905998" cy="48577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Dikdörtgen 5"/>
          <p:cNvSpPr/>
          <p:nvPr/>
        </p:nvSpPr>
        <p:spPr>
          <a:xfrm>
            <a:off x="5027610" y="1812176"/>
            <a:ext cx="2401889" cy="18073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2000" dirty="0"/>
              <a:t>do </a:t>
            </a:r>
            <a:r>
              <a:rPr lang="tr-TR" sz="2000" dirty="0" err="1"/>
              <a:t>action</a:t>
            </a:r>
            <a:r>
              <a:rPr lang="tr-TR" sz="2000" dirty="0"/>
              <a:t> 1</a:t>
            </a:r>
          </a:p>
          <a:p>
            <a:pPr algn="ctr"/>
            <a:r>
              <a:rPr lang="tr-TR" sz="2000" dirty="0"/>
              <a:t>do </a:t>
            </a:r>
            <a:r>
              <a:rPr lang="tr-TR" sz="2000" dirty="0" err="1"/>
              <a:t>action</a:t>
            </a:r>
            <a:r>
              <a:rPr lang="tr-TR" sz="2000" dirty="0"/>
              <a:t> 2</a:t>
            </a:r>
          </a:p>
          <a:p>
            <a:pPr algn="ctr"/>
            <a:r>
              <a:rPr lang="tr-TR" sz="2000" dirty="0"/>
              <a:t>…</a:t>
            </a:r>
          </a:p>
          <a:p>
            <a:pPr algn="ctr"/>
            <a:r>
              <a:rPr lang="tr-TR" sz="2000" dirty="0"/>
              <a:t>…</a:t>
            </a:r>
          </a:p>
          <a:p>
            <a:pPr algn="ctr"/>
            <a:r>
              <a:rPr lang="tr-TR" sz="2000" dirty="0"/>
              <a:t>….</a:t>
            </a:r>
          </a:p>
          <a:p>
            <a:pPr algn="ctr"/>
            <a:r>
              <a:rPr lang="tr-TR" sz="2000" dirty="0"/>
              <a:t>do </a:t>
            </a:r>
            <a:r>
              <a:rPr lang="tr-TR" sz="2000" dirty="0" err="1"/>
              <a:t>action</a:t>
            </a:r>
            <a:r>
              <a:rPr lang="tr-TR" sz="2000" dirty="0"/>
              <a:t> n</a:t>
            </a:r>
            <a:endParaRPr lang="en-US" sz="2000" dirty="0"/>
          </a:p>
        </p:txBody>
      </p:sp>
      <p:sp>
        <p:nvSpPr>
          <p:cNvPr id="7" name="Dikdörtgen 6"/>
          <p:cNvSpPr/>
          <p:nvPr/>
        </p:nvSpPr>
        <p:spPr>
          <a:xfrm>
            <a:off x="4999829" y="3698125"/>
            <a:ext cx="2457450" cy="51126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tr-TR" sz="2400" dirty="0"/>
              <a:t>a. </a:t>
            </a:r>
            <a:r>
              <a:rPr lang="tr-TR" sz="2400" dirty="0" err="1"/>
              <a:t>Sequence</a:t>
            </a:r>
            <a:endParaRPr lang="en-US" sz="2400" dirty="0"/>
          </a:p>
        </p:txBody>
      </p:sp>
      <p:sp>
        <p:nvSpPr>
          <p:cNvPr id="8" name="Dikdörtgen 7"/>
          <p:cNvSpPr/>
          <p:nvPr/>
        </p:nvSpPr>
        <p:spPr>
          <a:xfrm>
            <a:off x="1869677" y="4042239"/>
            <a:ext cx="2988073" cy="18073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2000" dirty="0" err="1"/>
              <a:t>if</a:t>
            </a:r>
            <a:r>
              <a:rPr lang="tr-TR" sz="2000" dirty="0"/>
              <a:t> </a:t>
            </a:r>
            <a:r>
              <a:rPr lang="tr-TR" sz="2000" dirty="0" err="1"/>
              <a:t>condition</a:t>
            </a:r>
            <a:r>
              <a:rPr lang="tr-TR" sz="2000" dirty="0"/>
              <a:t> is </a:t>
            </a:r>
            <a:r>
              <a:rPr lang="tr-TR" sz="2000" dirty="0" err="1"/>
              <a:t>true</a:t>
            </a:r>
            <a:r>
              <a:rPr lang="tr-TR" sz="2000" dirty="0"/>
              <a:t>, </a:t>
            </a:r>
          </a:p>
          <a:p>
            <a:r>
              <a:rPr lang="tr-TR" sz="2000" dirty="0" err="1"/>
              <a:t>then</a:t>
            </a:r>
            <a:endParaRPr lang="tr-TR" sz="2000" dirty="0"/>
          </a:p>
          <a:p>
            <a:r>
              <a:rPr lang="tr-TR" sz="2000" dirty="0"/>
              <a:t>   do a </a:t>
            </a:r>
            <a:r>
              <a:rPr lang="tr-TR" sz="2000" dirty="0" err="1"/>
              <a:t>series</a:t>
            </a:r>
            <a:r>
              <a:rPr lang="tr-TR" sz="2000" dirty="0"/>
              <a:t> of </a:t>
            </a:r>
            <a:r>
              <a:rPr lang="tr-TR" sz="2000" dirty="0" err="1"/>
              <a:t>actions</a:t>
            </a:r>
            <a:endParaRPr lang="tr-TR" sz="2000" dirty="0"/>
          </a:p>
          <a:p>
            <a:r>
              <a:rPr lang="tr-TR" sz="2000" dirty="0"/>
              <a:t>else</a:t>
            </a:r>
          </a:p>
          <a:p>
            <a:r>
              <a:rPr lang="tr-TR" sz="2000" dirty="0"/>
              <a:t>   do </a:t>
            </a:r>
            <a:r>
              <a:rPr lang="tr-TR" sz="2000" dirty="0" err="1"/>
              <a:t>another</a:t>
            </a:r>
            <a:r>
              <a:rPr lang="tr-TR" sz="2000" dirty="0"/>
              <a:t> </a:t>
            </a:r>
            <a:r>
              <a:rPr lang="tr-TR" sz="2000" dirty="0" err="1"/>
              <a:t>series</a:t>
            </a:r>
            <a:r>
              <a:rPr lang="tr-TR" sz="2000" dirty="0"/>
              <a:t> of </a:t>
            </a:r>
            <a:r>
              <a:rPr lang="tr-TR" sz="2000" dirty="0" err="1"/>
              <a:t>actions</a:t>
            </a:r>
            <a:endParaRPr lang="tr-TR" sz="2000" dirty="0"/>
          </a:p>
        </p:txBody>
      </p:sp>
      <p:sp>
        <p:nvSpPr>
          <p:cNvPr id="9" name="Dikdörtgen 8"/>
          <p:cNvSpPr/>
          <p:nvPr/>
        </p:nvSpPr>
        <p:spPr>
          <a:xfrm>
            <a:off x="1841896" y="5928189"/>
            <a:ext cx="3015854" cy="5199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tr-TR" sz="2400" dirty="0"/>
              <a:t>b. </a:t>
            </a:r>
            <a:r>
              <a:rPr lang="tr-TR" sz="2400" dirty="0" err="1"/>
              <a:t>Decision</a:t>
            </a:r>
            <a:endParaRPr lang="en-US" sz="2400" dirty="0"/>
          </a:p>
        </p:txBody>
      </p:sp>
      <p:sp>
        <p:nvSpPr>
          <p:cNvPr id="10" name="Dikdörtgen 9"/>
          <p:cNvSpPr/>
          <p:nvPr/>
        </p:nvSpPr>
        <p:spPr>
          <a:xfrm>
            <a:off x="7599358" y="3925614"/>
            <a:ext cx="2988073" cy="1923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2000" dirty="0" err="1"/>
              <a:t>while</a:t>
            </a:r>
            <a:r>
              <a:rPr lang="tr-TR" sz="2000" dirty="0"/>
              <a:t> a </a:t>
            </a:r>
            <a:r>
              <a:rPr lang="tr-TR" sz="2000" dirty="0" err="1"/>
              <a:t>condition</a:t>
            </a:r>
            <a:r>
              <a:rPr lang="tr-TR" sz="2000" dirty="0"/>
              <a:t> is </a:t>
            </a:r>
            <a:r>
              <a:rPr lang="tr-TR" sz="2000" dirty="0" err="1"/>
              <a:t>true</a:t>
            </a:r>
            <a:r>
              <a:rPr lang="tr-TR" sz="2000" dirty="0"/>
              <a:t>,</a:t>
            </a:r>
          </a:p>
          <a:p>
            <a:r>
              <a:rPr lang="tr-TR" sz="2000" dirty="0"/>
              <a:t>do </a:t>
            </a:r>
            <a:r>
              <a:rPr lang="tr-TR" sz="2000" dirty="0" err="1"/>
              <a:t>action</a:t>
            </a:r>
            <a:r>
              <a:rPr lang="tr-TR" sz="2000" dirty="0"/>
              <a:t> 1</a:t>
            </a:r>
          </a:p>
          <a:p>
            <a:r>
              <a:rPr lang="tr-TR" sz="2000" dirty="0"/>
              <a:t>do </a:t>
            </a:r>
            <a:r>
              <a:rPr lang="tr-TR" sz="2000" dirty="0" err="1"/>
              <a:t>action</a:t>
            </a:r>
            <a:r>
              <a:rPr lang="tr-TR" sz="2000" dirty="0"/>
              <a:t> 2</a:t>
            </a:r>
          </a:p>
          <a:p>
            <a:r>
              <a:rPr lang="tr-TR" sz="2000" dirty="0"/>
              <a:t>…</a:t>
            </a:r>
          </a:p>
          <a:p>
            <a:r>
              <a:rPr lang="tr-TR" sz="2000" dirty="0"/>
              <a:t>…</a:t>
            </a:r>
          </a:p>
          <a:p>
            <a:r>
              <a:rPr lang="tr-TR" sz="2000" dirty="0"/>
              <a:t>do </a:t>
            </a:r>
            <a:r>
              <a:rPr lang="tr-TR" sz="2000" dirty="0" err="1"/>
              <a:t>action</a:t>
            </a:r>
            <a:r>
              <a:rPr lang="tr-TR" sz="2000" dirty="0"/>
              <a:t> n</a:t>
            </a:r>
          </a:p>
        </p:txBody>
      </p:sp>
      <p:sp>
        <p:nvSpPr>
          <p:cNvPr id="11" name="Dikdörtgen 10"/>
          <p:cNvSpPr/>
          <p:nvPr/>
        </p:nvSpPr>
        <p:spPr>
          <a:xfrm>
            <a:off x="7571577" y="5928189"/>
            <a:ext cx="3015854" cy="5199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tr-TR" sz="2400" dirty="0"/>
              <a:t>c. </a:t>
            </a:r>
            <a:r>
              <a:rPr lang="tr-TR" sz="2400" dirty="0" err="1"/>
              <a:t>Repetition</a:t>
            </a:r>
            <a:endParaRPr lang="en-US" sz="2400" dirty="0"/>
          </a:p>
        </p:txBody>
      </p:sp>
    </p:spTree>
    <p:extLst>
      <p:ext uri="{BB962C8B-B14F-4D97-AF65-F5344CB8AC3E}">
        <p14:creationId xmlns:p14="http://schemas.microsoft.com/office/powerpoint/2010/main" val="1206471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cap="none" dirty="0" err="1"/>
              <a:t>Decision</a:t>
            </a:r>
            <a:r>
              <a:rPr lang="tr-TR" cap="none" dirty="0"/>
              <a:t> (</a:t>
            </a:r>
            <a:r>
              <a:rPr lang="tr-TR" cap="none" dirty="0" err="1"/>
              <a:t>branch</a:t>
            </a:r>
            <a:r>
              <a:rPr lang="tr-TR" cap="none" dirty="0"/>
              <a:t>) </a:t>
            </a:r>
            <a:r>
              <a:rPr lang="tr-TR" cap="none" dirty="0" err="1"/>
              <a:t>Algorithm</a:t>
            </a:r>
            <a:endParaRPr lang="en-US" cap="none" dirty="0"/>
          </a:p>
        </p:txBody>
      </p:sp>
      <p:sp>
        <p:nvSpPr>
          <p:cNvPr id="3" name="İçerik Yer Tutucusu 2"/>
          <p:cNvSpPr>
            <a:spLocks noGrp="1"/>
          </p:cNvSpPr>
          <p:nvPr>
            <p:ph idx="1"/>
          </p:nvPr>
        </p:nvSpPr>
        <p:spPr>
          <a:xfrm>
            <a:off x="1141412" y="1678675"/>
            <a:ext cx="9905999" cy="5036024"/>
          </a:xfrm>
        </p:spPr>
        <p:txBody>
          <a:bodyPr>
            <a:normAutofit/>
          </a:bodyPr>
          <a:lstStyle/>
          <a:p>
            <a:endParaRPr lang="en-US" sz="2400" dirty="0"/>
          </a:p>
          <a:p>
            <a:r>
              <a:rPr lang="en-US" sz="2400" dirty="0"/>
              <a:t>The </a:t>
            </a:r>
            <a:r>
              <a:rPr lang="tr-TR" sz="2400" b="1" dirty="0" err="1">
                <a:solidFill>
                  <a:srgbClr val="FF0000"/>
                </a:solidFill>
              </a:rPr>
              <a:t>decision</a:t>
            </a:r>
            <a:r>
              <a:rPr lang="tr-TR" sz="2400" b="1" dirty="0">
                <a:solidFill>
                  <a:srgbClr val="FF0000"/>
                </a:solidFill>
              </a:rPr>
              <a:t> (</a:t>
            </a:r>
            <a:r>
              <a:rPr lang="en-US" sz="2400" b="1" dirty="0">
                <a:solidFill>
                  <a:srgbClr val="FF0000"/>
                </a:solidFill>
              </a:rPr>
              <a:t>branch</a:t>
            </a:r>
            <a:r>
              <a:rPr lang="tr-TR" sz="2400" b="1" dirty="0">
                <a:solidFill>
                  <a:srgbClr val="FF0000"/>
                </a:solidFill>
              </a:rPr>
              <a:t>)</a:t>
            </a:r>
            <a:r>
              <a:rPr lang="en-US" sz="2400" b="1" dirty="0">
                <a:solidFill>
                  <a:srgbClr val="FF0000"/>
                </a:solidFill>
              </a:rPr>
              <a:t> </a:t>
            </a:r>
            <a:r>
              <a:rPr lang="en-US" sz="2400" dirty="0"/>
              <a:t>refers to a binary decision based on some condition. If the condition is true, one of the two branches is explored; if the condition is false, the other alternative is taken. This is usually represented by the ‘if-then’ construct in pseudo-codes and programs. </a:t>
            </a:r>
          </a:p>
          <a:p>
            <a:pPr marL="0" indent="0">
              <a:buNone/>
            </a:pPr>
            <a:endParaRPr lang="tr-TR" sz="2400" dirty="0"/>
          </a:p>
        </p:txBody>
      </p:sp>
    </p:spTree>
    <p:extLst>
      <p:ext uri="{BB962C8B-B14F-4D97-AF65-F5344CB8AC3E}">
        <p14:creationId xmlns:p14="http://schemas.microsoft.com/office/powerpoint/2010/main" val="3806733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cap="none" dirty="0" err="1"/>
              <a:t>Example</a:t>
            </a:r>
            <a:r>
              <a:rPr lang="tr-TR" cap="none" dirty="0"/>
              <a:t> of </a:t>
            </a:r>
            <a:r>
              <a:rPr lang="tr-TR" cap="none" dirty="0" err="1"/>
              <a:t>decision</a:t>
            </a:r>
            <a:r>
              <a:rPr lang="tr-TR" cap="none" dirty="0"/>
              <a:t> </a:t>
            </a:r>
            <a:r>
              <a:rPr lang="tr-TR" cap="none" dirty="0" err="1"/>
              <a:t>algorithm</a:t>
            </a:r>
            <a:r>
              <a:rPr lang="tr-TR" cap="none" dirty="0"/>
              <a:t> 1</a:t>
            </a:r>
            <a:endParaRPr lang="en-US" cap="none" dirty="0"/>
          </a:p>
        </p:txBody>
      </p:sp>
      <p:sp>
        <p:nvSpPr>
          <p:cNvPr id="3" name="İçerik Yer Tutucusu 2"/>
          <p:cNvSpPr>
            <a:spLocks noGrp="1"/>
          </p:cNvSpPr>
          <p:nvPr>
            <p:ph idx="1"/>
          </p:nvPr>
        </p:nvSpPr>
        <p:spPr>
          <a:xfrm>
            <a:off x="1141412" y="1678675"/>
            <a:ext cx="9905999" cy="5036024"/>
          </a:xfrm>
        </p:spPr>
        <p:txBody>
          <a:bodyPr>
            <a:normAutofit/>
          </a:bodyPr>
          <a:lstStyle/>
          <a:p>
            <a:pPr marL="0" indent="0">
              <a:buNone/>
            </a:pPr>
            <a:r>
              <a:rPr lang="en-US" sz="2400" b="1" dirty="0"/>
              <a:t>Problem: </a:t>
            </a:r>
            <a:r>
              <a:rPr lang="tr-TR" sz="2400" dirty="0"/>
              <a:t>F</a:t>
            </a:r>
            <a:r>
              <a:rPr lang="en-US" sz="2400" dirty="0" err="1"/>
              <a:t>ind</a:t>
            </a:r>
            <a:r>
              <a:rPr lang="en-US" sz="2400" dirty="0"/>
              <a:t> the greater number between two numbers </a:t>
            </a:r>
            <a:endParaRPr lang="tr-TR" sz="2400" dirty="0"/>
          </a:p>
          <a:p>
            <a:pPr marL="0" indent="0">
              <a:buNone/>
            </a:pPr>
            <a:r>
              <a:rPr lang="tr-TR" sz="2400" b="1" dirty="0" err="1"/>
              <a:t>Inputs</a:t>
            </a:r>
            <a:r>
              <a:rPr lang="tr-TR" sz="2400" b="1" dirty="0"/>
              <a:t> </a:t>
            </a:r>
            <a:r>
              <a:rPr lang="tr-TR" sz="2400" b="1" dirty="0" err="1"/>
              <a:t>to</a:t>
            </a:r>
            <a:r>
              <a:rPr lang="tr-TR" sz="2400" b="1" dirty="0"/>
              <a:t> </a:t>
            </a:r>
            <a:r>
              <a:rPr lang="tr-TR" sz="2400" b="1" dirty="0" err="1"/>
              <a:t>the</a:t>
            </a:r>
            <a:r>
              <a:rPr lang="tr-TR" sz="2400" b="1" dirty="0"/>
              <a:t> </a:t>
            </a:r>
            <a:r>
              <a:rPr lang="tr-TR" sz="2400" b="1" dirty="0" err="1"/>
              <a:t>algorithm</a:t>
            </a:r>
            <a:r>
              <a:rPr lang="tr-TR" sz="2400" b="1" dirty="0"/>
              <a:t>: </a:t>
            </a:r>
            <a:r>
              <a:rPr lang="tr-TR" sz="2400" dirty="0"/>
              <a:t>num1 (A), num2 (B)</a:t>
            </a:r>
          </a:p>
          <a:p>
            <a:pPr marL="0" indent="0">
              <a:buNone/>
            </a:pPr>
            <a:r>
              <a:rPr lang="en-US" sz="2400" b="1" dirty="0"/>
              <a:t>Expected output: </a:t>
            </a:r>
            <a:r>
              <a:rPr lang="tr-TR" sz="2400" dirty="0" err="1"/>
              <a:t>Greater</a:t>
            </a:r>
            <a:r>
              <a:rPr lang="tr-TR" sz="2400" dirty="0"/>
              <a:t> </a:t>
            </a:r>
            <a:r>
              <a:rPr lang="tr-TR" sz="2400" dirty="0" err="1"/>
              <a:t>number</a:t>
            </a:r>
            <a:r>
              <a:rPr lang="tr-TR" sz="2400" dirty="0"/>
              <a:t> </a:t>
            </a:r>
            <a:r>
              <a:rPr lang="tr-TR" sz="2400" dirty="0" err="1"/>
              <a:t>between</a:t>
            </a:r>
            <a:r>
              <a:rPr lang="tr-TR" sz="2400" dirty="0"/>
              <a:t> </a:t>
            </a:r>
            <a:r>
              <a:rPr lang="tr-TR" sz="2400" dirty="0" err="1"/>
              <a:t>two</a:t>
            </a:r>
            <a:r>
              <a:rPr lang="tr-TR" sz="2400" dirty="0"/>
              <a:t> </a:t>
            </a:r>
            <a:r>
              <a:rPr lang="tr-TR" sz="2400" dirty="0" err="1"/>
              <a:t>numbers</a:t>
            </a:r>
            <a:endParaRPr lang="tr-TR" sz="2400" dirty="0"/>
          </a:p>
          <a:p>
            <a:pPr marL="0" indent="0">
              <a:buNone/>
            </a:pPr>
            <a:r>
              <a:rPr lang="en-US" sz="2400" b="1" u="sng" dirty="0">
                <a:solidFill>
                  <a:srgbClr val="FF0000"/>
                </a:solidFill>
              </a:rPr>
              <a:t>Algorithm: </a:t>
            </a:r>
            <a:endParaRPr lang="en-US" sz="2400" u="sng" dirty="0">
              <a:solidFill>
                <a:srgbClr val="FF0000"/>
              </a:solidFill>
            </a:endParaRPr>
          </a:p>
          <a:p>
            <a:pPr marL="0" indent="0">
              <a:buNone/>
            </a:pPr>
            <a:r>
              <a:rPr lang="en-US" sz="2400" dirty="0"/>
              <a:t>Step</a:t>
            </a:r>
            <a:r>
              <a:rPr lang="tr-TR" sz="2400" dirty="0"/>
              <a:t> </a:t>
            </a:r>
            <a:r>
              <a:rPr lang="en-US" sz="2400" dirty="0"/>
              <a:t>1: Start</a:t>
            </a:r>
          </a:p>
          <a:p>
            <a:pPr marL="0" indent="0">
              <a:buNone/>
            </a:pPr>
            <a:r>
              <a:rPr lang="en-US" sz="2400" dirty="0"/>
              <a:t>Step</a:t>
            </a:r>
            <a:r>
              <a:rPr lang="tr-TR" sz="2400" dirty="0"/>
              <a:t> </a:t>
            </a:r>
            <a:r>
              <a:rPr lang="en-US" sz="2400" dirty="0"/>
              <a:t>2: Read/input A and B</a:t>
            </a:r>
          </a:p>
          <a:p>
            <a:pPr marL="0" indent="0">
              <a:buNone/>
            </a:pPr>
            <a:r>
              <a:rPr lang="en-US" sz="2400" dirty="0"/>
              <a:t>Step</a:t>
            </a:r>
            <a:r>
              <a:rPr lang="tr-TR" sz="2400" dirty="0"/>
              <a:t> </a:t>
            </a:r>
            <a:r>
              <a:rPr lang="en-US" sz="2400" dirty="0"/>
              <a:t>3: If A greater than B then C</a:t>
            </a:r>
            <a:r>
              <a:rPr lang="tr-TR" sz="2400" dirty="0">
                <a:sym typeface="Wingdings" panose="05000000000000000000" pitchFamily="2" charset="2"/>
              </a:rPr>
              <a:t></a:t>
            </a:r>
            <a:r>
              <a:rPr lang="en-US" sz="2400" dirty="0"/>
              <a:t>A</a:t>
            </a:r>
          </a:p>
          <a:p>
            <a:pPr marL="0" indent="0">
              <a:buNone/>
            </a:pPr>
            <a:r>
              <a:rPr lang="en-US" sz="2400" dirty="0"/>
              <a:t>Step</a:t>
            </a:r>
            <a:r>
              <a:rPr lang="tr-TR" sz="2400" dirty="0"/>
              <a:t> </a:t>
            </a:r>
            <a:r>
              <a:rPr lang="en-US" sz="2400" dirty="0"/>
              <a:t>4: if B greater than A then C</a:t>
            </a:r>
            <a:r>
              <a:rPr lang="tr-TR" sz="2400" dirty="0">
                <a:sym typeface="Wingdings" panose="05000000000000000000" pitchFamily="2" charset="2"/>
              </a:rPr>
              <a:t></a:t>
            </a:r>
            <a:r>
              <a:rPr lang="en-US" sz="2400" dirty="0"/>
              <a:t>B</a:t>
            </a:r>
          </a:p>
          <a:p>
            <a:pPr marL="0" indent="0">
              <a:buNone/>
            </a:pPr>
            <a:r>
              <a:rPr lang="en-US" sz="2400" dirty="0"/>
              <a:t>Step</a:t>
            </a:r>
            <a:r>
              <a:rPr lang="tr-TR" sz="2400" dirty="0"/>
              <a:t> </a:t>
            </a:r>
            <a:r>
              <a:rPr lang="en-US" sz="2400" dirty="0"/>
              <a:t>5: Print C</a:t>
            </a:r>
          </a:p>
          <a:p>
            <a:pPr marL="0" indent="0">
              <a:buNone/>
            </a:pPr>
            <a:r>
              <a:rPr lang="en-US" sz="2400" dirty="0"/>
              <a:t>Step</a:t>
            </a:r>
            <a:r>
              <a:rPr lang="tr-TR" sz="2400" dirty="0"/>
              <a:t> </a:t>
            </a:r>
            <a:r>
              <a:rPr lang="en-US" sz="2400" dirty="0"/>
              <a:t>6: End</a:t>
            </a:r>
            <a:endParaRPr lang="tr-TR" sz="2400" dirty="0"/>
          </a:p>
        </p:txBody>
      </p:sp>
    </p:spTree>
    <p:extLst>
      <p:ext uri="{BB962C8B-B14F-4D97-AF65-F5344CB8AC3E}">
        <p14:creationId xmlns:p14="http://schemas.microsoft.com/office/powerpoint/2010/main" val="541153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down)">
                                      <p:cBhvr>
                                        <p:cTn id="7" dur="500"/>
                                        <p:tgtEl>
                                          <p:spTgt spid="3">
                                            <p:txEl>
                                              <p:pRg st="3" end="3"/>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wipe(down)">
                                      <p:cBhvr>
                                        <p:cTn id="10" dur="500"/>
                                        <p:tgtEl>
                                          <p:spTgt spid="3">
                                            <p:txEl>
                                              <p:pRg st="4" end="4"/>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wipe(down)">
                                      <p:cBhvr>
                                        <p:cTn id="13" dur="500"/>
                                        <p:tgtEl>
                                          <p:spTgt spid="3">
                                            <p:txEl>
                                              <p:pRg st="5" end="5"/>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wipe(down)">
                                      <p:cBhvr>
                                        <p:cTn id="16" dur="500"/>
                                        <p:tgtEl>
                                          <p:spTgt spid="3">
                                            <p:txEl>
                                              <p:pRg st="6" end="6"/>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wipe(down)">
                                      <p:cBhvr>
                                        <p:cTn id="19" dur="500"/>
                                        <p:tgtEl>
                                          <p:spTgt spid="3">
                                            <p:txEl>
                                              <p:pRg st="7" end="7"/>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wipe(down)">
                                      <p:cBhvr>
                                        <p:cTn id="22" dur="500"/>
                                        <p:tgtEl>
                                          <p:spTgt spid="3">
                                            <p:txEl>
                                              <p:pRg st="8" end="8"/>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Effect transition="in" filter="wipe(down)">
                                      <p:cBhvr>
                                        <p:cTn id="25"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cap="none" dirty="0" err="1"/>
              <a:t>Example</a:t>
            </a:r>
            <a:r>
              <a:rPr lang="tr-TR" cap="none" dirty="0"/>
              <a:t> of </a:t>
            </a:r>
            <a:r>
              <a:rPr lang="tr-TR" cap="none" dirty="0" err="1"/>
              <a:t>decision</a:t>
            </a:r>
            <a:r>
              <a:rPr lang="tr-TR" cap="none" dirty="0"/>
              <a:t> </a:t>
            </a:r>
            <a:r>
              <a:rPr lang="tr-TR" cap="none" dirty="0" err="1"/>
              <a:t>algorithm</a:t>
            </a:r>
            <a:r>
              <a:rPr lang="tr-TR" cap="none" dirty="0"/>
              <a:t> 2</a:t>
            </a:r>
            <a:endParaRPr lang="en-US" cap="none" dirty="0"/>
          </a:p>
        </p:txBody>
      </p:sp>
      <p:sp>
        <p:nvSpPr>
          <p:cNvPr id="3" name="İçerik Yer Tutucusu 2"/>
          <p:cNvSpPr>
            <a:spLocks noGrp="1"/>
          </p:cNvSpPr>
          <p:nvPr>
            <p:ph idx="1"/>
          </p:nvPr>
        </p:nvSpPr>
        <p:spPr>
          <a:xfrm>
            <a:off x="1141412" y="1678675"/>
            <a:ext cx="9905999" cy="5036024"/>
          </a:xfrm>
        </p:spPr>
        <p:txBody>
          <a:bodyPr>
            <a:normAutofit/>
          </a:bodyPr>
          <a:lstStyle/>
          <a:p>
            <a:pPr marL="0" indent="0">
              <a:buNone/>
            </a:pPr>
            <a:r>
              <a:rPr lang="en-US" sz="2400" b="1" dirty="0"/>
              <a:t>Problem: </a:t>
            </a:r>
            <a:r>
              <a:rPr lang="en-US" sz="2400" dirty="0"/>
              <a:t>write algorithm to find the result of equation: </a:t>
            </a:r>
            <a:r>
              <a:rPr lang="tr-TR" sz="2400" dirty="0"/>
              <a:t>f</a:t>
            </a:r>
            <a:r>
              <a:rPr lang="en-US" sz="2400" dirty="0"/>
              <a:t>(</a:t>
            </a:r>
            <a:r>
              <a:rPr lang="tr-TR" sz="2400" dirty="0"/>
              <a:t>x</a:t>
            </a:r>
            <a:r>
              <a:rPr lang="en-US" sz="2400" dirty="0"/>
              <a:t>) </a:t>
            </a:r>
            <a:r>
              <a:rPr lang="tr-TR" sz="2400" dirty="0"/>
              <a:t>=</a:t>
            </a:r>
            <a:r>
              <a:rPr lang="en-US" sz="2400" dirty="0"/>
              <a:t>{</a:t>
            </a:r>
            <a:endParaRPr lang="tr-TR" sz="2400" dirty="0"/>
          </a:p>
          <a:p>
            <a:pPr marL="0" indent="0">
              <a:buNone/>
            </a:pPr>
            <a:r>
              <a:rPr lang="tr-TR" sz="2400" b="1" dirty="0" err="1"/>
              <a:t>Inputs</a:t>
            </a:r>
            <a:r>
              <a:rPr lang="tr-TR" sz="2400" b="1" dirty="0"/>
              <a:t> </a:t>
            </a:r>
            <a:r>
              <a:rPr lang="tr-TR" sz="2400" b="1" dirty="0" err="1"/>
              <a:t>to</a:t>
            </a:r>
            <a:r>
              <a:rPr lang="tr-TR" sz="2400" b="1" dirty="0"/>
              <a:t> </a:t>
            </a:r>
            <a:r>
              <a:rPr lang="tr-TR" sz="2400" b="1" dirty="0" err="1"/>
              <a:t>the</a:t>
            </a:r>
            <a:r>
              <a:rPr lang="tr-TR" sz="2400" b="1" dirty="0"/>
              <a:t> </a:t>
            </a:r>
            <a:r>
              <a:rPr lang="tr-TR" sz="2400" b="1" dirty="0" err="1"/>
              <a:t>algorithm</a:t>
            </a:r>
            <a:r>
              <a:rPr lang="tr-TR" sz="2400" b="1" dirty="0"/>
              <a:t>: </a:t>
            </a:r>
            <a:r>
              <a:rPr lang="tr-TR" sz="2400" dirty="0"/>
              <a:t>x</a:t>
            </a:r>
          </a:p>
          <a:p>
            <a:pPr marL="0" indent="0">
              <a:buNone/>
            </a:pPr>
            <a:r>
              <a:rPr lang="en-US" sz="2400" b="1" dirty="0"/>
              <a:t>Expected output: </a:t>
            </a:r>
            <a:r>
              <a:rPr lang="tr-TR" sz="2400" dirty="0"/>
              <a:t>Value of f</a:t>
            </a:r>
          </a:p>
          <a:p>
            <a:pPr marL="0" indent="0">
              <a:buNone/>
            </a:pPr>
            <a:r>
              <a:rPr lang="en-US" sz="2400" b="1" u="sng" dirty="0">
                <a:solidFill>
                  <a:srgbClr val="FF0000"/>
                </a:solidFill>
              </a:rPr>
              <a:t>Algorithm: </a:t>
            </a:r>
            <a:endParaRPr lang="en-US" sz="2400" u="sng" dirty="0">
              <a:solidFill>
                <a:srgbClr val="FF0000"/>
              </a:solidFill>
            </a:endParaRPr>
          </a:p>
          <a:p>
            <a:pPr marL="0" indent="0">
              <a:buNone/>
            </a:pPr>
            <a:r>
              <a:rPr lang="en-US" sz="2400" dirty="0"/>
              <a:t>Step</a:t>
            </a:r>
            <a:r>
              <a:rPr lang="tr-TR" sz="2400" dirty="0"/>
              <a:t> </a:t>
            </a:r>
            <a:r>
              <a:rPr lang="en-US" sz="2400" dirty="0"/>
              <a:t>1: Start</a:t>
            </a:r>
          </a:p>
          <a:p>
            <a:pPr marL="0" indent="0">
              <a:buNone/>
            </a:pPr>
            <a:r>
              <a:rPr lang="en-US" sz="2400" dirty="0"/>
              <a:t>Step</a:t>
            </a:r>
            <a:r>
              <a:rPr lang="tr-TR" sz="2400" dirty="0"/>
              <a:t> </a:t>
            </a:r>
            <a:r>
              <a:rPr lang="en-US" sz="2400" dirty="0"/>
              <a:t>2: Read/input x</a:t>
            </a:r>
          </a:p>
          <a:p>
            <a:pPr marL="0" indent="0">
              <a:buNone/>
            </a:pPr>
            <a:r>
              <a:rPr lang="en-US" sz="2400" dirty="0"/>
              <a:t>Step</a:t>
            </a:r>
            <a:r>
              <a:rPr lang="tr-TR" sz="2400" dirty="0"/>
              <a:t> </a:t>
            </a:r>
            <a:r>
              <a:rPr lang="en-US" sz="2400" dirty="0"/>
              <a:t>3: If X Less than zero then F</a:t>
            </a:r>
            <a:r>
              <a:rPr lang="tr-TR" sz="2400" dirty="0">
                <a:sym typeface="Wingdings" panose="05000000000000000000" pitchFamily="2" charset="2"/>
              </a:rPr>
              <a:t></a:t>
            </a:r>
            <a:r>
              <a:rPr lang="en-US" sz="2400" dirty="0"/>
              <a:t>-X</a:t>
            </a:r>
          </a:p>
          <a:p>
            <a:pPr marL="0" indent="0">
              <a:buNone/>
            </a:pPr>
            <a:r>
              <a:rPr lang="en-US" sz="2400" dirty="0"/>
              <a:t>Step</a:t>
            </a:r>
            <a:r>
              <a:rPr lang="tr-TR" sz="2400" dirty="0"/>
              <a:t> </a:t>
            </a:r>
            <a:r>
              <a:rPr lang="en-US" sz="2400" dirty="0"/>
              <a:t>4: </a:t>
            </a:r>
            <a:r>
              <a:rPr lang="tr-TR" sz="2400" dirty="0"/>
              <a:t>I</a:t>
            </a:r>
            <a:r>
              <a:rPr lang="en-US" sz="2400" dirty="0"/>
              <a:t>f X greater than or equal zero then F</a:t>
            </a:r>
            <a:r>
              <a:rPr lang="tr-TR" sz="2400" dirty="0">
                <a:sym typeface="Wingdings" panose="05000000000000000000" pitchFamily="2" charset="2"/>
              </a:rPr>
              <a:t></a:t>
            </a:r>
            <a:r>
              <a:rPr lang="en-US" sz="2400" dirty="0"/>
              <a:t>X</a:t>
            </a:r>
          </a:p>
          <a:p>
            <a:pPr marL="0" indent="0">
              <a:buNone/>
            </a:pPr>
            <a:r>
              <a:rPr lang="en-US" sz="2400" dirty="0"/>
              <a:t>Step</a:t>
            </a:r>
            <a:r>
              <a:rPr lang="tr-TR" sz="2400" dirty="0"/>
              <a:t> </a:t>
            </a:r>
            <a:r>
              <a:rPr lang="en-US" sz="2400" dirty="0"/>
              <a:t>5: Print F</a:t>
            </a:r>
          </a:p>
          <a:p>
            <a:pPr marL="0" indent="0">
              <a:buNone/>
            </a:pPr>
            <a:r>
              <a:rPr lang="en-US" sz="2400" dirty="0"/>
              <a:t>Step</a:t>
            </a:r>
            <a:r>
              <a:rPr lang="tr-TR" sz="2400" dirty="0"/>
              <a:t> </a:t>
            </a:r>
            <a:r>
              <a:rPr lang="en-US" sz="2400" dirty="0"/>
              <a:t>6: End</a:t>
            </a:r>
            <a:endParaRPr lang="tr-TR" sz="2400" dirty="0"/>
          </a:p>
        </p:txBody>
      </p:sp>
      <p:sp>
        <p:nvSpPr>
          <p:cNvPr id="4" name="Metin kutusu 3"/>
          <p:cNvSpPr txBox="1"/>
          <p:nvPr/>
        </p:nvSpPr>
        <p:spPr>
          <a:xfrm>
            <a:off x="8134350" y="1564375"/>
            <a:ext cx="1047750" cy="646331"/>
          </a:xfrm>
          <a:prstGeom prst="rect">
            <a:avLst/>
          </a:prstGeom>
          <a:noFill/>
        </p:spPr>
        <p:txBody>
          <a:bodyPr wrap="square" rtlCol="0">
            <a:spAutoFit/>
          </a:bodyPr>
          <a:lstStyle/>
          <a:p>
            <a:r>
              <a:rPr lang="tr-TR" dirty="0"/>
              <a:t>-x , x&lt;0</a:t>
            </a:r>
          </a:p>
          <a:p>
            <a:r>
              <a:rPr lang="tr-TR" dirty="0"/>
              <a:t>x, x≥0</a:t>
            </a:r>
            <a:endParaRPr lang="en-US" dirty="0"/>
          </a:p>
        </p:txBody>
      </p:sp>
    </p:spTree>
    <p:extLst>
      <p:ext uri="{BB962C8B-B14F-4D97-AF65-F5344CB8AC3E}">
        <p14:creationId xmlns:p14="http://schemas.microsoft.com/office/powerpoint/2010/main" val="781938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down)">
                                      <p:cBhvr>
                                        <p:cTn id="7" dur="500"/>
                                        <p:tgtEl>
                                          <p:spTgt spid="3">
                                            <p:txEl>
                                              <p:pRg st="3" end="3"/>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wipe(down)">
                                      <p:cBhvr>
                                        <p:cTn id="10" dur="500"/>
                                        <p:tgtEl>
                                          <p:spTgt spid="3">
                                            <p:txEl>
                                              <p:pRg st="4" end="4"/>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wipe(down)">
                                      <p:cBhvr>
                                        <p:cTn id="13" dur="500"/>
                                        <p:tgtEl>
                                          <p:spTgt spid="3">
                                            <p:txEl>
                                              <p:pRg st="5" end="5"/>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wipe(down)">
                                      <p:cBhvr>
                                        <p:cTn id="16" dur="500"/>
                                        <p:tgtEl>
                                          <p:spTgt spid="3">
                                            <p:txEl>
                                              <p:pRg st="6" end="6"/>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wipe(down)">
                                      <p:cBhvr>
                                        <p:cTn id="19" dur="500"/>
                                        <p:tgtEl>
                                          <p:spTgt spid="3">
                                            <p:txEl>
                                              <p:pRg st="7" end="7"/>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wipe(down)">
                                      <p:cBhvr>
                                        <p:cTn id="22" dur="500"/>
                                        <p:tgtEl>
                                          <p:spTgt spid="3">
                                            <p:txEl>
                                              <p:pRg st="8" end="8"/>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Effect transition="in" filter="wipe(down)">
                                      <p:cBhvr>
                                        <p:cTn id="25"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cap="none" dirty="0" err="1"/>
              <a:t>Example</a:t>
            </a:r>
            <a:r>
              <a:rPr lang="tr-TR" cap="none" dirty="0"/>
              <a:t> of </a:t>
            </a:r>
            <a:r>
              <a:rPr lang="tr-TR" cap="none" dirty="0" err="1"/>
              <a:t>decision</a:t>
            </a:r>
            <a:r>
              <a:rPr lang="tr-TR" cap="none" dirty="0"/>
              <a:t> </a:t>
            </a:r>
            <a:r>
              <a:rPr lang="tr-TR" cap="none" dirty="0" err="1"/>
              <a:t>algorithm</a:t>
            </a:r>
            <a:r>
              <a:rPr lang="tr-TR" cap="none" dirty="0"/>
              <a:t> 3</a:t>
            </a:r>
            <a:endParaRPr lang="en-US" cap="none" dirty="0"/>
          </a:p>
        </p:txBody>
      </p:sp>
      <p:sp>
        <p:nvSpPr>
          <p:cNvPr id="3" name="İçerik Yer Tutucusu 2"/>
          <p:cNvSpPr>
            <a:spLocks noGrp="1"/>
          </p:cNvSpPr>
          <p:nvPr>
            <p:ph idx="1"/>
          </p:nvPr>
        </p:nvSpPr>
        <p:spPr>
          <a:xfrm>
            <a:off x="1141412" y="1678675"/>
            <a:ext cx="9905999" cy="5036024"/>
          </a:xfrm>
        </p:spPr>
        <p:txBody>
          <a:bodyPr>
            <a:normAutofit/>
          </a:bodyPr>
          <a:lstStyle/>
          <a:p>
            <a:pPr marL="0" indent="0">
              <a:buNone/>
            </a:pPr>
            <a:r>
              <a:rPr lang="en-US" sz="2400" b="1" dirty="0"/>
              <a:t>Problem: </a:t>
            </a:r>
            <a:r>
              <a:rPr lang="en-US" sz="2400" dirty="0"/>
              <a:t>write algorithm to check whether a given number is even or odd. </a:t>
            </a:r>
            <a:endParaRPr lang="tr-TR" sz="2400" dirty="0"/>
          </a:p>
          <a:p>
            <a:pPr marL="0" indent="0">
              <a:buNone/>
            </a:pPr>
            <a:r>
              <a:rPr lang="tr-TR" sz="2400" b="1" dirty="0" err="1"/>
              <a:t>Inputs</a:t>
            </a:r>
            <a:r>
              <a:rPr lang="tr-TR" sz="2400" b="1" dirty="0"/>
              <a:t> </a:t>
            </a:r>
            <a:r>
              <a:rPr lang="tr-TR" sz="2400" b="1" dirty="0" err="1"/>
              <a:t>to</a:t>
            </a:r>
            <a:r>
              <a:rPr lang="tr-TR" sz="2400" b="1" dirty="0"/>
              <a:t> </a:t>
            </a:r>
            <a:r>
              <a:rPr lang="tr-TR" sz="2400" b="1" dirty="0" err="1"/>
              <a:t>the</a:t>
            </a:r>
            <a:r>
              <a:rPr lang="tr-TR" sz="2400" b="1" dirty="0"/>
              <a:t> </a:t>
            </a:r>
            <a:r>
              <a:rPr lang="tr-TR" sz="2400" b="1" dirty="0" err="1"/>
              <a:t>algorithm</a:t>
            </a:r>
            <a:r>
              <a:rPr lang="tr-TR" sz="2400" b="1" dirty="0"/>
              <a:t>: </a:t>
            </a:r>
            <a:r>
              <a:rPr lang="tr-TR" sz="2400" dirty="0"/>
              <a:t>num1(A)</a:t>
            </a:r>
          </a:p>
          <a:p>
            <a:pPr marL="0" indent="0">
              <a:buNone/>
            </a:pPr>
            <a:r>
              <a:rPr lang="en-US" sz="2400" b="1" dirty="0"/>
              <a:t>Expected output: </a:t>
            </a:r>
            <a:r>
              <a:rPr lang="tr-TR" sz="2400" dirty="0"/>
              <a:t>num1 is </a:t>
            </a:r>
            <a:r>
              <a:rPr lang="tr-TR" sz="2400" dirty="0" err="1"/>
              <a:t>even</a:t>
            </a:r>
            <a:r>
              <a:rPr lang="tr-TR" sz="2400" dirty="0"/>
              <a:t> </a:t>
            </a:r>
            <a:r>
              <a:rPr lang="tr-TR" sz="2400" dirty="0" err="1"/>
              <a:t>or</a:t>
            </a:r>
            <a:r>
              <a:rPr lang="tr-TR" sz="2400" dirty="0"/>
              <a:t> </a:t>
            </a:r>
            <a:r>
              <a:rPr lang="tr-TR" sz="2400" dirty="0" err="1"/>
              <a:t>odd</a:t>
            </a:r>
            <a:r>
              <a:rPr lang="tr-TR" sz="2400" dirty="0"/>
              <a:t>.</a:t>
            </a:r>
          </a:p>
          <a:p>
            <a:pPr marL="0" indent="0">
              <a:buNone/>
            </a:pPr>
            <a:r>
              <a:rPr lang="en-US" sz="2400" b="1" u="sng" dirty="0">
                <a:solidFill>
                  <a:srgbClr val="FF0000"/>
                </a:solidFill>
              </a:rPr>
              <a:t>Algorithm: </a:t>
            </a:r>
            <a:endParaRPr lang="en-US" sz="2400" u="sng" dirty="0">
              <a:solidFill>
                <a:srgbClr val="FF0000"/>
              </a:solidFill>
            </a:endParaRPr>
          </a:p>
          <a:p>
            <a:pPr marL="0" indent="0">
              <a:buNone/>
            </a:pPr>
            <a:r>
              <a:rPr lang="en-US" sz="2400" dirty="0"/>
              <a:t>Step</a:t>
            </a:r>
            <a:r>
              <a:rPr lang="tr-TR" sz="2400" dirty="0"/>
              <a:t> </a:t>
            </a:r>
            <a:r>
              <a:rPr lang="en-US" sz="2400" dirty="0"/>
              <a:t>1: Start</a:t>
            </a:r>
          </a:p>
          <a:p>
            <a:pPr marL="0" indent="0">
              <a:buNone/>
            </a:pPr>
            <a:r>
              <a:rPr lang="en-US" sz="2400" dirty="0"/>
              <a:t>Step</a:t>
            </a:r>
            <a:r>
              <a:rPr lang="tr-TR" sz="2400" dirty="0"/>
              <a:t> </a:t>
            </a:r>
            <a:r>
              <a:rPr lang="en-US" sz="2400" dirty="0"/>
              <a:t>2: Read/input </a:t>
            </a:r>
            <a:r>
              <a:rPr lang="tr-TR" sz="2400" dirty="0"/>
              <a:t>A</a:t>
            </a:r>
            <a:endParaRPr lang="en-US" sz="2400" dirty="0"/>
          </a:p>
          <a:p>
            <a:pPr marL="0" indent="0">
              <a:buNone/>
            </a:pPr>
            <a:r>
              <a:rPr lang="en-US" sz="2400" dirty="0"/>
              <a:t>Step</a:t>
            </a:r>
            <a:r>
              <a:rPr lang="tr-TR" sz="2400" dirty="0"/>
              <a:t> </a:t>
            </a:r>
            <a:r>
              <a:rPr lang="en-US" sz="2400" dirty="0"/>
              <a:t>3: If </a:t>
            </a:r>
            <a:r>
              <a:rPr lang="tr-TR" sz="2400" dirty="0"/>
              <a:t>(A </a:t>
            </a:r>
            <a:r>
              <a:rPr lang="tr-TR" sz="2400" dirty="0" err="1"/>
              <a:t>mod</a:t>
            </a:r>
            <a:r>
              <a:rPr lang="tr-TR" sz="2400" dirty="0"/>
              <a:t> 2)</a:t>
            </a:r>
            <a:r>
              <a:rPr lang="en-US" sz="2400" dirty="0"/>
              <a:t> </a:t>
            </a:r>
            <a:r>
              <a:rPr lang="tr-TR" sz="2400" dirty="0"/>
              <a:t>is </a:t>
            </a:r>
            <a:r>
              <a:rPr lang="tr-TR" sz="2400" dirty="0" err="1"/>
              <a:t>equal</a:t>
            </a:r>
            <a:r>
              <a:rPr lang="tr-TR" sz="2400" dirty="0"/>
              <a:t> </a:t>
            </a:r>
            <a:r>
              <a:rPr lang="tr-TR" sz="2400" dirty="0" err="1"/>
              <a:t>to</a:t>
            </a:r>
            <a:r>
              <a:rPr lang="en-US" sz="2400" dirty="0"/>
              <a:t> zero then </a:t>
            </a:r>
            <a:r>
              <a:rPr lang="tr-TR" sz="2400" dirty="0" err="1"/>
              <a:t>print</a:t>
            </a:r>
            <a:r>
              <a:rPr lang="tr-TR" sz="2400" dirty="0"/>
              <a:t> "</a:t>
            </a:r>
            <a:r>
              <a:rPr lang="tr-TR" sz="2400" dirty="0" err="1"/>
              <a:t>Even</a:t>
            </a:r>
            <a:r>
              <a:rPr lang="tr-TR" sz="2400" dirty="0"/>
              <a:t>"</a:t>
            </a:r>
            <a:endParaRPr lang="en-US" sz="2400" dirty="0"/>
          </a:p>
          <a:p>
            <a:pPr marL="0" indent="0">
              <a:buNone/>
            </a:pPr>
            <a:r>
              <a:rPr lang="en-US" sz="2400" dirty="0"/>
              <a:t>Step</a:t>
            </a:r>
            <a:r>
              <a:rPr lang="tr-TR" sz="2400" dirty="0"/>
              <a:t> </a:t>
            </a:r>
            <a:r>
              <a:rPr lang="en-US" sz="2400" dirty="0"/>
              <a:t>4: </a:t>
            </a:r>
            <a:r>
              <a:rPr lang="tr-TR" sz="2400" dirty="0"/>
              <a:t>Else </a:t>
            </a:r>
            <a:r>
              <a:rPr lang="tr-TR" sz="2400" dirty="0" err="1"/>
              <a:t>print</a:t>
            </a:r>
            <a:r>
              <a:rPr lang="tr-TR" sz="2400" dirty="0"/>
              <a:t> "</a:t>
            </a:r>
            <a:r>
              <a:rPr lang="tr-TR" sz="2400" dirty="0" err="1"/>
              <a:t>Odd</a:t>
            </a:r>
            <a:r>
              <a:rPr lang="tr-TR" sz="2400" dirty="0"/>
              <a:t>"</a:t>
            </a:r>
            <a:endParaRPr lang="en-US" sz="2400" dirty="0"/>
          </a:p>
          <a:p>
            <a:pPr marL="0" indent="0">
              <a:buNone/>
            </a:pPr>
            <a:r>
              <a:rPr lang="en-US" sz="2400" dirty="0"/>
              <a:t>Step</a:t>
            </a:r>
            <a:r>
              <a:rPr lang="tr-TR" sz="2400" dirty="0"/>
              <a:t> 5</a:t>
            </a:r>
            <a:r>
              <a:rPr lang="en-US" sz="2400" dirty="0"/>
              <a:t>: End</a:t>
            </a:r>
            <a:endParaRPr lang="tr-TR" sz="2400" dirty="0"/>
          </a:p>
        </p:txBody>
      </p:sp>
    </p:spTree>
    <p:extLst>
      <p:ext uri="{BB962C8B-B14F-4D97-AF65-F5344CB8AC3E}">
        <p14:creationId xmlns:p14="http://schemas.microsoft.com/office/powerpoint/2010/main" val="3103044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down)">
                                      <p:cBhvr>
                                        <p:cTn id="7" dur="500"/>
                                        <p:tgtEl>
                                          <p:spTgt spid="3">
                                            <p:txEl>
                                              <p:pRg st="3" end="3"/>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wipe(down)">
                                      <p:cBhvr>
                                        <p:cTn id="10" dur="500"/>
                                        <p:tgtEl>
                                          <p:spTgt spid="3">
                                            <p:txEl>
                                              <p:pRg st="4" end="4"/>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wipe(down)">
                                      <p:cBhvr>
                                        <p:cTn id="13" dur="500"/>
                                        <p:tgtEl>
                                          <p:spTgt spid="3">
                                            <p:txEl>
                                              <p:pRg st="5" end="5"/>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wipe(down)">
                                      <p:cBhvr>
                                        <p:cTn id="16" dur="500"/>
                                        <p:tgtEl>
                                          <p:spTgt spid="3">
                                            <p:txEl>
                                              <p:pRg st="6" end="6"/>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wipe(down)">
                                      <p:cBhvr>
                                        <p:cTn id="19" dur="500"/>
                                        <p:tgtEl>
                                          <p:spTgt spid="3">
                                            <p:txEl>
                                              <p:pRg st="7" end="7"/>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wipe(down)">
                                      <p:cBhvr>
                                        <p:cTn id="2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cap="none" dirty="0" err="1"/>
              <a:t>Repetition</a:t>
            </a:r>
            <a:r>
              <a:rPr lang="tr-TR" cap="none" dirty="0"/>
              <a:t> (</a:t>
            </a:r>
            <a:r>
              <a:rPr lang="tr-TR" cap="none" dirty="0" err="1"/>
              <a:t>loop</a:t>
            </a:r>
            <a:r>
              <a:rPr lang="tr-TR" cap="none" dirty="0"/>
              <a:t>) </a:t>
            </a:r>
            <a:r>
              <a:rPr lang="tr-TR" cap="none" dirty="0" err="1"/>
              <a:t>Algorithm</a:t>
            </a:r>
            <a:endParaRPr lang="en-US" cap="none" dirty="0"/>
          </a:p>
        </p:txBody>
      </p:sp>
      <p:sp>
        <p:nvSpPr>
          <p:cNvPr id="3" name="İçerik Yer Tutucusu 2"/>
          <p:cNvSpPr>
            <a:spLocks noGrp="1"/>
          </p:cNvSpPr>
          <p:nvPr>
            <p:ph idx="1"/>
          </p:nvPr>
        </p:nvSpPr>
        <p:spPr>
          <a:xfrm>
            <a:off x="1141412" y="1678675"/>
            <a:ext cx="9905999" cy="5036024"/>
          </a:xfrm>
        </p:spPr>
        <p:txBody>
          <a:bodyPr>
            <a:normAutofit/>
          </a:bodyPr>
          <a:lstStyle/>
          <a:p>
            <a:pPr marL="0" indent="0">
              <a:buNone/>
            </a:pPr>
            <a:endParaRPr lang="en-US" sz="2400" dirty="0"/>
          </a:p>
          <a:p>
            <a:r>
              <a:rPr lang="en-US" sz="2400" dirty="0"/>
              <a:t>The </a:t>
            </a:r>
            <a:r>
              <a:rPr lang="tr-TR" sz="2400" b="1" dirty="0" err="1">
                <a:solidFill>
                  <a:srgbClr val="FF0000"/>
                </a:solidFill>
              </a:rPr>
              <a:t>repetition</a:t>
            </a:r>
            <a:r>
              <a:rPr lang="tr-TR" sz="2400" b="1" dirty="0">
                <a:solidFill>
                  <a:srgbClr val="FF0000"/>
                </a:solidFill>
              </a:rPr>
              <a:t> (</a:t>
            </a:r>
            <a:r>
              <a:rPr lang="en-US" sz="2400" b="1" dirty="0">
                <a:solidFill>
                  <a:srgbClr val="FF0000"/>
                </a:solidFill>
              </a:rPr>
              <a:t>loop</a:t>
            </a:r>
            <a:r>
              <a:rPr lang="tr-TR" sz="2400" b="1" dirty="0">
                <a:solidFill>
                  <a:srgbClr val="FF0000"/>
                </a:solidFill>
              </a:rPr>
              <a:t>)</a:t>
            </a:r>
            <a:r>
              <a:rPr lang="en-US" sz="2400" dirty="0">
                <a:solidFill>
                  <a:srgbClr val="FF0000"/>
                </a:solidFill>
              </a:rPr>
              <a:t> </a:t>
            </a:r>
            <a:r>
              <a:rPr lang="en-US" sz="2400" dirty="0"/>
              <a:t>allows a statement or a sequence of statements to be repeatedly executed based on some loop condition. It is represented by the ‘while’ and ‘for’ constructs in most programming languages, for unbounded loops and bounded loops respectively.</a:t>
            </a:r>
            <a:endParaRPr lang="tr-TR" sz="2400" dirty="0"/>
          </a:p>
        </p:txBody>
      </p:sp>
    </p:spTree>
    <p:extLst>
      <p:ext uri="{BB962C8B-B14F-4D97-AF65-F5344CB8AC3E}">
        <p14:creationId xmlns:p14="http://schemas.microsoft.com/office/powerpoint/2010/main" val="2410135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cap="none" dirty="0" err="1"/>
              <a:t>Example</a:t>
            </a:r>
            <a:r>
              <a:rPr lang="tr-TR" cap="none" dirty="0"/>
              <a:t> of </a:t>
            </a:r>
            <a:r>
              <a:rPr lang="tr-TR" cap="none" dirty="0" err="1"/>
              <a:t>repetition</a:t>
            </a:r>
            <a:r>
              <a:rPr lang="tr-TR" cap="none" dirty="0"/>
              <a:t> </a:t>
            </a:r>
            <a:r>
              <a:rPr lang="tr-TR" cap="none" dirty="0" err="1"/>
              <a:t>algorithm</a:t>
            </a:r>
            <a:r>
              <a:rPr lang="tr-TR" cap="none" dirty="0"/>
              <a:t> 1</a:t>
            </a:r>
            <a:endParaRPr lang="en-US" cap="none" dirty="0"/>
          </a:p>
        </p:txBody>
      </p:sp>
      <p:sp>
        <p:nvSpPr>
          <p:cNvPr id="3" name="İçerik Yer Tutucusu 2"/>
          <p:cNvSpPr>
            <a:spLocks noGrp="1"/>
          </p:cNvSpPr>
          <p:nvPr>
            <p:ph idx="1"/>
          </p:nvPr>
        </p:nvSpPr>
        <p:spPr>
          <a:xfrm>
            <a:off x="1141412" y="1678675"/>
            <a:ext cx="9905999" cy="5036024"/>
          </a:xfrm>
        </p:spPr>
        <p:txBody>
          <a:bodyPr>
            <a:normAutofit/>
          </a:bodyPr>
          <a:lstStyle/>
          <a:p>
            <a:pPr marL="0" indent="0">
              <a:buNone/>
            </a:pPr>
            <a:r>
              <a:rPr lang="en-US" sz="2400" b="1" dirty="0"/>
              <a:t>Problem: </a:t>
            </a:r>
            <a:r>
              <a:rPr lang="en-US" sz="2400" dirty="0"/>
              <a:t>An algorithm to calculate even numbers between 0 and 99</a:t>
            </a:r>
            <a:endParaRPr lang="tr-TR" sz="2400" dirty="0"/>
          </a:p>
          <a:p>
            <a:pPr marL="0" indent="0">
              <a:buNone/>
            </a:pPr>
            <a:r>
              <a:rPr lang="tr-TR" sz="2400" b="1" dirty="0" err="1"/>
              <a:t>Inputs</a:t>
            </a:r>
            <a:r>
              <a:rPr lang="tr-TR" sz="2400" b="1" dirty="0"/>
              <a:t> </a:t>
            </a:r>
            <a:r>
              <a:rPr lang="tr-TR" sz="2400" b="1" dirty="0" err="1"/>
              <a:t>to</a:t>
            </a:r>
            <a:r>
              <a:rPr lang="tr-TR" sz="2400" b="1" dirty="0"/>
              <a:t> </a:t>
            </a:r>
            <a:r>
              <a:rPr lang="tr-TR" sz="2400" b="1" dirty="0" err="1"/>
              <a:t>the</a:t>
            </a:r>
            <a:r>
              <a:rPr lang="tr-TR" sz="2400" b="1" dirty="0"/>
              <a:t> </a:t>
            </a:r>
            <a:r>
              <a:rPr lang="tr-TR" sz="2400" b="1" dirty="0" err="1"/>
              <a:t>algorithm</a:t>
            </a:r>
            <a:r>
              <a:rPr lang="tr-TR" sz="2400" b="1" dirty="0"/>
              <a:t>: </a:t>
            </a:r>
            <a:r>
              <a:rPr lang="tr-TR" sz="2400" dirty="0" err="1"/>
              <a:t>Min</a:t>
            </a:r>
            <a:r>
              <a:rPr lang="tr-TR" sz="2400" dirty="0"/>
              <a:t> </a:t>
            </a:r>
            <a:r>
              <a:rPr lang="tr-TR" sz="2400" dirty="0" err="1"/>
              <a:t>and</a:t>
            </a:r>
            <a:r>
              <a:rPr lang="tr-TR" sz="2400" dirty="0"/>
              <a:t> </a:t>
            </a:r>
            <a:r>
              <a:rPr lang="tr-TR" sz="2400" dirty="0" err="1"/>
              <a:t>max</a:t>
            </a:r>
            <a:r>
              <a:rPr lang="tr-TR" sz="2400" dirty="0"/>
              <a:t> </a:t>
            </a:r>
            <a:r>
              <a:rPr lang="tr-TR" sz="2400" dirty="0" err="1"/>
              <a:t>numbers</a:t>
            </a:r>
            <a:r>
              <a:rPr lang="tr-TR" sz="2400" dirty="0"/>
              <a:t> (0-99)</a:t>
            </a:r>
          </a:p>
          <a:p>
            <a:pPr marL="0" indent="0">
              <a:buNone/>
            </a:pPr>
            <a:r>
              <a:rPr lang="en-US" sz="2400" b="1" dirty="0"/>
              <a:t>Expected output: </a:t>
            </a:r>
            <a:r>
              <a:rPr lang="tr-TR" sz="2400" dirty="0" err="1"/>
              <a:t>List</a:t>
            </a:r>
            <a:r>
              <a:rPr lang="tr-TR" sz="2400" dirty="0"/>
              <a:t> of </a:t>
            </a:r>
            <a:r>
              <a:rPr lang="tr-TR" sz="2400" dirty="0" err="1"/>
              <a:t>even</a:t>
            </a:r>
            <a:r>
              <a:rPr lang="tr-TR" sz="2400" dirty="0"/>
              <a:t> </a:t>
            </a:r>
            <a:r>
              <a:rPr lang="tr-TR" sz="2400" dirty="0" err="1"/>
              <a:t>numbers</a:t>
            </a:r>
            <a:r>
              <a:rPr lang="tr-TR" sz="2400" dirty="0"/>
              <a:t> in </a:t>
            </a:r>
            <a:r>
              <a:rPr lang="tr-TR" sz="2400" dirty="0" err="1"/>
              <a:t>the</a:t>
            </a:r>
            <a:r>
              <a:rPr lang="tr-TR" sz="2400" dirty="0"/>
              <a:t> </a:t>
            </a:r>
            <a:r>
              <a:rPr lang="tr-TR" sz="2400" dirty="0" err="1"/>
              <a:t>range</a:t>
            </a:r>
            <a:endParaRPr lang="tr-TR" sz="2400" dirty="0"/>
          </a:p>
          <a:p>
            <a:pPr marL="0" indent="0">
              <a:buNone/>
            </a:pPr>
            <a:r>
              <a:rPr lang="en-US" sz="2400" b="1" u="sng" dirty="0">
                <a:solidFill>
                  <a:srgbClr val="FF0000"/>
                </a:solidFill>
              </a:rPr>
              <a:t>Algorithm: </a:t>
            </a:r>
            <a:endParaRPr lang="en-US" sz="2400" u="sng" dirty="0">
              <a:solidFill>
                <a:srgbClr val="FF0000"/>
              </a:solidFill>
            </a:endParaRPr>
          </a:p>
          <a:p>
            <a:pPr marL="0" indent="0">
              <a:buNone/>
            </a:pPr>
            <a:r>
              <a:rPr lang="tr-TR" sz="2400" dirty="0"/>
              <a:t>Step </a:t>
            </a:r>
            <a:r>
              <a:rPr lang="en-US" sz="2400" dirty="0"/>
              <a:t>1</a:t>
            </a:r>
            <a:r>
              <a:rPr lang="tr-TR" sz="2400" dirty="0"/>
              <a:t>:</a:t>
            </a:r>
            <a:r>
              <a:rPr lang="en-US" sz="2400" dirty="0"/>
              <a:t> Start</a:t>
            </a:r>
          </a:p>
          <a:p>
            <a:pPr marL="0" indent="0">
              <a:buNone/>
            </a:pPr>
            <a:r>
              <a:rPr lang="tr-TR" sz="2400" dirty="0"/>
              <a:t>Step </a:t>
            </a:r>
            <a:r>
              <a:rPr lang="en-US" sz="2400" dirty="0"/>
              <a:t>2</a:t>
            </a:r>
            <a:r>
              <a:rPr lang="tr-TR" sz="2400" dirty="0"/>
              <a:t>:</a:t>
            </a:r>
            <a:r>
              <a:rPr lang="en-US" sz="2400" dirty="0"/>
              <a:t> I ← 0</a:t>
            </a:r>
          </a:p>
          <a:p>
            <a:pPr marL="0" indent="0">
              <a:buNone/>
            </a:pPr>
            <a:r>
              <a:rPr lang="tr-TR" sz="2400" dirty="0"/>
              <a:t>Step </a:t>
            </a:r>
            <a:r>
              <a:rPr lang="en-US" sz="2400" dirty="0"/>
              <a:t>3</a:t>
            </a:r>
            <a:r>
              <a:rPr lang="tr-TR" sz="2400" dirty="0"/>
              <a:t>:</a:t>
            </a:r>
            <a:r>
              <a:rPr lang="en-US" sz="2400" dirty="0"/>
              <a:t> </a:t>
            </a:r>
            <a:r>
              <a:rPr lang="tr-TR" sz="2400" dirty="0" err="1"/>
              <a:t>Print</a:t>
            </a:r>
            <a:r>
              <a:rPr lang="tr-TR" sz="2400" dirty="0"/>
              <a:t> I</a:t>
            </a:r>
            <a:endParaRPr lang="en-US" sz="2400" dirty="0"/>
          </a:p>
          <a:p>
            <a:pPr marL="0" indent="0">
              <a:buNone/>
            </a:pPr>
            <a:r>
              <a:rPr lang="tr-TR" sz="2400" dirty="0"/>
              <a:t>Step </a:t>
            </a:r>
            <a:r>
              <a:rPr lang="en-US" sz="2400" dirty="0"/>
              <a:t>4</a:t>
            </a:r>
            <a:r>
              <a:rPr lang="tr-TR" sz="2400" dirty="0"/>
              <a:t>:</a:t>
            </a:r>
            <a:r>
              <a:rPr lang="en-US" sz="2400" dirty="0"/>
              <a:t> I ← I+2</a:t>
            </a:r>
          </a:p>
          <a:p>
            <a:pPr marL="0" indent="0">
              <a:buNone/>
            </a:pPr>
            <a:r>
              <a:rPr lang="tr-TR" sz="2400" dirty="0"/>
              <a:t>Step </a:t>
            </a:r>
            <a:r>
              <a:rPr lang="en-US" sz="2400" dirty="0"/>
              <a:t>5</a:t>
            </a:r>
            <a:r>
              <a:rPr lang="tr-TR" sz="2400" dirty="0"/>
              <a:t>:</a:t>
            </a:r>
            <a:r>
              <a:rPr lang="en-US" sz="2400" dirty="0"/>
              <a:t> If (I &lt;=98) then go to </a:t>
            </a:r>
            <a:r>
              <a:rPr lang="tr-TR" sz="2400" dirty="0"/>
              <a:t>step</a:t>
            </a:r>
            <a:r>
              <a:rPr lang="en-US" sz="2400" dirty="0"/>
              <a:t> 3</a:t>
            </a:r>
          </a:p>
          <a:p>
            <a:pPr marL="0" indent="0">
              <a:buNone/>
            </a:pPr>
            <a:r>
              <a:rPr lang="tr-TR" sz="2400" dirty="0"/>
              <a:t>Step </a:t>
            </a:r>
            <a:r>
              <a:rPr lang="en-US" sz="2400" dirty="0"/>
              <a:t>6</a:t>
            </a:r>
            <a:r>
              <a:rPr lang="tr-TR" sz="2400" dirty="0"/>
              <a:t>:</a:t>
            </a:r>
            <a:r>
              <a:rPr lang="en-US" sz="2400" dirty="0"/>
              <a:t> End</a:t>
            </a:r>
            <a:endParaRPr lang="tr-TR" sz="2400" dirty="0"/>
          </a:p>
        </p:txBody>
      </p:sp>
    </p:spTree>
    <p:extLst>
      <p:ext uri="{BB962C8B-B14F-4D97-AF65-F5344CB8AC3E}">
        <p14:creationId xmlns:p14="http://schemas.microsoft.com/office/powerpoint/2010/main" val="544769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down)">
                                      <p:cBhvr>
                                        <p:cTn id="7" dur="500"/>
                                        <p:tgtEl>
                                          <p:spTgt spid="3">
                                            <p:txEl>
                                              <p:pRg st="3" end="3"/>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wipe(down)">
                                      <p:cBhvr>
                                        <p:cTn id="10" dur="500"/>
                                        <p:tgtEl>
                                          <p:spTgt spid="3">
                                            <p:txEl>
                                              <p:pRg st="4" end="4"/>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wipe(down)">
                                      <p:cBhvr>
                                        <p:cTn id="13" dur="500"/>
                                        <p:tgtEl>
                                          <p:spTgt spid="3">
                                            <p:txEl>
                                              <p:pRg st="5" end="5"/>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wipe(down)">
                                      <p:cBhvr>
                                        <p:cTn id="16" dur="500"/>
                                        <p:tgtEl>
                                          <p:spTgt spid="3">
                                            <p:txEl>
                                              <p:pRg st="6" end="6"/>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wipe(down)">
                                      <p:cBhvr>
                                        <p:cTn id="19" dur="500"/>
                                        <p:tgtEl>
                                          <p:spTgt spid="3">
                                            <p:txEl>
                                              <p:pRg st="7" end="7"/>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wipe(down)">
                                      <p:cBhvr>
                                        <p:cTn id="22" dur="500"/>
                                        <p:tgtEl>
                                          <p:spTgt spid="3">
                                            <p:txEl>
                                              <p:pRg st="8" end="8"/>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Effect transition="in" filter="wipe(down)">
                                      <p:cBhvr>
                                        <p:cTn id="25"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295400" y="325690"/>
            <a:ext cx="9601200" cy="1485900"/>
          </a:xfrm>
        </p:spPr>
        <p:txBody>
          <a:bodyPr/>
          <a:lstStyle/>
          <a:p>
            <a:r>
              <a:rPr lang="tr-TR" cap="none" dirty="0" err="1"/>
              <a:t>Example</a:t>
            </a:r>
            <a:r>
              <a:rPr lang="tr-TR" cap="none" dirty="0"/>
              <a:t> of </a:t>
            </a:r>
            <a:r>
              <a:rPr lang="tr-TR" cap="none" dirty="0" err="1"/>
              <a:t>repetition</a:t>
            </a:r>
            <a:r>
              <a:rPr lang="tr-TR" cap="none" dirty="0"/>
              <a:t> </a:t>
            </a:r>
            <a:r>
              <a:rPr lang="tr-TR" cap="none" dirty="0" err="1"/>
              <a:t>algorithm</a:t>
            </a:r>
            <a:r>
              <a:rPr lang="tr-TR" cap="none" dirty="0"/>
              <a:t> 2</a:t>
            </a:r>
            <a:endParaRPr lang="en-US" cap="none" dirty="0"/>
          </a:p>
        </p:txBody>
      </p:sp>
      <p:sp>
        <p:nvSpPr>
          <p:cNvPr id="3" name="İçerik Yer Tutucusu 2"/>
          <p:cNvSpPr>
            <a:spLocks noGrp="1"/>
          </p:cNvSpPr>
          <p:nvPr>
            <p:ph idx="1"/>
          </p:nvPr>
        </p:nvSpPr>
        <p:spPr>
          <a:xfrm>
            <a:off x="1142998" y="1179002"/>
            <a:ext cx="10744202" cy="5036024"/>
          </a:xfrm>
        </p:spPr>
        <p:txBody>
          <a:bodyPr>
            <a:noAutofit/>
          </a:bodyPr>
          <a:lstStyle/>
          <a:p>
            <a:pPr marL="0" indent="0">
              <a:buNone/>
            </a:pPr>
            <a:r>
              <a:rPr lang="en-US" sz="2400" b="1" dirty="0"/>
              <a:t>Problem: </a:t>
            </a:r>
            <a:r>
              <a:rPr lang="en-US" sz="2400" dirty="0"/>
              <a:t>Design an algorithm which gets a natural value, </a:t>
            </a:r>
            <a:r>
              <a:rPr lang="en-US" sz="2400" dirty="0" err="1"/>
              <a:t>n,as</a:t>
            </a:r>
            <a:r>
              <a:rPr lang="en-US" sz="2400" dirty="0"/>
              <a:t> its input and calculates odd numbers equal or less than n. Then write them in the standard output </a:t>
            </a:r>
            <a:endParaRPr lang="tr-TR" sz="2400" dirty="0"/>
          </a:p>
          <a:p>
            <a:pPr marL="0" indent="0">
              <a:buNone/>
            </a:pPr>
            <a:r>
              <a:rPr lang="tr-TR" sz="2400" b="1" dirty="0" err="1"/>
              <a:t>Inputs</a:t>
            </a:r>
            <a:r>
              <a:rPr lang="tr-TR" sz="2400" b="1" dirty="0"/>
              <a:t> </a:t>
            </a:r>
            <a:r>
              <a:rPr lang="tr-TR" sz="2400" b="1" dirty="0" err="1"/>
              <a:t>to</a:t>
            </a:r>
            <a:r>
              <a:rPr lang="tr-TR" sz="2400" b="1" dirty="0"/>
              <a:t> </a:t>
            </a:r>
            <a:r>
              <a:rPr lang="tr-TR" sz="2400" b="1" dirty="0" err="1"/>
              <a:t>the</a:t>
            </a:r>
            <a:r>
              <a:rPr lang="tr-TR" sz="2400" b="1" dirty="0"/>
              <a:t> </a:t>
            </a:r>
            <a:r>
              <a:rPr lang="tr-TR" sz="2400" b="1" dirty="0" err="1"/>
              <a:t>algorithm</a:t>
            </a:r>
            <a:r>
              <a:rPr lang="tr-TR" sz="2400" b="1" dirty="0"/>
              <a:t>: </a:t>
            </a:r>
            <a:r>
              <a:rPr lang="tr-TR" sz="2400" dirty="0"/>
              <a:t>n</a:t>
            </a:r>
          </a:p>
          <a:p>
            <a:pPr marL="0" indent="0">
              <a:buNone/>
            </a:pPr>
            <a:r>
              <a:rPr lang="en-US" sz="2400" b="1" dirty="0"/>
              <a:t>Expected output: </a:t>
            </a:r>
            <a:r>
              <a:rPr lang="tr-TR" sz="2400" dirty="0" err="1"/>
              <a:t>List</a:t>
            </a:r>
            <a:r>
              <a:rPr lang="tr-TR" sz="2400" dirty="0"/>
              <a:t> of </a:t>
            </a:r>
            <a:r>
              <a:rPr lang="tr-TR" sz="2400" dirty="0" err="1"/>
              <a:t>odd</a:t>
            </a:r>
            <a:r>
              <a:rPr lang="tr-TR" sz="2400" dirty="0"/>
              <a:t> </a:t>
            </a:r>
            <a:r>
              <a:rPr lang="tr-TR" sz="2400" dirty="0" err="1"/>
              <a:t>numbers</a:t>
            </a:r>
            <a:r>
              <a:rPr lang="tr-TR" sz="2400" dirty="0"/>
              <a:t> </a:t>
            </a:r>
            <a:r>
              <a:rPr lang="tr-TR" sz="2400" dirty="0" err="1"/>
              <a:t>to</a:t>
            </a:r>
            <a:r>
              <a:rPr lang="tr-TR" sz="2400" dirty="0"/>
              <a:t> </a:t>
            </a:r>
            <a:r>
              <a:rPr lang="tr-TR" sz="2400" dirty="0" err="1"/>
              <a:t>the</a:t>
            </a:r>
            <a:r>
              <a:rPr lang="tr-TR" sz="2400" dirty="0"/>
              <a:t> n</a:t>
            </a:r>
          </a:p>
          <a:p>
            <a:pPr marL="0" indent="0">
              <a:buNone/>
            </a:pPr>
            <a:r>
              <a:rPr lang="en-US" sz="2400" b="1" u="sng" dirty="0">
                <a:solidFill>
                  <a:srgbClr val="FF0000"/>
                </a:solidFill>
              </a:rPr>
              <a:t>Algorithm: </a:t>
            </a:r>
            <a:endParaRPr lang="en-US" sz="2400" u="sng" dirty="0">
              <a:solidFill>
                <a:srgbClr val="FF0000"/>
              </a:solidFill>
            </a:endParaRPr>
          </a:p>
          <a:p>
            <a:pPr marL="0" indent="0">
              <a:spcBef>
                <a:spcPts val="500"/>
              </a:spcBef>
              <a:buNone/>
            </a:pPr>
            <a:r>
              <a:rPr lang="tr-TR" sz="2400" dirty="0"/>
              <a:t>Step </a:t>
            </a:r>
            <a:r>
              <a:rPr lang="en-US" sz="2400" dirty="0"/>
              <a:t>1</a:t>
            </a:r>
            <a:r>
              <a:rPr lang="tr-TR" sz="2400" dirty="0"/>
              <a:t>:</a:t>
            </a:r>
            <a:r>
              <a:rPr lang="en-US" sz="2400" dirty="0"/>
              <a:t> Start</a:t>
            </a:r>
            <a:endParaRPr lang="tr-TR" sz="2400" dirty="0"/>
          </a:p>
          <a:p>
            <a:pPr marL="0" indent="0">
              <a:spcBef>
                <a:spcPts val="500"/>
              </a:spcBef>
              <a:buNone/>
            </a:pPr>
            <a:r>
              <a:rPr lang="tr-TR" sz="2400" dirty="0"/>
              <a:t>Step 2: Read n</a:t>
            </a:r>
            <a:endParaRPr lang="en-US" sz="2400" dirty="0"/>
          </a:p>
          <a:p>
            <a:pPr marL="0" indent="0">
              <a:spcBef>
                <a:spcPts val="500"/>
              </a:spcBef>
              <a:buNone/>
            </a:pPr>
            <a:r>
              <a:rPr lang="tr-TR" sz="2400" dirty="0"/>
              <a:t>Step 3:</a:t>
            </a:r>
            <a:r>
              <a:rPr lang="en-US" sz="2400" dirty="0"/>
              <a:t> I ← </a:t>
            </a:r>
            <a:r>
              <a:rPr lang="tr-TR" sz="2400" dirty="0"/>
              <a:t>1</a:t>
            </a:r>
            <a:endParaRPr lang="en-US" sz="2400" dirty="0"/>
          </a:p>
          <a:p>
            <a:pPr marL="0" indent="0">
              <a:spcBef>
                <a:spcPts val="500"/>
              </a:spcBef>
              <a:buNone/>
            </a:pPr>
            <a:r>
              <a:rPr lang="tr-TR" sz="2400" dirty="0"/>
              <a:t>Step 4:</a:t>
            </a:r>
            <a:r>
              <a:rPr lang="en-US" sz="2400" dirty="0"/>
              <a:t> Write I in standard output</a:t>
            </a:r>
          </a:p>
          <a:p>
            <a:pPr marL="0" indent="0">
              <a:spcBef>
                <a:spcPts val="500"/>
              </a:spcBef>
              <a:buNone/>
            </a:pPr>
            <a:r>
              <a:rPr lang="tr-TR" sz="2400" dirty="0"/>
              <a:t>Step 5:</a:t>
            </a:r>
            <a:r>
              <a:rPr lang="en-US" sz="2400" dirty="0"/>
              <a:t> I ← I+2</a:t>
            </a:r>
          </a:p>
          <a:p>
            <a:pPr marL="0" indent="0">
              <a:spcBef>
                <a:spcPts val="500"/>
              </a:spcBef>
              <a:buNone/>
            </a:pPr>
            <a:r>
              <a:rPr lang="tr-TR" sz="2400" dirty="0"/>
              <a:t>Step 6:</a:t>
            </a:r>
            <a:r>
              <a:rPr lang="en-US" sz="2400" dirty="0"/>
              <a:t> If (I &lt;=</a:t>
            </a:r>
            <a:r>
              <a:rPr lang="tr-TR" sz="2400" dirty="0"/>
              <a:t>n</a:t>
            </a:r>
            <a:r>
              <a:rPr lang="en-US" sz="2400" dirty="0"/>
              <a:t>) then go to </a:t>
            </a:r>
            <a:r>
              <a:rPr lang="tr-TR" sz="2400" dirty="0"/>
              <a:t>step</a:t>
            </a:r>
            <a:r>
              <a:rPr lang="en-US" sz="2400" dirty="0"/>
              <a:t> </a:t>
            </a:r>
            <a:r>
              <a:rPr lang="tr-TR" sz="2400" dirty="0"/>
              <a:t>4</a:t>
            </a:r>
            <a:endParaRPr lang="en-US" sz="2400" dirty="0"/>
          </a:p>
          <a:p>
            <a:pPr marL="0" indent="0">
              <a:spcBef>
                <a:spcPts val="500"/>
              </a:spcBef>
              <a:buNone/>
            </a:pPr>
            <a:r>
              <a:rPr lang="tr-TR" sz="2400" dirty="0"/>
              <a:t>Step 7:</a:t>
            </a:r>
            <a:r>
              <a:rPr lang="en-US" sz="2400" dirty="0"/>
              <a:t> End</a:t>
            </a:r>
            <a:endParaRPr lang="tr-TR" sz="2400" dirty="0"/>
          </a:p>
        </p:txBody>
      </p:sp>
    </p:spTree>
    <p:extLst>
      <p:ext uri="{BB962C8B-B14F-4D97-AF65-F5344CB8AC3E}">
        <p14:creationId xmlns:p14="http://schemas.microsoft.com/office/powerpoint/2010/main" val="4051525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down)">
                                      <p:cBhvr>
                                        <p:cTn id="7" dur="500"/>
                                        <p:tgtEl>
                                          <p:spTgt spid="3">
                                            <p:txEl>
                                              <p:pRg st="3" end="3"/>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wipe(down)">
                                      <p:cBhvr>
                                        <p:cTn id="10" dur="500"/>
                                        <p:tgtEl>
                                          <p:spTgt spid="3">
                                            <p:txEl>
                                              <p:pRg st="4" end="4"/>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wipe(down)">
                                      <p:cBhvr>
                                        <p:cTn id="13" dur="500"/>
                                        <p:tgtEl>
                                          <p:spTgt spid="3">
                                            <p:txEl>
                                              <p:pRg st="5" end="5"/>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wipe(down)">
                                      <p:cBhvr>
                                        <p:cTn id="16" dur="500"/>
                                        <p:tgtEl>
                                          <p:spTgt spid="3">
                                            <p:txEl>
                                              <p:pRg st="6" end="6"/>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wipe(down)">
                                      <p:cBhvr>
                                        <p:cTn id="19" dur="500"/>
                                        <p:tgtEl>
                                          <p:spTgt spid="3">
                                            <p:txEl>
                                              <p:pRg st="7" end="7"/>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wipe(down)">
                                      <p:cBhvr>
                                        <p:cTn id="22" dur="500"/>
                                        <p:tgtEl>
                                          <p:spTgt spid="3">
                                            <p:txEl>
                                              <p:pRg st="8" end="8"/>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Effect transition="in" filter="wipe(down)">
                                      <p:cBhvr>
                                        <p:cTn id="25" dur="500"/>
                                        <p:tgtEl>
                                          <p:spTgt spid="3">
                                            <p:txEl>
                                              <p:pRg st="9" end="9"/>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3">
                                            <p:txEl>
                                              <p:pRg st="10" end="10"/>
                                            </p:txEl>
                                          </p:spTgt>
                                        </p:tgtEl>
                                        <p:attrNameLst>
                                          <p:attrName>style.visibility</p:attrName>
                                        </p:attrNameLst>
                                      </p:cBhvr>
                                      <p:to>
                                        <p:strVal val="visible"/>
                                      </p:to>
                                    </p:set>
                                    <p:animEffect transition="in" filter="wipe(down)">
                                      <p:cBhvr>
                                        <p:cTn id="2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cap="none" dirty="0" err="1"/>
              <a:t>What</a:t>
            </a:r>
            <a:r>
              <a:rPr lang="tr-TR" cap="none" dirty="0"/>
              <a:t> is an </a:t>
            </a:r>
            <a:r>
              <a:rPr lang="tr-TR" cap="none" dirty="0" err="1"/>
              <a:t>Algorithm</a:t>
            </a:r>
            <a:r>
              <a:rPr lang="tr-TR" cap="none" dirty="0"/>
              <a:t>?</a:t>
            </a:r>
            <a:endParaRPr lang="en-US" cap="none" dirty="0"/>
          </a:p>
        </p:txBody>
      </p:sp>
      <p:sp>
        <p:nvSpPr>
          <p:cNvPr id="3" name="İçerik Yer Tutucusu 2"/>
          <p:cNvSpPr>
            <a:spLocks noGrp="1"/>
          </p:cNvSpPr>
          <p:nvPr>
            <p:ph idx="1"/>
          </p:nvPr>
        </p:nvSpPr>
        <p:spPr>
          <a:xfrm>
            <a:off x="1141412" y="1812176"/>
            <a:ext cx="9905999" cy="4798174"/>
          </a:xfrm>
        </p:spPr>
        <p:txBody>
          <a:bodyPr>
            <a:normAutofit/>
          </a:bodyPr>
          <a:lstStyle/>
          <a:p>
            <a:r>
              <a:rPr lang="en-US" sz="2400" dirty="0"/>
              <a:t>A typical programming task can be divided into </a:t>
            </a:r>
            <a:r>
              <a:rPr lang="en-US" sz="2400" b="1" dirty="0">
                <a:solidFill>
                  <a:srgbClr val="FF0000"/>
                </a:solidFill>
              </a:rPr>
              <a:t>two phases</a:t>
            </a:r>
            <a:r>
              <a:rPr lang="en-US" sz="2400" dirty="0">
                <a:solidFill>
                  <a:srgbClr val="FF0000"/>
                </a:solidFill>
              </a:rPr>
              <a:t>:</a:t>
            </a:r>
          </a:p>
          <a:p>
            <a:endParaRPr lang="tr-TR" sz="2400" b="1" dirty="0"/>
          </a:p>
          <a:p>
            <a:r>
              <a:rPr lang="en-US" sz="2400" b="1" dirty="0"/>
              <a:t>Problem solving phase</a:t>
            </a:r>
            <a:r>
              <a:rPr lang="tr-TR" sz="2400" dirty="0"/>
              <a:t> : </a:t>
            </a:r>
            <a:r>
              <a:rPr lang="en-US" sz="2400" dirty="0"/>
              <a:t>produce an ordered sequence of steps that describe solution of problem</a:t>
            </a:r>
            <a:r>
              <a:rPr lang="tr-TR" sz="2400" dirty="0"/>
              <a:t>, </a:t>
            </a:r>
          </a:p>
          <a:p>
            <a:pPr lvl="1"/>
            <a:r>
              <a:rPr lang="en-US" sz="2400" dirty="0"/>
              <a:t>this sequence of steps is called an </a:t>
            </a:r>
            <a:r>
              <a:rPr lang="en-US" sz="2400" b="1" dirty="0">
                <a:solidFill>
                  <a:srgbClr val="FF0000"/>
                </a:solidFill>
              </a:rPr>
              <a:t>algorithm</a:t>
            </a:r>
            <a:endParaRPr lang="tr-TR" sz="2400" b="1" dirty="0">
              <a:solidFill>
                <a:srgbClr val="FF0000"/>
              </a:solidFill>
            </a:endParaRPr>
          </a:p>
          <a:p>
            <a:pPr marL="457200" lvl="1" indent="0">
              <a:buNone/>
            </a:pPr>
            <a:endParaRPr lang="en-US" sz="2400" b="1" dirty="0">
              <a:solidFill>
                <a:srgbClr val="FFC000"/>
              </a:solidFill>
            </a:endParaRPr>
          </a:p>
          <a:p>
            <a:r>
              <a:rPr lang="en-US" sz="2400" b="1" dirty="0"/>
              <a:t>Implementation phas</a:t>
            </a:r>
            <a:r>
              <a:rPr lang="en-US" sz="2400" dirty="0"/>
              <a:t>e</a:t>
            </a:r>
            <a:r>
              <a:rPr lang="tr-TR" sz="2400" dirty="0"/>
              <a:t>: </a:t>
            </a:r>
            <a:r>
              <a:rPr lang="en-US" sz="2400" dirty="0"/>
              <a:t>implement the program in some programming language</a:t>
            </a:r>
          </a:p>
        </p:txBody>
      </p:sp>
    </p:spTree>
    <p:extLst>
      <p:ext uri="{BB962C8B-B14F-4D97-AF65-F5344CB8AC3E}">
        <p14:creationId xmlns:p14="http://schemas.microsoft.com/office/powerpoint/2010/main" val="497478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06734" y="60914"/>
            <a:ext cx="8002587" cy="1478570"/>
          </a:xfrm>
        </p:spPr>
        <p:txBody>
          <a:bodyPr>
            <a:normAutofit/>
          </a:bodyPr>
          <a:lstStyle/>
          <a:p>
            <a:r>
              <a:rPr lang="tr-TR" sz="4000" cap="none" dirty="0" err="1"/>
              <a:t>Example</a:t>
            </a:r>
            <a:r>
              <a:rPr lang="tr-TR" sz="4000" cap="none" dirty="0"/>
              <a:t> of </a:t>
            </a:r>
            <a:r>
              <a:rPr lang="tr-TR" sz="4000" cap="none" dirty="0" err="1"/>
              <a:t>repetition</a:t>
            </a:r>
            <a:r>
              <a:rPr lang="tr-TR" sz="4000" cap="none" dirty="0"/>
              <a:t> </a:t>
            </a:r>
            <a:r>
              <a:rPr lang="tr-TR" sz="4000" cap="none" dirty="0" err="1"/>
              <a:t>algorithm</a:t>
            </a:r>
            <a:r>
              <a:rPr lang="tr-TR" sz="4000" cap="none" dirty="0"/>
              <a:t> 3</a:t>
            </a:r>
            <a:endParaRPr lang="en-US" sz="4000" cap="none" dirty="0"/>
          </a:p>
        </p:txBody>
      </p:sp>
      <p:sp>
        <p:nvSpPr>
          <p:cNvPr id="3" name="İçerik Yer Tutucusu 2"/>
          <p:cNvSpPr>
            <a:spLocks noGrp="1"/>
          </p:cNvSpPr>
          <p:nvPr>
            <p:ph idx="1"/>
          </p:nvPr>
        </p:nvSpPr>
        <p:spPr>
          <a:xfrm>
            <a:off x="1106734" y="707753"/>
            <a:ext cx="10934973" cy="6105099"/>
          </a:xfrm>
        </p:spPr>
        <p:txBody>
          <a:bodyPr>
            <a:noAutofit/>
          </a:bodyPr>
          <a:lstStyle/>
          <a:p>
            <a:pPr marL="0" indent="0">
              <a:buNone/>
            </a:pPr>
            <a:r>
              <a:rPr lang="en-US" sz="2400" b="1" dirty="0"/>
              <a:t>Problem: </a:t>
            </a:r>
            <a:r>
              <a:rPr lang="en-US" sz="2400" dirty="0"/>
              <a:t>Design an algorithm which generates even numbers between 1000 and 2000 and then prints them in the standard output. It should also print total sum </a:t>
            </a:r>
            <a:endParaRPr lang="tr-TR" sz="2400" dirty="0"/>
          </a:p>
          <a:p>
            <a:pPr marL="0" indent="0">
              <a:buNone/>
            </a:pPr>
            <a:r>
              <a:rPr lang="tr-TR" sz="2400" b="1" dirty="0" err="1"/>
              <a:t>Inputs</a:t>
            </a:r>
            <a:r>
              <a:rPr lang="tr-TR" sz="2400" b="1" dirty="0"/>
              <a:t> </a:t>
            </a:r>
            <a:r>
              <a:rPr lang="tr-TR" sz="2400" b="1" dirty="0" err="1"/>
              <a:t>to</a:t>
            </a:r>
            <a:r>
              <a:rPr lang="tr-TR" sz="2400" b="1" dirty="0"/>
              <a:t> </a:t>
            </a:r>
            <a:r>
              <a:rPr lang="tr-TR" sz="2400" b="1" dirty="0" err="1"/>
              <a:t>the</a:t>
            </a:r>
            <a:r>
              <a:rPr lang="tr-TR" sz="2400" b="1" dirty="0"/>
              <a:t> </a:t>
            </a:r>
            <a:r>
              <a:rPr lang="tr-TR" sz="2400" b="1" dirty="0" err="1"/>
              <a:t>algorithm</a:t>
            </a:r>
            <a:r>
              <a:rPr lang="tr-TR" sz="2400" b="1" dirty="0"/>
              <a:t>: </a:t>
            </a:r>
            <a:r>
              <a:rPr lang="tr-TR" sz="2400" dirty="0" err="1"/>
              <a:t>Min</a:t>
            </a:r>
            <a:r>
              <a:rPr lang="tr-TR" sz="2400" dirty="0"/>
              <a:t>, </a:t>
            </a:r>
            <a:r>
              <a:rPr lang="tr-TR" sz="2400" dirty="0" err="1"/>
              <a:t>Max</a:t>
            </a:r>
            <a:r>
              <a:rPr lang="tr-TR" sz="2400" dirty="0"/>
              <a:t> </a:t>
            </a:r>
            <a:r>
              <a:rPr lang="tr-TR" sz="2400" dirty="0" err="1"/>
              <a:t>and</a:t>
            </a:r>
            <a:r>
              <a:rPr lang="tr-TR" sz="2400" dirty="0"/>
              <a:t> </a:t>
            </a:r>
            <a:r>
              <a:rPr lang="tr-TR" sz="2400" dirty="0" err="1"/>
              <a:t>Sum</a:t>
            </a:r>
            <a:r>
              <a:rPr lang="tr-TR" sz="2400" dirty="0"/>
              <a:t> (1000, 2000, 0)</a:t>
            </a:r>
          </a:p>
          <a:p>
            <a:pPr marL="0" indent="0">
              <a:buNone/>
            </a:pPr>
            <a:r>
              <a:rPr lang="en-US" sz="2400" b="1" dirty="0"/>
              <a:t>Expected output: </a:t>
            </a:r>
            <a:r>
              <a:rPr lang="tr-TR" sz="2400" dirty="0" err="1"/>
              <a:t>List</a:t>
            </a:r>
            <a:r>
              <a:rPr lang="tr-TR" sz="2400" dirty="0"/>
              <a:t> of </a:t>
            </a:r>
            <a:r>
              <a:rPr lang="tr-TR" sz="2400" dirty="0" err="1"/>
              <a:t>even</a:t>
            </a:r>
            <a:r>
              <a:rPr lang="tr-TR" sz="2400" dirty="0"/>
              <a:t> </a:t>
            </a:r>
            <a:r>
              <a:rPr lang="tr-TR" sz="2400" dirty="0" err="1"/>
              <a:t>numbers</a:t>
            </a:r>
            <a:r>
              <a:rPr lang="tr-TR" sz="2400" dirty="0"/>
              <a:t> </a:t>
            </a:r>
            <a:r>
              <a:rPr lang="tr-TR" sz="2400" dirty="0" err="1"/>
              <a:t>between</a:t>
            </a:r>
            <a:r>
              <a:rPr lang="tr-TR" sz="2400" dirty="0"/>
              <a:t> 1000 </a:t>
            </a:r>
            <a:r>
              <a:rPr lang="tr-TR" sz="2400" dirty="0" err="1"/>
              <a:t>to</a:t>
            </a:r>
            <a:r>
              <a:rPr lang="tr-TR" sz="2400" dirty="0"/>
              <a:t> 2000 </a:t>
            </a:r>
            <a:r>
              <a:rPr lang="tr-TR" sz="2400" dirty="0" err="1"/>
              <a:t>and</a:t>
            </a:r>
            <a:r>
              <a:rPr lang="tr-TR" sz="2400" dirty="0"/>
              <a:t> </a:t>
            </a:r>
            <a:r>
              <a:rPr lang="tr-TR" sz="2400" dirty="0" err="1"/>
              <a:t>sum</a:t>
            </a:r>
            <a:r>
              <a:rPr lang="tr-TR" sz="2400" dirty="0"/>
              <a:t> of </a:t>
            </a:r>
            <a:r>
              <a:rPr lang="tr-TR" sz="2400" dirty="0" err="1"/>
              <a:t>them</a:t>
            </a:r>
            <a:endParaRPr lang="tr-TR" sz="2400" dirty="0"/>
          </a:p>
          <a:p>
            <a:pPr marL="0" indent="0">
              <a:buNone/>
            </a:pPr>
            <a:r>
              <a:rPr lang="en-US" sz="2400" b="1" u="sng" dirty="0">
                <a:solidFill>
                  <a:srgbClr val="FF0000"/>
                </a:solidFill>
              </a:rPr>
              <a:t>Algorithm: </a:t>
            </a:r>
            <a:endParaRPr lang="en-US" sz="2400" u="sng" dirty="0">
              <a:solidFill>
                <a:srgbClr val="FF0000"/>
              </a:solidFill>
            </a:endParaRPr>
          </a:p>
          <a:p>
            <a:pPr marL="0" indent="0">
              <a:spcBef>
                <a:spcPts val="400"/>
              </a:spcBef>
              <a:buNone/>
            </a:pPr>
            <a:r>
              <a:rPr lang="tr-TR" sz="2400" dirty="0"/>
              <a:t>Step </a:t>
            </a:r>
            <a:r>
              <a:rPr lang="en-US" sz="2400" dirty="0"/>
              <a:t>1</a:t>
            </a:r>
            <a:r>
              <a:rPr lang="tr-TR" sz="2400" dirty="0"/>
              <a:t>:</a:t>
            </a:r>
            <a:r>
              <a:rPr lang="en-US" sz="2400" dirty="0"/>
              <a:t> Start</a:t>
            </a:r>
            <a:endParaRPr lang="tr-TR" sz="2400" dirty="0"/>
          </a:p>
          <a:p>
            <a:pPr marL="0" indent="0">
              <a:spcBef>
                <a:spcPts val="400"/>
              </a:spcBef>
              <a:buNone/>
            </a:pPr>
            <a:r>
              <a:rPr lang="tr-TR" sz="2400" dirty="0"/>
              <a:t>Step 2: </a:t>
            </a:r>
            <a:r>
              <a:rPr lang="en-US" sz="2400" dirty="0"/>
              <a:t>I ← 1000 and S ← 0</a:t>
            </a:r>
            <a:endParaRPr lang="tr-TR" sz="2400" dirty="0"/>
          </a:p>
          <a:p>
            <a:pPr marL="0" indent="0">
              <a:spcBef>
                <a:spcPts val="400"/>
              </a:spcBef>
              <a:buNone/>
            </a:pPr>
            <a:r>
              <a:rPr lang="tr-TR" sz="2400" dirty="0"/>
              <a:t>Step 3:</a:t>
            </a:r>
            <a:r>
              <a:rPr lang="en-US" sz="2400" dirty="0"/>
              <a:t> Write I </a:t>
            </a:r>
            <a:endParaRPr lang="tr-TR" sz="2400" dirty="0"/>
          </a:p>
          <a:p>
            <a:pPr marL="0" indent="0">
              <a:spcBef>
                <a:spcPts val="400"/>
              </a:spcBef>
              <a:buNone/>
            </a:pPr>
            <a:r>
              <a:rPr lang="tr-TR" sz="2400" dirty="0"/>
              <a:t>Step 4:</a:t>
            </a:r>
            <a:r>
              <a:rPr lang="en-US" sz="2400" dirty="0"/>
              <a:t> S ← S + I</a:t>
            </a:r>
          </a:p>
          <a:p>
            <a:pPr marL="0" indent="0">
              <a:spcBef>
                <a:spcPts val="400"/>
              </a:spcBef>
              <a:buNone/>
            </a:pPr>
            <a:r>
              <a:rPr lang="tr-TR" sz="2400" dirty="0"/>
              <a:t>Step 5:</a:t>
            </a:r>
            <a:r>
              <a:rPr lang="en-US" sz="2400" dirty="0"/>
              <a:t> I ← I+2</a:t>
            </a:r>
          </a:p>
          <a:p>
            <a:pPr marL="0" indent="0">
              <a:spcBef>
                <a:spcPts val="400"/>
              </a:spcBef>
              <a:buNone/>
            </a:pPr>
            <a:r>
              <a:rPr lang="tr-TR" sz="2400" dirty="0"/>
              <a:t>Step 6:</a:t>
            </a:r>
            <a:r>
              <a:rPr lang="en-US" sz="2400" dirty="0"/>
              <a:t> If (I &lt;= 2000) then go to </a:t>
            </a:r>
            <a:r>
              <a:rPr lang="tr-TR" sz="2400" dirty="0"/>
              <a:t>step</a:t>
            </a:r>
            <a:r>
              <a:rPr lang="en-US" sz="2400" dirty="0"/>
              <a:t> 3</a:t>
            </a:r>
            <a:endParaRPr lang="tr-TR" sz="2400" dirty="0"/>
          </a:p>
          <a:p>
            <a:pPr marL="0" indent="0">
              <a:spcBef>
                <a:spcPts val="400"/>
              </a:spcBef>
              <a:buNone/>
            </a:pPr>
            <a:r>
              <a:rPr lang="tr-TR" sz="2400" dirty="0"/>
              <a:t>Else </a:t>
            </a:r>
            <a:r>
              <a:rPr lang="tr-TR" sz="2400" dirty="0" err="1"/>
              <a:t>go</a:t>
            </a:r>
            <a:r>
              <a:rPr lang="tr-TR" sz="2400" dirty="0"/>
              <a:t> </a:t>
            </a:r>
            <a:r>
              <a:rPr lang="tr-TR" sz="2400" dirty="0" err="1"/>
              <a:t>to</a:t>
            </a:r>
            <a:r>
              <a:rPr lang="tr-TR" sz="2400" dirty="0"/>
              <a:t> step 7</a:t>
            </a:r>
            <a:endParaRPr lang="en-US" sz="2400" dirty="0"/>
          </a:p>
          <a:p>
            <a:pPr marL="0" indent="0">
              <a:spcBef>
                <a:spcPts val="400"/>
              </a:spcBef>
              <a:buNone/>
            </a:pPr>
            <a:r>
              <a:rPr lang="tr-TR" sz="2400" dirty="0"/>
              <a:t>Step 7:</a:t>
            </a:r>
            <a:r>
              <a:rPr lang="en-US" sz="2400" dirty="0"/>
              <a:t> </a:t>
            </a:r>
            <a:r>
              <a:rPr lang="tr-TR" sz="2400" dirty="0"/>
              <a:t>Write S</a:t>
            </a:r>
          </a:p>
          <a:p>
            <a:pPr marL="0" indent="0">
              <a:spcBef>
                <a:spcPts val="400"/>
              </a:spcBef>
              <a:buNone/>
            </a:pPr>
            <a:r>
              <a:rPr lang="tr-TR" sz="2400" dirty="0"/>
              <a:t>Step 8: </a:t>
            </a:r>
            <a:r>
              <a:rPr lang="tr-TR" sz="2400" dirty="0" err="1"/>
              <a:t>End</a:t>
            </a:r>
            <a:endParaRPr lang="tr-TR" sz="2400" dirty="0"/>
          </a:p>
        </p:txBody>
      </p:sp>
    </p:spTree>
    <p:extLst>
      <p:ext uri="{BB962C8B-B14F-4D97-AF65-F5344CB8AC3E}">
        <p14:creationId xmlns:p14="http://schemas.microsoft.com/office/powerpoint/2010/main" val="1839880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down)">
                                      <p:cBhvr>
                                        <p:cTn id="7" dur="500"/>
                                        <p:tgtEl>
                                          <p:spTgt spid="3">
                                            <p:txEl>
                                              <p:pRg st="3" end="3"/>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wipe(down)">
                                      <p:cBhvr>
                                        <p:cTn id="10" dur="500"/>
                                        <p:tgtEl>
                                          <p:spTgt spid="3">
                                            <p:txEl>
                                              <p:pRg st="4" end="4"/>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wipe(down)">
                                      <p:cBhvr>
                                        <p:cTn id="13" dur="500"/>
                                        <p:tgtEl>
                                          <p:spTgt spid="3">
                                            <p:txEl>
                                              <p:pRg st="5" end="5"/>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wipe(down)">
                                      <p:cBhvr>
                                        <p:cTn id="16" dur="500"/>
                                        <p:tgtEl>
                                          <p:spTgt spid="3">
                                            <p:txEl>
                                              <p:pRg st="6" end="6"/>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wipe(down)">
                                      <p:cBhvr>
                                        <p:cTn id="19" dur="500"/>
                                        <p:tgtEl>
                                          <p:spTgt spid="3">
                                            <p:txEl>
                                              <p:pRg st="7" end="7"/>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wipe(down)">
                                      <p:cBhvr>
                                        <p:cTn id="22" dur="500"/>
                                        <p:tgtEl>
                                          <p:spTgt spid="3">
                                            <p:txEl>
                                              <p:pRg st="8" end="8"/>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Effect transition="in" filter="wipe(down)">
                                      <p:cBhvr>
                                        <p:cTn id="25" dur="500"/>
                                        <p:tgtEl>
                                          <p:spTgt spid="3">
                                            <p:txEl>
                                              <p:pRg st="9" end="9"/>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3">
                                            <p:txEl>
                                              <p:pRg st="10" end="10"/>
                                            </p:txEl>
                                          </p:spTgt>
                                        </p:tgtEl>
                                        <p:attrNameLst>
                                          <p:attrName>style.visibility</p:attrName>
                                        </p:attrNameLst>
                                      </p:cBhvr>
                                      <p:to>
                                        <p:strVal val="visible"/>
                                      </p:to>
                                    </p:set>
                                    <p:animEffect transition="in" filter="wipe(down)">
                                      <p:cBhvr>
                                        <p:cTn id="28" dur="500"/>
                                        <p:tgtEl>
                                          <p:spTgt spid="3">
                                            <p:txEl>
                                              <p:pRg st="10" end="10"/>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Effect transition="in" filter="wipe(down)">
                                      <p:cBhvr>
                                        <p:cTn id="31" dur="500"/>
                                        <p:tgtEl>
                                          <p:spTgt spid="3">
                                            <p:txEl>
                                              <p:pRg st="11" end="11"/>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3">
                                            <p:txEl>
                                              <p:pRg st="12" end="12"/>
                                            </p:txEl>
                                          </p:spTgt>
                                        </p:tgtEl>
                                        <p:attrNameLst>
                                          <p:attrName>style.visibility</p:attrName>
                                        </p:attrNameLst>
                                      </p:cBhvr>
                                      <p:to>
                                        <p:strVal val="visible"/>
                                      </p:to>
                                    </p:set>
                                    <p:animEffect transition="in" filter="wipe(down)">
                                      <p:cBhvr>
                                        <p:cTn id="34"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cap="none" dirty="0" err="1"/>
              <a:t>Complex</a:t>
            </a:r>
            <a:r>
              <a:rPr lang="tr-TR" cap="none" dirty="0"/>
              <a:t> </a:t>
            </a:r>
            <a:r>
              <a:rPr lang="tr-TR" cap="none" dirty="0" err="1"/>
              <a:t>Algorithms</a:t>
            </a:r>
            <a:endParaRPr lang="en-US" cap="none" dirty="0"/>
          </a:p>
        </p:txBody>
      </p:sp>
      <p:sp>
        <p:nvSpPr>
          <p:cNvPr id="3" name="İçerik Yer Tutucusu 2"/>
          <p:cNvSpPr>
            <a:spLocks noGrp="1"/>
          </p:cNvSpPr>
          <p:nvPr>
            <p:ph idx="1"/>
          </p:nvPr>
        </p:nvSpPr>
        <p:spPr>
          <a:xfrm>
            <a:off x="1141412" y="1678675"/>
            <a:ext cx="9905999" cy="5036024"/>
          </a:xfrm>
        </p:spPr>
        <p:txBody>
          <a:bodyPr>
            <a:normAutofit/>
          </a:bodyPr>
          <a:lstStyle/>
          <a:p>
            <a:pPr marL="0" indent="0">
              <a:buNone/>
            </a:pPr>
            <a:endParaRPr lang="en-US" sz="2400" dirty="0"/>
          </a:p>
          <a:p>
            <a:r>
              <a:rPr lang="en-US" sz="2400" dirty="0"/>
              <a:t>Combining the use of these control structures, for example, a loop within a loop (nested loops), a branch within another branch (nested if), a branch within a loop, a loop within a branch, and so forth, is not uncommon. Complex algorithms may have more complicated logic structure and deep</a:t>
            </a:r>
            <a:r>
              <a:rPr lang="tr-TR" sz="2400" dirty="0"/>
              <a:t> </a:t>
            </a:r>
            <a:r>
              <a:rPr lang="en-US" sz="2400" dirty="0"/>
              <a:t>level of nesting, in which case it is best to demarcate parts of the algorithm as separate smaller modules.</a:t>
            </a:r>
            <a:endParaRPr lang="tr-TR" sz="2400" dirty="0"/>
          </a:p>
        </p:txBody>
      </p:sp>
    </p:spTree>
    <p:extLst>
      <p:ext uri="{BB962C8B-B14F-4D97-AF65-F5344CB8AC3E}">
        <p14:creationId xmlns:p14="http://schemas.microsoft.com/office/powerpoint/2010/main" val="6966312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cap="none" dirty="0" err="1"/>
              <a:t>Properties</a:t>
            </a:r>
            <a:r>
              <a:rPr lang="tr-TR" cap="none" dirty="0"/>
              <a:t> of </a:t>
            </a:r>
            <a:r>
              <a:rPr lang="tr-TR" cap="none" dirty="0" err="1"/>
              <a:t>Algorithm</a:t>
            </a:r>
            <a:endParaRPr lang="en-US" cap="none" dirty="0"/>
          </a:p>
        </p:txBody>
      </p:sp>
      <p:sp>
        <p:nvSpPr>
          <p:cNvPr id="3" name="İçerik Yer Tutucusu 2"/>
          <p:cNvSpPr>
            <a:spLocks noGrp="1"/>
          </p:cNvSpPr>
          <p:nvPr>
            <p:ph idx="1"/>
          </p:nvPr>
        </p:nvSpPr>
        <p:spPr>
          <a:xfrm>
            <a:off x="1141412" y="1678675"/>
            <a:ext cx="9905999" cy="5036024"/>
          </a:xfrm>
        </p:spPr>
        <p:txBody>
          <a:bodyPr>
            <a:normAutofit/>
          </a:bodyPr>
          <a:lstStyle/>
          <a:p>
            <a:pPr marL="457200" indent="-457200">
              <a:buFont typeface="+mj-lt"/>
              <a:buAutoNum type="arabicPeriod"/>
            </a:pPr>
            <a:r>
              <a:rPr lang="en-US" sz="2400" b="1" dirty="0">
                <a:solidFill>
                  <a:srgbClr val="FF0000"/>
                </a:solidFill>
              </a:rPr>
              <a:t>Finiteness: </a:t>
            </a:r>
            <a:r>
              <a:rPr lang="en-US" sz="2400" dirty="0"/>
              <a:t>An algorithm must always terminate after a finite number of steps. It means after every step one reach closer to solution of the problem and after a finite number of steps algorithm reaches to an end point. </a:t>
            </a:r>
            <a:endParaRPr lang="tr-TR" sz="2400" dirty="0"/>
          </a:p>
          <a:p>
            <a:pPr marL="457200" indent="-457200">
              <a:buFont typeface="+mj-lt"/>
              <a:buAutoNum type="arabicPeriod"/>
            </a:pPr>
            <a:r>
              <a:rPr lang="en-US" sz="2400" b="1" dirty="0">
                <a:solidFill>
                  <a:srgbClr val="FF0000"/>
                </a:solidFill>
              </a:rPr>
              <a:t>Definiteness: </a:t>
            </a:r>
            <a:r>
              <a:rPr lang="en-US" sz="2400" dirty="0"/>
              <a:t>Each step of an algorithm must be precisely defined. It is done by well thought actions to be performed at each step of the algorithm. Also the actions are defined unambiguously for each activity in the algorithm. </a:t>
            </a:r>
            <a:endParaRPr lang="tr-TR" sz="2400" dirty="0"/>
          </a:p>
          <a:p>
            <a:pPr marL="457200" indent="-457200">
              <a:buFont typeface="+mj-lt"/>
              <a:buAutoNum type="arabicPeriod"/>
            </a:pPr>
            <a:r>
              <a:rPr lang="en-US" sz="2400" b="1" dirty="0">
                <a:solidFill>
                  <a:srgbClr val="FF0000"/>
                </a:solidFill>
              </a:rPr>
              <a:t>Input: </a:t>
            </a:r>
            <a:r>
              <a:rPr lang="en-US" sz="2400" dirty="0"/>
              <a:t>Any operation you perform need some beginning value/quantities associated with different activities in the operation. So the value/quantities are given to the algorithm before it begins. </a:t>
            </a:r>
            <a:endParaRPr lang="tr-TR" sz="2400" dirty="0"/>
          </a:p>
        </p:txBody>
      </p:sp>
    </p:spTree>
    <p:extLst>
      <p:ext uri="{BB962C8B-B14F-4D97-AF65-F5344CB8AC3E}">
        <p14:creationId xmlns:p14="http://schemas.microsoft.com/office/powerpoint/2010/main" val="38648273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cap="none" dirty="0" err="1"/>
              <a:t>Properties</a:t>
            </a:r>
            <a:r>
              <a:rPr lang="tr-TR" cap="none" dirty="0"/>
              <a:t> of </a:t>
            </a:r>
            <a:r>
              <a:rPr lang="tr-TR" cap="none" dirty="0" err="1"/>
              <a:t>Algorithm</a:t>
            </a:r>
            <a:r>
              <a:rPr lang="tr-TR" cap="none" dirty="0"/>
              <a:t>…</a:t>
            </a:r>
            <a:endParaRPr lang="en-US" cap="none" dirty="0"/>
          </a:p>
        </p:txBody>
      </p:sp>
      <p:sp>
        <p:nvSpPr>
          <p:cNvPr id="3" name="İçerik Yer Tutucusu 2"/>
          <p:cNvSpPr>
            <a:spLocks noGrp="1"/>
          </p:cNvSpPr>
          <p:nvPr>
            <p:ph idx="1"/>
          </p:nvPr>
        </p:nvSpPr>
        <p:spPr>
          <a:xfrm>
            <a:off x="1141412" y="1678675"/>
            <a:ext cx="9905999" cy="5036024"/>
          </a:xfrm>
        </p:spPr>
        <p:txBody>
          <a:bodyPr>
            <a:normAutofit/>
          </a:bodyPr>
          <a:lstStyle/>
          <a:p>
            <a:pPr marL="457200" indent="-457200">
              <a:buFont typeface="+mj-lt"/>
              <a:buAutoNum type="arabicPeriod" startAt="4"/>
            </a:pPr>
            <a:r>
              <a:rPr lang="en-US" sz="2400" b="1" dirty="0">
                <a:solidFill>
                  <a:srgbClr val="FF0000"/>
                </a:solidFill>
              </a:rPr>
              <a:t>Output: </a:t>
            </a:r>
            <a:r>
              <a:rPr lang="en-US" sz="2400" dirty="0"/>
              <a:t>One always expects output/result (expected value/quantities) in terms of output from an algorithm. The result may be obtained at different stages of the algorithm. If some result is from the intermediate stage of the operation then it is known as </a:t>
            </a:r>
            <a:r>
              <a:rPr lang="en-US" sz="2400" b="1" dirty="0">
                <a:solidFill>
                  <a:srgbClr val="FF0000"/>
                </a:solidFill>
              </a:rPr>
              <a:t>intermediate result </a:t>
            </a:r>
            <a:r>
              <a:rPr lang="en-US" sz="2400" dirty="0"/>
              <a:t>and result obtained at the end of algorithm is known as </a:t>
            </a:r>
            <a:r>
              <a:rPr lang="en-US" sz="2400" b="1" dirty="0">
                <a:solidFill>
                  <a:srgbClr val="FF0000"/>
                </a:solidFill>
              </a:rPr>
              <a:t>end result</a:t>
            </a:r>
            <a:r>
              <a:rPr lang="en-US" sz="2400" dirty="0"/>
              <a:t>. The output is expected value/quantities always have a specified relation to the inputs  </a:t>
            </a:r>
            <a:endParaRPr lang="tr-TR" sz="2400" dirty="0"/>
          </a:p>
          <a:p>
            <a:pPr marL="457200" indent="-457200">
              <a:buFont typeface="+mj-lt"/>
              <a:buAutoNum type="arabicPeriod" startAt="4"/>
            </a:pPr>
            <a:r>
              <a:rPr lang="en-US" sz="2400" b="1" dirty="0">
                <a:solidFill>
                  <a:srgbClr val="FF0000"/>
                </a:solidFill>
              </a:rPr>
              <a:t>Effectiveness: </a:t>
            </a:r>
            <a:r>
              <a:rPr lang="en-US" sz="2400" dirty="0"/>
              <a:t>Algorithms to be developed/written using basic operations. Actually operations should be basic, so that even they can in principle be done exactly and in a finite amount of time by a person, by using paper and pencil only. </a:t>
            </a:r>
            <a:endParaRPr lang="tr-TR" sz="2400" dirty="0"/>
          </a:p>
        </p:txBody>
      </p:sp>
    </p:spTree>
    <p:extLst>
      <p:ext uri="{BB962C8B-B14F-4D97-AF65-F5344CB8AC3E}">
        <p14:creationId xmlns:p14="http://schemas.microsoft.com/office/powerpoint/2010/main" val="21196819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cap="none" dirty="0" err="1"/>
              <a:t>Flowcharts</a:t>
            </a:r>
            <a:endParaRPr lang="en-US" cap="none" dirty="0"/>
          </a:p>
        </p:txBody>
      </p:sp>
      <p:sp>
        <p:nvSpPr>
          <p:cNvPr id="3" name="İçerik Yer Tutucusu 2"/>
          <p:cNvSpPr>
            <a:spLocks noGrp="1"/>
          </p:cNvSpPr>
          <p:nvPr>
            <p:ph idx="1"/>
          </p:nvPr>
        </p:nvSpPr>
        <p:spPr>
          <a:xfrm>
            <a:off x="1141412" y="1678675"/>
            <a:ext cx="9905999" cy="5036024"/>
          </a:xfrm>
        </p:spPr>
        <p:txBody>
          <a:bodyPr>
            <a:normAutofit/>
          </a:bodyPr>
          <a:lstStyle/>
          <a:p>
            <a:endParaRPr lang="tr-TR" sz="2400" dirty="0"/>
          </a:p>
          <a:p>
            <a:r>
              <a:rPr lang="en-US" sz="2400" dirty="0"/>
              <a:t>The flowchart is a diagram which visually presents the flow of data through processing systems. This means by seeing a flow chart one can know the operations performed and the sequence of these operations in a system. </a:t>
            </a:r>
            <a:endParaRPr lang="tr-TR" sz="2400" dirty="0"/>
          </a:p>
          <a:p>
            <a:endParaRPr lang="tr-TR" sz="2400" dirty="0"/>
          </a:p>
          <a:p>
            <a:r>
              <a:rPr lang="en-US" sz="2400" dirty="0"/>
              <a:t>A flowchart, will describe the operations (and in what sequence) are required to solve a given problem. </a:t>
            </a:r>
            <a:endParaRPr lang="tr-TR" sz="2400" dirty="0"/>
          </a:p>
        </p:txBody>
      </p:sp>
    </p:spTree>
    <p:extLst>
      <p:ext uri="{BB962C8B-B14F-4D97-AF65-F5344CB8AC3E}">
        <p14:creationId xmlns:p14="http://schemas.microsoft.com/office/powerpoint/2010/main" val="36953171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377895" y="103750"/>
            <a:ext cx="9905998" cy="722865"/>
          </a:xfrm>
        </p:spPr>
        <p:txBody>
          <a:bodyPr/>
          <a:lstStyle/>
          <a:p>
            <a:r>
              <a:rPr lang="tr-TR" cap="none" dirty="0" err="1"/>
              <a:t>Flowchart</a:t>
            </a:r>
            <a:r>
              <a:rPr lang="tr-TR" cap="none" dirty="0"/>
              <a:t> </a:t>
            </a:r>
            <a:r>
              <a:rPr lang="tr-TR" cap="none" dirty="0" err="1"/>
              <a:t>Symbols</a:t>
            </a:r>
            <a:endParaRPr lang="en-US" cap="none" dirty="0"/>
          </a:p>
        </p:txBody>
      </p:sp>
      <p:pic>
        <p:nvPicPr>
          <p:cNvPr id="5" name="İçerik Yer Tutucusu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17300" y="826615"/>
            <a:ext cx="7957399" cy="6031385"/>
          </a:xfrm>
        </p:spPr>
      </p:pic>
    </p:spTree>
    <p:extLst>
      <p:ext uri="{BB962C8B-B14F-4D97-AF65-F5344CB8AC3E}">
        <p14:creationId xmlns:p14="http://schemas.microsoft.com/office/powerpoint/2010/main" val="26431788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330599" y="646386"/>
            <a:ext cx="9905998" cy="1478570"/>
          </a:xfrm>
        </p:spPr>
        <p:txBody>
          <a:bodyPr/>
          <a:lstStyle/>
          <a:p>
            <a:r>
              <a:rPr lang="tr-TR" cap="none" dirty="0"/>
              <a:t>General Rules </a:t>
            </a:r>
            <a:r>
              <a:rPr lang="tr-TR" cap="none" dirty="0" err="1"/>
              <a:t>for</a:t>
            </a:r>
            <a:r>
              <a:rPr lang="tr-TR" cap="none" dirty="0"/>
              <a:t> </a:t>
            </a:r>
            <a:r>
              <a:rPr lang="tr-TR" cap="none" dirty="0" err="1"/>
              <a:t>Flowcharting</a:t>
            </a:r>
            <a:endParaRPr lang="en-US" cap="none" dirty="0"/>
          </a:p>
        </p:txBody>
      </p:sp>
      <p:sp>
        <p:nvSpPr>
          <p:cNvPr id="3" name="İçerik Yer Tutucusu 2"/>
          <p:cNvSpPr>
            <a:spLocks noGrp="1"/>
          </p:cNvSpPr>
          <p:nvPr>
            <p:ph idx="1"/>
          </p:nvPr>
        </p:nvSpPr>
        <p:spPr>
          <a:xfrm>
            <a:off x="1141412" y="1677987"/>
            <a:ext cx="9905999" cy="4989514"/>
          </a:xfrm>
        </p:spPr>
        <p:txBody>
          <a:bodyPr>
            <a:normAutofit/>
          </a:bodyPr>
          <a:lstStyle/>
          <a:p>
            <a:pPr marL="457200" indent="-457200">
              <a:buFont typeface="+mj-lt"/>
              <a:buAutoNum type="arabicPeriod"/>
            </a:pPr>
            <a:r>
              <a:rPr lang="en-US" sz="2400" dirty="0"/>
              <a:t>All boxes of the flowchart are connected with Arrows. (Not lines) </a:t>
            </a:r>
            <a:endParaRPr lang="tr-TR" sz="2400" dirty="0"/>
          </a:p>
          <a:p>
            <a:pPr marL="457200" indent="-457200">
              <a:buFont typeface="+mj-lt"/>
              <a:buAutoNum type="arabicPeriod"/>
            </a:pPr>
            <a:r>
              <a:rPr lang="en-US" sz="2400" dirty="0"/>
              <a:t>Flowchart symbols have an entry point on the top of the symbol with no other entry points. The exit point for all flowchart symbols is on the bottom except for the Decision symbol. </a:t>
            </a:r>
            <a:endParaRPr lang="tr-TR" sz="2400" dirty="0"/>
          </a:p>
          <a:p>
            <a:pPr marL="457200" indent="-457200">
              <a:buFont typeface="+mj-lt"/>
              <a:buAutoNum type="arabicPeriod"/>
            </a:pPr>
            <a:r>
              <a:rPr lang="en-US" sz="2400" dirty="0"/>
              <a:t>The Decision symbol has two exit points; these can be on the sides or the bottom and one side. </a:t>
            </a:r>
            <a:endParaRPr lang="tr-TR" sz="2400" dirty="0"/>
          </a:p>
          <a:p>
            <a:pPr marL="457200" indent="-457200">
              <a:buFont typeface="+mj-lt"/>
              <a:buAutoNum type="arabicPeriod"/>
            </a:pPr>
            <a:r>
              <a:rPr lang="en-US" sz="2400" dirty="0"/>
              <a:t>Generally a flowchart will flow from top to bottom. However, an upward flow can be shown as long as it does not exceed 3 symbols.</a:t>
            </a:r>
            <a:endParaRPr lang="tr-TR" sz="2400" dirty="0"/>
          </a:p>
        </p:txBody>
      </p:sp>
    </p:spTree>
    <p:extLst>
      <p:ext uri="{BB962C8B-B14F-4D97-AF65-F5344CB8AC3E}">
        <p14:creationId xmlns:p14="http://schemas.microsoft.com/office/powerpoint/2010/main" val="30835484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321131" y="570183"/>
            <a:ext cx="9905998" cy="1478570"/>
          </a:xfrm>
        </p:spPr>
        <p:txBody>
          <a:bodyPr/>
          <a:lstStyle/>
          <a:p>
            <a:r>
              <a:rPr lang="tr-TR" cap="none" dirty="0"/>
              <a:t>General Rules </a:t>
            </a:r>
            <a:r>
              <a:rPr lang="tr-TR" cap="none" dirty="0" err="1"/>
              <a:t>for</a:t>
            </a:r>
            <a:r>
              <a:rPr lang="tr-TR" cap="none" dirty="0"/>
              <a:t> </a:t>
            </a:r>
            <a:r>
              <a:rPr lang="tr-TR" cap="none" dirty="0" err="1"/>
              <a:t>Flowcharting</a:t>
            </a:r>
            <a:r>
              <a:rPr lang="tr-TR" cap="none" dirty="0"/>
              <a:t>…</a:t>
            </a:r>
            <a:endParaRPr lang="en-US" cap="none" dirty="0"/>
          </a:p>
        </p:txBody>
      </p:sp>
      <p:sp>
        <p:nvSpPr>
          <p:cNvPr id="3" name="İçerik Yer Tutucusu 2"/>
          <p:cNvSpPr>
            <a:spLocks noGrp="1"/>
          </p:cNvSpPr>
          <p:nvPr>
            <p:ph idx="1"/>
          </p:nvPr>
        </p:nvSpPr>
        <p:spPr>
          <a:xfrm>
            <a:off x="1143000" y="1435592"/>
            <a:ext cx="9905999" cy="5237164"/>
          </a:xfrm>
        </p:spPr>
        <p:txBody>
          <a:bodyPr>
            <a:normAutofit/>
          </a:bodyPr>
          <a:lstStyle/>
          <a:p>
            <a:pPr marL="457200" indent="-457200">
              <a:buFont typeface="+mj-lt"/>
              <a:buAutoNum type="arabicPeriod" startAt="5"/>
            </a:pPr>
            <a:r>
              <a:rPr lang="en-US" sz="2400" dirty="0"/>
              <a:t>Connectors are used to connect breaks in the flowchart. Examples are: </a:t>
            </a:r>
          </a:p>
          <a:p>
            <a:pPr lvl="1"/>
            <a:r>
              <a:rPr lang="en-US" sz="2800" dirty="0"/>
              <a:t>From one page to another page. </a:t>
            </a:r>
          </a:p>
          <a:p>
            <a:pPr lvl="1"/>
            <a:r>
              <a:rPr lang="en-US" sz="2800" dirty="0"/>
              <a:t>From the bottom of the page to the top of the same page. </a:t>
            </a:r>
          </a:p>
          <a:p>
            <a:pPr lvl="1"/>
            <a:r>
              <a:rPr lang="en-US" sz="2800" dirty="0"/>
              <a:t>An upward flow of more then 3 symbols </a:t>
            </a:r>
            <a:endParaRPr lang="tr-TR" sz="2800" dirty="0"/>
          </a:p>
          <a:p>
            <a:pPr marL="457200" indent="-457200">
              <a:buFont typeface="+mj-lt"/>
              <a:buAutoNum type="arabicPeriod" startAt="6"/>
            </a:pPr>
            <a:r>
              <a:rPr lang="en-US" sz="2400" dirty="0"/>
              <a:t>Subroutines and Interrupt programs have their own and independent</a:t>
            </a:r>
            <a:r>
              <a:rPr lang="tr-TR" sz="2400" dirty="0"/>
              <a:t> </a:t>
            </a:r>
            <a:r>
              <a:rPr lang="en-US" sz="2400" dirty="0"/>
              <a:t>flowcharts. </a:t>
            </a:r>
            <a:endParaRPr lang="tr-TR" sz="2400" dirty="0"/>
          </a:p>
          <a:p>
            <a:pPr marL="457200" indent="-457200">
              <a:buFont typeface="+mj-lt"/>
              <a:buAutoNum type="arabicPeriod" startAt="6"/>
            </a:pPr>
            <a:r>
              <a:rPr lang="en-US" sz="2400" dirty="0"/>
              <a:t>All flow charts start with a Terminal or Predefined Process (for interrupt</a:t>
            </a:r>
            <a:r>
              <a:rPr lang="tr-TR" sz="2400" dirty="0"/>
              <a:t> </a:t>
            </a:r>
            <a:r>
              <a:rPr lang="en-US" sz="2400" dirty="0"/>
              <a:t>programs or subroutines) symbol.</a:t>
            </a:r>
            <a:endParaRPr lang="tr-TR" sz="2400" dirty="0"/>
          </a:p>
          <a:p>
            <a:pPr marL="457200" indent="-457200">
              <a:buFont typeface="+mj-lt"/>
              <a:buAutoNum type="arabicPeriod" startAt="6"/>
            </a:pPr>
            <a:r>
              <a:rPr lang="en-US" sz="2400" dirty="0"/>
              <a:t>All flowcharts end with a terminal or a contentious loop.</a:t>
            </a:r>
          </a:p>
        </p:txBody>
      </p:sp>
    </p:spTree>
    <p:extLst>
      <p:ext uri="{BB962C8B-B14F-4D97-AF65-F5344CB8AC3E}">
        <p14:creationId xmlns:p14="http://schemas.microsoft.com/office/powerpoint/2010/main" val="33000448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09427" y="538652"/>
            <a:ext cx="9905998" cy="1478570"/>
          </a:xfrm>
        </p:spPr>
        <p:txBody>
          <a:bodyPr/>
          <a:lstStyle/>
          <a:p>
            <a:r>
              <a:rPr lang="tr-TR" cap="none" dirty="0" err="1"/>
              <a:t>Examples</a:t>
            </a:r>
            <a:r>
              <a:rPr lang="tr-TR" cap="none" dirty="0"/>
              <a:t> of </a:t>
            </a:r>
            <a:r>
              <a:rPr lang="tr-TR" cap="none" dirty="0" err="1"/>
              <a:t>Flowcharts</a:t>
            </a:r>
            <a:endParaRPr lang="en-US" cap="none" dirty="0"/>
          </a:p>
        </p:txBody>
      </p:sp>
      <p:sp>
        <p:nvSpPr>
          <p:cNvPr id="3" name="İçerik Yer Tutucusu 2"/>
          <p:cNvSpPr>
            <a:spLocks noGrp="1"/>
          </p:cNvSpPr>
          <p:nvPr>
            <p:ph idx="1"/>
          </p:nvPr>
        </p:nvSpPr>
        <p:spPr>
          <a:xfrm>
            <a:off x="1141413" y="1277937"/>
            <a:ext cx="9905999" cy="5237164"/>
          </a:xfrm>
        </p:spPr>
        <p:txBody>
          <a:bodyPr>
            <a:normAutofit/>
          </a:bodyPr>
          <a:lstStyle/>
          <a:p>
            <a:pPr marL="0" indent="0">
              <a:buNone/>
            </a:pPr>
            <a:endParaRPr lang="tr-TR" sz="2800" b="1" dirty="0"/>
          </a:p>
          <a:p>
            <a:pPr marL="0" indent="0">
              <a:buNone/>
            </a:pPr>
            <a:endParaRPr lang="tr-TR" sz="2800" b="1" dirty="0"/>
          </a:p>
          <a:p>
            <a:pPr marL="0" indent="0">
              <a:buNone/>
            </a:pPr>
            <a:endParaRPr lang="tr-TR" sz="2800" b="1" dirty="0"/>
          </a:p>
          <a:p>
            <a:pPr marL="0" indent="0">
              <a:buNone/>
            </a:pPr>
            <a:r>
              <a:rPr lang="en-US" sz="2800" b="1" dirty="0"/>
              <a:t>Problem: </a:t>
            </a:r>
            <a:r>
              <a:rPr lang="en-US" sz="2800" dirty="0"/>
              <a:t>Find the area of a circle of radius r. </a:t>
            </a:r>
            <a:endParaRPr lang="tr-TR" sz="2800" dirty="0"/>
          </a:p>
          <a:p>
            <a:pPr marL="0" indent="0">
              <a:buNone/>
            </a:pPr>
            <a:endParaRPr lang="en-US" sz="2800" dirty="0"/>
          </a:p>
        </p:txBody>
      </p:sp>
      <p:pic>
        <p:nvPicPr>
          <p:cNvPr id="5" name="Picture 4"/>
          <p:cNvPicPr>
            <a:picLocks noChangeAspect="1"/>
          </p:cNvPicPr>
          <p:nvPr/>
        </p:nvPicPr>
        <p:blipFill>
          <a:blip r:embed="rId3"/>
          <a:stretch>
            <a:fillRect/>
          </a:stretch>
        </p:blipFill>
        <p:spPr>
          <a:xfrm>
            <a:off x="8414024" y="83754"/>
            <a:ext cx="2633388" cy="6648450"/>
          </a:xfrm>
          <a:prstGeom prst="rect">
            <a:avLst/>
          </a:prstGeom>
        </p:spPr>
      </p:pic>
    </p:spTree>
    <p:extLst>
      <p:ext uri="{BB962C8B-B14F-4D97-AF65-F5344CB8AC3E}">
        <p14:creationId xmlns:p14="http://schemas.microsoft.com/office/powerpoint/2010/main" val="2954584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376855" y="538652"/>
            <a:ext cx="9905998" cy="1478570"/>
          </a:xfrm>
        </p:spPr>
        <p:txBody>
          <a:bodyPr/>
          <a:lstStyle/>
          <a:p>
            <a:r>
              <a:rPr lang="tr-TR" cap="none" dirty="0" err="1"/>
              <a:t>Examples</a:t>
            </a:r>
            <a:r>
              <a:rPr lang="tr-TR" cap="none" dirty="0"/>
              <a:t> of </a:t>
            </a:r>
            <a:r>
              <a:rPr lang="tr-TR" cap="none" dirty="0" err="1"/>
              <a:t>Flowcharts</a:t>
            </a:r>
            <a:endParaRPr lang="en-US" cap="none" dirty="0"/>
          </a:p>
        </p:txBody>
      </p:sp>
      <p:sp>
        <p:nvSpPr>
          <p:cNvPr id="3" name="İçerik Yer Tutucusu 2"/>
          <p:cNvSpPr>
            <a:spLocks noGrp="1"/>
          </p:cNvSpPr>
          <p:nvPr>
            <p:ph idx="1"/>
          </p:nvPr>
        </p:nvSpPr>
        <p:spPr>
          <a:xfrm>
            <a:off x="1141413" y="1277937"/>
            <a:ext cx="9905999" cy="5237164"/>
          </a:xfrm>
        </p:spPr>
        <p:txBody>
          <a:bodyPr>
            <a:normAutofit/>
          </a:bodyPr>
          <a:lstStyle/>
          <a:p>
            <a:pPr marL="0" indent="0">
              <a:buNone/>
            </a:pPr>
            <a:endParaRPr lang="tr-TR" b="1" dirty="0"/>
          </a:p>
          <a:p>
            <a:pPr marL="0" indent="0">
              <a:buNone/>
            </a:pPr>
            <a:endParaRPr lang="tr-TR" b="1" dirty="0"/>
          </a:p>
          <a:p>
            <a:pPr marL="0" indent="0">
              <a:buNone/>
            </a:pPr>
            <a:endParaRPr lang="tr-TR" sz="2800" b="1" dirty="0"/>
          </a:p>
          <a:p>
            <a:pPr marL="0" indent="0">
              <a:buNone/>
            </a:pPr>
            <a:r>
              <a:rPr lang="en-US" sz="2800" b="1" dirty="0"/>
              <a:t>Problem: </a:t>
            </a:r>
            <a:r>
              <a:rPr lang="de-DE" sz="2800" dirty="0" err="1"/>
              <a:t>Convert</a:t>
            </a:r>
            <a:r>
              <a:rPr lang="de-DE" sz="2800" dirty="0"/>
              <a:t> </a:t>
            </a:r>
            <a:r>
              <a:rPr lang="de-DE" sz="2800" dirty="0" err="1"/>
              <a:t>temperature</a:t>
            </a:r>
            <a:r>
              <a:rPr lang="de-DE" sz="2800" dirty="0"/>
              <a:t> Fahrenheit </a:t>
            </a:r>
            <a:r>
              <a:rPr lang="de-DE" sz="2800" dirty="0" err="1"/>
              <a:t>to</a:t>
            </a:r>
            <a:r>
              <a:rPr lang="de-DE" sz="2800" dirty="0"/>
              <a:t> </a:t>
            </a:r>
            <a:endParaRPr lang="tr-TR" sz="2800" dirty="0"/>
          </a:p>
          <a:p>
            <a:pPr marL="0" indent="0">
              <a:buNone/>
            </a:pPr>
            <a:r>
              <a:rPr lang="de-DE" sz="2800" dirty="0"/>
              <a:t>Celsius. </a:t>
            </a:r>
            <a:endParaRPr lang="tr-TR" sz="2800" dirty="0"/>
          </a:p>
          <a:p>
            <a:pPr marL="0" indent="0">
              <a:buNone/>
            </a:pPr>
            <a:endParaRPr lang="en-US" dirty="0"/>
          </a:p>
        </p:txBody>
      </p:sp>
      <p:pic>
        <p:nvPicPr>
          <p:cNvPr id="4" name="Picture 3"/>
          <p:cNvPicPr>
            <a:picLocks noChangeAspect="1"/>
          </p:cNvPicPr>
          <p:nvPr/>
        </p:nvPicPr>
        <p:blipFill>
          <a:blip r:embed="rId3"/>
          <a:stretch>
            <a:fillRect/>
          </a:stretch>
        </p:blipFill>
        <p:spPr>
          <a:xfrm>
            <a:off x="8484310" y="119062"/>
            <a:ext cx="2330835" cy="6619875"/>
          </a:xfrm>
          <a:prstGeom prst="rect">
            <a:avLst/>
          </a:prstGeom>
        </p:spPr>
      </p:pic>
    </p:spTree>
    <p:extLst>
      <p:ext uri="{BB962C8B-B14F-4D97-AF65-F5344CB8AC3E}">
        <p14:creationId xmlns:p14="http://schemas.microsoft.com/office/powerpoint/2010/main" val="25052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cap="none" dirty="0" err="1"/>
              <a:t>Algorithms</a:t>
            </a:r>
            <a:r>
              <a:rPr lang="tr-TR" cap="none" dirty="0"/>
              <a:t> </a:t>
            </a:r>
            <a:r>
              <a:rPr lang="tr-TR" cap="none" dirty="0" err="1"/>
              <a:t>and</a:t>
            </a:r>
            <a:r>
              <a:rPr lang="tr-TR" cap="none" dirty="0"/>
              <a:t> </a:t>
            </a:r>
            <a:r>
              <a:rPr lang="tr-TR" cap="none" dirty="0" err="1"/>
              <a:t>Flowcharts</a:t>
            </a:r>
            <a:endParaRPr lang="en-US" cap="none" dirty="0"/>
          </a:p>
        </p:txBody>
      </p:sp>
      <p:sp>
        <p:nvSpPr>
          <p:cNvPr id="3" name="İçerik Yer Tutucusu 2"/>
          <p:cNvSpPr>
            <a:spLocks noGrp="1"/>
          </p:cNvSpPr>
          <p:nvPr>
            <p:ph idx="1"/>
          </p:nvPr>
        </p:nvSpPr>
        <p:spPr>
          <a:xfrm>
            <a:off x="1141412" y="1812176"/>
            <a:ext cx="9905999" cy="4798174"/>
          </a:xfrm>
        </p:spPr>
        <p:txBody>
          <a:bodyPr>
            <a:normAutofit/>
          </a:bodyPr>
          <a:lstStyle/>
          <a:p>
            <a:r>
              <a:rPr lang="en-US" sz="2400" dirty="0"/>
              <a:t>Algorithms and flowcharts are two different ways of presenting the process of solving a problem. </a:t>
            </a:r>
            <a:endParaRPr lang="tr-TR" sz="2400" dirty="0"/>
          </a:p>
          <a:p>
            <a:r>
              <a:rPr lang="en-US" sz="2400" dirty="0">
                <a:solidFill>
                  <a:srgbClr val="FF0000"/>
                </a:solidFill>
              </a:rPr>
              <a:t>Algorithms</a:t>
            </a:r>
            <a:r>
              <a:rPr lang="en-US" sz="2400" dirty="0"/>
              <a:t> consist of a set of steps for </a:t>
            </a:r>
            <a:r>
              <a:rPr lang="en-US" sz="2400" dirty="0">
                <a:solidFill>
                  <a:srgbClr val="FF0000"/>
                </a:solidFill>
              </a:rPr>
              <a:t>solving a particular problem</a:t>
            </a:r>
            <a:r>
              <a:rPr lang="tr-TR" sz="2400" dirty="0"/>
              <a:t>. </a:t>
            </a:r>
          </a:p>
          <a:p>
            <a:r>
              <a:rPr lang="tr-TR" sz="2400" dirty="0"/>
              <a:t>T</a:t>
            </a:r>
            <a:r>
              <a:rPr lang="en-US" sz="2400" dirty="0"/>
              <a:t>hose steps are usually displayed in shapes and process boxes with arrows</a:t>
            </a:r>
            <a:r>
              <a:rPr lang="tr-TR" sz="2400" dirty="0"/>
              <a:t> in </a:t>
            </a:r>
            <a:r>
              <a:rPr lang="tr-TR" sz="2400" dirty="0" err="1">
                <a:solidFill>
                  <a:srgbClr val="FF0000"/>
                </a:solidFill>
              </a:rPr>
              <a:t>flowcharts</a:t>
            </a:r>
            <a:r>
              <a:rPr lang="en-US" sz="2400" dirty="0"/>
              <a:t>.</a:t>
            </a:r>
            <a:endParaRPr lang="tr-TR" sz="2400" dirty="0"/>
          </a:p>
          <a:p>
            <a:r>
              <a:rPr lang="tr-TR" sz="2400" dirty="0"/>
              <a:t>F</a:t>
            </a:r>
            <a:r>
              <a:rPr lang="en-US" sz="2400" dirty="0" err="1"/>
              <a:t>lowcharts</a:t>
            </a:r>
            <a:r>
              <a:rPr lang="en-US" sz="2400" dirty="0"/>
              <a:t> can be used for presenting algorithms. </a:t>
            </a:r>
            <a:endParaRPr lang="tr-TR" sz="2400" dirty="0"/>
          </a:p>
        </p:txBody>
      </p:sp>
    </p:spTree>
    <p:extLst>
      <p:ext uri="{BB962C8B-B14F-4D97-AF65-F5344CB8AC3E}">
        <p14:creationId xmlns:p14="http://schemas.microsoft.com/office/powerpoint/2010/main" val="12944789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291320" y="538652"/>
            <a:ext cx="9905998" cy="1478570"/>
          </a:xfrm>
        </p:spPr>
        <p:txBody>
          <a:bodyPr/>
          <a:lstStyle/>
          <a:p>
            <a:r>
              <a:rPr lang="tr-TR" cap="none" dirty="0" err="1"/>
              <a:t>Examples</a:t>
            </a:r>
            <a:r>
              <a:rPr lang="tr-TR" cap="none" dirty="0"/>
              <a:t> of </a:t>
            </a:r>
            <a:r>
              <a:rPr lang="tr-TR" cap="none" dirty="0" err="1"/>
              <a:t>Flowcharts</a:t>
            </a:r>
            <a:endParaRPr lang="en-US" cap="none" dirty="0"/>
          </a:p>
        </p:txBody>
      </p:sp>
      <p:sp>
        <p:nvSpPr>
          <p:cNvPr id="3" name="İçerik Yer Tutucusu 2"/>
          <p:cNvSpPr>
            <a:spLocks noGrp="1"/>
          </p:cNvSpPr>
          <p:nvPr>
            <p:ph idx="1"/>
          </p:nvPr>
        </p:nvSpPr>
        <p:spPr>
          <a:xfrm>
            <a:off x="1141413" y="1277937"/>
            <a:ext cx="9905999" cy="5237164"/>
          </a:xfrm>
        </p:spPr>
        <p:txBody>
          <a:bodyPr>
            <a:normAutofit/>
          </a:bodyPr>
          <a:lstStyle/>
          <a:p>
            <a:pPr marL="0" indent="0">
              <a:buNone/>
            </a:pPr>
            <a:endParaRPr lang="tr-TR" sz="2800" b="1" dirty="0"/>
          </a:p>
          <a:p>
            <a:pPr marL="0" indent="0">
              <a:buNone/>
            </a:pPr>
            <a:endParaRPr lang="tr-TR" sz="2800" b="1" dirty="0"/>
          </a:p>
          <a:p>
            <a:pPr marL="0" indent="0">
              <a:buNone/>
            </a:pPr>
            <a:endParaRPr lang="tr-TR" sz="2800" b="1" dirty="0"/>
          </a:p>
          <a:p>
            <a:pPr marL="0" indent="0">
              <a:buNone/>
            </a:pPr>
            <a:r>
              <a:rPr lang="en-US" sz="2800" b="1" dirty="0"/>
              <a:t>Problem: </a:t>
            </a:r>
            <a:r>
              <a:rPr lang="en-US" sz="2800" dirty="0"/>
              <a:t>Algorithm for find the greater </a:t>
            </a:r>
            <a:endParaRPr lang="tr-TR" sz="2800" dirty="0"/>
          </a:p>
          <a:p>
            <a:pPr marL="0" indent="0">
              <a:buNone/>
            </a:pPr>
            <a:r>
              <a:rPr lang="en-US" sz="2800" dirty="0"/>
              <a:t>number between two numbers. </a:t>
            </a:r>
          </a:p>
        </p:txBody>
      </p:sp>
      <p:pic>
        <p:nvPicPr>
          <p:cNvPr id="4" name="Picture 3"/>
          <p:cNvPicPr>
            <a:picLocks noChangeAspect="1"/>
          </p:cNvPicPr>
          <p:nvPr/>
        </p:nvPicPr>
        <p:blipFill>
          <a:blip r:embed="rId3"/>
          <a:stretch>
            <a:fillRect/>
          </a:stretch>
        </p:blipFill>
        <p:spPr>
          <a:xfrm>
            <a:off x="7724331" y="110358"/>
            <a:ext cx="3863324" cy="6621517"/>
          </a:xfrm>
          <a:prstGeom prst="rect">
            <a:avLst/>
          </a:prstGeom>
        </p:spPr>
      </p:pic>
    </p:spTree>
    <p:extLst>
      <p:ext uri="{BB962C8B-B14F-4D97-AF65-F5344CB8AC3E}">
        <p14:creationId xmlns:p14="http://schemas.microsoft.com/office/powerpoint/2010/main" val="1704668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346365" y="538652"/>
            <a:ext cx="9905998" cy="1478570"/>
          </a:xfrm>
        </p:spPr>
        <p:txBody>
          <a:bodyPr/>
          <a:lstStyle/>
          <a:p>
            <a:r>
              <a:rPr lang="tr-TR" cap="none" dirty="0" err="1"/>
              <a:t>Examples</a:t>
            </a:r>
            <a:r>
              <a:rPr lang="tr-TR" cap="none" dirty="0"/>
              <a:t> of </a:t>
            </a:r>
            <a:r>
              <a:rPr lang="tr-TR" cap="none" dirty="0" err="1"/>
              <a:t>Flowcharts</a:t>
            </a:r>
            <a:endParaRPr lang="en-US" cap="none" dirty="0"/>
          </a:p>
        </p:txBody>
      </p:sp>
      <p:sp>
        <p:nvSpPr>
          <p:cNvPr id="3" name="İçerik Yer Tutucusu 2"/>
          <p:cNvSpPr>
            <a:spLocks noGrp="1"/>
          </p:cNvSpPr>
          <p:nvPr>
            <p:ph idx="1"/>
          </p:nvPr>
        </p:nvSpPr>
        <p:spPr>
          <a:xfrm>
            <a:off x="1141413" y="1277937"/>
            <a:ext cx="9905999" cy="5237164"/>
          </a:xfrm>
        </p:spPr>
        <p:txBody>
          <a:bodyPr>
            <a:normAutofit/>
          </a:bodyPr>
          <a:lstStyle/>
          <a:p>
            <a:pPr marL="0" indent="0">
              <a:buNone/>
            </a:pPr>
            <a:endParaRPr lang="tr-TR" sz="2800" b="1" dirty="0"/>
          </a:p>
          <a:p>
            <a:pPr marL="0" indent="0">
              <a:buNone/>
            </a:pPr>
            <a:endParaRPr lang="tr-TR" sz="2800" b="1" dirty="0"/>
          </a:p>
          <a:p>
            <a:pPr marL="0" indent="0">
              <a:buNone/>
            </a:pPr>
            <a:endParaRPr lang="tr-TR" sz="2800" b="1" dirty="0"/>
          </a:p>
          <a:p>
            <a:pPr marL="0" indent="0">
              <a:buNone/>
            </a:pPr>
            <a:r>
              <a:rPr lang="en-US" sz="2800" b="1" dirty="0"/>
              <a:t>Problem: </a:t>
            </a:r>
            <a:r>
              <a:rPr lang="en-US" sz="2800" dirty="0"/>
              <a:t>Flowchart for the calculate the </a:t>
            </a:r>
            <a:endParaRPr lang="tr-TR" sz="2800" dirty="0"/>
          </a:p>
          <a:p>
            <a:pPr marL="0" indent="0">
              <a:buNone/>
            </a:pPr>
            <a:r>
              <a:rPr lang="en-US" sz="2800" dirty="0"/>
              <a:t>average from 25 exam scores </a:t>
            </a:r>
            <a:r>
              <a:rPr lang="tr-TR" sz="2800" dirty="0"/>
              <a:t>.</a:t>
            </a:r>
            <a:endParaRPr lang="en-US" sz="2800" dirty="0"/>
          </a:p>
        </p:txBody>
      </p:sp>
      <p:pic>
        <p:nvPicPr>
          <p:cNvPr id="6" name="Picture 5"/>
          <p:cNvPicPr>
            <a:picLocks noChangeAspect="1"/>
          </p:cNvPicPr>
          <p:nvPr/>
        </p:nvPicPr>
        <p:blipFill>
          <a:blip r:embed="rId3"/>
          <a:stretch>
            <a:fillRect/>
          </a:stretch>
        </p:blipFill>
        <p:spPr>
          <a:xfrm>
            <a:off x="7850505" y="30480"/>
            <a:ext cx="3401858" cy="6800850"/>
          </a:xfrm>
          <a:prstGeom prst="rect">
            <a:avLst/>
          </a:prstGeom>
        </p:spPr>
      </p:pic>
    </p:spTree>
    <p:extLst>
      <p:ext uri="{BB962C8B-B14F-4D97-AF65-F5344CB8AC3E}">
        <p14:creationId xmlns:p14="http://schemas.microsoft.com/office/powerpoint/2010/main" val="3111443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cap="none" dirty="0" err="1"/>
              <a:t>Assignment</a:t>
            </a:r>
            <a:endParaRPr lang="en-US" cap="none" dirty="0"/>
          </a:p>
        </p:txBody>
      </p:sp>
      <p:sp>
        <p:nvSpPr>
          <p:cNvPr id="3" name="İçerik Yer Tutucusu 2"/>
          <p:cNvSpPr>
            <a:spLocks noGrp="1"/>
          </p:cNvSpPr>
          <p:nvPr>
            <p:ph idx="1"/>
          </p:nvPr>
        </p:nvSpPr>
        <p:spPr>
          <a:xfrm>
            <a:off x="1141412" y="1678675"/>
            <a:ext cx="9905999" cy="5036024"/>
          </a:xfrm>
        </p:spPr>
        <p:txBody>
          <a:bodyPr>
            <a:normAutofit/>
          </a:bodyPr>
          <a:lstStyle/>
          <a:p>
            <a:endParaRPr lang="tr-TR" sz="2800" dirty="0"/>
          </a:p>
          <a:p>
            <a:r>
              <a:rPr lang="tr-TR" sz="2800" dirty="0"/>
              <a:t>Write an</a:t>
            </a:r>
            <a:r>
              <a:rPr lang="en-US" sz="2800" dirty="0"/>
              <a:t> algorithm to find the largest value of any three numbers</a:t>
            </a:r>
            <a:r>
              <a:rPr lang="tr-TR" sz="2800" dirty="0"/>
              <a:t> </a:t>
            </a:r>
            <a:r>
              <a:rPr lang="tr-TR" sz="2800" dirty="0" err="1"/>
              <a:t>and</a:t>
            </a:r>
            <a:r>
              <a:rPr lang="tr-TR" sz="2800" dirty="0"/>
              <a:t> </a:t>
            </a:r>
            <a:r>
              <a:rPr lang="tr-TR" sz="2800" dirty="0" err="1"/>
              <a:t>draw</a:t>
            </a:r>
            <a:r>
              <a:rPr lang="tr-TR" sz="2800" dirty="0"/>
              <a:t> </a:t>
            </a:r>
            <a:r>
              <a:rPr lang="tr-TR" sz="2800" dirty="0" err="1"/>
              <a:t>flowchart</a:t>
            </a:r>
            <a:r>
              <a:rPr lang="tr-TR" sz="2800" dirty="0"/>
              <a:t> </a:t>
            </a:r>
            <a:r>
              <a:rPr lang="tr-TR" sz="2800" dirty="0" err="1"/>
              <a:t>for</a:t>
            </a:r>
            <a:r>
              <a:rPr lang="tr-TR" sz="2800" dirty="0"/>
              <a:t> </a:t>
            </a:r>
            <a:r>
              <a:rPr lang="tr-TR" sz="2800" dirty="0" err="1"/>
              <a:t>this</a:t>
            </a:r>
            <a:r>
              <a:rPr lang="tr-TR" sz="2800" dirty="0"/>
              <a:t> </a:t>
            </a:r>
            <a:r>
              <a:rPr lang="tr-TR" sz="2800" dirty="0" err="1"/>
              <a:t>algorithm</a:t>
            </a:r>
            <a:r>
              <a:rPr lang="en-US" sz="2800" dirty="0"/>
              <a:t>.</a:t>
            </a:r>
            <a:endParaRPr lang="tr-TR" sz="2800" dirty="0"/>
          </a:p>
          <a:p>
            <a:endParaRPr lang="tr-TR" sz="2800" dirty="0"/>
          </a:p>
          <a:p>
            <a:r>
              <a:rPr lang="en-US" sz="2800" dirty="0"/>
              <a:t>Write an algorithm and draw a flow chart to calculate the factorial of a number (N).</a:t>
            </a:r>
          </a:p>
          <a:p>
            <a:pPr lvl="1"/>
            <a:r>
              <a:rPr lang="en-US" sz="2800" dirty="0"/>
              <a:t>Verify your result by a trace table by assuming N = 5.</a:t>
            </a:r>
          </a:p>
          <a:p>
            <a:pPr lvl="1"/>
            <a:r>
              <a:rPr lang="en-US" sz="2800" dirty="0"/>
              <a:t>Hint: The factorial of N is the product of numbers from 1 to N.</a:t>
            </a:r>
            <a:endParaRPr lang="tr-TR" sz="2800" dirty="0"/>
          </a:p>
          <a:p>
            <a:endParaRPr lang="tr-TR" sz="2800" dirty="0"/>
          </a:p>
          <a:p>
            <a:endParaRPr lang="tr-TR" sz="2800" dirty="0"/>
          </a:p>
        </p:txBody>
      </p:sp>
    </p:spTree>
    <p:extLst>
      <p:ext uri="{BB962C8B-B14F-4D97-AF65-F5344CB8AC3E}">
        <p14:creationId xmlns:p14="http://schemas.microsoft.com/office/powerpoint/2010/main" val="2310640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cap="none" dirty="0"/>
              <a:t>An </a:t>
            </a:r>
            <a:r>
              <a:rPr lang="tr-TR" cap="none" dirty="0" err="1"/>
              <a:t>Algorithm</a:t>
            </a:r>
            <a:r>
              <a:rPr lang="tr-TR" cap="none" dirty="0"/>
              <a:t> </a:t>
            </a:r>
            <a:r>
              <a:rPr lang="tr-TR" cap="none" dirty="0" err="1"/>
              <a:t>Example</a:t>
            </a:r>
            <a:endParaRPr lang="en-US" cap="none" dirty="0"/>
          </a:p>
        </p:txBody>
      </p:sp>
      <p:sp>
        <p:nvSpPr>
          <p:cNvPr id="3" name="İçerik Yer Tutucusu 2"/>
          <p:cNvSpPr>
            <a:spLocks noGrp="1"/>
          </p:cNvSpPr>
          <p:nvPr>
            <p:ph idx="1"/>
          </p:nvPr>
        </p:nvSpPr>
        <p:spPr>
          <a:xfrm>
            <a:off x="1141411" y="1595291"/>
            <a:ext cx="9905999" cy="4798174"/>
          </a:xfrm>
        </p:spPr>
        <p:txBody>
          <a:bodyPr>
            <a:normAutofit/>
          </a:bodyPr>
          <a:lstStyle/>
          <a:p>
            <a:r>
              <a:rPr lang="tr-TR" sz="2400" dirty="0" err="1"/>
              <a:t>Finding</a:t>
            </a:r>
            <a:r>
              <a:rPr lang="tr-TR" sz="2400" dirty="0"/>
              <a:t> </a:t>
            </a:r>
            <a:r>
              <a:rPr lang="tr-TR" sz="2400" dirty="0" err="1"/>
              <a:t>the</a:t>
            </a:r>
            <a:r>
              <a:rPr lang="tr-TR" sz="2400" dirty="0"/>
              <a:t> </a:t>
            </a:r>
            <a:r>
              <a:rPr lang="tr-TR" sz="2400" dirty="0" err="1"/>
              <a:t>smallest</a:t>
            </a:r>
            <a:r>
              <a:rPr lang="tr-TR" sz="2400" dirty="0"/>
              <a:t> </a:t>
            </a:r>
            <a:r>
              <a:rPr lang="tr-TR" sz="2400" dirty="0" err="1"/>
              <a:t>integer</a:t>
            </a:r>
            <a:r>
              <a:rPr lang="tr-TR" sz="2400" dirty="0"/>
              <a:t> </a:t>
            </a:r>
            <a:r>
              <a:rPr lang="tr-TR" sz="2400" dirty="0" err="1"/>
              <a:t>among</a:t>
            </a:r>
            <a:r>
              <a:rPr lang="tr-TR" sz="2400" dirty="0"/>
              <a:t> </a:t>
            </a:r>
            <a:r>
              <a:rPr lang="tr-TR" sz="2400" dirty="0" err="1"/>
              <a:t>given</a:t>
            </a:r>
            <a:r>
              <a:rPr lang="tr-TR" sz="2400" dirty="0"/>
              <a:t> </a:t>
            </a:r>
            <a:r>
              <a:rPr lang="tr-TR" sz="2400" dirty="0" err="1"/>
              <a:t>four</a:t>
            </a:r>
            <a:r>
              <a:rPr lang="tr-TR" sz="2400" dirty="0"/>
              <a:t> </a:t>
            </a:r>
            <a:r>
              <a:rPr lang="tr-TR" sz="2400" dirty="0" err="1"/>
              <a:t>integers</a:t>
            </a:r>
            <a:r>
              <a:rPr lang="tr-TR" sz="2400" dirty="0"/>
              <a:t>…</a:t>
            </a:r>
          </a:p>
        </p:txBody>
      </p:sp>
      <p:grpSp>
        <p:nvGrpSpPr>
          <p:cNvPr id="47" name="Grup 46"/>
          <p:cNvGrpSpPr/>
          <p:nvPr/>
        </p:nvGrpSpPr>
        <p:grpSpPr>
          <a:xfrm>
            <a:off x="1141410" y="2171700"/>
            <a:ext cx="10509307" cy="4560176"/>
            <a:chOff x="1141411" y="2343150"/>
            <a:chExt cx="9906000" cy="4267200"/>
          </a:xfrm>
        </p:grpSpPr>
        <p:sp>
          <p:nvSpPr>
            <p:cNvPr id="4" name="Dikdörtgen 3"/>
            <p:cNvSpPr/>
            <p:nvPr/>
          </p:nvSpPr>
          <p:spPr>
            <a:xfrm>
              <a:off x="1141411" y="2343150"/>
              <a:ext cx="9906000" cy="4267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2000" dirty="0">
                <a:solidFill>
                  <a:schemeClr val="tx1"/>
                </a:solidFill>
              </a:endParaRPr>
            </a:p>
          </p:txBody>
        </p:sp>
        <p:sp>
          <p:nvSpPr>
            <p:cNvPr id="5" name="Dikdörtgen 4"/>
            <p:cNvSpPr/>
            <p:nvPr/>
          </p:nvSpPr>
          <p:spPr>
            <a:xfrm>
              <a:off x="4751386" y="2428037"/>
              <a:ext cx="2686050" cy="40005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tr-TR" sz="2000" dirty="0">
                  <a:solidFill>
                    <a:schemeClr val="tx1"/>
                  </a:solidFill>
                </a:rPr>
                <a:t>4   5   3   12    </a:t>
              </a:r>
              <a:endParaRPr lang="en-US" sz="2000" dirty="0">
                <a:solidFill>
                  <a:schemeClr val="tx1"/>
                </a:solidFill>
              </a:endParaRPr>
            </a:p>
          </p:txBody>
        </p:sp>
        <p:sp>
          <p:nvSpPr>
            <p:cNvPr id="6" name="Dikdörtgen 5"/>
            <p:cNvSpPr/>
            <p:nvPr/>
          </p:nvSpPr>
          <p:spPr>
            <a:xfrm>
              <a:off x="4751386" y="6151474"/>
              <a:ext cx="2686050" cy="40005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tr-TR" sz="2000" dirty="0">
                  <a:solidFill>
                    <a:schemeClr val="tx1"/>
                  </a:solidFill>
                </a:rPr>
                <a:t>  3</a:t>
              </a:r>
              <a:endParaRPr lang="en-US" sz="2000" dirty="0">
                <a:solidFill>
                  <a:schemeClr val="tx1"/>
                </a:solidFill>
              </a:endParaRPr>
            </a:p>
          </p:txBody>
        </p:sp>
        <p:sp>
          <p:nvSpPr>
            <p:cNvPr id="7" name="Dikdörtgen 6"/>
            <p:cNvSpPr/>
            <p:nvPr/>
          </p:nvSpPr>
          <p:spPr>
            <a:xfrm>
              <a:off x="7685086" y="2428037"/>
              <a:ext cx="1924050" cy="4000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tr-TR" sz="2000" dirty="0" err="1">
                  <a:solidFill>
                    <a:schemeClr val="tx1"/>
                  </a:solidFill>
                </a:rPr>
                <a:t>Input</a:t>
              </a:r>
              <a:r>
                <a:rPr lang="tr-TR" sz="2000" dirty="0">
                  <a:solidFill>
                    <a:schemeClr val="tx1"/>
                  </a:solidFill>
                </a:rPr>
                <a:t> </a:t>
              </a:r>
              <a:r>
                <a:rPr lang="tr-TR" sz="2000" dirty="0" err="1">
                  <a:solidFill>
                    <a:schemeClr val="tx1"/>
                  </a:solidFill>
                </a:rPr>
                <a:t>Values</a:t>
              </a:r>
              <a:endParaRPr lang="en-US" sz="2000" dirty="0">
                <a:solidFill>
                  <a:schemeClr val="tx1"/>
                </a:solidFill>
              </a:endParaRPr>
            </a:p>
          </p:txBody>
        </p:sp>
        <p:sp>
          <p:nvSpPr>
            <p:cNvPr id="8" name="Dikdörtgen 7"/>
            <p:cNvSpPr/>
            <p:nvPr/>
          </p:nvSpPr>
          <p:spPr>
            <a:xfrm>
              <a:off x="7685086" y="6151474"/>
              <a:ext cx="1924050" cy="4000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tr-TR" sz="2000" dirty="0" err="1">
                  <a:solidFill>
                    <a:schemeClr val="tx1"/>
                  </a:solidFill>
                </a:rPr>
                <a:t>Output</a:t>
              </a:r>
              <a:r>
                <a:rPr lang="tr-TR" sz="2000" dirty="0">
                  <a:solidFill>
                    <a:schemeClr val="tx1"/>
                  </a:solidFill>
                </a:rPr>
                <a:t> Value</a:t>
              </a:r>
              <a:endParaRPr lang="en-US" sz="2000" dirty="0">
                <a:solidFill>
                  <a:schemeClr val="tx1"/>
                </a:solidFill>
              </a:endParaRPr>
            </a:p>
          </p:txBody>
        </p:sp>
        <p:cxnSp>
          <p:nvCxnSpPr>
            <p:cNvPr id="10" name="Düz Ok Bağlayıcısı 9"/>
            <p:cNvCxnSpPr/>
            <p:nvPr/>
          </p:nvCxnSpPr>
          <p:spPr>
            <a:xfrm>
              <a:off x="6094411" y="2866187"/>
              <a:ext cx="0" cy="448513"/>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11" name="Düz Ok Bağlayıcısı 10"/>
            <p:cNvCxnSpPr/>
            <p:nvPr/>
          </p:nvCxnSpPr>
          <p:spPr>
            <a:xfrm>
              <a:off x="6113461" y="5685587"/>
              <a:ext cx="0" cy="448513"/>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12" name="Dikdörtgen 11"/>
            <p:cNvSpPr/>
            <p:nvPr/>
          </p:nvSpPr>
          <p:spPr>
            <a:xfrm>
              <a:off x="1827211" y="3365358"/>
              <a:ext cx="853440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13" name="Dikdörtgen 12"/>
            <p:cNvSpPr/>
            <p:nvPr/>
          </p:nvSpPr>
          <p:spPr>
            <a:xfrm>
              <a:off x="3055142" y="3488759"/>
              <a:ext cx="936627" cy="43405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tr-TR" sz="2000" dirty="0">
                  <a:solidFill>
                    <a:schemeClr val="tx1"/>
                  </a:solidFill>
                </a:rPr>
                <a:t>4</a:t>
              </a:r>
              <a:endParaRPr lang="en-US" sz="2000" dirty="0">
                <a:solidFill>
                  <a:schemeClr val="tx1"/>
                </a:solidFill>
              </a:endParaRPr>
            </a:p>
          </p:txBody>
        </p:sp>
        <p:sp>
          <p:nvSpPr>
            <p:cNvPr id="14" name="Dikdörtgen 13"/>
            <p:cNvSpPr/>
            <p:nvPr/>
          </p:nvSpPr>
          <p:spPr>
            <a:xfrm>
              <a:off x="3055142" y="3994378"/>
              <a:ext cx="936627" cy="43405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tr-TR" sz="2000" dirty="0">
                  <a:solidFill>
                    <a:schemeClr val="tx1"/>
                  </a:solidFill>
                </a:rPr>
                <a:t>4</a:t>
              </a:r>
              <a:endParaRPr lang="en-US" sz="2000" dirty="0">
                <a:solidFill>
                  <a:schemeClr val="tx1"/>
                </a:solidFill>
              </a:endParaRPr>
            </a:p>
          </p:txBody>
        </p:sp>
        <p:sp>
          <p:nvSpPr>
            <p:cNvPr id="15" name="Dikdörtgen 14"/>
            <p:cNvSpPr/>
            <p:nvPr/>
          </p:nvSpPr>
          <p:spPr>
            <a:xfrm>
              <a:off x="3055142" y="4499997"/>
              <a:ext cx="936627" cy="43405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tr-TR" sz="2000" dirty="0">
                  <a:solidFill>
                    <a:schemeClr val="tx1"/>
                  </a:solidFill>
                </a:rPr>
                <a:t>3</a:t>
              </a:r>
              <a:endParaRPr lang="en-US" sz="2000" dirty="0">
                <a:solidFill>
                  <a:schemeClr val="tx1"/>
                </a:solidFill>
              </a:endParaRPr>
            </a:p>
          </p:txBody>
        </p:sp>
        <p:sp>
          <p:nvSpPr>
            <p:cNvPr id="16" name="Dikdörtgen 15"/>
            <p:cNvSpPr/>
            <p:nvPr/>
          </p:nvSpPr>
          <p:spPr>
            <a:xfrm>
              <a:off x="3055142" y="5030971"/>
              <a:ext cx="936627" cy="43405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tr-TR" sz="2000" dirty="0">
                  <a:solidFill>
                    <a:schemeClr val="tx1"/>
                  </a:solidFill>
                </a:rPr>
                <a:t>3</a:t>
              </a:r>
              <a:endParaRPr lang="en-US" sz="2000" dirty="0">
                <a:solidFill>
                  <a:schemeClr val="tx1"/>
                </a:solidFill>
              </a:endParaRPr>
            </a:p>
          </p:txBody>
        </p:sp>
        <p:sp>
          <p:nvSpPr>
            <p:cNvPr id="17" name="Dikdörtgen 16"/>
            <p:cNvSpPr/>
            <p:nvPr/>
          </p:nvSpPr>
          <p:spPr>
            <a:xfrm>
              <a:off x="1983977" y="3594548"/>
              <a:ext cx="914400" cy="2224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2000" dirty="0">
                  <a:solidFill>
                    <a:schemeClr val="tx1"/>
                  </a:solidFill>
                </a:rPr>
                <a:t>Step 1</a:t>
              </a:r>
            </a:p>
          </p:txBody>
        </p:sp>
        <p:sp>
          <p:nvSpPr>
            <p:cNvPr id="18" name="Dikdörtgen 17"/>
            <p:cNvSpPr/>
            <p:nvPr/>
          </p:nvSpPr>
          <p:spPr>
            <a:xfrm>
              <a:off x="1967704" y="4074044"/>
              <a:ext cx="914400" cy="2224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2000" dirty="0">
                  <a:solidFill>
                    <a:schemeClr val="tx1"/>
                  </a:solidFill>
                </a:rPr>
                <a:t>Step 2</a:t>
              </a:r>
            </a:p>
          </p:txBody>
        </p:sp>
        <p:sp>
          <p:nvSpPr>
            <p:cNvPr id="19" name="Dikdörtgen 18"/>
            <p:cNvSpPr/>
            <p:nvPr/>
          </p:nvSpPr>
          <p:spPr>
            <a:xfrm>
              <a:off x="1983977" y="4603534"/>
              <a:ext cx="914400" cy="2224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2000" dirty="0">
                  <a:solidFill>
                    <a:schemeClr val="tx1"/>
                  </a:solidFill>
                </a:rPr>
                <a:t>Step 3</a:t>
              </a:r>
            </a:p>
          </p:txBody>
        </p:sp>
        <p:sp>
          <p:nvSpPr>
            <p:cNvPr id="20" name="Dikdörtgen 19"/>
            <p:cNvSpPr/>
            <p:nvPr/>
          </p:nvSpPr>
          <p:spPr>
            <a:xfrm>
              <a:off x="1967704" y="5141534"/>
              <a:ext cx="914400" cy="2224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2000" dirty="0">
                  <a:solidFill>
                    <a:schemeClr val="tx1"/>
                  </a:solidFill>
                </a:rPr>
                <a:t>Step 4</a:t>
              </a:r>
            </a:p>
          </p:txBody>
        </p:sp>
        <p:sp>
          <p:nvSpPr>
            <p:cNvPr id="21" name="Dikdörtgen 20"/>
            <p:cNvSpPr/>
            <p:nvPr/>
          </p:nvSpPr>
          <p:spPr>
            <a:xfrm>
              <a:off x="4294186" y="3505762"/>
              <a:ext cx="925514" cy="344533"/>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tr-TR" sz="2000" dirty="0">
                  <a:solidFill>
                    <a:schemeClr val="tx1"/>
                  </a:solidFill>
                </a:rPr>
                <a:t>4   </a:t>
              </a:r>
              <a:endParaRPr lang="en-US" sz="2000" dirty="0">
                <a:solidFill>
                  <a:schemeClr val="tx1"/>
                </a:solidFill>
              </a:endParaRPr>
            </a:p>
          </p:txBody>
        </p:sp>
        <p:sp>
          <p:nvSpPr>
            <p:cNvPr id="22" name="Dikdörtgen 21"/>
            <p:cNvSpPr/>
            <p:nvPr/>
          </p:nvSpPr>
          <p:spPr>
            <a:xfrm>
              <a:off x="5219700" y="3505762"/>
              <a:ext cx="925514" cy="344533"/>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tr-TR" sz="2000" dirty="0">
                  <a:solidFill>
                    <a:schemeClr val="tx1"/>
                  </a:solidFill>
                </a:rPr>
                <a:t> </a:t>
              </a:r>
              <a:endParaRPr lang="en-US" sz="2000" dirty="0">
                <a:solidFill>
                  <a:schemeClr val="tx1"/>
                </a:solidFill>
              </a:endParaRPr>
            </a:p>
          </p:txBody>
        </p:sp>
        <p:sp>
          <p:nvSpPr>
            <p:cNvPr id="23" name="Dikdörtgen 22"/>
            <p:cNvSpPr/>
            <p:nvPr/>
          </p:nvSpPr>
          <p:spPr>
            <a:xfrm>
              <a:off x="6150771" y="3505762"/>
              <a:ext cx="925514" cy="344533"/>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tr-TR" sz="2000" dirty="0">
                  <a:solidFill>
                    <a:schemeClr val="tx1"/>
                  </a:solidFill>
                </a:rPr>
                <a:t>  </a:t>
              </a:r>
              <a:endParaRPr lang="en-US" sz="2000" dirty="0">
                <a:solidFill>
                  <a:schemeClr val="tx1"/>
                </a:solidFill>
              </a:endParaRPr>
            </a:p>
          </p:txBody>
        </p:sp>
        <p:sp>
          <p:nvSpPr>
            <p:cNvPr id="24" name="Dikdörtgen 23"/>
            <p:cNvSpPr/>
            <p:nvPr/>
          </p:nvSpPr>
          <p:spPr>
            <a:xfrm>
              <a:off x="7070728" y="3501811"/>
              <a:ext cx="925514" cy="344533"/>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tr-TR" sz="2000" dirty="0">
                  <a:solidFill>
                    <a:schemeClr val="tx1"/>
                  </a:solidFill>
                </a:rPr>
                <a:t>   </a:t>
              </a:r>
              <a:endParaRPr lang="en-US" sz="2000" dirty="0">
                <a:solidFill>
                  <a:schemeClr val="tx1"/>
                </a:solidFill>
              </a:endParaRPr>
            </a:p>
          </p:txBody>
        </p:sp>
        <p:sp>
          <p:nvSpPr>
            <p:cNvPr id="25" name="Dikdörtgen 24"/>
            <p:cNvSpPr/>
            <p:nvPr/>
          </p:nvSpPr>
          <p:spPr>
            <a:xfrm>
              <a:off x="4294186" y="4040989"/>
              <a:ext cx="925514" cy="344533"/>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tr-TR" sz="2000" dirty="0">
                  <a:solidFill>
                    <a:schemeClr val="tx1"/>
                  </a:solidFill>
                </a:rPr>
                <a:t> </a:t>
              </a:r>
              <a:endParaRPr lang="en-US" sz="2000" dirty="0">
                <a:solidFill>
                  <a:schemeClr val="tx1"/>
                </a:solidFill>
              </a:endParaRPr>
            </a:p>
          </p:txBody>
        </p:sp>
        <p:sp>
          <p:nvSpPr>
            <p:cNvPr id="26" name="Dikdörtgen 25"/>
            <p:cNvSpPr/>
            <p:nvPr/>
          </p:nvSpPr>
          <p:spPr>
            <a:xfrm>
              <a:off x="5219700" y="4040989"/>
              <a:ext cx="925514" cy="344533"/>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tr-TR" sz="2000" dirty="0">
                  <a:solidFill>
                    <a:schemeClr val="tx1"/>
                  </a:solidFill>
                </a:rPr>
                <a:t> 5</a:t>
              </a:r>
              <a:endParaRPr lang="en-US" sz="2000" dirty="0">
                <a:solidFill>
                  <a:schemeClr val="tx1"/>
                </a:solidFill>
              </a:endParaRPr>
            </a:p>
          </p:txBody>
        </p:sp>
        <p:sp>
          <p:nvSpPr>
            <p:cNvPr id="27" name="Dikdörtgen 26"/>
            <p:cNvSpPr/>
            <p:nvPr/>
          </p:nvSpPr>
          <p:spPr>
            <a:xfrm>
              <a:off x="6150771" y="4040989"/>
              <a:ext cx="925514" cy="344533"/>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tr-TR" sz="2000" dirty="0">
                  <a:solidFill>
                    <a:schemeClr val="tx1"/>
                  </a:solidFill>
                </a:rPr>
                <a:t>  </a:t>
              </a:r>
              <a:endParaRPr lang="en-US" sz="2000" dirty="0">
                <a:solidFill>
                  <a:schemeClr val="tx1"/>
                </a:solidFill>
              </a:endParaRPr>
            </a:p>
          </p:txBody>
        </p:sp>
        <p:sp>
          <p:nvSpPr>
            <p:cNvPr id="28" name="Dikdörtgen 27"/>
            <p:cNvSpPr/>
            <p:nvPr/>
          </p:nvSpPr>
          <p:spPr>
            <a:xfrm>
              <a:off x="7070728" y="4037038"/>
              <a:ext cx="925514" cy="344533"/>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tr-TR" sz="2000" dirty="0">
                  <a:solidFill>
                    <a:schemeClr val="tx1"/>
                  </a:solidFill>
                </a:rPr>
                <a:t>   </a:t>
              </a:r>
              <a:endParaRPr lang="en-US" sz="2000" dirty="0">
                <a:solidFill>
                  <a:schemeClr val="tx1"/>
                </a:solidFill>
              </a:endParaRPr>
            </a:p>
          </p:txBody>
        </p:sp>
        <p:sp>
          <p:nvSpPr>
            <p:cNvPr id="29" name="Dikdörtgen 28"/>
            <p:cNvSpPr/>
            <p:nvPr/>
          </p:nvSpPr>
          <p:spPr>
            <a:xfrm>
              <a:off x="4294186" y="4572379"/>
              <a:ext cx="925514" cy="344533"/>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tr-TR" sz="2000" dirty="0">
                  <a:solidFill>
                    <a:schemeClr val="tx1"/>
                  </a:solidFill>
                </a:rPr>
                <a:t>   </a:t>
              </a:r>
              <a:endParaRPr lang="en-US" sz="2000" dirty="0">
                <a:solidFill>
                  <a:schemeClr val="tx1"/>
                </a:solidFill>
              </a:endParaRPr>
            </a:p>
          </p:txBody>
        </p:sp>
        <p:sp>
          <p:nvSpPr>
            <p:cNvPr id="30" name="Dikdörtgen 29"/>
            <p:cNvSpPr/>
            <p:nvPr/>
          </p:nvSpPr>
          <p:spPr>
            <a:xfrm>
              <a:off x="5219700" y="4572379"/>
              <a:ext cx="925514" cy="344533"/>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tr-TR" sz="2000" dirty="0">
                  <a:solidFill>
                    <a:schemeClr val="tx1"/>
                  </a:solidFill>
                </a:rPr>
                <a:t> </a:t>
              </a:r>
              <a:endParaRPr lang="en-US" sz="2000" dirty="0">
                <a:solidFill>
                  <a:schemeClr val="tx1"/>
                </a:solidFill>
              </a:endParaRPr>
            </a:p>
          </p:txBody>
        </p:sp>
        <p:sp>
          <p:nvSpPr>
            <p:cNvPr id="31" name="Dikdörtgen 30"/>
            <p:cNvSpPr/>
            <p:nvPr/>
          </p:nvSpPr>
          <p:spPr>
            <a:xfrm>
              <a:off x="6150771" y="4572379"/>
              <a:ext cx="925514" cy="344533"/>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tr-TR" sz="2000" dirty="0">
                  <a:solidFill>
                    <a:schemeClr val="tx1"/>
                  </a:solidFill>
                </a:rPr>
                <a:t>  3</a:t>
              </a:r>
              <a:endParaRPr lang="en-US" sz="2000" dirty="0">
                <a:solidFill>
                  <a:schemeClr val="tx1"/>
                </a:solidFill>
              </a:endParaRPr>
            </a:p>
          </p:txBody>
        </p:sp>
        <p:sp>
          <p:nvSpPr>
            <p:cNvPr id="32" name="Dikdörtgen 31"/>
            <p:cNvSpPr/>
            <p:nvPr/>
          </p:nvSpPr>
          <p:spPr>
            <a:xfrm>
              <a:off x="7070728" y="4568428"/>
              <a:ext cx="925514" cy="344533"/>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tr-TR" sz="2000" dirty="0">
                  <a:solidFill>
                    <a:schemeClr val="tx1"/>
                  </a:solidFill>
                </a:rPr>
                <a:t>   </a:t>
              </a:r>
              <a:endParaRPr lang="en-US" sz="2000" dirty="0">
                <a:solidFill>
                  <a:schemeClr val="tx1"/>
                </a:solidFill>
              </a:endParaRPr>
            </a:p>
          </p:txBody>
        </p:sp>
        <p:sp>
          <p:nvSpPr>
            <p:cNvPr id="33" name="Dikdörtgen 32"/>
            <p:cNvSpPr/>
            <p:nvPr/>
          </p:nvSpPr>
          <p:spPr>
            <a:xfrm>
              <a:off x="4288629" y="5105790"/>
              <a:ext cx="925514" cy="344533"/>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tr-TR" sz="2000" dirty="0">
                  <a:solidFill>
                    <a:schemeClr val="tx1"/>
                  </a:solidFill>
                </a:rPr>
                <a:t> </a:t>
              </a:r>
              <a:endParaRPr lang="en-US" sz="2000" dirty="0">
                <a:solidFill>
                  <a:schemeClr val="tx1"/>
                </a:solidFill>
              </a:endParaRPr>
            </a:p>
          </p:txBody>
        </p:sp>
        <p:sp>
          <p:nvSpPr>
            <p:cNvPr id="34" name="Dikdörtgen 33"/>
            <p:cNvSpPr/>
            <p:nvPr/>
          </p:nvSpPr>
          <p:spPr>
            <a:xfrm>
              <a:off x="5214143" y="5105790"/>
              <a:ext cx="925514" cy="344533"/>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tr-TR" sz="2000" dirty="0">
                  <a:solidFill>
                    <a:schemeClr val="tx1"/>
                  </a:solidFill>
                </a:rPr>
                <a:t> </a:t>
              </a:r>
              <a:endParaRPr lang="en-US" sz="2000" dirty="0">
                <a:solidFill>
                  <a:schemeClr val="tx1"/>
                </a:solidFill>
              </a:endParaRPr>
            </a:p>
          </p:txBody>
        </p:sp>
        <p:sp>
          <p:nvSpPr>
            <p:cNvPr id="35" name="Dikdörtgen 34"/>
            <p:cNvSpPr/>
            <p:nvPr/>
          </p:nvSpPr>
          <p:spPr>
            <a:xfrm>
              <a:off x="6145214" y="5105790"/>
              <a:ext cx="925514" cy="344533"/>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tr-TR" sz="2000" dirty="0">
                  <a:solidFill>
                    <a:schemeClr val="tx1"/>
                  </a:solidFill>
                </a:rPr>
                <a:t>  </a:t>
              </a:r>
              <a:endParaRPr lang="en-US" sz="2000" dirty="0">
                <a:solidFill>
                  <a:schemeClr val="tx1"/>
                </a:solidFill>
              </a:endParaRPr>
            </a:p>
          </p:txBody>
        </p:sp>
        <p:sp>
          <p:nvSpPr>
            <p:cNvPr id="36" name="Dikdörtgen 35"/>
            <p:cNvSpPr/>
            <p:nvPr/>
          </p:nvSpPr>
          <p:spPr>
            <a:xfrm>
              <a:off x="7065171" y="5101839"/>
              <a:ext cx="925514" cy="344533"/>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tr-TR" sz="2000" dirty="0">
                  <a:solidFill>
                    <a:schemeClr val="tx1"/>
                  </a:solidFill>
                </a:rPr>
                <a:t>   12</a:t>
              </a:r>
              <a:endParaRPr lang="en-US" sz="2000" dirty="0">
                <a:solidFill>
                  <a:schemeClr val="tx1"/>
                </a:solidFill>
              </a:endParaRPr>
            </a:p>
          </p:txBody>
        </p:sp>
        <p:sp>
          <p:nvSpPr>
            <p:cNvPr id="45" name="Dikdörtgen 44"/>
            <p:cNvSpPr/>
            <p:nvPr/>
          </p:nvSpPr>
          <p:spPr>
            <a:xfrm>
              <a:off x="1827211" y="2750647"/>
              <a:ext cx="1677989" cy="5001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2000" dirty="0" err="1">
                  <a:solidFill>
                    <a:schemeClr val="tx1"/>
                  </a:solidFill>
                </a:rPr>
                <a:t>Find</a:t>
              </a:r>
              <a:r>
                <a:rPr lang="tr-TR" sz="2000" dirty="0">
                  <a:solidFill>
                    <a:schemeClr val="tx1"/>
                  </a:solidFill>
                </a:rPr>
                <a:t> </a:t>
              </a:r>
              <a:r>
                <a:rPr lang="tr-TR" sz="2000" dirty="0" err="1">
                  <a:solidFill>
                    <a:schemeClr val="tx1"/>
                  </a:solidFill>
                </a:rPr>
                <a:t>Smallest</a:t>
              </a:r>
              <a:endParaRPr lang="tr-TR" sz="2000" dirty="0">
                <a:solidFill>
                  <a:schemeClr val="tx1"/>
                </a:solidFill>
              </a:endParaRPr>
            </a:p>
          </p:txBody>
        </p:sp>
      </p:grpSp>
    </p:spTree>
    <p:extLst>
      <p:ext uri="{BB962C8B-B14F-4D97-AF65-F5344CB8AC3E}">
        <p14:creationId xmlns:p14="http://schemas.microsoft.com/office/powerpoint/2010/main" val="3730406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down)">
                                      <p:cBhvr>
                                        <p:cTn id="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cap="none" dirty="0"/>
              <a:t>An </a:t>
            </a:r>
            <a:r>
              <a:rPr lang="tr-TR" cap="none" dirty="0" err="1"/>
              <a:t>Algorithm</a:t>
            </a:r>
            <a:r>
              <a:rPr lang="tr-TR" cap="none" dirty="0"/>
              <a:t> </a:t>
            </a:r>
            <a:r>
              <a:rPr lang="tr-TR" cap="none" dirty="0" err="1"/>
              <a:t>Example</a:t>
            </a:r>
            <a:r>
              <a:rPr lang="tr-TR" cap="none" dirty="0"/>
              <a:t> </a:t>
            </a:r>
            <a:r>
              <a:rPr lang="tr-TR" cap="none" dirty="0" err="1"/>
              <a:t>Defining</a:t>
            </a:r>
            <a:r>
              <a:rPr lang="tr-TR" cap="none" dirty="0"/>
              <a:t> </a:t>
            </a:r>
            <a:r>
              <a:rPr lang="tr-TR" cap="none" dirty="0" err="1"/>
              <a:t>Actions</a:t>
            </a:r>
            <a:endParaRPr lang="en-US" cap="none" dirty="0"/>
          </a:p>
        </p:txBody>
      </p:sp>
      <p:sp>
        <p:nvSpPr>
          <p:cNvPr id="3" name="İçerik Yer Tutucusu 2"/>
          <p:cNvSpPr>
            <a:spLocks noGrp="1"/>
          </p:cNvSpPr>
          <p:nvPr>
            <p:ph idx="1"/>
          </p:nvPr>
        </p:nvSpPr>
        <p:spPr>
          <a:xfrm>
            <a:off x="1141412" y="1657953"/>
            <a:ext cx="9905999" cy="4798174"/>
          </a:xfrm>
        </p:spPr>
        <p:txBody>
          <a:bodyPr>
            <a:normAutofit/>
          </a:bodyPr>
          <a:lstStyle/>
          <a:p>
            <a:r>
              <a:rPr lang="tr-TR" sz="2400" dirty="0" err="1"/>
              <a:t>Finding</a:t>
            </a:r>
            <a:r>
              <a:rPr lang="tr-TR" sz="2400" dirty="0"/>
              <a:t> </a:t>
            </a:r>
            <a:r>
              <a:rPr lang="tr-TR" sz="2400" dirty="0" err="1"/>
              <a:t>the</a:t>
            </a:r>
            <a:r>
              <a:rPr lang="tr-TR" sz="2400" dirty="0"/>
              <a:t> </a:t>
            </a:r>
            <a:r>
              <a:rPr lang="tr-TR" sz="2400" dirty="0" err="1"/>
              <a:t>smallest</a:t>
            </a:r>
            <a:r>
              <a:rPr lang="tr-TR" sz="2400" dirty="0"/>
              <a:t> </a:t>
            </a:r>
            <a:r>
              <a:rPr lang="tr-TR" sz="2400" dirty="0" err="1"/>
              <a:t>integer</a:t>
            </a:r>
            <a:r>
              <a:rPr lang="tr-TR" sz="2400" dirty="0"/>
              <a:t> </a:t>
            </a:r>
            <a:r>
              <a:rPr lang="tr-TR" sz="2400" dirty="0" err="1"/>
              <a:t>among</a:t>
            </a:r>
            <a:r>
              <a:rPr lang="tr-TR" sz="2400" dirty="0"/>
              <a:t> </a:t>
            </a:r>
            <a:r>
              <a:rPr lang="tr-TR" sz="2400" dirty="0" err="1"/>
              <a:t>given</a:t>
            </a:r>
            <a:r>
              <a:rPr lang="tr-TR" sz="2400" dirty="0"/>
              <a:t> </a:t>
            </a:r>
            <a:r>
              <a:rPr lang="tr-TR" sz="2400" dirty="0" err="1"/>
              <a:t>four</a:t>
            </a:r>
            <a:r>
              <a:rPr lang="tr-TR" sz="2400" dirty="0"/>
              <a:t> </a:t>
            </a:r>
            <a:r>
              <a:rPr lang="tr-TR" sz="2400" dirty="0" err="1"/>
              <a:t>integers</a:t>
            </a:r>
            <a:r>
              <a:rPr lang="tr-TR" sz="2400" dirty="0"/>
              <a:t>…</a:t>
            </a:r>
          </a:p>
        </p:txBody>
      </p:sp>
      <p:grpSp>
        <p:nvGrpSpPr>
          <p:cNvPr id="9" name="Grup 8"/>
          <p:cNvGrpSpPr/>
          <p:nvPr/>
        </p:nvGrpSpPr>
        <p:grpSpPr>
          <a:xfrm>
            <a:off x="1141412" y="2171700"/>
            <a:ext cx="10225527" cy="4512879"/>
            <a:chOff x="1141411" y="2343150"/>
            <a:chExt cx="9906000" cy="4267200"/>
          </a:xfrm>
        </p:grpSpPr>
        <p:sp>
          <p:nvSpPr>
            <p:cNvPr id="4" name="Dikdörtgen 3"/>
            <p:cNvSpPr/>
            <p:nvPr/>
          </p:nvSpPr>
          <p:spPr>
            <a:xfrm>
              <a:off x="1141411" y="2343150"/>
              <a:ext cx="9906000" cy="4267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2000" dirty="0">
                <a:solidFill>
                  <a:schemeClr val="tx1"/>
                </a:solidFill>
              </a:endParaRPr>
            </a:p>
          </p:txBody>
        </p:sp>
        <p:sp>
          <p:nvSpPr>
            <p:cNvPr id="5" name="Dikdörtgen 4"/>
            <p:cNvSpPr/>
            <p:nvPr/>
          </p:nvSpPr>
          <p:spPr>
            <a:xfrm>
              <a:off x="4751386" y="2428037"/>
              <a:ext cx="2686050" cy="40005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tr-TR" sz="2000" dirty="0">
                  <a:solidFill>
                    <a:schemeClr val="tx1"/>
                  </a:solidFill>
                </a:rPr>
                <a:t>4   5   3   12    </a:t>
              </a:r>
              <a:endParaRPr lang="en-US" sz="2000" dirty="0">
                <a:solidFill>
                  <a:schemeClr val="tx1"/>
                </a:solidFill>
              </a:endParaRPr>
            </a:p>
          </p:txBody>
        </p:sp>
        <p:sp>
          <p:nvSpPr>
            <p:cNvPr id="6" name="Dikdörtgen 5"/>
            <p:cNvSpPr/>
            <p:nvPr/>
          </p:nvSpPr>
          <p:spPr>
            <a:xfrm>
              <a:off x="4751386" y="6151474"/>
              <a:ext cx="2686050" cy="40005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tr-TR" sz="2000" dirty="0">
                  <a:solidFill>
                    <a:schemeClr val="tx1"/>
                  </a:solidFill>
                </a:rPr>
                <a:t>  3</a:t>
              </a:r>
              <a:endParaRPr lang="en-US" sz="2000" dirty="0">
                <a:solidFill>
                  <a:schemeClr val="tx1"/>
                </a:solidFill>
              </a:endParaRPr>
            </a:p>
          </p:txBody>
        </p:sp>
        <p:sp>
          <p:nvSpPr>
            <p:cNvPr id="7" name="Dikdörtgen 6"/>
            <p:cNvSpPr/>
            <p:nvPr/>
          </p:nvSpPr>
          <p:spPr>
            <a:xfrm>
              <a:off x="7685086" y="2428037"/>
              <a:ext cx="1924050" cy="4000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tr-TR" sz="2000" dirty="0" err="1">
                  <a:solidFill>
                    <a:schemeClr val="tx1"/>
                  </a:solidFill>
                </a:rPr>
                <a:t>Input</a:t>
              </a:r>
              <a:r>
                <a:rPr lang="tr-TR" sz="2000" dirty="0">
                  <a:solidFill>
                    <a:schemeClr val="tx1"/>
                  </a:solidFill>
                </a:rPr>
                <a:t> </a:t>
              </a:r>
              <a:r>
                <a:rPr lang="tr-TR" sz="2000" dirty="0" err="1">
                  <a:solidFill>
                    <a:schemeClr val="tx1"/>
                  </a:solidFill>
                </a:rPr>
                <a:t>Values</a:t>
              </a:r>
              <a:endParaRPr lang="en-US" sz="2000" dirty="0">
                <a:solidFill>
                  <a:schemeClr val="tx1"/>
                </a:solidFill>
              </a:endParaRPr>
            </a:p>
          </p:txBody>
        </p:sp>
        <p:sp>
          <p:nvSpPr>
            <p:cNvPr id="8" name="Dikdörtgen 7"/>
            <p:cNvSpPr/>
            <p:nvPr/>
          </p:nvSpPr>
          <p:spPr>
            <a:xfrm>
              <a:off x="7685086" y="6151474"/>
              <a:ext cx="1924050" cy="4000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tr-TR" sz="2000" dirty="0" err="1">
                  <a:solidFill>
                    <a:schemeClr val="tx1"/>
                  </a:solidFill>
                </a:rPr>
                <a:t>Output</a:t>
              </a:r>
              <a:r>
                <a:rPr lang="tr-TR" sz="2000" dirty="0">
                  <a:solidFill>
                    <a:schemeClr val="tx1"/>
                  </a:solidFill>
                </a:rPr>
                <a:t> </a:t>
              </a:r>
              <a:r>
                <a:rPr lang="tr-TR" sz="2000" dirty="0" err="1">
                  <a:solidFill>
                    <a:schemeClr val="tx1"/>
                  </a:solidFill>
                </a:rPr>
                <a:t>Result</a:t>
              </a:r>
              <a:endParaRPr lang="en-US" sz="2000" dirty="0">
                <a:solidFill>
                  <a:schemeClr val="tx1"/>
                </a:solidFill>
              </a:endParaRPr>
            </a:p>
          </p:txBody>
        </p:sp>
        <p:cxnSp>
          <p:nvCxnSpPr>
            <p:cNvPr id="10" name="Düz Ok Bağlayıcısı 9"/>
            <p:cNvCxnSpPr/>
            <p:nvPr/>
          </p:nvCxnSpPr>
          <p:spPr>
            <a:xfrm>
              <a:off x="6094411" y="2866187"/>
              <a:ext cx="0" cy="448513"/>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11" name="Düz Ok Bağlayıcısı 10"/>
            <p:cNvCxnSpPr/>
            <p:nvPr/>
          </p:nvCxnSpPr>
          <p:spPr>
            <a:xfrm>
              <a:off x="6108875" y="5702961"/>
              <a:ext cx="0" cy="448513"/>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12" name="Dikdörtgen 11"/>
            <p:cNvSpPr/>
            <p:nvPr/>
          </p:nvSpPr>
          <p:spPr>
            <a:xfrm>
              <a:off x="1638300" y="3365358"/>
              <a:ext cx="8858249"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17" name="Dikdörtgen 16"/>
            <p:cNvSpPr/>
            <p:nvPr/>
          </p:nvSpPr>
          <p:spPr>
            <a:xfrm>
              <a:off x="1983977" y="3594548"/>
              <a:ext cx="914400" cy="2224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2000" dirty="0">
                  <a:solidFill>
                    <a:schemeClr val="tx1"/>
                  </a:solidFill>
                </a:rPr>
                <a:t>Step 1</a:t>
              </a:r>
            </a:p>
          </p:txBody>
        </p:sp>
        <p:sp>
          <p:nvSpPr>
            <p:cNvPr id="18" name="Dikdörtgen 17"/>
            <p:cNvSpPr/>
            <p:nvPr/>
          </p:nvSpPr>
          <p:spPr>
            <a:xfrm>
              <a:off x="1967704" y="4074044"/>
              <a:ext cx="914400" cy="2224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2000" dirty="0">
                  <a:solidFill>
                    <a:schemeClr val="tx1"/>
                  </a:solidFill>
                </a:rPr>
                <a:t>Step 2</a:t>
              </a:r>
            </a:p>
          </p:txBody>
        </p:sp>
        <p:sp>
          <p:nvSpPr>
            <p:cNvPr id="19" name="Dikdörtgen 18"/>
            <p:cNvSpPr/>
            <p:nvPr/>
          </p:nvSpPr>
          <p:spPr>
            <a:xfrm>
              <a:off x="1983977" y="4603534"/>
              <a:ext cx="914400" cy="2224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2000" dirty="0">
                  <a:solidFill>
                    <a:schemeClr val="tx1"/>
                  </a:solidFill>
                </a:rPr>
                <a:t>Step 3</a:t>
              </a:r>
            </a:p>
          </p:txBody>
        </p:sp>
        <p:sp>
          <p:nvSpPr>
            <p:cNvPr id="20" name="Dikdörtgen 19"/>
            <p:cNvSpPr/>
            <p:nvPr/>
          </p:nvSpPr>
          <p:spPr>
            <a:xfrm>
              <a:off x="1967704" y="5141534"/>
              <a:ext cx="914400" cy="2224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2000" dirty="0">
                  <a:solidFill>
                    <a:schemeClr val="tx1"/>
                  </a:solidFill>
                </a:rPr>
                <a:t>Step 4</a:t>
              </a:r>
            </a:p>
          </p:txBody>
        </p:sp>
        <p:sp>
          <p:nvSpPr>
            <p:cNvPr id="21" name="Dikdörtgen 20"/>
            <p:cNvSpPr/>
            <p:nvPr/>
          </p:nvSpPr>
          <p:spPr>
            <a:xfrm>
              <a:off x="3055143" y="3415315"/>
              <a:ext cx="7306468" cy="436684"/>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tr-TR" sz="2000" dirty="0">
                  <a:solidFill>
                    <a:schemeClr val="tx1"/>
                  </a:solidFill>
                </a:rPr>
                <a:t>Set </a:t>
              </a:r>
              <a:r>
                <a:rPr lang="tr-TR" sz="2000" dirty="0" err="1">
                  <a:solidFill>
                    <a:schemeClr val="tx1"/>
                  </a:solidFill>
                </a:rPr>
                <a:t>smallest</a:t>
              </a:r>
              <a:r>
                <a:rPr lang="tr-TR" sz="2000" dirty="0">
                  <a:solidFill>
                    <a:schemeClr val="tx1"/>
                  </a:solidFill>
                </a:rPr>
                <a:t> </a:t>
              </a:r>
              <a:r>
                <a:rPr lang="tr-TR" sz="2000" dirty="0" err="1">
                  <a:solidFill>
                    <a:schemeClr val="tx1"/>
                  </a:solidFill>
                </a:rPr>
                <a:t>value</a:t>
              </a:r>
              <a:r>
                <a:rPr lang="tr-TR" sz="2000" dirty="0">
                  <a:solidFill>
                    <a:schemeClr val="tx1"/>
                  </a:solidFill>
                </a:rPr>
                <a:t> </a:t>
              </a:r>
              <a:r>
                <a:rPr lang="tr-TR" sz="2000" dirty="0" err="1">
                  <a:solidFill>
                    <a:schemeClr val="tx1"/>
                  </a:solidFill>
                </a:rPr>
                <a:t>to</a:t>
              </a:r>
              <a:r>
                <a:rPr lang="tr-TR" sz="2000" dirty="0">
                  <a:solidFill>
                    <a:schemeClr val="tx1"/>
                  </a:solidFill>
                </a:rPr>
                <a:t> </a:t>
              </a:r>
              <a:r>
                <a:rPr lang="tr-TR" sz="2000" dirty="0" err="1">
                  <a:solidFill>
                    <a:schemeClr val="tx1"/>
                  </a:solidFill>
                </a:rPr>
                <a:t>the</a:t>
              </a:r>
              <a:r>
                <a:rPr lang="tr-TR" sz="2000" dirty="0">
                  <a:solidFill>
                    <a:schemeClr val="tx1"/>
                  </a:solidFill>
                </a:rPr>
                <a:t> </a:t>
              </a:r>
              <a:r>
                <a:rPr lang="tr-TR" sz="2000" dirty="0" err="1">
                  <a:solidFill>
                    <a:schemeClr val="tx1"/>
                  </a:solidFill>
                </a:rPr>
                <a:t>first</a:t>
              </a:r>
              <a:r>
                <a:rPr lang="tr-TR" sz="2000" dirty="0">
                  <a:solidFill>
                    <a:schemeClr val="tx1"/>
                  </a:solidFill>
                </a:rPr>
                <a:t> </a:t>
              </a:r>
              <a:r>
                <a:rPr lang="tr-TR" sz="2000" dirty="0" err="1">
                  <a:solidFill>
                    <a:schemeClr val="tx1"/>
                  </a:solidFill>
                </a:rPr>
                <a:t>number</a:t>
              </a:r>
              <a:r>
                <a:rPr lang="tr-TR" sz="2000" dirty="0">
                  <a:solidFill>
                    <a:schemeClr val="tx1"/>
                  </a:solidFill>
                </a:rPr>
                <a:t> of </a:t>
              </a:r>
              <a:r>
                <a:rPr lang="tr-TR" sz="2000" dirty="0" err="1">
                  <a:solidFill>
                    <a:schemeClr val="tx1"/>
                  </a:solidFill>
                </a:rPr>
                <a:t>list</a:t>
              </a:r>
              <a:endParaRPr lang="en-US" sz="2000" dirty="0">
                <a:solidFill>
                  <a:schemeClr val="tx1"/>
                </a:solidFill>
              </a:endParaRPr>
            </a:p>
          </p:txBody>
        </p:sp>
        <p:sp>
          <p:nvSpPr>
            <p:cNvPr id="45" name="Dikdörtgen 44"/>
            <p:cNvSpPr/>
            <p:nvPr/>
          </p:nvSpPr>
          <p:spPr>
            <a:xfrm>
              <a:off x="1638300" y="2769202"/>
              <a:ext cx="1677989" cy="5001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2000" dirty="0" err="1">
                  <a:solidFill>
                    <a:schemeClr val="tx1"/>
                  </a:solidFill>
                </a:rPr>
                <a:t>Find</a:t>
              </a:r>
              <a:r>
                <a:rPr lang="tr-TR" sz="2000" dirty="0">
                  <a:solidFill>
                    <a:schemeClr val="tx1"/>
                  </a:solidFill>
                </a:rPr>
                <a:t> </a:t>
              </a:r>
              <a:r>
                <a:rPr lang="tr-TR" sz="2000" dirty="0" err="1">
                  <a:solidFill>
                    <a:schemeClr val="tx1"/>
                  </a:solidFill>
                </a:rPr>
                <a:t>Smallest</a:t>
              </a:r>
              <a:endParaRPr lang="tr-TR" sz="2000" dirty="0">
                <a:solidFill>
                  <a:schemeClr val="tx1"/>
                </a:solidFill>
              </a:endParaRPr>
            </a:p>
          </p:txBody>
        </p:sp>
        <p:sp>
          <p:nvSpPr>
            <p:cNvPr id="37" name="Dikdörtgen 36"/>
            <p:cNvSpPr/>
            <p:nvPr/>
          </p:nvSpPr>
          <p:spPr>
            <a:xfrm>
              <a:off x="3055143" y="3948039"/>
              <a:ext cx="7306468" cy="494521"/>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tr-TR" sz="2000" dirty="0" err="1">
                  <a:solidFill>
                    <a:schemeClr val="tx1"/>
                  </a:solidFill>
                </a:rPr>
                <a:t>If</a:t>
              </a:r>
              <a:r>
                <a:rPr lang="tr-TR" sz="2000" dirty="0">
                  <a:solidFill>
                    <a:schemeClr val="tx1"/>
                  </a:solidFill>
                </a:rPr>
                <a:t> </a:t>
              </a:r>
              <a:r>
                <a:rPr lang="tr-TR" sz="2000" dirty="0" err="1">
                  <a:solidFill>
                    <a:schemeClr val="tx1"/>
                  </a:solidFill>
                </a:rPr>
                <a:t>the</a:t>
              </a:r>
              <a:r>
                <a:rPr lang="tr-TR" sz="2000" dirty="0">
                  <a:solidFill>
                    <a:schemeClr val="tx1"/>
                  </a:solidFill>
                </a:rPr>
                <a:t> </a:t>
              </a:r>
              <a:r>
                <a:rPr lang="tr-TR" sz="2000" dirty="0" err="1">
                  <a:solidFill>
                    <a:schemeClr val="tx1"/>
                  </a:solidFill>
                </a:rPr>
                <a:t>second</a:t>
              </a:r>
              <a:r>
                <a:rPr lang="tr-TR" sz="2000" dirty="0">
                  <a:solidFill>
                    <a:schemeClr val="tx1"/>
                  </a:solidFill>
                </a:rPr>
                <a:t> </a:t>
              </a:r>
              <a:r>
                <a:rPr lang="tr-TR" sz="2000" dirty="0" err="1">
                  <a:solidFill>
                    <a:schemeClr val="tx1"/>
                  </a:solidFill>
                </a:rPr>
                <a:t>number</a:t>
              </a:r>
              <a:r>
                <a:rPr lang="tr-TR" sz="2000" dirty="0">
                  <a:solidFill>
                    <a:schemeClr val="tx1"/>
                  </a:solidFill>
                </a:rPr>
                <a:t> </a:t>
              </a:r>
              <a:r>
                <a:rPr lang="tr-TR" sz="2000" dirty="0" err="1">
                  <a:solidFill>
                    <a:schemeClr val="tx1"/>
                  </a:solidFill>
                </a:rPr>
                <a:t>smaller</a:t>
              </a:r>
              <a:r>
                <a:rPr lang="tr-TR" sz="2000" dirty="0">
                  <a:solidFill>
                    <a:schemeClr val="tx1"/>
                  </a:solidFill>
                </a:rPr>
                <a:t> </a:t>
              </a:r>
              <a:r>
                <a:rPr lang="tr-TR" sz="2000" dirty="0" err="1">
                  <a:solidFill>
                    <a:schemeClr val="tx1"/>
                  </a:solidFill>
                </a:rPr>
                <a:t>than</a:t>
              </a:r>
              <a:r>
                <a:rPr lang="tr-TR" sz="2000" dirty="0">
                  <a:solidFill>
                    <a:schemeClr val="tx1"/>
                  </a:solidFill>
                </a:rPr>
                <a:t> </a:t>
              </a:r>
              <a:r>
                <a:rPr lang="tr-TR" sz="2000" dirty="0" err="1">
                  <a:solidFill>
                    <a:schemeClr val="tx1"/>
                  </a:solidFill>
                </a:rPr>
                <a:t>smallest</a:t>
              </a:r>
              <a:r>
                <a:rPr lang="tr-TR" sz="2000" dirty="0">
                  <a:solidFill>
                    <a:schemeClr val="tx1"/>
                  </a:solidFill>
                </a:rPr>
                <a:t>, set </a:t>
              </a:r>
              <a:r>
                <a:rPr lang="tr-TR" sz="2000" dirty="0" err="1">
                  <a:solidFill>
                    <a:schemeClr val="tx1"/>
                  </a:solidFill>
                </a:rPr>
                <a:t>smallest</a:t>
              </a:r>
              <a:r>
                <a:rPr lang="tr-TR" sz="2000" dirty="0">
                  <a:solidFill>
                    <a:schemeClr val="tx1"/>
                  </a:solidFill>
                </a:rPr>
                <a:t> </a:t>
              </a:r>
              <a:r>
                <a:rPr lang="tr-TR" sz="2000" dirty="0" err="1">
                  <a:solidFill>
                    <a:schemeClr val="tx1"/>
                  </a:solidFill>
                </a:rPr>
                <a:t>to</a:t>
              </a:r>
              <a:r>
                <a:rPr lang="tr-TR" sz="2000" dirty="0">
                  <a:solidFill>
                    <a:schemeClr val="tx1"/>
                  </a:solidFill>
                </a:rPr>
                <a:t> </a:t>
              </a:r>
              <a:r>
                <a:rPr lang="tr-TR" sz="2000" dirty="0" err="1">
                  <a:solidFill>
                    <a:schemeClr val="tx1"/>
                  </a:solidFill>
                </a:rPr>
                <a:t>the</a:t>
              </a:r>
              <a:r>
                <a:rPr lang="tr-TR" sz="2000" dirty="0">
                  <a:solidFill>
                    <a:schemeClr val="tx1"/>
                  </a:solidFill>
                </a:rPr>
                <a:t> </a:t>
              </a:r>
              <a:r>
                <a:rPr lang="tr-TR" sz="2000" dirty="0" err="1">
                  <a:solidFill>
                    <a:schemeClr val="tx1"/>
                  </a:solidFill>
                </a:rPr>
                <a:t>second</a:t>
              </a:r>
              <a:r>
                <a:rPr lang="tr-TR" sz="2000" dirty="0">
                  <a:solidFill>
                    <a:schemeClr val="tx1"/>
                  </a:solidFill>
                </a:rPr>
                <a:t> </a:t>
              </a:r>
              <a:r>
                <a:rPr lang="tr-TR" sz="2000" dirty="0" err="1">
                  <a:solidFill>
                    <a:schemeClr val="tx1"/>
                  </a:solidFill>
                </a:rPr>
                <a:t>number</a:t>
              </a:r>
              <a:endParaRPr lang="en-US" sz="2000" dirty="0">
                <a:solidFill>
                  <a:schemeClr val="tx1"/>
                </a:solidFill>
              </a:endParaRPr>
            </a:p>
          </p:txBody>
        </p:sp>
        <p:sp>
          <p:nvSpPr>
            <p:cNvPr id="41" name="Dikdörtgen 40"/>
            <p:cNvSpPr/>
            <p:nvPr/>
          </p:nvSpPr>
          <p:spPr>
            <a:xfrm>
              <a:off x="3044229" y="4536849"/>
              <a:ext cx="7306468" cy="436684"/>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tr-TR" sz="2000" dirty="0" err="1">
                  <a:solidFill>
                    <a:schemeClr val="tx1"/>
                  </a:solidFill>
                </a:rPr>
                <a:t>If</a:t>
              </a:r>
              <a:r>
                <a:rPr lang="tr-TR" sz="2000" dirty="0">
                  <a:solidFill>
                    <a:schemeClr val="tx1"/>
                  </a:solidFill>
                </a:rPr>
                <a:t> </a:t>
              </a:r>
              <a:r>
                <a:rPr lang="tr-TR" sz="2000" dirty="0" err="1">
                  <a:solidFill>
                    <a:schemeClr val="tx1"/>
                  </a:solidFill>
                </a:rPr>
                <a:t>the</a:t>
              </a:r>
              <a:r>
                <a:rPr lang="tr-TR" sz="2000" dirty="0">
                  <a:solidFill>
                    <a:schemeClr val="tx1"/>
                  </a:solidFill>
                </a:rPr>
                <a:t> </a:t>
              </a:r>
              <a:r>
                <a:rPr lang="tr-TR" sz="2000" dirty="0" err="1">
                  <a:solidFill>
                    <a:schemeClr val="tx1"/>
                  </a:solidFill>
                </a:rPr>
                <a:t>third</a:t>
              </a:r>
              <a:r>
                <a:rPr lang="tr-TR" sz="2000" dirty="0">
                  <a:solidFill>
                    <a:schemeClr val="tx1"/>
                  </a:solidFill>
                </a:rPr>
                <a:t> </a:t>
              </a:r>
              <a:r>
                <a:rPr lang="tr-TR" sz="2000" dirty="0" err="1">
                  <a:solidFill>
                    <a:schemeClr val="tx1"/>
                  </a:solidFill>
                </a:rPr>
                <a:t>number</a:t>
              </a:r>
              <a:r>
                <a:rPr lang="tr-TR" sz="2000" dirty="0">
                  <a:solidFill>
                    <a:schemeClr val="tx1"/>
                  </a:solidFill>
                </a:rPr>
                <a:t> </a:t>
              </a:r>
              <a:r>
                <a:rPr lang="tr-TR" sz="2000" dirty="0" err="1">
                  <a:solidFill>
                    <a:schemeClr val="tx1"/>
                  </a:solidFill>
                </a:rPr>
                <a:t>smaller</a:t>
              </a:r>
              <a:r>
                <a:rPr lang="tr-TR" sz="2000" dirty="0">
                  <a:solidFill>
                    <a:schemeClr val="tx1"/>
                  </a:solidFill>
                </a:rPr>
                <a:t> </a:t>
              </a:r>
              <a:r>
                <a:rPr lang="tr-TR" sz="2000" dirty="0" err="1">
                  <a:solidFill>
                    <a:schemeClr val="tx1"/>
                  </a:solidFill>
                </a:rPr>
                <a:t>than</a:t>
              </a:r>
              <a:r>
                <a:rPr lang="tr-TR" sz="2000" dirty="0">
                  <a:solidFill>
                    <a:schemeClr val="tx1"/>
                  </a:solidFill>
                </a:rPr>
                <a:t> </a:t>
              </a:r>
              <a:r>
                <a:rPr lang="tr-TR" sz="2000" dirty="0" err="1">
                  <a:solidFill>
                    <a:schemeClr val="tx1"/>
                  </a:solidFill>
                </a:rPr>
                <a:t>smallest</a:t>
              </a:r>
              <a:r>
                <a:rPr lang="tr-TR" sz="2000" dirty="0">
                  <a:solidFill>
                    <a:schemeClr val="tx1"/>
                  </a:solidFill>
                </a:rPr>
                <a:t>, set </a:t>
              </a:r>
              <a:r>
                <a:rPr lang="tr-TR" sz="2000" dirty="0" err="1">
                  <a:solidFill>
                    <a:schemeClr val="tx1"/>
                  </a:solidFill>
                </a:rPr>
                <a:t>smallest</a:t>
              </a:r>
              <a:r>
                <a:rPr lang="tr-TR" sz="2000" dirty="0">
                  <a:solidFill>
                    <a:schemeClr val="tx1"/>
                  </a:solidFill>
                </a:rPr>
                <a:t> </a:t>
              </a:r>
              <a:r>
                <a:rPr lang="tr-TR" sz="2000" dirty="0" err="1">
                  <a:solidFill>
                    <a:schemeClr val="tx1"/>
                  </a:solidFill>
                </a:rPr>
                <a:t>to</a:t>
              </a:r>
              <a:r>
                <a:rPr lang="tr-TR" sz="2000" dirty="0">
                  <a:solidFill>
                    <a:schemeClr val="tx1"/>
                  </a:solidFill>
                </a:rPr>
                <a:t> </a:t>
              </a:r>
              <a:r>
                <a:rPr lang="tr-TR" sz="2000" dirty="0" err="1">
                  <a:solidFill>
                    <a:schemeClr val="tx1"/>
                  </a:solidFill>
                </a:rPr>
                <a:t>the</a:t>
              </a:r>
              <a:r>
                <a:rPr lang="tr-TR" sz="2000" dirty="0">
                  <a:solidFill>
                    <a:schemeClr val="tx1"/>
                  </a:solidFill>
                </a:rPr>
                <a:t> </a:t>
              </a:r>
              <a:r>
                <a:rPr lang="tr-TR" sz="2000" dirty="0" err="1">
                  <a:solidFill>
                    <a:schemeClr val="tx1"/>
                  </a:solidFill>
                </a:rPr>
                <a:t>third</a:t>
              </a:r>
              <a:r>
                <a:rPr lang="tr-TR" sz="2000" dirty="0">
                  <a:solidFill>
                    <a:schemeClr val="tx1"/>
                  </a:solidFill>
                </a:rPr>
                <a:t> </a:t>
              </a:r>
              <a:r>
                <a:rPr lang="tr-TR" sz="2000" dirty="0" err="1">
                  <a:solidFill>
                    <a:schemeClr val="tx1"/>
                  </a:solidFill>
                </a:rPr>
                <a:t>number</a:t>
              </a:r>
              <a:endParaRPr lang="en-US" sz="2000" dirty="0">
                <a:solidFill>
                  <a:schemeClr val="tx1"/>
                </a:solidFill>
              </a:endParaRPr>
            </a:p>
          </p:txBody>
        </p:sp>
        <p:sp>
          <p:nvSpPr>
            <p:cNvPr id="42" name="Dikdörtgen 41"/>
            <p:cNvSpPr/>
            <p:nvPr/>
          </p:nvSpPr>
          <p:spPr>
            <a:xfrm>
              <a:off x="3055143" y="5069573"/>
              <a:ext cx="7306468" cy="476198"/>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tr-TR" sz="2000" dirty="0" err="1">
                  <a:solidFill>
                    <a:schemeClr val="tx1"/>
                  </a:solidFill>
                </a:rPr>
                <a:t>If</a:t>
              </a:r>
              <a:r>
                <a:rPr lang="tr-TR" sz="2000" dirty="0">
                  <a:solidFill>
                    <a:schemeClr val="tx1"/>
                  </a:solidFill>
                </a:rPr>
                <a:t> </a:t>
              </a:r>
              <a:r>
                <a:rPr lang="tr-TR" sz="2000" dirty="0" err="1">
                  <a:solidFill>
                    <a:schemeClr val="tx1"/>
                  </a:solidFill>
                </a:rPr>
                <a:t>the</a:t>
              </a:r>
              <a:r>
                <a:rPr lang="tr-TR" sz="2000" dirty="0">
                  <a:solidFill>
                    <a:schemeClr val="tx1"/>
                  </a:solidFill>
                </a:rPr>
                <a:t> </a:t>
              </a:r>
              <a:r>
                <a:rPr lang="tr-TR" sz="2000" dirty="0" err="1">
                  <a:solidFill>
                    <a:schemeClr val="tx1"/>
                  </a:solidFill>
                </a:rPr>
                <a:t>fourth</a:t>
              </a:r>
              <a:r>
                <a:rPr lang="tr-TR" sz="2000" dirty="0">
                  <a:solidFill>
                    <a:schemeClr val="tx1"/>
                  </a:solidFill>
                </a:rPr>
                <a:t> </a:t>
              </a:r>
              <a:r>
                <a:rPr lang="tr-TR" sz="2000" dirty="0" err="1">
                  <a:solidFill>
                    <a:schemeClr val="tx1"/>
                  </a:solidFill>
                </a:rPr>
                <a:t>number</a:t>
              </a:r>
              <a:r>
                <a:rPr lang="tr-TR" sz="2000" dirty="0">
                  <a:solidFill>
                    <a:schemeClr val="tx1"/>
                  </a:solidFill>
                </a:rPr>
                <a:t> </a:t>
              </a:r>
              <a:r>
                <a:rPr lang="tr-TR" sz="2000" dirty="0" err="1">
                  <a:solidFill>
                    <a:schemeClr val="tx1"/>
                  </a:solidFill>
                </a:rPr>
                <a:t>smaller</a:t>
              </a:r>
              <a:r>
                <a:rPr lang="tr-TR" sz="2000" dirty="0">
                  <a:solidFill>
                    <a:schemeClr val="tx1"/>
                  </a:solidFill>
                </a:rPr>
                <a:t> </a:t>
              </a:r>
              <a:r>
                <a:rPr lang="tr-TR" sz="2000" dirty="0" err="1">
                  <a:solidFill>
                    <a:schemeClr val="tx1"/>
                  </a:solidFill>
                </a:rPr>
                <a:t>than</a:t>
              </a:r>
              <a:r>
                <a:rPr lang="tr-TR" sz="2000" dirty="0">
                  <a:solidFill>
                    <a:schemeClr val="tx1"/>
                  </a:solidFill>
                </a:rPr>
                <a:t> </a:t>
              </a:r>
              <a:r>
                <a:rPr lang="tr-TR" sz="2000" dirty="0" err="1">
                  <a:solidFill>
                    <a:schemeClr val="tx1"/>
                  </a:solidFill>
                </a:rPr>
                <a:t>smallest</a:t>
              </a:r>
              <a:r>
                <a:rPr lang="tr-TR" sz="2000" dirty="0">
                  <a:solidFill>
                    <a:schemeClr val="tx1"/>
                  </a:solidFill>
                </a:rPr>
                <a:t>, set </a:t>
              </a:r>
              <a:r>
                <a:rPr lang="tr-TR" sz="2000" dirty="0" err="1">
                  <a:solidFill>
                    <a:schemeClr val="tx1"/>
                  </a:solidFill>
                </a:rPr>
                <a:t>smallest</a:t>
              </a:r>
              <a:r>
                <a:rPr lang="tr-TR" sz="2000" dirty="0">
                  <a:solidFill>
                    <a:schemeClr val="tx1"/>
                  </a:solidFill>
                </a:rPr>
                <a:t> </a:t>
              </a:r>
              <a:r>
                <a:rPr lang="tr-TR" sz="2000" dirty="0" err="1">
                  <a:solidFill>
                    <a:schemeClr val="tx1"/>
                  </a:solidFill>
                </a:rPr>
                <a:t>to</a:t>
              </a:r>
              <a:r>
                <a:rPr lang="tr-TR" sz="2000" dirty="0">
                  <a:solidFill>
                    <a:schemeClr val="tx1"/>
                  </a:solidFill>
                </a:rPr>
                <a:t> </a:t>
              </a:r>
              <a:r>
                <a:rPr lang="tr-TR" sz="2000" dirty="0" err="1">
                  <a:solidFill>
                    <a:schemeClr val="tx1"/>
                  </a:solidFill>
                </a:rPr>
                <a:t>the</a:t>
              </a:r>
              <a:r>
                <a:rPr lang="tr-TR" sz="2000" dirty="0">
                  <a:solidFill>
                    <a:schemeClr val="tx1"/>
                  </a:solidFill>
                </a:rPr>
                <a:t> </a:t>
              </a:r>
              <a:r>
                <a:rPr lang="tr-TR" sz="2000" dirty="0" err="1">
                  <a:solidFill>
                    <a:schemeClr val="tx1"/>
                  </a:solidFill>
                </a:rPr>
                <a:t>fourth</a:t>
              </a:r>
              <a:r>
                <a:rPr lang="tr-TR" sz="2000" dirty="0">
                  <a:solidFill>
                    <a:schemeClr val="tx1"/>
                  </a:solidFill>
                </a:rPr>
                <a:t> </a:t>
              </a:r>
              <a:r>
                <a:rPr lang="tr-TR" sz="2000" dirty="0" err="1">
                  <a:solidFill>
                    <a:schemeClr val="tx1"/>
                  </a:solidFill>
                </a:rPr>
                <a:t>number</a:t>
              </a:r>
              <a:endParaRPr lang="en-US" sz="2000" dirty="0">
                <a:solidFill>
                  <a:schemeClr val="tx1"/>
                </a:solidFill>
              </a:endParaRPr>
            </a:p>
          </p:txBody>
        </p:sp>
      </p:grpSp>
    </p:spTree>
    <p:extLst>
      <p:ext uri="{BB962C8B-B14F-4D97-AF65-F5344CB8AC3E}">
        <p14:creationId xmlns:p14="http://schemas.microsoft.com/office/powerpoint/2010/main" val="1671877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cap="none" dirty="0"/>
              <a:t>An </a:t>
            </a:r>
            <a:r>
              <a:rPr lang="tr-TR" cap="none" dirty="0" err="1"/>
              <a:t>Algorithm</a:t>
            </a:r>
            <a:r>
              <a:rPr lang="tr-TR" cap="none" dirty="0"/>
              <a:t> </a:t>
            </a:r>
            <a:r>
              <a:rPr lang="tr-TR" cap="none" dirty="0" err="1"/>
              <a:t>Example</a:t>
            </a:r>
            <a:r>
              <a:rPr lang="tr-TR" cap="none" dirty="0"/>
              <a:t> </a:t>
            </a:r>
            <a:r>
              <a:rPr lang="tr-TR" cap="none" dirty="0" err="1"/>
              <a:t>Refined</a:t>
            </a:r>
            <a:endParaRPr lang="en-US" cap="none" dirty="0"/>
          </a:p>
        </p:txBody>
      </p:sp>
      <p:sp>
        <p:nvSpPr>
          <p:cNvPr id="3" name="İçerik Yer Tutucusu 2"/>
          <p:cNvSpPr>
            <a:spLocks noGrp="1"/>
          </p:cNvSpPr>
          <p:nvPr>
            <p:ph idx="1"/>
          </p:nvPr>
        </p:nvSpPr>
        <p:spPr>
          <a:xfrm>
            <a:off x="1141412" y="1674957"/>
            <a:ext cx="9905999" cy="4798174"/>
          </a:xfrm>
        </p:spPr>
        <p:txBody>
          <a:bodyPr>
            <a:normAutofit/>
          </a:bodyPr>
          <a:lstStyle/>
          <a:p>
            <a:r>
              <a:rPr lang="tr-TR" sz="2400" dirty="0" err="1"/>
              <a:t>Finding</a:t>
            </a:r>
            <a:r>
              <a:rPr lang="tr-TR" sz="2400" dirty="0"/>
              <a:t> </a:t>
            </a:r>
            <a:r>
              <a:rPr lang="tr-TR" sz="2400" dirty="0" err="1"/>
              <a:t>the</a:t>
            </a:r>
            <a:r>
              <a:rPr lang="tr-TR" sz="2400" dirty="0"/>
              <a:t> </a:t>
            </a:r>
            <a:r>
              <a:rPr lang="tr-TR" sz="2400" dirty="0" err="1"/>
              <a:t>smallest</a:t>
            </a:r>
            <a:r>
              <a:rPr lang="tr-TR" sz="2400" dirty="0"/>
              <a:t> </a:t>
            </a:r>
            <a:r>
              <a:rPr lang="tr-TR" sz="2400" dirty="0" err="1"/>
              <a:t>integer</a:t>
            </a:r>
            <a:r>
              <a:rPr lang="tr-TR" sz="2400" dirty="0"/>
              <a:t> </a:t>
            </a:r>
            <a:r>
              <a:rPr lang="tr-TR" sz="2400" dirty="0" err="1"/>
              <a:t>among</a:t>
            </a:r>
            <a:r>
              <a:rPr lang="tr-TR" sz="2400" dirty="0"/>
              <a:t> </a:t>
            </a:r>
            <a:r>
              <a:rPr lang="tr-TR" sz="2400" dirty="0" err="1"/>
              <a:t>given</a:t>
            </a:r>
            <a:r>
              <a:rPr lang="tr-TR" sz="2400" dirty="0"/>
              <a:t> </a:t>
            </a:r>
            <a:r>
              <a:rPr lang="tr-TR" sz="2400" dirty="0" err="1"/>
              <a:t>four</a:t>
            </a:r>
            <a:r>
              <a:rPr lang="tr-TR" sz="2400" dirty="0"/>
              <a:t> </a:t>
            </a:r>
            <a:r>
              <a:rPr lang="tr-TR" sz="2400" dirty="0" err="1"/>
              <a:t>integers</a:t>
            </a:r>
            <a:r>
              <a:rPr lang="tr-TR" sz="2400" dirty="0"/>
              <a:t>…</a:t>
            </a:r>
          </a:p>
        </p:txBody>
      </p:sp>
      <p:grpSp>
        <p:nvGrpSpPr>
          <p:cNvPr id="9" name="Grup 8"/>
          <p:cNvGrpSpPr/>
          <p:nvPr/>
        </p:nvGrpSpPr>
        <p:grpSpPr>
          <a:xfrm>
            <a:off x="1141411" y="2343150"/>
            <a:ext cx="9906000" cy="4267200"/>
            <a:chOff x="1141411" y="2343150"/>
            <a:chExt cx="9906000" cy="4267200"/>
          </a:xfrm>
        </p:grpSpPr>
        <p:sp>
          <p:nvSpPr>
            <p:cNvPr id="4" name="Dikdörtgen 3"/>
            <p:cNvSpPr/>
            <p:nvPr/>
          </p:nvSpPr>
          <p:spPr>
            <a:xfrm>
              <a:off x="1141411" y="2343150"/>
              <a:ext cx="9906000" cy="4267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2000" dirty="0">
                <a:solidFill>
                  <a:schemeClr val="tx1"/>
                </a:solidFill>
              </a:endParaRPr>
            </a:p>
          </p:txBody>
        </p:sp>
        <p:sp>
          <p:nvSpPr>
            <p:cNvPr id="5" name="Dikdörtgen 4"/>
            <p:cNvSpPr/>
            <p:nvPr/>
          </p:nvSpPr>
          <p:spPr>
            <a:xfrm>
              <a:off x="4751386" y="2428037"/>
              <a:ext cx="2686050" cy="40005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tr-TR" sz="2000" dirty="0">
                  <a:solidFill>
                    <a:schemeClr val="tx1"/>
                  </a:solidFill>
                </a:rPr>
                <a:t>4   5   3   12    </a:t>
              </a:r>
              <a:endParaRPr lang="en-US" sz="2000" dirty="0">
                <a:solidFill>
                  <a:schemeClr val="tx1"/>
                </a:solidFill>
              </a:endParaRPr>
            </a:p>
          </p:txBody>
        </p:sp>
        <p:sp>
          <p:nvSpPr>
            <p:cNvPr id="6" name="Dikdörtgen 5"/>
            <p:cNvSpPr/>
            <p:nvPr/>
          </p:nvSpPr>
          <p:spPr>
            <a:xfrm>
              <a:off x="4751386" y="6151474"/>
              <a:ext cx="2686050" cy="40005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tr-TR" sz="2000" dirty="0">
                  <a:solidFill>
                    <a:schemeClr val="tx1"/>
                  </a:solidFill>
                </a:rPr>
                <a:t>  3</a:t>
              </a:r>
              <a:endParaRPr lang="en-US" sz="2000" dirty="0">
                <a:solidFill>
                  <a:schemeClr val="tx1"/>
                </a:solidFill>
              </a:endParaRPr>
            </a:p>
          </p:txBody>
        </p:sp>
        <p:sp>
          <p:nvSpPr>
            <p:cNvPr id="7" name="Dikdörtgen 6"/>
            <p:cNvSpPr/>
            <p:nvPr/>
          </p:nvSpPr>
          <p:spPr>
            <a:xfrm>
              <a:off x="7685086" y="2428037"/>
              <a:ext cx="1924050" cy="4000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tr-TR" sz="2000" dirty="0" err="1">
                  <a:solidFill>
                    <a:schemeClr val="tx1"/>
                  </a:solidFill>
                </a:rPr>
                <a:t>Input</a:t>
              </a:r>
              <a:r>
                <a:rPr lang="tr-TR" sz="2000" dirty="0">
                  <a:solidFill>
                    <a:schemeClr val="tx1"/>
                  </a:solidFill>
                </a:rPr>
                <a:t> </a:t>
              </a:r>
              <a:r>
                <a:rPr lang="tr-TR" sz="2000" dirty="0" err="1">
                  <a:solidFill>
                    <a:schemeClr val="tx1"/>
                  </a:solidFill>
                </a:rPr>
                <a:t>Values</a:t>
              </a:r>
              <a:endParaRPr lang="en-US" sz="2000" dirty="0">
                <a:solidFill>
                  <a:schemeClr val="tx1"/>
                </a:solidFill>
              </a:endParaRPr>
            </a:p>
          </p:txBody>
        </p:sp>
        <p:sp>
          <p:nvSpPr>
            <p:cNvPr id="8" name="Dikdörtgen 7"/>
            <p:cNvSpPr/>
            <p:nvPr/>
          </p:nvSpPr>
          <p:spPr>
            <a:xfrm>
              <a:off x="7685086" y="6151474"/>
              <a:ext cx="1924050" cy="4000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tr-TR" sz="2000" dirty="0" err="1">
                  <a:solidFill>
                    <a:schemeClr val="tx1"/>
                  </a:solidFill>
                </a:rPr>
                <a:t>Output</a:t>
              </a:r>
              <a:r>
                <a:rPr lang="tr-TR" sz="2000" dirty="0">
                  <a:solidFill>
                    <a:schemeClr val="tx1"/>
                  </a:solidFill>
                </a:rPr>
                <a:t> </a:t>
              </a:r>
              <a:r>
                <a:rPr lang="tr-TR" sz="2000" dirty="0" err="1">
                  <a:solidFill>
                    <a:schemeClr val="tx1"/>
                  </a:solidFill>
                </a:rPr>
                <a:t>Result</a:t>
              </a:r>
              <a:endParaRPr lang="en-US" sz="2000" dirty="0">
                <a:solidFill>
                  <a:schemeClr val="tx1"/>
                </a:solidFill>
              </a:endParaRPr>
            </a:p>
          </p:txBody>
        </p:sp>
        <p:cxnSp>
          <p:nvCxnSpPr>
            <p:cNvPr id="10" name="Düz Ok Bağlayıcısı 9"/>
            <p:cNvCxnSpPr/>
            <p:nvPr/>
          </p:nvCxnSpPr>
          <p:spPr>
            <a:xfrm>
              <a:off x="6094411" y="2866187"/>
              <a:ext cx="0" cy="448513"/>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11" name="Düz Ok Bağlayıcısı 10"/>
            <p:cNvCxnSpPr/>
            <p:nvPr/>
          </p:nvCxnSpPr>
          <p:spPr>
            <a:xfrm>
              <a:off x="6113461" y="5685587"/>
              <a:ext cx="0" cy="448513"/>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12" name="Dikdörtgen 11"/>
            <p:cNvSpPr/>
            <p:nvPr/>
          </p:nvSpPr>
          <p:spPr>
            <a:xfrm>
              <a:off x="1638300" y="3365358"/>
              <a:ext cx="8858249"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17" name="Dikdörtgen 16"/>
            <p:cNvSpPr/>
            <p:nvPr/>
          </p:nvSpPr>
          <p:spPr>
            <a:xfrm>
              <a:off x="1983977" y="3594548"/>
              <a:ext cx="914400" cy="2224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2000" dirty="0">
                  <a:solidFill>
                    <a:schemeClr val="tx1"/>
                  </a:solidFill>
                </a:rPr>
                <a:t>Step 1</a:t>
              </a:r>
            </a:p>
          </p:txBody>
        </p:sp>
        <p:sp>
          <p:nvSpPr>
            <p:cNvPr id="18" name="Dikdörtgen 17"/>
            <p:cNvSpPr/>
            <p:nvPr/>
          </p:nvSpPr>
          <p:spPr>
            <a:xfrm>
              <a:off x="1967704" y="4074044"/>
              <a:ext cx="914400" cy="2224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2000" dirty="0">
                  <a:solidFill>
                    <a:schemeClr val="tx1"/>
                  </a:solidFill>
                </a:rPr>
                <a:t>Step 2</a:t>
              </a:r>
            </a:p>
          </p:txBody>
        </p:sp>
        <p:sp>
          <p:nvSpPr>
            <p:cNvPr id="20" name="Dikdörtgen 19"/>
            <p:cNvSpPr/>
            <p:nvPr/>
          </p:nvSpPr>
          <p:spPr>
            <a:xfrm>
              <a:off x="1967704" y="5141534"/>
              <a:ext cx="914400" cy="2224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2000" dirty="0">
                  <a:solidFill>
                    <a:schemeClr val="tx1"/>
                  </a:solidFill>
                </a:rPr>
                <a:t>Step 4</a:t>
              </a:r>
            </a:p>
          </p:txBody>
        </p:sp>
        <p:sp>
          <p:nvSpPr>
            <p:cNvPr id="21" name="Dikdörtgen 20"/>
            <p:cNvSpPr/>
            <p:nvPr/>
          </p:nvSpPr>
          <p:spPr>
            <a:xfrm>
              <a:off x="3055143" y="3966940"/>
              <a:ext cx="7306468" cy="572153"/>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tr-TR" sz="2000" dirty="0" err="1">
                  <a:solidFill>
                    <a:schemeClr val="tx1"/>
                  </a:solidFill>
                </a:rPr>
                <a:t>If</a:t>
              </a:r>
              <a:r>
                <a:rPr lang="tr-TR" sz="2000" dirty="0">
                  <a:solidFill>
                    <a:schemeClr val="tx1"/>
                  </a:solidFill>
                </a:rPr>
                <a:t> </a:t>
              </a:r>
              <a:r>
                <a:rPr lang="tr-TR" sz="2000" dirty="0" err="1">
                  <a:solidFill>
                    <a:schemeClr val="tx1"/>
                  </a:solidFill>
                </a:rPr>
                <a:t>the</a:t>
              </a:r>
              <a:r>
                <a:rPr lang="tr-TR" sz="2000" dirty="0">
                  <a:solidFill>
                    <a:schemeClr val="tx1"/>
                  </a:solidFill>
                </a:rPr>
                <a:t> </a:t>
              </a:r>
              <a:r>
                <a:rPr lang="tr-TR" sz="2000" dirty="0" err="1">
                  <a:solidFill>
                    <a:schemeClr val="tx1"/>
                  </a:solidFill>
                </a:rPr>
                <a:t>current</a:t>
              </a:r>
              <a:r>
                <a:rPr lang="tr-TR" sz="2000" dirty="0">
                  <a:solidFill>
                    <a:schemeClr val="tx1"/>
                  </a:solidFill>
                </a:rPr>
                <a:t> </a:t>
              </a:r>
              <a:r>
                <a:rPr lang="tr-TR" sz="2000" dirty="0" err="1">
                  <a:solidFill>
                    <a:schemeClr val="tx1"/>
                  </a:solidFill>
                </a:rPr>
                <a:t>number</a:t>
              </a:r>
              <a:r>
                <a:rPr lang="tr-TR" sz="2000" dirty="0">
                  <a:solidFill>
                    <a:schemeClr val="tx1"/>
                  </a:solidFill>
                </a:rPr>
                <a:t> </a:t>
              </a:r>
              <a:r>
                <a:rPr lang="tr-TR" sz="2000" dirty="0" err="1">
                  <a:solidFill>
                    <a:schemeClr val="tx1"/>
                  </a:solidFill>
                </a:rPr>
                <a:t>smaller</a:t>
              </a:r>
              <a:r>
                <a:rPr lang="tr-TR" sz="2000" dirty="0">
                  <a:solidFill>
                    <a:schemeClr val="tx1"/>
                  </a:solidFill>
                </a:rPr>
                <a:t> </a:t>
              </a:r>
              <a:r>
                <a:rPr lang="tr-TR" sz="2000" dirty="0" err="1">
                  <a:solidFill>
                    <a:schemeClr val="tx1"/>
                  </a:solidFill>
                </a:rPr>
                <a:t>than</a:t>
              </a:r>
              <a:r>
                <a:rPr lang="tr-TR" sz="2000" dirty="0">
                  <a:solidFill>
                    <a:schemeClr val="tx1"/>
                  </a:solidFill>
                </a:rPr>
                <a:t> </a:t>
              </a:r>
              <a:r>
                <a:rPr lang="tr-TR" sz="2000" dirty="0" err="1">
                  <a:solidFill>
                    <a:schemeClr val="tx1"/>
                  </a:solidFill>
                </a:rPr>
                <a:t>smallest</a:t>
              </a:r>
              <a:r>
                <a:rPr lang="tr-TR" sz="2000" dirty="0">
                  <a:solidFill>
                    <a:schemeClr val="tx1"/>
                  </a:solidFill>
                </a:rPr>
                <a:t>, set </a:t>
              </a:r>
              <a:r>
                <a:rPr lang="tr-TR" sz="2000" dirty="0" err="1">
                  <a:solidFill>
                    <a:schemeClr val="tx1"/>
                  </a:solidFill>
                </a:rPr>
                <a:t>smallest</a:t>
              </a:r>
              <a:r>
                <a:rPr lang="tr-TR" sz="2000" dirty="0">
                  <a:solidFill>
                    <a:schemeClr val="tx1"/>
                  </a:solidFill>
                </a:rPr>
                <a:t> </a:t>
              </a:r>
              <a:r>
                <a:rPr lang="tr-TR" sz="2000" dirty="0" err="1">
                  <a:solidFill>
                    <a:schemeClr val="tx1"/>
                  </a:solidFill>
                </a:rPr>
                <a:t>to</a:t>
              </a:r>
              <a:r>
                <a:rPr lang="tr-TR" sz="2000" dirty="0">
                  <a:solidFill>
                    <a:schemeClr val="tx1"/>
                  </a:solidFill>
                </a:rPr>
                <a:t> </a:t>
              </a:r>
              <a:r>
                <a:rPr lang="tr-TR" sz="2000" dirty="0" err="1">
                  <a:solidFill>
                    <a:schemeClr val="tx1"/>
                  </a:solidFill>
                </a:rPr>
                <a:t>the</a:t>
              </a:r>
              <a:r>
                <a:rPr lang="tr-TR" sz="2000" dirty="0">
                  <a:solidFill>
                    <a:schemeClr val="tx1"/>
                  </a:solidFill>
                </a:rPr>
                <a:t> </a:t>
              </a:r>
              <a:r>
                <a:rPr lang="tr-TR" sz="2000" dirty="0" err="1">
                  <a:solidFill>
                    <a:schemeClr val="tx1"/>
                  </a:solidFill>
                </a:rPr>
                <a:t>current</a:t>
              </a:r>
              <a:r>
                <a:rPr lang="tr-TR" sz="2000" dirty="0">
                  <a:solidFill>
                    <a:schemeClr val="tx1"/>
                  </a:solidFill>
                </a:rPr>
                <a:t> </a:t>
              </a:r>
              <a:r>
                <a:rPr lang="tr-TR" sz="2000" dirty="0" err="1">
                  <a:solidFill>
                    <a:schemeClr val="tx1"/>
                  </a:solidFill>
                </a:rPr>
                <a:t>number</a:t>
              </a:r>
              <a:endParaRPr lang="en-US" sz="2000" dirty="0">
                <a:solidFill>
                  <a:schemeClr val="tx1"/>
                </a:solidFill>
              </a:endParaRPr>
            </a:p>
          </p:txBody>
        </p:sp>
        <p:sp>
          <p:nvSpPr>
            <p:cNvPr id="45" name="Dikdörtgen 44"/>
            <p:cNvSpPr/>
            <p:nvPr/>
          </p:nvSpPr>
          <p:spPr>
            <a:xfrm>
              <a:off x="1638300" y="2769202"/>
              <a:ext cx="1677989" cy="5001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2000" dirty="0" err="1">
                  <a:solidFill>
                    <a:schemeClr val="tx1"/>
                  </a:solidFill>
                </a:rPr>
                <a:t>Find</a:t>
              </a:r>
              <a:r>
                <a:rPr lang="tr-TR" sz="2000" dirty="0">
                  <a:solidFill>
                    <a:schemeClr val="tx1"/>
                  </a:solidFill>
                </a:rPr>
                <a:t> </a:t>
              </a:r>
              <a:r>
                <a:rPr lang="tr-TR" sz="2000" dirty="0" err="1">
                  <a:solidFill>
                    <a:schemeClr val="tx1"/>
                  </a:solidFill>
                </a:rPr>
                <a:t>Smallest</a:t>
              </a:r>
              <a:endParaRPr lang="tr-TR" sz="2000" dirty="0">
                <a:solidFill>
                  <a:schemeClr val="tx1"/>
                </a:solidFill>
              </a:endParaRPr>
            </a:p>
          </p:txBody>
        </p:sp>
        <p:sp>
          <p:nvSpPr>
            <p:cNvPr id="42" name="Dikdörtgen 41"/>
            <p:cNvSpPr/>
            <p:nvPr/>
          </p:nvSpPr>
          <p:spPr>
            <a:xfrm>
              <a:off x="3055143" y="5005208"/>
              <a:ext cx="7306468" cy="50013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tr-TR" sz="2000" dirty="0" err="1">
                  <a:solidFill>
                    <a:schemeClr val="tx1"/>
                  </a:solidFill>
                </a:rPr>
                <a:t>If</a:t>
              </a:r>
              <a:r>
                <a:rPr lang="tr-TR" sz="2000" dirty="0">
                  <a:solidFill>
                    <a:schemeClr val="tx1"/>
                  </a:solidFill>
                </a:rPr>
                <a:t> </a:t>
              </a:r>
              <a:r>
                <a:rPr lang="tr-TR" sz="2000" dirty="0" err="1">
                  <a:solidFill>
                    <a:schemeClr val="tx1"/>
                  </a:solidFill>
                </a:rPr>
                <a:t>the</a:t>
              </a:r>
              <a:r>
                <a:rPr lang="tr-TR" sz="2000" dirty="0">
                  <a:solidFill>
                    <a:schemeClr val="tx1"/>
                  </a:solidFill>
                </a:rPr>
                <a:t> </a:t>
              </a:r>
              <a:r>
                <a:rPr lang="tr-TR" sz="2000" dirty="0" err="1">
                  <a:solidFill>
                    <a:schemeClr val="tx1"/>
                  </a:solidFill>
                </a:rPr>
                <a:t>current</a:t>
              </a:r>
              <a:r>
                <a:rPr lang="tr-TR" sz="2000" dirty="0">
                  <a:solidFill>
                    <a:schemeClr val="tx1"/>
                  </a:solidFill>
                </a:rPr>
                <a:t> </a:t>
              </a:r>
              <a:r>
                <a:rPr lang="tr-TR" sz="2000" dirty="0" err="1">
                  <a:solidFill>
                    <a:schemeClr val="tx1"/>
                  </a:solidFill>
                </a:rPr>
                <a:t>number</a:t>
              </a:r>
              <a:r>
                <a:rPr lang="tr-TR" sz="2000" dirty="0">
                  <a:solidFill>
                    <a:schemeClr val="tx1"/>
                  </a:solidFill>
                </a:rPr>
                <a:t> </a:t>
              </a:r>
              <a:r>
                <a:rPr lang="tr-TR" sz="2000" dirty="0" err="1">
                  <a:solidFill>
                    <a:schemeClr val="tx1"/>
                  </a:solidFill>
                </a:rPr>
                <a:t>smaller</a:t>
              </a:r>
              <a:r>
                <a:rPr lang="tr-TR" sz="2000" dirty="0">
                  <a:solidFill>
                    <a:schemeClr val="tx1"/>
                  </a:solidFill>
                </a:rPr>
                <a:t> </a:t>
              </a:r>
              <a:r>
                <a:rPr lang="tr-TR" sz="2000" dirty="0" err="1">
                  <a:solidFill>
                    <a:schemeClr val="tx1"/>
                  </a:solidFill>
                </a:rPr>
                <a:t>than</a:t>
              </a:r>
              <a:r>
                <a:rPr lang="tr-TR" sz="2000" dirty="0">
                  <a:solidFill>
                    <a:schemeClr val="tx1"/>
                  </a:solidFill>
                </a:rPr>
                <a:t> </a:t>
              </a:r>
              <a:r>
                <a:rPr lang="tr-TR" sz="2000" dirty="0" err="1">
                  <a:solidFill>
                    <a:schemeClr val="tx1"/>
                  </a:solidFill>
                </a:rPr>
                <a:t>smallest</a:t>
              </a:r>
              <a:r>
                <a:rPr lang="tr-TR" sz="2000" dirty="0">
                  <a:solidFill>
                    <a:schemeClr val="tx1"/>
                  </a:solidFill>
                </a:rPr>
                <a:t>, set </a:t>
              </a:r>
              <a:r>
                <a:rPr lang="tr-TR" sz="2000" dirty="0" err="1">
                  <a:solidFill>
                    <a:schemeClr val="tx1"/>
                  </a:solidFill>
                </a:rPr>
                <a:t>smallest</a:t>
              </a:r>
              <a:r>
                <a:rPr lang="tr-TR" sz="2000" dirty="0">
                  <a:solidFill>
                    <a:schemeClr val="tx1"/>
                  </a:solidFill>
                </a:rPr>
                <a:t> </a:t>
              </a:r>
              <a:r>
                <a:rPr lang="tr-TR" sz="2000" dirty="0" err="1">
                  <a:solidFill>
                    <a:schemeClr val="tx1"/>
                  </a:solidFill>
                </a:rPr>
                <a:t>to</a:t>
              </a:r>
              <a:r>
                <a:rPr lang="tr-TR" sz="2000" dirty="0">
                  <a:solidFill>
                    <a:schemeClr val="tx1"/>
                  </a:solidFill>
                </a:rPr>
                <a:t> </a:t>
              </a:r>
              <a:r>
                <a:rPr lang="tr-TR" sz="2000" dirty="0" err="1">
                  <a:solidFill>
                    <a:schemeClr val="tx1"/>
                  </a:solidFill>
                </a:rPr>
                <a:t>the</a:t>
              </a:r>
              <a:r>
                <a:rPr lang="tr-TR" sz="2000" dirty="0">
                  <a:solidFill>
                    <a:schemeClr val="tx1"/>
                  </a:solidFill>
                </a:rPr>
                <a:t> </a:t>
              </a:r>
              <a:r>
                <a:rPr lang="tr-TR" sz="2000" dirty="0" err="1">
                  <a:solidFill>
                    <a:schemeClr val="tx1"/>
                  </a:solidFill>
                </a:rPr>
                <a:t>current</a:t>
              </a:r>
              <a:r>
                <a:rPr lang="tr-TR" sz="2000" dirty="0">
                  <a:solidFill>
                    <a:schemeClr val="tx1"/>
                  </a:solidFill>
                </a:rPr>
                <a:t> </a:t>
              </a:r>
              <a:r>
                <a:rPr lang="tr-TR" sz="2000" dirty="0" err="1">
                  <a:solidFill>
                    <a:schemeClr val="tx1"/>
                  </a:solidFill>
                </a:rPr>
                <a:t>number</a:t>
              </a:r>
              <a:endParaRPr lang="en-US" sz="2000" dirty="0">
                <a:solidFill>
                  <a:schemeClr val="tx1"/>
                </a:solidFill>
              </a:endParaRPr>
            </a:p>
          </p:txBody>
        </p:sp>
        <p:sp>
          <p:nvSpPr>
            <p:cNvPr id="22" name="Dikdörtgen 21"/>
            <p:cNvSpPr/>
            <p:nvPr/>
          </p:nvSpPr>
          <p:spPr>
            <a:xfrm>
              <a:off x="3044229" y="3434217"/>
              <a:ext cx="7306468" cy="436684"/>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tr-TR" sz="2000" dirty="0">
                  <a:solidFill>
                    <a:schemeClr val="tx1"/>
                  </a:solidFill>
                </a:rPr>
                <a:t>Set </a:t>
              </a:r>
              <a:r>
                <a:rPr lang="tr-TR" sz="2000" dirty="0" err="1">
                  <a:solidFill>
                    <a:schemeClr val="tx1"/>
                  </a:solidFill>
                </a:rPr>
                <a:t>smallest</a:t>
              </a:r>
              <a:r>
                <a:rPr lang="tr-TR" sz="2000" dirty="0">
                  <a:solidFill>
                    <a:schemeClr val="tx1"/>
                  </a:solidFill>
                </a:rPr>
                <a:t> </a:t>
              </a:r>
              <a:r>
                <a:rPr lang="tr-TR" sz="2000" dirty="0" err="1">
                  <a:solidFill>
                    <a:schemeClr val="tx1"/>
                  </a:solidFill>
                </a:rPr>
                <a:t>value</a:t>
              </a:r>
              <a:r>
                <a:rPr lang="tr-TR" sz="2000" dirty="0">
                  <a:solidFill>
                    <a:schemeClr val="tx1"/>
                  </a:solidFill>
                </a:rPr>
                <a:t> </a:t>
              </a:r>
              <a:r>
                <a:rPr lang="tr-TR" sz="2000" dirty="0" err="1">
                  <a:solidFill>
                    <a:schemeClr val="tx1"/>
                  </a:solidFill>
                </a:rPr>
                <a:t>to</a:t>
              </a:r>
              <a:r>
                <a:rPr lang="tr-TR" sz="2000" dirty="0">
                  <a:solidFill>
                    <a:schemeClr val="tx1"/>
                  </a:solidFill>
                </a:rPr>
                <a:t> </a:t>
              </a:r>
              <a:r>
                <a:rPr lang="tr-TR" sz="2000" dirty="0" err="1">
                  <a:solidFill>
                    <a:schemeClr val="tx1"/>
                  </a:solidFill>
                </a:rPr>
                <a:t>the</a:t>
              </a:r>
              <a:r>
                <a:rPr lang="tr-TR" sz="2000" dirty="0">
                  <a:solidFill>
                    <a:schemeClr val="tx1"/>
                  </a:solidFill>
                </a:rPr>
                <a:t> 0.</a:t>
              </a:r>
              <a:endParaRPr lang="en-US" sz="2000" dirty="0">
                <a:solidFill>
                  <a:schemeClr val="tx1"/>
                </a:solidFill>
              </a:endParaRPr>
            </a:p>
          </p:txBody>
        </p:sp>
      </p:grpSp>
    </p:spTree>
    <p:extLst>
      <p:ext uri="{BB962C8B-B14F-4D97-AF65-F5344CB8AC3E}">
        <p14:creationId xmlns:p14="http://schemas.microsoft.com/office/powerpoint/2010/main" val="431214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cap="none" dirty="0"/>
              <a:t>An </a:t>
            </a:r>
            <a:r>
              <a:rPr lang="tr-TR" cap="none" dirty="0" err="1"/>
              <a:t>Algorithm</a:t>
            </a:r>
            <a:r>
              <a:rPr lang="tr-TR" cap="none" dirty="0"/>
              <a:t> </a:t>
            </a:r>
            <a:r>
              <a:rPr lang="tr-TR" cap="none" dirty="0" err="1"/>
              <a:t>Example</a:t>
            </a:r>
            <a:r>
              <a:rPr lang="tr-TR" cap="none" dirty="0"/>
              <a:t> </a:t>
            </a:r>
            <a:r>
              <a:rPr lang="tr-TR" cap="none" dirty="0" err="1"/>
              <a:t>Generalization</a:t>
            </a:r>
            <a:endParaRPr lang="en-US" cap="none" dirty="0"/>
          </a:p>
        </p:txBody>
      </p:sp>
      <p:sp>
        <p:nvSpPr>
          <p:cNvPr id="3" name="İçerik Yer Tutucusu 2"/>
          <p:cNvSpPr>
            <a:spLocks noGrp="1"/>
          </p:cNvSpPr>
          <p:nvPr>
            <p:ph idx="1"/>
          </p:nvPr>
        </p:nvSpPr>
        <p:spPr>
          <a:xfrm>
            <a:off x="1141412" y="1812176"/>
            <a:ext cx="9905999" cy="4798174"/>
          </a:xfrm>
        </p:spPr>
        <p:txBody>
          <a:bodyPr>
            <a:normAutofit/>
          </a:bodyPr>
          <a:lstStyle/>
          <a:p>
            <a:r>
              <a:rPr lang="tr-TR" dirty="0" err="1"/>
              <a:t>Finding</a:t>
            </a:r>
            <a:r>
              <a:rPr lang="tr-TR" dirty="0"/>
              <a:t> </a:t>
            </a:r>
            <a:r>
              <a:rPr lang="tr-TR" dirty="0" err="1"/>
              <a:t>the</a:t>
            </a:r>
            <a:r>
              <a:rPr lang="tr-TR" dirty="0"/>
              <a:t> </a:t>
            </a:r>
            <a:r>
              <a:rPr lang="tr-TR" dirty="0" err="1"/>
              <a:t>smallest</a:t>
            </a:r>
            <a:r>
              <a:rPr lang="tr-TR" dirty="0"/>
              <a:t> </a:t>
            </a:r>
            <a:r>
              <a:rPr lang="tr-TR" dirty="0" err="1"/>
              <a:t>integer</a:t>
            </a:r>
            <a:r>
              <a:rPr lang="tr-TR" dirty="0"/>
              <a:t> </a:t>
            </a:r>
            <a:r>
              <a:rPr lang="tr-TR" dirty="0" err="1"/>
              <a:t>among</a:t>
            </a:r>
            <a:r>
              <a:rPr lang="tr-TR" dirty="0"/>
              <a:t> </a:t>
            </a:r>
            <a:r>
              <a:rPr lang="tr-TR" dirty="0" err="1"/>
              <a:t>given</a:t>
            </a:r>
            <a:r>
              <a:rPr lang="tr-TR" dirty="0"/>
              <a:t> </a:t>
            </a:r>
            <a:r>
              <a:rPr lang="tr-TR" dirty="0" err="1"/>
              <a:t>four</a:t>
            </a:r>
            <a:r>
              <a:rPr lang="tr-TR" dirty="0"/>
              <a:t> </a:t>
            </a:r>
            <a:r>
              <a:rPr lang="tr-TR" dirty="0" err="1"/>
              <a:t>integers</a:t>
            </a:r>
            <a:r>
              <a:rPr lang="tr-TR" dirty="0"/>
              <a:t>…</a:t>
            </a:r>
          </a:p>
        </p:txBody>
      </p:sp>
      <p:grpSp>
        <p:nvGrpSpPr>
          <p:cNvPr id="13" name="Grup 12"/>
          <p:cNvGrpSpPr/>
          <p:nvPr/>
        </p:nvGrpSpPr>
        <p:grpSpPr>
          <a:xfrm>
            <a:off x="1141411" y="2343150"/>
            <a:ext cx="9906000" cy="4267200"/>
            <a:chOff x="1141411" y="2343150"/>
            <a:chExt cx="9906000" cy="4267200"/>
          </a:xfrm>
        </p:grpSpPr>
        <p:sp>
          <p:nvSpPr>
            <p:cNvPr id="4" name="Dikdörtgen 3"/>
            <p:cNvSpPr/>
            <p:nvPr/>
          </p:nvSpPr>
          <p:spPr>
            <a:xfrm>
              <a:off x="1141411" y="2343150"/>
              <a:ext cx="9906000" cy="4267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2000" dirty="0">
                <a:solidFill>
                  <a:schemeClr val="tx1"/>
                </a:solidFill>
              </a:endParaRPr>
            </a:p>
          </p:txBody>
        </p:sp>
        <p:sp>
          <p:nvSpPr>
            <p:cNvPr id="5" name="Dikdörtgen 4"/>
            <p:cNvSpPr/>
            <p:nvPr/>
          </p:nvSpPr>
          <p:spPr>
            <a:xfrm>
              <a:off x="4751386" y="2428037"/>
              <a:ext cx="2686050" cy="40005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tr-TR" sz="2000" dirty="0" err="1">
                  <a:solidFill>
                    <a:schemeClr val="tx1"/>
                  </a:solidFill>
                </a:rPr>
                <a:t>Input</a:t>
              </a:r>
              <a:r>
                <a:rPr lang="tr-TR" sz="2000" dirty="0">
                  <a:solidFill>
                    <a:schemeClr val="tx1"/>
                  </a:solidFill>
                </a:rPr>
                <a:t> </a:t>
              </a:r>
              <a:r>
                <a:rPr lang="tr-TR" sz="2000" dirty="0" err="1">
                  <a:solidFill>
                    <a:schemeClr val="tx1"/>
                  </a:solidFill>
                </a:rPr>
                <a:t>List</a:t>
              </a:r>
              <a:endParaRPr lang="en-US" sz="2000" dirty="0">
                <a:solidFill>
                  <a:schemeClr val="tx1"/>
                </a:solidFill>
              </a:endParaRPr>
            </a:p>
          </p:txBody>
        </p:sp>
        <p:sp>
          <p:nvSpPr>
            <p:cNvPr id="6" name="Dikdörtgen 5"/>
            <p:cNvSpPr/>
            <p:nvPr/>
          </p:nvSpPr>
          <p:spPr>
            <a:xfrm>
              <a:off x="4751386" y="6151474"/>
              <a:ext cx="2686050" cy="40005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tr-TR" sz="2000" dirty="0">
                  <a:solidFill>
                    <a:schemeClr val="tx1"/>
                  </a:solidFill>
                </a:rPr>
                <a:t> </a:t>
              </a:r>
              <a:r>
                <a:rPr lang="tr-TR" sz="2000" dirty="0" err="1">
                  <a:solidFill>
                    <a:schemeClr val="tx1"/>
                  </a:solidFill>
                </a:rPr>
                <a:t>Smalest</a:t>
              </a:r>
              <a:r>
                <a:rPr lang="tr-TR" sz="2000" dirty="0">
                  <a:solidFill>
                    <a:schemeClr val="tx1"/>
                  </a:solidFill>
                </a:rPr>
                <a:t> </a:t>
              </a:r>
              <a:r>
                <a:rPr lang="tr-TR" sz="2000" dirty="0" err="1">
                  <a:solidFill>
                    <a:schemeClr val="tx1"/>
                  </a:solidFill>
                </a:rPr>
                <a:t>number</a:t>
              </a:r>
              <a:endParaRPr lang="en-US" sz="2000" dirty="0">
                <a:solidFill>
                  <a:schemeClr val="tx1"/>
                </a:solidFill>
              </a:endParaRPr>
            </a:p>
          </p:txBody>
        </p:sp>
        <p:cxnSp>
          <p:nvCxnSpPr>
            <p:cNvPr id="10" name="Düz Ok Bağlayıcısı 9"/>
            <p:cNvCxnSpPr/>
            <p:nvPr/>
          </p:nvCxnSpPr>
          <p:spPr>
            <a:xfrm>
              <a:off x="6094411" y="2866187"/>
              <a:ext cx="0" cy="448513"/>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11" name="Düz Ok Bağlayıcısı 10"/>
            <p:cNvCxnSpPr/>
            <p:nvPr/>
          </p:nvCxnSpPr>
          <p:spPr>
            <a:xfrm>
              <a:off x="6113461" y="5685587"/>
              <a:ext cx="0" cy="448513"/>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12" name="Dikdörtgen 11"/>
            <p:cNvSpPr/>
            <p:nvPr/>
          </p:nvSpPr>
          <p:spPr>
            <a:xfrm>
              <a:off x="1638300" y="3365358"/>
              <a:ext cx="8858249"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2000" dirty="0">
                  <a:solidFill>
                    <a:schemeClr val="tx1"/>
                  </a:solidFill>
                </a:rPr>
                <a:t>   </a:t>
              </a:r>
            </a:p>
            <a:p>
              <a:r>
                <a:rPr lang="tr-TR" sz="2000" dirty="0">
                  <a:solidFill>
                    <a:schemeClr val="tx1"/>
                  </a:solidFill>
                </a:rPr>
                <a:t>   </a:t>
              </a:r>
              <a:r>
                <a:rPr lang="tr-TR" sz="2000" dirty="0" err="1">
                  <a:solidFill>
                    <a:schemeClr val="tx1"/>
                  </a:solidFill>
                </a:rPr>
                <a:t>Repeat</a:t>
              </a:r>
              <a:r>
                <a:rPr lang="tr-TR" sz="2000" dirty="0">
                  <a:solidFill>
                    <a:schemeClr val="tx1"/>
                  </a:solidFill>
                </a:rPr>
                <a:t> </a:t>
              </a:r>
              <a:r>
                <a:rPr lang="tr-TR" sz="2000" dirty="0" err="1">
                  <a:solidFill>
                    <a:schemeClr val="tx1"/>
                  </a:solidFill>
                </a:rPr>
                <a:t>the</a:t>
              </a:r>
              <a:r>
                <a:rPr lang="tr-TR" sz="2000" dirty="0">
                  <a:solidFill>
                    <a:schemeClr val="tx1"/>
                  </a:solidFill>
                </a:rPr>
                <a:t> </a:t>
              </a:r>
              <a:r>
                <a:rPr lang="tr-TR" sz="2000" dirty="0" err="1">
                  <a:solidFill>
                    <a:schemeClr val="tx1"/>
                  </a:solidFill>
                </a:rPr>
                <a:t>following</a:t>
              </a:r>
              <a:r>
                <a:rPr lang="tr-TR" sz="2000" dirty="0">
                  <a:solidFill>
                    <a:schemeClr val="tx1"/>
                  </a:solidFill>
                </a:rPr>
                <a:t> step N </a:t>
              </a:r>
              <a:r>
                <a:rPr lang="tr-TR" sz="2000" dirty="0" err="1">
                  <a:solidFill>
                    <a:schemeClr val="tx1"/>
                  </a:solidFill>
                </a:rPr>
                <a:t>times</a:t>
              </a:r>
              <a:r>
                <a:rPr lang="tr-TR" sz="2000" dirty="0">
                  <a:solidFill>
                    <a:schemeClr val="tx1"/>
                  </a:solidFill>
                </a:rPr>
                <a:t>:</a:t>
              </a:r>
              <a:endParaRPr lang="en-US" sz="2000" dirty="0">
                <a:solidFill>
                  <a:schemeClr val="tx1"/>
                </a:solidFill>
              </a:endParaRPr>
            </a:p>
          </p:txBody>
        </p:sp>
        <p:sp>
          <p:nvSpPr>
            <p:cNvPr id="45" name="Dikdörtgen 44"/>
            <p:cNvSpPr/>
            <p:nvPr/>
          </p:nvSpPr>
          <p:spPr>
            <a:xfrm>
              <a:off x="1638300" y="2769202"/>
              <a:ext cx="1677989" cy="5001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2000" dirty="0" err="1">
                  <a:solidFill>
                    <a:schemeClr val="tx1"/>
                  </a:solidFill>
                </a:rPr>
                <a:t>Find</a:t>
              </a:r>
              <a:r>
                <a:rPr lang="tr-TR" sz="2000" dirty="0">
                  <a:solidFill>
                    <a:schemeClr val="tx1"/>
                  </a:solidFill>
                </a:rPr>
                <a:t> </a:t>
              </a:r>
              <a:r>
                <a:rPr lang="tr-TR" sz="2000" dirty="0" err="1">
                  <a:solidFill>
                    <a:schemeClr val="tx1"/>
                  </a:solidFill>
                </a:rPr>
                <a:t>Smallest</a:t>
              </a:r>
              <a:endParaRPr lang="tr-TR" sz="2000" dirty="0">
                <a:solidFill>
                  <a:schemeClr val="tx1"/>
                </a:solidFill>
              </a:endParaRPr>
            </a:p>
          </p:txBody>
        </p:sp>
        <p:sp>
          <p:nvSpPr>
            <p:cNvPr id="42" name="Dikdörtgen 41"/>
            <p:cNvSpPr/>
            <p:nvPr/>
          </p:nvSpPr>
          <p:spPr>
            <a:xfrm>
              <a:off x="1912936" y="4867882"/>
              <a:ext cx="8401049" cy="602752"/>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tr-TR" sz="2000" dirty="0" err="1">
                  <a:solidFill>
                    <a:schemeClr val="tx1"/>
                  </a:solidFill>
                </a:rPr>
                <a:t>If</a:t>
              </a:r>
              <a:r>
                <a:rPr lang="tr-TR" sz="2000" dirty="0">
                  <a:solidFill>
                    <a:schemeClr val="tx1"/>
                  </a:solidFill>
                </a:rPr>
                <a:t> </a:t>
              </a:r>
              <a:r>
                <a:rPr lang="tr-TR" sz="2000" dirty="0" err="1">
                  <a:solidFill>
                    <a:schemeClr val="tx1"/>
                  </a:solidFill>
                </a:rPr>
                <a:t>the</a:t>
              </a:r>
              <a:r>
                <a:rPr lang="tr-TR" sz="2000" dirty="0">
                  <a:solidFill>
                    <a:schemeClr val="tx1"/>
                  </a:solidFill>
                </a:rPr>
                <a:t> </a:t>
              </a:r>
              <a:r>
                <a:rPr lang="tr-TR" sz="2000" dirty="0" err="1">
                  <a:solidFill>
                    <a:schemeClr val="tx1"/>
                  </a:solidFill>
                </a:rPr>
                <a:t>current</a:t>
              </a:r>
              <a:r>
                <a:rPr lang="tr-TR" sz="2000" dirty="0">
                  <a:solidFill>
                    <a:schemeClr val="tx1"/>
                  </a:solidFill>
                </a:rPr>
                <a:t> </a:t>
              </a:r>
              <a:r>
                <a:rPr lang="tr-TR" sz="2000" dirty="0" err="1">
                  <a:solidFill>
                    <a:schemeClr val="tx1"/>
                  </a:solidFill>
                </a:rPr>
                <a:t>number</a:t>
              </a:r>
              <a:r>
                <a:rPr lang="tr-TR" sz="2000" dirty="0">
                  <a:solidFill>
                    <a:schemeClr val="tx1"/>
                  </a:solidFill>
                </a:rPr>
                <a:t> </a:t>
              </a:r>
              <a:r>
                <a:rPr lang="tr-TR" sz="2000" dirty="0" err="1">
                  <a:solidFill>
                    <a:schemeClr val="tx1"/>
                  </a:solidFill>
                </a:rPr>
                <a:t>smaller</a:t>
              </a:r>
              <a:r>
                <a:rPr lang="tr-TR" sz="2000" dirty="0">
                  <a:solidFill>
                    <a:schemeClr val="tx1"/>
                  </a:solidFill>
                </a:rPr>
                <a:t> </a:t>
              </a:r>
              <a:r>
                <a:rPr lang="tr-TR" sz="2000" dirty="0" err="1">
                  <a:solidFill>
                    <a:schemeClr val="tx1"/>
                  </a:solidFill>
                </a:rPr>
                <a:t>than</a:t>
              </a:r>
              <a:r>
                <a:rPr lang="tr-TR" sz="2000" dirty="0">
                  <a:solidFill>
                    <a:schemeClr val="tx1"/>
                  </a:solidFill>
                </a:rPr>
                <a:t> </a:t>
              </a:r>
              <a:r>
                <a:rPr lang="tr-TR" sz="2000" dirty="0" err="1">
                  <a:solidFill>
                    <a:schemeClr val="tx1"/>
                  </a:solidFill>
                </a:rPr>
                <a:t>smallest</a:t>
              </a:r>
              <a:r>
                <a:rPr lang="tr-TR" sz="2000" dirty="0">
                  <a:solidFill>
                    <a:schemeClr val="tx1"/>
                  </a:solidFill>
                </a:rPr>
                <a:t>, set </a:t>
              </a:r>
              <a:r>
                <a:rPr lang="tr-TR" sz="2000" dirty="0" err="1">
                  <a:solidFill>
                    <a:schemeClr val="tx1"/>
                  </a:solidFill>
                </a:rPr>
                <a:t>smallest</a:t>
              </a:r>
              <a:r>
                <a:rPr lang="tr-TR" sz="2000" dirty="0">
                  <a:solidFill>
                    <a:schemeClr val="tx1"/>
                  </a:solidFill>
                </a:rPr>
                <a:t> </a:t>
              </a:r>
              <a:r>
                <a:rPr lang="tr-TR" sz="2000" dirty="0" err="1">
                  <a:solidFill>
                    <a:schemeClr val="tx1"/>
                  </a:solidFill>
                </a:rPr>
                <a:t>to</a:t>
              </a:r>
              <a:r>
                <a:rPr lang="tr-TR" sz="2000" dirty="0">
                  <a:solidFill>
                    <a:schemeClr val="tx1"/>
                  </a:solidFill>
                </a:rPr>
                <a:t> </a:t>
              </a:r>
              <a:r>
                <a:rPr lang="tr-TR" sz="2000" dirty="0" err="1">
                  <a:solidFill>
                    <a:schemeClr val="tx1"/>
                  </a:solidFill>
                </a:rPr>
                <a:t>the</a:t>
              </a:r>
              <a:r>
                <a:rPr lang="tr-TR" sz="2000" dirty="0">
                  <a:solidFill>
                    <a:schemeClr val="tx1"/>
                  </a:solidFill>
                </a:rPr>
                <a:t> </a:t>
              </a:r>
              <a:r>
                <a:rPr lang="tr-TR" sz="2000" dirty="0" err="1">
                  <a:solidFill>
                    <a:schemeClr val="tx1"/>
                  </a:solidFill>
                </a:rPr>
                <a:t>current</a:t>
              </a:r>
              <a:r>
                <a:rPr lang="tr-TR" sz="2000" dirty="0">
                  <a:solidFill>
                    <a:schemeClr val="tx1"/>
                  </a:solidFill>
                </a:rPr>
                <a:t> </a:t>
              </a:r>
              <a:r>
                <a:rPr lang="tr-TR" sz="2000" dirty="0" err="1">
                  <a:solidFill>
                    <a:schemeClr val="tx1"/>
                  </a:solidFill>
                </a:rPr>
                <a:t>number</a:t>
              </a:r>
              <a:endParaRPr lang="en-US" sz="2000" dirty="0">
                <a:solidFill>
                  <a:schemeClr val="tx1"/>
                </a:solidFill>
              </a:endParaRPr>
            </a:p>
          </p:txBody>
        </p:sp>
        <p:sp>
          <p:nvSpPr>
            <p:cNvPr id="22" name="Dikdörtgen 21"/>
            <p:cNvSpPr/>
            <p:nvPr/>
          </p:nvSpPr>
          <p:spPr>
            <a:xfrm>
              <a:off x="1949648" y="3434217"/>
              <a:ext cx="8401049" cy="411457"/>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tr-TR" sz="2000" dirty="0">
                  <a:solidFill>
                    <a:schemeClr val="tx1"/>
                  </a:solidFill>
                </a:rPr>
                <a:t>Set </a:t>
              </a:r>
              <a:r>
                <a:rPr lang="tr-TR" sz="2000" dirty="0" err="1">
                  <a:solidFill>
                    <a:schemeClr val="tx1"/>
                  </a:solidFill>
                </a:rPr>
                <a:t>smallest</a:t>
              </a:r>
              <a:r>
                <a:rPr lang="tr-TR" sz="2000" dirty="0">
                  <a:solidFill>
                    <a:schemeClr val="tx1"/>
                  </a:solidFill>
                </a:rPr>
                <a:t> </a:t>
              </a:r>
              <a:r>
                <a:rPr lang="tr-TR" sz="2000" dirty="0" err="1">
                  <a:solidFill>
                    <a:schemeClr val="tx1"/>
                  </a:solidFill>
                </a:rPr>
                <a:t>value</a:t>
              </a:r>
              <a:r>
                <a:rPr lang="tr-TR" sz="2000" dirty="0">
                  <a:solidFill>
                    <a:schemeClr val="tx1"/>
                  </a:solidFill>
                </a:rPr>
                <a:t> </a:t>
              </a:r>
              <a:r>
                <a:rPr lang="tr-TR" sz="2000" dirty="0" err="1">
                  <a:solidFill>
                    <a:schemeClr val="tx1"/>
                  </a:solidFill>
                </a:rPr>
                <a:t>to</a:t>
              </a:r>
              <a:r>
                <a:rPr lang="tr-TR" sz="2000" dirty="0">
                  <a:solidFill>
                    <a:schemeClr val="tx1"/>
                  </a:solidFill>
                </a:rPr>
                <a:t> </a:t>
              </a:r>
              <a:r>
                <a:rPr lang="tr-TR" sz="2000" dirty="0" err="1">
                  <a:solidFill>
                    <a:schemeClr val="tx1"/>
                  </a:solidFill>
                </a:rPr>
                <a:t>the</a:t>
              </a:r>
              <a:r>
                <a:rPr lang="tr-TR" sz="2000" dirty="0">
                  <a:solidFill>
                    <a:schemeClr val="tx1"/>
                  </a:solidFill>
                </a:rPr>
                <a:t> 0.</a:t>
              </a:r>
              <a:endParaRPr lang="en-US" sz="2000" dirty="0">
                <a:solidFill>
                  <a:schemeClr val="tx1"/>
                </a:solidFill>
              </a:endParaRPr>
            </a:p>
          </p:txBody>
        </p:sp>
        <p:sp>
          <p:nvSpPr>
            <p:cNvPr id="9" name="Dikdörtgen 8"/>
            <p:cNvSpPr/>
            <p:nvPr/>
          </p:nvSpPr>
          <p:spPr>
            <a:xfrm>
              <a:off x="1733550" y="4376648"/>
              <a:ext cx="8712397" cy="1224052"/>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endParaRPr>
            </a:p>
          </p:txBody>
        </p:sp>
      </p:grpSp>
    </p:spTree>
    <p:extLst>
      <p:ext uri="{BB962C8B-B14F-4D97-AF65-F5344CB8AC3E}">
        <p14:creationId xmlns:p14="http://schemas.microsoft.com/office/powerpoint/2010/main" val="419885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cap="none" dirty="0"/>
              <a:t>An </a:t>
            </a:r>
            <a:r>
              <a:rPr lang="tr-TR" cap="none" dirty="0" err="1"/>
              <a:t>algorithm</a:t>
            </a:r>
            <a:r>
              <a:rPr lang="tr-TR" cap="none" dirty="0"/>
              <a:t> is… </a:t>
            </a:r>
            <a:endParaRPr lang="en-US" cap="none" dirty="0"/>
          </a:p>
        </p:txBody>
      </p:sp>
      <p:sp>
        <p:nvSpPr>
          <p:cNvPr id="3" name="İçerik Yer Tutucusu 2"/>
          <p:cNvSpPr>
            <a:spLocks noGrp="1"/>
          </p:cNvSpPr>
          <p:nvPr>
            <p:ph idx="1"/>
          </p:nvPr>
        </p:nvSpPr>
        <p:spPr>
          <a:xfrm>
            <a:off x="1141412" y="1678675"/>
            <a:ext cx="9905999" cy="5036024"/>
          </a:xfrm>
        </p:spPr>
        <p:txBody>
          <a:bodyPr>
            <a:normAutofit/>
          </a:bodyPr>
          <a:lstStyle/>
          <a:p>
            <a:pPr marL="0" indent="0">
              <a:buNone/>
            </a:pPr>
            <a:endParaRPr lang="tr-TR" sz="2400" dirty="0"/>
          </a:p>
          <a:p>
            <a:pPr marL="457200" indent="-457200">
              <a:buFont typeface="+mj-lt"/>
              <a:buAutoNum type="arabicPeriod"/>
            </a:pPr>
            <a:r>
              <a:rPr lang="en-US" dirty="0"/>
              <a:t>Getting specified output is essential after algorithm is executed.</a:t>
            </a:r>
          </a:p>
          <a:p>
            <a:pPr marL="457200" indent="-457200">
              <a:buFont typeface="+mj-lt"/>
              <a:buAutoNum type="arabicPeriod"/>
            </a:pPr>
            <a:r>
              <a:rPr lang="en-US" dirty="0"/>
              <a:t>One will get output only if algorithm stops after finite time.</a:t>
            </a:r>
          </a:p>
          <a:p>
            <a:pPr marL="457200" indent="-457200">
              <a:buFont typeface="+mj-lt"/>
              <a:buAutoNum type="arabicPeriod"/>
            </a:pPr>
            <a:r>
              <a:rPr lang="en-US" dirty="0"/>
              <a:t>Activities in an algorithm to be clearly defined in other words for it to be unambiguous.</a:t>
            </a:r>
            <a:endParaRPr lang="tr-TR" dirty="0"/>
          </a:p>
          <a:p>
            <a:pPr marL="0" indent="0">
              <a:buNone/>
            </a:pPr>
            <a:endParaRPr lang="tr-TR" dirty="0"/>
          </a:p>
          <a:p>
            <a:r>
              <a:rPr lang="en-US" dirty="0"/>
              <a:t>Before writing an algorithm for a problem, one should find out what is/are the inputs to the algorithm and what is/are expected output after running the algorithm. </a:t>
            </a:r>
            <a:endParaRPr lang="tr-TR" dirty="0"/>
          </a:p>
        </p:txBody>
      </p:sp>
    </p:spTree>
    <p:extLst>
      <p:ext uri="{BB962C8B-B14F-4D97-AF65-F5344CB8AC3E}">
        <p14:creationId xmlns:p14="http://schemas.microsoft.com/office/powerpoint/2010/main" val="4294942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cap="none" dirty="0" err="1"/>
              <a:t>Example</a:t>
            </a:r>
            <a:r>
              <a:rPr lang="tr-TR" cap="none" dirty="0"/>
              <a:t> of </a:t>
            </a:r>
            <a:r>
              <a:rPr lang="tr-TR" cap="none" dirty="0" err="1"/>
              <a:t>algorithm</a:t>
            </a:r>
            <a:r>
              <a:rPr lang="tr-TR" cap="none" dirty="0"/>
              <a:t> 1</a:t>
            </a:r>
            <a:endParaRPr lang="en-US" cap="none" dirty="0"/>
          </a:p>
        </p:txBody>
      </p:sp>
      <p:sp>
        <p:nvSpPr>
          <p:cNvPr id="3" name="İçerik Yer Tutucusu 2"/>
          <p:cNvSpPr>
            <a:spLocks noGrp="1"/>
          </p:cNvSpPr>
          <p:nvPr>
            <p:ph idx="1"/>
          </p:nvPr>
        </p:nvSpPr>
        <p:spPr>
          <a:xfrm>
            <a:off x="1141412" y="1678675"/>
            <a:ext cx="9905999" cy="5257146"/>
          </a:xfrm>
        </p:spPr>
        <p:txBody>
          <a:bodyPr>
            <a:normAutofit/>
          </a:bodyPr>
          <a:lstStyle/>
          <a:p>
            <a:pPr marL="0" indent="0">
              <a:buNone/>
            </a:pPr>
            <a:r>
              <a:rPr lang="en-US" sz="2400" b="1" dirty="0"/>
              <a:t>Problem:</a:t>
            </a:r>
            <a:r>
              <a:rPr lang="en-US" sz="2400" dirty="0"/>
              <a:t> Find the area of a Circle of radius r. </a:t>
            </a:r>
            <a:endParaRPr lang="tr-TR" sz="2400" dirty="0"/>
          </a:p>
          <a:p>
            <a:pPr marL="0" indent="0">
              <a:buNone/>
            </a:pPr>
            <a:r>
              <a:rPr lang="en-US" sz="2400" b="1" dirty="0"/>
              <a:t>Inputs to the algorithm: </a:t>
            </a:r>
            <a:r>
              <a:rPr lang="tr-TR" sz="2400" dirty="0"/>
              <a:t> </a:t>
            </a:r>
            <a:r>
              <a:rPr lang="en-US" sz="2400" dirty="0"/>
              <a:t>Radius r of the Circle. </a:t>
            </a:r>
          </a:p>
          <a:p>
            <a:pPr marL="0" indent="0">
              <a:buNone/>
            </a:pPr>
            <a:r>
              <a:rPr lang="en-US" sz="2400" b="1" dirty="0"/>
              <a:t>Expected output: </a:t>
            </a:r>
            <a:r>
              <a:rPr lang="en-US" sz="2400" dirty="0"/>
              <a:t>Area of the Circle </a:t>
            </a:r>
            <a:endParaRPr lang="tr-TR" sz="2400" dirty="0"/>
          </a:p>
          <a:p>
            <a:pPr marL="0" indent="0">
              <a:buNone/>
            </a:pPr>
            <a:r>
              <a:rPr lang="en-US" sz="2400" b="1" u="sng" dirty="0">
                <a:solidFill>
                  <a:srgbClr val="FF0000"/>
                </a:solidFill>
              </a:rPr>
              <a:t>Algorithm: </a:t>
            </a:r>
            <a:endParaRPr lang="en-US" sz="2400" u="sng" dirty="0">
              <a:solidFill>
                <a:srgbClr val="FF0000"/>
              </a:solidFill>
            </a:endParaRPr>
          </a:p>
          <a:p>
            <a:pPr marL="0" indent="0">
              <a:buNone/>
            </a:pPr>
            <a:r>
              <a:rPr lang="en-US" sz="2400" dirty="0"/>
              <a:t>Step1:</a:t>
            </a:r>
            <a:r>
              <a:rPr lang="tr-TR" sz="2400" dirty="0"/>
              <a:t> Start</a:t>
            </a:r>
            <a:r>
              <a:rPr lang="en-US" sz="2400" dirty="0"/>
              <a:t> </a:t>
            </a:r>
            <a:endParaRPr lang="tr-TR" sz="2400" dirty="0"/>
          </a:p>
          <a:p>
            <a:pPr marL="0" indent="0">
              <a:buNone/>
            </a:pPr>
            <a:r>
              <a:rPr lang="tr-TR" sz="2400" dirty="0"/>
              <a:t>Step2: </a:t>
            </a:r>
            <a:r>
              <a:rPr lang="en-US" sz="2400" dirty="0"/>
              <a:t>Read\input the Radius r of the Circle </a:t>
            </a:r>
          </a:p>
          <a:p>
            <a:pPr marL="0" indent="0">
              <a:buNone/>
            </a:pPr>
            <a:r>
              <a:rPr lang="en-US" sz="2400" dirty="0"/>
              <a:t>Step2: Area </a:t>
            </a:r>
            <a:r>
              <a:rPr lang="tr-TR" sz="2400" dirty="0">
                <a:sym typeface="Wingdings" panose="05000000000000000000" pitchFamily="2" charset="2"/>
              </a:rPr>
              <a:t></a:t>
            </a:r>
            <a:r>
              <a:rPr lang="tr-TR" sz="2400" dirty="0"/>
              <a:t> </a:t>
            </a:r>
            <a:r>
              <a:rPr lang="en-US" sz="2400" dirty="0"/>
              <a:t>PI*r*r // calculation of area </a:t>
            </a:r>
          </a:p>
          <a:p>
            <a:pPr marL="0" indent="0">
              <a:buNone/>
            </a:pPr>
            <a:r>
              <a:rPr lang="en-US" sz="2400" dirty="0"/>
              <a:t>Step3: Print Area</a:t>
            </a:r>
            <a:endParaRPr lang="tr-TR" sz="2400" dirty="0"/>
          </a:p>
          <a:p>
            <a:pPr marL="0" indent="0">
              <a:buNone/>
            </a:pPr>
            <a:r>
              <a:rPr lang="tr-TR" sz="2400" dirty="0"/>
              <a:t>Step4:End</a:t>
            </a:r>
          </a:p>
        </p:txBody>
      </p:sp>
    </p:spTree>
    <p:extLst>
      <p:ext uri="{BB962C8B-B14F-4D97-AF65-F5344CB8AC3E}">
        <p14:creationId xmlns:p14="http://schemas.microsoft.com/office/powerpoint/2010/main" val="1945944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down)">
                                      <p:cBhvr>
                                        <p:cTn id="7" dur="500"/>
                                        <p:tgtEl>
                                          <p:spTgt spid="3">
                                            <p:txEl>
                                              <p:pRg st="3" end="3"/>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wipe(down)">
                                      <p:cBhvr>
                                        <p:cTn id="10" dur="500"/>
                                        <p:tgtEl>
                                          <p:spTgt spid="3">
                                            <p:txEl>
                                              <p:pRg st="4" end="4"/>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wipe(down)">
                                      <p:cBhvr>
                                        <p:cTn id="13" dur="500"/>
                                        <p:tgtEl>
                                          <p:spTgt spid="3">
                                            <p:txEl>
                                              <p:pRg st="5" end="5"/>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wipe(down)">
                                      <p:cBhvr>
                                        <p:cTn id="16" dur="500"/>
                                        <p:tgtEl>
                                          <p:spTgt spid="3">
                                            <p:txEl>
                                              <p:pRg st="6" end="6"/>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wipe(down)">
                                      <p:cBhvr>
                                        <p:cTn id="19" dur="500"/>
                                        <p:tgtEl>
                                          <p:spTgt spid="3">
                                            <p:txEl>
                                              <p:pRg st="7" end="7"/>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wipe(down)">
                                      <p:cBhvr>
                                        <p:cTn id="2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Kırpma">
  <a:themeElements>
    <a:clrScheme name="Kırpma">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Kırpma">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Kırpma">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Kırpma</Template>
  <TotalTime>1838</TotalTime>
  <Words>2225</Words>
  <Application>Microsoft Office PowerPoint</Application>
  <PresentationFormat>Geniş ekran</PresentationFormat>
  <Paragraphs>311</Paragraphs>
  <Slides>32</Slides>
  <Notes>31</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32</vt:i4>
      </vt:variant>
    </vt:vector>
  </HeadingPairs>
  <TitlesOfParts>
    <vt:vector size="36" baseType="lpstr">
      <vt:lpstr>Arial</vt:lpstr>
      <vt:lpstr>Calibri</vt:lpstr>
      <vt:lpstr>Franklin Gothic Book</vt:lpstr>
      <vt:lpstr>Kırpma</vt:lpstr>
      <vt:lpstr>ALGORITHMS AND FLOWCHARTS</vt:lpstr>
      <vt:lpstr>What is an Algorithm?</vt:lpstr>
      <vt:lpstr>Algorithms and Flowcharts</vt:lpstr>
      <vt:lpstr>An Algorithm Example</vt:lpstr>
      <vt:lpstr>An Algorithm Example Defining Actions</vt:lpstr>
      <vt:lpstr>An Algorithm Example Refined</vt:lpstr>
      <vt:lpstr>An Algorithm Example Generalization</vt:lpstr>
      <vt:lpstr>An algorithm is… </vt:lpstr>
      <vt:lpstr>Example of algorithm 1</vt:lpstr>
      <vt:lpstr>Example of algorithm 2 </vt:lpstr>
      <vt:lpstr>Example of algorithm 3 </vt:lpstr>
      <vt:lpstr>Constructs of Algorithms </vt:lpstr>
      <vt:lpstr>Decision (branch) Algorithm</vt:lpstr>
      <vt:lpstr>Example of decision algorithm 1</vt:lpstr>
      <vt:lpstr>Example of decision algorithm 2</vt:lpstr>
      <vt:lpstr>Example of decision algorithm 3</vt:lpstr>
      <vt:lpstr>Repetition (loop) Algorithm</vt:lpstr>
      <vt:lpstr>Example of repetition algorithm 1</vt:lpstr>
      <vt:lpstr>Example of repetition algorithm 2</vt:lpstr>
      <vt:lpstr>Example of repetition algorithm 3</vt:lpstr>
      <vt:lpstr>Complex Algorithms</vt:lpstr>
      <vt:lpstr>Properties of Algorithm</vt:lpstr>
      <vt:lpstr>Properties of Algorithm…</vt:lpstr>
      <vt:lpstr>Flowcharts</vt:lpstr>
      <vt:lpstr>Flowchart Symbols</vt:lpstr>
      <vt:lpstr>General Rules for Flowcharting</vt:lpstr>
      <vt:lpstr>General Rules for Flowcharting…</vt:lpstr>
      <vt:lpstr>Examples of Flowcharts</vt:lpstr>
      <vt:lpstr>Examples of Flowcharts</vt:lpstr>
      <vt:lpstr>Examples of Flowcharts</vt:lpstr>
      <vt:lpstr>Examples of Flowcharts</vt:lpstr>
      <vt:lpstr>Assignment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TECHNOLOGIES AND COMPUTATIONAL THINKING</dc:title>
  <dc:creator>Mehmet Fatih ERKOÇ</dc:creator>
  <cp:lastModifiedBy>emirhan öztürk</cp:lastModifiedBy>
  <cp:revision>287</cp:revision>
  <dcterms:created xsi:type="dcterms:W3CDTF">2018-10-03T20:01:35Z</dcterms:created>
  <dcterms:modified xsi:type="dcterms:W3CDTF">2020-11-12T16:17:51Z</dcterms:modified>
</cp:coreProperties>
</file>