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6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5E5A-9A7E-5E43-9230-384B7FC0A69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6CFA-0E50-CA44-BF21-3346B537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2AEA-17B1-D949-A270-72F5F5A3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</a:t>
            </a:r>
            <a:r>
              <a:rPr lang="zh-CN" altLang="en-US" dirty="0"/>
              <a:t> </a:t>
            </a:r>
            <a:r>
              <a:rPr lang="en-US" dirty="0"/>
              <a:t>Yin</a:t>
            </a:r>
            <a:r>
              <a:rPr lang="zh-CN" altLang="en-US" dirty="0"/>
              <a:t> （</a:t>
            </a:r>
            <a:r>
              <a:rPr lang="en-US" altLang="zh-CN" dirty="0"/>
              <a:t>a o e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5DA88A-6A63-FF4A-8DA7-F931F585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37" y="177800"/>
            <a:ext cx="6502400" cy="65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A79DD-ACD8-8A43-AF4B-96FAF3FC9161}"/>
              </a:ext>
            </a:extLst>
          </p:cNvPr>
          <p:cNvSpPr txBox="1"/>
          <p:nvPr/>
        </p:nvSpPr>
        <p:spPr>
          <a:xfrm>
            <a:off x="9511593" y="6057900"/>
            <a:ext cx="231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DeKalb Chinese School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0D982-CB10-4E40-9ED4-E6DCB5FE0FDF}"/>
              </a:ext>
            </a:extLst>
          </p:cNvPr>
          <p:cNvSpPr txBox="1"/>
          <p:nvPr/>
        </p:nvSpPr>
        <p:spPr>
          <a:xfrm>
            <a:off x="10667999" y="6427232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Jingwan Li</a:t>
            </a:r>
          </a:p>
        </p:txBody>
      </p:sp>
    </p:spTree>
    <p:extLst>
      <p:ext uri="{BB962C8B-B14F-4D97-AF65-F5344CB8AC3E}">
        <p14:creationId xmlns:p14="http://schemas.microsoft.com/office/powerpoint/2010/main" val="13163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FED2C-77CA-A147-9C6B-44A2D2C86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57" y="365125"/>
            <a:ext cx="8154438" cy="61277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94BA58-DA5B-5545-8A57-8E7810AF9235}"/>
              </a:ext>
            </a:extLst>
          </p:cNvPr>
          <p:cNvSpPr txBox="1"/>
          <p:nvPr/>
        </p:nvSpPr>
        <p:spPr>
          <a:xfrm>
            <a:off x="5900738" y="4343400"/>
            <a:ext cx="1087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507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445-D9EF-4D41-8394-07F7EF7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Tone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69684E-429E-9541-A21D-4DDF91D76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4" t="59167" r="14777" b="25208"/>
          <a:stretch/>
        </p:blipFill>
        <p:spPr>
          <a:xfrm>
            <a:off x="3024578" y="4459731"/>
            <a:ext cx="6188885" cy="1964724"/>
          </a:xfrm>
          <a:prstGeom prst="rect">
            <a:avLst/>
          </a:prstGeom>
        </p:spPr>
      </p:pic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93414F7D-FA30-8F44-B484-D5C5DD466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18" b="9884"/>
          <a:stretch/>
        </p:blipFill>
        <p:spPr>
          <a:xfrm>
            <a:off x="3024578" y="112243"/>
            <a:ext cx="6183399" cy="41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hirt&#10;&#10;Description automatically generated">
            <a:extLst>
              <a:ext uri="{FF2B5EF4-FFF2-40B4-BE49-F238E27FC236}">
                <a16:creationId xmlns:a16="http://schemas.microsoft.com/office/drawing/2014/main" id="{D07891A7-13C8-8A49-8CA6-4F373F7CF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234" y="881300"/>
            <a:ext cx="3941532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209D3-4FED-1443-B608-4463FEB24038}"/>
              </a:ext>
            </a:extLst>
          </p:cNvPr>
          <p:cNvSpPr txBox="1"/>
          <p:nvPr/>
        </p:nvSpPr>
        <p:spPr>
          <a:xfrm>
            <a:off x="1681161" y="4054049"/>
            <a:ext cx="1337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bā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altLang="zh-CN" sz="6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</a:rPr>
              <a:t>  八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68DC1-2C9B-7D40-9079-C86534CC921C}"/>
              </a:ext>
            </a:extLst>
          </p:cNvPr>
          <p:cNvSpPr txBox="1"/>
          <p:nvPr/>
        </p:nvSpPr>
        <p:spPr>
          <a:xfrm>
            <a:off x="8810625" y="4107598"/>
            <a:ext cx="14593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mǎ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altLang="zh-CN" sz="6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</a:rPr>
              <a:t>  马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horse</a:t>
            </a:r>
            <a:endParaRPr lang="en-US" altLang="zh-CN" sz="11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A4768-EC4D-6141-A94E-D444C860D0AF}"/>
              </a:ext>
            </a:extLst>
          </p:cNvPr>
          <p:cNvSpPr txBox="1"/>
          <p:nvPr/>
        </p:nvSpPr>
        <p:spPr>
          <a:xfrm>
            <a:off x="8810625" y="1577117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bà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bà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altLang="zh-CN" sz="6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</a:rPr>
              <a:t>爸爸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father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2C22D-2D92-1E4D-8190-5ECCE6BD3EB5}"/>
              </a:ext>
            </a:extLst>
          </p:cNvPr>
          <p:cNvSpPr txBox="1"/>
          <p:nvPr/>
        </p:nvSpPr>
        <p:spPr>
          <a:xfrm>
            <a:off x="236403" y="2735809"/>
            <a:ext cx="8915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err="1">
                <a:solidFill>
                  <a:srgbClr val="C00000"/>
                </a:solidFill>
                <a:highlight>
                  <a:srgbClr val="FFFF00"/>
                </a:highlight>
              </a:rPr>
              <a:t>ā</a:t>
            </a:r>
            <a:endParaRPr lang="en-US" sz="115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4689F4-0FD3-7A4E-8706-BE7F40376C06}"/>
              </a:ext>
            </a:extLst>
          </p:cNvPr>
          <p:cNvSpPr/>
          <p:nvPr/>
        </p:nvSpPr>
        <p:spPr>
          <a:xfrm>
            <a:off x="10881402" y="4139774"/>
            <a:ext cx="8915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ǎ</a:t>
            </a:r>
            <a:endParaRPr lang="en-US" sz="115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C572A-CD6E-074F-A2B0-9E9255C9FEC8}"/>
              </a:ext>
            </a:extLst>
          </p:cNvPr>
          <p:cNvSpPr txBox="1"/>
          <p:nvPr/>
        </p:nvSpPr>
        <p:spPr>
          <a:xfrm>
            <a:off x="10881403" y="1554034"/>
            <a:ext cx="8915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err="1">
                <a:solidFill>
                  <a:srgbClr val="92D050"/>
                </a:solidFill>
                <a:highlight>
                  <a:srgbClr val="FFFF00"/>
                </a:highlight>
              </a:rPr>
              <a:t>à</a:t>
            </a:r>
            <a:endParaRPr lang="en-US" sz="11500" dirty="0"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C737-91B4-9E48-9027-EAE1A616B3B8}"/>
              </a:ext>
            </a:extLst>
          </p:cNvPr>
          <p:cNvSpPr txBox="1"/>
          <p:nvPr/>
        </p:nvSpPr>
        <p:spPr>
          <a:xfrm>
            <a:off x="1681162" y="1752600"/>
            <a:ext cx="16466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mā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mā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altLang="zh-CN" sz="6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</a:rPr>
              <a:t>妈妈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mother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 descr="A picture containing keyboard&#10;&#10;Description automatically generated">
            <a:extLst>
              <a:ext uri="{FF2B5EF4-FFF2-40B4-BE49-F238E27FC236}">
                <a16:creationId xmlns:a16="http://schemas.microsoft.com/office/drawing/2014/main" id="{4960158F-85A8-B449-9B55-6EE49FEE9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272" b="85103"/>
          <a:stretch/>
        </p:blipFill>
        <p:spPr>
          <a:xfrm>
            <a:off x="362925" y="344724"/>
            <a:ext cx="3397077" cy="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4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78487707-6B5B-0B41-8EDD-4A2C833D4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78" t="29825" r="21178" b="31161"/>
          <a:stretch/>
        </p:blipFill>
        <p:spPr>
          <a:xfrm>
            <a:off x="6557962" y="429855"/>
            <a:ext cx="5400675" cy="46720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0FC89-DE2E-304C-9A5B-5FB32C2B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267" y="636587"/>
            <a:ext cx="4450557" cy="1549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 err="1">
                <a:solidFill>
                  <a:srgbClr val="FF0000"/>
                </a:solidFill>
              </a:rPr>
              <a:t>māmā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wǒ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ài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nǐ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9E5DA-2289-834D-B109-F705F54E193F}"/>
              </a:ext>
            </a:extLst>
          </p:cNvPr>
          <p:cNvSpPr txBox="1"/>
          <p:nvPr/>
        </p:nvSpPr>
        <p:spPr>
          <a:xfrm>
            <a:off x="8585487" y="4876969"/>
            <a:ext cx="1904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</a:rPr>
              <a:t>wǒ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altLang="zh-CN" sz="6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</a:rPr>
              <a:t>  我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mine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C250A-4033-0B42-AF7D-259ED647378D}"/>
              </a:ext>
            </a:extLst>
          </p:cNvPr>
          <p:cNvSpPr txBox="1"/>
          <p:nvPr/>
        </p:nvSpPr>
        <p:spPr>
          <a:xfrm>
            <a:off x="10251193" y="5000080"/>
            <a:ext cx="833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ǒ</a:t>
            </a:r>
            <a:endParaRPr lang="en-US" sz="115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5" name="Picture 1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43802A6-5944-8341-BEB7-0DF4147D3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" t="16588" r="52337" b="68609"/>
          <a:stretch/>
        </p:blipFill>
        <p:spPr>
          <a:xfrm>
            <a:off x="455175" y="350161"/>
            <a:ext cx="4207858" cy="921427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81A60C-EB2C-D84F-A8BE-BBAB3A65C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61" y="3250345"/>
            <a:ext cx="3816549" cy="27077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B4761D-020B-BA4D-8D8B-9911A0FB8469}"/>
              </a:ext>
            </a:extLst>
          </p:cNvPr>
          <p:cNvSpPr txBox="1"/>
          <p:nvPr/>
        </p:nvSpPr>
        <p:spPr>
          <a:xfrm>
            <a:off x="4123610" y="381940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Roboto"/>
              </a:rPr>
              <a:t>ō</a:t>
            </a:r>
            <a:endParaRPr lang="en-US" sz="115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2C0CE-5729-6542-8392-018CB8F55B31}"/>
              </a:ext>
            </a:extLst>
          </p:cNvPr>
          <p:cNvSpPr/>
          <p:nvPr/>
        </p:nvSpPr>
        <p:spPr>
          <a:xfrm>
            <a:off x="307061" y="2665570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wō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/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61EBFF5B-0D0E-E245-8B30-3419E8A63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14" t="-353" r="1857" b="84282"/>
          <a:stretch/>
        </p:blipFill>
        <p:spPr>
          <a:xfrm>
            <a:off x="1442803" y="332422"/>
            <a:ext cx="3500438" cy="78245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888140D-B2D0-E94C-BED0-3B430A1F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99" y="1770058"/>
            <a:ext cx="3242586" cy="2845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BC285-FBCA-EA42-B038-69F7444145FF}"/>
              </a:ext>
            </a:extLst>
          </p:cNvPr>
          <p:cNvSpPr txBox="1"/>
          <p:nvPr/>
        </p:nvSpPr>
        <p:spPr>
          <a:xfrm>
            <a:off x="-114147" y="3940788"/>
            <a:ext cx="6093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sz="4800" dirty="0" err="1">
                <a:solidFill>
                  <a:schemeClr val="accent2">
                    <a:lumMod val="75000"/>
                  </a:schemeClr>
                </a:solidFill>
              </a:rPr>
              <a:t>wǒ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9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</a:rPr>
              <a:t>è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altLang="zh-CN" sz="4800" dirty="0">
                <a:solidFill>
                  <a:schemeClr val="accent2">
                    <a:lumMod val="75000"/>
                  </a:schemeClr>
                </a:solidFill>
              </a:rPr>
              <a:t>/le/</a:t>
            </a:r>
          </a:p>
          <a:p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</a:rPr>
              <a:t>我        饿       了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am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hungry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F403B-8A92-294D-B05E-0F603D9F6B71}"/>
              </a:ext>
            </a:extLst>
          </p:cNvPr>
          <p:cNvSpPr txBox="1"/>
          <p:nvPr/>
        </p:nvSpPr>
        <p:spPr>
          <a:xfrm>
            <a:off x="937959" y="2639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9920B-2FF8-4B4C-9E82-59BC00DBB3CE}"/>
              </a:ext>
            </a:extLst>
          </p:cNvPr>
          <p:cNvSpPr txBox="1"/>
          <p:nvPr/>
        </p:nvSpPr>
        <p:spPr>
          <a:xfrm>
            <a:off x="4180819" y="304576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rgbClr val="92D050"/>
                </a:solidFill>
                <a:highlight>
                  <a:srgbClr val="FFFF00"/>
                </a:highlight>
              </a:rPr>
              <a:t>è</a:t>
            </a:r>
            <a:endParaRPr lang="en-US" sz="11500" dirty="0"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9F5E7-49CC-A148-8ED3-FDD875FE6333}"/>
              </a:ext>
            </a:extLst>
          </p:cNvPr>
          <p:cNvSpPr txBox="1"/>
          <p:nvPr/>
        </p:nvSpPr>
        <p:spPr>
          <a:xfrm>
            <a:off x="7024204" y="675323"/>
            <a:ext cx="29937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</a:rPr>
              <a:t>gē</a:t>
            </a:r>
            <a:r>
              <a:rPr lang="zh-CN" altLang="en-US" sz="5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5400" dirty="0" err="1">
                <a:solidFill>
                  <a:schemeClr val="accent2">
                    <a:lumMod val="75000"/>
                  </a:schemeClr>
                </a:solidFill>
              </a:rPr>
              <a:t>gē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altLang="zh-CN" sz="115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</a:rPr>
              <a:t>    哥哥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Older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brother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2DE52-0000-DC45-9488-DDDBE886F448}"/>
              </a:ext>
            </a:extLst>
          </p:cNvPr>
          <p:cNvSpPr txBox="1"/>
          <p:nvPr/>
        </p:nvSpPr>
        <p:spPr>
          <a:xfrm>
            <a:off x="6253640" y="988978"/>
            <a:ext cx="637004" cy="156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ē</a:t>
            </a:r>
            <a:endParaRPr lang="en-US" sz="115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16" name="Picture 1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61589245-EA98-114A-85A0-A0E981930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06" t="-2582" b="68624"/>
          <a:stretch/>
        </p:blipFill>
        <p:spPr>
          <a:xfrm>
            <a:off x="9475051" y="396359"/>
            <a:ext cx="2316132" cy="2328863"/>
          </a:xfrm>
          <a:prstGeom prst="ellipse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17904A-8805-2440-856B-6AB5377664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46" t="2313" r="-30" b="45506"/>
          <a:stretch/>
        </p:blipFill>
        <p:spPr>
          <a:xfrm>
            <a:off x="8521066" y="4028241"/>
            <a:ext cx="1938319" cy="2829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9E2125-F9C3-DF47-96BD-1BCFD3D68D38}"/>
              </a:ext>
            </a:extLst>
          </p:cNvPr>
          <p:cNvSpPr txBox="1"/>
          <p:nvPr/>
        </p:nvSpPr>
        <p:spPr>
          <a:xfrm>
            <a:off x="10645264" y="4827775"/>
            <a:ext cx="1297022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shé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/</a:t>
            </a:r>
          </a:p>
          <a:p>
            <a:pPr lvl="0" fontAlgn="t"/>
            <a:r>
              <a:rPr lang="zh-CN" altLang="en-US" sz="4000" dirty="0">
                <a:solidFill>
                  <a:srgbClr val="ED7D31">
                    <a:lumMod val="75000"/>
                  </a:srgbClr>
                </a:solidFill>
              </a:rPr>
              <a:t>  蛇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1712B-A1C9-B948-AB3A-453C289AFCC2}"/>
              </a:ext>
            </a:extLst>
          </p:cNvPr>
          <p:cNvSpPr txBox="1"/>
          <p:nvPr/>
        </p:nvSpPr>
        <p:spPr>
          <a:xfrm>
            <a:off x="7538174" y="4658290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é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459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CEFA5-375F-FA47-89C9-5E617552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68" y="643540"/>
            <a:ext cx="8958263" cy="55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105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Arial</vt:lpstr>
      <vt:lpstr>Calibri</vt:lpstr>
      <vt:lpstr>Calibri Light</vt:lpstr>
      <vt:lpstr>Office Theme</vt:lpstr>
      <vt:lpstr>Pin Yin （a o e）</vt:lpstr>
      <vt:lpstr>PowerPoint Presentation</vt:lpstr>
      <vt:lpstr>Tone</vt:lpstr>
      <vt:lpstr>PowerPoint Presentation</vt:lpstr>
      <vt:lpstr>/māmā wǒ ài nǐ/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Yin （a o e）</dc:title>
  <dc:creator>Microsoft Office User</dc:creator>
  <cp:lastModifiedBy>Microsoft Office User</cp:lastModifiedBy>
  <cp:revision>8</cp:revision>
  <dcterms:created xsi:type="dcterms:W3CDTF">2019-10-19T17:14:05Z</dcterms:created>
  <dcterms:modified xsi:type="dcterms:W3CDTF">2019-10-19T18:28:46Z</dcterms:modified>
</cp:coreProperties>
</file>