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B69D2E-611C-F648-8ADB-BD20327B8046}">
          <p14:sldIdLst>
            <p14:sldId id="256"/>
            <p14:sldId id="258"/>
            <p14:sldId id="261"/>
            <p14:sldId id="262"/>
            <p14:sldId id="259"/>
            <p14:sldId id="260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646"/>
  </p:normalViewPr>
  <p:slideViewPr>
    <p:cSldViewPr snapToGrid="0" snapToObjects="1">
      <p:cViewPr varScale="1">
        <p:scale>
          <a:sx n="85" d="100"/>
          <a:sy n="85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6550-3626-164F-ABD9-B9B62264D260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AFAE6-4BC7-7C4B-BAC2-3FD76AD7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</a:t>
            </a:r>
            <a:r>
              <a:rPr lang="en-US" dirty="0"/>
              <a:t> is my surname, </a:t>
            </a:r>
            <a:r>
              <a:rPr lang="zh-CN" altLang="en-US" dirty="0"/>
              <a:t>老师 </a:t>
            </a:r>
            <a:r>
              <a:rPr lang="en-US" altLang="zh-CN" dirty="0"/>
              <a:t>is my occupation</a:t>
            </a:r>
            <a:endParaRPr lang="en-US" dirty="0"/>
          </a:p>
          <a:p>
            <a:r>
              <a:rPr lang="en-US" dirty="0"/>
              <a:t>In your class, how you call your teacher? Their</a:t>
            </a:r>
            <a:r>
              <a:rPr lang="zh-CN" altLang="en-US" dirty="0"/>
              <a:t> </a:t>
            </a:r>
            <a:r>
              <a:rPr lang="en-US" altLang="zh-CN" dirty="0"/>
              <a:t>first name? </a:t>
            </a:r>
            <a:endParaRPr lang="en-US" dirty="0"/>
          </a:p>
          <a:p>
            <a:r>
              <a:rPr lang="en-US" altLang="zh-CN" dirty="0"/>
              <a:t>In Chinese, teacher is a</a:t>
            </a:r>
            <a:r>
              <a:rPr lang="zh-CN" altLang="en-US" dirty="0"/>
              <a:t> </a:t>
            </a:r>
            <a:r>
              <a:rPr lang="en-US" altLang="zh-CN" dirty="0"/>
              <a:t> honorific, which can show your respect to someone</a:t>
            </a:r>
          </a:p>
          <a:p>
            <a:r>
              <a:rPr lang="en-US" dirty="0"/>
              <a:t>In Chinese class, we cannot say teacher’s full name, which is not respect. We use surname and this occupation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AFAE6-4BC7-7C4B-BAC2-3FD76AD73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china, we do not ask adult about their age, especially for a women. Why?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AFAE6-4BC7-7C4B-BAC2-3FD76AD73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5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Chinese Zodiac do we have?  12</a:t>
            </a:r>
          </a:p>
          <a:p>
            <a:r>
              <a:rPr lang="en-US" dirty="0"/>
              <a:t>Tell me some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AFAE6-4BC7-7C4B-BAC2-3FD76AD73A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5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AFAE6-4BC7-7C4B-BAC2-3FD76AD73A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AFAE6-4BC7-7C4B-BAC2-3FD76AD73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90CF-FC87-4E4C-8D87-479300131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BD60-34DA-AB4A-8A10-60F562EC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FDCC5-F990-1841-93B1-8500BCFD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22F3-4918-184C-9FD0-5603934E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B845-FC7C-B849-9DE9-8093A5B9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5368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1BD3-5124-5447-BED6-83A3DCD6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9F913-9D7E-FD43-A232-CFDE409B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3019-E5E5-A142-84D7-42DA18BC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1A2C-332E-2845-8920-7513110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183B-4BE8-4A44-915C-EF9D4DC2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8552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8C195-844D-1A4C-86D2-D120E16A2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21DE8-CDE8-AC42-816C-930CD317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F657-E295-554B-8783-288B6BB3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5CF7-F48F-404D-BCA3-0C6DE01D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C03B-3420-4F41-BC3A-C3AE733C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77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F95D-8AC2-7144-8B4F-37ABA23E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46C9-FAC7-6347-9F76-DD58CB96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A9B-7D30-AB4B-A563-72F4A386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5DEE-1678-354B-BCE2-ED521654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EA36-9D9B-224F-9249-9CE93E5D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8557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BD00-5C53-794C-8E10-B88FD00E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2C823-C82A-DC47-8585-F18F61D6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B985-7F1D-454F-86E5-2C0E0992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D203-B9C8-0642-9D8B-6CCAB7C2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D8CA-2D6B-864D-803B-B2B591F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48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9730-AAB4-D541-9F64-F7A0ED04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1FD3-3BB7-CD4F-80EE-BDBB21946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DCF66-B097-3545-9835-A0D71B408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26890-AE87-9844-B036-5DBC4453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C408-5CAA-A744-AF00-FD653744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040D4-0A2A-6C40-8D58-B9D60F38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004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CCF3-7D5C-A941-BB05-8944B9A1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2F47-1CBB-7847-89DB-7066D95C0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A723A-3992-4240-8F6A-6BD297EE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C9EB1-3519-D54C-B983-D4AA85440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8A1AD-3EB1-F144-9A53-CB3C1D962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46BFC-41F2-934D-AEB9-8C4A9A47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0EBA8-55B3-9D4C-9C84-494A28F9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26209-8365-8D40-BB41-D7A5A36E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22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9DB3-FF4B-704F-AC14-6918169E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79C28-3EDD-B34A-81CB-74A33A38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246E9-110D-F940-AC6E-A7FC3B16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BDD97-4C5E-E64C-8978-1538132C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68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EDB4B-1383-514A-A3FE-921C5404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7EDA4-56E5-5246-A079-5E671E9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97F90-A19D-C04C-9466-947E30C9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831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E131-91CA-D34E-A76C-53F3B414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F6C0-5796-334D-A6B4-6804372E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010FA-5789-CF4E-9866-C5FCE68DF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7732-383A-4145-A0F0-1F4275EC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A16AB-553F-FE41-82D6-15D1200F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57FEC-AE4C-E546-905E-4FED7A1C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20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D92B-4C18-C548-975E-E482141A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852D7-4D89-104F-BD32-62D7216E0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1AA8F-3C85-0D41-BE95-99C3BEF8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83DD5-9A01-F74A-A943-875819E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D4FA0-C20F-B148-999E-D6681B85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AAB0B-9FB7-5847-9B13-E110BB60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860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72C62-DCA3-2349-8BE9-AF5A5A7E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04C5E-57C7-624A-B91B-8C17AE27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3498-F6C8-B348-B54E-261ADC4B6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D248-30D6-5645-BAE5-A4704314F358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588B0-9AF1-B948-8067-44D2E0714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9871-E34E-AF4B-BE16-9693FAF03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9FEC-3887-BF4B-9405-888F2FA71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d.com/talks/megan_campisi_and_pen_pen_chen_the_myth_behind_the_chinese_zodiac/transcript?language=zh-cn#t-1936" TargetMode="External"/><Relationship Id="rId4" Type="http://schemas.openxmlformats.org/officeDocument/2006/relationships/hyperlink" Target="https://www.astrosofa.com/horoscope/calculate-chinese-zodiac-sig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5uJ3qkzO0Q&amp;list=PLZ27m2K2W5n4Bg3Ko9keodBx_JD_IigO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4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6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70E49-95A6-9B47-AA08-B01881195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rgbClr val="000000"/>
                </a:solidFill>
                <a:latin typeface="Chalkboard SE" panose="03050602040202020205" pitchFamily="66" charset="77"/>
              </a:rPr>
              <a:t>DeKalb Chinese School</a:t>
            </a:r>
            <a:br>
              <a:rPr lang="en-US" sz="3100" dirty="0">
                <a:solidFill>
                  <a:srgbClr val="000000"/>
                </a:solidFill>
                <a:latin typeface="Chalkboard SE" panose="03050602040202020205" pitchFamily="66" charset="77"/>
              </a:rPr>
            </a:br>
            <a:r>
              <a:rPr lang="en-US" sz="3100" dirty="0">
                <a:solidFill>
                  <a:srgbClr val="000000"/>
                </a:solidFill>
                <a:latin typeface="Chalkboard SE" panose="03050602040202020205" pitchFamily="66" charset="77"/>
              </a:rPr>
              <a:t>Beginner Class</a:t>
            </a:r>
            <a:br>
              <a:rPr lang="en-US" sz="3100" dirty="0">
                <a:solidFill>
                  <a:srgbClr val="000000"/>
                </a:solidFill>
                <a:latin typeface="Chalkboard SE" panose="03050602040202020205" pitchFamily="66" charset="77"/>
              </a:rPr>
            </a:br>
            <a:r>
              <a:rPr lang="en-US" sz="3100" dirty="0">
                <a:solidFill>
                  <a:srgbClr val="000000"/>
                </a:solidFill>
                <a:latin typeface="Chalkboard SE" panose="03050602040202020205" pitchFamily="66" charset="77"/>
              </a:rPr>
              <a:t>Jingwan Li(</a:t>
            </a:r>
            <a:r>
              <a:rPr lang="en-US" sz="3100" dirty="0" err="1">
                <a:solidFill>
                  <a:srgbClr val="000000"/>
                </a:solidFill>
                <a:latin typeface="Chalkboard SE" panose="03050602040202020205" pitchFamily="66" charset="77"/>
              </a:rPr>
              <a:t>Yilia</a:t>
            </a:r>
            <a:r>
              <a:rPr lang="en-US" sz="3100" dirty="0">
                <a:solidFill>
                  <a:srgbClr val="000000"/>
                </a:solidFill>
                <a:latin typeface="Chalkboard SE" panose="03050602040202020205" pitchFamily="66" charset="77"/>
              </a:rPr>
              <a:t>)</a:t>
            </a:r>
            <a:br>
              <a:rPr lang="en-US" sz="3100" dirty="0">
                <a:solidFill>
                  <a:srgbClr val="000000"/>
                </a:solidFill>
              </a:rPr>
            </a:br>
            <a:endParaRPr lang="en-US" sz="3100" dirty="0">
              <a:solidFill>
                <a:srgbClr val="000000"/>
              </a:solidFill>
            </a:endParaRP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top sign&#10;&#10;Description automatically generated">
            <a:extLst>
              <a:ext uri="{FF2B5EF4-FFF2-40B4-BE49-F238E27FC236}">
                <a16:creationId xmlns:a16="http://schemas.microsoft.com/office/drawing/2014/main" id="{AAFEE560-4E5A-8748-8607-612BF9C833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7069" r="6024" b="-8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058843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1959865-A5EE-C54D-91F2-B5C8893B1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98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FF9E9B-F866-C943-ACED-97635655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52" y="1415904"/>
            <a:ext cx="8501891" cy="47610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70F3-E06F-C049-9A72-18AB4FAE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184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oy&#10;&#10;Description automatically generated">
            <a:extLst>
              <a:ext uri="{FF2B5EF4-FFF2-40B4-BE49-F238E27FC236}">
                <a16:creationId xmlns:a16="http://schemas.microsoft.com/office/drawing/2014/main" id="{E3230C6C-5372-034C-95BB-E2EEAE8F3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1972" y="283479"/>
            <a:ext cx="8388055" cy="6291042"/>
          </a:xfrm>
        </p:spPr>
      </p:pic>
    </p:spTree>
    <p:extLst>
      <p:ext uri="{BB962C8B-B14F-4D97-AF65-F5344CB8AC3E}">
        <p14:creationId xmlns:p14="http://schemas.microsoft.com/office/powerpoint/2010/main" val="18054008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41777CC-F9B6-8048-BE3E-12933ABA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81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6F0A62-5F31-704A-AA69-71BB6604C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405650"/>
            <a:ext cx="10905066" cy="5507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3678C-F1AC-7643-BCF9-F3603FD98F5A}"/>
              </a:ext>
            </a:extLst>
          </p:cNvPr>
          <p:cNvSpPr txBox="1"/>
          <p:nvPr/>
        </p:nvSpPr>
        <p:spPr>
          <a:xfrm>
            <a:off x="6310854" y="6205930"/>
            <a:ext cx="605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https://www.astrosofa.com/horoscope/calculate-chinese-zodiac-sign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08BD0-7990-0D4E-A2DF-7DA1A268A66B}"/>
              </a:ext>
            </a:extLst>
          </p:cNvPr>
          <p:cNvSpPr txBox="1"/>
          <p:nvPr/>
        </p:nvSpPr>
        <p:spPr>
          <a:xfrm>
            <a:off x="119922" y="5921120"/>
            <a:ext cx="559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https://www.ted.com/talks/megan_campisi_and_pen_pen_chen_the_myth_behind_the_chinese_zodiac/transcript?language=zh-cn#t-1936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31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A7E0-6520-1148-BD2A-14A200E3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881" y="629266"/>
            <a:ext cx="4815890" cy="1676603"/>
          </a:xfrm>
          <a:prstGeom prst="ellipse">
            <a:avLst/>
          </a:prstGeom>
        </p:spPr>
        <p:txBody>
          <a:bodyPr>
            <a:noAutofit/>
          </a:bodyPr>
          <a:lstStyle/>
          <a:p>
            <a:r>
              <a:rPr lang="en-US" sz="3200" dirty="0">
                <a:latin typeface="Chalkboard SE" panose="03050602040202020205" pitchFamily="66" charset="77"/>
              </a:rPr>
              <a:t>Know China Before </a:t>
            </a:r>
            <a:br>
              <a:rPr lang="en-US" sz="3200" dirty="0">
                <a:latin typeface="Chalkboard SE" panose="03050602040202020205" pitchFamily="66" charset="77"/>
              </a:rPr>
            </a:br>
            <a:r>
              <a:rPr lang="en-US" sz="3200" dirty="0">
                <a:latin typeface="Chalkboard SE" panose="03050602040202020205" pitchFamily="66" charset="77"/>
              </a:rPr>
              <a:t>Learning Chinese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BF6DF-A2C7-4D2B-A093-E52686DB4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535" y="6376178"/>
            <a:ext cx="10998818" cy="990600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3"/>
              </a:rPr>
              <a:t>https://www.youtube.com/watch?v=V5uJ3qkzO0Q&amp;list=PLZ27m2K2W5n4Bg3Ko9keodBx_JD_IigOp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DA9B9E1-C382-D447-93A4-3DFE1ABEA2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5" r="6155" b="-2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A1773-A341-7941-8902-77DAD96C3745}"/>
              </a:ext>
            </a:extLst>
          </p:cNvPr>
          <p:cNvSpPr txBox="1"/>
          <p:nvPr/>
        </p:nvSpPr>
        <p:spPr>
          <a:xfrm>
            <a:off x="271270" y="2660251"/>
            <a:ext cx="394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halkboard SE" panose="03050602040202020205" pitchFamily="66" charset="77"/>
              </a:rPr>
              <a:t>What is the full name of China?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076AA-EFCC-504A-8AED-54D647C90436}"/>
              </a:ext>
            </a:extLst>
          </p:cNvPr>
          <p:cNvSpPr txBox="1"/>
          <p:nvPr/>
        </p:nvSpPr>
        <p:spPr>
          <a:xfrm>
            <a:off x="776661" y="3176030"/>
            <a:ext cx="2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halkboard SE" panose="03050602040202020205" pitchFamily="66" charset="77"/>
              </a:rPr>
              <a:t>People’s Republic of China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38278-AC61-7640-B670-FC58201B1A5A}"/>
              </a:ext>
            </a:extLst>
          </p:cNvPr>
          <p:cNvSpPr txBox="1"/>
          <p:nvPr/>
        </p:nvSpPr>
        <p:spPr>
          <a:xfrm>
            <a:off x="300073" y="3619914"/>
            <a:ext cx="4026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halkboard SE" panose="03050602040202020205" pitchFamily="66" charset="77"/>
              </a:rPr>
              <a:t>What is the population of China?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69B87-9F4B-754D-9D87-05A3D9D1E873}"/>
              </a:ext>
            </a:extLst>
          </p:cNvPr>
          <p:cNvSpPr txBox="1"/>
          <p:nvPr/>
        </p:nvSpPr>
        <p:spPr>
          <a:xfrm>
            <a:off x="1361275" y="4139547"/>
            <a:ext cx="120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halkboard SE" panose="03050602040202020205" pitchFamily="66" charset="77"/>
              </a:rPr>
              <a:t>1.3 billion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1CDA8-346A-DD44-A617-D44B5A5C0434}"/>
              </a:ext>
            </a:extLst>
          </p:cNvPr>
          <p:cNvSpPr txBox="1"/>
          <p:nvPr/>
        </p:nvSpPr>
        <p:spPr>
          <a:xfrm>
            <a:off x="319914" y="4650394"/>
            <a:ext cx="4156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halkboard SE" panose="03050602040202020205" pitchFamily="66" charset="77"/>
              </a:rPr>
              <a:t>How many ethnic groups in China?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FB3B2-FE55-994B-B3CB-B1906E65192E}"/>
              </a:ext>
            </a:extLst>
          </p:cNvPr>
          <p:cNvSpPr txBox="1"/>
          <p:nvPr/>
        </p:nvSpPr>
        <p:spPr>
          <a:xfrm>
            <a:off x="1885931" y="5116667"/>
            <a:ext cx="43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halkboard SE" panose="03050602040202020205" pitchFamily="66" charset="77"/>
              </a:rPr>
              <a:t>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C2665-B82E-0F42-ABF0-8194E06B6C7D}"/>
              </a:ext>
            </a:extLst>
          </p:cNvPr>
          <p:cNvSpPr txBox="1"/>
          <p:nvPr/>
        </p:nvSpPr>
        <p:spPr>
          <a:xfrm>
            <a:off x="323081" y="5618183"/>
            <a:ext cx="3837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halkboard SE" panose="03050602040202020205" pitchFamily="66" charset="77"/>
              </a:rPr>
              <a:t>How to say Chinese in Chinese?</a:t>
            </a:r>
          </a:p>
        </p:txBody>
      </p:sp>
    </p:spTree>
    <p:extLst>
      <p:ext uri="{BB962C8B-B14F-4D97-AF65-F5344CB8AC3E}">
        <p14:creationId xmlns:p14="http://schemas.microsoft.com/office/powerpoint/2010/main" val="1614267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65D6-B699-244A-882B-52B92A46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Jingwan Li / </a:t>
            </a:r>
            <a:r>
              <a:rPr lang="en-US" dirty="0" err="1"/>
              <a:t>Yilia</a:t>
            </a:r>
            <a:r>
              <a:rPr lang="en-US" dirty="0"/>
              <a:t>   312-593-5282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32298-3FE4-2F44-A83E-058EE6787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13" t="21158" b="19711"/>
          <a:stretch/>
        </p:blipFill>
        <p:spPr>
          <a:xfrm>
            <a:off x="1663908" y="2652910"/>
            <a:ext cx="3292839" cy="1045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3F3A39-D0CE-C04D-A322-4A3E5333536D}"/>
              </a:ext>
            </a:extLst>
          </p:cNvPr>
          <p:cNvSpPr txBox="1"/>
          <p:nvPr/>
        </p:nvSpPr>
        <p:spPr>
          <a:xfrm>
            <a:off x="1565581" y="2192840"/>
            <a:ext cx="3429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Download </a:t>
            </a:r>
            <a:r>
              <a:rPr lang="en-US" sz="3200" dirty="0"/>
              <a:t>WeChat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98CC6-4B8E-4D46-AB03-2128FEFA1A29}"/>
              </a:ext>
            </a:extLst>
          </p:cNvPr>
          <p:cNvSpPr txBox="1"/>
          <p:nvPr/>
        </p:nvSpPr>
        <p:spPr>
          <a:xfrm>
            <a:off x="1663908" y="3896934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Sign up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9E096-61F8-9948-A56A-76433CE6CFA7}"/>
              </a:ext>
            </a:extLst>
          </p:cNvPr>
          <p:cNvSpPr txBox="1"/>
          <p:nvPr/>
        </p:nvSpPr>
        <p:spPr>
          <a:xfrm>
            <a:off x="1663908" y="4496748"/>
            <a:ext cx="3046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Scan my QR code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332CE7A-818D-DE47-989E-B161C02E9E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5" t="18528" r="618" b="17814"/>
          <a:stretch/>
        </p:blipFill>
        <p:spPr>
          <a:xfrm>
            <a:off x="7674964" y="1313158"/>
            <a:ext cx="4122295" cy="52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756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230</Words>
  <Application>Microsoft Macintosh PowerPoint</Application>
  <PresentationFormat>Widescreen</PresentationFormat>
  <Paragraphs>28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Chalkboard SE</vt:lpstr>
      <vt:lpstr>Office Theme</vt:lpstr>
      <vt:lpstr>DeKalb Chinese School Beginner Class Jingwan Li(Yilia)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 China Before  Learning Chinese</vt:lpstr>
      <vt:lpstr>Jingwan Li / Yilia   312-593-5282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DeKalb Chinese School Beginner Class Jingwan Li(Yilia) </dc:title>
  <dc:creator>jingwan li</dc:creator>
  <cp:lastModifiedBy>jingwan li</cp:lastModifiedBy>
  <cp:revision>3</cp:revision>
  <dcterms:created xsi:type="dcterms:W3CDTF">2019-09-08T15:59:01Z</dcterms:created>
  <dcterms:modified xsi:type="dcterms:W3CDTF">2019-09-08T16:12:23Z</dcterms:modified>
</cp:coreProperties>
</file>