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12" r:id="rId3"/>
    <p:sldId id="410" r:id="rId4"/>
    <p:sldId id="411" r:id="rId6"/>
    <p:sldId id="413" r:id="rId7"/>
    <p:sldId id="414" r:id="rId8"/>
    <p:sldId id="41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8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3965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165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365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5565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CACB3E5-FA30-43EA-9157-DBA21A1CFF9F}" type="slidenum">
              <a:rPr lang="en-US" altLang="zh-CN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/>
          <p:nvPr/>
        </p:nvGrpSpPr>
        <p:grpSpPr bwMode="auto">
          <a:xfrm>
            <a:off x="-4296833" y="304800"/>
            <a:ext cx="15879233" cy="4724400"/>
            <a:chOff x="-2030" y="192"/>
            <a:chExt cx="7502" cy="2976"/>
          </a:xfrm>
        </p:grpSpPr>
        <p:sp>
          <p:nvSpPr>
            <p:cNvPr id="1331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1"/>
                <a:gd name="T1" fmla="*/ G0 G0 1"/>
                <a:gd name="T2" fmla="+- 0 T0 T1"/>
                <a:gd name="T3" fmla="sqrt T2"/>
                <a:gd name="G3" fmla="*/ 32000 T3 32000"/>
                <a:gd name="T4" fmla="*/ 32000 32000 1"/>
                <a:gd name="T5" fmla="*/ G1 G1 1"/>
                <a:gd name="T6" fmla="+- 0 T4 T5"/>
                <a:gd name="T7" fmla="sqrt T6"/>
                <a:gd name="G4" fmla="*/ 32000 T7 32000"/>
                <a:gd name="T8" fmla="*/ 32000 32000 1"/>
                <a:gd name="T9" fmla="*/ G2 G2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2083 -32000"/>
                <a:gd name="T13" fmla="*/ T12 w 64000"/>
                <a:gd name="T14" fmla="+- 0 -29632 -32000"/>
                <a:gd name="T15" fmla="*/ -29632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2083 -32000"/>
                <a:gd name="T21" fmla="*/ T20 w 64000"/>
                <a:gd name="T22" fmla="+- 0 29631 -32000"/>
                <a:gd name="T23" fmla="*/ 29631 h 64000"/>
                <a:gd name="T24" fmla="+- 0 12083 -32000"/>
                <a:gd name="T25" fmla="*/ T24 w 64000"/>
                <a:gd name="T26" fmla="+- 0 29631 -32000"/>
                <a:gd name="T27" fmla="*/ 29631 h 64000"/>
                <a:gd name="T28" fmla="+- 0 12082 -32000"/>
                <a:gd name="T29" fmla="*/ T28 w 64000"/>
                <a:gd name="T30" fmla="+- 0 29631 -32000"/>
                <a:gd name="T31" fmla="*/ 29631 h 64000"/>
                <a:gd name="T32" fmla="+- 0 12083 -32000"/>
                <a:gd name="T33" fmla="*/ T32 w 64000"/>
                <a:gd name="T34" fmla="+- 0 29632 -32000"/>
                <a:gd name="T35" fmla="*/ 29632 h 64000"/>
                <a:gd name="T36" fmla="+- 0 12083 -32000"/>
                <a:gd name="T37" fmla="*/ T36 w 64000"/>
                <a:gd name="T38" fmla="+- 0 -29632 -32000"/>
                <a:gd name="T39" fmla="*/ -29632 h 64000"/>
                <a:gd name="T40" fmla="+- 0 12082 -32000"/>
                <a:gd name="T41" fmla="*/ T40 w 64000"/>
                <a:gd name="T42" fmla="+- 0 -29632 -32000"/>
                <a:gd name="T43" fmla="*/ -29632 h 64000"/>
                <a:gd name="T44" fmla="+- 0 12083 -32000"/>
                <a:gd name="T45" fmla="*/ T44 w 64000"/>
                <a:gd name="T46" fmla="+- 0 -29632 -32000"/>
                <a:gd name="T47" fmla="*/ -29632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31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1"/>
                <a:gd name="T1" fmla="*/ G0 G0 1"/>
                <a:gd name="T2" fmla="+- 0 T0 T1"/>
                <a:gd name="T3" fmla="sqrt T2"/>
                <a:gd name="G3" fmla="*/ 32000 T3 32000"/>
                <a:gd name="T4" fmla="*/ 32000 32000 1"/>
                <a:gd name="T5" fmla="*/ G1 G1 1"/>
                <a:gd name="T6" fmla="+- 0 T4 T5"/>
                <a:gd name="T7" fmla="sqrt T6"/>
                <a:gd name="G4" fmla="*/ 32000 T7 32000"/>
                <a:gd name="T8" fmla="*/ 32000 32000 1"/>
                <a:gd name="T9" fmla="*/ G2 G2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8994 -32000"/>
                <a:gd name="T13" fmla="*/ T12 w 64000"/>
                <a:gd name="T14" fmla="+- 0 -25754 -32000"/>
                <a:gd name="T15" fmla="*/ -25754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8994 -32000"/>
                <a:gd name="T21" fmla="*/ T20 w 64000"/>
                <a:gd name="T22" fmla="+- 0 25753 -32000"/>
                <a:gd name="T23" fmla="*/ 25753 h 64000"/>
                <a:gd name="T24" fmla="+- 0 18994 -32000"/>
                <a:gd name="T25" fmla="*/ T24 w 64000"/>
                <a:gd name="T26" fmla="+- 0 25753 -32000"/>
                <a:gd name="T27" fmla="*/ 25753 h 64000"/>
                <a:gd name="T28" fmla="+- 0 18993 -32000"/>
                <a:gd name="T29" fmla="*/ T28 w 64000"/>
                <a:gd name="T30" fmla="+- 0 25753 -32000"/>
                <a:gd name="T31" fmla="*/ 25753 h 64000"/>
                <a:gd name="T32" fmla="+- 0 18994 -32000"/>
                <a:gd name="T33" fmla="*/ T32 w 64000"/>
                <a:gd name="T34" fmla="+- 0 25754 -32000"/>
                <a:gd name="T35" fmla="*/ 25754 h 64000"/>
                <a:gd name="T36" fmla="+- 0 18994 -32000"/>
                <a:gd name="T37" fmla="*/ T36 w 64000"/>
                <a:gd name="T38" fmla="+- 0 -25754 -32000"/>
                <a:gd name="T39" fmla="*/ -25754 h 64000"/>
                <a:gd name="T40" fmla="+- 0 18993 -32000"/>
                <a:gd name="T41" fmla="*/ T40 w 64000"/>
                <a:gd name="T42" fmla="+- 0 -25754 -32000"/>
                <a:gd name="T43" fmla="*/ -25754 h 64000"/>
                <a:gd name="T44" fmla="+- 0 18994 -32000"/>
                <a:gd name="T45" fmla="*/ T44 w 64000"/>
                <a:gd name="T46" fmla="+- 0 -25754 -32000"/>
                <a:gd name="T47" fmla="*/ -25754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latin typeface="Arial" panose="020B0604020202020204" pitchFamily="34" charset="0"/>
              </a:endParaRPr>
            </a:p>
          </p:txBody>
        </p:sp>
      </p:grpSp>
      <p:sp>
        <p:nvSpPr>
          <p:cNvPr id="133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924051" y="985838"/>
            <a:ext cx="9652000" cy="144462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924051" y="3427413"/>
            <a:ext cx="96520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3321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3322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8F2BCB5-87CC-49E6-98F4-A96A896459E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E5CFD2-B6F0-4214-A3F5-DAC311546B2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1884" y="301625"/>
            <a:ext cx="2436283" cy="56403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26684" y="301625"/>
            <a:ext cx="7112000" cy="56403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AD03F4-5A96-4A9F-8643-7CF10B5FB0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826684" y="301625"/>
            <a:ext cx="9751483" cy="56403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250BE-93DB-4D0E-A97A-323A8F61508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49CA3A-BE81-4A99-AF38-0E053488B2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DFE6F9-3E6F-4FB9-A8B1-2741618DDF9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26684" y="1827213"/>
            <a:ext cx="477308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02967" y="1827213"/>
            <a:ext cx="477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C2D752-D764-4B9E-97C1-FF5BD8CD2C7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CA98E-F792-4EBA-9CC9-8EEC30286A0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795CD7-B7A9-448A-918F-A59C574C59D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A8116D-1B1E-4453-8EC7-BC9067427B0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2C6010-7554-4155-9392-A1AF2DD5E83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FB423-0E9C-46D4-B1EC-5787D4133C4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/>
          <p:nvPr/>
        </p:nvGrpSpPr>
        <p:grpSpPr bwMode="auto">
          <a:xfrm>
            <a:off x="-4318000" y="0"/>
            <a:ext cx="15900400" cy="3810000"/>
            <a:chOff x="-2040" y="0"/>
            <a:chExt cx="7512" cy="2400"/>
          </a:xfrm>
        </p:grpSpPr>
        <p:sp>
          <p:nvSpPr>
            <p:cNvPr id="12291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1"/>
                <a:gd name="T1" fmla="*/ G0 G0 1"/>
                <a:gd name="T2" fmla="+- 0 T0 T1"/>
                <a:gd name="T3" fmla="sqrt T2"/>
                <a:gd name="G3" fmla="*/ 32000 T3 32000"/>
                <a:gd name="T4" fmla="*/ 32000 32000 1"/>
                <a:gd name="T5" fmla="*/ G1 G1 1"/>
                <a:gd name="T6" fmla="+- 0 T4 T5"/>
                <a:gd name="T7" fmla="sqrt T6"/>
                <a:gd name="G4" fmla="*/ 32000 T7 32000"/>
                <a:gd name="T8" fmla="*/ 32000 32000 1"/>
                <a:gd name="T9" fmla="*/ G2 G2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8296 -32000"/>
                <a:gd name="T13" fmla="*/ T12 w 64000"/>
                <a:gd name="T14" fmla="+- 0 -26254 -32000"/>
                <a:gd name="T15" fmla="*/ -26254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8296 -32000"/>
                <a:gd name="T21" fmla="*/ T20 w 64000"/>
                <a:gd name="T22" fmla="+- 0 26253 -32000"/>
                <a:gd name="T23" fmla="*/ 26253 h 64000"/>
                <a:gd name="T24" fmla="+- 0 18296 -32000"/>
                <a:gd name="T25" fmla="*/ T24 w 64000"/>
                <a:gd name="T26" fmla="+- 0 26253 -32000"/>
                <a:gd name="T27" fmla="*/ 26253 h 64000"/>
                <a:gd name="T28" fmla="+- 0 18295 -32000"/>
                <a:gd name="T29" fmla="*/ T28 w 64000"/>
                <a:gd name="T30" fmla="+- 0 26253 -32000"/>
                <a:gd name="T31" fmla="*/ 26253 h 64000"/>
                <a:gd name="T32" fmla="+- 0 18296 -32000"/>
                <a:gd name="T33" fmla="*/ T32 w 64000"/>
                <a:gd name="T34" fmla="+- 0 26254 -32000"/>
                <a:gd name="T35" fmla="*/ 26254 h 64000"/>
                <a:gd name="T36" fmla="+- 0 18296 -32000"/>
                <a:gd name="T37" fmla="*/ T36 w 64000"/>
                <a:gd name="T38" fmla="+- 0 -26254 -32000"/>
                <a:gd name="T39" fmla="*/ -26254 h 64000"/>
                <a:gd name="T40" fmla="+- 0 18295 -32000"/>
                <a:gd name="T41" fmla="*/ T40 w 64000"/>
                <a:gd name="T42" fmla="+- 0 -26254 -32000"/>
                <a:gd name="T43" fmla="*/ -26254 h 64000"/>
                <a:gd name="T44" fmla="+- 0 18296 -32000"/>
                <a:gd name="T45" fmla="*/ T44 w 64000"/>
                <a:gd name="T46" fmla="+- 0 -26254 -32000"/>
                <a:gd name="T47" fmla="*/ -26254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292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1"/>
                <a:gd name="T1" fmla="*/ G0 G0 1"/>
                <a:gd name="T2" fmla="+- 0 T0 T1"/>
                <a:gd name="T3" fmla="sqrt T2"/>
                <a:gd name="G3" fmla="*/ 32000 T3 32000"/>
                <a:gd name="T4" fmla="*/ 32000 32000 1"/>
                <a:gd name="T5" fmla="*/ G1 G1 1"/>
                <a:gd name="T6" fmla="+- 0 T4 T5"/>
                <a:gd name="T7" fmla="sqrt T6"/>
                <a:gd name="G4" fmla="*/ 32000 T7 32000"/>
                <a:gd name="T8" fmla="*/ 32000 32000 1"/>
                <a:gd name="T9" fmla="*/ G2 G2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8077 -32000"/>
                <a:gd name="T13" fmla="*/ T12 w 64000"/>
                <a:gd name="T14" fmla="+- 0 -26405 -32000"/>
                <a:gd name="T15" fmla="*/ -26405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8077 -32000"/>
                <a:gd name="T21" fmla="*/ T20 w 64000"/>
                <a:gd name="T22" fmla="+- 0 26404 -32000"/>
                <a:gd name="T23" fmla="*/ 26404 h 64000"/>
                <a:gd name="T24" fmla="+- 0 18077 -32000"/>
                <a:gd name="T25" fmla="*/ T24 w 64000"/>
                <a:gd name="T26" fmla="+- 0 26404 -32000"/>
                <a:gd name="T27" fmla="*/ 26404 h 64000"/>
                <a:gd name="T28" fmla="+- 0 18076 -32000"/>
                <a:gd name="T29" fmla="*/ T28 w 64000"/>
                <a:gd name="T30" fmla="+- 0 26404 -32000"/>
                <a:gd name="T31" fmla="*/ 26404 h 64000"/>
                <a:gd name="T32" fmla="+- 0 18077 -32000"/>
                <a:gd name="T33" fmla="*/ T32 w 64000"/>
                <a:gd name="T34" fmla="+- 0 26405 -32000"/>
                <a:gd name="T35" fmla="*/ 26405 h 64000"/>
                <a:gd name="T36" fmla="+- 0 18077 -32000"/>
                <a:gd name="T37" fmla="*/ T36 w 64000"/>
                <a:gd name="T38" fmla="+- 0 -26405 -32000"/>
                <a:gd name="T39" fmla="*/ -26405 h 64000"/>
                <a:gd name="T40" fmla="+- 0 18076 -32000"/>
                <a:gd name="T41" fmla="*/ T40 w 64000"/>
                <a:gd name="T42" fmla="+- 0 -26405 -32000"/>
                <a:gd name="T43" fmla="*/ -26405 h 64000"/>
                <a:gd name="T44" fmla="+- 0 18077 -32000"/>
                <a:gd name="T45" fmla="*/ T44 w 64000"/>
                <a:gd name="T46" fmla="+- 0 -26405 -32000"/>
                <a:gd name="T47" fmla="*/ -26405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2293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826684" y="301625"/>
            <a:ext cx="975148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6684" y="1827213"/>
            <a:ext cx="975148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/>
            </a:lvl1pPr>
          </a:lstStyle>
          <a:p>
            <a:endParaRPr lang="en-US" altLang="zh-CN"/>
          </a:p>
        </p:txBody>
      </p:sp>
      <p:sp>
        <p:nvSpPr>
          <p:cNvPr id="1229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1D536FB-2EAD-4EDC-9521-B7E268AED804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中介效应及其</a:t>
            </a:r>
            <a:r>
              <a:rPr lang="en-US" altLang="zh-CN"/>
              <a:t>JASP</a:t>
            </a:r>
            <a:r>
              <a:rPr lang="zh-CN" altLang="en-US"/>
              <a:t>计算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BA8116D-1B1E-4453-8EC7-BC9067427B0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7350" y="333375"/>
            <a:ext cx="7313613" cy="1143000"/>
          </a:xfrm>
        </p:spPr>
        <p:txBody>
          <a:bodyPr/>
          <a:lstStyle/>
          <a:p>
            <a:pPr eaLnBrk="1" hangingPunct="1"/>
            <a:r>
              <a:rPr lang="zh-CN" altLang="en-US" sz="4000">
                <a:solidFill>
                  <a:srgbClr val="006666"/>
                </a:solidFill>
              </a:rPr>
              <a:t>新 </a:t>
            </a:r>
            <a:r>
              <a:rPr lang="en-US" altLang="zh-CN" sz="4000" i="1">
                <a:solidFill>
                  <a:srgbClr val="006666"/>
                </a:solidFill>
              </a:rPr>
              <a:t>IV </a:t>
            </a:r>
            <a:r>
              <a:rPr lang="zh-CN" altLang="en-US" sz="4000">
                <a:solidFill>
                  <a:srgbClr val="006666"/>
                </a:solidFill>
              </a:rPr>
              <a:t>改变原 </a:t>
            </a:r>
            <a:r>
              <a:rPr lang="en-US" altLang="zh-CN" sz="4000" i="1">
                <a:solidFill>
                  <a:srgbClr val="006666"/>
                </a:solidFill>
              </a:rPr>
              <a:t>IV </a:t>
            </a:r>
            <a:r>
              <a:rPr lang="zh-CN" altLang="en-US" sz="4000">
                <a:solidFill>
                  <a:srgbClr val="006666"/>
                </a:solidFill>
              </a:rPr>
              <a:t>回归系数的效度</a:t>
            </a:r>
            <a:br>
              <a:rPr lang="en-US" altLang="zh-CN" sz="4000">
                <a:solidFill>
                  <a:srgbClr val="006666"/>
                </a:solidFill>
              </a:rPr>
            </a:br>
            <a:r>
              <a:rPr lang="zh-CN" altLang="en-US" sz="2400" smtClean="0">
                <a:solidFill>
                  <a:srgbClr val="006666"/>
                </a:solidFill>
              </a:rPr>
              <a:t>同样的语意，不同的知觉</a:t>
            </a:r>
            <a:endParaRPr lang="zh-CN" altLang="en-US" sz="5400" smtClean="0">
              <a:ea typeface="华文新魏" panose="02010800040101010101" charset="-122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640013" y="2636838"/>
            <a:ext cx="12969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i="1">
                <a:solidFill>
                  <a:srgbClr val="000000"/>
                </a:solidFill>
                <a:latin typeface="Arial" panose="020B0604020202020204" pitchFamily="34" charset="0"/>
              </a:rPr>
              <a:t>子女投资</a:t>
            </a:r>
            <a:endParaRPr kumimoji="1" lang="zh-CN" altLang="en-US" sz="2000" i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i="1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  <a:endParaRPr kumimoji="1" lang="en-US" altLang="zh-CN" sz="2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4799013" y="4005263"/>
            <a:ext cx="12969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i="1">
                <a:solidFill>
                  <a:srgbClr val="000000"/>
                </a:solidFill>
                <a:latin typeface="Arial" panose="020B0604020202020204" pitchFamily="34" charset="0"/>
              </a:rPr>
              <a:t>母亲收入</a:t>
            </a:r>
            <a:endParaRPr kumimoji="1" lang="zh-CN" altLang="en-US" sz="2000" i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i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kumimoji="1" lang="en-US" altLang="zh-CN" sz="2000" baseline="-25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kumimoji="1" lang="en-US" altLang="zh-CN" sz="2000" baseline="-25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800600" y="1700213"/>
            <a:ext cx="12969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i="1">
                <a:solidFill>
                  <a:srgbClr val="000000"/>
                </a:solidFill>
                <a:latin typeface="Arial" panose="020B0604020202020204" pitchFamily="34" charset="0"/>
              </a:rPr>
              <a:t>父亲收入</a:t>
            </a:r>
            <a:endParaRPr kumimoji="1" lang="zh-CN" altLang="en-US" sz="2000" i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i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kumimoji="1" lang="en-US" altLang="zh-CN" sz="2000" baseline="-25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kumimoji="1" lang="en-US" altLang="zh-CN" sz="2000" baseline="-25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H="1">
            <a:off x="3937000" y="1989138"/>
            <a:ext cx="76517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B2B2B2"/>
              </a:solidFill>
            </a:endParaRPr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 flipH="1" flipV="1">
            <a:off x="4008438" y="3286125"/>
            <a:ext cx="766762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B2B2B2"/>
              </a:solidFill>
            </a:endParaRP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2928007" y="4797152"/>
            <a:ext cx="7416143" cy="181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i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kumimoji="1" lang="en-US" altLang="zh-CN" sz="2800" i="1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 + .</a:t>
            </a:r>
            <a:r>
              <a:rPr kumimoji="1" lang="en-US" altLang="zh-CN" sz="2800" i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kumimoji="1" lang="en-US" altLang="zh-CN" sz="2800" i="1" baseline="-2500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i="1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800" i="1" baseline="-2500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kumimoji="1" lang="en-US" altLang="zh-CN" sz="2800" i="1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.</a:t>
            </a:r>
            <a:r>
              <a:rPr kumimoji="1" lang="en-US" altLang="zh-CN" sz="2800" i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kumimoji="1" lang="en-US" altLang="zh-CN" sz="2800" i="1" baseline="-2500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i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800" i="1" baseline="-2500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800" i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ε</a:t>
            </a:r>
            <a:endParaRPr kumimoji="1" lang="en-US" altLang="zh-CN" sz="2800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i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kumimoji="1" lang="en-US" altLang="zh-CN" sz="2800" i="1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 + </a:t>
            </a:r>
            <a:r>
              <a:rPr kumimoji="1" lang="en-US" altLang="zh-CN" sz="280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(.</a:t>
            </a:r>
            <a:r>
              <a:rPr kumimoji="1" lang="en-US" altLang="zh-CN" sz="280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kumimoji="1" lang="en-US" altLang="zh-CN" sz="2800" i="1" baseline="-2500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i="1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en-US" altLang="zh-CN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kumimoji="1" lang="en-US" altLang="zh-CN" sz="280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zh-CN" sz="2800" i="1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kumimoji="1" lang="en-US" altLang="zh-CN" sz="2800" i="1" baseline="-2500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kumimoji="1" lang="en-US" altLang="zh-CN" sz="2800" i="1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.</a:t>
            </a:r>
            <a:r>
              <a:rPr kumimoji="1" lang="en-US" altLang="zh-CN" sz="2800" i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kumimoji="1" lang="en-US" altLang="zh-CN" sz="2800" i="1" baseline="-2500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800" i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800" i="1" baseline="-2500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800" i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kumimoji="1" lang="en-US" altLang="zh-CN" sz="2800" i="1" baseline="-2500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800" i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zh-CN" sz="2800" i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i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ε</a:t>
            </a:r>
            <a:endParaRPr kumimoji="1" lang="en-US" altLang="zh-CN" sz="2800" i="1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kumimoji="1" lang="en-US" altLang="zh-CN" sz="2800" i="1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 + </a:t>
            </a:r>
            <a:r>
              <a:rPr kumimoji="1" lang="en-US" altLang="zh-CN" sz="280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kumimoji="1" lang="en-US" altLang="zh-CN" sz="280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zh-CN" sz="2800" i="1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kumimoji="1" lang="en-US" altLang="zh-CN" sz="2800" i="1" baseline="-2500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kumimoji="1" lang="en-US" altLang="zh-CN" sz="2800" i="1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.</a:t>
            </a:r>
            <a:r>
              <a:rPr kumimoji="1" lang="en-US" altLang="zh-CN" sz="2800" i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kumimoji="1" lang="en-US" altLang="zh-CN" sz="2800" i="1" baseline="-2500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i="1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zh-CN" sz="2800" i="1" baseline="-25000" smtClean="0">
                <a:solidFill>
                  <a:srgbClr val="B2B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i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ε        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其中：</a:t>
            </a:r>
            <a:r>
              <a:rPr kumimoji="1" lang="en-US" altLang="zh-CN" sz="2800" i="1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 </a:t>
            </a:r>
            <a:r>
              <a:rPr kumimoji="1" lang="en-US" altLang="zh-CN" sz="2800" i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800" i="1" baseline="-2500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800" i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kumimoji="1" lang="en-US" altLang="zh-CN" sz="2800" i="1" baseline="-2500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en-US" altLang="zh-CN" sz="2800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21" name="Rectangle 15"/>
          <p:cNvSpPr>
            <a:spLocks noChangeArrowheads="1"/>
          </p:cNvSpPr>
          <p:nvPr/>
        </p:nvSpPr>
        <p:spPr bwMode="auto">
          <a:xfrm>
            <a:off x="4152900" y="2205038"/>
            <a:ext cx="719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i="1">
                <a:solidFill>
                  <a:srgbClr val="B2B2B2"/>
                </a:solidFill>
              </a:rPr>
              <a:t>.30</a:t>
            </a:r>
            <a:endParaRPr kumimoji="1" lang="en-US" altLang="zh-CN" sz="2400" i="1" baseline="-25000">
              <a:solidFill>
                <a:srgbClr val="B2B2B2"/>
              </a:solidFill>
            </a:endParaRPr>
          </a:p>
        </p:txBody>
      </p:sp>
      <p:sp>
        <p:nvSpPr>
          <p:cNvPr id="13322" name="Rectangle 16"/>
          <p:cNvSpPr>
            <a:spLocks noChangeArrowheads="1"/>
          </p:cNvSpPr>
          <p:nvPr/>
        </p:nvSpPr>
        <p:spPr bwMode="auto">
          <a:xfrm>
            <a:off x="4224734" y="3278188"/>
            <a:ext cx="719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i="1">
                <a:solidFill>
                  <a:srgbClr val="B2B2B2"/>
                </a:solidFill>
              </a:rPr>
              <a:t>.35</a:t>
            </a:r>
            <a:endParaRPr kumimoji="1" lang="en-US" altLang="zh-CN" sz="2400" i="1" baseline="-25000">
              <a:solidFill>
                <a:srgbClr val="B2B2B2"/>
              </a:solidFill>
            </a:endParaRPr>
          </a:p>
        </p:txBody>
      </p:sp>
      <p:sp>
        <p:nvSpPr>
          <p:cNvPr id="58388" name="Freeform 20"/>
          <p:cNvSpPr/>
          <p:nvPr/>
        </p:nvSpPr>
        <p:spPr bwMode="auto">
          <a:xfrm>
            <a:off x="6167438" y="2133600"/>
            <a:ext cx="288925" cy="2087563"/>
          </a:xfrm>
          <a:custGeom>
            <a:avLst/>
            <a:gdLst>
              <a:gd name="T0" fmla="*/ 0 w 211"/>
              <a:gd name="T1" fmla="*/ 0 h 635"/>
              <a:gd name="T2" fmla="*/ 339378699 w 211"/>
              <a:gd name="T3" fmla="*/ 983498598 h 635"/>
              <a:gd name="T4" fmla="*/ 339378699 w 211"/>
              <a:gd name="T5" fmla="*/ 2147483647 h 635"/>
              <a:gd name="T6" fmla="*/ 0 w 211"/>
              <a:gd name="T7" fmla="*/ 2147483647 h 63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" h="635">
                <a:moveTo>
                  <a:pt x="0" y="0"/>
                </a:moveTo>
                <a:cubicBezTo>
                  <a:pt x="75" y="4"/>
                  <a:pt x="151" y="8"/>
                  <a:pt x="181" y="91"/>
                </a:cubicBezTo>
                <a:cubicBezTo>
                  <a:pt x="211" y="174"/>
                  <a:pt x="211" y="408"/>
                  <a:pt x="181" y="499"/>
                </a:cubicBezTo>
                <a:cubicBezTo>
                  <a:pt x="151" y="590"/>
                  <a:pt x="30" y="612"/>
                  <a:pt x="0" y="63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B2B2B2"/>
              </a:solidFill>
            </a:endParaRPr>
          </a:p>
        </p:txBody>
      </p:sp>
      <p:sp>
        <p:nvSpPr>
          <p:cNvPr id="58390" name="Rectangle 22"/>
          <p:cNvSpPr>
            <a:spLocks noChangeArrowheads="1"/>
          </p:cNvSpPr>
          <p:nvPr/>
        </p:nvSpPr>
        <p:spPr bwMode="auto">
          <a:xfrm>
            <a:off x="6816725" y="2636838"/>
            <a:ext cx="12969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i="1">
                <a:solidFill>
                  <a:srgbClr val="000000"/>
                </a:solidFill>
                <a:latin typeface="Arial" panose="020B0604020202020204" pitchFamily="34" charset="0"/>
              </a:rPr>
              <a:t>子女投资</a:t>
            </a:r>
            <a:endParaRPr kumimoji="1" lang="zh-CN" altLang="en-US" sz="2000" i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i="1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  <a:endParaRPr kumimoji="1" lang="en-US" altLang="zh-CN" sz="20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391" name="Rectangle 23"/>
          <p:cNvSpPr>
            <a:spLocks noChangeArrowheads="1"/>
          </p:cNvSpPr>
          <p:nvPr/>
        </p:nvSpPr>
        <p:spPr bwMode="auto">
          <a:xfrm>
            <a:off x="8975725" y="4005263"/>
            <a:ext cx="12969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i="1">
                <a:solidFill>
                  <a:srgbClr val="000000"/>
                </a:solidFill>
                <a:latin typeface="Arial" panose="020B0604020202020204" pitchFamily="34" charset="0"/>
              </a:rPr>
              <a:t>家庭收入</a:t>
            </a:r>
            <a:endParaRPr kumimoji="1" lang="zh-CN" altLang="en-US" sz="2000" i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i="1" smtClean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endParaRPr kumimoji="1" lang="en-US" altLang="zh-CN" sz="2000" baseline="30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392" name="Rectangle 24"/>
          <p:cNvSpPr>
            <a:spLocks noChangeArrowheads="1"/>
          </p:cNvSpPr>
          <p:nvPr/>
        </p:nvSpPr>
        <p:spPr bwMode="auto">
          <a:xfrm>
            <a:off x="8977313" y="1700213"/>
            <a:ext cx="12969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i="1">
                <a:solidFill>
                  <a:srgbClr val="000000"/>
                </a:solidFill>
                <a:latin typeface="Arial" panose="020B0604020202020204" pitchFamily="34" charset="0"/>
              </a:rPr>
              <a:t>父亲收入</a:t>
            </a:r>
            <a:endParaRPr kumimoji="1" lang="zh-CN" altLang="en-US" sz="2000" i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i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kumimoji="1" lang="en-US" altLang="zh-CN" sz="2000" baseline="-25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kumimoji="1" lang="en-US" altLang="zh-CN" sz="2000" baseline="-25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393" name="Line 25"/>
          <p:cNvSpPr>
            <a:spLocks noChangeShapeType="1"/>
          </p:cNvSpPr>
          <p:nvPr/>
        </p:nvSpPr>
        <p:spPr bwMode="auto">
          <a:xfrm flipH="1">
            <a:off x="8113713" y="1989138"/>
            <a:ext cx="76517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B2B2B2"/>
              </a:solidFill>
            </a:endParaRPr>
          </a:p>
        </p:txBody>
      </p:sp>
      <p:sp>
        <p:nvSpPr>
          <p:cNvPr id="58394" name="Line 26"/>
          <p:cNvSpPr>
            <a:spLocks noChangeShapeType="1"/>
          </p:cNvSpPr>
          <p:nvPr/>
        </p:nvSpPr>
        <p:spPr bwMode="auto">
          <a:xfrm flipH="1" flipV="1">
            <a:off x="8185150" y="3286125"/>
            <a:ext cx="766763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B2B2B2"/>
              </a:solidFill>
            </a:endParaRPr>
          </a:p>
        </p:txBody>
      </p:sp>
      <p:sp>
        <p:nvSpPr>
          <p:cNvPr id="58395" name="Rectangle 27"/>
          <p:cNvSpPr>
            <a:spLocks noChangeArrowheads="1"/>
          </p:cNvSpPr>
          <p:nvPr/>
        </p:nvSpPr>
        <p:spPr bwMode="auto">
          <a:xfrm>
            <a:off x="7849071" y="1959223"/>
            <a:ext cx="9112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i="1">
                <a:solidFill>
                  <a:srgbClr val="FF0000"/>
                </a:solidFill>
              </a:rPr>
              <a:t>-.05</a:t>
            </a:r>
            <a:endParaRPr kumimoji="1" lang="en-US" altLang="zh-CN" sz="2400" i="1" baseline="-25000">
              <a:solidFill>
                <a:srgbClr val="FF0000"/>
              </a:solidFill>
            </a:endParaRPr>
          </a:p>
        </p:txBody>
      </p:sp>
      <p:sp>
        <p:nvSpPr>
          <p:cNvPr id="58396" name="Rectangle 28"/>
          <p:cNvSpPr>
            <a:spLocks noChangeArrowheads="1"/>
          </p:cNvSpPr>
          <p:nvPr/>
        </p:nvSpPr>
        <p:spPr bwMode="auto">
          <a:xfrm>
            <a:off x="8401199" y="3278188"/>
            <a:ext cx="7191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i="1">
                <a:solidFill>
                  <a:srgbClr val="B2B2B2"/>
                </a:solidFill>
              </a:rPr>
              <a:t>.35</a:t>
            </a:r>
            <a:endParaRPr kumimoji="1" lang="en-US" altLang="zh-CN" sz="2400" i="1" baseline="-25000">
              <a:solidFill>
                <a:srgbClr val="B2B2B2"/>
              </a:solidFill>
            </a:endParaRPr>
          </a:p>
        </p:txBody>
      </p:sp>
      <p:sp>
        <p:nvSpPr>
          <p:cNvPr id="58397" name="Freeform 29"/>
          <p:cNvSpPr/>
          <p:nvPr/>
        </p:nvSpPr>
        <p:spPr bwMode="auto">
          <a:xfrm>
            <a:off x="10344150" y="2133600"/>
            <a:ext cx="288925" cy="2087563"/>
          </a:xfrm>
          <a:custGeom>
            <a:avLst/>
            <a:gdLst>
              <a:gd name="T0" fmla="*/ 0 w 211"/>
              <a:gd name="T1" fmla="*/ 0 h 635"/>
              <a:gd name="T2" fmla="*/ 339378699 w 211"/>
              <a:gd name="T3" fmla="*/ 983498598 h 635"/>
              <a:gd name="T4" fmla="*/ 339378699 w 211"/>
              <a:gd name="T5" fmla="*/ 2147483647 h 635"/>
              <a:gd name="T6" fmla="*/ 0 w 211"/>
              <a:gd name="T7" fmla="*/ 2147483647 h 63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" h="635">
                <a:moveTo>
                  <a:pt x="0" y="0"/>
                </a:moveTo>
                <a:cubicBezTo>
                  <a:pt x="75" y="4"/>
                  <a:pt x="151" y="8"/>
                  <a:pt x="181" y="91"/>
                </a:cubicBezTo>
                <a:cubicBezTo>
                  <a:pt x="211" y="174"/>
                  <a:pt x="211" y="408"/>
                  <a:pt x="181" y="499"/>
                </a:cubicBezTo>
                <a:cubicBezTo>
                  <a:pt x="151" y="590"/>
                  <a:pt x="30" y="612"/>
                  <a:pt x="0" y="63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B2B2B2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  <p:bldLst>
      <p:bldP spid="58388" grpId="0" bldLvl="0" animBg="1"/>
      <p:bldP spid="58390" grpId="0" bldLvl="0" animBg="1"/>
      <p:bldP spid="58391" grpId="0" bldLvl="0" animBg="1"/>
      <p:bldP spid="58392" grpId="0" bldLvl="0" animBg="1"/>
      <p:bldP spid="58393" grpId="0" bldLvl="0" animBg="1"/>
      <p:bldP spid="58394" grpId="0" bldLvl="0" animBg="1"/>
      <p:bldP spid="58395" grpId="0" bldLvl="0" animBg="1"/>
      <p:bldP spid="58396" grpId="0" bldLvl="0" animBg="1"/>
      <p:bldP spid="5839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4012" y="301625"/>
            <a:ext cx="7697787" cy="11430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006666"/>
                </a:solidFill>
              </a:rPr>
              <a:t>同一事实的不同表述，诱导不同观点</a:t>
            </a:r>
            <a:endParaRPr lang="en-US" altLang="zh-CN" dirty="0" smtClean="0"/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smtClean="0">
                <a:cs typeface="Times New Roman" panose="02020603050405020304" pitchFamily="18" charset="0"/>
              </a:rPr>
              <a:t>多重回归各系数的操作化解读</a:t>
            </a:r>
            <a:endParaRPr lang="zh-CN" altLang="en-US" sz="2400" smtClean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smtClean="0">
                <a:solidFill>
                  <a:srgbClr val="FF0000"/>
                </a:solidFill>
                <a:cs typeface="Times New Roman" panose="02020603050405020304" pitchFamily="18" charset="0"/>
              </a:rPr>
              <a:t>保持其它</a:t>
            </a:r>
            <a:r>
              <a:rPr lang="en-US" altLang="zh-CN" sz="2400" b="1" i="1" smtClean="0">
                <a:solidFill>
                  <a:srgbClr val="FF0000"/>
                </a:solidFill>
                <a:cs typeface="Times New Roman" panose="02020603050405020304" pitchFamily="18" charset="0"/>
              </a:rPr>
              <a:t>IV</a:t>
            </a:r>
            <a:r>
              <a:rPr lang="zh-CN" altLang="en-US" sz="2400" b="1" smtClean="0">
                <a:solidFill>
                  <a:srgbClr val="FF0000"/>
                </a:solidFill>
                <a:cs typeface="Times New Roman" panose="02020603050405020304" pitchFamily="18" charset="0"/>
              </a:rPr>
              <a:t>不变</a:t>
            </a:r>
            <a:r>
              <a:rPr lang="zh-CN" altLang="en-US" sz="2400" smtClean="0">
                <a:cs typeface="Times New Roman" panose="02020603050405020304" pitchFamily="18" charset="0"/>
              </a:rPr>
              <a:t>，仅某</a:t>
            </a:r>
            <a:r>
              <a:rPr lang="en-US" altLang="zh-CN" sz="2400" i="1" smtClean="0">
                <a:cs typeface="Times New Roman" panose="02020603050405020304" pitchFamily="18" charset="0"/>
              </a:rPr>
              <a:t>IV</a:t>
            </a:r>
            <a:r>
              <a:rPr lang="zh-CN" altLang="en-US" sz="2400" smtClean="0">
                <a:cs typeface="Times New Roman" panose="02020603050405020304" pitchFamily="18" charset="0"/>
              </a:rPr>
              <a:t>提升</a:t>
            </a:r>
            <a:r>
              <a:rPr lang="en-US" altLang="zh-CN" sz="2400" smtClean="0">
                <a:cs typeface="Times New Roman" panose="02020603050405020304" pitchFamily="18" charset="0"/>
              </a:rPr>
              <a:t>1</a:t>
            </a:r>
            <a:r>
              <a:rPr lang="zh-CN" altLang="en-US" sz="2400" smtClean="0">
                <a:cs typeface="Times New Roman" panose="02020603050405020304" pitchFamily="18" charset="0"/>
              </a:rPr>
              <a:t>单位，预测</a:t>
            </a:r>
            <a:r>
              <a:rPr lang="en-US" altLang="zh-CN" sz="2400" smtClean="0">
                <a:cs typeface="Times New Roman" panose="02020603050405020304" pitchFamily="18" charset="0"/>
              </a:rPr>
              <a:t>DV</a:t>
            </a:r>
            <a:r>
              <a:rPr lang="zh-CN" altLang="en-US" sz="2400" smtClean="0">
                <a:cs typeface="Times New Roman" panose="02020603050405020304" pitchFamily="18" charset="0"/>
              </a:rPr>
              <a:t>提升多少</a:t>
            </a:r>
            <a:endParaRPr lang="en-US" altLang="zh-CN" sz="240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>
                <a:cs typeface="Times New Roman" panose="02020603050405020304" pitchFamily="18" charset="0"/>
              </a:rPr>
              <a:t>如果</a:t>
            </a:r>
            <a:r>
              <a:rPr lang="en-US" altLang="zh-CN" sz="2800" i="1" smtClean="0">
                <a:cs typeface="Times New Roman" panose="02020603050405020304" pitchFamily="18" charset="0"/>
              </a:rPr>
              <a:t>IV</a:t>
            </a:r>
            <a:r>
              <a:rPr lang="zh-CN" altLang="en-US" sz="2800" smtClean="0">
                <a:cs typeface="Times New Roman" panose="02020603050405020304" pitchFamily="18" charset="0"/>
              </a:rPr>
              <a:t>之间高相关，</a:t>
            </a:r>
            <a:r>
              <a:rPr lang="zh-CN" altLang="en-US" sz="2800" b="1" smtClean="0">
                <a:cs typeface="Times New Roman" panose="02020603050405020304" pitchFamily="18" charset="0"/>
              </a:rPr>
              <a:t>「保持其它</a:t>
            </a:r>
            <a:r>
              <a:rPr lang="en-US" altLang="zh-CN" sz="2800" b="1" smtClean="0">
                <a:cs typeface="Times New Roman" panose="02020603050405020304" pitchFamily="18" charset="0"/>
              </a:rPr>
              <a:t>IV</a:t>
            </a:r>
            <a:r>
              <a:rPr lang="zh-CN" altLang="en-US" sz="2800" b="1" smtClean="0">
                <a:cs typeface="Times New Roman" panose="02020603050405020304" pitchFamily="18" charset="0"/>
              </a:rPr>
              <a:t>不变，仅某</a:t>
            </a:r>
            <a:r>
              <a:rPr lang="en-US" altLang="zh-CN" sz="2800" b="1" i="1" smtClean="0">
                <a:cs typeface="Times New Roman" panose="02020603050405020304" pitchFamily="18" charset="0"/>
              </a:rPr>
              <a:t>IV</a:t>
            </a:r>
            <a:r>
              <a:rPr lang="zh-CN" altLang="en-US" sz="2800" b="1" smtClean="0">
                <a:cs typeface="Times New Roman" panose="02020603050405020304" pitchFamily="18" charset="0"/>
              </a:rPr>
              <a:t>单独</a:t>
            </a:r>
            <a:r>
              <a:rPr lang="zh-CN" altLang="en-US" sz="2800">
                <a:cs typeface="Times New Roman" panose="02020603050405020304" pitchFamily="18" charset="0"/>
              </a:rPr>
              <a:t>提升</a:t>
            </a:r>
            <a:r>
              <a:rPr lang="en-US" altLang="zh-CN" sz="2800" b="1" smtClean="0">
                <a:cs typeface="Times New Roman" panose="02020603050405020304" pitchFamily="18" charset="0"/>
              </a:rPr>
              <a:t>1</a:t>
            </a:r>
            <a:r>
              <a:rPr lang="zh-CN" altLang="en-US" sz="2800" b="1" smtClean="0">
                <a:cs typeface="Times New Roman" panose="02020603050405020304" pitchFamily="18" charset="0"/>
              </a:rPr>
              <a:t>个单位」</a:t>
            </a:r>
            <a:r>
              <a:rPr lang="zh-CN" altLang="en-US" sz="2800" smtClean="0">
                <a:cs typeface="Times New Roman" panose="02020603050405020304" pitchFamily="18" charset="0"/>
              </a:rPr>
              <a:t>在应用中极易被误读</a:t>
            </a:r>
            <a:endParaRPr lang="en-US" altLang="zh-CN" sz="2800" smtClean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 smtClean="0">
                <a:cs typeface="Times New Roman" panose="02020603050405020304" pitchFamily="18" charset="0"/>
              </a:rPr>
              <a:t>控制家庭总收入不变，父亲收入高</a:t>
            </a:r>
            <a:r>
              <a:rPr lang="en-US" altLang="zh-CN" sz="2400" smtClean="0">
                <a:cs typeface="Times New Roman" panose="02020603050405020304" pitchFamily="18" charset="0"/>
              </a:rPr>
              <a:t>1</a:t>
            </a:r>
            <a:r>
              <a:rPr lang="zh-CN" altLang="en-US" sz="2400" smtClean="0">
                <a:cs typeface="Times New Roman" panose="02020603050405020304" pitchFamily="18" charset="0"/>
              </a:rPr>
              <a:t>个单位</a:t>
            </a:r>
            <a:endParaRPr lang="zh-CN" altLang="en-US" sz="2400" smtClean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 smtClean="0">
                <a:cs typeface="Times New Roman" panose="02020603050405020304" pitchFamily="18" charset="0"/>
              </a:rPr>
              <a:t>控制家庭总收入不变，母亲收入低</a:t>
            </a:r>
            <a:r>
              <a:rPr lang="en-US" altLang="zh-CN" sz="2400" smtClean="0">
                <a:cs typeface="Times New Roman" panose="02020603050405020304" pitchFamily="18" charset="0"/>
              </a:rPr>
              <a:t>1</a:t>
            </a:r>
            <a:r>
              <a:rPr lang="zh-CN" altLang="en-US" sz="2400" smtClean="0">
                <a:cs typeface="Times New Roman" panose="02020603050405020304" pitchFamily="18" charset="0"/>
              </a:rPr>
              <a:t>个单位</a:t>
            </a:r>
            <a:endParaRPr lang="zh-CN" altLang="en-US" sz="2400" smtClean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 smtClean="0">
                <a:cs typeface="Times New Roman" panose="02020603050405020304" pitchFamily="18" charset="0"/>
              </a:rPr>
              <a:t>父亲收入高</a:t>
            </a:r>
            <a:r>
              <a:rPr lang="en-US" altLang="zh-CN" sz="2400" smtClean="0">
                <a:cs typeface="Times New Roman" panose="02020603050405020304" pitchFamily="18" charset="0"/>
              </a:rPr>
              <a:t>1</a:t>
            </a:r>
            <a:r>
              <a:rPr lang="zh-CN" altLang="en-US" sz="2400" smtClean="0">
                <a:cs typeface="Times New Roman" panose="02020603050405020304" pitchFamily="18" charset="0"/>
              </a:rPr>
              <a:t>个单位同时母亲收入低</a:t>
            </a:r>
            <a:r>
              <a:rPr lang="en-US" altLang="zh-CN" sz="2400" smtClean="0">
                <a:cs typeface="Times New Roman" panose="02020603050405020304" pitchFamily="18" charset="0"/>
              </a:rPr>
              <a:t>1</a:t>
            </a:r>
            <a:r>
              <a:rPr lang="zh-CN" altLang="en-US" sz="2400" smtClean="0">
                <a:cs typeface="Times New Roman" panose="02020603050405020304" pitchFamily="18" charset="0"/>
              </a:rPr>
              <a:t>个单位</a:t>
            </a:r>
            <a:endParaRPr lang="zh-CN" altLang="en-US" sz="2400" smtClean="0"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40DE1-0BE3-4459-BCBB-CDB8041386E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BA8116D-1B1E-4453-8EC7-BC9067427B08}" type="slidenum">
              <a:rPr lang="en-US" altLang="zh-CN"/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3770" y="1917065"/>
            <a:ext cx="8953500" cy="3854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验证</a:t>
            </a:r>
            <a:r>
              <a:rPr lang="en-US" altLang="zh-CN"/>
              <a:t>anger</a:t>
            </a:r>
            <a:r>
              <a:rPr lang="zh-CN" altLang="en-US"/>
              <a:t>在</a:t>
            </a:r>
            <a:r>
              <a:rPr lang="en-US" altLang="zh-CN"/>
              <a:t>fear</a:t>
            </a:r>
            <a:r>
              <a:rPr lang="zh-CN" altLang="en-US"/>
              <a:t>和</a:t>
            </a:r>
            <a:r>
              <a:rPr lang="en-US" altLang="zh-CN"/>
              <a:t>suffer</a:t>
            </a:r>
            <a:r>
              <a:rPr lang="zh-CN" altLang="en-US"/>
              <a:t>中起中介作用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BA8116D-1B1E-4453-8EC7-BC9067427B08}" type="slidenum">
              <a:rPr lang="en-US" altLang="zh-CN"/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6190" y="2228850"/>
            <a:ext cx="7120255" cy="35998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30805" y="5927090"/>
            <a:ext cx="7059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a= 0.875          c=0.469</a:t>
            </a:r>
            <a:endParaRPr lang="en-US" altLang="zh-CN"/>
          </a:p>
          <a:p>
            <a:r>
              <a:rPr lang="en-US" altLang="zh-CN"/>
              <a:t>b= 0.226          c'=0.271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BA8116D-1B1E-4453-8EC7-BC9067427B08}" type="slidenum">
              <a:rPr lang="en-US" altLang="zh-CN"/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649855" y="3244850"/>
            <a:ext cx="70218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http://quantpsy.org/sobel/sobel.htm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WPS 演示</Application>
  <PresentationFormat>宽屏</PresentationFormat>
  <Paragraphs>60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Times New Roman</vt:lpstr>
      <vt:lpstr>华文新魏</vt:lpstr>
      <vt:lpstr>Verdana</vt:lpstr>
      <vt:lpstr>微软雅黑</vt:lpstr>
      <vt:lpstr>Arial Unicode MS</vt:lpstr>
      <vt:lpstr>Calibri</vt:lpstr>
      <vt:lpstr>Eclipse</vt:lpstr>
      <vt:lpstr>中介效应</vt:lpstr>
      <vt:lpstr>新 IV 改变原 IV 回归系数的效度 同样的语意，不同的知觉</vt:lpstr>
      <vt:lpstr>同一事实的不同表述，诱导不同观点</vt:lpstr>
      <vt:lpstr>PowerPoint 演示文稿</vt:lpstr>
      <vt:lpstr>验证anger在fear和suffer中起中介作用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，</cp:lastModifiedBy>
  <cp:revision>173</cp:revision>
  <dcterms:created xsi:type="dcterms:W3CDTF">2019-06-19T02:08:00Z</dcterms:created>
  <dcterms:modified xsi:type="dcterms:W3CDTF">2020-12-21T09:02:25Z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