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Amatic SC"/>
      <p:regular r:id="rId30"/>
      <p:bold r:id="rId31"/>
    </p:embeddedFont>
    <p:embeddedFont>
      <p:font typeface="Source Code Pr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3FDB58-3FBE-4A23-B974-B6239290A005}">
  <a:tblStyle styleId="{A03FDB58-3FBE-4A23-B974-B6239290A0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maticSC-bold.fntdata"/><Relationship Id="rId30" Type="http://schemas.openxmlformats.org/officeDocument/2006/relationships/font" Target="fonts/AmaticSC-regular.fntdata"/><Relationship Id="rId11" Type="http://schemas.openxmlformats.org/officeDocument/2006/relationships/slide" Target="slides/slide5.xml"/><Relationship Id="rId33" Type="http://schemas.openxmlformats.org/officeDocument/2006/relationships/font" Target="fonts/SourceCodePro-bold.fntdata"/><Relationship Id="rId10" Type="http://schemas.openxmlformats.org/officeDocument/2006/relationships/slide" Target="slides/slide4.xml"/><Relationship Id="rId32" Type="http://schemas.openxmlformats.org/officeDocument/2006/relationships/font" Target="fonts/SourceCodePro-regular.fntdata"/><Relationship Id="rId13" Type="http://schemas.openxmlformats.org/officeDocument/2006/relationships/slide" Target="slides/slide7.xml"/><Relationship Id="rId35" Type="http://schemas.openxmlformats.org/officeDocument/2006/relationships/font" Target="fonts/SourceCodePro-boldItalic.fntdata"/><Relationship Id="rId12" Type="http://schemas.openxmlformats.org/officeDocument/2006/relationships/slide" Target="slides/slide6.xml"/><Relationship Id="rId34" Type="http://schemas.openxmlformats.org/officeDocument/2006/relationships/font" Target="fonts/SourceCodePr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40a1671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40a1671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4f36c9e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4f36c9e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4f36c9e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4f36c9e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4f36c9e8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4f36c9e8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4f36c9e8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4f36c9e8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3ebc140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3ebc140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3ebc140f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3ebc140f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3ebc140f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3ebc140f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3ebc140f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3ebc140f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3ebc140f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3ebc140f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40a16712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40a16712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3ebc140f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3ebc140f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3ebc140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3ebc140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5230d50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5230d50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3ebc140f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3ebc140f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19d20fc0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19d20fc0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19d20fc0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19d20fc0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19d20fc0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19d20fc0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40a16712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40a16712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40a16712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40a16712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40a16712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40a16712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19d20fc0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19d20fc0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33560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Disney’s Reviews Analysis</a:t>
            </a:r>
            <a:endParaRPr/>
          </a:p>
        </p:txBody>
      </p:sp>
      <p:sp>
        <p:nvSpPr>
          <p:cNvPr id="57" name="Google Shape;57;p13"/>
          <p:cNvSpPr txBox="1"/>
          <p:nvPr>
            <p:ph idx="1" type="subTitle"/>
          </p:nvPr>
        </p:nvSpPr>
        <p:spPr>
          <a:xfrm>
            <a:off x="311700" y="3291200"/>
            <a:ext cx="8520600" cy="792600"/>
          </a:xfrm>
          <a:prstGeom prst="rect">
            <a:avLst/>
          </a:prstGeom>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a:t>Team 5</a:t>
            </a:r>
            <a:endParaRPr/>
          </a:p>
          <a:p>
            <a:pPr indent="0" lvl="0" marL="0" rtl="0" algn="ctr">
              <a:spcBef>
                <a:spcPts val="0"/>
              </a:spcBef>
              <a:spcAft>
                <a:spcPts val="0"/>
              </a:spcAft>
              <a:buNone/>
            </a:pPr>
            <a:r>
              <a:rPr lang="en"/>
              <a:t>Members: Yilin Ye, Xin Li, Tianying Zhao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EDA - </a:t>
            </a:r>
            <a:r>
              <a:rPr b="1" lang="en"/>
              <a:t>Rating: 5 vs 1</a:t>
            </a:r>
            <a:endParaRPr b="1"/>
          </a:p>
        </p:txBody>
      </p:sp>
      <p:pic>
        <p:nvPicPr>
          <p:cNvPr id="112" name="Google Shape;112;p22"/>
          <p:cNvPicPr preferRelativeResize="0"/>
          <p:nvPr/>
        </p:nvPicPr>
        <p:blipFill>
          <a:blip r:embed="rId3">
            <a:alphaModFix/>
          </a:blip>
          <a:stretch>
            <a:fillRect/>
          </a:stretch>
        </p:blipFill>
        <p:spPr>
          <a:xfrm>
            <a:off x="152400" y="1246250"/>
            <a:ext cx="3719825" cy="3860575"/>
          </a:xfrm>
          <a:prstGeom prst="rect">
            <a:avLst/>
          </a:prstGeom>
          <a:noFill/>
          <a:ln>
            <a:noFill/>
          </a:ln>
        </p:spPr>
      </p:pic>
      <p:pic>
        <p:nvPicPr>
          <p:cNvPr id="113" name="Google Shape;113;p22"/>
          <p:cNvPicPr preferRelativeResize="0"/>
          <p:nvPr/>
        </p:nvPicPr>
        <p:blipFill>
          <a:blip r:embed="rId4">
            <a:alphaModFix/>
          </a:blip>
          <a:stretch>
            <a:fillRect/>
          </a:stretch>
        </p:blipFill>
        <p:spPr>
          <a:xfrm>
            <a:off x="4024625" y="1246250"/>
            <a:ext cx="3719825" cy="38701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Rating Classification</a:t>
            </a:r>
            <a:endParaRPr/>
          </a:p>
        </p:txBody>
      </p:sp>
      <p:sp>
        <p:nvSpPr>
          <p:cNvPr id="119" name="Google Shape;119;p23"/>
          <p:cNvSpPr txBox="1"/>
          <p:nvPr/>
        </p:nvSpPr>
        <p:spPr>
          <a:xfrm>
            <a:off x="216800" y="1653975"/>
            <a:ext cx="35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1-2: Negative, 3: Neutral, 4-5: Positive</a:t>
            </a:r>
            <a:endParaRPr/>
          </a:p>
        </p:txBody>
      </p:sp>
      <p:sp>
        <p:nvSpPr>
          <p:cNvPr id="120" name="Google Shape;120;p23"/>
          <p:cNvSpPr txBox="1"/>
          <p:nvPr/>
        </p:nvSpPr>
        <p:spPr>
          <a:xfrm>
            <a:off x="4959525" y="1653975"/>
            <a:ext cx="323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1-3: Negative, 4-5: Positive</a:t>
            </a:r>
            <a:endParaRPr/>
          </a:p>
        </p:txBody>
      </p:sp>
      <p:pic>
        <p:nvPicPr>
          <p:cNvPr id="121" name="Google Shape;121;p23"/>
          <p:cNvPicPr preferRelativeResize="0"/>
          <p:nvPr/>
        </p:nvPicPr>
        <p:blipFill>
          <a:blip r:embed="rId3">
            <a:alphaModFix/>
          </a:blip>
          <a:stretch>
            <a:fillRect/>
          </a:stretch>
        </p:blipFill>
        <p:spPr>
          <a:xfrm>
            <a:off x="311700" y="2124775"/>
            <a:ext cx="2917968" cy="2784525"/>
          </a:xfrm>
          <a:prstGeom prst="rect">
            <a:avLst/>
          </a:prstGeom>
          <a:noFill/>
          <a:ln>
            <a:noFill/>
          </a:ln>
        </p:spPr>
      </p:pic>
      <p:pic>
        <p:nvPicPr>
          <p:cNvPr id="122" name="Google Shape;122;p23"/>
          <p:cNvPicPr preferRelativeResize="0"/>
          <p:nvPr/>
        </p:nvPicPr>
        <p:blipFill>
          <a:blip r:embed="rId4">
            <a:alphaModFix/>
          </a:blip>
          <a:stretch>
            <a:fillRect/>
          </a:stretch>
        </p:blipFill>
        <p:spPr>
          <a:xfrm>
            <a:off x="4959518" y="2201775"/>
            <a:ext cx="2784525" cy="2784525"/>
          </a:xfrm>
          <a:prstGeom prst="rect">
            <a:avLst/>
          </a:prstGeom>
          <a:noFill/>
          <a:ln>
            <a:noFill/>
          </a:ln>
        </p:spPr>
      </p:pic>
      <p:sp>
        <p:nvSpPr>
          <p:cNvPr id="123" name="Google Shape;123;p23"/>
          <p:cNvSpPr txBox="1"/>
          <p:nvPr/>
        </p:nvSpPr>
        <p:spPr>
          <a:xfrm>
            <a:off x="311700" y="1116275"/>
            <a:ext cx="271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Multi-Class Classification</a:t>
            </a:r>
            <a:endParaRPr/>
          </a:p>
        </p:txBody>
      </p:sp>
      <p:sp>
        <p:nvSpPr>
          <p:cNvPr id="124" name="Google Shape;124;p23"/>
          <p:cNvSpPr txBox="1"/>
          <p:nvPr/>
        </p:nvSpPr>
        <p:spPr>
          <a:xfrm>
            <a:off x="4959525" y="1106175"/>
            <a:ext cx="307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Binary Classification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TF-IDF </a:t>
            </a:r>
            <a:endParaRPr/>
          </a:p>
        </p:txBody>
      </p:sp>
      <p:sp>
        <p:nvSpPr>
          <p:cNvPr id="130" name="Google Shape;130;p24"/>
          <p:cNvSpPr txBox="1"/>
          <p:nvPr/>
        </p:nvSpPr>
        <p:spPr>
          <a:xfrm>
            <a:off x="311700" y="1244325"/>
            <a:ext cx="808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Term Frequency, Inverse Document Frequency</a:t>
            </a:r>
            <a:endParaRPr/>
          </a:p>
        </p:txBody>
      </p:sp>
      <p:sp>
        <p:nvSpPr>
          <p:cNvPr id="131" name="Google Shape;131;p24"/>
          <p:cNvSpPr txBox="1"/>
          <p:nvPr/>
        </p:nvSpPr>
        <p:spPr>
          <a:xfrm>
            <a:off x="311700" y="2571750"/>
            <a:ext cx="5863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How useful a word is to a document</a:t>
            </a:r>
            <a:endParaRPr/>
          </a:p>
          <a:p>
            <a:pPr indent="-317500" lvl="1" marL="914400" rtl="0" algn="l">
              <a:spcBef>
                <a:spcPts val="0"/>
              </a:spcBef>
              <a:spcAft>
                <a:spcPts val="0"/>
              </a:spcAft>
              <a:buSzPts val="1400"/>
              <a:buChar char="➢"/>
            </a:pPr>
            <a:r>
              <a:rPr lang="en"/>
              <a:t>Helps us understand the importance words with more frequencies in a document.</a:t>
            </a:r>
            <a:endParaRPr/>
          </a:p>
        </p:txBody>
      </p:sp>
      <p:sp>
        <p:nvSpPr>
          <p:cNvPr id="132" name="Google Shape;132;p24"/>
          <p:cNvSpPr txBox="1"/>
          <p:nvPr/>
        </p:nvSpPr>
        <p:spPr>
          <a:xfrm>
            <a:off x="311700" y="1772938"/>
            <a:ext cx="7635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How useful a word is to a sentence.</a:t>
            </a:r>
            <a:endParaRPr/>
          </a:p>
          <a:p>
            <a:pPr indent="-317500" lvl="1" marL="914400" rtl="0" algn="l">
              <a:spcBef>
                <a:spcPts val="0"/>
              </a:spcBef>
              <a:spcAft>
                <a:spcPts val="0"/>
              </a:spcAft>
              <a:buSzPts val="1400"/>
              <a:buChar char="➢"/>
            </a:pPr>
            <a:r>
              <a:rPr lang="en"/>
              <a:t>Helps us understand the importance of a word in a sentence</a:t>
            </a:r>
            <a:endParaRPr/>
          </a:p>
        </p:txBody>
      </p:sp>
      <p:sp>
        <p:nvSpPr>
          <p:cNvPr id="133" name="Google Shape;133;p24"/>
          <p:cNvSpPr txBox="1"/>
          <p:nvPr/>
        </p:nvSpPr>
        <p:spPr>
          <a:xfrm>
            <a:off x="311700" y="3586250"/>
            <a:ext cx="6664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Robust against the misspelled word.</a:t>
            </a:r>
            <a:endParaRPr/>
          </a:p>
          <a:p>
            <a:pPr indent="-317500" lvl="1" marL="914400" rtl="0" algn="l">
              <a:spcBef>
                <a:spcPts val="0"/>
              </a:spcBef>
              <a:spcAft>
                <a:spcPts val="0"/>
              </a:spcAft>
              <a:buSzPts val="1400"/>
              <a:buChar char="➢"/>
            </a:pPr>
            <a:r>
              <a:rPr lang="en"/>
              <a:t>Ex: Important, Improtant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TF-IDF</a:t>
            </a:r>
            <a:endParaRPr/>
          </a:p>
        </p:txBody>
      </p:sp>
      <p:sp>
        <p:nvSpPr>
          <p:cNvPr id="139" name="Google Shape;139;p25"/>
          <p:cNvSpPr txBox="1"/>
          <p:nvPr/>
        </p:nvSpPr>
        <p:spPr>
          <a:xfrm>
            <a:off x="311700" y="1509750"/>
            <a:ext cx="5345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Document 1: It is going to be a sunny day.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Document 2: Today I am going outside.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Document 3: I am going to gym today.</a:t>
            </a:r>
            <a:endParaRPr/>
          </a:p>
        </p:txBody>
      </p:sp>
      <p:graphicFrame>
        <p:nvGraphicFramePr>
          <p:cNvPr id="140" name="Google Shape;140;p25"/>
          <p:cNvGraphicFramePr/>
          <p:nvPr/>
        </p:nvGraphicFramePr>
        <p:xfrm>
          <a:off x="4430975" y="1234900"/>
          <a:ext cx="3000000" cy="3000000"/>
        </p:xfrm>
        <a:graphic>
          <a:graphicData uri="http://schemas.openxmlformats.org/drawingml/2006/table">
            <a:tbl>
              <a:tblPr>
                <a:noFill/>
                <a:tableStyleId>{A03FDB58-3FBE-4A23-B974-B6239290A005}</a:tableStyleId>
              </a:tblPr>
              <a:tblGrid>
                <a:gridCol w="724550"/>
                <a:gridCol w="943275"/>
              </a:tblGrid>
              <a:tr h="706600">
                <a:tc>
                  <a:txBody>
                    <a:bodyPr/>
                    <a:lstStyle/>
                    <a:p>
                      <a:pPr indent="0" lvl="0" marL="0" rtl="0" algn="l">
                        <a:spcBef>
                          <a:spcPts val="0"/>
                        </a:spcBef>
                        <a:spcAft>
                          <a:spcPts val="0"/>
                        </a:spcAft>
                        <a:buNone/>
                      </a:pPr>
                      <a:r>
                        <a:rPr lang="en"/>
                        <a:t>Word</a:t>
                      </a:r>
                      <a:endParaRPr/>
                    </a:p>
                  </a:txBody>
                  <a:tcPr marT="91425" marB="91425" marR="91425" marL="91425"/>
                </a:tc>
                <a:tc>
                  <a:txBody>
                    <a:bodyPr/>
                    <a:lstStyle/>
                    <a:p>
                      <a:pPr indent="0" lvl="0" marL="0" rtl="0" algn="l">
                        <a:spcBef>
                          <a:spcPts val="0"/>
                        </a:spcBef>
                        <a:spcAft>
                          <a:spcPts val="0"/>
                        </a:spcAft>
                        <a:buNone/>
                      </a:pPr>
                      <a:r>
                        <a:rPr lang="en"/>
                        <a:t>Count</a:t>
                      </a:r>
                      <a:endParaRPr/>
                    </a:p>
                  </a:txBody>
                  <a:tcPr marT="91425" marB="91425" marR="91425" marL="91425"/>
                </a:tc>
              </a:tr>
              <a:tr h="520350">
                <a:tc>
                  <a:txBody>
                    <a:bodyPr/>
                    <a:lstStyle/>
                    <a:p>
                      <a:pPr indent="0" lvl="0" marL="0" rtl="0" algn="l">
                        <a:spcBef>
                          <a:spcPts val="0"/>
                        </a:spcBef>
                        <a:spcAft>
                          <a:spcPts val="0"/>
                        </a:spcAft>
                        <a:buNone/>
                      </a:pPr>
                      <a:r>
                        <a:rPr lang="en"/>
                        <a:t>going</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520350">
                <a:tc>
                  <a:txBody>
                    <a:bodyPr/>
                    <a:lstStyle/>
                    <a:p>
                      <a:pPr indent="0" lvl="0" marL="0" rtl="0" algn="l">
                        <a:spcBef>
                          <a:spcPts val="0"/>
                        </a:spcBef>
                        <a:spcAft>
                          <a:spcPts val="0"/>
                        </a:spcAft>
                        <a:buNone/>
                      </a:pPr>
                      <a:r>
                        <a:rPr lang="en"/>
                        <a:t>today</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520350">
                <a:tc>
                  <a:txBody>
                    <a:bodyPr/>
                    <a:lstStyle/>
                    <a:p>
                      <a:pPr indent="0" lvl="0" marL="0" rtl="0" algn="l">
                        <a:spcBef>
                          <a:spcPts val="0"/>
                        </a:spcBef>
                        <a:spcAft>
                          <a:spcPts val="0"/>
                        </a:spcAft>
                        <a:buNone/>
                      </a:pPr>
                      <a:r>
                        <a:rPr lang="en"/>
                        <a:t>to</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520350">
                <a:tc>
                  <a:txBody>
                    <a:bodyPr/>
                    <a:lstStyle/>
                    <a:p>
                      <a:pPr indent="0" lvl="0" marL="0" rtl="0" algn="l">
                        <a:spcBef>
                          <a:spcPts val="0"/>
                        </a:spcBef>
                        <a:spcAft>
                          <a:spcPts val="0"/>
                        </a:spcAft>
                        <a:buNone/>
                      </a:pPr>
                      <a:r>
                        <a:rPr lang="en"/>
                        <a:t>I </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52035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bl>
          </a:graphicData>
        </a:graphic>
      </p:graphicFrame>
      <p:graphicFrame>
        <p:nvGraphicFramePr>
          <p:cNvPr id="141" name="Google Shape;141;p25"/>
          <p:cNvGraphicFramePr/>
          <p:nvPr/>
        </p:nvGraphicFramePr>
        <p:xfrm>
          <a:off x="6098800" y="1227113"/>
          <a:ext cx="3000000" cy="3000000"/>
        </p:xfrm>
        <a:graphic>
          <a:graphicData uri="http://schemas.openxmlformats.org/drawingml/2006/table">
            <a:tbl>
              <a:tblPr>
                <a:noFill/>
                <a:tableStyleId>{A03FDB58-3FBE-4A23-B974-B6239290A005}</a:tableStyleId>
              </a:tblPr>
              <a:tblGrid>
                <a:gridCol w="833925"/>
                <a:gridCol w="833925"/>
              </a:tblGrid>
              <a:tr h="691100">
                <a:tc>
                  <a:txBody>
                    <a:bodyPr/>
                    <a:lstStyle/>
                    <a:p>
                      <a:pPr indent="0" lvl="0" marL="0" rtl="0" algn="l">
                        <a:spcBef>
                          <a:spcPts val="0"/>
                        </a:spcBef>
                        <a:spcAft>
                          <a:spcPts val="0"/>
                        </a:spcAft>
                        <a:buNone/>
                      </a:pPr>
                      <a:r>
                        <a:rPr lang="en"/>
                        <a:t>TF</a:t>
                      </a:r>
                      <a:endParaRPr/>
                    </a:p>
                  </a:txBody>
                  <a:tcPr marT="91425" marB="91425" marR="91425" marL="91425"/>
                </a:tc>
                <a:tc>
                  <a:txBody>
                    <a:bodyPr/>
                    <a:lstStyle/>
                    <a:p>
                      <a:pPr indent="0" lvl="0" marL="0" rtl="0" algn="l">
                        <a:spcBef>
                          <a:spcPts val="0"/>
                        </a:spcBef>
                        <a:spcAft>
                          <a:spcPts val="0"/>
                        </a:spcAft>
                        <a:buNone/>
                      </a:pPr>
                      <a:r>
                        <a:rPr lang="en"/>
                        <a:t>IDF</a:t>
                      </a:r>
                      <a:endParaRPr/>
                    </a:p>
                  </a:txBody>
                  <a:tcPr marT="91425" marB="91425" marR="91425" marL="91425"/>
                </a:tc>
              </a:tr>
              <a:tr h="520350">
                <a:tc>
                  <a:txBody>
                    <a:bodyPr/>
                    <a:lstStyle/>
                    <a:p>
                      <a:pPr indent="0" lvl="0" marL="0" rtl="0" algn="l">
                        <a:spcBef>
                          <a:spcPts val="0"/>
                        </a:spcBef>
                        <a:spcAft>
                          <a:spcPts val="0"/>
                        </a:spcAft>
                        <a:buNone/>
                      </a:pPr>
                      <a:r>
                        <a:rPr lang="en"/>
                        <a:t>0.3</a:t>
                      </a:r>
                      <a:endParaRPr/>
                    </a:p>
                  </a:txBody>
                  <a:tcPr marT="91425" marB="91425" marR="91425" marL="91425"/>
                </a:tc>
                <a:tc>
                  <a:txBody>
                    <a:bodyPr/>
                    <a:lstStyle/>
                    <a:p>
                      <a:pPr indent="0" lvl="0" marL="0" rtl="0" algn="l">
                        <a:spcBef>
                          <a:spcPts val="0"/>
                        </a:spcBef>
                        <a:spcAft>
                          <a:spcPts val="0"/>
                        </a:spcAft>
                        <a:buNone/>
                      </a:pPr>
                      <a:r>
                        <a:rPr lang="en"/>
                        <a:t>log(3/3)</a:t>
                      </a:r>
                      <a:endParaRPr/>
                    </a:p>
                  </a:txBody>
                  <a:tcPr marT="91425" marB="91425" marR="91425" marL="91425"/>
                </a:tc>
              </a:tr>
              <a:tr h="520350">
                <a:tc>
                  <a:txBody>
                    <a:bodyPr/>
                    <a:lstStyle/>
                    <a:p>
                      <a:pPr indent="0" lvl="0" marL="0" rtl="0" algn="l">
                        <a:spcBef>
                          <a:spcPts val="0"/>
                        </a:spcBef>
                        <a:spcAft>
                          <a:spcPts val="0"/>
                        </a:spcAft>
                        <a:buNone/>
                      </a:pPr>
                      <a:r>
                        <a:rPr lang="en"/>
                        <a:t>0.2</a:t>
                      </a:r>
                      <a:endParaRPr/>
                    </a:p>
                  </a:txBody>
                  <a:tcPr marT="91425" marB="91425" marR="91425" marL="91425"/>
                </a:tc>
                <a:tc>
                  <a:txBody>
                    <a:bodyPr/>
                    <a:lstStyle/>
                    <a:p>
                      <a:pPr indent="0" lvl="0" marL="0" rtl="0" algn="l">
                        <a:spcBef>
                          <a:spcPts val="0"/>
                        </a:spcBef>
                        <a:spcAft>
                          <a:spcPts val="0"/>
                        </a:spcAft>
                        <a:buNone/>
                      </a:pPr>
                      <a:r>
                        <a:rPr lang="en"/>
                        <a:t>log(3/2)</a:t>
                      </a:r>
                      <a:endParaRPr/>
                    </a:p>
                  </a:txBody>
                  <a:tcPr marT="91425" marB="91425" marR="91425" marL="91425"/>
                </a:tc>
              </a:tr>
              <a:tr h="520350">
                <a:tc>
                  <a:txBody>
                    <a:bodyPr/>
                    <a:lstStyle/>
                    <a:p>
                      <a:pPr indent="0" lvl="0" marL="0" rtl="0" algn="l">
                        <a:spcBef>
                          <a:spcPts val="0"/>
                        </a:spcBef>
                        <a:spcAft>
                          <a:spcPts val="0"/>
                        </a:spcAft>
                        <a:buNone/>
                      </a:pPr>
                      <a:r>
                        <a:rPr lang="en"/>
                        <a:t>0.2</a:t>
                      </a:r>
                      <a:endParaRPr/>
                    </a:p>
                  </a:txBody>
                  <a:tcPr marT="91425" marB="91425" marR="91425" marL="91425"/>
                </a:tc>
                <a:tc>
                  <a:txBody>
                    <a:bodyPr/>
                    <a:lstStyle/>
                    <a:p>
                      <a:pPr indent="0" lvl="0" marL="0" rtl="0" algn="l">
                        <a:spcBef>
                          <a:spcPts val="0"/>
                        </a:spcBef>
                        <a:spcAft>
                          <a:spcPts val="0"/>
                        </a:spcAft>
                        <a:buNone/>
                      </a:pPr>
                      <a:r>
                        <a:rPr lang="en"/>
                        <a:t>log(3/2)</a:t>
                      </a:r>
                      <a:endParaRPr/>
                    </a:p>
                  </a:txBody>
                  <a:tcPr marT="91425" marB="91425" marR="91425" marL="91425"/>
                </a:tc>
              </a:tr>
              <a:tr h="520350">
                <a:tc>
                  <a:txBody>
                    <a:bodyPr/>
                    <a:lstStyle/>
                    <a:p>
                      <a:pPr indent="0" lvl="0" marL="0" rtl="0" algn="l">
                        <a:spcBef>
                          <a:spcPts val="0"/>
                        </a:spcBef>
                        <a:spcAft>
                          <a:spcPts val="0"/>
                        </a:spcAft>
                        <a:buNone/>
                      </a:pPr>
                      <a:r>
                        <a:rPr lang="en"/>
                        <a:t>0.2</a:t>
                      </a:r>
                      <a:endParaRPr/>
                    </a:p>
                  </a:txBody>
                  <a:tcPr marT="91425" marB="91425" marR="91425" marL="91425"/>
                </a:tc>
                <a:tc>
                  <a:txBody>
                    <a:bodyPr/>
                    <a:lstStyle/>
                    <a:p>
                      <a:pPr indent="0" lvl="0" marL="0" rtl="0" algn="l">
                        <a:spcBef>
                          <a:spcPts val="0"/>
                        </a:spcBef>
                        <a:spcAft>
                          <a:spcPts val="0"/>
                        </a:spcAft>
                        <a:buNone/>
                      </a:pPr>
                      <a:r>
                        <a:rPr lang="en"/>
                        <a:t>log(3/2)</a:t>
                      </a:r>
                      <a:endParaRPr/>
                    </a:p>
                  </a:txBody>
                  <a:tcPr marT="91425" marB="91425" marR="91425" marL="91425"/>
                </a:tc>
              </a:tr>
              <a:tr h="5514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Logistic Regression</a:t>
            </a:r>
            <a:endParaRPr/>
          </a:p>
        </p:txBody>
      </p:sp>
      <p:graphicFrame>
        <p:nvGraphicFramePr>
          <p:cNvPr id="147" name="Google Shape;147;p26"/>
          <p:cNvGraphicFramePr/>
          <p:nvPr/>
        </p:nvGraphicFramePr>
        <p:xfrm>
          <a:off x="311700" y="1155400"/>
          <a:ext cx="3000000" cy="3000000"/>
        </p:xfrm>
        <a:graphic>
          <a:graphicData uri="http://schemas.openxmlformats.org/drawingml/2006/table">
            <a:tbl>
              <a:tblPr>
                <a:noFill/>
                <a:tableStyleId>{A03FDB58-3FBE-4A23-B974-B6239290A005}</a:tableStyleId>
              </a:tblPr>
              <a:tblGrid>
                <a:gridCol w="1329425"/>
                <a:gridCol w="969375"/>
                <a:gridCol w="1035675"/>
                <a:gridCol w="925825"/>
                <a:gridCol w="872125"/>
              </a:tblGrid>
              <a:tr h="6095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Precision</a:t>
                      </a:r>
                      <a:endParaRPr/>
                    </a:p>
                  </a:txBody>
                  <a:tcPr marT="91425" marB="91425" marR="91425" marL="91425"/>
                </a:tc>
                <a:tc>
                  <a:txBody>
                    <a:bodyPr/>
                    <a:lstStyle/>
                    <a:p>
                      <a:pPr indent="0" lvl="0" marL="0" rtl="0" algn="l">
                        <a:spcBef>
                          <a:spcPts val="0"/>
                        </a:spcBef>
                        <a:spcAft>
                          <a:spcPts val="0"/>
                        </a:spcAft>
                        <a:buNone/>
                      </a:pPr>
                      <a:r>
                        <a:rPr lang="en"/>
                        <a:t>Recall</a:t>
                      </a:r>
                      <a:endParaRPr/>
                    </a:p>
                  </a:txBody>
                  <a:tcPr marT="91425" marB="91425" marR="91425" marL="91425"/>
                </a:tc>
                <a:tc>
                  <a:txBody>
                    <a:bodyPr/>
                    <a:lstStyle/>
                    <a:p>
                      <a:pPr indent="0" lvl="0" marL="0" rtl="0" algn="l">
                        <a:spcBef>
                          <a:spcPts val="0"/>
                        </a:spcBef>
                        <a:spcAft>
                          <a:spcPts val="0"/>
                        </a:spcAft>
                        <a:buNone/>
                      </a:pPr>
                      <a:r>
                        <a:rPr lang="en"/>
                        <a:t>F1-score</a:t>
                      </a:r>
                      <a:endParaRPr/>
                    </a:p>
                  </a:txBody>
                  <a:tcPr marT="91425" marB="91425" marR="91425" marL="91425"/>
                </a:tc>
                <a:tc>
                  <a:txBody>
                    <a:bodyPr/>
                    <a:lstStyle/>
                    <a:p>
                      <a:pPr indent="0" lvl="0" marL="0" rtl="0" algn="l">
                        <a:spcBef>
                          <a:spcPts val="0"/>
                        </a:spcBef>
                        <a:spcAft>
                          <a:spcPts val="0"/>
                        </a:spcAft>
                        <a:buNone/>
                      </a:pPr>
                      <a:r>
                        <a:rPr lang="en"/>
                        <a:t>support</a:t>
                      </a:r>
                      <a:endParaRPr/>
                    </a:p>
                  </a:txBody>
                  <a:tcPr marT="91425" marB="91425" marR="91425" marL="91425"/>
                </a:tc>
              </a:tr>
              <a:tr h="396200">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t>0.9</a:t>
                      </a:r>
                      <a:endParaRPr/>
                    </a:p>
                  </a:txBody>
                  <a:tcPr marT="91425" marB="91425" marR="91425" marL="91425"/>
                </a:tc>
                <a:tc>
                  <a:txBody>
                    <a:bodyPr/>
                    <a:lstStyle/>
                    <a:p>
                      <a:pPr indent="0" lvl="0" marL="0" rtl="0" algn="l">
                        <a:spcBef>
                          <a:spcPts val="0"/>
                        </a:spcBef>
                        <a:spcAft>
                          <a:spcPts val="0"/>
                        </a:spcAft>
                        <a:buNone/>
                      </a:pPr>
                      <a:r>
                        <a:rPr lang="en"/>
                        <a:t>0.78</a:t>
                      </a:r>
                      <a:endParaRPr/>
                    </a:p>
                  </a:txBody>
                  <a:tcPr marT="91425" marB="91425" marR="91425" marL="91425"/>
                </a:tc>
                <a:tc>
                  <a:txBody>
                    <a:bodyPr/>
                    <a:lstStyle/>
                    <a:p>
                      <a:pPr indent="0" lvl="0" marL="0" rtl="0" algn="l">
                        <a:spcBef>
                          <a:spcPts val="0"/>
                        </a:spcBef>
                        <a:spcAft>
                          <a:spcPts val="0"/>
                        </a:spcAft>
                        <a:buNone/>
                      </a:pPr>
                      <a:r>
                        <a:rPr lang="en"/>
                        <a:t>0.83</a:t>
                      </a:r>
                      <a:endParaRPr/>
                    </a:p>
                  </a:txBody>
                  <a:tcPr marT="91425" marB="91425" marR="91425" marL="91425"/>
                </a:tc>
                <a:tc>
                  <a:txBody>
                    <a:bodyPr/>
                    <a:lstStyle/>
                    <a:p>
                      <a:pPr indent="0" lvl="0" marL="0" rtl="0" algn="l">
                        <a:spcBef>
                          <a:spcPts val="0"/>
                        </a:spcBef>
                        <a:spcAft>
                          <a:spcPts val="0"/>
                        </a:spcAft>
                        <a:buNone/>
                      </a:pPr>
                      <a:r>
                        <a:rPr lang="en"/>
                        <a:t>10049</a:t>
                      </a:r>
                      <a:endParaRPr/>
                    </a:p>
                  </a:txBody>
                  <a:tcPr marT="91425" marB="91425" marR="91425" marL="91425"/>
                </a:tc>
              </a:tr>
              <a:tr h="609575">
                <a:tc>
                  <a:txBody>
                    <a:bodyPr/>
                    <a:lstStyle/>
                    <a:p>
                      <a:pPr indent="0" lvl="0" marL="0" rtl="0" algn="l">
                        <a:spcBef>
                          <a:spcPts val="0"/>
                        </a:spcBef>
                        <a:spcAft>
                          <a:spcPts val="0"/>
                        </a:spcAft>
                        <a:buNone/>
                      </a:pPr>
                      <a:r>
                        <a:rPr lang="en"/>
                        <a:t>Negative</a:t>
                      </a:r>
                      <a:endParaRPr/>
                    </a:p>
                  </a:txBody>
                  <a:tcPr marT="91425" marB="91425" marR="91425" marL="91425"/>
                </a:tc>
                <a:tc>
                  <a:txBody>
                    <a:bodyPr/>
                    <a:lstStyle/>
                    <a:p>
                      <a:pPr indent="0" lvl="0" marL="0" rtl="0" algn="l">
                        <a:spcBef>
                          <a:spcPts val="0"/>
                        </a:spcBef>
                        <a:spcAft>
                          <a:spcPts val="0"/>
                        </a:spcAft>
                        <a:buNone/>
                      </a:pPr>
                      <a:r>
                        <a:rPr lang="en"/>
                        <a:t>0.44</a:t>
                      </a:r>
                      <a:endParaRPr/>
                    </a:p>
                  </a:txBody>
                  <a:tcPr marT="91425" marB="91425" marR="91425" marL="91425"/>
                </a:tc>
                <a:tc>
                  <a:txBody>
                    <a:bodyPr/>
                    <a:lstStyle/>
                    <a:p>
                      <a:pPr indent="0" lvl="0" marL="0" rtl="0" algn="l">
                        <a:spcBef>
                          <a:spcPts val="0"/>
                        </a:spcBef>
                        <a:spcAft>
                          <a:spcPts val="0"/>
                        </a:spcAft>
                        <a:buNone/>
                      </a:pPr>
                      <a:r>
                        <a:rPr lang="en"/>
                        <a:t>0.67</a:t>
                      </a:r>
                      <a:endParaRPr/>
                    </a:p>
                  </a:txBody>
                  <a:tcPr marT="91425" marB="91425" marR="91425" marL="91425"/>
                </a:tc>
                <a:tc>
                  <a:txBody>
                    <a:bodyPr/>
                    <a:lstStyle/>
                    <a:p>
                      <a:pPr indent="0" lvl="0" marL="0" rtl="0" algn="l">
                        <a:spcBef>
                          <a:spcPts val="0"/>
                        </a:spcBef>
                        <a:spcAft>
                          <a:spcPts val="0"/>
                        </a:spcAft>
                        <a:buNone/>
                      </a:pPr>
                      <a:r>
                        <a:rPr lang="en"/>
                        <a:t>0.53</a:t>
                      </a:r>
                      <a:endParaRPr/>
                    </a:p>
                  </a:txBody>
                  <a:tcPr marT="91425" marB="91425" marR="91425" marL="91425"/>
                </a:tc>
                <a:tc>
                  <a:txBody>
                    <a:bodyPr/>
                    <a:lstStyle/>
                    <a:p>
                      <a:pPr indent="0" lvl="0" marL="0" rtl="0" algn="l">
                        <a:spcBef>
                          <a:spcPts val="0"/>
                        </a:spcBef>
                        <a:spcAft>
                          <a:spcPts val="0"/>
                        </a:spcAft>
                        <a:buNone/>
                      </a:pPr>
                      <a:r>
                        <a:rPr lang="en"/>
                        <a:t>26223</a:t>
                      </a:r>
                      <a:endParaRPr/>
                    </a:p>
                  </a:txBody>
                  <a:tcPr marT="91425" marB="91425" marR="91425" marL="91425"/>
                </a:tc>
              </a:tr>
              <a:tr h="609575">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0.75</a:t>
                      </a:r>
                      <a:endParaRPr/>
                    </a:p>
                  </a:txBody>
                  <a:tcPr marT="91425" marB="91425" marR="91425" marL="91425"/>
                </a:tc>
                <a:tc>
                  <a:txBody>
                    <a:bodyPr/>
                    <a:lstStyle/>
                    <a:p>
                      <a:pPr indent="0" lvl="0" marL="0" rtl="0" algn="l">
                        <a:spcBef>
                          <a:spcPts val="0"/>
                        </a:spcBef>
                        <a:spcAft>
                          <a:spcPts val="0"/>
                        </a:spcAft>
                        <a:buNone/>
                      </a:pPr>
                      <a:r>
                        <a:rPr lang="en"/>
                        <a:t>12672</a:t>
                      </a:r>
                      <a:endParaRPr/>
                    </a:p>
                  </a:txBody>
                  <a:tcPr marT="91425" marB="91425" marR="91425" marL="91425"/>
                </a:tc>
              </a:tr>
              <a:tr h="609575">
                <a:tc>
                  <a:txBody>
                    <a:bodyPr/>
                    <a:lstStyle/>
                    <a:p>
                      <a:pPr indent="0" lvl="0" marL="0" rtl="0" algn="l">
                        <a:spcBef>
                          <a:spcPts val="0"/>
                        </a:spcBef>
                        <a:spcAft>
                          <a:spcPts val="0"/>
                        </a:spcAft>
                        <a:buNone/>
                      </a:pPr>
                      <a:r>
                        <a:rPr lang="en"/>
                        <a:t>Macro Avg</a:t>
                      </a:r>
                      <a:endParaRPr/>
                    </a:p>
                  </a:txBody>
                  <a:tcPr marT="91425" marB="91425" marR="91425" marL="91425"/>
                </a:tc>
                <a:tc>
                  <a:txBody>
                    <a:bodyPr/>
                    <a:lstStyle/>
                    <a:p>
                      <a:pPr indent="0" lvl="0" marL="0" rtl="0" algn="l">
                        <a:spcBef>
                          <a:spcPts val="0"/>
                        </a:spcBef>
                        <a:spcAft>
                          <a:spcPts val="0"/>
                        </a:spcAft>
                        <a:buNone/>
                      </a:pPr>
                      <a:r>
                        <a:rPr lang="en"/>
                        <a:t>0.67</a:t>
                      </a:r>
                      <a:endParaRPr/>
                    </a:p>
                  </a:txBody>
                  <a:tcPr marT="91425" marB="91425" marR="91425" marL="91425"/>
                </a:tc>
                <a:tc>
                  <a:txBody>
                    <a:bodyPr/>
                    <a:lstStyle/>
                    <a:p>
                      <a:pPr indent="0" lvl="0" marL="0" rtl="0" algn="l">
                        <a:spcBef>
                          <a:spcPts val="0"/>
                        </a:spcBef>
                        <a:spcAft>
                          <a:spcPts val="0"/>
                        </a:spcAft>
                        <a:buNone/>
                      </a:pPr>
                      <a:r>
                        <a:rPr lang="en"/>
                        <a:t>0.72</a:t>
                      </a:r>
                      <a:endParaRPr/>
                    </a:p>
                  </a:txBody>
                  <a:tcPr marT="91425" marB="91425" marR="91425" marL="91425"/>
                </a:tc>
                <a:tc>
                  <a:txBody>
                    <a:bodyPr/>
                    <a:lstStyle/>
                    <a:p>
                      <a:pPr indent="0" lvl="0" marL="0" rtl="0" algn="l">
                        <a:spcBef>
                          <a:spcPts val="0"/>
                        </a:spcBef>
                        <a:spcAft>
                          <a:spcPts val="0"/>
                        </a:spcAft>
                        <a:buNone/>
                      </a:pPr>
                      <a:r>
                        <a:rPr lang="en"/>
                        <a:t>0.68</a:t>
                      </a:r>
                      <a:endParaRPr/>
                    </a:p>
                  </a:txBody>
                  <a:tcPr marT="91425" marB="91425" marR="91425" marL="91425"/>
                </a:tc>
                <a:tc>
                  <a:txBody>
                    <a:bodyPr/>
                    <a:lstStyle/>
                    <a:p>
                      <a:pPr indent="0" lvl="0" marL="0" rtl="0" algn="l">
                        <a:spcBef>
                          <a:spcPts val="0"/>
                        </a:spcBef>
                        <a:spcAft>
                          <a:spcPts val="0"/>
                        </a:spcAft>
                        <a:buNone/>
                      </a:pPr>
                      <a:r>
                        <a:rPr lang="en"/>
                        <a:t>12672</a:t>
                      </a:r>
                      <a:endParaRPr/>
                    </a:p>
                  </a:txBody>
                  <a:tcPr marT="91425" marB="91425" marR="91425" marL="91425"/>
                </a:tc>
              </a:tr>
              <a:tr h="477600">
                <a:tc>
                  <a:txBody>
                    <a:bodyPr/>
                    <a:lstStyle/>
                    <a:p>
                      <a:pPr indent="0" lvl="0" marL="0" rtl="0" algn="l">
                        <a:spcBef>
                          <a:spcPts val="0"/>
                        </a:spcBef>
                        <a:spcAft>
                          <a:spcPts val="0"/>
                        </a:spcAft>
                        <a:buNone/>
                      </a:pPr>
                      <a:r>
                        <a:rPr lang="en"/>
                        <a:t>Weighted Avg</a:t>
                      </a:r>
                      <a:endParaRPr/>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0.75</a:t>
                      </a:r>
                      <a:endParaRPr/>
                    </a:p>
                  </a:txBody>
                  <a:tcPr marT="91425" marB="91425" marR="91425" marL="91425"/>
                </a:tc>
                <a:tc>
                  <a:txBody>
                    <a:bodyPr/>
                    <a:lstStyle/>
                    <a:p>
                      <a:pPr indent="0" lvl="0" marL="0" rtl="0" algn="l">
                        <a:spcBef>
                          <a:spcPts val="0"/>
                        </a:spcBef>
                        <a:spcAft>
                          <a:spcPts val="0"/>
                        </a:spcAft>
                        <a:buNone/>
                      </a:pPr>
                      <a:r>
                        <a:rPr lang="en"/>
                        <a:t>0.77</a:t>
                      </a:r>
                      <a:endParaRPr/>
                    </a:p>
                  </a:txBody>
                  <a:tcPr marT="91425" marB="91425" marR="91425" marL="91425"/>
                </a:tc>
                <a:tc>
                  <a:txBody>
                    <a:bodyPr/>
                    <a:lstStyle/>
                    <a:p>
                      <a:pPr indent="0" lvl="0" marL="0" rtl="0" algn="l">
                        <a:spcBef>
                          <a:spcPts val="0"/>
                        </a:spcBef>
                        <a:spcAft>
                          <a:spcPts val="0"/>
                        </a:spcAft>
                        <a:buNone/>
                      </a:pPr>
                      <a:r>
                        <a:rPr lang="en"/>
                        <a:t>12672</a:t>
                      </a:r>
                      <a:endParaRPr/>
                    </a:p>
                  </a:txBody>
                  <a:tcPr marT="91425" marB="91425" marR="91425" marL="91425"/>
                </a:tc>
              </a:tr>
            </a:tbl>
          </a:graphicData>
        </a:graphic>
      </p:graphicFrame>
      <p:graphicFrame>
        <p:nvGraphicFramePr>
          <p:cNvPr id="148" name="Google Shape;148;p26"/>
          <p:cNvGraphicFramePr/>
          <p:nvPr/>
        </p:nvGraphicFramePr>
        <p:xfrm>
          <a:off x="5614050" y="1155400"/>
          <a:ext cx="3000000" cy="3000000"/>
        </p:xfrm>
        <a:graphic>
          <a:graphicData uri="http://schemas.openxmlformats.org/drawingml/2006/table">
            <a:tbl>
              <a:tblPr>
                <a:noFill/>
                <a:tableStyleId>{A03FDB58-3FBE-4A23-B974-B6239290A005}</a:tableStyleId>
              </a:tblPr>
              <a:tblGrid>
                <a:gridCol w="981700"/>
                <a:gridCol w="981700"/>
                <a:gridCol w="9817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t>Negative</a:t>
                      </a:r>
                      <a:endParaRPr/>
                    </a:p>
                  </a:txBody>
                  <a:tcPr marT="91425" marB="91425" marR="91425" marL="91425"/>
                </a:tc>
              </a:tr>
              <a:tr h="381000">
                <a:tc>
                  <a:txBody>
                    <a:bodyPr/>
                    <a:lstStyle/>
                    <a:p>
                      <a:pPr indent="0" lvl="0" marL="0" rtl="0" algn="l">
                        <a:spcBef>
                          <a:spcPts val="0"/>
                        </a:spcBef>
                        <a:spcAft>
                          <a:spcPts val="0"/>
                        </a:spcAft>
                        <a:buNone/>
                      </a:pPr>
                      <a:r>
                        <a:rPr lang="en"/>
                        <a:t>Positive</a:t>
                      </a:r>
                      <a:endParaRPr/>
                    </a:p>
                  </a:txBody>
                  <a:tcPr marT="91425" marB="91425" marR="91425" marL="91425"/>
                </a:tc>
                <a:tc>
                  <a:txBody>
                    <a:bodyPr/>
                    <a:lstStyle/>
                    <a:p>
                      <a:pPr indent="0" lvl="0" marL="0" rtl="0" algn="l">
                        <a:spcBef>
                          <a:spcPts val="0"/>
                        </a:spcBef>
                        <a:spcAft>
                          <a:spcPts val="0"/>
                        </a:spcAft>
                        <a:buNone/>
                      </a:pPr>
                      <a:r>
                        <a:rPr lang="en"/>
                        <a:t>7816</a:t>
                      </a:r>
                      <a:endParaRPr/>
                    </a:p>
                  </a:txBody>
                  <a:tcPr marT="91425" marB="91425" marR="91425" marL="91425"/>
                </a:tc>
                <a:tc>
                  <a:txBody>
                    <a:bodyPr/>
                    <a:lstStyle/>
                    <a:p>
                      <a:pPr indent="0" lvl="0" marL="0" rtl="0" algn="l">
                        <a:spcBef>
                          <a:spcPts val="0"/>
                        </a:spcBef>
                        <a:spcAft>
                          <a:spcPts val="0"/>
                        </a:spcAft>
                        <a:buNone/>
                      </a:pPr>
                      <a:r>
                        <a:rPr lang="en"/>
                        <a:t>2233</a:t>
                      </a:r>
                      <a:endParaRPr/>
                    </a:p>
                  </a:txBody>
                  <a:tcPr marT="91425" marB="91425" marR="91425" marL="91425"/>
                </a:tc>
              </a:tr>
              <a:tr h="381000">
                <a:tc>
                  <a:txBody>
                    <a:bodyPr/>
                    <a:lstStyle/>
                    <a:p>
                      <a:pPr indent="0" lvl="0" marL="0" rtl="0" algn="l">
                        <a:spcBef>
                          <a:spcPts val="0"/>
                        </a:spcBef>
                        <a:spcAft>
                          <a:spcPts val="0"/>
                        </a:spcAft>
                        <a:buNone/>
                      </a:pPr>
                      <a:r>
                        <a:rPr lang="en"/>
                        <a:t>Negative</a:t>
                      </a:r>
                      <a:endParaRPr/>
                    </a:p>
                  </a:txBody>
                  <a:tcPr marT="91425" marB="91425" marR="91425" marL="91425"/>
                </a:tc>
                <a:tc>
                  <a:txBody>
                    <a:bodyPr/>
                    <a:lstStyle/>
                    <a:p>
                      <a:pPr indent="0" lvl="0" marL="0" rtl="0" algn="l">
                        <a:spcBef>
                          <a:spcPts val="0"/>
                        </a:spcBef>
                        <a:spcAft>
                          <a:spcPts val="0"/>
                        </a:spcAft>
                        <a:buNone/>
                      </a:pPr>
                      <a:r>
                        <a:rPr lang="en"/>
                        <a:t>873</a:t>
                      </a:r>
                      <a:endParaRPr/>
                    </a:p>
                  </a:txBody>
                  <a:tcPr marT="91425" marB="91425" marR="91425" marL="91425"/>
                </a:tc>
                <a:tc>
                  <a:txBody>
                    <a:bodyPr/>
                    <a:lstStyle/>
                    <a:p>
                      <a:pPr indent="0" lvl="0" marL="0" rtl="0" algn="l">
                        <a:spcBef>
                          <a:spcPts val="0"/>
                        </a:spcBef>
                        <a:spcAft>
                          <a:spcPts val="0"/>
                        </a:spcAft>
                        <a:buNone/>
                      </a:pPr>
                      <a:r>
                        <a:rPr lang="en"/>
                        <a:t>1750</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a:t>
            </a:r>
            <a:endParaRPr/>
          </a:p>
        </p:txBody>
      </p:sp>
      <p:sp>
        <p:nvSpPr>
          <p:cNvPr id="154" name="Google Shape;154;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Arial"/>
                <a:ea typeface="Arial"/>
                <a:cs typeface="Arial"/>
                <a:sym typeface="Arial"/>
              </a:rPr>
              <a:t>Why important</a:t>
            </a:r>
            <a:endParaRPr>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Font typeface="Arial"/>
              <a:buChar char="●"/>
            </a:pPr>
            <a:r>
              <a:rPr lang="en">
                <a:solidFill>
                  <a:srgbClr val="000000"/>
                </a:solidFill>
                <a:latin typeface="Arial"/>
                <a:ea typeface="Arial"/>
                <a:cs typeface="Arial"/>
                <a:sym typeface="Arial"/>
              </a:rPr>
              <a:t>It is alway better to know how the customer thought</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Rating scale for each person is different</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latin typeface="Arial"/>
                <a:ea typeface="Arial"/>
                <a:cs typeface="Arial"/>
                <a:sym typeface="Arial"/>
              </a:rPr>
              <a:t>S</a:t>
            </a:r>
            <a:r>
              <a:rPr lang="en">
                <a:solidFill>
                  <a:srgbClr val="000000"/>
                </a:solidFill>
                <a:latin typeface="Arial"/>
                <a:ea typeface="Arial"/>
                <a:cs typeface="Arial"/>
                <a:sym typeface="Arial"/>
              </a:rPr>
              <a:t>tep</a:t>
            </a:r>
            <a:endParaRPr>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Font typeface="Arial"/>
              <a:buChar char="●"/>
            </a:pPr>
            <a:r>
              <a:rPr lang="en">
                <a:solidFill>
                  <a:srgbClr val="000000"/>
                </a:solidFill>
                <a:latin typeface="Arial"/>
                <a:ea typeface="Arial"/>
                <a:cs typeface="Arial"/>
                <a:sym typeface="Arial"/>
              </a:rPr>
              <a:t>Data processing</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Feed into the model</a:t>
            </a:r>
            <a:endParaRPr>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processing &amp; modeling</a:t>
            </a:r>
            <a:endParaRPr/>
          </a:p>
        </p:txBody>
      </p:sp>
      <p:sp>
        <p:nvSpPr>
          <p:cNvPr id="160" name="Google Shape;160;p28"/>
          <p:cNvSpPr txBox="1"/>
          <p:nvPr>
            <p:ph idx="1" type="body"/>
          </p:nvPr>
        </p:nvSpPr>
        <p:spPr>
          <a:xfrm>
            <a:off x="311700" y="1152475"/>
            <a:ext cx="6081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000000"/>
                </a:solidFill>
                <a:latin typeface="Arial"/>
                <a:ea typeface="Arial"/>
                <a:cs typeface="Arial"/>
                <a:sym typeface="Arial"/>
              </a:rPr>
              <a:t>Pipelines &amp; Data transformation</a:t>
            </a:r>
            <a:endParaRPr>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Font typeface="Arial"/>
              <a:buChar char="●"/>
            </a:pPr>
            <a:r>
              <a:rPr lang="en">
                <a:solidFill>
                  <a:srgbClr val="000000"/>
                </a:solidFill>
                <a:latin typeface="Arial"/>
                <a:ea typeface="Arial"/>
                <a:cs typeface="Arial"/>
                <a:sym typeface="Arial"/>
              </a:rPr>
              <a:t>Lower case by tokenizer</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Stop words </a:t>
            </a:r>
            <a:r>
              <a:rPr lang="en">
                <a:solidFill>
                  <a:srgbClr val="000000"/>
                </a:solidFill>
                <a:latin typeface="Arial"/>
                <a:ea typeface="Arial"/>
                <a:cs typeface="Arial"/>
                <a:sym typeface="Arial"/>
              </a:rPr>
              <a:t>removal</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Concat back</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Remove punctuations</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rPr lang="en">
                <a:solidFill>
                  <a:srgbClr val="000000"/>
                </a:solidFill>
                <a:highlight>
                  <a:schemeClr val="lt1"/>
                </a:highlight>
                <a:latin typeface="Arial"/>
                <a:ea typeface="Arial"/>
                <a:cs typeface="Arial"/>
                <a:sym typeface="Arial"/>
              </a:rPr>
              <a:t>NLTK(Natural Language Toolkit)</a:t>
            </a:r>
            <a:endParaRPr>
              <a:solidFill>
                <a:srgbClr val="000000"/>
              </a:solidFill>
              <a:highlight>
                <a:schemeClr val="lt1"/>
              </a:highlight>
              <a:latin typeface="Arial"/>
              <a:ea typeface="Arial"/>
              <a:cs typeface="Arial"/>
              <a:sym typeface="Arial"/>
            </a:endParaRPr>
          </a:p>
          <a:p>
            <a:pPr indent="-370359" lvl="0" marL="457200" rtl="0" algn="l">
              <a:spcBef>
                <a:spcPts val="1200"/>
              </a:spcBef>
              <a:spcAft>
                <a:spcPts val="0"/>
              </a:spcAft>
              <a:buClr>
                <a:srgbClr val="000000"/>
              </a:buClr>
              <a:buSzPts val="2232"/>
              <a:buFont typeface="Arial"/>
              <a:buChar char="●"/>
            </a:pPr>
            <a:r>
              <a:rPr lang="en" sz="1782">
                <a:solidFill>
                  <a:srgbClr val="000000"/>
                </a:solidFill>
                <a:highlight>
                  <a:schemeClr val="lt1"/>
                </a:highlight>
                <a:latin typeface="Arial"/>
                <a:ea typeface="Arial"/>
                <a:cs typeface="Arial"/>
                <a:sym typeface="Arial"/>
              </a:rPr>
              <a:t>Polarity scores</a:t>
            </a:r>
            <a:endParaRPr sz="1782">
              <a:solidFill>
                <a:srgbClr val="000000"/>
              </a:solidFill>
              <a:highlight>
                <a:schemeClr val="lt1"/>
              </a:highlight>
              <a:latin typeface="Arial"/>
              <a:ea typeface="Arial"/>
              <a:cs typeface="Arial"/>
              <a:sym typeface="Arial"/>
            </a:endParaRPr>
          </a:p>
          <a:p>
            <a:pPr indent="-341784" lvl="1" marL="914400" rtl="0" algn="l">
              <a:spcBef>
                <a:spcPts val="0"/>
              </a:spcBef>
              <a:spcAft>
                <a:spcPts val="0"/>
              </a:spcAft>
              <a:buClr>
                <a:srgbClr val="000000"/>
              </a:buClr>
              <a:buSzPts val="1782"/>
              <a:buFont typeface="Arial"/>
              <a:buChar char="○"/>
            </a:pPr>
            <a:r>
              <a:rPr lang="en" sz="1782">
                <a:solidFill>
                  <a:srgbClr val="000000"/>
                </a:solidFill>
                <a:highlight>
                  <a:schemeClr val="lt1"/>
                </a:highlight>
                <a:latin typeface="Arial"/>
                <a:ea typeface="Arial"/>
                <a:cs typeface="Arial"/>
                <a:sym typeface="Arial"/>
              </a:rPr>
              <a:t>-1 ~ 1</a:t>
            </a:r>
            <a:endParaRPr>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r>
            <a:r>
              <a:rPr lang="en"/>
              <a:t>entiment score distribution for rating 1</a:t>
            </a:r>
            <a:endParaRPr/>
          </a:p>
        </p:txBody>
      </p:sp>
      <p:pic>
        <p:nvPicPr>
          <p:cNvPr id="166" name="Google Shape;166;p29"/>
          <p:cNvPicPr preferRelativeResize="0"/>
          <p:nvPr/>
        </p:nvPicPr>
        <p:blipFill>
          <a:blip r:embed="rId3">
            <a:alphaModFix/>
          </a:blip>
          <a:stretch>
            <a:fillRect/>
          </a:stretch>
        </p:blipFill>
        <p:spPr>
          <a:xfrm>
            <a:off x="1633800" y="971300"/>
            <a:ext cx="5645175" cy="3974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Sentiment score distribution for rating 5</a:t>
            </a:r>
            <a:endParaRPr/>
          </a:p>
        </p:txBody>
      </p:sp>
      <p:sp>
        <p:nvSpPr>
          <p:cNvPr id="172" name="Google Shape;172;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30"/>
          <p:cNvPicPr preferRelativeResize="0"/>
          <p:nvPr/>
        </p:nvPicPr>
        <p:blipFill>
          <a:blip r:embed="rId3">
            <a:alphaModFix/>
          </a:blip>
          <a:stretch>
            <a:fillRect/>
          </a:stretch>
        </p:blipFill>
        <p:spPr>
          <a:xfrm>
            <a:off x="1559850" y="946150"/>
            <a:ext cx="5825925" cy="3964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1: top scores in rating 1</a:t>
            </a:r>
            <a:endParaRPr/>
          </a:p>
        </p:txBody>
      </p:sp>
      <p:sp>
        <p:nvSpPr>
          <p:cNvPr id="179" name="Google Shape;179;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50">
                <a:highlight>
                  <a:srgbClr val="FFFFFF"/>
                </a:highlight>
                <a:latin typeface="Arial"/>
                <a:ea typeface="Arial"/>
                <a:cs typeface="Arial"/>
                <a:sym typeface="Arial"/>
              </a:rPr>
              <a:t>I am writing this with a heavy heart having visited this attraction </a:t>
            </a:r>
            <a:r>
              <a:rPr b="1" lang="en" sz="2350">
                <a:solidFill>
                  <a:srgbClr val="000000"/>
                </a:solidFill>
                <a:highlight>
                  <a:srgbClr val="FFFFFF"/>
                </a:highlight>
                <a:latin typeface="Arial"/>
                <a:ea typeface="Arial"/>
                <a:cs typeface="Arial"/>
                <a:sym typeface="Arial"/>
              </a:rPr>
              <a:t>practically every year at Easter for the past 10 years</a:t>
            </a:r>
            <a:r>
              <a:rPr lang="en" sz="1450">
                <a:highlight>
                  <a:srgbClr val="FFFFFF"/>
                </a:highlight>
                <a:latin typeface="Arial"/>
                <a:ea typeface="Arial"/>
                <a:cs typeface="Arial"/>
                <a:sym typeface="Arial"/>
              </a:rPr>
              <a:t>. In fact, we were so disappointed by our experience this time that we probably </a:t>
            </a:r>
            <a:r>
              <a:rPr b="1" lang="en" sz="2350">
                <a:solidFill>
                  <a:srgbClr val="000000"/>
                </a:solidFill>
                <a:highlight>
                  <a:srgbClr val="FFFFFF"/>
                </a:highlight>
                <a:latin typeface="Arial"/>
                <a:ea typeface="Arial"/>
                <a:cs typeface="Arial"/>
                <a:sym typeface="Arial"/>
              </a:rPr>
              <a:t>won't be going back</a:t>
            </a:r>
            <a:r>
              <a:rPr lang="en" sz="1450">
                <a:highlight>
                  <a:srgbClr val="FFFFFF"/>
                </a:highlight>
                <a:latin typeface="Arial"/>
                <a:ea typeface="Arial"/>
                <a:cs typeface="Arial"/>
                <a:sym typeface="Arial"/>
              </a:rPr>
              <a:t>. WHY?With three kids, all under the age of 12, we go there for the rides. However, the following</a:t>
            </a:r>
            <a:r>
              <a:rPr b="1" lang="en" sz="1450">
                <a:highlight>
                  <a:srgbClr val="FFFFFF"/>
                </a:highlight>
                <a:latin typeface="Arial"/>
                <a:ea typeface="Arial"/>
                <a:cs typeface="Arial"/>
                <a:sym typeface="Arial"/>
              </a:rPr>
              <a:t> </a:t>
            </a:r>
            <a:r>
              <a:rPr b="1" lang="en" sz="2350">
                <a:solidFill>
                  <a:srgbClr val="000000"/>
                </a:solidFill>
                <a:highlight>
                  <a:srgbClr val="FFFFFF"/>
                </a:highlight>
                <a:latin typeface="Arial"/>
                <a:ea typeface="Arial"/>
                <a:cs typeface="Arial"/>
                <a:sym typeface="Arial"/>
              </a:rPr>
              <a:t>were all closed</a:t>
            </a:r>
            <a:r>
              <a:rPr lang="en" sz="1450">
                <a:highlight>
                  <a:srgbClr val="FFFFFF"/>
                </a:highlight>
                <a:latin typeface="Arial"/>
                <a:ea typeface="Arial"/>
                <a:cs typeface="Arial"/>
                <a:sym typeface="Arial"/>
              </a:rPr>
              <a:t> last week:Practically everything at FRONTIERLAND including:1. Big Thunder Mountain (Fastpass)..... And the total (9) equates to about a third of the park!And to compound this, with tickets for access to both parks, the Rock 'n' Roller Coaster (Faspass) at Walt Disney Studios were closed too! …. This Easter was unusually quiet. However, despite this, those who were there were queuing for less rides open, so </a:t>
            </a:r>
            <a:r>
              <a:rPr b="1" lang="en" sz="2350">
                <a:solidFill>
                  <a:srgbClr val="000000"/>
                </a:solidFill>
                <a:highlight>
                  <a:srgbClr val="FFFFFF"/>
                </a:highlight>
                <a:latin typeface="Arial"/>
                <a:ea typeface="Arial"/>
                <a:cs typeface="Arial"/>
                <a:sym typeface="Arial"/>
              </a:rPr>
              <a:t>queues were as long as they usually are</a:t>
            </a:r>
            <a:r>
              <a:rPr lang="en" sz="2050">
                <a:highlight>
                  <a:srgbClr val="FFFFFF"/>
                </a:highlight>
                <a:latin typeface="Arial"/>
                <a:ea typeface="Arial"/>
                <a:cs typeface="Arial"/>
                <a:sym typeface="Arial"/>
              </a:rPr>
              <a:t>…</a:t>
            </a:r>
            <a:endParaRPr sz="2050">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Content</a:t>
            </a:r>
            <a:endParaRPr b="1"/>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Arial"/>
              <a:buAutoNum type="arabicPeriod"/>
            </a:pPr>
            <a:r>
              <a:rPr lang="en">
                <a:solidFill>
                  <a:srgbClr val="000000"/>
                </a:solidFill>
                <a:latin typeface="Arial"/>
                <a:ea typeface="Arial"/>
                <a:cs typeface="Arial"/>
                <a:sym typeface="Arial"/>
              </a:rPr>
              <a:t>Background</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en">
                <a:solidFill>
                  <a:srgbClr val="000000"/>
                </a:solidFill>
                <a:latin typeface="Arial"/>
                <a:ea typeface="Arial"/>
                <a:cs typeface="Arial"/>
                <a:sym typeface="Arial"/>
              </a:rPr>
              <a:t>EDA</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en">
                <a:solidFill>
                  <a:srgbClr val="000000"/>
                </a:solidFill>
                <a:latin typeface="Arial"/>
                <a:ea typeface="Arial"/>
                <a:cs typeface="Arial"/>
                <a:sym typeface="Arial"/>
              </a:rPr>
              <a:t>Logistic Regression &amp; Text Classification</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AutoNum type="arabicPeriod"/>
            </a:pPr>
            <a:r>
              <a:rPr lang="en">
                <a:solidFill>
                  <a:srgbClr val="000000"/>
                </a:solidFill>
                <a:latin typeface="Arial"/>
                <a:ea typeface="Arial"/>
                <a:cs typeface="Arial"/>
                <a:sym typeface="Arial"/>
              </a:rPr>
              <a:t>Sentiment Analysis</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Example 2: lowest scores in rating 5</a:t>
            </a:r>
            <a:endParaRPr/>
          </a:p>
        </p:txBody>
      </p:sp>
      <p:sp>
        <p:nvSpPr>
          <p:cNvPr id="185" name="Google Shape;185;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50">
                <a:highlight>
                  <a:srgbClr val="FFFFFF"/>
                </a:highlight>
                <a:latin typeface="Arial"/>
                <a:ea typeface="Arial"/>
                <a:cs typeface="Arial"/>
                <a:sym typeface="Arial"/>
              </a:rPr>
              <a:t>Went for five days with the kids. </a:t>
            </a:r>
            <a:r>
              <a:rPr b="1" lang="en" sz="2550">
                <a:solidFill>
                  <a:srgbClr val="000000"/>
                </a:solidFill>
                <a:highlight>
                  <a:srgbClr val="FFFFFF"/>
                </a:highlight>
                <a:latin typeface="Arial"/>
                <a:ea typeface="Arial"/>
                <a:cs typeface="Arial"/>
                <a:sym typeface="Arial"/>
              </a:rPr>
              <a:t>Hate</a:t>
            </a:r>
            <a:r>
              <a:rPr lang="en" sz="2050">
                <a:highlight>
                  <a:srgbClr val="FFFFFF"/>
                </a:highlight>
                <a:latin typeface="Arial"/>
                <a:ea typeface="Arial"/>
                <a:cs typeface="Arial"/>
                <a:sym typeface="Arial"/>
              </a:rPr>
              <a:t> queuing. </a:t>
            </a:r>
            <a:r>
              <a:rPr b="1" lang="en" sz="2550">
                <a:solidFill>
                  <a:srgbClr val="2D2D2D"/>
                </a:solidFill>
                <a:highlight>
                  <a:srgbClr val="FFFFFF"/>
                </a:highlight>
                <a:latin typeface="Arial"/>
                <a:ea typeface="Arial"/>
                <a:cs typeface="Arial"/>
                <a:sym typeface="Arial"/>
              </a:rPr>
              <a:t>Hate</a:t>
            </a:r>
            <a:r>
              <a:rPr lang="en" sz="2050">
                <a:highlight>
                  <a:srgbClr val="FFFFFF"/>
                </a:highlight>
                <a:latin typeface="Arial"/>
                <a:ea typeface="Arial"/>
                <a:cs typeface="Arial"/>
                <a:sym typeface="Arial"/>
              </a:rPr>
              <a:t> paying over the odds. </a:t>
            </a:r>
            <a:r>
              <a:rPr b="1" lang="en" sz="2550">
                <a:solidFill>
                  <a:srgbClr val="2D2D2D"/>
                </a:solidFill>
                <a:highlight>
                  <a:srgbClr val="FFFFFF"/>
                </a:highlight>
                <a:latin typeface="Arial"/>
                <a:ea typeface="Arial"/>
                <a:cs typeface="Arial"/>
                <a:sym typeface="Arial"/>
              </a:rPr>
              <a:t>Hate</a:t>
            </a:r>
            <a:r>
              <a:rPr lang="en" sz="2050">
                <a:highlight>
                  <a:srgbClr val="FFFFFF"/>
                </a:highlight>
                <a:latin typeface="Arial"/>
                <a:ea typeface="Arial"/>
                <a:cs typeface="Arial"/>
                <a:sym typeface="Arial"/>
              </a:rPr>
              <a:t> marketing machines. </a:t>
            </a:r>
            <a:r>
              <a:rPr b="1" lang="en" sz="2550">
                <a:solidFill>
                  <a:srgbClr val="2D2D2D"/>
                </a:solidFill>
                <a:highlight>
                  <a:srgbClr val="FFFFFF"/>
                </a:highlight>
                <a:latin typeface="Arial"/>
                <a:ea typeface="Arial"/>
                <a:cs typeface="Arial"/>
                <a:sym typeface="Arial"/>
              </a:rPr>
              <a:t>Hate</a:t>
            </a:r>
            <a:r>
              <a:rPr lang="en" sz="2050">
                <a:highlight>
                  <a:srgbClr val="FFFFFF"/>
                </a:highlight>
                <a:latin typeface="Arial"/>
                <a:ea typeface="Arial"/>
                <a:cs typeface="Arial"/>
                <a:sym typeface="Arial"/>
              </a:rPr>
              <a:t> the poor food selections.Take a water bottle with you. Or buy a bottle. The refill for the rest of your stay at the drink fountains. We had a hot week and it was a godsend. Don't miss the closing ceremony or the parade: </a:t>
            </a:r>
            <a:r>
              <a:rPr b="1" lang="en" sz="2250">
                <a:solidFill>
                  <a:srgbClr val="2D2D2D"/>
                </a:solidFill>
                <a:highlight>
                  <a:srgbClr val="FFFFFF"/>
                </a:highlight>
                <a:latin typeface="Arial"/>
                <a:ea typeface="Arial"/>
                <a:cs typeface="Arial"/>
                <a:sym typeface="Arial"/>
              </a:rPr>
              <a:t>the smile on my kids faces bring tears to your eyes and make the who cost queuing worthwhile</a:t>
            </a:r>
            <a:r>
              <a:rPr lang="en" sz="2050">
                <a:highlight>
                  <a:srgbClr val="FFFFFF"/>
                </a:highlight>
                <a:latin typeface="Arial"/>
                <a:ea typeface="Arial"/>
                <a:cs typeface="Arial"/>
                <a:sym typeface="Arial"/>
              </a:rPr>
              <a:t>.Fabulous staff.</a:t>
            </a:r>
            <a:endParaRPr sz="2050">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161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Will the sentiment score yield the same result as ratings?</a:t>
            </a:r>
            <a:endParaRPr/>
          </a:p>
        </p:txBody>
      </p:sp>
      <p:sp>
        <p:nvSpPr>
          <p:cNvPr id="191" name="Google Shape;191;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33"/>
          <p:cNvPicPr preferRelativeResize="0"/>
          <p:nvPr/>
        </p:nvPicPr>
        <p:blipFill>
          <a:blip r:embed="rId3">
            <a:alphaModFix/>
          </a:blip>
          <a:stretch>
            <a:fillRect/>
          </a:stretch>
        </p:blipFill>
        <p:spPr>
          <a:xfrm>
            <a:off x="1652088" y="807725"/>
            <a:ext cx="5839825" cy="4258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Steps</a:t>
            </a:r>
            <a:endParaRPr/>
          </a:p>
        </p:txBody>
      </p:sp>
      <p:sp>
        <p:nvSpPr>
          <p:cNvPr id="198" name="Google Shape;198;p3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2D2D2D"/>
              </a:buClr>
              <a:buSzPts val="2200"/>
              <a:buFont typeface="Arial"/>
              <a:buChar char="●"/>
            </a:pPr>
            <a:r>
              <a:rPr lang="en" sz="2200">
                <a:solidFill>
                  <a:srgbClr val="2D2D2D"/>
                </a:solidFill>
                <a:latin typeface="Arial"/>
                <a:ea typeface="Arial"/>
                <a:cs typeface="Arial"/>
                <a:sym typeface="Arial"/>
              </a:rPr>
              <a:t>Get </a:t>
            </a:r>
            <a:r>
              <a:rPr lang="en" sz="2200">
                <a:solidFill>
                  <a:srgbClr val="2D2D2D"/>
                </a:solidFill>
                <a:latin typeface="Arial"/>
                <a:ea typeface="Arial"/>
                <a:cs typeface="Arial"/>
                <a:sym typeface="Arial"/>
              </a:rPr>
              <a:t>additional</a:t>
            </a:r>
            <a:r>
              <a:rPr lang="en" sz="2200">
                <a:solidFill>
                  <a:srgbClr val="2D2D2D"/>
                </a:solidFill>
                <a:latin typeface="Arial"/>
                <a:ea typeface="Arial"/>
                <a:cs typeface="Arial"/>
                <a:sym typeface="Arial"/>
              </a:rPr>
              <a:t> data</a:t>
            </a:r>
            <a:endParaRPr sz="2200">
              <a:solidFill>
                <a:srgbClr val="2D2D2D"/>
              </a:solidFill>
              <a:latin typeface="Arial"/>
              <a:ea typeface="Arial"/>
              <a:cs typeface="Arial"/>
              <a:sym typeface="Arial"/>
            </a:endParaRPr>
          </a:p>
          <a:p>
            <a:pPr indent="-342900" lvl="1" marL="914400" rtl="0" algn="l">
              <a:spcBef>
                <a:spcPts val="0"/>
              </a:spcBef>
              <a:spcAft>
                <a:spcPts val="0"/>
              </a:spcAft>
              <a:buClr>
                <a:srgbClr val="2D2D2D"/>
              </a:buClr>
              <a:buSzPts val="1800"/>
              <a:buFont typeface="Arial"/>
              <a:buChar char="○"/>
            </a:pPr>
            <a:r>
              <a:rPr lang="en" sz="1800">
                <a:solidFill>
                  <a:srgbClr val="2D2D2D"/>
                </a:solidFill>
                <a:latin typeface="Arial"/>
                <a:ea typeface="Arial"/>
                <a:cs typeface="Arial"/>
                <a:sym typeface="Arial"/>
              </a:rPr>
              <a:t>This dataset is </a:t>
            </a:r>
            <a:r>
              <a:rPr lang="en" sz="1800">
                <a:solidFill>
                  <a:srgbClr val="2D2D2D"/>
                </a:solidFill>
                <a:latin typeface="Arial"/>
                <a:ea typeface="Arial"/>
                <a:cs typeface="Arial"/>
                <a:sym typeface="Arial"/>
              </a:rPr>
              <a:t>only from Tripadvisor</a:t>
            </a:r>
            <a:endParaRPr sz="1800">
              <a:solidFill>
                <a:srgbClr val="2D2D2D"/>
              </a:solidFill>
              <a:latin typeface="Arial"/>
              <a:ea typeface="Arial"/>
              <a:cs typeface="Arial"/>
              <a:sym typeface="Arial"/>
            </a:endParaRPr>
          </a:p>
          <a:p>
            <a:pPr indent="0" lvl="0" marL="0" rtl="0" algn="l">
              <a:spcBef>
                <a:spcPts val="1200"/>
              </a:spcBef>
              <a:spcAft>
                <a:spcPts val="0"/>
              </a:spcAft>
              <a:buNone/>
            </a:pPr>
            <a:r>
              <a:t/>
            </a:r>
            <a:endParaRPr sz="2200">
              <a:solidFill>
                <a:srgbClr val="2D2D2D"/>
              </a:solidFill>
              <a:latin typeface="Arial"/>
              <a:ea typeface="Arial"/>
              <a:cs typeface="Arial"/>
              <a:sym typeface="Arial"/>
            </a:endParaRPr>
          </a:p>
          <a:p>
            <a:pPr indent="-368300" lvl="0" marL="457200" rtl="0" algn="l">
              <a:spcBef>
                <a:spcPts val="1200"/>
              </a:spcBef>
              <a:spcAft>
                <a:spcPts val="0"/>
              </a:spcAft>
              <a:buClr>
                <a:srgbClr val="2D2D2D"/>
              </a:buClr>
              <a:buSzPts val="2200"/>
              <a:buFont typeface="Arial"/>
              <a:buChar char="●"/>
            </a:pPr>
            <a:r>
              <a:rPr lang="en" sz="2200">
                <a:solidFill>
                  <a:srgbClr val="2D2D2D"/>
                </a:solidFill>
                <a:latin typeface="Arial"/>
                <a:ea typeface="Arial"/>
                <a:cs typeface="Arial"/>
                <a:sym typeface="Arial"/>
              </a:rPr>
              <a:t>Try more model options</a:t>
            </a:r>
            <a:endParaRPr sz="2200">
              <a:solidFill>
                <a:srgbClr val="2D2D2D"/>
              </a:solidFill>
              <a:latin typeface="Arial"/>
              <a:ea typeface="Arial"/>
              <a:cs typeface="Arial"/>
              <a:sym typeface="Arial"/>
            </a:endParaRPr>
          </a:p>
          <a:p>
            <a:pPr indent="-342900" lvl="1" marL="914400" rtl="0" algn="l">
              <a:spcBef>
                <a:spcPts val="0"/>
              </a:spcBef>
              <a:spcAft>
                <a:spcPts val="0"/>
              </a:spcAft>
              <a:buClr>
                <a:srgbClr val="2D2D2D"/>
              </a:buClr>
              <a:buSzPts val="1800"/>
              <a:buFont typeface="Arial"/>
              <a:buChar char="○"/>
            </a:pPr>
            <a:r>
              <a:rPr lang="en" sz="1800">
                <a:solidFill>
                  <a:srgbClr val="2D2D2D"/>
                </a:solidFill>
                <a:latin typeface="Arial"/>
                <a:ea typeface="Arial"/>
                <a:cs typeface="Arial"/>
                <a:sym typeface="Arial"/>
              </a:rPr>
              <a:t>Other than t</a:t>
            </a:r>
            <a:r>
              <a:rPr lang="en" sz="1800">
                <a:solidFill>
                  <a:srgbClr val="2D2D2D"/>
                </a:solidFill>
                <a:latin typeface="Arial"/>
                <a:ea typeface="Arial"/>
                <a:cs typeface="Arial"/>
                <a:sym typeface="Arial"/>
              </a:rPr>
              <a:t>erm Frequency, Inverse Dense Frequency</a:t>
            </a:r>
            <a:endParaRPr sz="1800">
              <a:solidFill>
                <a:srgbClr val="2D2D2D"/>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sz="3200">
                <a:solidFill>
                  <a:srgbClr val="000000"/>
                </a:solidFill>
                <a:latin typeface="Source Code Pro"/>
                <a:ea typeface="Source Code Pro"/>
                <a:cs typeface="Source Code Pro"/>
                <a:sym typeface="Source Code Pro"/>
              </a:rPr>
              <a:t>Any Questions?</a:t>
            </a:r>
            <a:endParaRPr/>
          </a:p>
        </p:txBody>
      </p:sp>
      <p:sp>
        <p:nvSpPr>
          <p:cNvPr id="204" name="Google Shape;204;p35"/>
          <p:cNvSpPr txBox="1"/>
          <p:nvPr>
            <p:ph idx="1" type="body"/>
          </p:nvPr>
        </p:nvSpPr>
        <p:spPr>
          <a:xfrm>
            <a:off x="311700" y="676425"/>
            <a:ext cx="8520600" cy="3416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t/>
            </a:r>
            <a:endParaRPr sz="32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Background &amp; Goals</a:t>
            </a:r>
            <a:endParaRPr b="1"/>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rPr lang="en">
                <a:solidFill>
                  <a:srgbClr val="000000"/>
                </a:solidFill>
                <a:latin typeface="Arial"/>
                <a:ea typeface="Arial"/>
                <a:cs typeface="Arial"/>
                <a:sym typeface="Arial"/>
              </a:rPr>
              <a:t>The dataset includes 42,000 reviews of 3 Disneyland branches - Paris, California and Hong Kong, posted by visitors on TripAdvisor.</a:t>
            </a:r>
            <a:endParaRPr>
              <a:solidFill>
                <a:srgbClr val="000000"/>
              </a:solidFill>
              <a:latin typeface="Arial"/>
              <a:ea typeface="Arial"/>
              <a:cs typeface="Arial"/>
              <a:sym typeface="Arial"/>
            </a:endParaRPr>
          </a:p>
          <a:p>
            <a:pPr indent="0" lvl="0" marL="0" rtl="0" algn="l">
              <a:lnSpc>
                <a:spcPct val="120000"/>
              </a:lnSpc>
              <a:spcBef>
                <a:spcPts val="0"/>
              </a:spcBef>
              <a:spcAft>
                <a:spcPts val="0"/>
              </a:spcAft>
              <a:buNone/>
            </a:pPr>
            <a:r>
              <a:t/>
            </a:r>
            <a:endParaRPr>
              <a:solidFill>
                <a:srgbClr val="000000"/>
              </a:solidFill>
              <a:latin typeface="Arial"/>
              <a:ea typeface="Arial"/>
              <a:cs typeface="Arial"/>
              <a:sym typeface="Arial"/>
            </a:endParaRPr>
          </a:p>
          <a:p>
            <a:pPr indent="0" lvl="0" marL="0" rtl="0" algn="l">
              <a:lnSpc>
                <a:spcPct val="120000"/>
              </a:lnSpc>
              <a:spcBef>
                <a:spcPts val="0"/>
              </a:spcBef>
              <a:spcAft>
                <a:spcPts val="0"/>
              </a:spcAft>
              <a:buNone/>
            </a:pPr>
            <a:r>
              <a:rPr lang="en" sz="1600">
                <a:solidFill>
                  <a:srgbClr val="000000"/>
                </a:solidFill>
                <a:highlight>
                  <a:srgbClr val="FFFFFF"/>
                </a:highlight>
                <a:latin typeface="Arial"/>
                <a:ea typeface="Arial"/>
                <a:cs typeface="Arial"/>
                <a:sym typeface="Arial"/>
              </a:rPr>
              <a:t>We are trying to:</a:t>
            </a:r>
            <a:endParaRPr sz="1600">
              <a:solidFill>
                <a:srgbClr val="000000"/>
              </a:solidFill>
              <a:highlight>
                <a:srgbClr val="FFFFFF"/>
              </a:highlight>
              <a:latin typeface="Arial"/>
              <a:ea typeface="Arial"/>
              <a:cs typeface="Arial"/>
              <a:sym typeface="Arial"/>
            </a:endParaRPr>
          </a:p>
          <a:p>
            <a:pPr indent="-330200" lvl="0" marL="457200" rtl="0" algn="l">
              <a:lnSpc>
                <a:spcPct val="120000"/>
              </a:lnSpc>
              <a:spcBef>
                <a:spcPts val="0"/>
              </a:spcBef>
              <a:spcAft>
                <a:spcPts val="0"/>
              </a:spcAft>
              <a:buClr>
                <a:srgbClr val="000000"/>
              </a:buClr>
              <a:buSzPts val="1600"/>
              <a:buFont typeface="Arial"/>
              <a:buAutoNum type="arabicPeriod"/>
            </a:pPr>
            <a:r>
              <a:rPr lang="en" sz="1600">
                <a:solidFill>
                  <a:srgbClr val="000000"/>
                </a:solidFill>
                <a:highlight>
                  <a:srgbClr val="FFFFFF"/>
                </a:highlight>
                <a:latin typeface="Arial"/>
                <a:ea typeface="Arial"/>
                <a:cs typeface="Arial"/>
                <a:sym typeface="Arial"/>
              </a:rPr>
              <a:t>Explore the correlation between comments and ratings</a:t>
            </a:r>
            <a:endParaRPr sz="1600">
              <a:solidFill>
                <a:srgbClr val="000000"/>
              </a:solidFill>
              <a:highlight>
                <a:srgbClr val="FFFFFF"/>
              </a:highlight>
              <a:latin typeface="Arial"/>
              <a:ea typeface="Arial"/>
              <a:cs typeface="Arial"/>
              <a:sym typeface="Arial"/>
            </a:endParaRPr>
          </a:p>
          <a:p>
            <a:pPr indent="-330200" lvl="0" marL="457200" rtl="0" algn="l">
              <a:lnSpc>
                <a:spcPct val="120000"/>
              </a:lnSpc>
              <a:spcBef>
                <a:spcPts val="0"/>
              </a:spcBef>
              <a:spcAft>
                <a:spcPts val="0"/>
              </a:spcAft>
              <a:buClr>
                <a:srgbClr val="000000"/>
              </a:buClr>
              <a:buSzPts val="1600"/>
              <a:buFont typeface="Arial"/>
              <a:buAutoNum type="arabicPeriod"/>
            </a:pPr>
            <a:r>
              <a:rPr lang="en" sz="1600">
                <a:solidFill>
                  <a:srgbClr val="000000"/>
                </a:solidFill>
                <a:highlight>
                  <a:srgbClr val="FFFFFF"/>
                </a:highlight>
                <a:latin typeface="Arial"/>
                <a:ea typeface="Arial"/>
                <a:cs typeface="Arial"/>
                <a:sym typeface="Arial"/>
              </a:rPr>
              <a:t>Looking for the difference between each branch</a:t>
            </a:r>
            <a:endParaRPr sz="1600">
              <a:solidFill>
                <a:srgbClr val="000000"/>
              </a:solidFill>
              <a:highlight>
                <a:srgbClr val="FFFFFF"/>
              </a:highlight>
              <a:latin typeface="Arial"/>
              <a:ea typeface="Arial"/>
              <a:cs typeface="Arial"/>
              <a:sym typeface="Arial"/>
            </a:endParaRPr>
          </a:p>
          <a:p>
            <a:pPr indent="0" lvl="0" marL="0" rtl="0" algn="l">
              <a:lnSpc>
                <a:spcPct val="120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a:t>
            </a:r>
            <a:endParaRPr b="1"/>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Clr>
                <a:schemeClr val="dk1"/>
              </a:buClr>
              <a:buSzPts val="1100"/>
              <a:buFont typeface="Arial"/>
              <a:buNone/>
            </a:pPr>
            <a:r>
              <a:rPr lang="en">
                <a:solidFill>
                  <a:srgbClr val="000000"/>
                </a:solidFill>
                <a:latin typeface="Arial"/>
                <a:ea typeface="Arial"/>
                <a:cs typeface="Arial"/>
                <a:sym typeface="Arial"/>
              </a:rPr>
              <a:t>Name: DisneylandReviews</a:t>
            </a:r>
            <a:endParaRPr>
              <a:solidFill>
                <a:srgbClr val="000000"/>
              </a:solidFill>
              <a:latin typeface="Arial"/>
              <a:ea typeface="Arial"/>
              <a:cs typeface="Arial"/>
              <a:sym typeface="Arial"/>
            </a:endParaRPr>
          </a:p>
          <a:p>
            <a:pPr indent="0" lvl="0" marL="0" rtl="0" algn="l">
              <a:lnSpc>
                <a:spcPct val="120000"/>
              </a:lnSpc>
              <a:spcBef>
                <a:spcPts val="0"/>
              </a:spcBef>
              <a:spcAft>
                <a:spcPts val="0"/>
              </a:spcAft>
              <a:buClr>
                <a:schemeClr val="dk1"/>
              </a:buClr>
              <a:buSzPts val="1100"/>
              <a:buFont typeface="Arial"/>
              <a:buNone/>
            </a:pPr>
            <a:r>
              <a:rPr lang="en">
                <a:solidFill>
                  <a:srgbClr val="000000"/>
                </a:solidFill>
                <a:latin typeface="Arial"/>
                <a:ea typeface="Arial"/>
                <a:cs typeface="Arial"/>
                <a:sym typeface="Arial"/>
              </a:rPr>
              <a:t>Format: CSV</a:t>
            </a:r>
            <a:endParaRPr>
              <a:solidFill>
                <a:srgbClr val="000000"/>
              </a:solidFill>
              <a:latin typeface="Arial"/>
              <a:ea typeface="Arial"/>
              <a:cs typeface="Arial"/>
              <a:sym typeface="Arial"/>
            </a:endParaRPr>
          </a:p>
          <a:p>
            <a:pPr indent="0" lvl="0" marL="0" rtl="0" algn="l">
              <a:lnSpc>
                <a:spcPct val="120000"/>
              </a:lnSpc>
              <a:spcBef>
                <a:spcPts val="0"/>
              </a:spcBef>
              <a:spcAft>
                <a:spcPts val="0"/>
              </a:spcAft>
              <a:buClr>
                <a:schemeClr val="dk1"/>
              </a:buClr>
              <a:buSzPts val="1100"/>
              <a:buFont typeface="Arial"/>
              <a:buNone/>
            </a:pPr>
            <a:r>
              <a:rPr lang="en">
                <a:solidFill>
                  <a:srgbClr val="000000"/>
                </a:solidFill>
                <a:latin typeface="Arial"/>
                <a:ea typeface="Arial"/>
                <a:cs typeface="Arial"/>
                <a:sym typeface="Arial"/>
              </a:rPr>
              <a:t>Size: 32.06 MB</a:t>
            </a:r>
            <a:endParaRPr>
              <a:solidFill>
                <a:srgbClr val="000000"/>
              </a:solidFill>
              <a:latin typeface="Arial"/>
              <a:ea typeface="Arial"/>
              <a:cs typeface="Arial"/>
              <a:sym typeface="Arial"/>
            </a:endParaRPr>
          </a:p>
          <a:p>
            <a:pPr indent="0" lvl="0" marL="0" rtl="0" algn="l">
              <a:lnSpc>
                <a:spcPct val="120000"/>
              </a:lnSpc>
              <a:spcBef>
                <a:spcPts val="0"/>
              </a:spcBef>
              <a:spcAft>
                <a:spcPts val="0"/>
              </a:spcAft>
              <a:buClr>
                <a:schemeClr val="dk1"/>
              </a:buClr>
              <a:buSzPts val="1100"/>
              <a:buFont typeface="Arial"/>
              <a:buNone/>
            </a:pPr>
            <a:r>
              <a:rPr lang="en">
                <a:solidFill>
                  <a:srgbClr val="000000"/>
                </a:solidFill>
                <a:latin typeface="Arial"/>
                <a:ea typeface="Arial"/>
                <a:cs typeface="Arial"/>
                <a:sym typeface="Arial"/>
              </a:rPr>
              <a:t>Columns: </a:t>
            </a:r>
            <a:endParaRPr>
              <a:solidFill>
                <a:srgbClr val="000000"/>
              </a:solidFill>
              <a:latin typeface="Arial"/>
              <a:ea typeface="Arial"/>
              <a:cs typeface="Arial"/>
              <a:sym typeface="Arial"/>
            </a:endParaRPr>
          </a:p>
          <a:p>
            <a:pPr indent="-330200" lvl="0" marL="457200" rtl="0" algn="l">
              <a:lnSpc>
                <a:spcPct val="12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Review ID: </a:t>
            </a:r>
            <a:r>
              <a:rPr lang="en" sz="1600">
                <a:solidFill>
                  <a:srgbClr val="000000"/>
                </a:solidFill>
                <a:highlight>
                  <a:srgbClr val="FFFFFF"/>
                </a:highlight>
                <a:latin typeface="Arial"/>
                <a:ea typeface="Arial"/>
                <a:cs typeface="Arial"/>
                <a:sym typeface="Arial"/>
              </a:rPr>
              <a:t>unique id given to each review</a:t>
            </a:r>
            <a:endParaRPr sz="1600">
              <a:solidFill>
                <a:srgbClr val="000000"/>
              </a:solidFill>
              <a:latin typeface="Arial"/>
              <a:ea typeface="Arial"/>
              <a:cs typeface="Arial"/>
              <a:sym typeface="Arial"/>
            </a:endParaRPr>
          </a:p>
          <a:p>
            <a:pPr indent="-330200" lvl="0" marL="457200" rtl="0" algn="l">
              <a:lnSpc>
                <a:spcPct val="12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Rating: 1 to 5</a:t>
            </a:r>
            <a:endParaRPr sz="1600">
              <a:solidFill>
                <a:srgbClr val="000000"/>
              </a:solidFill>
              <a:latin typeface="Arial"/>
              <a:ea typeface="Arial"/>
              <a:cs typeface="Arial"/>
              <a:sym typeface="Arial"/>
            </a:endParaRPr>
          </a:p>
          <a:p>
            <a:pPr indent="-330200" lvl="0" marL="457200" rtl="0" algn="l">
              <a:lnSpc>
                <a:spcPct val="12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Year Month: </a:t>
            </a:r>
            <a:r>
              <a:rPr lang="en" sz="1600">
                <a:solidFill>
                  <a:srgbClr val="000000"/>
                </a:solidFill>
                <a:highlight>
                  <a:srgbClr val="FFFFFF"/>
                </a:highlight>
                <a:latin typeface="Arial"/>
                <a:ea typeface="Arial"/>
                <a:cs typeface="Arial"/>
                <a:sym typeface="Arial"/>
              </a:rPr>
              <a:t>when the reviewer visited the theme park</a:t>
            </a:r>
            <a:endParaRPr sz="1600">
              <a:solidFill>
                <a:srgbClr val="000000"/>
              </a:solidFill>
              <a:highlight>
                <a:srgbClr val="FFFFFF"/>
              </a:highlight>
              <a:latin typeface="Arial"/>
              <a:ea typeface="Arial"/>
              <a:cs typeface="Arial"/>
              <a:sym typeface="Arial"/>
            </a:endParaRPr>
          </a:p>
          <a:p>
            <a:pPr indent="-330200" lvl="0" marL="457200" rtl="0" algn="l">
              <a:lnSpc>
                <a:spcPct val="120000"/>
              </a:lnSpc>
              <a:spcBef>
                <a:spcPts val="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Reviewer Location: country</a:t>
            </a:r>
            <a:endParaRPr sz="1600">
              <a:solidFill>
                <a:srgbClr val="000000"/>
              </a:solidFill>
              <a:highlight>
                <a:srgbClr val="FFFFFF"/>
              </a:highlight>
              <a:latin typeface="Arial"/>
              <a:ea typeface="Arial"/>
              <a:cs typeface="Arial"/>
              <a:sym typeface="Arial"/>
            </a:endParaRPr>
          </a:p>
          <a:p>
            <a:pPr indent="-330200" lvl="0" marL="457200" rtl="0" algn="l">
              <a:lnSpc>
                <a:spcPct val="120000"/>
              </a:lnSpc>
              <a:spcBef>
                <a:spcPts val="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Review Text: comments made by visito</a:t>
            </a:r>
            <a:endParaRPr sz="1600">
              <a:solidFill>
                <a:srgbClr val="000000"/>
              </a:solidFill>
              <a:highlight>
                <a:srgbClr val="FFFFFF"/>
              </a:highlight>
              <a:latin typeface="Arial"/>
              <a:ea typeface="Arial"/>
              <a:cs typeface="Arial"/>
              <a:sym typeface="Arial"/>
            </a:endParaRPr>
          </a:p>
          <a:p>
            <a:pPr indent="-330200" lvl="0" marL="457200" rtl="0" algn="l">
              <a:lnSpc>
                <a:spcPct val="120000"/>
              </a:lnSpc>
              <a:spcBef>
                <a:spcPts val="0"/>
              </a:spcBef>
              <a:spcAft>
                <a:spcPts val="0"/>
              </a:spcAft>
              <a:buClr>
                <a:srgbClr val="000000"/>
              </a:buClr>
              <a:buSzPts val="1600"/>
              <a:buFont typeface="Arial"/>
              <a:buChar char="●"/>
            </a:pPr>
            <a:r>
              <a:rPr lang="en" sz="1600">
                <a:solidFill>
                  <a:srgbClr val="000000"/>
                </a:solidFill>
                <a:highlight>
                  <a:srgbClr val="FFFFFF"/>
                </a:highlight>
                <a:latin typeface="Arial"/>
                <a:ea typeface="Arial"/>
                <a:cs typeface="Arial"/>
                <a:sym typeface="Arial"/>
              </a:rPr>
              <a:t>Branch: location of Disneyland Park</a:t>
            </a:r>
            <a:endParaRPr>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a:t>
            </a:r>
            <a:endParaRPr b="1"/>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Missing Values:</a:t>
            </a:r>
            <a:endParaRPr b="1">
              <a:solidFill>
                <a:srgbClr val="000000"/>
              </a:solidFill>
            </a:endParaRPr>
          </a:p>
          <a:p>
            <a:pPr indent="0" lvl="0" marL="457200" rtl="0" algn="l">
              <a:spcBef>
                <a:spcPts val="1200"/>
              </a:spcBef>
              <a:spcAft>
                <a:spcPts val="0"/>
              </a:spcAft>
              <a:buNone/>
            </a:pPr>
            <a:r>
              <a:rPr lang="en">
                <a:solidFill>
                  <a:srgbClr val="000000"/>
                </a:solidFill>
              </a:rPr>
              <a:t>Year_Month: 6.13%</a:t>
            </a:r>
            <a:endParaRPr>
              <a:solidFill>
                <a:srgbClr val="000000"/>
              </a:solidFill>
            </a:endParaRPr>
          </a:p>
          <a:p>
            <a:pPr indent="0" lvl="0" marL="0" rtl="0" algn="l">
              <a:spcBef>
                <a:spcPts val="1200"/>
              </a:spcBef>
              <a:spcAft>
                <a:spcPts val="0"/>
              </a:spcAft>
              <a:buNone/>
            </a:pPr>
            <a:r>
              <a:rPr b="1" lang="en">
                <a:solidFill>
                  <a:srgbClr val="000000"/>
                </a:solidFill>
              </a:rPr>
              <a:t>Drop duplicated Review IDs:</a:t>
            </a:r>
            <a:endParaRPr b="1">
              <a:solidFill>
                <a:srgbClr val="000000"/>
              </a:solidFill>
            </a:endParaRPr>
          </a:p>
          <a:p>
            <a:pPr indent="0" lvl="0" marL="457200" rtl="0" algn="l">
              <a:spcBef>
                <a:spcPts val="1200"/>
              </a:spcBef>
              <a:spcAft>
                <a:spcPts val="1200"/>
              </a:spcAft>
              <a:buNone/>
            </a:pPr>
            <a:r>
              <a:rPr lang="en">
                <a:solidFill>
                  <a:srgbClr val="000000"/>
                </a:solidFill>
              </a:rPr>
              <a:t>42,656 → 42,636</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EDA - </a:t>
            </a:r>
            <a:r>
              <a:rPr b="1" lang="en"/>
              <a:t>Peak Time</a:t>
            </a:r>
            <a:endParaRPr b="1"/>
          </a:p>
        </p:txBody>
      </p:sp>
      <p:pic>
        <p:nvPicPr>
          <p:cNvPr id="87" name="Google Shape;87;p18"/>
          <p:cNvPicPr preferRelativeResize="0"/>
          <p:nvPr/>
        </p:nvPicPr>
        <p:blipFill>
          <a:blip r:embed="rId3">
            <a:alphaModFix/>
          </a:blip>
          <a:stretch>
            <a:fillRect/>
          </a:stretch>
        </p:blipFill>
        <p:spPr>
          <a:xfrm>
            <a:off x="152400" y="1246250"/>
            <a:ext cx="8727699" cy="352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EDA - </a:t>
            </a:r>
            <a:r>
              <a:rPr b="1" lang="en"/>
              <a:t>Major Groups</a:t>
            </a:r>
            <a:endParaRPr b="1"/>
          </a:p>
        </p:txBody>
      </p:sp>
      <p:pic>
        <p:nvPicPr>
          <p:cNvPr id="93" name="Google Shape;93;p19"/>
          <p:cNvPicPr preferRelativeResize="0"/>
          <p:nvPr/>
        </p:nvPicPr>
        <p:blipFill>
          <a:blip r:embed="rId3">
            <a:alphaModFix/>
          </a:blip>
          <a:stretch>
            <a:fillRect/>
          </a:stretch>
        </p:blipFill>
        <p:spPr>
          <a:xfrm>
            <a:off x="641900" y="1180500"/>
            <a:ext cx="7635150" cy="3670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EDA - </a:t>
            </a:r>
            <a:r>
              <a:rPr b="1" lang="en"/>
              <a:t>Rating</a:t>
            </a:r>
            <a:endParaRPr b="1"/>
          </a:p>
        </p:txBody>
      </p:sp>
      <p:pic>
        <p:nvPicPr>
          <p:cNvPr id="99" name="Google Shape;99;p20"/>
          <p:cNvPicPr preferRelativeResize="0"/>
          <p:nvPr/>
        </p:nvPicPr>
        <p:blipFill>
          <a:blip r:embed="rId3">
            <a:alphaModFix/>
          </a:blip>
          <a:stretch>
            <a:fillRect/>
          </a:stretch>
        </p:blipFill>
        <p:spPr>
          <a:xfrm>
            <a:off x="152400" y="1209950"/>
            <a:ext cx="4210161" cy="3375950"/>
          </a:xfrm>
          <a:prstGeom prst="rect">
            <a:avLst/>
          </a:prstGeom>
          <a:noFill/>
          <a:ln>
            <a:noFill/>
          </a:ln>
        </p:spPr>
      </p:pic>
      <p:pic>
        <p:nvPicPr>
          <p:cNvPr id="100" name="Google Shape;100;p20"/>
          <p:cNvPicPr preferRelativeResize="0"/>
          <p:nvPr/>
        </p:nvPicPr>
        <p:blipFill>
          <a:blip r:embed="rId4">
            <a:alphaModFix/>
          </a:blip>
          <a:stretch>
            <a:fillRect/>
          </a:stretch>
        </p:blipFill>
        <p:spPr>
          <a:xfrm>
            <a:off x="4514961" y="1209950"/>
            <a:ext cx="4267200" cy="3419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EDA - </a:t>
            </a:r>
            <a:r>
              <a:rPr b="1" lang="en"/>
              <a:t>Rating</a:t>
            </a:r>
            <a:endParaRPr b="1"/>
          </a:p>
        </p:txBody>
      </p:sp>
      <p:pic>
        <p:nvPicPr>
          <p:cNvPr id="106" name="Google Shape;106;p21"/>
          <p:cNvPicPr preferRelativeResize="0"/>
          <p:nvPr/>
        </p:nvPicPr>
        <p:blipFill>
          <a:blip r:embed="rId3">
            <a:alphaModFix/>
          </a:blip>
          <a:stretch>
            <a:fillRect/>
          </a:stretch>
        </p:blipFill>
        <p:spPr>
          <a:xfrm>
            <a:off x="2312225" y="1209950"/>
            <a:ext cx="4519550" cy="3590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