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7"/>
  </p:handoutMasterIdLst>
  <p:sldIdLst>
    <p:sldId id="257" r:id="rId2"/>
    <p:sldId id="296" r:id="rId3"/>
    <p:sldId id="346" r:id="rId4"/>
    <p:sldId id="258" r:id="rId5"/>
    <p:sldId id="297" r:id="rId6"/>
    <p:sldId id="259" r:id="rId7"/>
    <p:sldId id="260" r:id="rId8"/>
    <p:sldId id="261" r:id="rId9"/>
    <p:sldId id="262" r:id="rId10"/>
    <p:sldId id="263" r:id="rId11"/>
    <p:sldId id="298" r:id="rId12"/>
    <p:sldId id="264" r:id="rId13"/>
    <p:sldId id="299" r:id="rId14"/>
    <p:sldId id="265" r:id="rId15"/>
    <p:sldId id="300" r:id="rId16"/>
    <p:sldId id="266" r:id="rId17"/>
    <p:sldId id="267" r:id="rId18"/>
    <p:sldId id="268" r:id="rId19"/>
    <p:sldId id="269" r:id="rId20"/>
    <p:sldId id="270" r:id="rId21"/>
    <p:sldId id="344" r:id="rId22"/>
    <p:sldId id="271" r:id="rId23"/>
    <p:sldId id="325" r:id="rId24"/>
    <p:sldId id="326" r:id="rId25"/>
    <p:sldId id="272" r:id="rId26"/>
    <p:sldId id="273" r:id="rId27"/>
    <p:sldId id="276" r:id="rId28"/>
    <p:sldId id="304" r:id="rId29"/>
    <p:sldId id="277" r:id="rId30"/>
    <p:sldId id="306" r:id="rId31"/>
    <p:sldId id="307" r:id="rId32"/>
    <p:sldId id="308" r:id="rId33"/>
    <p:sldId id="309" r:id="rId34"/>
    <p:sldId id="279" r:id="rId35"/>
    <p:sldId id="281" r:id="rId36"/>
    <p:sldId id="345" r:id="rId37"/>
    <p:sldId id="311" r:id="rId38"/>
    <p:sldId id="312" r:id="rId39"/>
    <p:sldId id="342" r:id="rId40"/>
    <p:sldId id="343" r:id="rId41"/>
    <p:sldId id="282" r:id="rId42"/>
    <p:sldId id="315" r:id="rId43"/>
    <p:sldId id="283" r:id="rId44"/>
    <p:sldId id="284" r:id="rId45"/>
    <p:sldId id="285" r:id="rId46"/>
    <p:sldId id="287" r:id="rId47"/>
    <p:sldId id="288" r:id="rId48"/>
    <p:sldId id="316" r:id="rId49"/>
    <p:sldId id="289" r:id="rId50"/>
    <p:sldId id="290" r:id="rId51"/>
    <p:sldId id="291" r:id="rId52"/>
    <p:sldId id="292" r:id="rId53"/>
    <p:sldId id="294" r:id="rId54"/>
    <p:sldId id="293" r:id="rId55"/>
    <p:sldId id="295" r:id="rId56"/>
    <p:sldId id="328" r:id="rId57"/>
    <p:sldId id="329" r:id="rId58"/>
    <p:sldId id="330" r:id="rId59"/>
    <p:sldId id="331" r:id="rId60"/>
    <p:sldId id="332" r:id="rId61"/>
    <p:sldId id="333" r:id="rId62"/>
    <p:sldId id="341" r:id="rId63"/>
    <p:sldId id="335" r:id="rId64"/>
    <p:sldId id="336" r:id="rId65"/>
    <p:sldId id="337" r:id="rId66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8" autoAdjust="0"/>
  </p:normalViewPr>
  <p:slideViewPr>
    <p:cSldViewPr>
      <p:cViewPr>
        <p:scale>
          <a:sx n="80" d="100"/>
          <a:sy n="80" d="100"/>
        </p:scale>
        <p:origin x="-144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59" d="100"/>
          <a:sy n="59" d="100"/>
        </p:scale>
        <p:origin x="-3216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A80F15-3C6A-4C95-9E2C-CE260BB180B6}" type="datetimeFigureOut">
              <a:rPr lang="zh-TW" altLang="en-US"/>
              <a:pPr>
                <a:defRPr/>
              </a:pPr>
              <a:t>2015/3/2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26C595-36A0-4C0B-BF87-0BC8B95D26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/>
              <a:t>Course3.0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307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DE9FE-24F7-4B13-8D90-0959215EFE9A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80E1E-7C0D-4FD8-8651-CCE3B4D57F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A32B-2F19-410E-B709-F94AD26751D9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1BD9-5B92-407F-998B-E975EBA7F5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01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FDAB-BBB1-4B7E-9BE5-96FDC952DFBB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4E536-33DC-4140-8D24-D35E68A9C3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4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507E-D70E-4E2F-B981-8752CD4965CA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2350-73CD-421E-ABE8-269C938393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EFCA-208C-4DB2-A8BF-5753A443EB03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3AA-63E4-4AE0-B347-69F79506BD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D384-FA0F-4782-8E04-DA15882AB836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D4044-909D-4E24-8519-E2BE0F147B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1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614A1-CA56-4F4F-BB15-26BD3E804078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3827-CCE8-44B4-8CCC-A257A4E418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0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E55A-A948-4D14-A56C-2730C9710F9E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FBC07-3B6B-40F9-971D-7E78B1A48A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9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1BAE6-8E9D-4DF2-AE87-0887FD17221E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F0F4-4389-481B-8E25-D452427A6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31A36-CD00-47C4-9BED-CCC9B5B73B9E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A2FC-D5CC-4E20-BD20-FB47AAD31F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045A-9AAB-4083-9F34-967946D066BE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D5B63-E6A5-445D-8C09-5601E68780C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3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19386B-A9AF-48CC-AA4A-26DDC5E34AF8}" type="datetimeFigureOut">
              <a:rPr lang="zh-TW" altLang="en-US"/>
              <a:pPr>
                <a:defRPr/>
              </a:pPr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D0916F-E29D-4DC2-9EBD-D96979A546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5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34.png"/><Relationship Id="rId17" Type="http://schemas.openxmlformats.org/officeDocument/2006/relationships/image" Target="../media/image38.jpg"/><Relationship Id="rId25" Type="http://schemas.openxmlformats.org/officeDocument/2006/relationships/image" Target="../media/image63.png"/><Relationship Id="rId2" Type="http://schemas.openxmlformats.org/officeDocument/2006/relationships/image" Target="../media/image19.jpg"/><Relationship Id="rId16" Type="http://schemas.openxmlformats.org/officeDocument/2006/relationships/image" Target="../media/image37.jp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2.jpg"/><Relationship Id="rId19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3.png"/><Relationship Id="rId4" Type="http://schemas.openxmlformats.org/officeDocument/2006/relationships/image" Target="../media/image7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jp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wmf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4.png"/><Relationship Id="rId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0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5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34.png"/><Relationship Id="rId17" Type="http://schemas.openxmlformats.org/officeDocument/2006/relationships/image" Target="../media/image38.jpg"/><Relationship Id="rId25" Type="http://schemas.openxmlformats.org/officeDocument/2006/relationships/image" Target="../media/image63.png"/><Relationship Id="rId2" Type="http://schemas.openxmlformats.org/officeDocument/2006/relationships/image" Target="../media/image19.jpg"/><Relationship Id="rId16" Type="http://schemas.openxmlformats.org/officeDocument/2006/relationships/image" Target="../media/image37.jp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1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16.wmf"/><Relationship Id="rId9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4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12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2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oleObject" Target="../embeddings/oleObject56.bin"/><Relationship Id="rId7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1.wmf"/><Relationship Id="rId11" Type="http://schemas.openxmlformats.org/officeDocument/2006/relationships/image" Target="../media/image114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113.png"/><Relationship Id="rId4" Type="http://schemas.openxmlformats.org/officeDocument/2006/relationships/image" Target="../media/image130.wmf"/><Relationship Id="rId9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8.png"/><Relationship Id="rId1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9.jpg"/><Relationship Id="rId12" Type="http://schemas.openxmlformats.org/officeDocument/2006/relationships/image" Target="../media/image10.jp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11" Type="http://schemas.openxmlformats.org/officeDocument/2006/relationships/image" Target="../media/image31.png"/><Relationship Id="rId5" Type="http://schemas.openxmlformats.org/officeDocument/2006/relationships/image" Target="../media/image7.jpg"/><Relationship Id="rId15" Type="http://schemas.openxmlformats.org/officeDocument/2006/relationships/image" Target="../media/image20.png"/><Relationship Id="rId10" Type="http://schemas.openxmlformats.org/officeDocument/2006/relationships/image" Target="../media/image30.png"/><Relationship Id="rId19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3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38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4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14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png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47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4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4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52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825" y="3284538"/>
            <a:ext cx="8569325" cy="117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1027113"/>
            <a:ext cx="9144000" cy="35083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200" b="1" u="sng" dirty="0">
                <a:latin typeface="Times New Roman" pitchFamily="18" charset="0"/>
                <a:ea typeface="+mn-ea"/>
                <a:cs typeface="Times New Roman" pitchFamily="18" charset="0"/>
              </a:rPr>
              <a:t>3.0 Fourier Series Representation of </a:t>
            </a:r>
          </a:p>
          <a:p>
            <a:pPr marL="828000" indent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200" b="1" u="sng" dirty="0">
                <a:latin typeface="Times New Roman" pitchFamily="18" charset="0"/>
                <a:ea typeface="+mn-ea"/>
                <a:cs typeface="Times New Roman" pitchFamily="18" charset="0"/>
              </a:rPr>
              <a:t>Periodic Signals</a:t>
            </a:r>
          </a:p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3.1 Exponential/Sinusoidal Signals as </a:t>
            </a:r>
          </a:p>
          <a:p>
            <a:pPr marL="828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Building Blocks for Many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311150"/>
            <a:ext cx="8640763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63195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3.2 Fourier Series Representation of </a:t>
            </a:r>
          </a:p>
          <a:p>
            <a:pPr marL="1116000" lvl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Continuous-time Periodic Signals</a:t>
            </a:r>
            <a:endParaRPr kumimoji="0" lang="zh-TW" altLang="en-US" sz="4000" b="1" i="1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19250"/>
            <a:ext cx="9144000" cy="23241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complex exponentials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11269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19182"/>
              </p:ext>
            </p:extLst>
          </p:nvPr>
        </p:nvGraphicFramePr>
        <p:xfrm>
          <a:off x="539552" y="2492896"/>
          <a:ext cx="2449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方程式" r:id="rId3" imgW="965160" imgH="215640" progId="Equation.3">
                  <p:embed/>
                </p:oleObj>
              </mc:Choice>
              <mc:Fallback>
                <p:oleObj name="方程式" r:id="rId3" imgW="965160" imgH="2156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2896"/>
                        <a:ext cx="24495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物件 5"/>
          <p:cNvGraphicFramePr>
            <a:graphicFrameLocks noChangeAspect="1"/>
          </p:cNvGraphicFramePr>
          <p:nvPr/>
        </p:nvGraphicFramePr>
        <p:xfrm>
          <a:off x="917575" y="3862388"/>
          <a:ext cx="68310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" name="方程式" r:id="rId5" imgW="2692400" imgH="342900" progId="Equation.3">
                  <p:embed/>
                </p:oleObj>
              </mc:Choice>
              <mc:Fallback>
                <p:oleObj name="方程式" r:id="rId5" imgW="2692400" imgH="3429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862388"/>
                        <a:ext cx="683101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物件 6"/>
          <p:cNvGraphicFramePr>
            <a:graphicFrameLocks noChangeAspect="1"/>
          </p:cNvGraphicFramePr>
          <p:nvPr/>
        </p:nvGraphicFramePr>
        <p:xfrm>
          <a:off x="1116013" y="4621213"/>
          <a:ext cx="32861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8" name="方程式" r:id="rId7" imgW="1294838" imgH="444307" progId="Equation.3">
                  <p:embed/>
                </p:oleObj>
              </mc:Choice>
              <mc:Fallback>
                <p:oleObj name="方程式" r:id="rId7" imgW="1294838" imgH="444307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21213"/>
                        <a:ext cx="32861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文字方塊 7"/>
          <p:cNvSpPr txBox="1">
            <a:spLocks noChangeArrowheads="1"/>
          </p:cNvSpPr>
          <p:nvPr/>
        </p:nvSpPr>
        <p:spPr bwMode="auto">
          <a:xfrm>
            <a:off x="1042988" y="5703888"/>
            <a:ext cx="3384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all with period </a:t>
            </a:r>
            <a:r>
              <a:rPr kumimoji="0" lang="en-US" altLang="zh-TW" sz="2600" i="1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zh-TW" altLang="en-US" sz="2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70900" y="242850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 fundamental period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0" y="21272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Harmonically Related Exponentials for Periodic Signals</a:t>
            </a:r>
          </a:p>
        </p:txBody>
      </p:sp>
      <p:sp>
        <p:nvSpPr>
          <p:cNvPr id="12297" name="文字方塊 8"/>
          <p:cNvSpPr txBox="1">
            <a:spLocks noChangeArrowheads="1"/>
          </p:cNvSpPr>
          <p:nvPr/>
        </p:nvSpPr>
        <p:spPr bwMode="auto">
          <a:xfrm>
            <a:off x="3808412" y="5356373"/>
            <a:ext cx="4868043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 with period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T: integer multiples of </a:t>
            </a:r>
            <a:r>
              <a:rPr lang="el-GR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0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frequency </a:t>
            </a: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lang="zh-TW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41488"/>
            <a:ext cx="3172968" cy="3803904"/>
          </a:xfrm>
          <a:prstGeom prst="rect">
            <a:avLst/>
          </a:prstGeom>
        </p:spPr>
      </p:pic>
      <p:sp>
        <p:nvSpPr>
          <p:cNvPr id="11" name="文字方塊 5"/>
          <p:cNvSpPr txBox="1">
            <a:spLocks noChangeArrowheads="1"/>
          </p:cNvSpPr>
          <p:nvPr/>
        </p:nvSpPr>
        <p:spPr bwMode="auto">
          <a:xfrm>
            <a:off x="1844278" y="1700808"/>
            <a:ext cx="351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T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5"/>
              <p:cNvSpPr txBox="1">
                <a:spLocks noChangeArrowheads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19" r="-7447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5"/>
              <p:cNvSpPr txBox="1">
                <a:spLocks noChangeArrowheads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5"/>
              <p:cNvSpPr txBox="1">
                <a:spLocks noChangeArrowheads="1"/>
              </p:cNvSpPr>
              <p:nvPr/>
            </p:nvSpPr>
            <p:spPr bwMode="auto">
              <a:xfrm>
                <a:off x="3711599" y="2924944"/>
                <a:ext cx="1652563" cy="430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𝑡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zh-TW" alt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599" y="2924944"/>
                <a:ext cx="1652563" cy="430246"/>
              </a:xfrm>
              <a:prstGeom prst="rect">
                <a:avLst/>
              </a:prstGeom>
              <a:blipFill rotWithShape="1">
                <a:blip r:embed="rId8"/>
                <a:stretch>
                  <a:fillRect b="-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283968" y="1381547"/>
            <a:ext cx="4824536" cy="1039341"/>
            <a:chOff x="4283968" y="1381547"/>
            <a:chExt cx="4824536" cy="10393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5"/>
                <p:cNvSpPr txBox="1">
                  <a:spLocks noChangeArrowheads="1"/>
                </p:cNvSpPr>
                <p:nvPr/>
              </p:nvSpPr>
              <p:spPr bwMode="auto">
                <a:xfrm>
                  <a:off x="4283968" y="1694771"/>
                  <a:ext cx="4824536" cy="3847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1900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sz="19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19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perodic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fundamental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period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1900" dirty="0"/>
                </a:p>
              </p:txBody>
            </p:sp>
          </mc:Choice>
          <mc:Fallback>
            <p:sp>
              <p:nvSpPr>
                <p:cNvPr id="21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1694771"/>
                  <a:ext cx="4824536" cy="3847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42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5972889" y="2051556"/>
                  <a:ext cx="984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889" y="2051556"/>
                  <a:ext cx="98405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5"/>
              <p:cNvSpPr txBox="1">
                <a:spLocks noChangeArrowheads="1"/>
              </p:cNvSpPr>
              <p:nvPr/>
            </p:nvSpPr>
            <p:spPr bwMode="auto">
              <a:xfrm>
                <a:off x="4865267" y="3100898"/>
                <a:ext cx="5762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5267" y="3100898"/>
                <a:ext cx="576262" cy="338554"/>
              </a:xfrm>
              <a:prstGeom prst="rect">
                <a:avLst/>
              </a:prstGeom>
              <a:blipFill rotWithShape="1">
                <a:blip r:embed="rId15"/>
                <a:stretch>
                  <a:fillRect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67774"/>
            <a:ext cx="2313432" cy="1042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05064"/>
            <a:ext cx="2313432" cy="804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kumimoji="0" lang="zh-TW" altLang="en-US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0   1  2   3   4   5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5"/>
              <p:cNvSpPr txBox="1">
                <a:spLocks noChangeArrowheads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blipFill rotWithShape="1">
                <a:blip r:embed="rId32"/>
                <a:stretch>
                  <a:fillRect l="-5319" r="-7447" b="-1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Fourier Series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13315" name="物件 2"/>
          <p:cNvGraphicFramePr>
            <a:graphicFrameLocks noChangeAspect="1"/>
          </p:cNvGraphicFramePr>
          <p:nvPr/>
        </p:nvGraphicFramePr>
        <p:xfrm>
          <a:off x="938213" y="1844675"/>
          <a:ext cx="47355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" name="方程式" r:id="rId3" imgW="1866900" imgH="431800" progId="Equation.3">
                  <p:embed/>
                </p:oleObj>
              </mc:Choice>
              <mc:Fallback>
                <p:oleObj name="方程式" r:id="rId3" imgW="1866900" imgH="431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844675"/>
                        <a:ext cx="47355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物件 3"/>
          <p:cNvGraphicFramePr>
            <a:graphicFrameLocks noChangeAspect="1"/>
          </p:cNvGraphicFramePr>
          <p:nvPr/>
        </p:nvGraphicFramePr>
        <p:xfrm>
          <a:off x="1025525" y="2947988"/>
          <a:ext cx="11287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8" name="方程式" r:id="rId5" imgW="444307" imgH="241195" progId="Equation.3">
                  <p:embed/>
                </p:oleObj>
              </mc:Choice>
              <mc:Fallback>
                <p:oleObj name="方程式" r:id="rId5" imgW="444307" imgH="241195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947988"/>
                        <a:ext cx="11287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2097088" y="2943225"/>
            <a:ext cx="5727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: j-th harmonic components</a:t>
            </a:r>
            <a:endParaRPr kumimoji="0" lang="zh-TW" altLang="en-US" sz="2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文字方塊 5"/>
          <p:cNvSpPr txBox="1">
            <a:spLocks noChangeArrowheads="1"/>
          </p:cNvSpPr>
          <p:nvPr/>
        </p:nvSpPr>
        <p:spPr bwMode="auto">
          <a:xfrm>
            <a:off x="2352675" y="36957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real</a:t>
            </a:r>
            <a:endParaRPr kumimoji="0" lang="zh-TW" altLang="en-US" sz="26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319" name="物件 6"/>
          <p:cNvGraphicFramePr>
            <a:graphicFrameLocks noChangeAspect="1"/>
          </p:cNvGraphicFramePr>
          <p:nvPr/>
        </p:nvGraphicFramePr>
        <p:xfrm>
          <a:off x="2254250" y="4233863"/>
          <a:ext cx="1322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9" name="方程式" r:id="rId7" imgW="520474" imgH="241195" progId="Equation.3">
                  <p:embed/>
                </p:oleObj>
              </mc:Choice>
              <mc:Fallback>
                <p:oleObj name="方程式" r:id="rId7" imgW="520474" imgH="241195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233863"/>
                        <a:ext cx="13223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物件 7"/>
          <p:cNvGraphicFramePr>
            <a:graphicFrameLocks noChangeAspect="1"/>
          </p:cNvGraphicFramePr>
          <p:nvPr/>
        </p:nvGraphicFramePr>
        <p:xfrm>
          <a:off x="971550" y="4799013"/>
          <a:ext cx="8094663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0" name="方程式" r:id="rId9" imgW="3479800" imgH="838200" progId="Equation.3">
                  <p:embed/>
                </p:oleObj>
              </mc:Choice>
              <mc:Fallback>
                <p:oleObj name="方程式" r:id="rId9" imgW="3479800" imgH="8382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9013"/>
                        <a:ext cx="8094663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物件 10"/>
          <p:cNvGraphicFramePr>
            <a:graphicFrameLocks noChangeAspect="1"/>
          </p:cNvGraphicFramePr>
          <p:nvPr/>
        </p:nvGraphicFramePr>
        <p:xfrm>
          <a:off x="1011238" y="3744913"/>
          <a:ext cx="9001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1" name="方程式" r:id="rId11" imgW="380835" imgH="215806" progId="Equation.3">
                  <p:embed/>
                </p:oleObj>
              </mc:Choice>
              <mc:Fallback>
                <p:oleObj name="方程式" r:id="rId11" imgW="380835" imgH="215806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744913"/>
                        <a:ext cx="9001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38992"/>
            <a:ext cx="8732520" cy="2029968"/>
          </a:xfrm>
          <a:prstGeom prst="rect">
            <a:avLst/>
          </a:prstGeom>
        </p:spPr>
      </p:pic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16510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Real Signals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3528" y="3429000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orthogonal basis: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3528" y="4057908"/>
                <a:ext cx="6048672" cy="2311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/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</a:rPr>
                        <m:t>=0</m:t>
                      </m:r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57908"/>
                <a:ext cx="6048672" cy="23116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688352" y="5877272"/>
            <a:ext cx="361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(unique representation)</a:t>
            </a:r>
            <a:endParaRPr lang="zh-TW" alt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Determination of </a:t>
            </a:r>
            <a:r>
              <a:rPr kumimoji="0" lang="en-US" altLang="zh-TW" sz="3000" i="1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</a:t>
            </a:r>
            <a:r>
              <a:rPr kumimoji="0" lang="en-US" altLang="zh-TW" sz="3000" i="1" baseline="-250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k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pSp>
        <p:nvGrpSpPr>
          <p:cNvPr id="15363" name="群組 9"/>
          <p:cNvGrpSpPr>
            <a:grpSpLocks/>
          </p:cNvGrpSpPr>
          <p:nvPr/>
        </p:nvGrpSpPr>
        <p:grpSpPr bwMode="auto">
          <a:xfrm>
            <a:off x="1096963" y="5055889"/>
            <a:ext cx="7754937" cy="1541463"/>
            <a:chOff x="1097467" y="4762648"/>
            <a:chExt cx="7754904" cy="1541463"/>
          </a:xfrm>
        </p:grpSpPr>
        <p:graphicFrame>
          <p:nvGraphicFramePr>
            <p:cNvPr id="15368" name="物件 3"/>
            <p:cNvGraphicFramePr>
              <a:graphicFrameLocks noChangeAspect="1"/>
            </p:cNvGraphicFramePr>
            <p:nvPr/>
          </p:nvGraphicFramePr>
          <p:xfrm>
            <a:off x="1097467" y="4762648"/>
            <a:ext cx="3514710" cy="154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" name="方程式" r:id="rId3" imgW="1384300" imgH="660400" progId="Equation.3">
                    <p:embed/>
                  </p:oleObj>
                </mc:Choice>
                <mc:Fallback>
                  <p:oleObj name="方程式" r:id="rId3" imgW="1384300" imgH="660400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467" y="4762648"/>
                          <a:ext cx="3514710" cy="154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文字方塊 4"/>
            <p:cNvSpPr txBox="1">
              <a:spLocks noChangeArrowheads="1"/>
            </p:cNvSpPr>
            <p:nvPr/>
          </p:nvSpPr>
          <p:spPr bwMode="auto">
            <a:xfrm>
              <a:off x="4531891" y="4801609"/>
              <a:ext cx="43204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Fourier series coefficients</a:t>
              </a:r>
              <a:endParaRPr kumimoji="0" lang="zh-TW" altLang="en-US" sz="26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" name="文字方塊 5"/>
            <p:cNvSpPr txBox="1">
              <a:spLocks noChangeArrowheads="1"/>
            </p:cNvSpPr>
            <p:nvPr/>
          </p:nvSpPr>
          <p:spPr bwMode="auto">
            <a:xfrm>
              <a:off x="3686638" y="5748024"/>
              <a:ext cx="43204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dc component</a:t>
              </a:r>
              <a:endParaRPr kumimoji="0" lang="zh-TW" altLang="en-US" sz="26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64" name="群組 8"/>
          <p:cNvGrpSpPr>
            <a:grpSpLocks/>
          </p:cNvGrpSpPr>
          <p:nvPr/>
        </p:nvGrpSpPr>
        <p:grpSpPr bwMode="auto">
          <a:xfrm>
            <a:off x="923925" y="3013075"/>
            <a:ext cx="5965825" cy="1897063"/>
            <a:chOff x="923925" y="2256607"/>
            <a:chExt cx="5965825" cy="1897063"/>
          </a:xfrm>
        </p:grpSpPr>
        <p:graphicFrame>
          <p:nvGraphicFramePr>
            <p:cNvPr id="15365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589649"/>
                </p:ext>
              </p:extLst>
            </p:nvPr>
          </p:nvGraphicFramePr>
          <p:xfrm>
            <a:off x="923925" y="2256607"/>
            <a:ext cx="5965825" cy="189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9" name="方程式" r:id="rId5" imgW="2349360" imgH="812520" progId="Equation.3">
                    <p:embed/>
                  </p:oleObj>
                </mc:Choice>
                <mc:Fallback>
                  <p:oleObj name="方程式" r:id="rId5" imgW="2349360" imgH="81252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25" y="2256607"/>
                          <a:ext cx="5965825" cy="189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285033" y="2354827"/>
              <a:ext cx="612775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891493" y="2348483"/>
              <a:ext cx="1655763" cy="900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aphicFrame>
        <p:nvGraphicFramePr>
          <p:cNvPr id="12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59242"/>
              </p:ext>
            </p:extLst>
          </p:nvPr>
        </p:nvGraphicFramePr>
        <p:xfrm>
          <a:off x="899592" y="1916113"/>
          <a:ext cx="27733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" name="方程式" r:id="rId7" imgW="1091880" imgH="431640" progId="Equation.3">
                  <p:embed/>
                </p:oleObj>
              </mc:Choice>
              <mc:Fallback>
                <p:oleObj name="方程式" r:id="rId7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113"/>
                        <a:ext cx="27733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5251"/>
            <a:ext cx="9144000" cy="1031501"/>
          </a:xfrm>
          <a:prstGeom prst="rect">
            <a:avLst/>
          </a:prstGeom>
          <a:blipFill rotWithShape="1">
            <a:blip r:embed="rId2"/>
            <a:stretch>
              <a:fillRect b="-1360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00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3000" i="1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3000" dirty="0" smtClean="0"/>
              </a:p>
              <a:p>
                <a:pPr marL="54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0,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211960" y="249289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unit vector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0" y="4005064"/>
            <a:ext cx="4644008" cy="1733936"/>
            <a:chOff x="0" y="4005064"/>
            <a:chExt cx="4644008" cy="1733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TW" altLang="en-US" sz="30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30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sz="3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zh-TW" alt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3347864" y="4873195"/>
              <a:ext cx="1296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</a:t>
              </a:r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vector space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17411" name="物件 2"/>
          <p:cNvGraphicFramePr>
            <a:graphicFrameLocks noChangeAspect="1"/>
          </p:cNvGraphicFramePr>
          <p:nvPr/>
        </p:nvGraphicFramePr>
        <p:xfrm>
          <a:off x="1403350" y="2565400"/>
          <a:ext cx="5761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方程式" r:id="rId3" imgW="2171700" imgH="215900" progId="Equation.3">
                  <p:embed/>
                </p:oleObj>
              </mc:Choice>
              <mc:Fallback>
                <p:oleObj name="方程式" r:id="rId3" imgW="21717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57610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字方塊 3"/>
          <p:cNvSpPr txBox="1">
            <a:spLocks noChangeArrowheads="1"/>
          </p:cNvSpPr>
          <p:nvPr/>
        </p:nvSpPr>
        <p:spPr bwMode="auto">
          <a:xfrm>
            <a:off x="2324100" y="3068638"/>
            <a:ext cx="611981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could be a vector space</a:t>
            </a:r>
          </a:p>
          <a:p>
            <a:pPr eaLnBrk="1" hangingPunct="1">
              <a:spcBef>
                <a:spcPts val="1200"/>
              </a:spcBef>
            </a:pPr>
            <a:r>
              <a:rPr kumimoji="0" lang="en-US" altLang="zh-TW" sz="2600">
                <a:latin typeface="Times New Roman" pitchFamily="18" charset="0"/>
                <a:cs typeface="Times New Roman" pitchFamily="18" charset="0"/>
              </a:rPr>
              <a:t>some special signals (not concerned here) may need to be excluded</a:t>
            </a:r>
            <a:endParaRPr kumimoji="0"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413" name="物件 4"/>
          <p:cNvGraphicFramePr>
            <a:graphicFrameLocks noChangeAspect="1"/>
          </p:cNvGraphicFramePr>
          <p:nvPr/>
        </p:nvGraphicFramePr>
        <p:xfrm>
          <a:off x="1476375" y="4919663"/>
          <a:ext cx="485933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方程式" r:id="rId5" imgW="1752600" imgH="292100" progId="Equation.3">
                  <p:embed/>
                </p:oleObj>
              </mc:Choice>
              <mc:Fallback>
                <p:oleObj name="方程式" r:id="rId5" imgW="1752600" imgH="2921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19663"/>
                        <a:ext cx="485933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orthonormal basis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18435" name="物件 2"/>
          <p:cNvGraphicFramePr>
            <a:graphicFrameLocks noChangeAspect="1"/>
          </p:cNvGraphicFramePr>
          <p:nvPr/>
        </p:nvGraphicFramePr>
        <p:xfrm>
          <a:off x="1374775" y="1844675"/>
          <a:ext cx="6467475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方程式" r:id="rId3" imgW="2438400" imgH="1346200" progId="Equation.3">
                  <p:embed/>
                </p:oleObj>
              </mc:Choice>
              <mc:Fallback>
                <p:oleObj name="方程式" r:id="rId3" imgW="2438400" imgH="13462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44675"/>
                        <a:ext cx="6467475" cy="332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76375" y="5130800"/>
            <a:ext cx="7343775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zh-TW" sz="2600" kern="100" dirty="0">
                <a:latin typeface="Times New Roman"/>
                <a:ea typeface="+mn-ea"/>
              </a:rPr>
              <a:t>is a set of orthonormal basis expanding a vector space of periodic signals with period </a:t>
            </a:r>
            <a:r>
              <a:rPr kumimoji="0" lang="en-US" altLang="zh-TW" sz="2600" i="1" kern="100" dirty="0">
                <a:latin typeface="Times New Roman"/>
                <a:ea typeface="+mn-ea"/>
              </a:rPr>
              <a:t>T</a:t>
            </a:r>
            <a:endParaRPr kumimoji="0" lang="zh-TW" altLang="en-US" sz="26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Fourier Series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19459" name="物件 2"/>
          <p:cNvGraphicFramePr>
            <a:graphicFrameLocks noChangeAspect="1"/>
          </p:cNvGraphicFramePr>
          <p:nvPr/>
        </p:nvGraphicFramePr>
        <p:xfrm>
          <a:off x="1455738" y="2246313"/>
          <a:ext cx="434022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方程式" r:id="rId3" imgW="2108200" imgH="2463800" progId="Equation.3">
                  <p:embed/>
                </p:oleObj>
              </mc:Choice>
              <mc:Fallback>
                <p:oleObj name="方程式" r:id="rId3" imgW="2108200" imgH="2463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246313"/>
                        <a:ext cx="4340225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4283076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Completeness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Question: Can all signals with period T be represented this way? </a:t>
            </a:r>
          </a:p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Almost all signals concerned here can, with exceptions very often not important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</a:rPr>
              <a:t>Time/Frequency Domain Basis Sets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0" y="105273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400506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 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71600" y="1556792"/>
            <a:ext cx="1945664" cy="1875537"/>
            <a:chOff x="971600" y="1815207"/>
            <a:chExt cx="1945664" cy="187553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040258"/>
              <a:ext cx="1828800" cy="15636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051720" y="1815207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815207"/>
                  <a:ext cx="64807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1698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644552" y="3229079"/>
                  <a:ext cx="271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52" y="3229079"/>
                  <a:ext cx="27126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273" r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646000" y="2215714"/>
                  <a:ext cx="271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000" y="2215714"/>
                  <a:ext cx="27126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2644552" y="2855992"/>
                  <a:ext cx="271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52" y="2855992"/>
                  <a:ext cx="27126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273" r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49200" y="5013176"/>
                <a:ext cx="3456384" cy="179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合成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800" i="1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/>
                              <a:ea typeface="Cambria Math" panose="02040503050406030204" pitchFamily="18" charset="0"/>
                            </a:rPr>
                            <m:t>分析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00" y="5013176"/>
                <a:ext cx="3456384" cy="17967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93233" y="3471391"/>
                <a:ext cx="376628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/>
                      </a:rPr>
                      <m:t>{</m:t>
                    </m:r>
                    <m:r>
                      <a:rPr lang="zh-TW" altLang="en-US" sz="2600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TW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</a:rPr>
                          <m:t>𝑡</m:t>
                        </m:r>
                        <m:r>
                          <a:rPr lang="en-US" altLang="zh-TW" sz="2600" i="1">
                            <a:latin typeface="Cambria Math"/>
                          </a:rPr>
                          <m:t>−</m:t>
                        </m:r>
                        <m:r>
                          <a:rPr lang="zh-TW" altLang="en-US" sz="26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altLang="zh-TW" sz="2600" i="1">
                        <a:latin typeface="Cambria Math"/>
                      </a:rPr>
                      <m:t>,</m:t>
                    </m:r>
                    <m:r>
                      <a:rPr lang="en-US" altLang="zh-TW" sz="2600" b="0" i="1" smtClean="0">
                        <a:latin typeface="Cambria Math"/>
                      </a:rPr>
                      <m:t>  </m:t>
                    </m:r>
                    <m:r>
                      <a:rPr lang="en-US" altLang="zh-TW" sz="2600" i="1">
                        <a:latin typeface="Cambria Math"/>
                      </a:rPr>
                      <m:t>−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∞&lt;</m:t>
                    </m:r>
                    <m:r>
                      <a:rPr lang="zh-TW" altLang="en-US" sz="26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&lt;∞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3" y="3471391"/>
                <a:ext cx="3766287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48870" y="3471391"/>
                <a:ext cx="42596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/>
                      </a:rPr>
                      <m:t>{</m:t>
                    </m:r>
                    <m:r>
                      <a:rPr lang="zh-TW" altLang="en-US" sz="2600" i="1">
                        <a:latin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/>
                          </a:rPr>
                          <m:t>−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sz="2600" b="0" i="1" smtClean="0">
                        <a:latin typeface="Cambria Math"/>
                      </a:rPr>
                      <m:t>,  </m:t>
                    </m:r>
                    <m:r>
                      <a:rPr lang="en-US" altLang="zh-TW" sz="2600" b="0" i="1" smtClean="0">
                        <a:latin typeface="Cambria Math"/>
                      </a:rPr>
                      <m:t>𝑘</m:t>
                    </m:r>
                    <m:r>
                      <a:rPr lang="en-US" altLang="zh-TW" sz="2600" b="0" i="1" smtClean="0">
                        <a:latin typeface="Cambria Math"/>
                      </a:rPr>
                      <m:t>=0,±1,±2, ⋯}</m:t>
                    </m:r>
                  </m:oMath>
                </a14:m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870" y="3471391"/>
                <a:ext cx="425963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5152396" y="1412776"/>
            <a:ext cx="2515948" cy="2038221"/>
            <a:chOff x="4716016" y="1556792"/>
            <a:chExt cx="2515948" cy="203822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699200"/>
              <a:ext cx="2138842" cy="187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6717600" y="1927891"/>
                  <a:ext cx="514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600" y="1927891"/>
                  <a:ext cx="51436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17600" y="2645395"/>
                  <a:ext cx="514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600" y="2645395"/>
                  <a:ext cx="51436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717000" y="3133348"/>
                  <a:ext cx="514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00" y="3133348"/>
                  <a:ext cx="51436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6156176" y="1556792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1556792"/>
                  <a:ext cx="648072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3364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892800" y="4510800"/>
                <a:ext cx="3310009" cy="505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b="0" i="0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n-US" altLang="zh-TW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/>
                          </a:rPr>
                          <m:t>𝑗</m:t>
                        </m:r>
                        <m:r>
                          <a:rPr lang="zh-TW" altLang="en-US" sz="2600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zh-TW" sz="2600" i="1" smtClean="0">
                        <a:latin typeface="Cambria Math"/>
                      </a:rPr>
                      <m:t>,</m:t>
                    </m:r>
                    <m:r>
                      <a:rPr lang="en-US" altLang="zh-TW" sz="2600" b="0" i="1" smtClean="0">
                        <a:latin typeface="Cambria Math"/>
                      </a:rPr>
                      <m:t>  </m:t>
                    </m:r>
                    <m:r>
                      <a:rPr lang="en-US" altLang="zh-TW" sz="2600" i="1">
                        <a:latin typeface="Cambria Math"/>
                      </a:rPr>
                      <m:t>−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∞&lt;</m:t>
                    </m:r>
                    <m:r>
                      <a:rPr lang="zh-TW" altLang="en-US" sz="26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zh-TW" sz="2600" i="1">
                        <a:latin typeface="Cambria Math"/>
                        <a:ea typeface="Cambria Math"/>
                      </a:rPr>
                      <m:t>&lt;∞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00" y="4510800"/>
                <a:ext cx="3310009" cy="50590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849200" y="4509120"/>
                <a:ext cx="3096344" cy="505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0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n-US" altLang="zh-TW" sz="2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6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600" i="1" smtClean="0">
                          <a:latin typeface="Cambria Math"/>
                        </a:rPr>
                        <m:t>,</m:t>
                      </m:r>
                      <m:r>
                        <a:rPr lang="zh-TW" altLang="en-US" sz="26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0, 2</m:t>
                          </m:r>
                          <m:r>
                            <a:rPr lang="zh-TW" altLang="en-US" sz="26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00" y="4509120"/>
                <a:ext cx="3096344" cy="50590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878224" y="5172432"/>
            <a:ext cx="3002976" cy="1033272"/>
            <a:chOff x="878224" y="5172432"/>
            <a:chExt cx="3002976" cy="1033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3275856" y="5193760"/>
                  <a:ext cx="6053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rgbClr val="C00000"/>
                      </a:solidFill>
                    </a:rPr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193760"/>
                  <a:ext cx="605344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3275856" y="5703639"/>
                  <a:ext cx="6053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altLang="zh-TW" sz="2400" dirty="0" smtClean="0">
                      <a:solidFill>
                        <a:srgbClr val="C00000"/>
                      </a:solidFill>
                    </a:rPr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703639"/>
                  <a:ext cx="605344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24" y="5172432"/>
              <a:ext cx="2386584" cy="1033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consider a finite series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21507" name="物件 2"/>
          <p:cNvGraphicFramePr>
            <a:graphicFrameLocks noChangeAspect="1"/>
          </p:cNvGraphicFramePr>
          <p:nvPr/>
        </p:nvGraphicFramePr>
        <p:xfrm>
          <a:off x="1663700" y="2520950"/>
          <a:ext cx="6224588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1" name="方程式" r:id="rId3" imgW="2374900" imgH="736600" progId="Equation.3">
                  <p:embed/>
                </p:oleObj>
              </mc:Choice>
              <mc:Fallback>
                <p:oleObj name="方程式" r:id="rId3" imgW="2374900" imgH="736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520950"/>
                        <a:ext cx="6224588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4592638"/>
            <a:ext cx="9144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It can be shown</a:t>
            </a:r>
            <a:endParaRPr kumimoji="0" lang="zh-TW" altLang="en-US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21509" name="物件 7"/>
          <p:cNvGraphicFramePr>
            <a:graphicFrameLocks noChangeAspect="1"/>
          </p:cNvGraphicFramePr>
          <p:nvPr/>
        </p:nvGraphicFramePr>
        <p:xfrm>
          <a:off x="652463" y="4994275"/>
          <a:ext cx="82851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2" name="方程式" r:id="rId5" imgW="3162300" imgH="342900" progId="Equation.3">
                  <p:embed/>
                </p:oleObj>
              </mc:Choice>
              <mc:Fallback>
                <p:oleObj name="方程式" r:id="rId5" imgW="3162300" imgH="3429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994275"/>
                        <a:ext cx="828516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0" y="5776913"/>
            <a:ext cx="91440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28800" lvl="3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i="1" kern="100" dirty="0" err="1">
                <a:solidFill>
                  <a:prstClr val="black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600" i="1" kern="100" baseline="-25000" dirty="0" err="1">
                <a:solidFill>
                  <a:prstClr val="black"/>
                </a:solidFill>
                <a:latin typeface="Times New Roman"/>
                <a:ea typeface="標楷體"/>
              </a:rPr>
              <a:t>k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obtained above is exactly the value needed even for a finite series</a:t>
            </a:r>
            <a:endParaRPr kumimoji="0" lang="zh-TW" altLang="en-US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0"/>
          <a:stretch/>
        </p:blipFill>
        <p:spPr>
          <a:xfrm>
            <a:off x="0" y="727201"/>
            <a:ext cx="9090553" cy="5334932"/>
          </a:xfrm>
          <a:prstGeom prst="rect">
            <a:avLst/>
          </a:prstGeom>
        </p:spPr>
      </p:pic>
      <p:sp>
        <p:nvSpPr>
          <p:cNvPr id="24" name="文字方塊 8"/>
          <p:cNvSpPr txBox="1">
            <a:spLocks noChangeArrowheads="1"/>
          </p:cNvSpPr>
          <p:nvPr/>
        </p:nvSpPr>
        <p:spPr bwMode="auto">
          <a:xfrm>
            <a:off x="-2" y="5982379"/>
            <a:ext cx="9144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truncated dimensions are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orthogonal to the subspace of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dimensions kept.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矩形 1"/>
          <p:cNvSpPr>
            <a:spLocks noChangeArrowheads="1"/>
          </p:cNvSpPr>
          <p:nvPr/>
        </p:nvSpPr>
        <p:spPr bwMode="auto">
          <a:xfrm>
            <a:off x="0" y="16510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</a:rPr>
              <a:t>Truncated Dimensions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67544" y="4797152"/>
            <a:ext cx="3744416" cy="1229888"/>
            <a:chOff x="467544" y="4797152"/>
            <a:chExt cx="3744416" cy="1229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1259632" y="4797152"/>
                  <a:ext cx="2952328" cy="12298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400" dirty="0">
                      <a:solidFill>
                        <a:srgbClr val="00206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400" dirty="0">
                      <a:solidFill>
                        <a:srgbClr val="002060"/>
                      </a:solidFill>
                    </a:rPr>
                    <a:t>, </a:t>
                  </a:r>
                  <a:endParaRPr lang="zh-TW" altLang="en-US" sz="2400" dirty="0">
                    <a:solidFill>
                      <a:srgbClr val="002060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400" b="0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ea typeface="Cambria Math"/>
                      <a:cs typeface="Times New Roman" panose="02020603050405020304" pitchFamily="18" charset="0"/>
                    </a:rPr>
                    <a:t>for orthogonal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zh-TW" sz="2400" b="0" dirty="0" smtClean="0">
                      <a:solidFill>
                        <a:srgbClr val="002060"/>
                      </a:solidFill>
                      <a:latin typeface="Cambria Math"/>
                      <a:ea typeface="Cambria Math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altLang="zh-TW" sz="2400" b="0" dirty="0" smtClean="0">
                      <a:solidFill>
                        <a:srgbClr val="002060"/>
                      </a:solidFill>
                      <a:latin typeface="Cambria Math"/>
                      <a:ea typeface="Cambria Math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acc>
                    </m:oMath>
                  </a14:m>
                  <a:endParaRPr lang="en-US" altLang="zh-TW" sz="2400" b="0" dirty="0" smtClean="0">
                    <a:solidFill>
                      <a:srgbClr val="002060"/>
                    </a:solidFill>
                    <a:latin typeface="Cambria Math"/>
                    <a:ea typeface="Cambria Math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4797152"/>
                  <a:ext cx="2952328" cy="12298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306" b="-4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向右箭號 22"/>
            <p:cNvSpPr/>
            <p:nvPr/>
          </p:nvSpPr>
          <p:spPr>
            <a:xfrm>
              <a:off x="467544" y="4941168"/>
              <a:ext cx="576064" cy="432048"/>
            </a:xfrm>
            <a:prstGeom prst="rightArrow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8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4161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It can be shown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aphicFrame>
        <p:nvGraphicFramePr>
          <p:cNvPr id="23555" name="物件 2"/>
          <p:cNvGraphicFramePr>
            <a:graphicFrameLocks noChangeAspect="1"/>
          </p:cNvGraphicFramePr>
          <p:nvPr/>
        </p:nvGraphicFramePr>
        <p:xfrm>
          <a:off x="1414463" y="2422525"/>
          <a:ext cx="2628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方程式" r:id="rId3" imgW="1002865" imgH="330057" progId="Equation.3">
                  <p:embed/>
                </p:oleObj>
              </mc:Choice>
              <mc:Fallback>
                <p:oleObj name="方程式" r:id="rId3" imgW="1002865" imgH="330057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422525"/>
                        <a:ext cx="2628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284984"/>
            <a:ext cx="9144000" cy="1318566"/>
          </a:xfrm>
          <a:prstGeom prst="rect">
            <a:avLst/>
          </a:prstGeom>
          <a:blipFill rotWithShape="1">
            <a:blip r:embed="rId5"/>
            <a:stretch>
              <a:fillRect t="-2778" r="-667" b="-1018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3740151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Gibbs Phenomenon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the partial sum in the vicinity of the discontinuity exhibit ripples whose amplitude does not seem to decrease with increasing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</a:p>
          <a:p>
            <a:pPr marL="1371600" lvl="2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400" i="1" kern="100" dirty="0">
                <a:solidFill>
                  <a:prstClr val="black"/>
                </a:solidFill>
                <a:latin typeface="Times New Roman"/>
                <a:ea typeface="標楷體"/>
              </a:rPr>
              <a:t>See Fig. 3.9, p.201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12725"/>
            <a:ext cx="56959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600"/>
            <a:ext cx="9144000" cy="472437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has no discontinuities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  <a:p>
            <a:pPr marL="1908000" lvl="3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Fourier series converges to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at every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</a:p>
          <a:p>
            <a:pPr marL="1371600"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i="1" kern="100" dirty="0" smtClean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 smtClean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 smtClean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has finite number of discontinuities in each period</a:t>
            </a:r>
          </a:p>
          <a:p>
            <a:pPr marL="1908000" lvl="3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Fourier series converges to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at every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except at the discontinuity points, at which the series converges to the average value for both sides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8"/>
          <a:stretch/>
        </p:blipFill>
        <p:spPr bwMode="auto">
          <a:xfrm>
            <a:off x="409575" y="5120977"/>
            <a:ext cx="458914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92080" y="5193258"/>
            <a:ext cx="3851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basis signals are continuous, so converge to average values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40782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 err="1">
                <a:solidFill>
                  <a:prstClr val="black"/>
                </a:solidFill>
                <a:latin typeface="Times New Roman"/>
                <a:ea typeface="標楷體"/>
              </a:rPr>
              <a:t>Dirichlet’s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condition for Fourier series expansion</a:t>
            </a:r>
          </a:p>
          <a:p>
            <a:pPr marL="1368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(1) absolutely integrable, </a:t>
            </a:r>
          </a:p>
          <a:p>
            <a:pPr marL="1368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(2) finite number of maxima &amp; minima in a period</a:t>
            </a:r>
          </a:p>
          <a:p>
            <a:pPr marL="1368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(3) finite number of discontinuities in a period</a:t>
            </a:r>
          </a:p>
        </p:txBody>
      </p:sp>
      <p:graphicFrame>
        <p:nvGraphicFramePr>
          <p:cNvPr id="28675" name="物件 2"/>
          <p:cNvGraphicFramePr>
            <a:graphicFrameLocks noChangeAspect="1"/>
          </p:cNvGraphicFramePr>
          <p:nvPr/>
        </p:nvGraphicFramePr>
        <p:xfrm>
          <a:off x="4827588" y="2401888"/>
          <a:ext cx="20335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方程式" r:id="rId3" imgW="837836" imgH="291973" progId="Equation.3">
                  <p:embed/>
                </p:oleObj>
              </mc:Choice>
              <mc:Fallback>
                <p:oleObj name="方程式" r:id="rId3" imgW="837836" imgH="291973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2401888"/>
                        <a:ext cx="20335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88913"/>
            <a:ext cx="6838950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0" y="0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kumimoji="0" lang="en-US" altLang="zh-TW" sz="4000" b="1" i="1">
                <a:latin typeface="Times New Roman" pitchFamily="18" charset="0"/>
                <a:cs typeface="Times New Roman" pitchFamily="18" charset="0"/>
              </a:rPr>
              <a:t>3.3 Properties of Fourier Series</a:t>
            </a:r>
          </a:p>
        </p:txBody>
      </p:sp>
      <p:graphicFrame>
        <p:nvGraphicFramePr>
          <p:cNvPr id="2970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02877"/>
              </p:ext>
            </p:extLst>
          </p:nvPr>
        </p:nvGraphicFramePr>
        <p:xfrm>
          <a:off x="827584" y="1196975"/>
          <a:ext cx="246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7" name="方程式" r:id="rId3" imgW="838200" imgH="241300" progId="Equation.3">
                  <p:embed/>
                </p:oleObj>
              </mc:Choice>
              <mc:Fallback>
                <p:oleObj name="方程式" r:id="rId3" imgW="838200" imgH="2413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975"/>
                        <a:ext cx="2463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0" y="1844675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Linearity</a:t>
            </a:r>
          </a:p>
        </p:txBody>
      </p:sp>
      <p:graphicFrame>
        <p:nvGraphicFramePr>
          <p:cNvPr id="29702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53740"/>
              </p:ext>
            </p:extLst>
          </p:nvPr>
        </p:nvGraphicFramePr>
        <p:xfrm>
          <a:off x="828596" y="2637656"/>
          <a:ext cx="54879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8" name="方程式" r:id="rId5" imgW="1866900" imgH="482600" progId="Equation.3">
                  <p:embed/>
                </p:oleObj>
              </mc:Choice>
              <mc:Fallback>
                <p:oleObj name="方程式" r:id="rId5" imgW="1866900" imgH="482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96" y="2637656"/>
                        <a:ext cx="54879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828596" y="4012748"/>
                <a:ext cx="795637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3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6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36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600" i="1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,</m:t>
                      </m:r>
                      <m:r>
                        <a:rPr lang="en-US" altLang="zh-TW" sz="3600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zh-TW" alt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36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⃗"/>
                          <m:ctrlPr>
                            <a:rPr lang="zh-TW" alt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3600" b="0" i="1" smtClean="0">
                          <a:latin typeface="Cambria Math"/>
                        </a:rPr>
                        <m:t>=(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,</m:t>
                      </m:r>
                      <m:r>
                        <a:rPr lang="en-US" altLang="zh-TW" sz="3600" i="1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+</m:t>
                      </m:r>
                      <m:r>
                        <a:rPr lang="en-US" altLang="zh-TW" sz="3600" i="1"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3600" i="1">
                          <a:latin typeface="Cambria Math"/>
                        </a:rPr>
                        <m:t>,</m:t>
                      </m:r>
                      <m:r>
                        <a:rPr lang="en-US" altLang="zh-TW" sz="3600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6" y="4012748"/>
                <a:ext cx="7956376" cy="25853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0" y="266923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</a:p>
        </p:txBody>
      </p:sp>
      <p:graphicFrame>
        <p:nvGraphicFramePr>
          <p:cNvPr id="5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62510"/>
              </p:ext>
            </p:extLst>
          </p:nvPr>
        </p:nvGraphicFramePr>
        <p:xfrm>
          <a:off x="1001713" y="977912"/>
          <a:ext cx="3809376" cy="57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方程式" r:id="rId3" imgW="1587240" imgH="241200" progId="Equation.3">
                  <p:embed/>
                </p:oleObj>
              </mc:Choice>
              <mc:Fallback>
                <p:oleObj name="方程式" r:id="rId3" imgW="1587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977912"/>
                        <a:ext cx="3809376" cy="57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936104" y="1527175"/>
            <a:ext cx="7452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eaLnBrk="1" hangingPunct="1">
              <a:buSzPct val="70000"/>
            </a:pP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 shift linear in frequency with amplitude unchanged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936000" y="2132856"/>
            <a:ext cx="5868144" cy="504056"/>
            <a:chOff x="936000" y="1844824"/>
            <a:chExt cx="5868144" cy="5040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936000" y="1844824"/>
                  <a:ext cx="5868144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0" y="1844824"/>
                  <a:ext cx="5868144" cy="4769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接點 7"/>
            <p:cNvCxnSpPr/>
            <p:nvPr/>
          </p:nvCxnSpPr>
          <p:spPr>
            <a:xfrm>
              <a:off x="3628969" y="2132856"/>
              <a:ext cx="144016" cy="0"/>
            </a:xfrm>
            <a:prstGeom prst="line">
              <a:avLst/>
            </a:prstGeom>
            <a:ln w="317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 bwMode="auto">
            <a:xfrm>
              <a:off x="3131841" y="1844825"/>
              <a:ext cx="1584176" cy="50405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99592" y="2773209"/>
            <a:ext cx="4176464" cy="3968159"/>
            <a:chOff x="179512" y="2492896"/>
            <a:chExt cx="4176464" cy="396815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62" y="2564904"/>
              <a:ext cx="3171139" cy="34344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1322157" y="2492896"/>
                  <a:ext cx="5135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157" y="2492896"/>
                  <a:ext cx="51353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/>
                <p:cNvSpPr/>
                <p:nvPr/>
              </p:nvSpPr>
              <p:spPr>
                <a:xfrm>
                  <a:off x="2915816" y="2641912"/>
                  <a:ext cx="144016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2641912"/>
                  <a:ext cx="1440160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179512" y="2823319"/>
                  <a:ext cx="72008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2823319"/>
                  <a:ext cx="72008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9322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352584" y="4119463"/>
                  <a:ext cx="6190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84" y="4119463"/>
                  <a:ext cx="619016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179512" y="4581128"/>
                  <a:ext cx="7889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4581128"/>
                  <a:ext cx="78893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179512" y="5157192"/>
                  <a:ext cx="7889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5157192"/>
                  <a:ext cx="78893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1152128" y="5999390"/>
                  <a:ext cx="104887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128" y="5999390"/>
                  <a:ext cx="1048877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1409572" y="3759423"/>
                  <a:ext cx="4261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572" y="3759423"/>
                  <a:ext cx="42612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1265556" y="4350295"/>
                  <a:ext cx="49813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556" y="4350295"/>
                  <a:ext cx="498132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704" r="-49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1303339" y="4926359"/>
                  <a:ext cx="4261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339" y="4926359"/>
                  <a:ext cx="42612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4286" r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0" y="127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Reversal</a:t>
            </a:r>
          </a:p>
        </p:txBody>
      </p:sp>
      <p:graphicFrame>
        <p:nvGraphicFramePr>
          <p:cNvPr id="32771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5011"/>
              </p:ext>
            </p:extLst>
          </p:nvPr>
        </p:nvGraphicFramePr>
        <p:xfrm>
          <a:off x="827584" y="903759"/>
          <a:ext cx="310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" name="方程式" r:id="rId3" imgW="1117440" imgH="228600" progId="Equation.3">
                  <p:embed/>
                </p:oleObj>
              </mc:Choice>
              <mc:Fallback>
                <p:oleObj name="方程式" r:id="rId3" imgW="1117440" imgH="228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03759"/>
                        <a:ext cx="3105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矩形 3"/>
          <p:cNvSpPr>
            <a:spLocks noChangeArrowheads="1"/>
          </p:cNvSpPr>
          <p:nvPr/>
        </p:nvSpPr>
        <p:spPr bwMode="auto">
          <a:xfrm>
            <a:off x="0" y="1484784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1442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803275" eaLnBrk="1" hangingPunct="1">
              <a:buSzPct val="70000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effect of sign change for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kumimoji="0" lang="en-US" altLang="zh-TW" sz="2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26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identical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4"/>
          <a:stretch/>
        </p:blipFill>
        <p:spPr bwMode="auto">
          <a:xfrm>
            <a:off x="354013" y="2276872"/>
            <a:ext cx="8466137" cy="213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1187624" y="5034695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representation for orthogonal basis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0" y="19050"/>
            <a:ext cx="36337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Analysis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4" y="1127301"/>
            <a:ext cx="8237551" cy="5542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79712" y="2132856"/>
                <a:ext cx="50405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𝑅𝑒</m:t>
                      </m:r>
                      <m:r>
                        <a:rPr lang="en-US" altLang="zh-TW" sz="2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{</m:t>
                      </m:r>
                    </m:oMath>
                  </m:oMathPara>
                </a14:m>
                <a:endParaRPr lang="zh-TW" alt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132856"/>
                <a:ext cx="504056" cy="492443"/>
              </a:xfrm>
              <a:prstGeom prst="rect">
                <a:avLst/>
              </a:prstGeom>
              <a:blipFill rotWithShape="1">
                <a:blip r:embed="rId3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07904" y="2134800"/>
                <a:ext cx="194421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}= </m:t>
                          </m:r>
                          <m:func>
                            <m:funcPr>
                              <m:ctrlPr>
                                <a:rPr lang="en-US" altLang="zh-TW" sz="26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 b="0" i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6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func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134800"/>
                <a:ext cx="1944216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1"/>
          <p:cNvSpPr txBox="1">
            <a:spLocks noChangeArrowheads="1"/>
          </p:cNvSpPr>
          <p:nvPr/>
        </p:nvSpPr>
        <p:spPr bwMode="auto">
          <a:xfrm>
            <a:off x="3635375" y="476250"/>
            <a:ext cx="2881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P.32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1.0)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60442"/>
            <a:ext cx="5111506" cy="285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0" y="3485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</a:p>
        </p:txBody>
      </p:sp>
      <p:graphicFrame>
        <p:nvGraphicFramePr>
          <p:cNvPr id="5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78719"/>
              </p:ext>
            </p:extLst>
          </p:nvPr>
        </p:nvGraphicFramePr>
        <p:xfrm>
          <a:off x="1187450" y="898450"/>
          <a:ext cx="11826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方程式" r:id="rId4" imgW="406048" imgH="406048" progId="Equation.3">
                  <p:embed/>
                </p:oleObj>
              </mc:Choice>
              <mc:Fallback>
                <p:oleObj name="方程式" r:id="rId4" imgW="40604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98450"/>
                        <a:ext cx="11826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12"/>
          <p:cNvSpPr txBox="1">
            <a:spLocks noChangeArrowheads="1"/>
          </p:cNvSpPr>
          <p:nvPr/>
        </p:nvSpPr>
        <p:spPr bwMode="auto">
          <a:xfrm>
            <a:off x="1692275" y="777800"/>
            <a:ext cx="7272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600" dirty="0">
                <a:latin typeface="Times New Roman" pitchFamily="18" charset="0"/>
                <a:cs typeface="Times New Roman" pitchFamily="18" charset="0"/>
              </a:rPr>
              <a:t>positive real number</a:t>
            </a:r>
          </a:p>
        </p:txBody>
      </p:sp>
      <p:graphicFrame>
        <p:nvGraphicFramePr>
          <p:cNvPr id="7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61141"/>
              </p:ext>
            </p:extLst>
          </p:nvPr>
        </p:nvGraphicFramePr>
        <p:xfrm>
          <a:off x="1133475" y="2132856"/>
          <a:ext cx="37052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方程式" r:id="rId6" imgW="1307532" imgH="431613" progId="Equation.3">
                  <p:embed/>
                </p:oleObj>
              </mc:Choice>
              <mc:Fallback>
                <p:oleObj name="方程式" r:id="rId6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32856"/>
                        <a:ext cx="370522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2274888" y="1401688"/>
            <a:ext cx="67516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periodic with period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l-GR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fundamental frequency </a:t>
            </a:r>
            <a:r>
              <a:rPr kumimoji="0" lang="el-GR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αω</a:t>
            </a:r>
            <a:r>
              <a:rPr kumimoji="0" lang="en-US" altLang="zh-TW" sz="2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zh-TW" altLang="en-US" sz="26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0" y="3068960"/>
            <a:ext cx="9144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26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unchanged, but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l-GR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each harmonic component are different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99"/>
          <a:stretch/>
        </p:blipFill>
        <p:spPr bwMode="auto">
          <a:xfrm>
            <a:off x="395288" y="2658661"/>
            <a:ext cx="8364537" cy="236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539552" y="5113759"/>
            <a:ext cx="7632848" cy="1671042"/>
            <a:chOff x="539552" y="5013176"/>
            <a:chExt cx="7632848" cy="16710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539552" y="5013176"/>
                  <a:ext cx="7632848" cy="900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sz="28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groupChr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  <m:lim/>
                        </m:limLow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5013176"/>
                  <a:ext cx="7632848" cy="9009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/>
                <p:cNvSpPr txBox="1"/>
                <p:nvPr/>
              </p:nvSpPr>
              <p:spPr>
                <a:xfrm>
                  <a:off x="1979712" y="5497546"/>
                  <a:ext cx="5544616" cy="118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5497546"/>
                  <a:ext cx="5544616" cy="118667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0" y="26035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</a:p>
        </p:txBody>
      </p:sp>
      <p:graphicFrame>
        <p:nvGraphicFramePr>
          <p:cNvPr id="7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10835"/>
              </p:ext>
            </p:extLst>
          </p:nvPr>
        </p:nvGraphicFramePr>
        <p:xfrm>
          <a:off x="763588" y="1246168"/>
          <a:ext cx="5943456" cy="146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方程式" r:id="rId6" imgW="2476440" imgH="609480" progId="Equation.3">
                  <p:embed/>
                </p:oleObj>
              </mc:Choice>
              <mc:Fallback>
                <p:oleObj name="方程式" r:id="rId6" imgW="2476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246168"/>
                        <a:ext cx="5943456" cy="1462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6"/>
          <a:stretch/>
        </p:blipFill>
        <p:spPr bwMode="auto">
          <a:xfrm>
            <a:off x="496888" y="3235042"/>
            <a:ext cx="8151812" cy="241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355976" y="5755322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representation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4763" y="2592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Conjugation</a:t>
            </a:r>
          </a:p>
        </p:txBody>
      </p:sp>
      <p:graphicFrame>
        <p:nvGraphicFramePr>
          <p:cNvPr id="6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36400"/>
              </p:ext>
            </p:extLst>
          </p:nvPr>
        </p:nvGraphicFramePr>
        <p:xfrm>
          <a:off x="1173163" y="1421011"/>
          <a:ext cx="37703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方程式" r:id="rId4" imgW="1282700" imgH="533400" progId="Equation.3">
                  <p:embed/>
                </p:oleObj>
              </mc:Choice>
              <mc:Fallback>
                <p:oleObj name="方程式" r:id="rId4" imgW="1282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421011"/>
                        <a:ext cx="3770312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064892"/>
            <a:ext cx="7702922" cy="44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26035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</a:p>
        </p:txBody>
      </p:sp>
      <p:graphicFrame>
        <p:nvGraphicFramePr>
          <p:cNvPr id="5" name="物件 2"/>
          <p:cNvGraphicFramePr>
            <a:graphicFrameLocks noChangeAspect="1"/>
          </p:cNvGraphicFramePr>
          <p:nvPr/>
        </p:nvGraphicFramePr>
        <p:xfrm>
          <a:off x="962025" y="1049338"/>
          <a:ext cx="3609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方程式" r:id="rId4" imgW="1333500" imgH="368300" progId="Equation.3">
                  <p:embed/>
                </p:oleObj>
              </mc:Choice>
              <mc:Fallback>
                <p:oleObj name="方程式" r:id="rId4" imgW="1333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049338"/>
                        <a:ext cx="36099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矩形 3"/>
          <p:cNvSpPr>
            <a:spLocks noChangeArrowheads="1"/>
          </p:cNvSpPr>
          <p:nvPr/>
        </p:nvSpPr>
        <p:spPr bwMode="auto">
          <a:xfrm>
            <a:off x="0" y="259200"/>
            <a:ext cx="9144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180000" anchor="ctr"/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Parseval’s</a:t>
            </a: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Relation</a:t>
            </a:r>
          </a:p>
        </p:txBody>
      </p:sp>
      <p:graphicFrame>
        <p:nvGraphicFramePr>
          <p:cNvPr id="3891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20960"/>
              </p:ext>
            </p:extLst>
          </p:nvPr>
        </p:nvGraphicFramePr>
        <p:xfrm>
          <a:off x="961200" y="1196752"/>
          <a:ext cx="39576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方程式" r:id="rId3" imgW="1346200" imgH="431800" progId="Equation.3">
                  <p:embed/>
                </p:oleObj>
              </mc:Choice>
              <mc:Fallback>
                <p:oleObj name="方程式" r:id="rId3" imgW="1346200" imgH="431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200" y="1196752"/>
                        <a:ext cx="395763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39411"/>
              </p:ext>
            </p:extLst>
          </p:nvPr>
        </p:nvGraphicFramePr>
        <p:xfrm>
          <a:off x="942974" y="4057650"/>
          <a:ext cx="420508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方程式" r:id="rId5" imgW="1371600" imgH="355320" progId="Equation.3">
                  <p:embed/>
                </p:oleObj>
              </mc:Choice>
              <mc:Fallback>
                <p:oleObj name="方程式" r:id="rId5" imgW="1371600" imgH="35532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4" y="4057650"/>
                        <a:ext cx="4205089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961200" y="5705288"/>
            <a:ext cx="533899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0" anchor="ctr">
            <a:spAutoFit/>
          </a:bodyPr>
          <a:lstStyle>
            <a:lvl1pPr marL="12954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eaLnBrk="1" hangingPunct="1">
              <a:buSzPct val="70000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 power in the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altLang="zh-TW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harmonic component in a period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8920" name="矩形 7"/>
          <p:cNvSpPr>
            <a:spLocks noChangeArrowheads="1"/>
          </p:cNvSpPr>
          <p:nvPr/>
        </p:nvSpPr>
        <p:spPr bwMode="auto">
          <a:xfrm>
            <a:off x="827584" y="2849160"/>
            <a:ext cx="496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180000" anchor="ctr">
            <a:spAutoFit/>
          </a:bodyPr>
          <a:lstStyle>
            <a:lvl1pPr marL="12954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eaLnBrk="1" hangingPunct="1">
              <a:buSzPct val="70000"/>
            </a:pPr>
            <a:r>
              <a:rPr kumimoji="0"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average power in a period </a:t>
            </a:r>
            <a:r>
              <a:rPr kumimoji="0"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>
                <a:spLocks noChangeAspect="1"/>
              </p:cNvSpPr>
              <p:nvPr/>
            </p:nvSpPr>
            <p:spPr>
              <a:xfrm>
                <a:off x="5940152" y="1196752"/>
                <a:ext cx="2957511" cy="1603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TW" sz="2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TW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196752"/>
                <a:ext cx="2957511" cy="1603452"/>
              </a:xfrm>
              <a:prstGeom prst="rect">
                <a:avLst/>
              </a:prstGeom>
              <a:blipFill rotWithShape="1">
                <a:blip r:embed="rId7"/>
                <a:stretch>
                  <a:fillRect l="-3885" b="-676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311150"/>
            <a:ext cx="8640763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163195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3.4 Fourier Series Representation of </a:t>
            </a:r>
          </a:p>
          <a:p>
            <a:pPr marL="1116000" lvl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 Periodic Signals</a:t>
            </a:r>
            <a:endParaRPr kumimoji="0" lang="zh-TW" altLang="en-US" sz="4000" b="1" i="1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28775"/>
            <a:ext cx="9144000" cy="20923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signal sets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41989" name="物件 4"/>
          <p:cNvGraphicFramePr>
            <a:graphicFrameLocks noChangeAspect="1"/>
          </p:cNvGraphicFramePr>
          <p:nvPr/>
        </p:nvGraphicFramePr>
        <p:xfrm>
          <a:off x="684213" y="2492375"/>
          <a:ext cx="64119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9" name="方程式" r:id="rId3" imgW="2527300" imgH="215900" progId="Equation.3">
                  <p:embed/>
                </p:oleObj>
              </mc:Choice>
              <mc:Fallback>
                <p:oleObj name="方程式" r:id="rId3" imgW="2527300" imgH="2159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64119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55635"/>
              </p:ext>
            </p:extLst>
          </p:nvPr>
        </p:nvGraphicFramePr>
        <p:xfrm>
          <a:off x="1116013" y="4005064"/>
          <a:ext cx="53530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0" name="方程式" r:id="rId5" imgW="2197100" imgH="368300" progId="Equation.3">
                  <p:embed/>
                </p:oleObj>
              </mc:Choice>
              <mc:Fallback>
                <p:oleObj name="方程式" r:id="rId5" imgW="2197100" imgH="3683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064"/>
                        <a:ext cx="53530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矩形 6"/>
          <p:cNvSpPr>
            <a:spLocks noChangeArrowheads="1"/>
          </p:cNvSpPr>
          <p:nvPr/>
        </p:nvSpPr>
        <p:spPr bwMode="auto">
          <a:xfrm>
            <a:off x="0" y="488327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509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with period </a:t>
            </a:r>
            <a:endParaRPr kumimoji="0" lang="en-US" altLang="zh-TW" sz="28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92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02162"/>
              </p:ext>
            </p:extLst>
          </p:nvPr>
        </p:nvGraphicFramePr>
        <p:xfrm>
          <a:off x="3265488" y="4843264"/>
          <a:ext cx="17637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1" name="方程式" r:id="rId7" imgW="774360" imgH="342720" progId="Equation.3">
                  <p:embed/>
                </p:oleObj>
              </mc:Choice>
              <mc:Fallback>
                <p:oleObj name="方程式" r:id="rId7" imgW="774360" imgH="34272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843264"/>
                        <a:ext cx="176371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62006"/>
              </p:ext>
            </p:extLst>
          </p:nvPr>
        </p:nvGraphicFramePr>
        <p:xfrm>
          <a:off x="1258888" y="5521126"/>
          <a:ext cx="2447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2" name="方程式" r:id="rId9" imgW="965200" imgH="228600" progId="Equation.3">
                  <p:embed/>
                </p:oleObj>
              </mc:Choice>
              <mc:Fallback>
                <p:oleObj name="方程式" r:id="rId9" imgW="965200" imgH="2286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21126"/>
                        <a:ext cx="2447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0" y="5501397"/>
            <a:ext cx="9144000" cy="52322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72000" lvl="6">
              <a:buSzPct val="70000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only N distinct signals in the set</a:t>
            </a:r>
            <a:endParaRPr kumimoji="0" lang="en-US" altLang="zh-TW" sz="2800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2"/>
          <p:cNvSpPr>
            <a:spLocks noChangeArrowheads="1"/>
          </p:cNvSpPr>
          <p:nvPr/>
        </p:nvSpPr>
        <p:spPr bwMode="auto">
          <a:xfrm>
            <a:off x="0" y="21272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Harmonically Related Exponentials for Periodic Signals</a:t>
            </a:r>
          </a:p>
        </p:txBody>
      </p:sp>
      <p:sp>
        <p:nvSpPr>
          <p:cNvPr id="12297" name="文字方塊 8"/>
          <p:cNvSpPr txBox="1">
            <a:spLocks noChangeArrowheads="1"/>
          </p:cNvSpPr>
          <p:nvPr/>
        </p:nvSpPr>
        <p:spPr bwMode="auto">
          <a:xfrm>
            <a:off x="3808412" y="5356373"/>
            <a:ext cx="4868043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 with period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T: integer multiples of </a:t>
            </a:r>
            <a:r>
              <a:rPr lang="el-GR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0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78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frequency </a:t>
            </a:r>
            <a:r>
              <a:rPr lang="en-US" altLang="zh-TW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lang="zh-TW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41488"/>
            <a:ext cx="3172968" cy="3803904"/>
          </a:xfrm>
          <a:prstGeom prst="rect">
            <a:avLst/>
          </a:prstGeom>
        </p:spPr>
      </p:pic>
      <p:sp>
        <p:nvSpPr>
          <p:cNvPr id="11" name="文字方塊 5"/>
          <p:cNvSpPr txBox="1">
            <a:spLocks noChangeArrowheads="1"/>
          </p:cNvSpPr>
          <p:nvPr/>
        </p:nvSpPr>
        <p:spPr bwMode="auto">
          <a:xfrm>
            <a:off x="1844278" y="1700808"/>
            <a:ext cx="351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T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5"/>
              <p:cNvSpPr txBox="1">
                <a:spLocks noChangeArrowheads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605" y="1900893"/>
                <a:ext cx="57626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319" r="-7447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3218519"/>
                <a:ext cx="863898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5"/>
              <p:cNvSpPr txBox="1">
                <a:spLocks noChangeArrowheads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8000" y="4077072"/>
                <a:ext cx="863898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5"/>
              <p:cNvSpPr txBox="1">
                <a:spLocks noChangeArrowheads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862" y="5005328"/>
                <a:ext cx="86389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2204864"/>
                <a:ext cx="499440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5"/>
              <p:cNvSpPr txBox="1">
                <a:spLocks noChangeArrowheads="1"/>
              </p:cNvSpPr>
              <p:nvPr/>
            </p:nvSpPr>
            <p:spPr bwMode="auto">
              <a:xfrm>
                <a:off x="3711599" y="2924944"/>
                <a:ext cx="1652563" cy="430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𝑡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zh-TW" alt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599" y="2924944"/>
                <a:ext cx="1652563" cy="430246"/>
              </a:xfrm>
              <a:prstGeom prst="rect">
                <a:avLst/>
              </a:prstGeom>
              <a:blipFill rotWithShape="1">
                <a:blip r:embed="rId8"/>
                <a:stretch>
                  <a:fillRect b="-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3717032"/>
                <a:ext cx="499440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5"/>
              <p:cNvSpPr txBox="1">
                <a:spLocks noChangeArrowheads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2520" y="4581128"/>
                <a:ext cx="4994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2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283968" y="1381547"/>
            <a:ext cx="4824536" cy="1039341"/>
            <a:chOff x="4283968" y="1381547"/>
            <a:chExt cx="4824536" cy="10393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5"/>
                <p:cNvSpPr txBox="1">
                  <a:spLocks noChangeArrowheads="1"/>
                </p:cNvSpPr>
                <p:nvPr/>
              </p:nvSpPr>
              <p:spPr bwMode="auto">
                <a:xfrm>
                  <a:off x="4283968" y="1694771"/>
                  <a:ext cx="4824536" cy="3847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1900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sz="19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19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perodic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fundamental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900" b="0" i="0" smtClean="0">
                                <a:latin typeface="Cambria Math"/>
                              </a:rPr>
                              <m:t>period</m:t>
                            </m:r>
                            <m:r>
                              <a:rPr lang="en-US" altLang="zh-TW" sz="19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1900" dirty="0"/>
                </a:p>
              </p:txBody>
            </p:sp>
          </mc:Choice>
          <mc:Fallback>
            <p:sp>
              <p:nvSpPr>
                <p:cNvPr id="21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3968" y="1694771"/>
                  <a:ext cx="4824536" cy="3847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42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1988870"/>
                  <a:ext cx="53489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930" y="1381547"/>
                  <a:ext cx="53489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/>
                <p:cNvSpPr/>
                <p:nvPr/>
              </p:nvSpPr>
              <p:spPr>
                <a:xfrm>
                  <a:off x="5972889" y="2051556"/>
                  <a:ext cx="984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889" y="2051556"/>
                  <a:ext cx="98405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5"/>
              <p:cNvSpPr txBox="1">
                <a:spLocks noChangeArrowheads="1"/>
              </p:cNvSpPr>
              <p:nvPr/>
            </p:nvSpPr>
            <p:spPr bwMode="auto">
              <a:xfrm>
                <a:off x="4865267" y="3100898"/>
                <a:ext cx="5762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5267" y="3100898"/>
                <a:ext cx="576262" cy="338554"/>
              </a:xfrm>
              <a:prstGeom prst="rect">
                <a:avLst/>
              </a:prstGeom>
              <a:blipFill rotWithShape="1">
                <a:blip r:embed="rId15"/>
                <a:stretch>
                  <a:fillRect b="-10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67774"/>
            <a:ext cx="2313432" cy="1042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05064"/>
            <a:ext cx="2313432" cy="804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10" y="4149080"/>
                <a:ext cx="511614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86" y="4174481"/>
                <a:ext cx="365806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611906"/>
                <a:ext cx="63985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725144"/>
                <a:ext cx="6398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  <m:r>
                            <a:rPr kumimoji="0" lang="zh-TW" altLang="en-US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90" y="4211796"/>
                <a:ext cx="63985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r>
                            <a:rPr kumimoji="0" lang="zh-TW" altLang="en-US" sz="17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17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2948"/>
                <a:ext cx="613693" cy="35394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011741"/>
                <a:ext cx="40934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356992"/>
                <a:ext cx="370934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0   1  2   3   4   5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32" y="3618629"/>
                <a:ext cx="166388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56" y="3131676"/>
                <a:ext cx="473142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3" y="2873317"/>
                <a:ext cx="46782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8" y="2924944"/>
                <a:ext cx="47314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61" y="2683108"/>
                <a:ext cx="473142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680" y="2908753"/>
                <a:ext cx="473142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5"/>
              <p:cNvSpPr txBox="1">
                <a:spLocks noChangeArrowheads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898" y="5589240"/>
                <a:ext cx="576262" cy="400110"/>
              </a:xfrm>
              <a:prstGeom prst="rect">
                <a:avLst/>
              </a:prstGeom>
              <a:blipFill rotWithShape="1">
                <a:blip r:embed="rId32"/>
                <a:stretch>
                  <a:fillRect l="-5319" r="-7447" b="-1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9"/>
          <p:cNvSpPr txBox="1">
            <a:spLocks noChangeArrowheads="1"/>
          </p:cNvSpPr>
          <p:nvPr/>
        </p:nvSpPr>
        <p:spPr bwMode="auto">
          <a:xfrm>
            <a:off x="3708400" y="828675"/>
            <a:ext cx="287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 11 of 3.0)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268413"/>
            <a:ext cx="840105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矩形 2"/>
          <p:cNvSpPr>
            <a:spLocks noChangeArrowheads="1"/>
          </p:cNvSpPr>
          <p:nvPr/>
        </p:nvSpPr>
        <p:spPr bwMode="auto">
          <a:xfrm>
            <a:off x="0" y="19050"/>
            <a:ext cx="70119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Sinusoidals</a:t>
            </a:r>
          </a:p>
        </p:txBody>
      </p:sp>
      <p:sp>
        <p:nvSpPr>
          <p:cNvPr id="44036" name="文字方塊 3"/>
          <p:cNvSpPr txBox="1">
            <a:spLocks noChangeArrowheads="1"/>
          </p:cNvSpPr>
          <p:nvPr/>
        </p:nvSpPr>
        <p:spPr bwMode="auto">
          <a:xfrm>
            <a:off x="6804025" y="449263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P.36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1.0)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31300" cy="59705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discrete-time signal sets</a:t>
            </a:r>
          </a:p>
          <a:p>
            <a:pPr marL="1512000" lvl="2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226250" lvl="2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all with common period N</a:t>
            </a:r>
          </a:p>
          <a:p>
            <a:pPr marL="1226250" lvl="2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1226250" lvl="2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 fontAlgn="auto">
              <a:spcBef>
                <a:spcPts val="120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This is different from continuous case. Only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/>
                <a:ea typeface="新細明體" charset="-120"/>
              </a:rPr>
              <a:t>N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 distinct signals in this set.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5059" name="物件 2"/>
          <p:cNvGraphicFramePr>
            <a:graphicFrameLocks noChangeAspect="1"/>
          </p:cNvGraphicFramePr>
          <p:nvPr/>
        </p:nvGraphicFramePr>
        <p:xfrm>
          <a:off x="755650" y="1844675"/>
          <a:ext cx="747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4" name="Equation" r:id="rId3" imgW="2463800" imgH="342900" progId="Equation.3">
                  <p:embed/>
                </p:oleObj>
              </mc:Choice>
              <mc:Fallback>
                <p:oleObj name="Equation" r:id="rId3" imgW="2463800" imgH="342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472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物件 3"/>
          <p:cNvGraphicFramePr>
            <a:graphicFrameLocks noChangeAspect="1"/>
          </p:cNvGraphicFramePr>
          <p:nvPr/>
        </p:nvGraphicFramePr>
        <p:xfrm>
          <a:off x="971550" y="386080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5" name="方程式" r:id="rId5" imgW="965200" imgH="228600" progId="Equation.3">
                  <p:embed/>
                </p:oleObj>
              </mc:Choice>
              <mc:Fallback>
                <p:oleObj name="方程式" r:id="rId5" imgW="9652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6588125" y="468313"/>
            <a:ext cx="230435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P.42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1.0)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Determination of </a:t>
            </a:r>
            <a:r>
              <a:rPr kumimoji="0" lang="en-US" altLang="zh-TW" sz="3000" i="1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</a:t>
            </a:r>
            <a:r>
              <a:rPr kumimoji="0" lang="en-US" altLang="zh-TW" sz="3000" i="1" baseline="-250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k</a:t>
            </a:r>
            <a:endParaRPr kumimoji="0" lang="en-US" altLang="zh-TW" sz="2600" i="1" kern="100" baseline="-25000" dirty="0">
              <a:latin typeface="Times New Roman"/>
              <a:ea typeface="標楷體"/>
            </a:endParaRPr>
          </a:p>
        </p:txBody>
      </p:sp>
      <p:grpSp>
        <p:nvGrpSpPr>
          <p:cNvPr id="15363" name="群組 9"/>
          <p:cNvGrpSpPr>
            <a:grpSpLocks/>
          </p:cNvGrpSpPr>
          <p:nvPr/>
        </p:nvGrpSpPr>
        <p:grpSpPr bwMode="auto">
          <a:xfrm>
            <a:off x="1096963" y="5055889"/>
            <a:ext cx="7754937" cy="1541463"/>
            <a:chOff x="1097467" y="4762648"/>
            <a:chExt cx="7754904" cy="1541463"/>
          </a:xfrm>
        </p:grpSpPr>
        <p:graphicFrame>
          <p:nvGraphicFramePr>
            <p:cNvPr id="15368" name="物件 3"/>
            <p:cNvGraphicFramePr>
              <a:graphicFrameLocks noChangeAspect="1"/>
            </p:cNvGraphicFramePr>
            <p:nvPr/>
          </p:nvGraphicFramePr>
          <p:xfrm>
            <a:off x="1097467" y="4762648"/>
            <a:ext cx="3514710" cy="154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1" name="方程式" r:id="rId3" imgW="1384300" imgH="660400" progId="Equation.3">
                    <p:embed/>
                  </p:oleObj>
                </mc:Choice>
                <mc:Fallback>
                  <p:oleObj name="方程式" r:id="rId3" imgW="13843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467" y="4762648"/>
                          <a:ext cx="3514710" cy="154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文字方塊 4"/>
            <p:cNvSpPr txBox="1">
              <a:spLocks noChangeArrowheads="1"/>
            </p:cNvSpPr>
            <p:nvPr/>
          </p:nvSpPr>
          <p:spPr bwMode="auto">
            <a:xfrm>
              <a:off x="4531891" y="4801609"/>
              <a:ext cx="43204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Fourier series coefficients</a:t>
              </a:r>
              <a:endParaRPr kumimoji="0" lang="zh-TW" altLang="en-US" sz="26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0" name="文字方塊 5"/>
            <p:cNvSpPr txBox="1">
              <a:spLocks noChangeArrowheads="1"/>
            </p:cNvSpPr>
            <p:nvPr/>
          </p:nvSpPr>
          <p:spPr bwMode="auto">
            <a:xfrm>
              <a:off x="3686638" y="5748024"/>
              <a:ext cx="43204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dc component</a:t>
              </a:r>
              <a:endParaRPr kumimoji="0" lang="zh-TW" altLang="en-US" sz="26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64" name="群組 8"/>
          <p:cNvGrpSpPr>
            <a:grpSpLocks/>
          </p:cNvGrpSpPr>
          <p:nvPr/>
        </p:nvGrpSpPr>
        <p:grpSpPr bwMode="auto">
          <a:xfrm>
            <a:off x="923925" y="3013075"/>
            <a:ext cx="5965825" cy="1897063"/>
            <a:chOff x="923925" y="2256607"/>
            <a:chExt cx="5965825" cy="1897063"/>
          </a:xfrm>
        </p:grpSpPr>
        <p:graphicFrame>
          <p:nvGraphicFramePr>
            <p:cNvPr id="15365" name="物件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718057"/>
                </p:ext>
              </p:extLst>
            </p:nvPr>
          </p:nvGraphicFramePr>
          <p:xfrm>
            <a:off x="923925" y="2256607"/>
            <a:ext cx="5965825" cy="189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2" name="方程式" r:id="rId5" imgW="2349360" imgH="812520" progId="Equation.3">
                    <p:embed/>
                  </p:oleObj>
                </mc:Choice>
                <mc:Fallback>
                  <p:oleObj name="方程式" r:id="rId5" imgW="2349360" imgH="812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925" y="2256607"/>
                          <a:ext cx="5965825" cy="189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285033" y="2354827"/>
              <a:ext cx="612775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891493" y="2348483"/>
              <a:ext cx="1655763" cy="900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aphicFrame>
        <p:nvGraphicFramePr>
          <p:cNvPr id="12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00299"/>
              </p:ext>
            </p:extLst>
          </p:nvPr>
        </p:nvGraphicFramePr>
        <p:xfrm>
          <a:off x="899592" y="1916113"/>
          <a:ext cx="27733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3" name="方程式" r:id="rId7" imgW="1091880" imgH="431640" progId="Equation.3">
                  <p:embed/>
                </p:oleObj>
              </mc:Choice>
              <mc:Fallback>
                <p:oleObj name="方程式" r:id="rId7" imgW="1091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113"/>
                        <a:ext cx="27733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4"/>
          <p:cNvSpPr txBox="1">
            <a:spLocks noChangeArrowheads="1"/>
          </p:cNvSpPr>
          <p:nvPr/>
        </p:nvSpPr>
        <p:spPr bwMode="auto">
          <a:xfrm>
            <a:off x="7020173" y="600869"/>
            <a:ext cx="212382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P.14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3.0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1113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 pitchFamily="18" charset="0"/>
              </a:rPr>
              <a:t>Response of A Linear Time-invariant </a:t>
            </a:r>
          </a:p>
          <a:p>
            <a:pPr lvl="1" eaLnBrk="1" hangingPunct="1"/>
            <a:r>
              <a:rPr lang="en-US" altLang="zh-TW" sz="4000" b="1" u="sng" dirty="0">
                <a:solidFill>
                  <a:srgbClr val="000000"/>
                </a:solidFill>
                <a:latin typeface="Times New Roman" pitchFamily="18" charset="0"/>
              </a:rPr>
              <a:t>System to An Exponential Signal</a:t>
            </a:r>
          </a:p>
          <a:p>
            <a:pPr eaLnBrk="1" hangingPunct="1">
              <a:lnSpc>
                <a:spcPct val="200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 Observation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640388"/>
            <a:ext cx="9144000" cy="1173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indent="-45720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803275" algn="l"/>
              </a:tabLst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if the input has a single frequency component, the output will be exactly the same single frequency component, except scaled by a constant</a:t>
            </a:r>
            <a:endParaRPr kumimoji="0" lang="zh-TW" altLang="zh-TW" sz="2600" kern="100" dirty="0">
              <a:latin typeface="Times New Roman"/>
              <a:ea typeface="標楷體"/>
            </a:endParaRPr>
          </a:p>
        </p:txBody>
      </p:sp>
      <p:sp>
        <p:nvSpPr>
          <p:cNvPr id="5124" name="文字方塊 13"/>
          <p:cNvSpPr txBox="1">
            <a:spLocks noChangeArrowheads="1"/>
          </p:cNvSpPr>
          <p:nvPr/>
        </p:nvSpPr>
        <p:spPr bwMode="auto">
          <a:xfrm>
            <a:off x="6286500" y="2825750"/>
            <a:ext cx="217328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time-invariant</a:t>
            </a:r>
          </a:p>
          <a:p>
            <a:pPr eaLnBrk="1" hangingPunct="1">
              <a:spcBef>
                <a:spcPts val="800"/>
              </a:spcBef>
            </a:pPr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scaling property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5" name="物件 16"/>
          <p:cNvGraphicFramePr>
            <a:graphicFrameLocks noChangeAspect="1"/>
          </p:cNvGraphicFramePr>
          <p:nvPr/>
        </p:nvGraphicFramePr>
        <p:xfrm>
          <a:off x="779463" y="2320925"/>
          <a:ext cx="51339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方程式" r:id="rId3" imgW="2032000" imgH="889000" progId="Equation.3">
                  <p:embed/>
                </p:oleObj>
              </mc:Choice>
              <mc:Fallback>
                <p:oleObj name="方程式" r:id="rId3" imgW="2032000" imgH="8890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320925"/>
                        <a:ext cx="5133975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物件 17"/>
          <p:cNvGraphicFramePr>
            <a:graphicFrameLocks noChangeAspect="1"/>
          </p:cNvGraphicFramePr>
          <p:nvPr/>
        </p:nvGraphicFramePr>
        <p:xfrm>
          <a:off x="1093788" y="4983163"/>
          <a:ext cx="2373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方程式" r:id="rId5" imgW="939800" imgH="228600" progId="Equation.3">
                  <p:embed/>
                </p:oleObj>
              </mc:Choice>
              <mc:Fallback>
                <p:oleObj name="方程式" r:id="rId5" imgW="939800" imgH="228600" progId="Equation.3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983163"/>
                        <a:ext cx="23733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17"/>
          <p:cNvSpPr>
            <a:spLocks noChangeShapeType="1"/>
          </p:cNvSpPr>
          <p:nvPr/>
        </p:nvSpPr>
        <p:spPr bwMode="auto">
          <a:xfrm flipV="1">
            <a:off x="1568450" y="43656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 flipV="1">
            <a:off x="2073275" y="43656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文字方塊 20"/>
          <p:cNvSpPr txBox="1">
            <a:spLocks noChangeArrowheads="1"/>
          </p:cNvSpPr>
          <p:nvPr/>
        </p:nvSpPr>
        <p:spPr bwMode="auto">
          <a:xfrm>
            <a:off x="1409700" y="4518025"/>
            <a:ext cx="808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altLang="zh-TW" sz="2400" i="1">
                <a:latin typeface="Times New Roman" pitchFamily="18" charset="0"/>
                <a:cs typeface="Times New Roman" pitchFamily="18" charset="0"/>
              </a:rPr>
              <a:t>     t</a:t>
            </a:r>
            <a:endParaRPr kumimoji="0" lang="zh-TW" altLang="en-US" sz="24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5251"/>
            <a:ext cx="9144000" cy="1031501"/>
          </a:xfrm>
          <a:prstGeom prst="rect">
            <a:avLst/>
          </a:prstGeom>
          <a:blipFill rotWithShape="1">
            <a:blip r:embed="rId2"/>
            <a:stretch>
              <a:fillRect b="-1360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00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3000" i="1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3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3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3000" dirty="0" smtClean="0"/>
              </a:p>
              <a:p>
                <a:pPr marL="54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3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3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3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3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 0,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TW" sz="30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768"/>
                <a:ext cx="4788024" cy="2168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211960" y="249289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unit vector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 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0" y="4005064"/>
            <a:ext cx="4644008" cy="1733936"/>
            <a:chOff x="0" y="4005064"/>
            <a:chExt cx="4644008" cy="1733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TW" altLang="en-US" sz="30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  <a:p>
                  <a:pPr marL="540000"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3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3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30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altLang="zh-TW" sz="3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zh-TW" alt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3000" i="1"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3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TW" sz="30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005064"/>
                  <a:ext cx="3203848" cy="17339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3347864" y="4873195"/>
              <a:ext cx="1296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TW" alt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</a:t>
              </a:r>
              <a:r>
                <a:rPr lang="en-US" altLang="zh-TW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字方塊 4"/>
          <p:cNvSpPr txBox="1">
            <a:spLocks noChangeArrowheads="1"/>
          </p:cNvSpPr>
          <p:nvPr/>
        </p:nvSpPr>
        <p:spPr bwMode="auto">
          <a:xfrm>
            <a:off x="4499992" y="600869"/>
            <a:ext cx="230435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P.15 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3.0</a:t>
            </a: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5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60616"/>
              </p:ext>
            </p:extLst>
          </p:nvPr>
        </p:nvGraphicFramePr>
        <p:xfrm>
          <a:off x="1012825" y="1700213"/>
          <a:ext cx="558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方程式" r:id="rId3" imgW="2793960" imgH="812520" progId="Equation.3">
                  <p:embed/>
                </p:oleObj>
              </mc:Choice>
              <mc:Fallback>
                <p:oleObj name="方程式" r:id="rId3" imgW="2793960" imgH="81252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700213"/>
                        <a:ext cx="5588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05999"/>
              </p:ext>
            </p:extLst>
          </p:nvPr>
        </p:nvGraphicFramePr>
        <p:xfrm>
          <a:off x="971600" y="3398068"/>
          <a:ext cx="17065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方程式" r:id="rId5" imgW="672808" imgH="228501" progId="Equation.3">
                  <p:embed/>
                </p:oleObj>
              </mc:Choice>
              <mc:Fallback>
                <p:oleObj name="方程式" r:id="rId5" imgW="672808" imgH="228501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98068"/>
                        <a:ext cx="17065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矩形 7"/>
          <p:cNvSpPr>
            <a:spLocks noChangeArrowheads="1"/>
          </p:cNvSpPr>
          <p:nvPr/>
        </p:nvSpPr>
        <p:spPr bwMode="auto">
          <a:xfrm>
            <a:off x="0" y="33985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87972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3336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37941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4251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470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598738" lvl="4" eaLnBrk="1" hangingPunct="1">
              <a:buSzPct val="70000"/>
            </a:pP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 with period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47109" name="矩形 8"/>
          <p:cNvSpPr>
            <a:spLocks noChangeArrowheads="1"/>
          </p:cNvSpPr>
          <p:nvPr/>
        </p:nvSpPr>
        <p:spPr bwMode="auto">
          <a:xfrm>
            <a:off x="0" y="3969989"/>
            <a:ext cx="9144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900000" eaLnBrk="1" hangingPunct="1">
              <a:lnSpc>
                <a:spcPct val="90000"/>
              </a:lnSpc>
              <a:buSzPct val="70000"/>
            </a:pP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 both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and </a:t>
            </a:r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24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discrete, and periodic with period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therefore summed over a period of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Fourier Series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08534" y="5928005"/>
                <a:ext cx="4195514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90000"/>
                  </a:lnSpc>
                  <a:buFont typeface="Arial" panose="020B0604020202020204" pitchFamily="34" charset="0"/>
                  <a:buChar char="‒"/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different values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N-dimensional vector space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34" y="5928005"/>
                <a:ext cx="4195514" cy="885371"/>
              </a:xfrm>
              <a:prstGeom prst="rect">
                <a:avLst/>
              </a:prstGeom>
              <a:blipFill rotWithShape="1">
                <a:blip r:embed="rId7"/>
                <a:stretch>
                  <a:fillRect l="-2035" t="-9589" b="-143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14617" y="4684850"/>
            <a:ext cx="57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61760" y="5445224"/>
                <a:ext cx="2600672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TW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TW" sz="24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60" y="5445224"/>
                <a:ext cx="2600672" cy="5088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246208" y="4528692"/>
                <a:ext cx="223224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08" y="4528692"/>
                <a:ext cx="2232248" cy="988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478456" y="483977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合成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78456" y="549707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0" y="19050"/>
            <a:ext cx="4070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 Basis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12"/>
          <a:stretch/>
        </p:blipFill>
        <p:spPr bwMode="auto">
          <a:xfrm>
            <a:off x="323850" y="3068960"/>
            <a:ext cx="8542338" cy="256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14250"/>
              </p:ext>
            </p:extLst>
          </p:nvPr>
        </p:nvGraphicFramePr>
        <p:xfrm>
          <a:off x="467544" y="1412775"/>
          <a:ext cx="5113020" cy="13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方程式" r:id="rId4" imgW="2324100" imgH="609600" progId="Equation.3">
                  <p:embed/>
                </p:oleObj>
              </mc:Choice>
              <mc:Fallback>
                <p:oleObj name="方程式" r:id="rId4" imgW="2324100" imgH="6096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5"/>
                        <a:ext cx="5113020" cy="134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48131" name="物件 2"/>
          <p:cNvGraphicFramePr>
            <a:graphicFrameLocks noChangeAspect="1"/>
          </p:cNvGraphicFramePr>
          <p:nvPr/>
        </p:nvGraphicFramePr>
        <p:xfrm>
          <a:off x="1228725" y="2133600"/>
          <a:ext cx="54768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2" name="方程式" r:id="rId3" imgW="2247900" imgH="215900" progId="Equation.3">
                  <p:embed/>
                </p:oleObj>
              </mc:Choice>
              <mc:Fallback>
                <p:oleObj name="方程式" r:id="rId3" imgW="22479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33600"/>
                        <a:ext cx="54768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0" y="2636838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6446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SzPct val="70000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 vector space</a:t>
            </a:r>
            <a:endParaRPr kumimoji="0" lang="en-US" altLang="zh-TW" sz="26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3" name="物件 4"/>
          <p:cNvGraphicFramePr>
            <a:graphicFrameLocks noChangeAspect="1"/>
          </p:cNvGraphicFramePr>
          <p:nvPr/>
        </p:nvGraphicFramePr>
        <p:xfrm>
          <a:off x="1366838" y="3465513"/>
          <a:ext cx="4424362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3" name="方程式" r:id="rId5" imgW="1816100" imgH="914400" progId="Equation.3">
                  <p:embed/>
                </p:oleObj>
              </mc:Choice>
              <mc:Fallback>
                <p:oleObj name="方程式" r:id="rId5" imgW="1816100" imgH="9144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65513"/>
                        <a:ext cx="4424362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Vector Space Interpretation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graphicFrame>
        <p:nvGraphicFramePr>
          <p:cNvPr id="49155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88063"/>
              </p:ext>
            </p:extLst>
          </p:nvPr>
        </p:nvGraphicFramePr>
        <p:xfrm>
          <a:off x="1223963" y="1971675"/>
          <a:ext cx="51069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0" name="方程式" r:id="rId3" imgW="2095200" imgH="507960" progId="Equation.3">
                  <p:embed/>
                </p:oleObj>
              </mc:Choice>
              <mc:Fallback>
                <p:oleObj name="方程式" r:id="rId3" imgW="2095200" imgH="50796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971675"/>
                        <a:ext cx="5106987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矩形 3"/>
          <p:cNvSpPr>
            <a:spLocks noChangeArrowheads="1"/>
          </p:cNvSpPr>
          <p:nvPr/>
        </p:nvSpPr>
        <p:spPr bwMode="auto">
          <a:xfrm>
            <a:off x="0" y="3113088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6446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SzPct val="70000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set of orthonormal bases</a:t>
            </a:r>
            <a:endParaRPr kumimoji="0" lang="en-US" altLang="zh-TW" sz="26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15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92477"/>
              </p:ext>
            </p:extLst>
          </p:nvPr>
        </p:nvGraphicFramePr>
        <p:xfrm>
          <a:off x="1381125" y="4090988"/>
          <a:ext cx="50228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1" name="方程式" r:id="rId5" imgW="2108160" imgH="1104840" progId="Equation.3">
                  <p:embed/>
                </p:oleObj>
              </mc:Choice>
              <mc:Fallback>
                <p:oleObj name="方程式" r:id="rId5" imgW="2108160" imgH="11048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090988"/>
                        <a:ext cx="50228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525"/>
            <a:ext cx="9144000" cy="39084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Fourier Series Representation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No </a:t>
            </a: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Convergence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Issue, No Gibbs </a:t>
            </a:r>
          </a:p>
          <a:p>
            <a:pPr marL="756000" fontAlgn="auto"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Phenomenon, No Discontinuity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[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] has only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parameters, represented by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coefficients</a:t>
            </a:r>
          </a:p>
          <a:p>
            <a:pPr marL="1368000" lvl="1" fontAlgn="auto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sum of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terms gives the exact value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4005263"/>
            <a:ext cx="9144000" cy="492125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 odd			       </a:t>
            </a:r>
            <a:r>
              <a:rPr kumimoji="0" lang="en-US" altLang="zh-TW" sz="2600" kern="100" dirty="0">
                <a:solidFill>
                  <a:prstClr val="black"/>
                </a:solidFill>
                <a:latin typeface="Arial"/>
                <a:ea typeface="標楷體"/>
                <a:cs typeface="Arial"/>
              </a:rPr>
              <a:t>– 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N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even</a:t>
            </a:r>
          </a:p>
        </p:txBody>
      </p:sp>
      <p:graphicFrame>
        <p:nvGraphicFramePr>
          <p:cNvPr id="50180" name="物件 4"/>
          <p:cNvGraphicFramePr>
            <a:graphicFrameLocks noChangeAspect="1"/>
          </p:cNvGraphicFramePr>
          <p:nvPr/>
        </p:nvGraphicFramePr>
        <p:xfrm>
          <a:off x="1406525" y="4437063"/>
          <a:ext cx="35972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3" name="方程式" r:id="rId3" imgW="1778000" imgH="889000" progId="Equation.3">
                  <p:embed/>
                </p:oleObj>
              </mc:Choice>
              <mc:Fallback>
                <p:oleObj name="方程式" r:id="rId3" imgW="1778000" imgH="889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437063"/>
                        <a:ext cx="35972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物件 3"/>
          <p:cNvGraphicFramePr>
            <a:graphicFrameLocks noChangeAspect="1"/>
          </p:cNvGraphicFramePr>
          <p:nvPr/>
        </p:nvGraphicFramePr>
        <p:xfrm>
          <a:off x="5572125" y="4437063"/>
          <a:ext cx="30321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4" name="方程式" r:id="rId5" imgW="1498600" imgH="889000" progId="Equation.3">
                  <p:embed/>
                </p:oleObj>
              </mc:Choice>
              <mc:Fallback>
                <p:oleObj name="方程式" r:id="rId5" imgW="1498600" imgH="889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437063"/>
                        <a:ext cx="303212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矩形 5"/>
          <p:cNvSpPr>
            <a:spLocks noChangeArrowheads="1"/>
          </p:cNvSpPr>
          <p:nvPr/>
        </p:nvSpPr>
        <p:spPr bwMode="auto">
          <a:xfrm>
            <a:off x="0" y="62372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lvl="1" algn="ctr" eaLnBrk="1" hangingPunct="1">
              <a:buSzPct val="70000"/>
            </a:pP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3.18, P.220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6892925" cy="62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0161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Properties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Primarily Parallel with those for continuous-time</a:t>
            </a:r>
            <a:endParaRPr kumimoji="0" lang="en-US" altLang="zh-TW" sz="2600" kern="100" dirty="0">
              <a:latin typeface="Times New Roman"/>
              <a:ea typeface="標楷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48880"/>
            <a:ext cx="9144000" cy="7032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Multiplication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52228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588144"/>
              </p:ext>
            </p:extLst>
          </p:nvPr>
        </p:nvGraphicFramePr>
        <p:xfrm>
          <a:off x="1316038" y="1930400"/>
          <a:ext cx="19303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3" name="方程式" r:id="rId3" imgW="965160" imgH="228600" progId="Equation.3">
                  <p:embed/>
                </p:oleObj>
              </mc:Choice>
              <mc:Fallback>
                <p:oleObj name="方程式" r:id="rId3" imgW="96516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930400"/>
                        <a:ext cx="193032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32805"/>
              </p:ext>
            </p:extLst>
          </p:nvPr>
        </p:nvGraphicFramePr>
        <p:xfrm>
          <a:off x="1285875" y="3012951"/>
          <a:ext cx="4038480" cy="134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4" name="方程式" r:id="rId5" imgW="2019240" imgH="672840" progId="Equation.3">
                  <p:embed/>
                </p:oleObj>
              </mc:Choice>
              <mc:Fallback>
                <p:oleObj name="方程式" r:id="rId5" imgW="2019240" imgH="6728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012951"/>
                        <a:ext cx="4038480" cy="134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779912" y="4293097"/>
            <a:ext cx="3240360" cy="492443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marL="0" lvl="6">
              <a:buSzPct val="70000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periodic convolution</a:t>
            </a:r>
            <a:endParaRPr kumimoji="0" lang="en-US" altLang="zh-TW" sz="2600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5576" y="4941143"/>
            <a:ext cx="4084712" cy="1800225"/>
            <a:chOff x="755576" y="1268413"/>
            <a:chExt cx="4084712" cy="180022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5" r="48784"/>
            <a:stretch/>
          </p:blipFill>
          <p:spPr bwMode="auto">
            <a:xfrm>
              <a:off x="1364455" y="1268413"/>
              <a:ext cx="3199925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827584" y="1268413"/>
                  <a:ext cx="504056" cy="524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1268413"/>
                  <a:ext cx="504056" cy="52456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55576" y="2040337"/>
                  <a:ext cx="504056" cy="524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040337"/>
                  <a:ext cx="504056" cy="52456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61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499992" y="1424389"/>
                  <a:ext cx="3402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i="1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1424389"/>
                  <a:ext cx="340296" cy="4924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463256" y="2180357"/>
                  <a:ext cx="3402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i="1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zh-TW" altLang="en-US" sz="26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256" y="2180357"/>
                  <a:ext cx="340296" cy="49244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0" y="0"/>
            <a:ext cx="27289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39552" y="1045007"/>
                <a:ext cx="4327660" cy="2364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⟷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⟷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𝑗𝑘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⟷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45007"/>
                <a:ext cx="4327660" cy="23649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0" y="3596823"/>
            <a:ext cx="3722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 Difference</a:t>
            </a:r>
            <a:endParaRPr kumimoji="0" lang="en-US" altLang="zh-TW" sz="3600" b="1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59644"/>
              </p:ext>
            </p:extLst>
          </p:nvPr>
        </p:nvGraphicFramePr>
        <p:xfrm>
          <a:off x="492100" y="4705251"/>
          <a:ext cx="58801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方程式" r:id="rId4" imgW="2171700" imgH="533400" progId="Equation.3">
                  <p:embed/>
                </p:oleObj>
              </mc:Choice>
              <mc:Fallback>
                <p:oleObj name="方程式" r:id="rId4" imgW="2171700" imgH="5334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00" y="4705251"/>
                        <a:ext cx="5880100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1358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 smtClean="0">
                <a:solidFill>
                  <a:srgbClr val="000000"/>
                </a:solidFill>
                <a:latin typeface="Times New Roman"/>
                <a:ea typeface="新細明體" charset="-120"/>
              </a:rPr>
              <a:t>Properties</a:t>
            </a:r>
            <a:endParaRPr lang="en-US" altLang="zh-TW" sz="4000" b="1" u="sng" dirty="0">
              <a:solidFill>
                <a:srgbClr val="000000"/>
              </a:solidFill>
              <a:latin typeface="Times New Roman"/>
              <a:ea typeface="新細明體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7016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 err="1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Parseval’s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Relation</a:t>
            </a:r>
            <a:endParaRPr kumimoji="0" lang="en-US" altLang="zh-TW" sz="30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54277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05527"/>
              </p:ext>
            </p:extLst>
          </p:nvPr>
        </p:nvGraphicFramePr>
        <p:xfrm>
          <a:off x="1568450" y="1844824"/>
          <a:ext cx="3917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4" name="方程式" r:id="rId3" imgW="1447800" imgH="419100" progId="Equation.3">
                  <p:embed/>
                </p:oleObj>
              </mc:Choice>
              <mc:Fallback>
                <p:oleObj name="方程式" r:id="rId3" imgW="1447800" imgH="4191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844824"/>
                        <a:ext cx="39179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Line 7"/>
          <p:cNvSpPr>
            <a:spLocks noChangeShapeType="1"/>
          </p:cNvSpPr>
          <p:nvPr/>
        </p:nvSpPr>
        <p:spPr bwMode="auto">
          <a:xfrm flipV="1">
            <a:off x="2411413" y="3087837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4932363" y="3087837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258888" y="3591074"/>
            <a:ext cx="20891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average power in a period</a:t>
            </a:r>
            <a:endParaRPr lang="zh-TW" altLang="zh-TW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3995738" y="3591074"/>
            <a:ext cx="39608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average power in a period for each harmonic component</a:t>
            </a:r>
            <a:endParaRPr lang="zh-TW" altLang="zh-TW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0"/>
            <a:ext cx="9144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u="sng">
                <a:solidFill>
                  <a:srgbClr val="000000"/>
                </a:solidFill>
                <a:latin typeface="Times New Roman" pitchFamily="18" charset="0"/>
              </a:rPr>
              <a:t>Input/Output Relationship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99592" y="1052736"/>
            <a:ext cx="4392488" cy="773400"/>
            <a:chOff x="67608" y="1409398"/>
            <a:chExt cx="4392488" cy="773400"/>
          </a:xfrm>
        </p:grpSpPr>
        <p:sp>
          <p:nvSpPr>
            <p:cNvPr id="5" name="矩形 4"/>
            <p:cNvSpPr/>
            <p:nvPr/>
          </p:nvSpPr>
          <p:spPr>
            <a:xfrm>
              <a:off x="1763688" y="1628800"/>
              <a:ext cx="864096" cy="55399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90000" rtlCol="0" anchor="ctr" anchorCtr="0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endParaRPr kumimoji="0" lang="zh-TW" alt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直線單箭頭接點 5"/>
            <p:cNvCxnSpPr>
              <a:stCxn id="5" idx="3"/>
            </p:cNvCxnSpPr>
            <p:nvPr/>
          </p:nvCxnSpPr>
          <p:spPr>
            <a:xfrm>
              <a:off x="2627784" y="1905799"/>
              <a:ext cx="108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683568" y="1904400"/>
              <a:ext cx="108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635896" y="1409398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1409398"/>
                  <a:ext cx="8242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22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7608" y="1410133"/>
                  <a:ext cx="820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8" y="1410133"/>
                  <a:ext cx="8202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字方塊 11"/>
          <p:cNvSpPr txBox="1"/>
          <p:nvPr/>
        </p:nvSpPr>
        <p:spPr>
          <a:xfrm>
            <a:off x="0" y="242088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4365104"/>
            <a:ext cx="4067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1600" indent="-285750">
              <a:buSzPct val="70000"/>
              <a:buFont typeface="Wingdings" pitchFamily="2" charset="2"/>
              <a:buChar char="l"/>
            </a:pP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 Domain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987552" cy="5029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4" y="1727096"/>
            <a:ext cx="1170432" cy="59436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827584" y="3151360"/>
            <a:ext cx="4928656" cy="967550"/>
            <a:chOff x="827584" y="3151360"/>
            <a:chExt cx="4928656" cy="96755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212976"/>
              <a:ext cx="4206240" cy="800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443040" y="3151361"/>
                  <a:ext cx="8245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zh-TW" alt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𝛿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040" y="3151361"/>
                  <a:ext cx="82458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932040" y="3151360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3151360"/>
                  <a:ext cx="82420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81"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1209110" y="3717032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zh-TW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67944" y="371880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zh-TW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691680" y="3573016"/>
                  <a:ext cx="34964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73016"/>
                  <a:ext cx="349646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4870426" y="3574800"/>
                  <a:ext cx="34964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426" y="3574800"/>
                  <a:ext cx="349646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8" y="5013176"/>
            <a:ext cx="4672584" cy="1316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32040" y="5517232"/>
                <a:ext cx="4339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0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517232"/>
                <a:ext cx="433965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049803" y="5589240"/>
                <a:ext cx="4339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0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03" y="5589240"/>
                <a:ext cx="433965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62550" y="5720517"/>
                <a:ext cx="5420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0" y="5720517"/>
                <a:ext cx="542008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481538" y="5695116"/>
                <a:ext cx="5420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38" y="5695116"/>
                <a:ext cx="542008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196279" y="5733256"/>
                <a:ext cx="547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79" y="5733256"/>
                <a:ext cx="547971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575757" y="5733256"/>
                <a:ext cx="528222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19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19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19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19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57" y="5733256"/>
                <a:ext cx="528222" cy="38472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29219" y="5691641"/>
                <a:ext cx="547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19" y="5691641"/>
                <a:ext cx="547971" cy="400110"/>
              </a:xfrm>
              <a:prstGeom prst="rect">
                <a:avLst/>
              </a:prstGeom>
              <a:blipFill rotWithShape="1">
                <a:blip r:embed="rId1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024029" y="5701653"/>
                <a:ext cx="5479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TW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TW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029" y="5701653"/>
                <a:ext cx="547971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850" y="188913"/>
            <a:ext cx="6838950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5299" name="矩形 3"/>
          <p:cNvSpPr>
            <a:spLocks noChangeArrowheads="1"/>
          </p:cNvSpPr>
          <p:nvPr/>
        </p:nvSpPr>
        <p:spPr bwMode="auto">
          <a:xfrm>
            <a:off x="0" y="0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kumimoji="0" lang="en-US" altLang="zh-TW" sz="4000" b="1" i="1">
                <a:latin typeface="Times New Roman" pitchFamily="18" charset="0"/>
                <a:cs typeface="Times New Roman" pitchFamily="18" charset="0"/>
              </a:rPr>
              <a:t>3.5 Application Example</a:t>
            </a:r>
          </a:p>
        </p:txBody>
      </p:sp>
      <p:sp>
        <p:nvSpPr>
          <p:cNvPr id="55300" name="矩形 4"/>
          <p:cNvSpPr>
            <a:spLocks noChangeArrowheads="1"/>
          </p:cNvSpPr>
          <p:nvPr/>
        </p:nvSpPr>
        <p:spPr bwMode="auto">
          <a:xfrm>
            <a:off x="0" y="93662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lang="en-US" altLang="zh-TW" sz="4000" b="1" u="sng">
                <a:solidFill>
                  <a:srgbClr val="000000"/>
                </a:solidFill>
                <a:latin typeface="Times New Roman" pitchFamily="18" charset="0"/>
              </a:rPr>
              <a:t>System Characterization</a:t>
            </a:r>
          </a:p>
        </p:txBody>
      </p:sp>
      <p:grpSp>
        <p:nvGrpSpPr>
          <p:cNvPr id="55301" name="群組 33"/>
          <p:cNvGrpSpPr>
            <a:grpSpLocks/>
          </p:cNvGrpSpPr>
          <p:nvPr/>
        </p:nvGrpSpPr>
        <p:grpSpPr bwMode="auto">
          <a:xfrm>
            <a:off x="1131888" y="2022475"/>
            <a:ext cx="6535737" cy="901700"/>
            <a:chOff x="588318" y="2013342"/>
            <a:chExt cx="6537214" cy="902077"/>
          </a:xfrm>
        </p:grpSpPr>
        <p:sp>
          <p:nvSpPr>
            <p:cNvPr id="55322" name="矩形 6"/>
            <p:cNvSpPr>
              <a:spLocks noChangeArrowheads="1"/>
            </p:cNvSpPr>
            <p:nvPr/>
          </p:nvSpPr>
          <p:spPr bwMode="auto">
            <a:xfrm>
              <a:off x="5777086" y="2013342"/>
              <a:ext cx="1348446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eaLnBrk="1" hangingPunct="1"/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3" name="Text Box 17"/>
            <p:cNvSpPr txBox="1">
              <a:spLocks noChangeAspect="1" noChangeArrowheads="1"/>
            </p:cNvSpPr>
            <p:nvPr/>
          </p:nvSpPr>
          <p:spPr bwMode="auto">
            <a:xfrm>
              <a:off x="3419872" y="2015419"/>
              <a:ext cx="900000" cy="9000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72000" rIns="72000"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zh-TW" sz="2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4" name="文字方塊 8"/>
            <p:cNvSpPr txBox="1">
              <a:spLocks noChangeArrowheads="1"/>
            </p:cNvSpPr>
            <p:nvPr/>
          </p:nvSpPr>
          <p:spPr bwMode="auto">
            <a:xfrm>
              <a:off x="588318" y="2013342"/>
              <a:ext cx="136768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eaLnBrk="1" hangingPunct="1"/>
              <a:r>
                <a:rPr kumimoji="0" lang="el-GR" altLang="zh-TW" sz="2600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], </a:t>
              </a:r>
              <a:r>
                <a:rPr kumimoji="0" lang="el-GR" altLang="zh-TW" sz="2600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6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6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325" name="Line 18"/>
            <p:cNvSpPr>
              <a:spLocks noChangeShapeType="1"/>
            </p:cNvSpPr>
            <p:nvPr/>
          </p:nvSpPr>
          <p:spPr bwMode="auto">
            <a:xfrm>
              <a:off x="2004539" y="2457995"/>
              <a:ext cx="1373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6" name="Line 19"/>
            <p:cNvSpPr>
              <a:spLocks noChangeShapeType="1"/>
            </p:cNvSpPr>
            <p:nvPr/>
          </p:nvSpPr>
          <p:spPr bwMode="auto">
            <a:xfrm>
              <a:off x="4355976" y="2469463"/>
              <a:ext cx="1375496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530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kumimoji="0" lang="zh-TW" altLang="en-US"/>
          </a:p>
        </p:txBody>
      </p:sp>
      <p:sp>
        <p:nvSpPr>
          <p:cNvPr id="55303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>
              <a:latin typeface="Arial" charset="0"/>
            </a:endParaRPr>
          </a:p>
        </p:txBody>
      </p:sp>
      <p:grpSp>
        <p:nvGrpSpPr>
          <p:cNvPr id="55304" name="群組 36"/>
          <p:cNvGrpSpPr>
            <a:grpSpLocks/>
          </p:cNvGrpSpPr>
          <p:nvPr/>
        </p:nvGrpSpPr>
        <p:grpSpPr bwMode="auto">
          <a:xfrm>
            <a:off x="5640388" y="4581525"/>
            <a:ext cx="1884362" cy="1712913"/>
            <a:chOff x="4415730" y="4740424"/>
            <a:chExt cx="1884462" cy="1712912"/>
          </a:xfrm>
        </p:grpSpPr>
        <p:sp>
          <p:nvSpPr>
            <p:cNvPr id="55313" name="Line 13"/>
            <p:cNvSpPr>
              <a:spLocks noChangeShapeType="1"/>
            </p:cNvSpPr>
            <p:nvPr/>
          </p:nvSpPr>
          <p:spPr bwMode="auto">
            <a:xfrm>
              <a:off x="4415730" y="5351611"/>
              <a:ext cx="1447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4" name="Line 12"/>
            <p:cNvSpPr>
              <a:spLocks noChangeShapeType="1"/>
            </p:cNvSpPr>
            <p:nvPr/>
          </p:nvSpPr>
          <p:spPr bwMode="auto">
            <a:xfrm>
              <a:off x="4949130" y="48944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>
              <a:off x="5177730" y="4740424"/>
              <a:ext cx="0" cy="608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6" name="Line 10"/>
            <p:cNvSpPr>
              <a:spLocks noChangeShapeType="1"/>
            </p:cNvSpPr>
            <p:nvPr/>
          </p:nvSpPr>
          <p:spPr bwMode="auto">
            <a:xfrm>
              <a:off x="5406330" y="5008711"/>
              <a:ext cx="0" cy="342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>
              <a:off x="5634930" y="5123011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8" name="Line 8"/>
            <p:cNvSpPr>
              <a:spLocks noChangeShapeType="1"/>
            </p:cNvSpPr>
            <p:nvPr/>
          </p:nvSpPr>
          <p:spPr bwMode="auto">
            <a:xfrm>
              <a:off x="4415730" y="6151711"/>
              <a:ext cx="1447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9" name="Text Box 7"/>
            <p:cNvSpPr txBox="1">
              <a:spLocks noChangeArrowheads="1"/>
            </p:cNvSpPr>
            <p:nvPr/>
          </p:nvSpPr>
          <p:spPr bwMode="auto">
            <a:xfrm>
              <a:off x="5838378" y="5923111"/>
              <a:ext cx="4572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</a:p>
          </p:txBody>
        </p:sp>
        <p:sp>
          <p:nvSpPr>
            <p:cNvPr id="55320" name="Line 6"/>
            <p:cNvSpPr>
              <a:spLocks noChangeShapeType="1"/>
            </p:cNvSpPr>
            <p:nvPr/>
          </p:nvSpPr>
          <p:spPr bwMode="auto">
            <a:xfrm>
              <a:off x="5177730" y="56945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21" name="Text Box 7"/>
            <p:cNvSpPr txBox="1">
              <a:spLocks noChangeArrowheads="1"/>
            </p:cNvSpPr>
            <p:nvPr/>
          </p:nvSpPr>
          <p:spPr bwMode="auto">
            <a:xfrm>
              <a:off x="5842992" y="5085184"/>
              <a:ext cx="4572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</a:p>
          </p:txBody>
        </p:sp>
      </p:grpSp>
      <p:grpSp>
        <p:nvGrpSpPr>
          <p:cNvPr id="55305" name="群組 35"/>
          <p:cNvGrpSpPr>
            <a:grpSpLocks/>
          </p:cNvGrpSpPr>
          <p:nvPr/>
        </p:nvGrpSpPr>
        <p:grpSpPr bwMode="auto">
          <a:xfrm>
            <a:off x="1403350" y="4733925"/>
            <a:ext cx="1352550" cy="1558925"/>
            <a:chOff x="2280642" y="4894411"/>
            <a:chExt cx="1352550" cy="1558925"/>
          </a:xfrm>
        </p:grpSpPr>
        <p:sp>
          <p:nvSpPr>
            <p:cNvPr id="55307" name="Line 14"/>
            <p:cNvSpPr>
              <a:spLocks noChangeShapeType="1"/>
            </p:cNvSpPr>
            <p:nvPr/>
          </p:nvSpPr>
          <p:spPr bwMode="auto">
            <a:xfrm>
              <a:off x="2739330" y="48944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8" name="Line 5"/>
            <p:cNvSpPr>
              <a:spLocks noChangeShapeType="1"/>
            </p:cNvSpPr>
            <p:nvPr/>
          </p:nvSpPr>
          <p:spPr bwMode="auto">
            <a:xfrm>
              <a:off x="2282130" y="6151711"/>
              <a:ext cx="990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9" name="Line 4"/>
            <p:cNvSpPr>
              <a:spLocks noChangeShapeType="1"/>
            </p:cNvSpPr>
            <p:nvPr/>
          </p:nvSpPr>
          <p:spPr bwMode="auto">
            <a:xfrm>
              <a:off x="2739330" y="5694511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3"/>
            <p:cNvSpPr txBox="1">
              <a:spLocks noChangeArrowheads="1"/>
            </p:cNvSpPr>
            <p:nvPr/>
          </p:nvSpPr>
          <p:spPr bwMode="auto">
            <a:xfrm>
              <a:off x="3247578" y="5923111"/>
              <a:ext cx="3810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</a:p>
          </p:txBody>
        </p:sp>
        <p:sp>
          <p:nvSpPr>
            <p:cNvPr id="55311" name="Text Box 3"/>
            <p:cNvSpPr txBox="1">
              <a:spLocks noChangeArrowheads="1"/>
            </p:cNvSpPr>
            <p:nvPr/>
          </p:nvSpPr>
          <p:spPr bwMode="auto">
            <a:xfrm>
              <a:off x="3252192" y="5085184"/>
              <a:ext cx="3810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</a:p>
          </p:txBody>
        </p:sp>
        <p:sp>
          <p:nvSpPr>
            <p:cNvPr id="55312" name="Line 5"/>
            <p:cNvSpPr>
              <a:spLocks noChangeShapeType="1"/>
            </p:cNvSpPr>
            <p:nvPr/>
          </p:nvSpPr>
          <p:spPr bwMode="auto">
            <a:xfrm>
              <a:off x="2280642" y="5354166"/>
              <a:ext cx="990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3179763"/>
            <a:ext cx="9144000" cy="969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6070" fontAlgn="auto">
              <a:spcBef>
                <a:spcPts val="600"/>
              </a:spcBef>
              <a:spcAft>
                <a:spcPts val="0"/>
              </a:spcAft>
              <a:tabLst>
                <a:tab pos="1342390" algn="l"/>
              </a:tabLst>
              <a:defRPr/>
            </a:pP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kumimoji="0" lang="en-US" altLang="zh-TW" sz="2600" i="1" kern="1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0" lang="en-US" altLang="zh-TW" sz="2600" i="1" kern="100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</a:t>
            </a:r>
            <a:r>
              <a:rPr kumimoji="0" lang="en-US" altLang="zh-TW" sz="2600" i="1" kern="100" baseline="30000" dirty="0" err="1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st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			  H(z)</a:t>
            </a:r>
            <a:r>
              <a:rPr kumimoji="0" lang="en-US" altLang="zh-TW" sz="2600" i="1" kern="100" dirty="0" err="1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0" lang="en-US" altLang="zh-TW" sz="2600" i="1" kern="100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, H(s)</a:t>
            </a:r>
            <a:r>
              <a:rPr kumimoji="0" lang="en-US" altLang="zh-TW" sz="2600" i="1" kern="100" dirty="0" err="1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 err="1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st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, z=e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, s=j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  <a:sym typeface="Symbol"/>
              </a:rPr>
              <a:t></a:t>
            </a:r>
            <a:endParaRPr kumimoji="0" lang="zh-TW" altLang="zh-TW" sz="2600" i="1" kern="1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6070" fontAlgn="auto">
              <a:spcBef>
                <a:spcPts val="600"/>
              </a:spcBef>
              <a:spcAft>
                <a:spcPts val="0"/>
              </a:spcAft>
              <a:tabLst>
                <a:tab pos="1342390" algn="l"/>
              </a:tabLst>
              <a:defRPr/>
            </a:pP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         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n 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t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 			  H(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n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, H(j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  <a:sym typeface="Symbol"/>
              </a:rPr>
              <a:t>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)e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j</a:t>
            </a:r>
            <a:r>
              <a:rPr kumimoji="0" lang="el-GR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i="1" kern="100" baseline="300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t</a:t>
            </a:r>
            <a:endParaRPr kumimoji="0" lang="zh-TW" altLang="zh-TW" sz="2600" i="1" kern="1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87801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Superposition Property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Continuous-time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3429000"/>
            <a:ext cx="9144000" cy="492125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Discrete-time</a:t>
            </a:r>
          </a:p>
        </p:txBody>
      </p:sp>
      <p:graphicFrame>
        <p:nvGraphicFramePr>
          <p:cNvPr id="56324" name="物件 3"/>
          <p:cNvGraphicFramePr>
            <a:graphicFrameLocks noChangeAspect="1"/>
          </p:cNvGraphicFramePr>
          <p:nvPr/>
        </p:nvGraphicFramePr>
        <p:xfrm>
          <a:off x="1311275" y="1800225"/>
          <a:ext cx="69532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5" name="方程式" r:id="rId3" imgW="2908300" imgH="635000" progId="Equation.3">
                  <p:embed/>
                </p:oleObj>
              </mc:Choice>
              <mc:Fallback>
                <p:oleObj name="方程式" r:id="rId3" imgW="2908300" imgH="635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800225"/>
                        <a:ext cx="69532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物件 4"/>
          <p:cNvGraphicFramePr>
            <a:graphicFrameLocks noChangeAspect="1"/>
          </p:cNvGraphicFramePr>
          <p:nvPr/>
        </p:nvGraphicFramePr>
        <p:xfrm>
          <a:off x="1401763" y="3789363"/>
          <a:ext cx="74183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6" name="方程式" r:id="rId5" imgW="3429000" imgH="1092200" progId="Equation.3">
                  <p:embed/>
                </p:oleObj>
              </mc:Choice>
              <mc:Fallback>
                <p:oleObj name="方程式" r:id="rId5" imgW="3429000" imgH="1092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789363"/>
                        <a:ext cx="7418387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88" y="6165850"/>
            <a:ext cx="9144000" cy="492125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j</a:t>
            </a:r>
            <a:r>
              <a:rPr kumimoji="0" lang="en-US" altLang="zh-TW" sz="26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  <a:sym typeface="Symbol"/>
              </a:rPr>
              <a:t>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), </a:t>
            </a:r>
            <a:r>
              <a:rPr kumimoji="0" lang="en-US" altLang="zh-TW" sz="2600" i="1" kern="100" dirty="0">
                <a:solidFill>
                  <a:prstClr val="black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600" i="1" kern="100" dirty="0" err="1">
                <a:solidFill>
                  <a:prstClr val="black"/>
                </a:solidFill>
                <a:latin typeface="Times New Roman"/>
                <a:ea typeface="標楷體"/>
              </a:rPr>
              <a:t>e</a:t>
            </a:r>
            <a:r>
              <a:rPr kumimoji="0" lang="en-US" altLang="zh-TW" sz="2600" i="1" kern="100" baseline="30000" dirty="0" err="1">
                <a:solidFill>
                  <a:prstClr val="black"/>
                </a:solidFill>
                <a:latin typeface="Times New Roman"/>
                <a:ea typeface="標楷體"/>
              </a:rPr>
              <a:t>j</a:t>
            </a:r>
            <a:r>
              <a:rPr kumimoji="0" lang="el-GR" altLang="zh-TW" sz="2600" i="1" kern="100" baseline="30000" dirty="0">
                <a:solidFill>
                  <a:prstClr val="black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)  frequency response, or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0781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Filtering</a:t>
            </a:r>
          </a:p>
          <a:p>
            <a:pPr marL="9144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modifying the amplitude/ phase of the different frequency components in a signal, including eliminating some frequency components entirely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 shaping, frequency selective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141663"/>
            <a:ext cx="9144000" cy="7016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Example 1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57348" name="物件 4"/>
          <p:cNvGraphicFramePr>
            <a:graphicFrameLocks noChangeAspect="1"/>
          </p:cNvGraphicFramePr>
          <p:nvPr/>
        </p:nvGraphicFramePr>
        <p:xfrm>
          <a:off x="1198563" y="4078288"/>
          <a:ext cx="33813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方程式" r:id="rId3" imgW="1358900" imgH="558800" progId="Equation.3">
                  <p:embed/>
                </p:oleObj>
              </mc:Choice>
              <mc:Fallback>
                <p:oleObj name="方程式" r:id="rId3" imgW="1358900" imgH="558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078288"/>
                        <a:ext cx="3381375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0" y="57753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3.34, P.246 of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7475"/>
            <a:ext cx="5754687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4438"/>
            <a:ext cx="9144000" cy="70167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Example 2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  <p:sp>
        <p:nvSpPr>
          <p:cNvPr id="59395" name="矩形 2"/>
          <p:cNvSpPr>
            <a:spLocks noChangeArrowheads="1"/>
          </p:cNvSpPr>
          <p:nvPr/>
        </p:nvSpPr>
        <p:spPr bwMode="auto">
          <a:xfrm>
            <a:off x="0" y="9525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4000" b="1" u="sng">
                <a:solidFill>
                  <a:srgbClr val="000000"/>
                </a:solidFill>
                <a:latin typeface="Times New Roman" pitchFamily="18" charset="0"/>
              </a:rPr>
              <a:t>Filtering</a:t>
            </a:r>
          </a:p>
        </p:txBody>
      </p:sp>
      <p:sp>
        <p:nvSpPr>
          <p:cNvPr id="59396" name="矩形 3"/>
          <p:cNvSpPr>
            <a:spLocks noChangeArrowheads="1"/>
          </p:cNvSpPr>
          <p:nvPr/>
        </p:nvSpPr>
        <p:spPr bwMode="auto">
          <a:xfrm>
            <a:off x="0" y="44370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11874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70000"/>
            </a:pPr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3.36, P.248 of text</a:t>
            </a:r>
          </a:p>
        </p:txBody>
      </p:sp>
      <p:graphicFrame>
        <p:nvGraphicFramePr>
          <p:cNvPr id="59397" name="物件 4"/>
          <p:cNvGraphicFramePr>
            <a:graphicFrameLocks noChangeAspect="1"/>
          </p:cNvGraphicFramePr>
          <p:nvPr/>
        </p:nvGraphicFramePr>
        <p:xfrm>
          <a:off x="1258888" y="1930400"/>
          <a:ext cx="52435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7" name="方程式" r:id="rId3" imgW="2108200" imgH="1041400" progId="Equation.3">
                  <p:embed/>
                </p:oleObj>
              </mc:Choice>
              <mc:Fallback>
                <p:oleObj name="方程式" r:id="rId3" imgW="2108200" imgH="10414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30400"/>
                        <a:ext cx="524351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04813"/>
            <a:ext cx="7165975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3.5, p.193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14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16113"/>
            <a:ext cx="904557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3.5, p.193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aphicFrame>
        <p:nvGraphicFramePr>
          <p:cNvPr id="62468" name="物件 1"/>
          <p:cNvGraphicFramePr>
            <a:graphicFrameLocks noChangeAspect="1"/>
          </p:cNvGraphicFramePr>
          <p:nvPr/>
        </p:nvGraphicFramePr>
        <p:xfrm>
          <a:off x="1116013" y="2274888"/>
          <a:ext cx="32289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方程式" r:id="rId3" imgW="1231900" imgH="736600" progId="Equation.3">
                  <p:embed/>
                </p:oleObj>
              </mc:Choice>
              <mc:Fallback>
                <p:oleObj name="方程式" r:id="rId3" imgW="1231900" imgH="7366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4888"/>
                        <a:ext cx="322897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物件 3"/>
          <p:cNvGraphicFramePr>
            <a:graphicFrameLocks noChangeAspect="1"/>
          </p:cNvGraphicFramePr>
          <p:nvPr/>
        </p:nvGraphicFramePr>
        <p:xfrm>
          <a:off x="1563688" y="4371975"/>
          <a:ext cx="3200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9" name="方程式" r:id="rId5" imgW="1218671" imgH="380835" progId="Equation.3">
                  <p:embed/>
                </p:oleObj>
              </mc:Choice>
              <mc:Fallback>
                <p:oleObj name="方程式" r:id="rId5" imgW="1218671" imgH="380835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371975"/>
                        <a:ext cx="32004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3.5, p.193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349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697038"/>
            <a:ext cx="4481512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文字方塊 3"/>
          <p:cNvSpPr txBox="1">
            <a:spLocks noChangeArrowheads="1"/>
          </p:cNvSpPr>
          <p:nvPr/>
        </p:nvSpPr>
        <p:spPr bwMode="auto">
          <a:xfrm>
            <a:off x="1258888" y="2028825"/>
            <a:ext cx="9366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(a)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(b)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(c)</a:t>
            </a:r>
            <a:endParaRPr lang="zh-TW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3.8, p.208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6451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700213"/>
            <a:ext cx="40227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文字方塊 5"/>
          <p:cNvSpPr txBox="1">
            <a:spLocks noChangeArrowheads="1"/>
          </p:cNvSpPr>
          <p:nvPr/>
        </p:nvSpPr>
        <p:spPr bwMode="auto">
          <a:xfrm>
            <a:off x="1258888" y="2028825"/>
            <a:ext cx="9366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(a)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(b)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(c)</a:t>
            </a:r>
            <a:endParaRPr lang="zh-TW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9543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Response of A Linear Time-invariant </a:t>
            </a:r>
          </a:p>
          <a:p>
            <a:pPr lvl="1"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to An Exponential Signal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More Complete Analysis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continuous-time</a:t>
            </a:r>
          </a:p>
        </p:txBody>
      </p:sp>
      <p:graphicFrame>
        <p:nvGraphicFramePr>
          <p:cNvPr id="7171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59494"/>
              </p:ext>
            </p:extLst>
          </p:nvPr>
        </p:nvGraphicFramePr>
        <p:xfrm>
          <a:off x="1357313" y="3873202"/>
          <a:ext cx="64484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方程式" r:id="rId3" imgW="2552700" imgH="1168400" progId="Equation.3">
                  <p:embed/>
                </p:oleObj>
              </mc:Choice>
              <mc:Fallback>
                <p:oleObj name="方程式" r:id="rId3" imgW="2552700" imgH="1168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73202"/>
                        <a:ext cx="644842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12160" y="2827094"/>
                <a:ext cx="141865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SzPct val="7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en-US" altLang="zh-TW" sz="24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buSzPct val="70000"/>
                </a:pPr>
                <a14:m>
                  <m:oMath xmlns:m="http://schemas.openxmlformats.org/officeDocument/2006/math">
                    <m:r>
                      <a:rPr kumimoji="0" lang="en-US" altLang="zh-TW" sz="2400" i="1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kumimoji="0" lang="en-US" altLang="zh-TW" sz="2400" i="1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kumimoji="0" lang="zh-TW" altLang="en-US" sz="240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𝜈</m:t>
                    </m:r>
                    <m:r>
                      <a:rPr kumimoji="0" lang="en-US" altLang="zh-TW" sz="2400" i="1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kumimoji="0" lang="zh-TW" altLang="en-US" sz="240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𝜆𝜈</m:t>
                    </m:r>
                  </m:oMath>
                </a14:m>
                <a:r>
                  <a:rPr kumimoji="0" lang="zh-TW" alt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kumimoji="0" lang="zh-TW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827094"/>
                <a:ext cx="1418658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084168" y="2060848"/>
            <a:ext cx="1996059" cy="984981"/>
            <a:chOff x="6300192" y="3657122"/>
            <a:chExt cx="1996059" cy="984981"/>
          </a:xfrm>
        </p:grpSpPr>
        <p:sp>
          <p:nvSpPr>
            <p:cNvPr id="6" name="矩形 5"/>
            <p:cNvSpPr/>
            <p:nvPr/>
          </p:nvSpPr>
          <p:spPr>
            <a:xfrm>
              <a:off x="6300192" y="3657122"/>
              <a:ext cx="1996059" cy="7571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SzPct val="70000"/>
              </a:pPr>
              <a:r>
                <a: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matrix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SzPct val="70000"/>
              </a:pPr>
              <a:r>
                <a:rPr kumimoji="0" lang="en-US" altLang="zh-TW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 vectors</a:t>
              </a:r>
              <a:r>
                <a:rPr kumimoji="0" lang="zh-TW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0" lang="zh-TW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6444208" y="4013076"/>
              <a:ext cx="72008" cy="49604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6732240" y="4261098"/>
              <a:ext cx="504056" cy="32003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7323544" y="4322073"/>
              <a:ext cx="504056" cy="32003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6084168" y="3573016"/>
            <a:ext cx="2361544" cy="916072"/>
            <a:chOff x="6300192" y="5157192"/>
            <a:chExt cx="2361544" cy="916072"/>
          </a:xfrm>
        </p:grpSpPr>
        <p:sp>
          <p:nvSpPr>
            <p:cNvPr id="11" name="矩形 10"/>
            <p:cNvSpPr/>
            <p:nvPr/>
          </p:nvSpPr>
          <p:spPr>
            <a:xfrm>
              <a:off x="6300192" y="5242267"/>
              <a:ext cx="236154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kumimoji="0" lang="en-US" altLang="zh-TW" sz="2400" b="0" dirty="0" err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eigen</a:t>
              </a:r>
              <a:r>
                <a:rPr kumimoji="0" lang="en-US" altLang="zh-TW" sz="2400" b="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value</a:t>
              </a:r>
            </a:p>
            <a:p>
              <a:pPr>
                <a:spcBef>
                  <a:spcPts val="0"/>
                </a:spcBef>
                <a:buSzPct val="70000"/>
              </a:pPr>
              <a:r>
                <a:rPr kumimoji="0" lang="en-US" altLang="zh-TW" sz="2400" dirty="0" err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eigen</a:t>
              </a:r>
              <a:r>
                <a:rPr kumimoji="0" lang="en-US" altLang="zh-TW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vector</a:t>
              </a:r>
              <a:r>
                <a:rPr kumimoji="0" lang="zh-TW" alt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0" lang="zh-TW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6588224" y="5157192"/>
              <a:ext cx="72008" cy="5005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7200292" y="5157193"/>
              <a:ext cx="36004" cy="25028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9225" y="1125538"/>
            <a:ext cx="8856663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3.8, p.208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aphicFrame>
        <p:nvGraphicFramePr>
          <p:cNvPr id="65540" name="物件 1"/>
          <p:cNvGraphicFramePr>
            <a:graphicFrameLocks noChangeAspect="1"/>
          </p:cNvGraphicFramePr>
          <p:nvPr/>
        </p:nvGraphicFramePr>
        <p:xfrm>
          <a:off x="539750" y="1924050"/>
          <a:ext cx="8021638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方程式" r:id="rId3" imgW="3251200" imgH="1752600" progId="Equation.3">
                  <p:embed/>
                </p:oleObj>
              </mc:Choice>
              <mc:Fallback>
                <p:oleObj name="方程式" r:id="rId3" imgW="3251200" imgH="17526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24050"/>
                        <a:ext cx="8021638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9225" y="1125538"/>
            <a:ext cx="8856663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3.17, p.230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6563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aphicFrame>
        <p:nvGraphicFramePr>
          <p:cNvPr id="66564" name="物件 16"/>
          <p:cNvGraphicFramePr>
            <a:graphicFrameLocks noChangeAspect="1"/>
          </p:cNvGraphicFramePr>
          <p:nvPr/>
        </p:nvGraphicFramePr>
        <p:xfrm>
          <a:off x="514350" y="2695575"/>
          <a:ext cx="6203950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6" name="方程式" r:id="rId3" imgW="2857500" imgH="2489200" progId="Equation.3">
                  <p:embed/>
                </p:oleObj>
              </mc:Choice>
              <mc:Fallback>
                <p:oleObj name="方程式" r:id="rId3" imgW="2857500" imgH="24892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695575"/>
                        <a:ext cx="6203950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群組 17"/>
          <p:cNvGrpSpPr>
            <a:grpSpLocks/>
          </p:cNvGrpSpPr>
          <p:nvPr/>
        </p:nvGrpSpPr>
        <p:grpSpPr bwMode="auto">
          <a:xfrm>
            <a:off x="1279525" y="1762125"/>
            <a:ext cx="6624638" cy="1081088"/>
            <a:chOff x="1115615" y="1882924"/>
            <a:chExt cx="6624737" cy="1080929"/>
          </a:xfrm>
        </p:grpSpPr>
        <p:grpSp>
          <p:nvGrpSpPr>
            <p:cNvPr id="66566" name="群組 33"/>
            <p:cNvGrpSpPr>
              <a:grpSpLocks/>
            </p:cNvGrpSpPr>
            <p:nvPr/>
          </p:nvGrpSpPr>
          <p:grpSpPr bwMode="auto">
            <a:xfrm>
              <a:off x="1131888" y="2022475"/>
              <a:ext cx="6535737" cy="901700"/>
              <a:chOff x="588318" y="2013342"/>
              <a:chExt cx="6537214" cy="902077"/>
            </a:xfrm>
          </p:grpSpPr>
          <p:sp>
            <p:nvSpPr>
              <p:cNvPr id="66572" name="矩形 6"/>
              <p:cNvSpPr>
                <a:spLocks noChangeArrowheads="1"/>
              </p:cNvSpPr>
              <p:nvPr/>
            </p:nvSpPr>
            <p:spPr bwMode="auto">
              <a:xfrm>
                <a:off x="5777086" y="2013342"/>
                <a:ext cx="134844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eaLnBrk="1" hangingPunct="1"/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0" lang="zh-TW" altLang="en-US" sz="2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419872" y="2015419"/>
                <a:ext cx="900000" cy="9000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72000" rIns="72000" anchor="ctr" anchorCtr="1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zh-TW" sz="2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文字方塊 8"/>
              <p:cNvSpPr txBox="1">
                <a:spLocks noChangeArrowheads="1"/>
              </p:cNvSpPr>
              <p:nvPr/>
            </p:nvSpPr>
            <p:spPr bwMode="auto">
              <a:xfrm>
                <a:off x="588318" y="2013342"/>
                <a:ext cx="1367682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eaLnBrk="1" hangingPunct="1"/>
                <a:r>
                  <a:rPr kumimoji="0" lang="el-GR" altLang="zh-TW" sz="2600" i="1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], </a:t>
                </a:r>
                <a:r>
                  <a:rPr kumimoji="0" lang="el-GR" altLang="zh-TW" sz="2600" i="1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0" lang="en-US" altLang="zh-TW" sz="2600" i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kumimoji="0" lang="en-US" altLang="zh-TW" sz="26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0" lang="zh-TW" altLang="en-US" sz="2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8"/>
              <p:cNvSpPr>
                <a:spLocks noChangeShapeType="1"/>
              </p:cNvSpPr>
              <p:nvPr/>
            </p:nvSpPr>
            <p:spPr bwMode="auto">
              <a:xfrm>
                <a:off x="2004539" y="2457995"/>
                <a:ext cx="13735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576" name="Line 19"/>
              <p:cNvSpPr>
                <a:spLocks noChangeShapeType="1"/>
              </p:cNvSpPr>
              <p:nvPr/>
            </p:nvSpPr>
            <p:spPr bwMode="auto">
              <a:xfrm>
                <a:off x="4355976" y="2469463"/>
                <a:ext cx="1375496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6567" name="文字方塊 4"/>
            <p:cNvSpPr txBox="1">
              <a:spLocks noChangeArrowheads="1"/>
            </p:cNvSpPr>
            <p:nvPr/>
          </p:nvSpPr>
          <p:spPr bwMode="auto">
            <a:xfrm>
              <a:off x="2843808" y="1887215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x[n]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68" name="文字方塊 12"/>
            <p:cNvSpPr txBox="1">
              <a:spLocks noChangeArrowheads="1"/>
            </p:cNvSpPr>
            <p:nvPr/>
          </p:nvSpPr>
          <p:spPr bwMode="auto">
            <a:xfrm>
              <a:off x="5220072" y="1882924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y[n]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69" name="文字方塊 13"/>
            <p:cNvSpPr txBox="1">
              <a:spLocks noChangeArrowheads="1"/>
            </p:cNvSpPr>
            <p:nvPr/>
          </p:nvSpPr>
          <p:spPr bwMode="auto">
            <a:xfrm>
              <a:off x="4120902" y="2203822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itchFamily="18" charset="0"/>
                  <a:cs typeface="Times New Roman" pitchFamily="18" charset="0"/>
                </a:rPr>
                <a:t>h[n]</a:t>
              </a:r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0" name="文字方塊 14"/>
            <p:cNvSpPr txBox="1">
              <a:spLocks noChangeArrowheads="1"/>
            </p:cNvSpPr>
            <p:nvPr/>
          </p:nvSpPr>
          <p:spPr bwMode="auto">
            <a:xfrm>
              <a:off x="1115615" y="2039615"/>
              <a:ext cx="138364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 sz="24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71" name="文字方塊 15"/>
            <p:cNvSpPr txBox="1">
              <a:spLocks noChangeArrowheads="1"/>
            </p:cNvSpPr>
            <p:nvPr/>
          </p:nvSpPr>
          <p:spPr bwMode="auto">
            <a:xfrm>
              <a:off x="6356707" y="2132856"/>
              <a:ext cx="138364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 sz="240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/>
              <a:endParaRPr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252413" y="1014413"/>
            <a:ext cx="8856662" cy="536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9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altLang="zh-TW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7587" name="物件 1"/>
          <p:cNvGraphicFramePr>
            <a:graphicFrameLocks noChangeAspect="1"/>
          </p:cNvGraphicFramePr>
          <p:nvPr/>
        </p:nvGraphicFramePr>
        <p:xfrm>
          <a:off x="476250" y="1125538"/>
          <a:ext cx="6324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8" name="方程式" r:id="rId3" imgW="4000500" imgH="1397000" progId="Equation.3">
                  <p:embed/>
                </p:oleObj>
              </mc:Choice>
              <mc:Fallback>
                <p:oleObj name="方程式" r:id="rId3" imgW="4000500" imgH="13970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125538"/>
                        <a:ext cx="6324600" cy="215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3.66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p.275 of text</a:t>
            </a:r>
          </a:p>
        </p:txBody>
      </p:sp>
      <p:graphicFrame>
        <p:nvGraphicFramePr>
          <p:cNvPr id="67589" name="物件 3"/>
          <p:cNvGraphicFramePr>
            <a:graphicFrameLocks noChangeAspect="1"/>
          </p:cNvGraphicFramePr>
          <p:nvPr/>
        </p:nvGraphicFramePr>
        <p:xfrm>
          <a:off x="603250" y="3357563"/>
          <a:ext cx="51927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9" name="方程式" r:id="rId5" imgW="3098800" imgH="1041400" progId="Equation.3">
                  <p:embed/>
                </p:oleObj>
              </mc:Choice>
              <mc:Fallback>
                <p:oleObj name="方程式" r:id="rId5" imgW="3098800" imgH="10414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357563"/>
                        <a:ext cx="5192713" cy="165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物件 11"/>
          <p:cNvGraphicFramePr>
            <a:graphicFrameLocks noChangeAspect="1"/>
          </p:cNvGraphicFramePr>
          <p:nvPr/>
        </p:nvGraphicFramePr>
        <p:xfrm>
          <a:off x="665163" y="5084763"/>
          <a:ext cx="38354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50" name="方程式" r:id="rId7" imgW="2247900" imgH="977900" progId="Equation.3">
                  <p:embed/>
                </p:oleObj>
              </mc:Choice>
              <mc:Fallback>
                <p:oleObj name="方程式" r:id="rId7" imgW="2247900" imgH="9779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5084763"/>
                        <a:ext cx="3835400" cy="1584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3.70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p.281 of text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23850" y="1052513"/>
            <a:ext cx="885666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2-dimensional signals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8612" name="物件 4"/>
          <p:cNvGraphicFramePr>
            <a:graphicFrameLocks noChangeAspect="1"/>
          </p:cNvGraphicFramePr>
          <p:nvPr/>
        </p:nvGraphicFramePr>
        <p:xfrm>
          <a:off x="660400" y="1933575"/>
          <a:ext cx="625792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2" name="方程式" r:id="rId3" imgW="2730500" imgH="2082800" progId="Equation.3">
                  <p:embed/>
                </p:oleObj>
              </mc:Choice>
              <mc:Fallback>
                <p:oleObj name="方程式" r:id="rId3" imgW="2730500" imgH="20828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933575"/>
                        <a:ext cx="6257925" cy="437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3.70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p.281 of text</a:t>
            </a:r>
          </a:p>
        </p:txBody>
      </p:sp>
      <p:pic>
        <p:nvPicPr>
          <p:cNvPr id="6963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4675"/>
            <a:ext cx="6697663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3850" y="1052513"/>
            <a:ext cx="885666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2-dimensional signals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3.70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p.281 of text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497887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3850" y="1052513"/>
            <a:ext cx="885666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2-dimensional signals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9543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Response of A Linear Time-invariant </a:t>
            </a:r>
          </a:p>
          <a:p>
            <a:pPr lvl="1"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to An Exponential Signal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More Complete Analysis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continuous-time</a:t>
            </a:r>
          </a:p>
        </p:txBody>
      </p:sp>
      <p:graphicFrame>
        <p:nvGraphicFramePr>
          <p:cNvPr id="8195" name="物件 2"/>
          <p:cNvGraphicFramePr>
            <a:graphicFrameLocks noChangeAspect="1"/>
          </p:cNvGraphicFramePr>
          <p:nvPr/>
        </p:nvGraphicFramePr>
        <p:xfrm>
          <a:off x="1363663" y="3105150"/>
          <a:ext cx="3402012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方程式" r:id="rId3" imgW="1346200" imgH="1257300" progId="Equation.3">
                  <p:embed/>
                </p:oleObj>
              </mc:Choice>
              <mc:Fallback>
                <p:oleObj name="方程式" r:id="rId3" imgW="1346200" imgH="12573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05150"/>
                        <a:ext cx="3402012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字方塊 3"/>
          <p:cNvSpPr txBox="1">
            <a:spLocks noChangeArrowheads="1"/>
          </p:cNvSpPr>
          <p:nvPr/>
        </p:nvSpPr>
        <p:spPr bwMode="auto">
          <a:xfrm>
            <a:off x="5148263" y="3082925"/>
            <a:ext cx="274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Transfer Function</a:t>
            </a:r>
          </a:p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Frequency Response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7" name="文字方塊 4"/>
          <p:cNvSpPr txBox="1">
            <a:spLocks noChangeArrowheads="1"/>
          </p:cNvSpPr>
          <p:nvPr/>
        </p:nvSpPr>
        <p:spPr bwMode="auto">
          <a:xfrm>
            <a:off x="2843213" y="4456113"/>
            <a:ext cx="5976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: eigenfunction of any linear time-invariant </a:t>
            </a:r>
          </a:p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  system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文字方塊 5"/>
          <p:cNvSpPr txBox="1">
            <a:spLocks noChangeArrowheads="1"/>
          </p:cNvSpPr>
          <p:nvPr/>
        </p:nvSpPr>
        <p:spPr bwMode="auto">
          <a:xfrm>
            <a:off x="2843213" y="5516563"/>
            <a:ext cx="620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: eigenvalue associated with the eigenfunction </a:t>
            </a:r>
            <a:r>
              <a:rPr kumimoji="0" lang="en-US" altLang="zh-TW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zh-TW" sz="2400" i="1" baseline="30000">
                <a:latin typeface="Times New Roman" pitchFamily="18" charset="0"/>
                <a:cs typeface="Times New Roman" pitchFamily="18" charset="0"/>
              </a:rPr>
              <a:t>st</a:t>
            </a:r>
            <a:endParaRPr kumimoji="0" lang="zh-TW" altLang="en-US" sz="2400" i="1" baseline="30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9543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Response of A Linear Time-invariant </a:t>
            </a:r>
          </a:p>
          <a:p>
            <a:pPr lvl="1"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to An Exponential Signal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More Complete Analysis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discrete-time</a:t>
            </a:r>
          </a:p>
        </p:txBody>
      </p:sp>
      <p:graphicFrame>
        <p:nvGraphicFramePr>
          <p:cNvPr id="9219" name="物件 3"/>
          <p:cNvGraphicFramePr>
            <a:graphicFrameLocks noChangeAspect="1"/>
          </p:cNvGraphicFramePr>
          <p:nvPr/>
        </p:nvGraphicFramePr>
        <p:xfrm>
          <a:off x="1223963" y="2967038"/>
          <a:ext cx="5851525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方程式" r:id="rId3" imgW="2311400" imgH="1473200" progId="Equation.3">
                  <p:embed/>
                </p:oleObj>
              </mc:Choice>
              <mc:Fallback>
                <p:oleObj name="方程式" r:id="rId3" imgW="2311400" imgH="1473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967038"/>
                        <a:ext cx="5851525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字方塊 4"/>
          <p:cNvSpPr txBox="1">
            <a:spLocks noChangeArrowheads="1"/>
          </p:cNvSpPr>
          <p:nvPr/>
        </p:nvSpPr>
        <p:spPr bwMode="auto">
          <a:xfrm>
            <a:off x="4716463" y="5505450"/>
            <a:ext cx="27400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Transfer Function</a:t>
            </a:r>
          </a:p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Frequency Response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1" name="文字方塊 5"/>
          <p:cNvSpPr txBox="1">
            <a:spLocks noChangeArrowheads="1"/>
          </p:cNvSpPr>
          <p:nvPr/>
        </p:nvSpPr>
        <p:spPr bwMode="auto">
          <a:xfrm>
            <a:off x="1331913" y="6342063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Times New Roman" pitchFamily="18" charset="0"/>
                <a:cs typeface="Times New Roman" pitchFamily="18" charset="0"/>
              </a:rPr>
              <a:t>eigenfunction, eigenvalue</a:t>
            </a:r>
            <a:endParaRPr kumimoji="0"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3383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4000" b="1" u="sng" dirty="0">
                <a:solidFill>
                  <a:srgbClr val="000000"/>
                </a:solidFill>
                <a:latin typeface="Times New Roman"/>
                <a:ea typeface="新細明體" charset="-120"/>
              </a:rPr>
              <a:t>System Characterization</a:t>
            </a:r>
          </a:p>
          <a:p>
            <a:pPr marL="7429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Superposition Property</a:t>
            </a:r>
          </a:p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latin typeface="Times New Roman"/>
                <a:ea typeface="標楷體"/>
              </a:rPr>
              <a:t>continuous-time</a:t>
            </a:r>
          </a:p>
        </p:txBody>
      </p:sp>
      <p:graphicFrame>
        <p:nvGraphicFramePr>
          <p:cNvPr id="10243" name="物件 2"/>
          <p:cNvGraphicFramePr>
            <a:graphicFrameLocks noChangeAspect="1"/>
          </p:cNvGraphicFramePr>
          <p:nvPr/>
        </p:nvGraphicFramePr>
        <p:xfrm>
          <a:off x="1470025" y="2339975"/>
          <a:ext cx="5981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方程式" r:id="rId3" imgW="2362200" imgH="342900" progId="Equation.3">
                  <p:embed/>
                </p:oleObj>
              </mc:Choice>
              <mc:Fallback>
                <p:oleObj name="方程式" r:id="rId3" imgW="2362200" imgH="342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339975"/>
                        <a:ext cx="59817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物件 3"/>
          <p:cNvGraphicFramePr>
            <a:graphicFrameLocks noChangeAspect="1"/>
          </p:cNvGraphicFramePr>
          <p:nvPr/>
        </p:nvGraphicFramePr>
        <p:xfrm>
          <a:off x="1495425" y="3644900"/>
          <a:ext cx="66055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方程式" r:id="rId5" imgW="2603500" imgH="355600" progId="Equation.3">
                  <p:embed/>
                </p:oleObj>
              </mc:Choice>
              <mc:Fallback>
                <p:oleObj name="方程式" r:id="rId5" imgW="2603500" imgH="355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644900"/>
                        <a:ext cx="66055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3141663"/>
            <a:ext cx="9144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discrete-time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4508500"/>
            <a:ext cx="9144000" cy="184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each frequency component never split to other frequency components, no convolution involved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kern="100" dirty="0">
                <a:solidFill>
                  <a:prstClr val="black"/>
                </a:solidFill>
                <a:latin typeface="Times New Roman"/>
                <a:ea typeface="標楷體"/>
              </a:rPr>
              <a:t>desirable to decompose signals in terms of such </a:t>
            </a:r>
            <a:r>
              <a:rPr kumimoji="0" lang="en-US" altLang="zh-TW" sz="2600" kern="100" dirty="0" err="1">
                <a:solidFill>
                  <a:prstClr val="black"/>
                </a:solidFill>
                <a:latin typeface="Times New Roman"/>
                <a:ea typeface="標楷體"/>
              </a:rPr>
              <a:t>eigenfunctions</a:t>
            </a:r>
            <a:endParaRPr kumimoji="0" lang="en-US" altLang="zh-TW" sz="2600" kern="100" dirty="0">
              <a:solidFill>
                <a:prstClr val="black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2193</Words>
  <Application>Microsoft Office PowerPoint</Application>
  <PresentationFormat>如螢幕大小 (4:3)</PresentationFormat>
  <Paragraphs>461</Paragraphs>
  <Slides>65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65</vt:i4>
      </vt:variant>
    </vt:vector>
  </HeadingPairs>
  <TitlesOfParts>
    <vt:vector size="69" baseType="lpstr">
      <vt:lpstr>Office 佈景主題</vt:lpstr>
      <vt:lpstr>方程式</vt:lpstr>
      <vt:lpstr>Microsoft 方程式編輯器 3.0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HP</dc:creator>
  <cp:lastModifiedBy>Lab531</cp:lastModifiedBy>
  <cp:revision>352</cp:revision>
  <cp:lastPrinted>2015-03-02T08:13:43Z</cp:lastPrinted>
  <dcterms:created xsi:type="dcterms:W3CDTF">2012-02-11T17:41:50Z</dcterms:created>
  <dcterms:modified xsi:type="dcterms:W3CDTF">2015-03-02T09:09:10Z</dcterms:modified>
</cp:coreProperties>
</file>