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5"/>
  </p:notesMasterIdLst>
  <p:handoutMasterIdLst>
    <p:handoutMasterId r:id="rId66"/>
  </p:handoutMasterIdLst>
  <p:sldIdLst>
    <p:sldId id="257" r:id="rId3"/>
    <p:sldId id="302" r:id="rId4"/>
    <p:sldId id="258" r:id="rId5"/>
    <p:sldId id="260" r:id="rId6"/>
    <p:sldId id="303" r:id="rId7"/>
    <p:sldId id="261" r:id="rId8"/>
    <p:sldId id="262" r:id="rId9"/>
    <p:sldId id="263" r:id="rId10"/>
    <p:sldId id="304" r:id="rId11"/>
    <p:sldId id="264" r:id="rId12"/>
    <p:sldId id="305" r:id="rId13"/>
    <p:sldId id="265" r:id="rId14"/>
    <p:sldId id="266" r:id="rId15"/>
    <p:sldId id="306" r:id="rId16"/>
    <p:sldId id="267" r:id="rId17"/>
    <p:sldId id="307" r:id="rId18"/>
    <p:sldId id="268" r:id="rId19"/>
    <p:sldId id="271" r:id="rId20"/>
    <p:sldId id="272" r:id="rId21"/>
    <p:sldId id="269" r:id="rId22"/>
    <p:sldId id="270" r:id="rId23"/>
    <p:sldId id="308" r:id="rId24"/>
    <p:sldId id="273" r:id="rId25"/>
    <p:sldId id="309" r:id="rId26"/>
    <p:sldId id="274" r:id="rId27"/>
    <p:sldId id="276" r:id="rId28"/>
    <p:sldId id="277" r:id="rId29"/>
    <p:sldId id="310" r:id="rId30"/>
    <p:sldId id="278" r:id="rId31"/>
    <p:sldId id="280" r:id="rId32"/>
    <p:sldId id="311" r:id="rId33"/>
    <p:sldId id="281" r:id="rId34"/>
    <p:sldId id="312" r:id="rId35"/>
    <p:sldId id="282" r:id="rId36"/>
    <p:sldId id="283" r:id="rId37"/>
    <p:sldId id="287" r:id="rId38"/>
    <p:sldId id="284" r:id="rId39"/>
    <p:sldId id="286" r:id="rId40"/>
    <p:sldId id="288" r:id="rId41"/>
    <p:sldId id="289" r:id="rId42"/>
    <p:sldId id="291" r:id="rId43"/>
    <p:sldId id="292" r:id="rId44"/>
    <p:sldId id="293" r:id="rId45"/>
    <p:sldId id="294" r:id="rId46"/>
    <p:sldId id="313" r:id="rId47"/>
    <p:sldId id="295" r:id="rId48"/>
    <p:sldId id="314" r:id="rId49"/>
    <p:sldId id="299" r:id="rId50"/>
    <p:sldId id="296" r:id="rId51"/>
    <p:sldId id="297" r:id="rId52"/>
    <p:sldId id="298" r:id="rId53"/>
    <p:sldId id="300" r:id="rId54"/>
    <p:sldId id="301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71" autoAdjust="0"/>
    <p:restoredTop sz="94710" autoAdjust="0"/>
  </p:normalViewPr>
  <p:slideViewPr>
    <p:cSldViewPr>
      <p:cViewPr>
        <p:scale>
          <a:sx n="100" d="100"/>
          <a:sy n="100" d="100"/>
        </p:scale>
        <p:origin x="-725" y="6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8142"/>
    </p:cViewPr>
  </p:sorterViewPr>
  <p:notesViewPr>
    <p:cSldViewPr>
      <p:cViewPr varScale="1">
        <p:scale>
          <a:sx n="57" d="100"/>
          <a:sy n="57" d="100"/>
        </p:scale>
        <p:origin x="-3216" y="-9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/>
          <a:lstStyle>
            <a:lvl1pPr algn="l">
              <a:defRPr sz="1200" dirty="0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Course 9.0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EAE200C1-1082-4075-97A9-62B3B7DF21AB}" type="datetimeFigureOut">
              <a:rPr lang="zh-TW" altLang="en-US"/>
              <a:pPr>
                <a:defRPr/>
              </a:pPr>
              <a:t>2015/5/12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72D204E9-E06A-40A2-A9FA-144493C611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1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4C56BD7-14FE-4795-BE67-453F1361C60B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7" tIns="47783" rIns="95567" bIns="47783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7" tIns="47783" rIns="95567" bIns="47783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096ED53-54D6-4ECA-A5A8-078D1EC42A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92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15963" indent="-274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0172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543050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198437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E513D29-806C-4BAF-BE8E-2E1274019136}" type="slidenum">
              <a:rPr lang="zh-TW" altLang="en-US" sz="14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15963" indent="-274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0172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543050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198437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2A1A04-779F-4F78-A3A3-C96CDCDD85B6}" type="slidenum">
              <a:rPr lang="zh-TW" altLang="en-US" sz="14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70B62-FC3D-4E80-AB66-9E206CDDC234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1FAF-26EF-4EB6-8F30-4A5833FEF2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8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48E71-EA29-4E00-AAD2-1D69A742848B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2A9C2-46B2-420C-8E7D-CA969E5CB7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6CCAD-D815-4ED8-A014-975EBC5F659B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3F94E-0DA7-481C-99E6-E30F7DD7BF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9D08C-0F40-48F3-8A5C-71C7242E81C9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62641-49A0-4BA6-961D-3849F474173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3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198A-26DA-4D5B-885A-EF4479717062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EF47-AC8C-4FD1-B1F2-9BF6A00C2C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C2BA1-FCC8-4CD8-9807-8CD8E9EE40A7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21D94-A10D-4234-A49E-79C3BEE3DF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0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BD5DF-9508-4BCA-B0D0-0AE286171A5A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4293-2685-441D-9342-4732CFE62F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2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D7A5-DA92-4ECA-84AD-07FFFD3F81E4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8B343-593C-488F-85A9-422EC24CF2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6C9D-182F-4B88-8F03-E4DA915A8D3A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7064A-AFB6-4794-97A9-2D5C56F7AF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47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5873-4A0F-4B5F-A4BD-4B29E2D5114D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6BEA6-FFFA-4C89-9BFF-2BC324B62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2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D609-0869-44CA-961C-1F2AE0F3E81C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B1A5-46FF-4F9A-83EB-C605D19F20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0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DE27-E341-47C6-8CF4-5A7C2E579C07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DC94-BEDD-43E8-9139-1EF415608B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31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C7616-CB19-473F-909B-C98D77BC9142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2D324-4DAF-445D-AD55-F99439E40B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42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B5155-73FD-4960-86DF-9D69B00E67B7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8AA34-9110-403A-809B-18C6FE6D64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14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1C0B4-6FA7-4E2F-A118-30CE9626F0AD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FBBBF-6FAC-4421-B8B5-A54A827E01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81125-DE99-479A-BCF9-8DA414CE3047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6452-BC01-4288-A2F2-6764FE3216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94FC-44BC-4D7D-AB89-474A5A3A2E63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97CE-EA0E-4E78-958C-C7FFE2EC08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1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23C70-B18E-4951-BCEB-00E58EB9C61E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E89E-7852-440E-BB3F-B7C9139900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40BB2-DCAB-4DDE-86D2-BCE2C1267AF2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217F9-59EF-420A-A8B9-E6702FCFD8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C6A76-EFB1-4BB4-B077-E0FAE465BE6B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D6EB2-682C-4D16-8952-FBBA27131B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9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370E-7364-419E-8B9F-1AFBB1A2955A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BF98-FA29-40A1-ACD1-352FE55188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3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F97D5-2349-48FD-BBD0-DC519635B933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E785A-9691-4D80-A062-CAE14DF1F9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7A191D-C4EB-4B9A-B3AC-5A0D7DE2866E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B3661B-9B70-4CCB-9235-EBEC6A7CC7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3CC515-43CE-44BE-B3F4-679850D53695}" type="datetimeFigureOut">
              <a:rPr lang="zh-TW" altLang="en-US"/>
              <a:pPr>
                <a:defRPr/>
              </a:pPr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877BF2-ABCD-4D4C-9547-4B49645BE2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4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8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0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4.pn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2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3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34.png"/><Relationship Id="rId7" Type="http://schemas.openxmlformats.org/officeDocument/2006/relationships/image" Target="../media/image141.png"/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6.png"/><Relationship Id="rId9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4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jpe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4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4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4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eg"/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5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5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58.jpeg"/><Relationship Id="rId4" Type="http://schemas.openxmlformats.org/officeDocument/2006/relationships/image" Target="../media/image15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80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9.pn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jpe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wmf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7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7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jpe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388" y="1143000"/>
            <a:ext cx="8748712" cy="126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8913"/>
            <a:ext cx="9144000" cy="22320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en-US" altLang="zh-TW" sz="4800" b="1" u="sng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9.0 Laplace Transform </a:t>
            </a:r>
          </a:p>
          <a:p>
            <a:pPr marL="457200" lvl="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5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9.1 General Principles of Laplace </a:t>
            </a:r>
          </a:p>
          <a:p>
            <a:pPr marL="1224000" lvl="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5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Transform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0" y="494188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520000" lvl="2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linear time-invariant</a:t>
            </a:r>
          </a:p>
        </p:txBody>
      </p:sp>
      <p:sp>
        <p:nvSpPr>
          <p:cNvPr id="3077" name="矩形 21"/>
          <p:cNvSpPr>
            <a:spLocks noChangeArrowheads="1"/>
          </p:cNvSpPr>
          <p:nvPr/>
        </p:nvSpPr>
        <p:spPr bwMode="auto">
          <a:xfrm>
            <a:off x="0" y="2427288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3078" name="矩形 22"/>
          <p:cNvSpPr>
            <a:spLocks noChangeArrowheads="1"/>
          </p:cNvSpPr>
          <p:nvPr/>
        </p:nvSpPr>
        <p:spPr bwMode="auto">
          <a:xfrm>
            <a:off x="0" y="3217863"/>
            <a:ext cx="91440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Eigenfunction Property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9" name="Line 38"/>
          <p:cNvSpPr>
            <a:spLocks noChangeShapeType="1"/>
          </p:cNvSpPr>
          <p:nvPr/>
        </p:nvSpPr>
        <p:spPr bwMode="auto">
          <a:xfrm>
            <a:off x="4549775" y="4554538"/>
            <a:ext cx="922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文字方塊 16"/>
          <p:cNvSpPr txBox="1">
            <a:spLocks noChangeArrowheads="1"/>
          </p:cNvSpPr>
          <p:nvPr/>
        </p:nvSpPr>
        <p:spPr bwMode="auto">
          <a:xfrm>
            <a:off x="5527675" y="4305300"/>
            <a:ext cx="1889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6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600" i="1" baseline="30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Rectangle 37"/>
          <p:cNvSpPr>
            <a:spLocks noChangeArrowheads="1"/>
          </p:cNvSpPr>
          <p:nvPr/>
        </p:nvSpPr>
        <p:spPr bwMode="auto">
          <a:xfrm>
            <a:off x="3133725" y="4221163"/>
            <a:ext cx="1439863" cy="72072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2" name="文字方塊 6"/>
          <p:cNvSpPr txBox="1">
            <a:spLocks noChangeArrowheads="1"/>
          </p:cNvSpPr>
          <p:nvPr/>
        </p:nvSpPr>
        <p:spPr bwMode="auto">
          <a:xfrm>
            <a:off x="755650" y="4305300"/>
            <a:ext cx="1296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6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600" i="1" baseline="30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Line 38"/>
          <p:cNvSpPr>
            <a:spLocks noChangeShapeType="1"/>
          </p:cNvSpPr>
          <p:nvPr/>
        </p:nvSpPr>
        <p:spPr bwMode="auto">
          <a:xfrm>
            <a:off x="2154238" y="4557713"/>
            <a:ext cx="973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084" name="物件 27"/>
          <p:cNvGraphicFramePr>
            <a:graphicFrameLocks noChangeAspect="1"/>
          </p:cNvGraphicFramePr>
          <p:nvPr/>
        </p:nvGraphicFramePr>
        <p:xfrm>
          <a:off x="3348038" y="5584825"/>
          <a:ext cx="317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方程式" r:id="rId4" imgW="1333500" imgH="330200" progId="Equation.3">
                  <p:embed/>
                </p:oleObj>
              </mc:Choice>
              <mc:Fallback>
                <p:oleObj name="方程式" r:id="rId4" imgW="1333500" imgH="330200" progId="Equation.3">
                  <p:embed/>
                  <p:pic>
                    <p:nvPicPr>
                      <p:cNvPr id="0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84825"/>
                        <a:ext cx="317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01725"/>
            <a:ext cx="9144000" cy="22018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1 : ROC of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consists of strips parallel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 the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l-GR" altLang="zh-TW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-axis in the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-plane</a:t>
            </a:r>
          </a:p>
          <a:p>
            <a:pPr marL="3103200" indent="-457200" fontAlgn="auto">
              <a:spcBef>
                <a:spcPts val="18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 the Fourier Transform of 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kumimoji="0" lang="el-GR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to converge </a:t>
            </a:r>
            <a:endParaRPr kumimoji="0" lang="zh-TW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292" name="物件 3"/>
          <p:cNvGraphicFramePr>
            <a:graphicFrameLocks noChangeAspect="1"/>
          </p:cNvGraphicFramePr>
          <p:nvPr/>
        </p:nvGraphicFramePr>
        <p:xfrm>
          <a:off x="3130550" y="3457575"/>
          <a:ext cx="3359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方程式" r:id="rId3" imgW="1231366" imgH="330057" progId="Equation.3">
                  <p:embed/>
                </p:oleObj>
              </mc:Choice>
              <mc:Fallback>
                <p:oleObj name="方程式" r:id="rId3" imgW="1231366" imgH="330057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457575"/>
                        <a:ext cx="3359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0" y="525145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2 : ROC of </a:t>
            </a:r>
            <a:r>
              <a:rPr kumimoji="0" lang="en-US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doesn’t include any poles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406900"/>
            <a:ext cx="91440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6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30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depending on </a:t>
            </a:r>
            <a:r>
              <a:rPr kumimoji="0" lang="el-GR" altLang="zh-TW" sz="30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σ</a:t>
            </a:r>
            <a:r>
              <a:rPr kumimoji="0" lang="en-US" altLang="zh-TW" sz="30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0" y="1333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1, 3</a:t>
            </a:r>
          </a:p>
        </p:txBody>
      </p:sp>
      <p:pic>
        <p:nvPicPr>
          <p:cNvPr id="1331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79279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7909" y="3140968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1772816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9756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44408" y="3486199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02624" y="2679303"/>
            <a:ext cx="666328" cy="461665"/>
          </a:xfrm>
          <a:prstGeom prst="rect">
            <a:avLst/>
          </a:prstGeom>
          <a:blipFill rotWithShape="1">
            <a:blip r:embed="rId6"/>
            <a:stretch>
              <a:fillRect r="-18182" b="-1866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0112" y="3861048"/>
            <a:ext cx="504056" cy="461665"/>
          </a:xfrm>
          <a:prstGeom prst="rect">
            <a:avLst/>
          </a:prstGeom>
          <a:blipFill rotWithShape="1">
            <a:blip r:embed="rId7"/>
            <a:stretch>
              <a:fillRect l="-241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8304" y="3864832"/>
            <a:ext cx="504056" cy="461665"/>
          </a:xfrm>
          <a:prstGeom prst="rect">
            <a:avLst/>
          </a:prstGeom>
          <a:blipFill rotWithShape="1">
            <a:blip r:embed="rId8"/>
            <a:stretch>
              <a:fillRect l="-3614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25538"/>
            <a:ext cx="9144000" cy="10160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3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of finite duration and absolutely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integrable, the ROC is the entire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-plane</a:t>
            </a:r>
          </a:p>
        </p:txBody>
      </p:sp>
      <p:graphicFrame>
        <p:nvGraphicFramePr>
          <p:cNvPr id="14340" name="物件 3"/>
          <p:cNvGraphicFramePr>
            <a:graphicFrameLocks noChangeAspect="1"/>
          </p:cNvGraphicFramePr>
          <p:nvPr/>
        </p:nvGraphicFramePr>
        <p:xfrm>
          <a:off x="1479550" y="2205038"/>
          <a:ext cx="7413625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方程式" r:id="rId3" imgW="2717800" imgH="1778000" progId="Equation.3">
                  <p:embed/>
                </p:oleObj>
              </mc:Choice>
              <mc:Fallback>
                <p:oleObj name="方程式" r:id="rId3" imgW="2717800" imgH="1778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205038"/>
                        <a:ext cx="7413625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7600"/>
            <a:ext cx="9144000" cy="2400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4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right-sided 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)=0,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&lt;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&gt;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i.e., ROC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includes a right-half plane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364" name="物件 3"/>
          <p:cNvGraphicFramePr>
            <a:graphicFrameLocks noChangeAspect="1"/>
          </p:cNvGraphicFramePr>
          <p:nvPr/>
        </p:nvGraphicFramePr>
        <p:xfrm>
          <a:off x="1620838" y="3644900"/>
          <a:ext cx="7377112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方程式" r:id="rId3" imgW="2705100" imgH="1168400" progId="Equation.3">
                  <p:embed/>
                </p:oleObj>
              </mc:Choice>
              <mc:Fallback>
                <p:oleObj name="方程式" r:id="rId3" imgW="2705100" imgH="11684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644900"/>
                        <a:ext cx="7377112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4</a:t>
            </a:r>
          </a:p>
        </p:txBody>
      </p:sp>
      <p:pic>
        <p:nvPicPr>
          <p:cNvPr id="1638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773238"/>
            <a:ext cx="858361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76037" y="3501008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6296" y="1383159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3888" y="4322713"/>
            <a:ext cx="324544" cy="461665"/>
          </a:xfrm>
          <a:prstGeom prst="rect">
            <a:avLst/>
          </a:prstGeom>
          <a:blipFill rotWithShape="1">
            <a:blip r:embed="rId5"/>
            <a:stretch>
              <a:fillRect l="-188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3768" y="2895327"/>
            <a:ext cx="666328" cy="461665"/>
          </a:xfrm>
          <a:prstGeom prst="rect">
            <a:avLst/>
          </a:prstGeom>
          <a:blipFill rotWithShape="1">
            <a:blip r:embed="rId6"/>
            <a:stretch>
              <a:fillRect r="-18182" b="-1710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4784378"/>
            <a:ext cx="504056" cy="461665"/>
          </a:xfrm>
          <a:prstGeom prst="rect">
            <a:avLst/>
          </a:prstGeom>
          <a:blipFill rotWithShape="1">
            <a:blip r:embed="rId7"/>
            <a:stretch>
              <a:fillRect l="-241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88324" y="2945641"/>
            <a:ext cx="504056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3861048"/>
            <a:ext cx="504056" cy="4616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2607295"/>
            <a:ext cx="432048" cy="4616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7600"/>
            <a:ext cx="9144000" cy="2400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5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left-sided 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)=0,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&lt;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i.e., ROC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includes a left-half plane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5</a:t>
            </a:r>
          </a:p>
        </p:txBody>
      </p:sp>
      <p:pic>
        <p:nvPicPr>
          <p:cNvPr id="1843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20850"/>
            <a:ext cx="81153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32440" y="3725186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6296" y="1383159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4306491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96653" y="4653136"/>
            <a:ext cx="504056" cy="461665"/>
          </a:xfrm>
          <a:prstGeom prst="rect">
            <a:avLst/>
          </a:prstGeom>
          <a:blipFill rotWithShape="1">
            <a:blip r:embed="rId6"/>
            <a:stretch>
              <a:fillRect l="-365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08376" y="3068960"/>
            <a:ext cx="504056" cy="4616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2320" y="4437112"/>
            <a:ext cx="504056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473" y="2564904"/>
            <a:ext cx="432048" cy="4616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25538"/>
            <a:ext cx="9144000" cy="1630362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6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two-sided, 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</a:p>
          <a:p>
            <a:pPr marL="2646000" fontAlgn="auto">
              <a:spcBef>
                <a:spcPts val="6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 ROC consists of a strip </a:t>
            </a:r>
          </a:p>
          <a:p>
            <a:pPr marL="2646000" fontAlgn="auto">
              <a:spcBef>
                <a:spcPts val="6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 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-plane including 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graphicFrame>
        <p:nvGraphicFramePr>
          <p:cNvPr id="19460" name="物件 3"/>
          <p:cNvGraphicFramePr>
            <a:graphicFrameLocks noChangeAspect="1"/>
          </p:cNvGraphicFramePr>
          <p:nvPr/>
        </p:nvGraphicFramePr>
        <p:xfrm>
          <a:off x="2717800" y="2873375"/>
          <a:ext cx="6084888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方程式" r:id="rId3" imgW="2273300" imgH="990600" progId="Equation.3">
                  <p:embed/>
                </p:oleObj>
              </mc:Choice>
              <mc:Fallback>
                <p:oleObj name="方程式" r:id="rId3" imgW="2273300" imgH="990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873375"/>
                        <a:ext cx="6084888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矩形 5"/>
          <p:cNvSpPr>
            <a:spLocks noChangeArrowheads="1"/>
          </p:cNvSpPr>
          <p:nvPr/>
        </p:nvSpPr>
        <p:spPr bwMode="auto">
          <a:xfrm>
            <a:off x="0" y="55165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6447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9.9, 9.10, p.667 of text</a:t>
            </a:r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0" y="6165850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6447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*note: ROC[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)] may not exist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Kitty Lin\Pictures\保留\SS\course9.0\Fig\9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7946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Kitty Lin\Pictures\保留\SS\course9.0\Fig\9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1300"/>
            <a:ext cx="6048375" cy="64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Chapters 3, 4, 5, 9, 10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515100" y="1322388"/>
            <a:ext cx="5778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chemeClr val="tx2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j</a:t>
            </a:r>
            <a:r>
              <a:rPr kumimoji="0" lang="el-GR" altLang="zh-TW" sz="2800" i="1" kern="100" dirty="0">
                <a:solidFill>
                  <a:schemeClr val="tx2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endParaRPr kumimoji="0" lang="en-US" altLang="zh-TW" sz="2800" i="1" kern="100" dirty="0">
              <a:solidFill>
                <a:schemeClr val="tx2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  <p:pic>
        <p:nvPicPr>
          <p:cNvPr id="410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4248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1" name="物件 2"/>
          <p:cNvGraphicFramePr>
            <a:graphicFrameLocks noChangeAspect="1"/>
          </p:cNvGraphicFramePr>
          <p:nvPr/>
        </p:nvGraphicFramePr>
        <p:xfrm>
          <a:off x="8388350" y="2600325"/>
          <a:ext cx="43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方程式" r:id="rId4" imgW="152334" imgH="139639" progId="Equation.3">
                  <p:embed/>
                </p:oleObj>
              </mc:Choice>
              <mc:Fallback>
                <p:oleObj name="方程式" r:id="rId4" imgW="152334" imgH="13963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600325"/>
                        <a:ext cx="431800" cy="396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接點 4"/>
          <p:cNvCxnSpPr/>
          <p:nvPr/>
        </p:nvCxnSpPr>
        <p:spPr>
          <a:xfrm>
            <a:off x="5940425" y="981075"/>
            <a:ext cx="0" cy="503713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03" name="文字方塊 5"/>
          <p:cNvSpPr txBox="1">
            <a:spLocks noChangeArrowheads="1"/>
          </p:cNvSpPr>
          <p:nvPr/>
        </p:nvSpPr>
        <p:spPr bwMode="auto">
          <a:xfrm>
            <a:off x="473075" y="1581150"/>
            <a:ext cx="114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3</a:t>
            </a:r>
            <a:endParaRPr lang="zh-TW" altLang="en-US" sz="2400"/>
          </a:p>
        </p:txBody>
      </p:sp>
      <p:sp>
        <p:nvSpPr>
          <p:cNvPr id="4104" name="文字方塊 9"/>
          <p:cNvSpPr txBox="1">
            <a:spLocks noChangeArrowheads="1"/>
          </p:cNvSpPr>
          <p:nvPr/>
        </p:nvSpPr>
        <p:spPr bwMode="auto">
          <a:xfrm>
            <a:off x="4375150" y="1581150"/>
            <a:ext cx="114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5</a:t>
            </a:r>
            <a:endParaRPr lang="zh-TW" altLang="en-US" sz="2400"/>
          </a:p>
        </p:txBody>
      </p:sp>
      <p:sp>
        <p:nvSpPr>
          <p:cNvPr id="4105" name="文字方塊 10"/>
          <p:cNvSpPr txBox="1">
            <a:spLocks noChangeArrowheads="1"/>
          </p:cNvSpPr>
          <p:nvPr/>
        </p:nvSpPr>
        <p:spPr bwMode="auto">
          <a:xfrm>
            <a:off x="2560638" y="1581150"/>
            <a:ext cx="114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4</a:t>
            </a:r>
            <a:endParaRPr lang="zh-TW" altLang="en-US" sz="2400"/>
          </a:p>
        </p:txBody>
      </p:sp>
      <p:sp>
        <p:nvSpPr>
          <p:cNvPr id="4106" name="文字方塊 11"/>
          <p:cNvSpPr txBox="1">
            <a:spLocks noChangeArrowheads="1"/>
          </p:cNvSpPr>
          <p:nvPr/>
        </p:nvSpPr>
        <p:spPr bwMode="auto">
          <a:xfrm>
            <a:off x="7667625" y="414972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10</a:t>
            </a:r>
            <a:endParaRPr lang="zh-TW" altLang="en-US" sz="2400"/>
          </a:p>
        </p:txBody>
      </p:sp>
      <p:sp>
        <p:nvSpPr>
          <p:cNvPr id="4107" name="文字方塊 12"/>
          <p:cNvSpPr txBox="1">
            <a:spLocks noChangeArrowheads="1"/>
          </p:cNvSpPr>
          <p:nvPr/>
        </p:nvSpPr>
        <p:spPr bwMode="auto">
          <a:xfrm>
            <a:off x="7667625" y="126841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9</a:t>
            </a:r>
            <a:endParaRPr lang="zh-TW" altLang="en-US" sz="2400"/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11747" y="3831431"/>
            <a:ext cx="612581" cy="461665"/>
          </a:xfrm>
          <a:prstGeom prst="rect">
            <a:avLst/>
          </a:prstGeom>
          <a:blipFill rotWithShape="1">
            <a:blip r:embed="rId6"/>
            <a:stretch>
              <a:fillRect l="-3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72400" y="4884018"/>
            <a:ext cx="612581" cy="461665"/>
          </a:xfrm>
          <a:prstGeom prst="rect">
            <a:avLst/>
          </a:prstGeom>
          <a:blipFill rotWithShape="1">
            <a:blip r:embed="rId7"/>
            <a:stretch>
              <a:fillRect l="-3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0" y="1016000"/>
            <a:ext cx="91440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signal or an impulse response either doesn’t have a Laplace Transform, or falls into the 4 categories of Properties 3-6. Thus the ROC can be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s-plane, left-half plane, right-half plane, or a signal strip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125538"/>
            <a:ext cx="9144000" cy="1014412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7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rational, then its ROC is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bounded by poles or extends to infinity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0185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examples:</a:t>
            </a:r>
          </a:p>
        </p:txBody>
      </p:sp>
      <p:graphicFrame>
        <p:nvGraphicFramePr>
          <p:cNvPr id="23557" name="物件 1"/>
          <p:cNvGraphicFramePr>
            <a:graphicFrameLocks noChangeAspect="1"/>
          </p:cNvGraphicFramePr>
          <p:nvPr/>
        </p:nvGraphicFramePr>
        <p:xfrm>
          <a:off x="1576388" y="2570163"/>
          <a:ext cx="67405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方程式" r:id="rId3" imgW="2857500" imgH="914400" progId="Equation.3">
                  <p:embed/>
                </p:oleObj>
              </mc:Choice>
              <mc:Fallback>
                <p:oleObj name="方程式" r:id="rId3" imgW="2857500" imgH="914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570163"/>
                        <a:ext cx="674052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0" y="510540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partial-fraction expansion</a:t>
            </a:r>
          </a:p>
        </p:txBody>
      </p:sp>
      <p:sp>
        <p:nvSpPr>
          <p:cNvPr id="23559" name="矩形 8"/>
          <p:cNvSpPr>
            <a:spLocks noChangeArrowheads="1"/>
          </p:cNvSpPr>
          <p:nvPr/>
        </p:nvSpPr>
        <p:spPr bwMode="auto">
          <a:xfrm>
            <a:off x="0" y="45815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5113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9.1, p.658 of text</a:t>
            </a:r>
          </a:p>
        </p:txBody>
      </p:sp>
      <p:graphicFrame>
        <p:nvGraphicFramePr>
          <p:cNvPr id="23560" name="物件 9"/>
          <p:cNvGraphicFramePr>
            <a:graphicFrameLocks noChangeAspect="1"/>
          </p:cNvGraphicFramePr>
          <p:nvPr/>
        </p:nvGraphicFramePr>
        <p:xfrm>
          <a:off x="1743075" y="5559425"/>
          <a:ext cx="28749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方程式" r:id="rId5" imgW="1155700" imgH="558800" progId="Equation.3">
                  <p:embed/>
                </p:oleObj>
              </mc:Choice>
              <mc:Fallback>
                <p:oleObj name="方程式" r:id="rId5" imgW="1155700" imgH="5588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559425"/>
                        <a:ext cx="28749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125538"/>
            <a:ext cx="860266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4425"/>
            <a:ext cx="9144000" cy="30162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8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rational, then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right-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sided, its ROC is the right-half plane to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right of the rightmost pole.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left-sided, its ROC is the left-half plane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 the left of the leftmost pole. 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8</a:t>
            </a:r>
          </a:p>
        </p:txBody>
      </p:sp>
      <p:pic>
        <p:nvPicPr>
          <p:cNvPr id="2662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1486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73118" y="3255967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4328" y="1484784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7333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3356992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354" y="3717632"/>
            <a:ext cx="504056" cy="461665"/>
          </a:xfrm>
          <a:prstGeom prst="rect">
            <a:avLst/>
          </a:prstGeom>
          <a:blipFill rotWithShape="1">
            <a:blip r:embed="rId6"/>
            <a:stretch>
              <a:fillRect l="-3614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3648" y="1988840"/>
            <a:ext cx="792088" cy="461665"/>
          </a:xfrm>
          <a:prstGeom prst="rect">
            <a:avLst/>
          </a:prstGeom>
          <a:blipFill rotWithShape="1">
            <a:blip r:embed="rId7"/>
            <a:stretch>
              <a:fillRect b="-1710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6633" name="文字方塊 9"/>
          <p:cNvSpPr txBox="1">
            <a:spLocks noChangeArrowheads="1"/>
          </p:cNvSpPr>
          <p:nvPr/>
        </p:nvSpPr>
        <p:spPr bwMode="auto">
          <a:xfrm>
            <a:off x="7632700" y="2451100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C00000"/>
                </a:solidFill>
              </a:rPr>
              <a:t>ROC</a:t>
            </a:r>
            <a:endParaRPr lang="zh-TW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0" y="112553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expression of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may corresponds to different signals with different ROC’s.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13360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an example:</a:t>
            </a:r>
          </a:p>
        </p:txBody>
      </p:sp>
      <p:graphicFrame>
        <p:nvGraphicFramePr>
          <p:cNvPr id="27653" name="物件 4"/>
          <p:cNvGraphicFramePr>
            <a:graphicFrameLocks noChangeAspect="1"/>
          </p:cNvGraphicFramePr>
          <p:nvPr/>
        </p:nvGraphicFramePr>
        <p:xfrm>
          <a:off x="2170113" y="2730500"/>
          <a:ext cx="31940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方程式" r:id="rId3" imgW="1193800" imgH="482600" progId="Equation.3">
                  <p:embed/>
                </p:oleObj>
              </mc:Choice>
              <mc:Fallback>
                <p:oleObj name="方程式" r:id="rId3" imgW="1193800" imgH="482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730500"/>
                        <a:ext cx="319405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48688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is a part of the specification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</p:txBody>
      </p:sp>
      <p:sp>
        <p:nvSpPr>
          <p:cNvPr id="27655" name="矩形 6"/>
          <p:cNvSpPr>
            <a:spLocks noChangeArrowheads="1"/>
          </p:cNvSpPr>
          <p:nvPr/>
        </p:nvSpPr>
        <p:spPr bwMode="auto">
          <a:xfrm>
            <a:off x="0" y="41402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159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9.13, p.670 of text</a:t>
            </a:r>
          </a:p>
        </p:txBody>
      </p:sp>
      <p:sp>
        <p:nvSpPr>
          <p:cNvPr id="27656" name="矩形 7"/>
          <p:cNvSpPr>
            <a:spLocks noChangeArrowheads="1"/>
          </p:cNvSpPr>
          <p:nvPr/>
        </p:nvSpPr>
        <p:spPr bwMode="auto">
          <a:xfrm>
            <a:off x="0" y="566102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ROC of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can be constructed using these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6840537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 Laplace Transform</a:t>
            </a:r>
          </a:p>
        </p:txBody>
      </p:sp>
      <p:graphicFrame>
        <p:nvGraphicFramePr>
          <p:cNvPr id="29699" name="物件 3"/>
          <p:cNvGraphicFramePr>
            <a:graphicFrameLocks noChangeAspect="1"/>
          </p:cNvGraphicFramePr>
          <p:nvPr/>
        </p:nvGraphicFramePr>
        <p:xfrm>
          <a:off x="119063" y="1557338"/>
          <a:ext cx="8905875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方程式" r:id="rId3" imgW="3505200" imgH="1193800" progId="Equation.3">
                  <p:embed/>
                </p:oleObj>
              </mc:Choice>
              <mc:Fallback>
                <p:oleObj name="方程式" r:id="rId3" imgW="3505200" imgH="1193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557338"/>
                        <a:ext cx="8905875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5427663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integration along a line {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| Re[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]=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σ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}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Symbol"/>
              </a:rPr>
              <a:t>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for a fixed 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σ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grpSp>
        <p:nvGrpSpPr>
          <p:cNvPr id="30723" name="群組 30729"/>
          <p:cNvGrpSpPr>
            <a:grpSpLocks/>
          </p:cNvGrpSpPr>
          <p:nvPr/>
        </p:nvGrpSpPr>
        <p:grpSpPr bwMode="auto">
          <a:xfrm>
            <a:off x="539750" y="1052513"/>
            <a:ext cx="6768555" cy="1465262"/>
            <a:chOff x="539552" y="1052736"/>
            <a:chExt cx="6768067" cy="1465218"/>
          </a:xfrm>
        </p:grpSpPr>
        <p:sp>
          <p:nvSpPr>
            <p:cNvPr id="2" name="文字方塊 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9552" y="1628800"/>
              <a:ext cx="5400600" cy="8891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995291" y="1730578"/>
              <a:ext cx="1225462" cy="61751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5" name="文字方塊 5"/>
            <p:cNvSpPr txBox="1">
              <a:spLocks noChangeArrowheads="1"/>
            </p:cNvSpPr>
            <p:nvPr/>
          </p:nvSpPr>
          <p:spPr bwMode="auto">
            <a:xfrm>
              <a:off x="6012160" y="1743575"/>
              <a:ext cx="1295459" cy="461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合成 </a:t>
              </a:r>
              <a:r>
                <a:rPr lang="en-US" altLang="zh-TW" sz="2400" dirty="0">
                  <a:solidFill>
                    <a:srgbClr val="002060"/>
                  </a:solidFill>
                </a:rPr>
                <a:t>?)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746" name="文字方塊 9"/>
            <p:cNvSpPr txBox="1">
              <a:spLocks noChangeArrowheads="1"/>
            </p:cNvSpPr>
            <p:nvPr/>
          </p:nvSpPr>
          <p:spPr bwMode="auto">
            <a:xfrm>
              <a:off x="5508104" y="1090891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2060"/>
                  </a:solidFill>
                </a:rPr>
                <a:t>(basis?)</a:t>
              </a:r>
              <a:endParaRPr lang="zh-TW" alt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H="1">
              <a:off x="5147733" y="1290854"/>
              <a:ext cx="360336" cy="43972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48" name="文字方塊 15"/>
            <p:cNvSpPr txBox="1">
              <a:spLocks noChangeArrowheads="1"/>
            </p:cNvSpPr>
            <p:nvPr/>
          </p:nvSpPr>
          <p:spPr bwMode="auto">
            <a:xfrm>
              <a:off x="5761824" y="1052736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>
                  <a:solidFill>
                    <a:srgbClr val="C00000"/>
                  </a:solidFill>
                </a:rPr>
                <a:t>X</a:t>
              </a:r>
              <a:endParaRPr lang="zh-TW" altLang="en-US" sz="2600">
                <a:solidFill>
                  <a:srgbClr val="C00000"/>
                </a:solidFill>
              </a:endParaRPr>
            </a:p>
          </p:txBody>
        </p:sp>
        <p:sp>
          <p:nvSpPr>
            <p:cNvPr id="30749" name="文字方塊 18"/>
            <p:cNvSpPr txBox="1">
              <a:spLocks noChangeArrowheads="1"/>
            </p:cNvSpPr>
            <p:nvPr/>
          </p:nvSpPr>
          <p:spPr bwMode="auto">
            <a:xfrm>
              <a:off x="6355622" y="1740846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rgbClr val="C00000"/>
                  </a:solidFill>
                </a:rPr>
                <a:t>X</a:t>
              </a:r>
              <a:endParaRPr lang="zh-TW" altLang="en-US" sz="2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728" name="群組 30730"/>
          <p:cNvGrpSpPr>
            <a:grpSpLocks/>
          </p:cNvGrpSpPr>
          <p:nvPr/>
        </p:nvGrpSpPr>
        <p:grpSpPr bwMode="auto">
          <a:xfrm>
            <a:off x="539750" y="2595563"/>
            <a:ext cx="6912570" cy="1150937"/>
            <a:chOff x="539552" y="2595052"/>
            <a:chExt cx="6912072" cy="1151597"/>
          </a:xfrm>
        </p:grpSpPr>
        <p:sp>
          <p:nvSpPr>
            <p:cNvPr id="8" name="文字方塊 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9552" y="2595052"/>
              <a:ext cx="5582312" cy="88915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30730" name="文字方塊 8"/>
            <p:cNvSpPr txBox="1">
              <a:spLocks noChangeArrowheads="1"/>
            </p:cNvSpPr>
            <p:nvPr/>
          </p:nvSpPr>
          <p:spPr bwMode="auto">
            <a:xfrm>
              <a:off x="6012160" y="2709688"/>
              <a:ext cx="1439464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分析 </a:t>
              </a:r>
              <a:r>
                <a:rPr lang="en-US" altLang="zh-TW" sz="2400" dirty="0">
                  <a:solidFill>
                    <a:srgbClr val="002060"/>
                  </a:solidFill>
                </a:rPr>
                <a:t>?)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636542" y="2674473"/>
              <a:ext cx="1439758" cy="6305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2" name="文字方塊 17"/>
            <p:cNvSpPr txBox="1">
              <a:spLocks noChangeArrowheads="1"/>
            </p:cNvSpPr>
            <p:nvPr/>
          </p:nvSpPr>
          <p:spPr bwMode="auto">
            <a:xfrm>
              <a:off x="6356983" y="2701420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rgbClr val="C00000"/>
                  </a:solidFill>
                </a:rPr>
                <a:t>X</a:t>
              </a:r>
              <a:endParaRPr lang="zh-TW" altLang="en-US" sz="2600" dirty="0">
                <a:solidFill>
                  <a:srgbClr val="C00000"/>
                </a:solidFill>
              </a:endParaRPr>
            </a:p>
          </p:txBody>
        </p:sp>
        <p:sp>
          <p:nvSpPr>
            <p:cNvPr id="4" name="矩形 3072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02659" y="3284984"/>
              <a:ext cx="482824" cy="46166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4447270" y="3599304"/>
                <a:ext cx="3725130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zh-TW" alt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70" y="3599304"/>
                <a:ext cx="3725130" cy="5528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2051720" y="3645024"/>
            <a:ext cx="2075884" cy="508857"/>
            <a:chOff x="2064068" y="3645024"/>
            <a:chExt cx="2075884" cy="508857"/>
          </a:xfrm>
        </p:grpSpPr>
        <p:sp>
          <p:nvSpPr>
            <p:cNvPr id="35" name="文字方塊 30"/>
            <p:cNvSpPr txBox="1">
              <a:spLocks noChangeArrowheads="1"/>
            </p:cNvSpPr>
            <p:nvPr/>
          </p:nvSpPr>
          <p:spPr bwMode="auto">
            <a:xfrm>
              <a:off x="3131258" y="3646441"/>
              <a:ext cx="10086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分析</a:t>
              </a:r>
              <a:r>
                <a:rPr lang="en-US" altLang="zh-TW" sz="2400" dirty="0">
                  <a:solidFill>
                    <a:srgbClr val="002060"/>
                  </a:solidFill>
                </a:rPr>
                <a:t>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2064068" y="3645024"/>
                  <a:ext cx="1152128" cy="508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⃗"/>
                            <m:ctrlP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zh-TW" alt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68" y="3645024"/>
                  <a:ext cx="1152128" cy="50885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群組 37"/>
          <p:cNvGrpSpPr/>
          <p:nvPr/>
        </p:nvGrpSpPr>
        <p:grpSpPr>
          <a:xfrm>
            <a:off x="540000" y="4124022"/>
            <a:ext cx="6299273" cy="1284451"/>
            <a:chOff x="793676" y="4149725"/>
            <a:chExt cx="6299273" cy="1284451"/>
          </a:xfrm>
        </p:grpSpPr>
        <p:sp>
          <p:nvSpPr>
            <p:cNvPr id="39" name="矩形 38"/>
            <p:cNvSpPr/>
            <p:nvPr/>
          </p:nvSpPr>
          <p:spPr bwMode="auto">
            <a:xfrm>
              <a:off x="4895849" y="4651375"/>
              <a:ext cx="684213" cy="6302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文字方塊 34"/>
            <p:cNvSpPr txBox="1">
              <a:spLocks noChangeArrowheads="1"/>
            </p:cNvSpPr>
            <p:nvPr/>
          </p:nvSpPr>
          <p:spPr bwMode="auto">
            <a:xfrm>
              <a:off x="5652489" y="4149725"/>
              <a:ext cx="864276" cy="39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C00000"/>
                  </a:solidFill>
                </a:rPr>
                <a:t>basis</a:t>
              </a:r>
              <a:endParaRPr lang="zh-TW" altLang="en-US" sz="2000">
                <a:solidFill>
                  <a:srgbClr val="C00000"/>
                </a:solidFill>
              </a:endParaRPr>
            </a:p>
          </p:txBody>
        </p:sp>
        <p:cxnSp>
          <p:nvCxnSpPr>
            <p:cNvPr id="42" name="直線單箭頭接點 41"/>
            <p:cNvCxnSpPr>
              <a:stCxn id="40" idx="1"/>
            </p:cNvCxnSpPr>
            <p:nvPr/>
          </p:nvCxnSpPr>
          <p:spPr bwMode="auto">
            <a:xfrm flipH="1">
              <a:off x="5330824" y="4349750"/>
              <a:ext cx="322263" cy="26987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39"/>
            <p:cNvSpPr txBox="1">
              <a:spLocks noChangeArrowheads="1"/>
            </p:cNvSpPr>
            <p:nvPr/>
          </p:nvSpPr>
          <p:spPr bwMode="auto">
            <a:xfrm>
              <a:off x="6012604" y="4751228"/>
              <a:ext cx="10803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C00000"/>
                  </a:solidFill>
                </a:rPr>
                <a:t>(</a:t>
              </a:r>
              <a:r>
                <a:rPr lang="zh-TW" altLang="en-US" sz="2400" dirty="0">
                  <a:solidFill>
                    <a:srgbClr val="C00000"/>
                  </a:solidFill>
                </a:rPr>
                <a:t>合成</a:t>
              </a:r>
              <a:r>
                <a:rPr lang="en-US" altLang="zh-TW" sz="2400" dirty="0">
                  <a:solidFill>
                    <a:srgbClr val="C00000"/>
                  </a:solidFill>
                </a:rPr>
                <a:t>)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793676" y="4545022"/>
                  <a:ext cx="5401059" cy="88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𝑑𝑡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76" y="4545022"/>
                  <a:ext cx="5401059" cy="8891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/>
          <p:cNvGrpSpPr/>
          <p:nvPr/>
        </p:nvGrpSpPr>
        <p:grpSpPr>
          <a:xfrm>
            <a:off x="540000" y="5564182"/>
            <a:ext cx="6375933" cy="889154"/>
            <a:chOff x="717017" y="5589240"/>
            <a:chExt cx="6375933" cy="889154"/>
          </a:xfrm>
        </p:grpSpPr>
        <p:sp>
          <p:nvSpPr>
            <p:cNvPr id="46" name="文字方塊 41"/>
            <p:cNvSpPr txBox="1">
              <a:spLocks noChangeArrowheads="1"/>
            </p:cNvSpPr>
            <p:nvPr/>
          </p:nvSpPr>
          <p:spPr bwMode="auto">
            <a:xfrm>
              <a:off x="6012752" y="5801771"/>
              <a:ext cx="1080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C00000"/>
                  </a:solidFill>
                </a:rPr>
                <a:t>(</a:t>
              </a:r>
              <a:r>
                <a:rPr lang="zh-TW" altLang="en-US" sz="2400" dirty="0">
                  <a:solidFill>
                    <a:srgbClr val="C00000"/>
                  </a:solidFill>
                </a:rPr>
                <a:t>分析</a:t>
              </a:r>
              <a:r>
                <a:rPr lang="en-US" altLang="zh-TW" sz="2400" dirty="0">
                  <a:solidFill>
                    <a:srgbClr val="C00000"/>
                  </a:solidFill>
                </a:rPr>
                <a:t>)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17017" y="5589240"/>
                  <a:ext cx="5295143" cy="88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)=</m:t>
                        </m:r>
                        <m:nary>
                          <m:nary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TW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𝑑𝑡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17" y="5589240"/>
                  <a:ext cx="5295143" cy="8891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0" y="112712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Practically in many cases : partial-fraction expansion works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 Laplace Transform</a:t>
            </a:r>
          </a:p>
        </p:txBody>
      </p:sp>
      <p:graphicFrame>
        <p:nvGraphicFramePr>
          <p:cNvPr id="31748" name="物件 3"/>
          <p:cNvGraphicFramePr>
            <a:graphicFrameLocks noChangeAspect="1"/>
          </p:cNvGraphicFramePr>
          <p:nvPr/>
        </p:nvGraphicFramePr>
        <p:xfrm>
          <a:off x="2195513" y="1773238"/>
          <a:ext cx="29749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方程式" r:id="rId3" imgW="1155700" imgH="469900" progId="Equation.3">
                  <p:embed/>
                </p:oleObj>
              </mc:Choice>
              <mc:Fallback>
                <p:oleObj name="方程式" r:id="rId3" imgW="1155700" imgH="4699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3238"/>
                        <a:ext cx="29749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398145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ROC to the right of the pole at  </a:t>
            </a:r>
            <a:r>
              <a:rPr kumimoji="0" lang="en-US" altLang="zh-TW" sz="27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 = -</a:t>
            </a:r>
            <a:r>
              <a:rPr kumimoji="0" lang="en-US" altLang="zh-TW" sz="27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7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endParaRPr kumimoji="0" lang="en-US" altLang="zh-TW" sz="27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1750" name="物件 5"/>
          <p:cNvGraphicFramePr>
            <a:graphicFrameLocks noChangeAspect="1"/>
          </p:cNvGraphicFramePr>
          <p:nvPr/>
        </p:nvGraphicFramePr>
        <p:xfrm>
          <a:off x="3203575" y="4519613"/>
          <a:ext cx="2076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方程式" r:id="rId5" imgW="799753" imgH="241195" progId="Equation.3">
                  <p:embed/>
                </p:oleObj>
              </mc:Choice>
              <mc:Fallback>
                <p:oleObj name="方程式" r:id="rId5" imgW="799753" imgH="241195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19613"/>
                        <a:ext cx="20764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510381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ROC to the left of the pole at  </a:t>
            </a:r>
            <a:r>
              <a:rPr kumimoji="0" lang="en-US" altLang="zh-TW" sz="27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 = -</a:t>
            </a:r>
            <a:r>
              <a:rPr kumimoji="0" lang="en-US" altLang="zh-TW" sz="27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7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endParaRPr kumimoji="0" lang="en-US" altLang="zh-TW" sz="27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1752" name="物件 7"/>
          <p:cNvGraphicFramePr>
            <a:graphicFrameLocks noChangeAspect="1"/>
          </p:cNvGraphicFramePr>
          <p:nvPr/>
        </p:nvGraphicFramePr>
        <p:xfrm>
          <a:off x="3038475" y="5661025"/>
          <a:ext cx="2640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方程式" r:id="rId7" imgW="1016000" imgH="241300" progId="Equation.3">
                  <p:embed/>
                </p:oleObj>
              </mc:Choice>
              <mc:Fallback>
                <p:oleObj name="方程式" r:id="rId7" imgW="10160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661025"/>
                        <a:ext cx="2640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矩形 11"/>
          <p:cNvSpPr>
            <a:spLocks noChangeArrowheads="1"/>
          </p:cNvSpPr>
          <p:nvPr/>
        </p:nvSpPr>
        <p:spPr bwMode="auto">
          <a:xfrm>
            <a:off x="0" y="616585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Known pairs/properties practically helpful</a:t>
            </a:r>
          </a:p>
        </p:txBody>
      </p:sp>
      <p:graphicFrame>
        <p:nvGraphicFramePr>
          <p:cNvPr id="31754" name="物件 1"/>
          <p:cNvGraphicFramePr>
            <a:graphicFrameLocks noChangeAspect="1"/>
          </p:cNvGraphicFramePr>
          <p:nvPr/>
        </p:nvGraphicFramePr>
        <p:xfrm>
          <a:off x="900113" y="2852738"/>
          <a:ext cx="2687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方程式" r:id="rId9" imgW="1295400" imgH="457200" progId="Equation.3">
                  <p:embed/>
                </p:oleObj>
              </mc:Choice>
              <mc:Fallback>
                <p:oleObj name="方程式" r:id="rId9" imgW="12954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2687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5123" name="矩形 12"/>
          <p:cNvSpPr>
            <a:spLocks noChangeArrowheads="1"/>
          </p:cNvSpPr>
          <p:nvPr/>
        </p:nvSpPr>
        <p:spPr bwMode="auto">
          <a:xfrm>
            <a:off x="0" y="987425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Eigenfunction Property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0" y="33369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applies for all complex variables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endParaRPr kumimoji="0" lang="en-US" altLang="zh-TW" sz="2800" i="1" kern="100" dirty="0">
              <a:solidFill>
                <a:srgbClr val="000000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  <p:graphicFrame>
        <p:nvGraphicFramePr>
          <p:cNvPr id="5125" name="物件 4"/>
          <p:cNvGraphicFramePr>
            <a:graphicFrameLocks noChangeAspect="1"/>
          </p:cNvGraphicFramePr>
          <p:nvPr/>
        </p:nvGraphicFramePr>
        <p:xfrm>
          <a:off x="1323975" y="4003675"/>
          <a:ext cx="37004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方程式" r:id="rId4" imgW="1473200" imgH="508000" progId="Equation.3">
                  <p:embed/>
                </p:oleObj>
              </mc:Choice>
              <mc:Fallback>
                <p:oleObj name="方程式" r:id="rId4" imgW="1473200" imgH="508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003675"/>
                        <a:ext cx="37004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0" y="4600575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48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Fourier Transform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0" y="5810250"/>
            <a:ext cx="9144000" cy="420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48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Laplace Transform</a:t>
            </a:r>
          </a:p>
        </p:txBody>
      </p:sp>
      <p:graphicFrame>
        <p:nvGraphicFramePr>
          <p:cNvPr id="5128" name="物件 2"/>
          <p:cNvGraphicFramePr>
            <a:graphicFrameLocks noChangeAspect="1"/>
          </p:cNvGraphicFramePr>
          <p:nvPr/>
        </p:nvGraphicFramePr>
        <p:xfrm>
          <a:off x="1260475" y="5278438"/>
          <a:ext cx="48831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方程式" r:id="rId6" imgW="1943100" imgH="508000" progId="Equation.3">
                  <p:embed/>
                </p:oleObj>
              </mc:Choice>
              <mc:Fallback>
                <p:oleObj name="方程式" r:id="rId6" imgW="1943100" imgH="5080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278438"/>
                        <a:ext cx="48831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1"/>
          <p:cNvSpPr txBox="1">
            <a:spLocks noChangeArrowheads="1"/>
          </p:cNvSpPr>
          <p:nvPr/>
        </p:nvSpPr>
        <p:spPr bwMode="auto">
          <a:xfrm>
            <a:off x="1317625" y="1725613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eigenfunction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of all linear time-invariant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with unit impulse response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568" y="1743869"/>
            <a:ext cx="656655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568" y="2708920"/>
            <a:ext cx="5236592" cy="560346"/>
          </a:xfrm>
          <a:prstGeom prst="rect">
            <a:avLst/>
          </a:prstGeom>
          <a:blipFill rotWithShape="1">
            <a:blip r:embed="rId9"/>
            <a:stretch>
              <a:fillRect t="-1087" b="-1413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848" y="4005064"/>
            <a:ext cx="1872208" cy="473591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9.2 Properties of Laplace Transform</a:t>
            </a:r>
          </a:p>
        </p:txBody>
      </p:sp>
      <p:sp>
        <p:nvSpPr>
          <p:cNvPr id="32772" name="矩形 3"/>
          <p:cNvSpPr>
            <a:spLocks noChangeArrowheads="1"/>
          </p:cNvSpPr>
          <p:nvPr/>
        </p:nvSpPr>
        <p:spPr bwMode="auto">
          <a:xfrm>
            <a:off x="0" y="40052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3" name="物件 22"/>
          <p:cNvGraphicFramePr>
            <a:graphicFrameLocks noChangeAspect="1"/>
          </p:cNvGraphicFramePr>
          <p:nvPr/>
        </p:nvGraphicFramePr>
        <p:xfrm>
          <a:off x="1258888" y="1341438"/>
          <a:ext cx="47244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方程式" r:id="rId3" imgW="1765300" imgH="990600" progId="Equation.3">
                  <p:embed/>
                </p:oleObj>
              </mc:Choice>
              <mc:Fallback>
                <p:oleObj name="方程式" r:id="rId3" imgW="1765300" imgH="9906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47244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物件 24"/>
          <p:cNvGraphicFramePr>
            <a:graphicFrameLocks noChangeAspect="1"/>
          </p:cNvGraphicFramePr>
          <p:nvPr/>
        </p:nvGraphicFramePr>
        <p:xfrm>
          <a:off x="300038" y="4635500"/>
          <a:ext cx="8664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方程式" r:id="rId5" imgW="3238500" imgH="241300" progId="Equation.3">
                  <p:embed/>
                </p:oleObj>
              </mc:Choice>
              <mc:Fallback>
                <p:oleObj name="方程式" r:id="rId5" imgW="3238500" imgH="241300" progId="Equation.3">
                  <p:embed/>
                  <p:pic>
                    <p:nvPicPr>
                      <p:cNvPr id="0" name="物件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635500"/>
                        <a:ext cx="8664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矩形 25"/>
          <p:cNvSpPr>
            <a:spLocks noChangeArrowheads="1"/>
          </p:cNvSpPr>
          <p:nvPr/>
        </p:nvSpPr>
        <p:spPr bwMode="auto">
          <a:xfrm>
            <a:off x="0" y="5445125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6" name="物件 26"/>
          <p:cNvGraphicFramePr>
            <a:graphicFrameLocks noChangeAspect="1"/>
          </p:cNvGraphicFramePr>
          <p:nvPr/>
        </p:nvGraphicFramePr>
        <p:xfrm>
          <a:off x="800100" y="6092825"/>
          <a:ext cx="5572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方程式" r:id="rId7" imgW="2082800" imgH="254000" progId="Equation.3">
                  <p:embed/>
                </p:oleObj>
              </mc:Choice>
              <mc:Fallback>
                <p:oleObj name="方程式" r:id="rId7" imgW="2082800" imgH="254000" progId="Equation.3">
                  <p:embed/>
                  <p:pic>
                    <p:nvPicPr>
                      <p:cNvPr id="0" name="物件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092825"/>
                        <a:ext cx="55721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1315710"/>
            <a:ext cx="7272808" cy="49244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2018792"/>
            <a:ext cx="8064896" cy="95564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3331934"/>
            <a:ext cx="8892480" cy="95564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4653136"/>
            <a:ext cx="8352928" cy="51950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 in </a:t>
            </a:r>
            <a:r>
              <a:rPr kumimoji="0" lang="fr-FR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-plane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9" name="物件 4"/>
          <p:cNvGraphicFramePr>
            <a:graphicFrameLocks noChangeAspect="1"/>
          </p:cNvGraphicFramePr>
          <p:nvPr/>
        </p:nvGraphicFramePr>
        <p:xfrm>
          <a:off x="612775" y="998538"/>
          <a:ext cx="82804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方程式" r:id="rId3" imgW="3200400" imgH="977900" progId="Equation.3">
                  <p:embed/>
                </p:oleObj>
              </mc:Choice>
              <mc:Fallback>
                <p:oleObj name="方程式" r:id="rId3" imgW="3200400" imgH="977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998538"/>
                        <a:ext cx="8280400" cy="232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矩形 5"/>
          <p:cNvSpPr>
            <a:spLocks noChangeArrowheads="1"/>
          </p:cNvSpPr>
          <p:nvPr/>
        </p:nvSpPr>
        <p:spPr bwMode="auto">
          <a:xfrm>
            <a:off x="0" y="344805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75565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9.23, p.685 of text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0" y="43465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0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0</a:t>
            </a:r>
            <a:endParaRPr kumimoji="0" lang="en-US" altLang="zh-TW" sz="28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4822" name="物件 7"/>
          <p:cNvGraphicFramePr>
            <a:graphicFrameLocks noChangeAspect="1"/>
          </p:cNvGraphicFramePr>
          <p:nvPr/>
        </p:nvGraphicFramePr>
        <p:xfrm>
          <a:off x="1214438" y="5143500"/>
          <a:ext cx="62420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方程式" r:id="rId5" imgW="2413000" imgH="241300" progId="Equation.3">
                  <p:embed/>
                </p:oleObj>
              </mc:Choice>
              <mc:Fallback>
                <p:oleObj name="方程式" r:id="rId5" imgW="24130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143500"/>
                        <a:ext cx="62420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字方塊 8"/>
          <p:cNvSpPr txBox="1">
            <a:spLocks noChangeArrowheads="1"/>
          </p:cNvSpPr>
          <p:nvPr/>
        </p:nvSpPr>
        <p:spPr bwMode="auto">
          <a:xfrm>
            <a:off x="0" y="58578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3779838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shift along the </a:t>
            </a: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</a:t>
            </a:r>
            <a:r>
              <a:rPr lang="el-GR" altLang="zh-TW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ω</a:t>
            </a:r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 in </a:t>
            </a:r>
            <a:r>
              <a:rPr kumimoji="0" lang="en-US" altLang="zh-TW" sz="4000" b="1" i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-plane</a:t>
            </a:r>
          </a:p>
        </p:txBody>
      </p:sp>
      <p:pic>
        <p:nvPicPr>
          <p:cNvPr id="3584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7837488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1619508"/>
            <a:ext cx="526939" cy="400110"/>
          </a:xfrm>
          <a:prstGeom prst="rect">
            <a:avLst/>
          </a:prstGeom>
          <a:blipFill rotWithShape="1">
            <a:blip r:embed="rId3"/>
            <a:stretch>
              <a:fillRect b="-1384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2492896"/>
            <a:ext cx="474361" cy="4001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1864" y="3429000"/>
            <a:ext cx="399340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87928" y="4077072"/>
            <a:ext cx="399340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89" y="2677562"/>
            <a:ext cx="526939" cy="400110"/>
          </a:xfrm>
          <a:prstGeom prst="rect">
            <a:avLst/>
          </a:prstGeom>
          <a:blipFill rotWithShape="1">
            <a:blip r:embed="rId7"/>
            <a:stretch>
              <a:fillRect b="-12121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80312" y="1916832"/>
            <a:ext cx="1795235" cy="400110"/>
          </a:xfrm>
          <a:prstGeom prst="rect">
            <a:avLst/>
          </a:prstGeom>
          <a:blipFill rotWithShape="1">
            <a:blip r:embed="rId8"/>
            <a:stretch>
              <a:fillRect b="-1363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68698" y="2297648"/>
            <a:ext cx="547971" cy="40011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5976" y="4283804"/>
            <a:ext cx="909929" cy="400110"/>
          </a:xfrm>
          <a:prstGeom prst="rect">
            <a:avLst/>
          </a:prstGeom>
          <a:blipFill rotWithShape="1">
            <a:blip r:embed="rId10"/>
            <a:stretch>
              <a:fillRect b="-15385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8525" y="2195572"/>
            <a:ext cx="1421707" cy="400110"/>
          </a:xfrm>
          <a:prstGeom prst="rect">
            <a:avLst/>
          </a:prstGeom>
          <a:blipFill rotWithShape="1">
            <a:blip r:embed="rId11"/>
            <a:stretch>
              <a:fillRect b="-1363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870096" y="3883908"/>
                <a:ext cx="9088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𝑅𝑒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96" y="3883908"/>
                <a:ext cx="908819" cy="430887"/>
              </a:xfrm>
              <a:prstGeom prst="rect">
                <a:avLst/>
              </a:prstGeom>
              <a:blipFill rotWithShape="1">
                <a:blip r:embed="rId12"/>
                <a:stretch>
                  <a:fillRect l="-671" r="-10067"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414744" y="1234852"/>
                <a:ext cx="162151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44" y="1234852"/>
                <a:ext cx="1621512" cy="492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200900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 (error on text corrected in class)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1" name="物件 2"/>
          <p:cNvGraphicFramePr>
            <a:graphicFrameLocks noChangeAspect="1"/>
          </p:cNvGraphicFramePr>
          <p:nvPr/>
        </p:nvGraphicFramePr>
        <p:xfrm>
          <a:off x="747713" y="863600"/>
          <a:ext cx="75231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方程式" r:id="rId3" imgW="2908300" imgH="533400" progId="Equation.3">
                  <p:embed/>
                </p:oleObj>
              </mc:Choice>
              <mc:Fallback>
                <p:oleObj name="方程式" r:id="rId3" imgW="2908300" imgH="533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863600"/>
                        <a:ext cx="75231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349500"/>
            <a:ext cx="914400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Expansion (?) of ROC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1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Compression (?) of ROC if  1 &gt;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reversal of ROC about </a:t>
            </a:r>
            <a:r>
              <a:rPr kumimoji="0" lang="en-US" altLang="zh-TW" sz="28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jw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-axis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(right-sided 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Wingdings" pitchFamily="2" charset="2"/>
              </a:rPr>
              <a:t> left-sided, etc.)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sp>
        <p:nvSpPr>
          <p:cNvPr id="37893" name="矩形 4"/>
          <p:cNvSpPr>
            <a:spLocks noChangeArrowheads="1"/>
          </p:cNvSpPr>
          <p:nvPr/>
        </p:nvSpPr>
        <p:spPr bwMode="auto">
          <a:xfrm>
            <a:off x="0" y="47244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371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9.24, p.686 of text</a:t>
            </a:r>
          </a:p>
        </p:txBody>
      </p:sp>
      <p:graphicFrame>
        <p:nvGraphicFramePr>
          <p:cNvPr id="37894" name="物件 5"/>
          <p:cNvGraphicFramePr>
            <a:graphicFrameLocks noChangeAspect="1"/>
          </p:cNvGraphicFramePr>
          <p:nvPr/>
        </p:nvGraphicFramePr>
        <p:xfrm>
          <a:off x="735013" y="5572125"/>
          <a:ext cx="70310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方程式" r:id="rId5" imgW="2717800" imgH="279400" progId="Equation.3">
                  <p:embed/>
                </p:oleObj>
              </mc:Choice>
              <mc:Fallback>
                <p:oleObj name="方程式" r:id="rId5" imgW="2717800" imgH="2794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572125"/>
                        <a:ext cx="703103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8486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Conjugation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39" name="物件 2"/>
          <p:cNvGraphicFramePr>
            <a:graphicFrameLocks noChangeAspect="1"/>
          </p:cNvGraphicFramePr>
          <p:nvPr/>
        </p:nvGraphicFramePr>
        <p:xfrm>
          <a:off x="827088" y="969963"/>
          <a:ext cx="459898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方程式" r:id="rId3" imgW="1778000" imgH="609600" progId="Equation.3">
                  <p:embed/>
                </p:oleObj>
              </mc:Choice>
              <mc:Fallback>
                <p:oleObj name="方程式" r:id="rId3" imgW="1778000" imgH="609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69963"/>
                        <a:ext cx="459898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781300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real, and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a pole/zero at </a:t>
            </a:r>
          </a:p>
          <a:p>
            <a:pPr marL="3330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then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a pole/zero at</a:t>
            </a:r>
          </a:p>
        </p:txBody>
      </p:sp>
      <p:graphicFrame>
        <p:nvGraphicFramePr>
          <p:cNvPr id="39941" name="物件 6"/>
          <p:cNvGraphicFramePr>
            <a:graphicFrameLocks noChangeAspect="1"/>
          </p:cNvGraphicFramePr>
          <p:nvPr/>
        </p:nvGraphicFramePr>
        <p:xfrm>
          <a:off x="7251700" y="2811463"/>
          <a:ext cx="12811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方程式" r:id="rId5" imgW="495085" imgH="457002" progId="Equation.3">
                  <p:embed/>
                </p:oleObj>
              </mc:Choice>
              <mc:Fallback>
                <p:oleObj name="方程式" r:id="rId5" imgW="495085" imgH="457002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811463"/>
                        <a:ext cx="12811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-1588" y="41592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43" name="物件 7"/>
          <p:cNvGraphicFramePr>
            <a:graphicFrameLocks noChangeAspect="1"/>
          </p:cNvGraphicFramePr>
          <p:nvPr/>
        </p:nvGraphicFramePr>
        <p:xfrm>
          <a:off x="852488" y="4878388"/>
          <a:ext cx="7391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方程式" r:id="rId7" imgW="2857500" imgH="241300" progId="Equation.3">
                  <p:embed/>
                </p:oleObj>
              </mc:Choice>
              <mc:Fallback>
                <p:oleObj name="方程式" r:id="rId7" imgW="28575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78388"/>
                        <a:ext cx="7391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0" y="5788025"/>
            <a:ext cx="9144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may become larger if pole-zero cancellation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3" name="物件 2"/>
          <p:cNvGraphicFramePr>
            <a:graphicFrameLocks noChangeAspect="1"/>
          </p:cNvGraphicFramePr>
          <p:nvPr/>
        </p:nvGraphicFramePr>
        <p:xfrm>
          <a:off x="900113" y="1001713"/>
          <a:ext cx="45989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方程式" r:id="rId3" imgW="1777229" imgH="444307" progId="Equation.3">
                  <p:embed/>
                </p:oleObj>
              </mc:Choice>
              <mc:Fallback>
                <p:oleObj name="方程式" r:id="rId3" imgW="1777229" imgH="444307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01713"/>
                        <a:ext cx="45989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4749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may become larger if a pole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 cancelled</a:t>
            </a:r>
          </a:p>
        </p:txBody>
      </p:sp>
      <p:graphicFrame>
        <p:nvGraphicFramePr>
          <p:cNvPr id="40965" name="物件 4"/>
          <p:cNvGraphicFramePr>
            <a:graphicFrameLocks noChangeAspect="1"/>
          </p:cNvGraphicFramePr>
          <p:nvPr/>
        </p:nvGraphicFramePr>
        <p:xfrm>
          <a:off x="893763" y="3522663"/>
          <a:ext cx="4795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方程式" r:id="rId5" imgW="1854200" imgH="444500" progId="Equation.3">
                  <p:embed/>
                </p:oleObj>
              </mc:Choice>
              <mc:Fallback>
                <p:oleObj name="方程式" r:id="rId5" imgW="1854200" imgH="4445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522663"/>
                        <a:ext cx="4795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27584" y="5013176"/>
                <a:ext cx="374441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𝑗𝑡𝑥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3744416" cy="10604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 in time Domain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87" name="物件 2"/>
          <p:cNvGraphicFramePr>
            <a:graphicFrameLocks noChangeAspect="1"/>
          </p:cNvGraphicFramePr>
          <p:nvPr/>
        </p:nvGraphicFramePr>
        <p:xfrm>
          <a:off x="511175" y="1341438"/>
          <a:ext cx="8382000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方程式" r:id="rId3" imgW="3403600" imgH="1422400" progId="Equation.3">
                  <p:embed/>
                </p:oleObj>
              </mc:Choice>
              <mc:Fallback>
                <p:oleObj name="方程式" r:id="rId3" imgW="3403600" imgH="1422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341438"/>
                        <a:ext cx="8382000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95736" y="5464861"/>
                <a:ext cx="374441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𝜋𝛿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464861"/>
                <a:ext cx="3744416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5536" y="4293096"/>
                <a:ext cx="8496944" cy="106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0)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93096"/>
                <a:ext cx="8496944" cy="10686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0" y="2892425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Generalization of Fourier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8" name="物件 3"/>
          <p:cNvGraphicFramePr>
            <a:graphicFrameLocks noChangeAspect="1"/>
          </p:cNvGraphicFramePr>
          <p:nvPr/>
        </p:nvGraphicFramePr>
        <p:xfrm>
          <a:off x="960438" y="4462463"/>
          <a:ext cx="4470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方程式" r:id="rId3" imgW="2032000" imgH="635000" progId="Equation.3">
                  <p:embed/>
                </p:oleObj>
              </mc:Choice>
              <mc:Fallback>
                <p:oleObj name="方程式" r:id="rId3" imgW="2032000" imgH="635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462463"/>
                        <a:ext cx="4470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物件 5"/>
          <p:cNvGraphicFramePr>
            <a:graphicFrameLocks noChangeAspect="1"/>
          </p:cNvGraphicFramePr>
          <p:nvPr/>
        </p:nvGraphicFramePr>
        <p:xfrm>
          <a:off x="973138" y="3822700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方程式" r:id="rId5" imgW="1803400" imgH="203200" progId="Equation.3">
                  <p:embed/>
                </p:oleObj>
              </mc:Choice>
              <mc:Fallback>
                <p:oleObj name="方程式" r:id="rId5" imgW="1803400" imgH="2032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822700"/>
                        <a:ext cx="453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17526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76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1800">
              <a:latin typeface="Arial" charset="0"/>
            </a:endParaRPr>
          </a:p>
        </p:txBody>
      </p:sp>
      <p:grpSp>
        <p:nvGrpSpPr>
          <p:cNvPr id="6151" name="群組 18"/>
          <p:cNvGrpSpPr>
            <a:grpSpLocks/>
          </p:cNvGrpSpPr>
          <p:nvPr/>
        </p:nvGrpSpPr>
        <p:grpSpPr bwMode="auto">
          <a:xfrm>
            <a:off x="6156325" y="3644900"/>
            <a:ext cx="2835275" cy="1873250"/>
            <a:chOff x="1160519" y="4869160"/>
            <a:chExt cx="2835417" cy="1872208"/>
          </a:xfrm>
        </p:grpSpPr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V="1">
              <a:off x="2364281" y="5276563"/>
              <a:ext cx="0" cy="8367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1160519" y="6124564"/>
              <a:ext cx="24544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V="1">
              <a:off x="1534372" y="5569942"/>
              <a:ext cx="1561902" cy="1171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Text Box 10"/>
            <p:cNvSpPr txBox="1">
              <a:spLocks noChangeArrowheads="1"/>
            </p:cNvSpPr>
            <p:nvPr/>
          </p:nvSpPr>
          <p:spPr bwMode="auto">
            <a:xfrm>
              <a:off x="3131840" y="5229200"/>
              <a:ext cx="504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l-GR" altLang="zh-TW" sz="24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ω </a:t>
              </a:r>
              <a:endParaRPr lang="en-US" altLang="zh-TW" sz="24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161" name="Text Box 9"/>
            <p:cNvSpPr txBox="1">
              <a:spLocks noChangeArrowheads="1"/>
            </p:cNvSpPr>
            <p:nvPr/>
          </p:nvSpPr>
          <p:spPr bwMode="auto">
            <a:xfrm>
              <a:off x="3614936" y="5895964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</a:t>
              </a:r>
            </a:p>
          </p:txBody>
        </p:sp>
        <p:sp>
          <p:nvSpPr>
            <p:cNvPr id="6162" name="Text Box 9"/>
            <p:cNvSpPr txBox="1">
              <a:spLocks noChangeArrowheads="1"/>
            </p:cNvSpPr>
            <p:nvPr/>
          </p:nvSpPr>
          <p:spPr bwMode="auto">
            <a:xfrm>
              <a:off x="1547664" y="4869160"/>
              <a:ext cx="1245096" cy="39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 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l-GR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ω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6152" name="群組 1"/>
          <p:cNvGrpSpPr>
            <a:grpSpLocks/>
          </p:cNvGrpSpPr>
          <p:nvPr/>
        </p:nvGrpSpPr>
        <p:grpSpPr bwMode="auto">
          <a:xfrm>
            <a:off x="2286000" y="6069013"/>
            <a:ext cx="4179888" cy="528637"/>
            <a:chOff x="2286000" y="5482307"/>
            <a:chExt cx="4180259" cy="528638"/>
          </a:xfrm>
        </p:grpSpPr>
        <p:graphicFrame>
          <p:nvGraphicFramePr>
            <p:cNvPr id="6155" name="物件 7"/>
            <p:cNvGraphicFramePr>
              <a:graphicFrameLocks noChangeAspect="1"/>
            </p:cNvGraphicFramePr>
            <p:nvPr/>
          </p:nvGraphicFramePr>
          <p:xfrm>
            <a:off x="5220072" y="5482307"/>
            <a:ext cx="1246187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方程式" r:id="rId7" imgW="495085" imgH="228501" progId="Equation.3">
                    <p:embed/>
                  </p:oleObj>
                </mc:Choice>
                <mc:Fallback>
                  <p:oleObj name="方程式" r:id="rId7" imgW="495085" imgH="228501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5482307"/>
                          <a:ext cx="1246187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字方塊 15"/>
            <p:cNvSpPr txBox="1"/>
            <p:nvPr/>
          </p:nvSpPr>
          <p:spPr>
            <a:xfrm>
              <a:off x="2286000" y="5517232"/>
              <a:ext cx="2933960" cy="493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6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Fourier transform of </a:t>
              </a:r>
            </a:p>
          </p:txBody>
        </p:sp>
      </p:grpSp>
      <p:graphicFrame>
        <p:nvGraphicFramePr>
          <p:cNvPr id="6153" name="物件 1"/>
          <p:cNvGraphicFramePr>
            <a:graphicFrameLocks noChangeAspect="1"/>
          </p:cNvGraphicFramePr>
          <p:nvPr/>
        </p:nvGraphicFramePr>
        <p:xfrm>
          <a:off x="1266825" y="1785938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方程式" r:id="rId9" imgW="2095500" imgH="533400" progId="Equation.3">
                  <p:embed/>
                </p:oleObj>
              </mc:Choice>
              <mc:Fallback>
                <p:oleObj name="方程式" r:id="rId9" imgW="2095500" imgH="533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785938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矩形 14"/>
          <p:cNvSpPr>
            <a:spLocks noChangeArrowheads="1"/>
          </p:cNvSpPr>
          <p:nvPr/>
        </p:nvSpPr>
        <p:spPr bwMode="auto">
          <a:xfrm>
            <a:off x="1588" y="1106488"/>
            <a:ext cx="9144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Initial/Final – Value Theorems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011" name="物件 2"/>
          <p:cNvGraphicFramePr>
            <a:graphicFrameLocks noChangeAspect="1"/>
          </p:cNvGraphicFramePr>
          <p:nvPr/>
        </p:nvGraphicFramePr>
        <p:xfrm>
          <a:off x="900113" y="2636838"/>
          <a:ext cx="7126287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方程式" r:id="rId3" imgW="2755900" imgH="660400" progId="Equation.3">
                  <p:embed/>
                </p:oleObj>
              </mc:Choice>
              <mc:Fallback>
                <p:oleObj name="方程式" r:id="rId3" imgW="27559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126287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981075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92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0,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792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no impulses or higher order singularities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</a:t>
            </a:r>
          </a:p>
        </p:txBody>
      </p:sp>
      <p:sp>
        <p:nvSpPr>
          <p:cNvPr id="43013" name="矩形 4"/>
          <p:cNvSpPr>
            <a:spLocks noChangeArrowheads="1"/>
          </p:cNvSpPr>
          <p:nvPr/>
        </p:nvSpPr>
        <p:spPr bwMode="auto">
          <a:xfrm>
            <a:off x="-1588" y="4868863"/>
            <a:ext cx="914400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 of Properties/Pairs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4" name="矩形 5"/>
          <p:cNvSpPr>
            <a:spLocks noChangeArrowheads="1"/>
          </p:cNvSpPr>
          <p:nvPr/>
        </p:nvSpPr>
        <p:spPr bwMode="auto">
          <a:xfrm>
            <a:off x="0" y="55895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7905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Tables 9.1, 9.2,  p.691, 692 of text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5888"/>
            <a:ext cx="7994650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7788"/>
            <a:ext cx="48958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8300"/>
            <a:ext cx="8748712" cy="126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95275"/>
            <a:ext cx="9144000" cy="13223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2880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cs typeface="Times New Roman" pitchFamily="18" charset="0"/>
              </a:rPr>
              <a:t>9.3 System Characterization with </a:t>
            </a:r>
          </a:p>
          <a:p>
            <a:pPr marL="10440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3990975"/>
            <a:ext cx="9144000" cy="102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0" lvl="2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system function</a:t>
            </a:r>
          </a:p>
          <a:p>
            <a:pPr marL="2880000" lvl="2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transfer function</a:t>
            </a:r>
          </a:p>
        </p:txBody>
      </p:sp>
      <p:sp>
        <p:nvSpPr>
          <p:cNvPr id="46085" name="Line 38"/>
          <p:cNvSpPr>
            <a:spLocks noChangeShapeType="1"/>
          </p:cNvSpPr>
          <p:nvPr/>
        </p:nvSpPr>
        <p:spPr bwMode="auto">
          <a:xfrm>
            <a:off x="4549775" y="2897188"/>
            <a:ext cx="922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6" name="文字方塊 11"/>
          <p:cNvSpPr txBox="1">
            <a:spLocks noChangeArrowheads="1"/>
          </p:cNvSpPr>
          <p:nvPr/>
        </p:nvSpPr>
        <p:spPr bwMode="auto">
          <a:xfrm>
            <a:off x="5527675" y="2205038"/>
            <a:ext cx="228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zh-TW" altLang="zh-TW" sz="2800">
                <a:latin typeface="Times New Roman" pitchFamily="18" charset="0"/>
                <a:cs typeface="Times New Roman" pitchFamily="18" charset="0"/>
              </a:rPr>
              <a:t>＊</a:t>
            </a:r>
            <a:r>
              <a:rPr kumimoji="0" lang="en-US" altLang="zh-TW" sz="28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7" name="Rectangle 37"/>
          <p:cNvSpPr>
            <a:spLocks noChangeArrowheads="1"/>
          </p:cNvSpPr>
          <p:nvPr/>
        </p:nvSpPr>
        <p:spPr bwMode="auto">
          <a:xfrm>
            <a:off x="3133725" y="2565400"/>
            <a:ext cx="1439863" cy="7191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8" name="文字方塊 13"/>
          <p:cNvSpPr txBox="1">
            <a:spLocks noChangeArrowheads="1"/>
          </p:cNvSpPr>
          <p:nvPr/>
        </p:nvSpPr>
        <p:spPr bwMode="auto">
          <a:xfrm>
            <a:off x="1262063" y="2205038"/>
            <a:ext cx="682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9" name="Line 38"/>
          <p:cNvSpPr>
            <a:spLocks noChangeShapeType="1"/>
          </p:cNvSpPr>
          <p:nvPr/>
        </p:nvSpPr>
        <p:spPr bwMode="auto">
          <a:xfrm>
            <a:off x="2165350" y="2900363"/>
            <a:ext cx="922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0" name="文字方塊 15"/>
          <p:cNvSpPr txBox="1">
            <a:spLocks noChangeArrowheads="1"/>
          </p:cNvSpPr>
          <p:nvPr/>
        </p:nvSpPr>
        <p:spPr bwMode="auto">
          <a:xfrm>
            <a:off x="1187450" y="3284538"/>
            <a:ext cx="78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1" name="文字方塊 16"/>
          <p:cNvSpPr txBox="1">
            <a:spLocks noChangeArrowheads="1"/>
          </p:cNvSpPr>
          <p:nvPr/>
        </p:nvSpPr>
        <p:spPr bwMode="auto">
          <a:xfrm>
            <a:off x="5521325" y="3284538"/>
            <a:ext cx="220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2" name="文字方塊 17"/>
          <p:cNvSpPr txBox="1">
            <a:spLocks noChangeArrowheads="1"/>
          </p:cNvSpPr>
          <p:nvPr/>
        </p:nvSpPr>
        <p:spPr bwMode="auto">
          <a:xfrm>
            <a:off x="3544888" y="3286125"/>
            <a:ext cx="823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981075"/>
            <a:ext cx="9144000" cy="575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system has an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whose ROC is a right-half plane</a:t>
            </a:r>
          </a:p>
          <a:p>
            <a:pPr marL="2286000" lvl="4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right-sided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For a system with a rational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), causality is equivalent to its ROC being the right-half plane to the right of the rightmost pole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Anticausality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system is </a:t>
            </a: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0,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an </a:t>
            </a: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system has an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whose ROC is a left-half plane, etc.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pic>
        <p:nvPicPr>
          <p:cNvPr id="4813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1844675"/>
            <a:ext cx="26289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橢圓 4"/>
          <p:cNvSpPr>
            <a:spLocks noChangeArrowheads="1"/>
          </p:cNvSpPr>
          <p:nvPr/>
        </p:nvSpPr>
        <p:spPr bwMode="auto">
          <a:xfrm>
            <a:off x="414338" y="1387475"/>
            <a:ext cx="2573337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ROC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right half Plane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橢圓 7"/>
          <p:cNvSpPr>
            <a:spLocks noChangeArrowheads="1"/>
          </p:cNvSpPr>
          <p:nvPr/>
        </p:nvSpPr>
        <p:spPr bwMode="auto">
          <a:xfrm>
            <a:off x="3924300" y="1022350"/>
            <a:ext cx="1871663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right-sided</a:t>
            </a:r>
            <a:r>
              <a:rPr lang="en-US" altLang="zh-TW" sz="2200" b="1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橢圓 8"/>
          <p:cNvSpPr>
            <a:spLocks noChangeArrowheads="1"/>
          </p:cNvSpPr>
          <p:nvPr/>
        </p:nvSpPr>
        <p:spPr bwMode="auto">
          <a:xfrm>
            <a:off x="7059613" y="1103313"/>
            <a:ext cx="1184275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Causal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左-右雙向箭號 9"/>
          <p:cNvSpPr/>
          <p:nvPr/>
        </p:nvSpPr>
        <p:spPr>
          <a:xfrm rot="21264866">
            <a:off x="2709863" y="1228725"/>
            <a:ext cx="1149350" cy="2682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algn="ctr">
              <a:spcBef>
                <a:spcPts val="600"/>
              </a:spcBef>
              <a:defRPr/>
            </a:pPr>
            <a:endParaRPr lang="zh-TW" altLang="en-US" sz="35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向左箭號 10"/>
          <p:cNvSpPr/>
          <p:nvPr/>
        </p:nvSpPr>
        <p:spPr>
          <a:xfrm>
            <a:off x="5867400" y="1012825"/>
            <a:ext cx="865188" cy="360363"/>
          </a:xfrm>
          <a:prstGeom prst="lef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algn="ctr">
              <a:spcBef>
                <a:spcPts val="600"/>
              </a:spcBef>
              <a:defRPr/>
            </a:pPr>
            <a:endParaRPr lang="zh-TW" altLang="en-US" sz="35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795963" y="1579563"/>
            <a:ext cx="976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138" name="文字方塊 13"/>
          <p:cNvSpPr txBox="1">
            <a:spLocks noChangeArrowheads="1"/>
          </p:cNvSpPr>
          <p:nvPr/>
        </p:nvSpPr>
        <p:spPr bwMode="auto">
          <a:xfrm>
            <a:off x="6103938" y="13938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endParaRPr lang="zh-TW" altLang="en-US"/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5363" y="2697284"/>
            <a:ext cx="480773" cy="40011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1215" y="2708920"/>
            <a:ext cx="385041" cy="4001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75555" y="2463497"/>
            <a:ext cx="349646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65541" y="5702419"/>
            <a:ext cx="385041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6730" y="5445224"/>
            <a:ext cx="349646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8148" name="矩形 15"/>
          <p:cNvSpPr>
            <a:spLocks noChangeArrowheads="1"/>
          </p:cNvSpPr>
          <p:nvPr/>
        </p:nvSpPr>
        <p:spPr bwMode="auto">
          <a:xfrm>
            <a:off x="6892925" y="4799013"/>
            <a:ext cx="950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Causal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9552" y="3573016"/>
                <a:ext cx="2743613" cy="99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/>
                        </a:rPr>
                        <m:t>  ,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2743613" cy="9950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67944" y="3588482"/>
                <a:ext cx="3127375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588482"/>
                <a:ext cx="3127375" cy="8486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81075"/>
            <a:ext cx="9144000" cy="478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system is stable if and only if ROC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includes the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 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-axis </a:t>
            </a:r>
          </a:p>
          <a:p>
            <a:pPr marL="1371600" lvl="1" fontAlgn="auto">
              <a:spcBef>
                <a:spcPts val="24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absolutely integrable, or Fourier transform converges</a:t>
            </a:r>
          </a:p>
          <a:p>
            <a:pPr marL="1371600" lvl="2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See Fig. 9.25, p.696 of text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system with a rational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stable if and only if all poles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lie in the left-half of s-plane</a:t>
            </a:r>
          </a:p>
          <a:p>
            <a:pPr marL="1371600" lvl="1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is to the right of the rightmost pole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8"/>
          <a:stretch>
            <a:fillRect/>
          </a:stretch>
        </p:blipFill>
        <p:spPr bwMode="auto">
          <a:xfrm>
            <a:off x="215900" y="1773238"/>
            <a:ext cx="3587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0" y="2852936"/>
            <a:ext cx="3672408" cy="10883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8913"/>
            <a:ext cx="6480175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 Characterized by Differential Equations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227" name="群組 3"/>
          <p:cNvGrpSpPr>
            <a:grpSpLocks/>
          </p:cNvGrpSpPr>
          <p:nvPr/>
        </p:nvGrpSpPr>
        <p:grpSpPr bwMode="auto">
          <a:xfrm>
            <a:off x="0" y="1087438"/>
            <a:ext cx="9144000" cy="5045075"/>
            <a:chOff x="0" y="1087438"/>
            <a:chExt cx="9144000" cy="5045075"/>
          </a:xfrm>
        </p:grpSpPr>
        <p:graphicFrame>
          <p:nvGraphicFramePr>
            <p:cNvPr id="52228" name="物件 2"/>
            <p:cNvGraphicFramePr>
              <a:graphicFrameLocks noChangeAspect="1"/>
            </p:cNvGraphicFramePr>
            <p:nvPr/>
          </p:nvGraphicFramePr>
          <p:xfrm>
            <a:off x="971550" y="1087438"/>
            <a:ext cx="4924425" cy="5045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6" name="方程式" r:id="rId3" imgW="1905000" imgH="2120900" progId="Equation.3">
                    <p:embed/>
                  </p:oleObj>
                </mc:Choice>
                <mc:Fallback>
                  <p:oleObj name="方程式" r:id="rId3" imgW="1905000" imgH="212090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1087438"/>
                          <a:ext cx="4924425" cy="5045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線單箭頭接點 4"/>
            <p:cNvCxnSpPr/>
            <p:nvPr/>
          </p:nvCxnSpPr>
          <p:spPr>
            <a:xfrm>
              <a:off x="4787900" y="4797425"/>
              <a:ext cx="86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>
              <a:off x="4787900" y="5732463"/>
              <a:ext cx="86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0" y="4529138"/>
              <a:ext cx="9144000" cy="14255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5760000" lvl="2" fontAlgn="auto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800" kern="100" dirty="0">
                  <a:solidFill>
                    <a:srgbClr val="000000"/>
                  </a:solidFill>
                  <a:latin typeface="Times New Roman"/>
                  <a:ea typeface="標楷體"/>
                </a:rPr>
                <a:t>zeros</a:t>
              </a:r>
            </a:p>
            <a:p>
              <a:pPr marL="5760000" lvl="2" fontAlgn="auto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SzPct val="100000"/>
                <a:defRPr/>
              </a:pPr>
              <a:endParaRPr kumimoji="0" lang="en-US" altLang="zh-TW" sz="2600" kern="100" dirty="0">
                <a:solidFill>
                  <a:srgbClr val="000000"/>
                </a:solidFill>
                <a:latin typeface="Times New Roman"/>
                <a:ea typeface="標楷體"/>
              </a:endParaRPr>
            </a:p>
            <a:p>
              <a:pPr marL="5760000" lvl="2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800" kern="100" dirty="0">
                  <a:solidFill>
                    <a:srgbClr val="000000"/>
                  </a:solidFill>
                  <a:latin typeface="Times New Roman"/>
                  <a:ea typeface="標楷體"/>
                </a:rPr>
                <a:t>poles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pic>
        <p:nvPicPr>
          <p:cNvPr id="717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65722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5229200"/>
            <a:ext cx="6120680" cy="1289520"/>
          </a:xfrm>
          <a:prstGeom prst="rect">
            <a:avLst/>
          </a:prstGeom>
          <a:blipFill rotWithShape="1">
            <a:blip r:embed="rId3"/>
            <a:stretch>
              <a:fillRect l="-797" b="-426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4716463" y="6129338"/>
            <a:ext cx="2159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5" y="3477862"/>
            <a:ext cx="495200" cy="400110"/>
          </a:xfrm>
          <a:prstGeom prst="rect">
            <a:avLst/>
          </a:prstGeom>
          <a:blipFill rotWithShape="1">
            <a:blip r:embed="rId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5288" y="3480420"/>
            <a:ext cx="489236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3573016"/>
            <a:ext cx="495200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4340" y="3212976"/>
            <a:ext cx="399340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0" y="1268760"/>
            <a:ext cx="1584176" cy="400110"/>
          </a:xfrm>
          <a:prstGeom prst="rect">
            <a:avLst/>
          </a:prstGeom>
          <a:blipFill rotWithShape="1">
            <a:blip r:embed="rId8"/>
            <a:stretch>
              <a:fillRect r="-4615" b="-1363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8184" y="1196752"/>
            <a:ext cx="1584176" cy="400110"/>
          </a:xfrm>
          <a:prstGeom prst="rect">
            <a:avLst/>
          </a:prstGeom>
          <a:blipFill rotWithShape="1">
            <a:blip r:embed="rId9"/>
            <a:stretch>
              <a:fillRect r="-4615" b="-1363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3332" y="1484784"/>
            <a:ext cx="904372" cy="400110"/>
          </a:xfrm>
          <a:prstGeom prst="rect">
            <a:avLst/>
          </a:prstGeom>
          <a:blipFill rotWithShape="1">
            <a:blip r:embed="rId10"/>
            <a:stretch>
              <a:fillRect r="-12838" b="-1538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1" y="1381418"/>
            <a:ext cx="1341909" cy="400110"/>
          </a:xfrm>
          <a:prstGeom prst="rect">
            <a:avLst/>
          </a:prstGeom>
          <a:blipFill rotWithShape="1">
            <a:blip r:embed="rId11"/>
            <a:stretch>
              <a:fillRect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333" y="1628800"/>
            <a:ext cx="526939" cy="400110"/>
          </a:xfrm>
          <a:prstGeom prst="rect">
            <a:avLst/>
          </a:prstGeom>
          <a:blipFill rotWithShape="1">
            <a:blip r:embed="rId12"/>
            <a:stretch>
              <a:fillRect b="-1212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4509120"/>
            <a:ext cx="1192571" cy="400110"/>
          </a:xfrm>
          <a:prstGeom prst="rect">
            <a:avLst/>
          </a:prstGeom>
          <a:blipFill rotWithShape="1">
            <a:blip r:embed="rId13"/>
            <a:stretch>
              <a:fillRect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3258" y="4244607"/>
            <a:ext cx="542008" cy="40011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636" y="2251745"/>
            <a:ext cx="1800200" cy="430887"/>
          </a:xfrm>
          <a:prstGeom prst="rect">
            <a:avLst/>
          </a:prstGeom>
          <a:blipFill rotWithShape="1">
            <a:blip r:embed="rId15"/>
            <a:stretch>
              <a:fillRect r="-1356" b="-1549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34044" y="4365104"/>
                <a:ext cx="14401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44" y="4365104"/>
                <a:ext cx="1440160" cy="430887"/>
              </a:xfrm>
              <a:prstGeom prst="rect">
                <a:avLst/>
              </a:prstGeom>
              <a:blipFill rotWithShape="1">
                <a:blip r:embed="rId16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Function Algebra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08050"/>
            <a:ext cx="9144000" cy="3663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Parallel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+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+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Cascade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zh-TW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 ＊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‧</a:t>
            </a:r>
            <a:r>
              <a:rPr kumimoji="0" lang="zh-TW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Function Algebra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080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Feedback</a:t>
            </a:r>
          </a:p>
        </p:txBody>
      </p:sp>
      <p:grpSp>
        <p:nvGrpSpPr>
          <p:cNvPr id="54276" name="群組 28722"/>
          <p:cNvGrpSpPr>
            <a:grpSpLocks/>
          </p:cNvGrpSpPr>
          <p:nvPr/>
        </p:nvGrpSpPr>
        <p:grpSpPr bwMode="auto">
          <a:xfrm>
            <a:off x="1908175" y="1628775"/>
            <a:ext cx="6731000" cy="2592388"/>
            <a:chOff x="1907704" y="1844944"/>
            <a:chExt cx="6731745" cy="2592168"/>
          </a:xfrm>
        </p:grpSpPr>
        <p:cxnSp>
          <p:nvCxnSpPr>
            <p:cNvPr id="28703" name="直線單箭頭接點 28702"/>
            <p:cNvCxnSpPr/>
            <p:nvPr/>
          </p:nvCxnSpPr>
          <p:spPr>
            <a:xfrm>
              <a:off x="1907704" y="2408459"/>
              <a:ext cx="1079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2703130" y="2408459"/>
              <a:ext cx="15813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0" name="文字方塊 28705"/>
            <p:cNvSpPr txBox="1">
              <a:spLocks noChangeArrowheads="1"/>
            </p:cNvSpPr>
            <p:nvPr/>
          </p:nvSpPr>
          <p:spPr bwMode="auto">
            <a:xfrm>
              <a:off x="1962217" y="184494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1" name="文字方塊 28706"/>
            <p:cNvSpPr txBox="1">
              <a:spLocks noChangeArrowheads="1"/>
            </p:cNvSpPr>
            <p:nvPr/>
          </p:nvSpPr>
          <p:spPr bwMode="auto">
            <a:xfrm>
              <a:off x="2843808" y="1916953"/>
              <a:ext cx="3577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2" name="文字方塊 68"/>
            <p:cNvSpPr txBox="1">
              <a:spLocks noChangeArrowheads="1"/>
            </p:cNvSpPr>
            <p:nvPr/>
          </p:nvSpPr>
          <p:spPr bwMode="auto">
            <a:xfrm>
              <a:off x="2771800" y="243262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en-US" sz="2400">
                  <a:latin typeface="Times New Roman" pitchFamily="18" charset="0"/>
                  <a:cs typeface="Times New Roman" pitchFamily="18" charset="0"/>
                </a:rPr>
                <a:t>－</a:t>
              </a:r>
            </a:p>
          </p:txBody>
        </p:sp>
        <p:sp>
          <p:nvSpPr>
            <p:cNvPr id="54283" name="橢圓 28708"/>
            <p:cNvSpPr>
              <a:spLocks noChangeArrowheads="1"/>
            </p:cNvSpPr>
            <p:nvPr/>
          </p:nvSpPr>
          <p:spPr bwMode="auto">
            <a:xfrm>
              <a:off x="3195236" y="2120782"/>
              <a:ext cx="394767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FontTx/>
                <a:buNone/>
              </a:pPr>
              <a:endParaRPr kumimoji="0" lang="zh-TW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4" name="文字方塊 28709"/>
            <p:cNvSpPr txBox="1">
              <a:spLocks noChangeArrowheads="1"/>
            </p:cNvSpPr>
            <p:nvPr/>
          </p:nvSpPr>
          <p:spPr bwMode="auto">
            <a:xfrm>
              <a:off x="3119646" y="2182075"/>
              <a:ext cx="540000" cy="38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en-US" sz="2400" b="1">
                  <a:latin typeface="Times New Roman" pitchFamily="18" charset="0"/>
                  <a:cs typeface="Times New Roman" pitchFamily="18" charset="0"/>
                </a:rPr>
                <a:t>＋</a:t>
              </a:r>
            </a:p>
          </p:txBody>
        </p:sp>
        <p:cxnSp>
          <p:nvCxnSpPr>
            <p:cNvPr id="28713" name="直線接點 28712"/>
            <p:cNvCxnSpPr/>
            <p:nvPr/>
          </p:nvCxnSpPr>
          <p:spPr>
            <a:xfrm>
              <a:off x="3900238" y="2410046"/>
              <a:ext cx="662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6" name="文字方塊 28713"/>
            <p:cNvSpPr txBox="1">
              <a:spLocks noChangeArrowheads="1"/>
            </p:cNvSpPr>
            <p:nvPr/>
          </p:nvSpPr>
          <p:spPr bwMode="auto">
            <a:xfrm>
              <a:off x="4561140" y="1844944"/>
              <a:ext cx="1440000" cy="10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直線單箭頭接點 76"/>
            <p:cNvCxnSpPr/>
            <p:nvPr/>
          </p:nvCxnSpPr>
          <p:spPr>
            <a:xfrm>
              <a:off x="6007083" y="2411634"/>
              <a:ext cx="8922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>
              <a:off x="6588172" y="2411634"/>
              <a:ext cx="13066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9" name="文字方塊 78"/>
            <p:cNvSpPr txBox="1">
              <a:spLocks noChangeArrowheads="1"/>
            </p:cNvSpPr>
            <p:nvPr/>
          </p:nvSpPr>
          <p:spPr bwMode="auto">
            <a:xfrm>
              <a:off x="3618401" y="184494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0" name="文字方塊 79"/>
            <p:cNvSpPr txBox="1">
              <a:spLocks noChangeArrowheads="1"/>
            </p:cNvSpPr>
            <p:nvPr/>
          </p:nvSpPr>
          <p:spPr bwMode="auto">
            <a:xfrm>
              <a:off x="8028384" y="2154318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1" name="文字方塊 80"/>
            <p:cNvSpPr txBox="1">
              <a:spLocks noChangeArrowheads="1"/>
            </p:cNvSpPr>
            <p:nvPr/>
          </p:nvSpPr>
          <p:spPr bwMode="auto">
            <a:xfrm>
              <a:off x="4562272" y="3357112"/>
              <a:ext cx="1440000" cy="10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2" name="文字方塊 81"/>
            <p:cNvSpPr txBox="1">
              <a:spLocks noChangeArrowheads="1"/>
            </p:cNvSpPr>
            <p:nvPr/>
          </p:nvSpPr>
          <p:spPr bwMode="auto">
            <a:xfrm>
              <a:off x="3618401" y="3429000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3384242" y="3932330"/>
              <a:ext cx="1174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18" name="直線單箭頭接點 28717"/>
            <p:cNvCxnSpPr/>
            <p:nvPr/>
          </p:nvCxnSpPr>
          <p:spPr>
            <a:xfrm flipV="1">
              <a:off x="3395357" y="2662438"/>
              <a:ext cx="0" cy="1258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20" name="直線接點 28719"/>
            <p:cNvCxnSpPr/>
            <p:nvPr/>
          </p:nvCxnSpPr>
          <p:spPr>
            <a:xfrm>
              <a:off x="7231181" y="2410046"/>
              <a:ext cx="0" cy="15302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6013433" y="3932330"/>
              <a:ext cx="1224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277" name="物件 28721"/>
          <p:cNvGraphicFramePr>
            <a:graphicFrameLocks noChangeAspect="1"/>
          </p:cNvGraphicFramePr>
          <p:nvPr/>
        </p:nvGraphicFramePr>
        <p:xfrm>
          <a:off x="1331913" y="3933825"/>
          <a:ext cx="4759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方程式" r:id="rId3" imgW="1841500" imgH="1155700" progId="Equation.3">
                  <p:embed/>
                </p:oleObj>
              </mc:Choice>
              <mc:Fallback>
                <p:oleObj name="方程式" r:id="rId3" imgW="1841500" imgH="1155700" progId="Equation.3">
                  <p:embed/>
                  <p:pic>
                    <p:nvPicPr>
                      <p:cNvPr id="0" name="物件 28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4759325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5299" name="矩形 2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9.4 Unilateral Laplace Transform</a:t>
            </a:r>
          </a:p>
        </p:txBody>
      </p:sp>
      <p:graphicFrame>
        <p:nvGraphicFramePr>
          <p:cNvPr id="55300" name="物件 22"/>
          <p:cNvGraphicFramePr>
            <a:graphicFrameLocks noChangeAspect="1"/>
          </p:cNvGraphicFramePr>
          <p:nvPr/>
        </p:nvGraphicFramePr>
        <p:xfrm>
          <a:off x="357188" y="1403350"/>
          <a:ext cx="84978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方程式" r:id="rId3" imgW="3175000" imgH="825500" progId="Equation.3">
                  <p:embed/>
                </p:oleObj>
              </mc:Choice>
              <mc:Fallback>
                <p:oleObj name="方程式" r:id="rId3" imgW="3175000" imgH="8255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03350"/>
                        <a:ext cx="849788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3770313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0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impulses or higher order singularities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 </a:t>
            </a:r>
          </a:p>
          <a:p>
            <a:pPr marL="72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included in the integration</a:t>
            </a:r>
          </a:p>
        </p:txBody>
      </p:sp>
      <p:graphicFrame>
        <p:nvGraphicFramePr>
          <p:cNvPr id="55302" name="物件 4"/>
          <p:cNvGraphicFramePr>
            <a:graphicFrameLocks noChangeAspect="1"/>
          </p:cNvGraphicFramePr>
          <p:nvPr/>
        </p:nvGraphicFramePr>
        <p:xfrm>
          <a:off x="1074738" y="5056188"/>
          <a:ext cx="25606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方程式" r:id="rId5" imgW="990170" imgH="253890" progId="Equation.3">
                  <p:embed/>
                </p:oleObj>
              </mc:Choice>
              <mc:Fallback>
                <p:oleObj name="方程式" r:id="rId5" imgW="990170" imgH="25389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5056188"/>
                        <a:ext cx="25606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360488"/>
            <a:ext cx="914400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en-US" altLang="zh-TW" sz="2800" i="1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u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is always a right-half plane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two signals differing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but identical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≥ 0 have identical unilateral Laplace transforms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similar properties and applications</a:t>
            </a:r>
          </a:p>
        </p:txBody>
      </p:sp>
      <p:sp>
        <p:nvSpPr>
          <p:cNvPr id="3" name="矩形 2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6324" name="矩形 3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9.4 Unilateral Laplace Transform</a:t>
            </a:r>
          </a:p>
        </p:txBody>
      </p:sp>
      <p:graphicFrame>
        <p:nvGraphicFramePr>
          <p:cNvPr id="56325" name="物件 3"/>
          <p:cNvGraphicFramePr>
            <a:graphicFrameLocks noChangeAspect="1"/>
          </p:cNvGraphicFramePr>
          <p:nvPr/>
        </p:nvGraphicFramePr>
        <p:xfrm>
          <a:off x="3779838" y="2276475"/>
          <a:ext cx="2297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方程式" r:id="rId3" imgW="889000" imgH="228600" progId="Equation.3">
                  <p:embed/>
                </p:oleObj>
              </mc:Choice>
              <mc:Fallback>
                <p:oleObj name="方程式" r:id="rId3" imgW="8890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76475"/>
                        <a:ext cx="2297112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7347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9.7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p.668 of text</a:t>
            </a:r>
          </a:p>
        </p:txBody>
      </p:sp>
      <p:graphicFrame>
        <p:nvGraphicFramePr>
          <p:cNvPr id="57348" name="物件 23"/>
          <p:cNvGraphicFramePr>
            <a:graphicFrameLocks noChangeAspect="1"/>
          </p:cNvGraphicFramePr>
          <p:nvPr/>
        </p:nvGraphicFramePr>
        <p:xfrm>
          <a:off x="361950" y="1879600"/>
          <a:ext cx="7874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方程式" r:id="rId3" imgW="3937000" imgH="1727200" progId="Equation.3">
                  <p:embed/>
                </p:oleObj>
              </mc:Choice>
              <mc:Fallback>
                <p:oleObj name="方程式" r:id="rId3" imgW="3937000" imgH="17272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879600"/>
                        <a:ext cx="78740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8371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9.7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p.668 of text</a:t>
            </a:r>
          </a:p>
        </p:txBody>
      </p:sp>
      <p:pic>
        <p:nvPicPr>
          <p:cNvPr id="5837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2700" y="2062163"/>
            <a:ext cx="4664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2133600"/>
            <a:ext cx="477996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9395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9.9/9.10/9.11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p.671-673 of text</a:t>
            </a:r>
          </a:p>
        </p:txBody>
      </p:sp>
      <p:graphicFrame>
        <p:nvGraphicFramePr>
          <p:cNvPr id="59396" name="物件 23"/>
          <p:cNvGraphicFramePr>
            <a:graphicFrameLocks noChangeAspect="1"/>
          </p:cNvGraphicFramePr>
          <p:nvPr/>
        </p:nvGraphicFramePr>
        <p:xfrm>
          <a:off x="468313" y="1773238"/>
          <a:ext cx="5616575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方程式" r:id="rId3" imgW="2743200" imgH="1346200" progId="Equation.3">
                  <p:embed/>
                </p:oleObj>
              </mc:Choice>
              <mc:Fallback>
                <p:oleObj name="方程式" r:id="rId3" imgW="2743200" imgH="13462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5616575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60419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9.9/9.10/9.11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p.671-673 of text</a:t>
            </a:r>
          </a:p>
        </p:txBody>
      </p:sp>
      <p:pic>
        <p:nvPicPr>
          <p:cNvPr id="6042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17650"/>
            <a:ext cx="5184775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61443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9.25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p.701 of text</a:t>
            </a:r>
          </a:p>
        </p:txBody>
      </p:sp>
      <p:graphicFrame>
        <p:nvGraphicFramePr>
          <p:cNvPr id="61444" name="物件 23"/>
          <p:cNvGraphicFramePr>
            <a:graphicFrameLocks noChangeAspect="1"/>
          </p:cNvGraphicFramePr>
          <p:nvPr/>
        </p:nvGraphicFramePr>
        <p:xfrm>
          <a:off x="468313" y="1762125"/>
          <a:ext cx="684053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方程式" r:id="rId3" imgW="3060700" imgH="2286000" progId="Equation.3">
                  <p:embed/>
                </p:oleObj>
              </mc:Choice>
              <mc:Fallback>
                <p:oleObj name="方程式" r:id="rId3" imgW="3060700" imgH="22860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62125"/>
                        <a:ext cx="6840537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物件 2"/>
          <p:cNvGraphicFramePr>
            <a:graphicFrameLocks noChangeAspect="1"/>
          </p:cNvGraphicFramePr>
          <p:nvPr/>
        </p:nvGraphicFramePr>
        <p:xfrm>
          <a:off x="3613150" y="3327400"/>
          <a:ext cx="191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方程式" r:id="rId5" imgW="1916868" imgH="203112" progId="Equation.3">
                  <p:embed/>
                </p:oleObj>
              </mc:Choice>
              <mc:Fallback>
                <p:oleObj name="方程式" r:id="rId5" imgW="1916868" imgH="203112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327400"/>
                        <a:ext cx="191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字方塊 3"/>
          <p:cNvSpPr txBox="1">
            <a:spLocks noChangeArrowheads="1"/>
          </p:cNvSpPr>
          <p:nvPr/>
        </p:nvSpPr>
        <p:spPr bwMode="auto">
          <a:xfrm>
            <a:off x="2547938" y="5665788"/>
            <a:ext cx="222408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left-half plane</a:t>
            </a:r>
            <a:endParaRPr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2467" name="物件 1"/>
          <p:cNvGraphicFramePr>
            <a:graphicFrameLocks noChangeAspect="1"/>
          </p:cNvGraphicFramePr>
          <p:nvPr/>
        </p:nvGraphicFramePr>
        <p:xfrm>
          <a:off x="900113" y="4797425"/>
          <a:ext cx="59626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方程式" r:id="rId3" imgW="2489200" imgH="736600" progId="Equation.3">
                  <p:embed/>
                </p:oleObj>
              </mc:Choice>
              <mc:Fallback>
                <p:oleObj name="方程式" r:id="rId3" imgW="2489200" imgH="7366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59626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836613"/>
            <a:ext cx="9144000" cy="661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lvl="1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Echo in telephone communication</a:t>
            </a:r>
          </a:p>
        </p:txBody>
      </p:sp>
      <p:pic>
        <p:nvPicPr>
          <p:cNvPr id="62469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187450" y="1989138"/>
            <a:ext cx="66167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Generalization of Fourier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811338"/>
            <a:ext cx="9144000" cy="307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may not be well defined (or converged) for all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may converge at some region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-plane, while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doesn’t have Fourier Transform</a:t>
            </a: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covering broader class of signals, performing more analysis for signals/systems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3491" name="物件 1"/>
          <p:cNvGraphicFramePr>
            <a:graphicFrameLocks noChangeAspect="1"/>
          </p:cNvGraphicFramePr>
          <p:nvPr/>
        </p:nvGraphicFramePr>
        <p:xfrm>
          <a:off x="514350" y="1052513"/>
          <a:ext cx="587216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方程式" r:id="rId3" imgW="2451100" imgH="838200" progId="Equation.3">
                  <p:embed/>
                </p:oleObj>
              </mc:Choice>
              <mc:Fallback>
                <p:oleObj name="方程式" r:id="rId3" imgW="2451100" imgH="838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052513"/>
                        <a:ext cx="5872163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272337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750" y="3573463"/>
            <a:ext cx="803275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zeros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4470440"/>
            <a:ext cx="941548" cy="451534"/>
          </a:xfrm>
          <a:prstGeom prst="rect">
            <a:avLst/>
          </a:prstGeom>
          <a:blipFill rotWithShape="1">
            <a:blip r:embed="rId6"/>
            <a:stretch>
              <a:fillRect r="-3896" b="-6757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grpSp>
        <p:nvGrpSpPr>
          <p:cNvPr id="63495" name="群組 1"/>
          <p:cNvGrpSpPr>
            <a:grpSpLocks/>
          </p:cNvGrpSpPr>
          <p:nvPr/>
        </p:nvGrpSpPr>
        <p:grpSpPr bwMode="auto">
          <a:xfrm>
            <a:off x="2268538" y="2897188"/>
            <a:ext cx="574675" cy="717550"/>
            <a:chOff x="2267744" y="2896480"/>
            <a:chExt cx="576064" cy="719022"/>
          </a:xfrm>
        </p:grpSpPr>
        <p:sp>
          <p:nvSpPr>
            <p:cNvPr id="7" name="文字方塊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11760" y="2896480"/>
              <a:ext cx="432048" cy="400110"/>
            </a:xfrm>
            <a:prstGeom prst="rect">
              <a:avLst/>
            </a:prstGeom>
            <a:blipFill rotWithShape="1">
              <a:blip r:embed="rId7"/>
              <a:stretch>
                <a:fillRect l="-5634" b="-12121"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67744" y="3246446"/>
              <a:ext cx="288031" cy="3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1880" y="3203684"/>
            <a:ext cx="432048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08213" y="3934537"/>
            <a:ext cx="1043707" cy="452175"/>
          </a:xfrm>
          <a:prstGeom prst="rect">
            <a:avLst/>
          </a:prstGeom>
          <a:blipFill rotWithShape="1">
            <a:blip r:embed="rId9"/>
            <a:stretch>
              <a:fillRect b="-1333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4716065"/>
            <a:ext cx="472437" cy="430182"/>
          </a:xfrm>
          <a:prstGeom prst="rect">
            <a:avLst/>
          </a:prstGeom>
          <a:blipFill rotWithShape="1">
            <a:blip r:embed="rId10"/>
            <a:stretch>
              <a:fillRect b="-428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5337057"/>
            <a:ext cx="648072" cy="430182"/>
          </a:xfrm>
          <a:prstGeom prst="rect">
            <a:avLst/>
          </a:prstGeom>
          <a:blipFill rotWithShape="1">
            <a:blip r:embed="rId11"/>
            <a:stretch>
              <a:fillRect b="-428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6093296"/>
            <a:ext cx="1224136" cy="452175"/>
          </a:xfrm>
          <a:prstGeom prst="rect">
            <a:avLst/>
          </a:prstGeom>
          <a:blipFill rotWithShape="1">
            <a:blip r:embed="rId12"/>
            <a:stretch>
              <a:fillRect b="-2703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0358" y="5014840"/>
            <a:ext cx="432048" cy="40011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356992"/>
            <a:ext cx="1080120" cy="400110"/>
          </a:xfrm>
          <a:prstGeom prst="rect">
            <a:avLst/>
          </a:prstGeom>
          <a:blipFill rotWithShape="1">
            <a:blip r:embed="rId14"/>
            <a:stretch>
              <a:fillRect b="-15385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文字方塊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07453" y="5373216"/>
            <a:ext cx="432048" cy="400110"/>
          </a:xfrm>
          <a:prstGeom prst="rect">
            <a:avLst/>
          </a:prstGeom>
          <a:blipFill rotWithShape="1">
            <a:blip r:embed="rId15"/>
            <a:stretch>
              <a:fillRect l="-5714" b="-12121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284952" y="5647874"/>
                <a:ext cx="360040" cy="430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52" y="5647874"/>
                <a:ext cx="360040" cy="430182"/>
              </a:xfrm>
              <a:prstGeom prst="rect">
                <a:avLst/>
              </a:prstGeom>
              <a:blipFill rotWithShape="1">
                <a:blip r:embed="rId16"/>
                <a:stretch>
                  <a:fillRect r="-508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76256" y="5678354"/>
                <a:ext cx="792088" cy="4521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678354"/>
                <a:ext cx="792088" cy="452175"/>
              </a:xfrm>
              <a:prstGeom prst="rect">
                <a:avLst/>
              </a:prstGeom>
              <a:blipFill rotWithShape="1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4515" name="物件 1"/>
          <p:cNvGraphicFramePr>
            <a:graphicFrameLocks noChangeAspect="1"/>
          </p:cNvGraphicFramePr>
          <p:nvPr/>
        </p:nvGraphicFramePr>
        <p:xfrm>
          <a:off x="250825" y="1557338"/>
          <a:ext cx="8713788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方程式" r:id="rId3" imgW="3543300" imgH="1143000" progId="Equation.3">
                  <p:embed/>
                </p:oleObj>
              </mc:Choice>
              <mc:Fallback>
                <p:oleObj name="方程式" r:id="rId3" imgW="3543300" imgH="11430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8713788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9.44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p.733 of text</a:t>
            </a:r>
          </a:p>
        </p:txBody>
      </p:sp>
      <p:graphicFrame>
        <p:nvGraphicFramePr>
          <p:cNvPr id="65539" name="物件 1"/>
          <p:cNvGraphicFramePr>
            <a:graphicFrameLocks noChangeAspect="1"/>
          </p:cNvGraphicFramePr>
          <p:nvPr/>
        </p:nvGraphicFramePr>
        <p:xfrm>
          <a:off x="539750" y="809625"/>
          <a:ext cx="5721350" cy="585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方程式" r:id="rId3" imgW="2387600" imgH="2362200" progId="Equation.3">
                  <p:embed/>
                </p:oleObj>
              </mc:Choice>
              <mc:Fallback>
                <p:oleObj name="方程式" r:id="rId3" imgW="2387600" imgH="2362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09625"/>
                        <a:ext cx="5721350" cy="585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Rational Expressions and Poles/Zeros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20" name="群組 13"/>
          <p:cNvGrpSpPr>
            <a:grpSpLocks/>
          </p:cNvGrpSpPr>
          <p:nvPr/>
        </p:nvGrpSpPr>
        <p:grpSpPr bwMode="auto">
          <a:xfrm>
            <a:off x="0" y="1879600"/>
            <a:ext cx="9144000" cy="1117600"/>
            <a:chOff x="0" y="1879352"/>
            <a:chExt cx="9144000" cy="1117600"/>
          </a:xfrm>
        </p:grpSpPr>
        <p:graphicFrame>
          <p:nvGraphicFramePr>
            <p:cNvPr id="9222" name="物件 5"/>
            <p:cNvGraphicFramePr>
              <a:graphicFrameLocks noChangeAspect="1"/>
            </p:cNvGraphicFramePr>
            <p:nvPr/>
          </p:nvGraphicFramePr>
          <p:xfrm>
            <a:off x="1258888" y="1879352"/>
            <a:ext cx="1979612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方程式" r:id="rId3" imgW="787058" imgH="482391" progId="Equation.3">
                    <p:embed/>
                  </p:oleObj>
                </mc:Choice>
                <mc:Fallback>
                  <p:oleObj name="方程式" r:id="rId3" imgW="787058" imgH="482391" progId="Equation.3">
                    <p:embed/>
                    <p:pic>
                      <p:nvPicPr>
                        <p:cNvPr id="0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1879352"/>
                          <a:ext cx="1979612" cy="1117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3347864" y="2125443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4" name="Line 5"/>
            <p:cNvSpPr>
              <a:spLocks noChangeShapeType="1"/>
            </p:cNvSpPr>
            <p:nvPr/>
          </p:nvSpPr>
          <p:spPr bwMode="auto">
            <a:xfrm>
              <a:off x="3347864" y="2736676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1887290"/>
              <a:ext cx="9144000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960000" lvl="1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4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roots           zeros </a:t>
              </a:r>
            </a:p>
          </p:txBody>
        </p:sp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4856977" y="2132856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0" y="2492127"/>
              <a:ext cx="91440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960000" lvl="1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4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roots           poles </a:t>
              </a:r>
            </a:p>
          </p:txBody>
        </p:sp>
        <p:sp>
          <p:nvSpPr>
            <p:cNvPr id="9228" name="Line 5"/>
            <p:cNvSpPr>
              <a:spLocks noChangeShapeType="1"/>
            </p:cNvSpPr>
            <p:nvPr/>
          </p:nvSpPr>
          <p:spPr bwMode="auto">
            <a:xfrm>
              <a:off x="4860032" y="2736000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0" y="3257550"/>
            <a:ext cx="9144000" cy="1538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Pole-Zero Plots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specifying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except for a scale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Rational Expressions and Poles/Zeros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75418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Geometric evaluation of Fourier/Laplace transform from pole-zero plots</a:t>
            </a:r>
          </a:p>
        </p:txBody>
      </p:sp>
      <p:graphicFrame>
        <p:nvGraphicFramePr>
          <p:cNvPr id="10245" name="物件 4"/>
          <p:cNvGraphicFramePr>
            <a:graphicFrameLocks noChangeAspect="1"/>
          </p:cNvGraphicFramePr>
          <p:nvPr/>
        </p:nvGraphicFramePr>
        <p:xfrm>
          <a:off x="1508125" y="2997200"/>
          <a:ext cx="32893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方程式" r:id="rId3" imgW="1308100" imgH="508000" progId="Equation.3">
                  <p:embed/>
                </p:oleObj>
              </mc:Choice>
              <mc:Fallback>
                <p:oleObj name="方程式" r:id="rId3" imgW="1308100" imgH="508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997200"/>
                        <a:ext cx="32893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449103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each term 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β</a:t>
            </a:r>
            <a:r>
              <a:rPr kumimoji="0" lang="en-US" altLang="zh-TW" sz="28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or 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α</a:t>
            </a:r>
            <a:r>
              <a:rPr kumimoji="0" lang="en-US" altLang="zh-TW" sz="2800" i="1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represented by a vector with magnitude/phase</a:t>
            </a:r>
            <a:endParaRPr kumimoji="0" lang="en-US" altLang="zh-TW" sz="2800" i="1" kern="100" dirty="0">
              <a:solidFill>
                <a:srgbClr val="000000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Poles &amp; Zeros</a:t>
            </a:r>
          </a:p>
        </p:txBody>
      </p:sp>
      <p:pic>
        <p:nvPicPr>
          <p:cNvPr id="1126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55738"/>
            <a:ext cx="84042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636" y="2780928"/>
            <a:ext cx="1458028" cy="63722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44760" y="3058727"/>
            <a:ext cx="526939" cy="400110"/>
          </a:xfrm>
          <a:prstGeom prst="rect">
            <a:avLst/>
          </a:prstGeom>
          <a:blipFill rotWithShape="1">
            <a:blip r:embed="rId4"/>
            <a:stretch>
              <a:fillRect l="-4651"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3888" y="3827502"/>
            <a:ext cx="526939" cy="400110"/>
          </a:xfrm>
          <a:prstGeom prst="rect">
            <a:avLst/>
          </a:prstGeom>
          <a:blipFill rotWithShape="1">
            <a:blip r:embed="rId5"/>
            <a:stretch>
              <a:fillRect l="-4651" b="-1212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4861" y="1124744"/>
            <a:ext cx="526939" cy="400110"/>
          </a:xfrm>
          <a:prstGeom prst="rect">
            <a:avLst/>
          </a:prstGeom>
          <a:blipFill rotWithShape="1">
            <a:blip r:embed="rId6"/>
            <a:stretch>
              <a:fillRect l="-3448"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41505" y="3573016"/>
            <a:ext cx="399340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5085184"/>
            <a:ext cx="399340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8264" y="4437112"/>
            <a:ext cx="366254" cy="40011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36397" y="3284984"/>
            <a:ext cx="547971" cy="40011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0072" y="3284984"/>
            <a:ext cx="542008" cy="40011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80856" y="4688873"/>
            <a:ext cx="495200" cy="40011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5250" y="3758594"/>
            <a:ext cx="742063" cy="400110"/>
          </a:xfrm>
          <a:prstGeom prst="rect">
            <a:avLst/>
          </a:prstGeom>
          <a:blipFill rotWithShape="1">
            <a:blip r:embed="rId13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71901" y="3258782"/>
            <a:ext cx="547971" cy="400110"/>
          </a:xfrm>
          <a:prstGeom prst="rect">
            <a:avLst/>
          </a:prstGeom>
          <a:blipFill rotWithShape="1">
            <a:blip r:embed="rId1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0327" y="2132856"/>
            <a:ext cx="542008" cy="400110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38730" y="1628800"/>
            <a:ext cx="825358" cy="400110"/>
          </a:xfrm>
          <a:prstGeom prst="rect">
            <a:avLst/>
          </a:prstGeom>
          <a:blipFill rotWithShape="1">
            <a:blip r:embed="rId16"/>
            <a:stretch>
              <a:fillRect b="-1212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0052" y="4021849"/>
            <a:ext cx="1486084" cy="400110"/>
          </a:xfrm>
          <a:prstGeom prst="rect">
            <a:avLst/>
          </a:prstGeom>
          <a:blipFill rotWithShape="1">
            <a:blip r:embed="rId17"/>
            <a:stretch>
              <a:fillRect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44207" y="1556792"/>
            <a:ext cx="892189" cy="400110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40845" y="2046176"/>
            <a:ext cx="892189" cy="400110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2" name="矩形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2086" y="4901098"/>
            <a:ext cx="1440160" cy="400110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2086" y="5485294"/>
            <a:ext cx="1440160" cy="400110"/>
          </a:xfrm>
          <a:prstGeom prst="rect">
            <a:avLst/>
          </a:prstGeom>
          <a:blipFill rotWithShape="1">
            <a:blip r:embed="rId21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636" y="1756847"/>
            <a:ext cx="1489767" cy="669542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507137" y="4763169"/>
            <a:ext cx="30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03573" y="4764702"/>
            <a:ext cx="30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marL="457200">
          <a:spcBef>
            <a:spcPts val="600"/>
          </a:spcBef>
          <a:defRPr sz="3500" b="1" i="1" dirty="0">
            <a:latin typeface="Times New Roman" pitchFamily="18" charset="0"/>
            <a:ea typeface="新細明體" charset="-120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marL="457200">
          <a:spcBef>
            <a:spcPts val="600"/>
          </a:spcBef>
          <a:defRPr sz="3500" b="1" i="1" dirty="0">
            <a:latin typeface="Times New Roman" pitchFamily="18" charset="0"/>
            <a:ea typeface="新細明體" charset="-120"/>
            <a:cs typeface="Times New Roman" pitchFamily="18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1586</Words>
  <Application>Microsoft Office PowerPoint</Application>
  <PresentationFormat>如螢幕大小 (4:3)</PresentationFormat>
  <Paragraphs>338</Paragraphs>
  <Slides>62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5" baseType="lpstr">
      <vt:lpstr>1_Office 佈景主題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Lab531</dc:creator>
  <cp:lastModifiedBy>Lab531</cp:lastModifiedBy>
  <cp:revision>235</cp:revision>
  <cp:lastPrinted>2015-05-12T08:46:26Z</cp:lastPrinted>
  <dcterms:created xsi:type="dcterms:W3CDTF">2012-04-16T06:04:20Z</dcterms:created>
  <dcterms:modified xsi:type="dcterms:W3CDTF">2015-05-12T08:49:39Z</dcterms:modified>
</cp:coreProperties>
</file>