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iCRehpGn5JhkBxSw4vCeC8b479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1A16E4-5A28-4A9F-BC20-AE539506338C}">
  <a:tblStyle styleId="{0B1A16E4-5A28-4A9F-BC20-AE539506338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21f0706c_0_10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2621f0706c_0_10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21f0706c_0_13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2621f0706c_0_1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621f0706c_0_5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2621f0706c_0_5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621f0706c_0_5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2621f0706c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621f0706c_0_5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2621f0706c_0_5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621f0706c_0_5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2621f0706c_0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621f0706c_0_5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12621f0706c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621f0706c_0_5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2621f0706c_0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621f0706c_0_5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2621f0706c_0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621f0706c_0_5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2621f0706c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621f0706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12621f0706c_0_6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39" name="Google Shape;339;g12621f0706c_0_6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21f0706c_0_1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2621f0706c_0_1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621f0706c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12621f0706c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21f0706c_0_6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12621f0706c_0_6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621f0706c_0_7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12621f0706c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621f0706c_0_7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12621f0706c_0_7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621f0706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12621f0706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621f0706c_0_7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12621f0706c_0_7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621f0706c_0_7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12621f0706c_0_7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621f0706c_0_7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12621f0706c_0_7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621f0706c_0_7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g12621f0706c_0_7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2621f0706c_0_8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12621f0706c_0_8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21f0706c_0_12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structural priming, also known as syntactic priming, or structural repetition</a:t>
            </a:r>
            <a:endParaRPr/>
          </a:p>
          <a:p>
            <a:pPr indent="0" lvl="0" marL="0" rtl="0" algn="l">
              <a:lnSpc>
                <a:spcPct val="100000"/>
              </a:lnSpc>
              <a:spcBef>
                <a:spcPts val="0"/>
              </a:spcBef>
              <a:spcAft>
                <a:spcPts val="0"/>
              </a:spcAft>
              <a:buSzPts val="1400"/>
              <a:buNone/>
            </a:pPr>
            <a:r>
              <a:rPr lang="en-US"/>
              <a:t>structural priming provides evidence for a production process that uses structural abstractions during grammatical encoding.</a:t>
            </a:r>
            <a:endParaRPr/>
          </a:p>
        </p:txBody>
      </p:sp>
      <p:sp>
        <p:nvSpPr>
          <p:cNvPr id="168" name="Google Shape;168;g12621f0706c_0_1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21f0706c_0_1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2621f0706c_0_1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1b5795ffb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11b5795ff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621f0706c_0_1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2621f0706c_0_1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21f0706c_0_1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2621f0706c_0_1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21f0706c_0_1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2621f0706c_0_1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21f0706c_0_1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2621f0706c_0_1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621f0706c_0_1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2621f0706c_0_1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2621f0706c_0_3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12621f0706c_0_3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g12621f0706c_0_3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g12621f0706c_0_3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g12621f0706c_0_3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g12621f0706c_0_3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12621f0706c_0_3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12621f0706c_0_3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g12621f0706c_0_32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12621f0706c_0_32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97" name="Google Shape;97;g12621f0706c_0_3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12621f0706c_0_3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12621f0706c_0_3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g12621f0706c_0_3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12621f0706c_0_32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g12621f0706c_0_32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g12621f0706c_0_3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g12621f0706c_0_3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12621f0706c_0_3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g12621f0706c_0_33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12621f0706c_0_33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0" name="Google Shape;110;g12621f0706c_0_33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1" name="Google Shape;111;g12621f0706c_0_33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2" name="Google Shape;112;g12621f0706c_0_33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3" name="Google Shape;113;g12621f0706c_0_3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12621f0706c_0_3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g12621f0706c_0_3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g12621f0706c_0_3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g12621f0706c_0_3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g12621f0706c_0_3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12621f0706c_0_3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g12621f0706c_0_34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12621f0706c_0_34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24" name="Google Shape;124;g12621f0706c_0_34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25" name="Google Shape;125;g12621f0706c_0_3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12621f0706c_0_3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12621f0706c_0_3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g12621f0706c_0_35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12621f0706c_0_355"/>
          <p:cNvSpPr/>
          <p:nvPr>
            <p:ph idx="2" type="pic"/>
          </p:nvPr>
        </p:nvSpPr>
        <p:spPr>
          <a:xfrm>
            <a:off x="5183188" y="987425"/>
            <a:ext cx="6172200" cy="4873500"/>
          </a:xfrm>
          <a:prstGeom prst="rect">
            <a:avLst/>
          </a:prstGeom>
          <a:noFill/>
          <a:ln>
            <a:noFill/>
          </a:ln>
        </p:spPr>
      </p:sp>
      <p:sp>
        <p:nvSpPr>
          <p:cNvPr id="131" name="Google Shape;131;g12621f0706c_0_35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2" name="Google Shape;132;g12621f0706c_0_3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g12621f0706c_0_3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12621f0706c_0_3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g12621f0706c_0_3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g12621f0706c_0_36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 name="Google Shape;138;g12621f0706c_0_3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12621f0706c_0_36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g12621f0706c_0_3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g12621f0706c_0_36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12621f0706c_0_36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4" name="Google Shape;144;g12621f0706c_0_3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12621f0706c_0_3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12621f0706c_0_3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p:nvPr>
            <p:ph idx="2" type="pic"/>
          </p:nvPr>
        </p:nvSpPr>
        <p:spPr>
          <a:xfrm>
            <a:off x="5183188" y="987425"/>
            <a:ext cx="6172200" cy="4873625"/>
          </a:xfrm>
          <a:prstGeom prst="rect">
            <a:avLst/>
          </a:prstGeom>
          <a:noFill/>
          <a:ln>
            <a:noFill/>
          </a:ln>
        </p:spPr>
      </p:sp>
      <p:sp>
        <p:nvSpPr>
          <p:cNvPr id="62" name="Google Shape;6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12621f0706c_0_30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g12621f0706c_0_30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g12621f0706c_0_30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g12621f0706c_0_30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g12621f0706c_0_3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9.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9.jp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8.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3.jp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6.jp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6.jp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621f0706c_0_1044"/>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52" name="Google Shape;152;g12621f0706c_0_1044"/>
          <p:cNvPicPr preferRelativeResize="0"/>
          <p:nvPr/>
        </p:nvPicPr>
        <p:blipFill rotWithShape="1">
          <a:blip r:embed="rId3">
            <a:alphaModFix amt="25000"/>
          </a:blip>
          <a:srcRect b="0" l="0" r="0" t="0"/>
          <a:stretch/>
        </p:blipFill>
        <p:spPr>
          <a:xfrm>
            <a:off x="-2" y="8165"/>
            <a:ext cx="12192000" cy="6858000"/>
          </a:xfrm>
          <a:prstGeom prst="rect">
            <a:avLst/>
          </a:prstGeom>
          <a:noFill/>
          <a:ln>
            <a:noFill/>
          </a:ln>
        </p:spPr>
      </p:pic>
      <p:sp>
        <p:nvSpPr>
          <p:cNvPr id="153" name="Google Shape;153;g12621f0706c_0_1044"/>
          <p:cNvSpPr txBox="1"/>
          <p:nvPr/>
        </p:nvSpPr>
        <p:spPr>
          <a:xfrm>
            <a:off x="707925" y="2225375"/>
            <a:ext cx="10807500" cy="377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800"/>
              <a:buFont typeface="Arial"/>
              <a:buNone/>
            </a:pPr>
            <a:r>
              <a:rPr b="1" lang="en-US" sz="4800">
                <a:solidFill>
                  <a:schemeClr val="lt1"/>
                </a:solidFill>
              </a:rPr>
              <a:t>Priming Study with </a:t>
            </a:r>
            <a:endParaRPr b="1" sz="4800">
              <a:solidFill>
                <a:schemeClr val="lt1"/>
              </a:solidFill>
            </a:endParaRPr>
          </a:p>
          <a:p>
            <a:pPr indent="0" lvl="0" marL="0" marR="0" rtl="0" algn="ctr">
              <a:lnSpc>
                <a:spcPct val="100000"/>
              </a:lnSpc>
              <a:spcBef>
                <a:spcPts val="600"/>
              </a:spcBef>
              <a:spcAft>
                <a:spcPts val="0"/>
              </a:spcAft>
              <a:buClr>
                <a:srgbClr val="000000"/>
              </a:buClr>
              <a:buSzPts val="4800"/>
              <a:buFont typeface="Arial"/>
              <a:buNone/>
            </a:pPr>
            <a:r>
              <a:rPr b="1" lang="en-US" sz="4800">
                <a:solidFill>
                  <a:schemeClr val="lt1"/>
                </a:solidFill>
              </a:rPr>
              <a:t>Spanish-English Bilinguals</a:t>
            </a:r>
            <a:endParaRPr b="1" sz="4800">
              <a:solidFill>
                <a:schemeClr val="lt1"/>
              </a:solidFill>
            </a:endParaRPr>
          </a:p>
          <a:p>
            <a:pPr indent="0" lvl="0" marL="0" marR="0" rtl="0" algn="ctr">
              <a:lnSpc>
                <a:spcPct val="100000"/>
              </a:lnSpc>
              <a:spcBef>
                <a:spcPts val="600"/>
              </a:spcBef>
              <a:spcAft>
                <a:spcPts val="0"/>
              </a:spcAft>
              <a:buClr>
                <a:srgbClr val="000000"/>
              </a:buClr>
              <a:buSzPts val="4800"/>
              <a:buFont typeface="Arial"/>
              <a:buNone/>
            </a:pPr>
            <a:r>
              <a:t/>
            </a:r>
            <a:endParaRPr b="1" i="0" sz="3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2500"/>
              <a:buFont typeface="Arial"/>
              <a:buNone/>
            </a:pPr>
            <a:r>
              <a:rPr b="0" i="0" lang="en-US" sz="2500" u="none" cap="none" strike="noStrike">
                <a:solidFill>
                  <a:schemeClr val="lt1"/>
                </a:solidFill>
                <a:latin typeface="Arial"/>
                <a:ea typeface="Arial"/>
                <a:cs typeface="Arial"/>
                <a:sym typeface="Arial"/>
              </a:rPr>
              <a:t>STAT 4</a:t>
            </a:r>
            <a:r>
              <a:rPr lang="en-US" sz="2500">
                <a:solidFill>
                  <a:schemeClr val="lt1"/>
                </a:solidFill>
              </a:rPr>
              <a:t>27</a:t>
            </a:r>
            <a:r>
              <a:rPr b="0" i="0" lang="en-US" sz="2500" u="none" cap="none" strike="noStrike">
                <a:solidFill>
                  <a:schemeClr val="lt1"/>
                </a:solidFill>
                <a:latin typeface="Arial"/>
                <a:ea typeface="Arial"/>
                <a:cs typeface="Arial"/>
                <a:sym typeface="Arial"/>
              </a:rPr>
              <a:t>: </a:t>
            </a:r>
            <a:r>
              <a:rPr lang="en-US" sz="2500">
                <a:solidFill>
                  <a:schemeClr val="lt1"/>
                </a:solidFill>
              </a:rPr>
              <a:t>Project </a:t>
            </a:r>
            <a:r>
              <a:rPr b="0" i="0" lang="en-US" sz="2500" u="none" cap="none" strike="noStrike">
                <a:solidFill>
                  <a:schemeClr val="lt1"/>
                </a:solidFill>
                <a:latin typeface="Arial"/>
                <a:ea typeface="Arial"/>
                <a:cs typeface="Arial"/>
                <a:sym typeface="Arial"/>
              </a:rPr>
              <a:t>Presentation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Presenters: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800"/>
              <a:buFont typeface="Arial"/>
              <a:buNone/>
            </a:pPr>
            <a:r>
              <a:rPr lang="en-US" sz="1800">
                <a:solidFill>
                  <a:schemeClr val="lt1"/>
                </a:solidFill>
              </a:rPr>
              <a:t>Yilun Fu, Yuhang Gong, Chunjiang Li, Zixuan Wang</a:t>
            </a:r>
            <a:endParaRPr b="0" i="0" sz="1400" u="none" cap="none" strike="noStrike">
              <a:solidFill>
                <a:srgbClr val="000000"/>
              </a:solidFill>
              <a:latin typeface="Arial"/>
              <a:ea typeface="Arial"/>
              <a:cs typeface="Arial"/>
              <a:sym typeface="Arial"/>
            </a:endParaRPr>
          </a:p>
        </p:txBody>
      </p:sp>
      <p:pic>
        <p:nvPicPr>
          <p:cNvPr descr="A picture containing drawing&#10;&#10;Description automatically generated" id="154" name="Google Shape;154;g12621f0706c_0_1044"/>
          <p:cNvPicPr preferRelativeResize="0"/>
          <p:nvPr/>
        </p:nvPicPr>
        <p:blipFill rotWithShape="1">
          <a:blip r:embed="rId4">
            <a:alphaModFix/>
          </a:blip>
          <a:srcRect b="0" l="0" r="0" t="0"/>
          <a:stretch/>
        </p:blipFill>
        <p:spPr>
          <a:xfrm>
            <a:off x="4641007" y="852965"/>
            <a:ext cx="2909981" cy="754082"/>
          </a:xfrm>
          <a:prstGeom prst="rect">
            <a:avLst/>
          </a:prstGeom>
          <a:noFill/>
          <a:ln>
            <a:noFill/>
          </a:ln>
        </p:spPr>
      </p:pic>
      <p:sp>
        <p:nvSpPr>
          <p:cNvPr id="155" name="Google Shape;155;g12621f0706c_0_1044"/>
          <p:cNvSpPr txBox="1"/>
          <p:nvPr/>
        </p:nvSpPr>
        <p:spPr>
          <a:xfrm>
            <a:off x="3922059" y="6273213"/>
            <a:ext cx="4347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04/28/2022</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2621f0706c_0_1358"/>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Research Questions</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3. Which individual variables are associated with a strong priming effect?</a:t>
            </a:r>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2600">
              <a:solidFill>
                <a:srgbClr val="E84B36"/>
              </a:solidFill>
              <a:latin typeface="Arial"/>
              <a:ea typeface="Arial"/>
              <a:cs typeface="Arial"/>
              <a:sym typeface="Arial"/>
            </a:endParaRPr>
          </a:p>
        </p:txBody>
      </p:sp>
      <p:sp>
        <p:nvSpPr>
          <p:cNvPr id="248" name="Google Shape;248;g12621f0706c_0_135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49" name="Google Shape;249;g12621f0706c_0_135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50" name="Google Shape;250;g12621f0706c_0_135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51" name="Google Shape;251;g12621f0706c_0_135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252" name="Google Shape;252;g12621f0706c_0_135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253" name="Google Shape;253;g12621f0706c_0_1358"/>
          <p:cNvSpPr txBox="1"/>
          <p:nvPr/>
        </p:nvSpPr>
        <p:spPr>
          <a:xfrm>
            <a:off x="376810" y="2310581"/>
            <a:ext cx="11952900" cy="454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rgbClr val="15264B"/>
                </a:solidFill>
                <a:latin typeface="Arial"/>
                <a:ea typeface="Arial"/>
                <a:cs typeface="Arial"/>
                <a:sym typeface="Arial"/>
              </a:rPr>
              <a:t>Bilingual Language Profile (BLP) </a:t>
            </a:r>
            <a:endParaRPr/>
          </a:p>
          <a:p>
            <a:pPr indent="-158750" lvl="0" marL="285750" marR="0" rtl="0" algn="l">
              <a:lnSpc>
                <a:spcPct val="100000"/>
              </a:lnSpc>
              <a:spcBef>
                <a:spcPts val="0"/>
              </a:spcBef>
              <a:spcAft>
                <a:spcPts val="0"/>
              </a:spcAft>
              <a:buClr>
                <a:schemeClr val="dk1"/>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rgbClr val="15264B"/>
                </a:solidFill>
                <a:latin typeface="Arial"/>
                <a:ea typeface="Arial"/>
                <a:cs typeface="Arial"/>
                <a:sym typeface="Arial"/>
              </a:rPr>
              <a:t>Frequency of language use (language_use)</a:t>
            </a:r>
            <a:endParaRPr/>
          </a:p>
          <a:p>
            <a:pPr indent="-158750" lvl="0" marL="28575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rgbClr val="15264B"/>
                </a:solidFill>
                <a:latin typeface="Arial"/>
                <a:ea typeface="Arial"/>
                <a:cs typeface="Arial"/>
                <a:sym typeface="Arial"/>
              </a:rPr>
              <a:t>Mean length of utterance (MLU)</a:t>
            </a:r>
            <a:endParaRPr/>
          </a:p>
          <a:p>
            <a:pPr indent="-158750" lvl="0" marL="28575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rgbClr val="15264B"/>
                </a:solidFill>
                <a:latin typeface="Arial"/>
                <a:ea typeface="Arial"/>
                <a:cs typeface="Arial"/>
                <a:sym typeface="Arial"/>
              </a:rPr>
              <a:t>Words per minute</a:t>
            </a:r>
            <a:r>
              <a:rPr b="0" i="0" lang="en-US" sz="1800" u="none" cap="none" strike="noStrike">
                <a:solidFill>
                  <a:srgbClr val="15264B"/>
                </a:solidFill>
                <a:latin typeface="Arial"/>
                <a:ea typeface="Arial"/>
                <a:cs typeface="Arial"/>
                <a:sym typeface="Arial"/>
              </a:rPr>
              <a:t> (</a:t>
            </a:r>
            <a:r>
              <a:rPr b="1" i="0" lang="en-US" sz="1800" u="none" cap="none" strike="noStrike">
                <a:solidFill>
                  <a:srgbClr val="15264B"/>
                </a:solidFill>
                <a:latin typeface="Arial"/>
                <a:ea typeface="Arial"/>
                <a:cs typeface="Arial"/>
                <a:sym typeface="Arial"/>
              </a:rPr>
              <a:t>Words_Min</a:t>
            </a:r>
            <a:r>
              <a:rPr b="0" i="0" lang="en-US" sz="1800" u="none" cap="none" strike="noStrike">
                <a:solidFill>
                  <a:srgbClr val="15264B"/>
                </a:solidFill>
                <a:latin typeface="Arial"/>
                <a:ea typeface="Arial"/>
                <a:cs typeface="Arial"/>
                <a:sym typeface="Arial"/>
              </a:rPr>
              <a:t>)</a:t>
            </a:r>
            <a:endParaRPr/>
          </a:p>
          <a:p>
            <a:pPr indent="-158750" lvl="0" marL="28575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rgbClr val="15264B"/>
                </a:solidFill>
                <a:latin typeface="Arial"/>
                <a:ea typeface="Arial"/>
                <a:cs typeface="Arial"/>
                <a:sym typeface="Arial"/>
              </a:rPr>
              <a:t>Vocabulary diversity (VOCD)</a:t>
            </a:r>
            <a:endParaRPr/>
          </a:p>
          <a:p>
            <a:pPr indent="-158750" lvl="0" marL="28575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2621f0706c_0_522"/>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259" name="Google Shape;259;g12621f0706c_0_522"/>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260" name="Google Shape;260;g12621f0706c_0_522"/>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261" name="Google Shape;261;g12621f0706c_0_522"/>
          <p:cNvSpPr txBox="1"/>
          <p:nvPr/>
        </p:nvSpPr>
        <p:spPr>
          <a:xfrm>
            <a:off x="1295400" y="2948490"/>
            <a:ext cx="9601200" cy="1339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Methodology</a:t>
            </a:r>
            <a:endParaRPr b="1" i="0" sz="45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2" name="Google Shape;262;g12621f0706c_0_522"/>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g12621f0706c_0_52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2621f0706c_0_531"/>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Methods Used in Exploratory Data Analysis</a:t>
            </a:r>
            <a:endParaRPr sz="1800">
              <a:solidFill>
                <a:schemeClr val="dk1"/>
              </a:solidFill>
              <a:latin typeface="Arial"/>
              <a:ea typeface="Arial"/>
              <a:cs typeface="Arial"/>
              <a:sym typeface="Arial"/>
            </a:endParaRPr>
          </a:p>
          <a:p>
            <a:pPr indent="-285750" lvl="0" marL="285750" rtl="0" algn="l">
              <a:lnSpc>
                <a:spcPct val="100000"/>
              </a:lnSpc>
              <a:spcBef>
                <a:spcPts val="0"/>
              </a:spcBef>
              <a:spcAft>
                <a:spcPts val="0"/>
              </a:spcAft>
              <a:buSzPts val="2000"/>
              <a:buFont typeface="Arial"/>
              <a:buChar char="•"/>
            </a:pPr>
            <a:r>
              <a:rPr b="1" lang="en-US" sz="1800">
                <a:solidFill>
                  <a:srgbClr val="15264B"/>
                </a:solidFill>
                <a:latin typeface="Arial"/>
                <a:ea typeface="Arial"/>
                <a:cs typeface="Arial"/>
                <a:sym typeface="Arial"/>
              </a:rPr>
              <a:t>Chi-Square test</a:t>
            </a:r>
            <a:endParaRPr/>
          </a:p>
          <a:p>
            <a:pPr indent="-285750" lvl="0" marL="285750" rtl="0" algn="l">
              <a:lnSpc>
                <a:spcPct val="100000"/>
              </a:lnSpc>
              <a:spcBef>
                <a:spcPts val="0"/>
              </a:spcBef>
              <a:spcAft>
                <a:spcPts val="0"/>
              </a:spcAft>
              <a:buSzPts val="2000"/>
              <a:buFont typeface="Arial"/>
              <a:buChar char="•"/>
            </a:pPr>
            <a:r>
              <a:rPr b="1" lang="en-US" sz="1800">
                <a:solidFill>
                  <a:srgbClr val="15264B"/>
                </a:solidFill>
                <a:latin typeface="Arial"/>
                <a:ea typeface="Arial"/>
                <a:cs typeface="Arial"/>
                <a:sym typeface="Arial"/>
              </a:rPr>
              <a:t>VIF(Variable Inflation Factors)</a:t>
            </a:r>
            <a:endParaRPr/>
          </a:p>
          <a:p>
            <a:pPr indent="-285750" lvl="0" marL="285750" rtl="0" algn="l">
              <a:lnSpc>
                <a:spcPct val="100000"/>
              </a:lnSpc>
              <a:spcBef>
                <a:spcPts val="0"/>
              </a:spcBef>
              <a:spcAft>
                <a:spcPts val="0"/>
              </a:spcAft>
              <a:buSzPts val="2000"/>
              <a:buFont typeface="Arial"/>
              <a:buChar char="•"/>
            </a:pPr>
            <a:r>
              <a:rPr b="1" lang="en-US" sz="1800">
                <a:solidFill>
                  <a:srgbClr val="15264B"/>
                </a:solidFill>
                <a:latin typeface="Arial"/>
                <a:ea typeface="Arial"/>
                <a:cs typeface="Arial"/>
                <a:sym typeface="Arial"/>
              </a:rPr>
              <a:t>Correlation test</a:t>
            </a:r>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rPr b="1" i="0" lang="en-US" sz="2600" u="none" cap="none" strike="noStrike">
                <a:solidFill>
                  <a:srgbClr val="E84B36"/>
                </a:solidFill>
                <a:latin typeface="Arial"/>
                <a:ea typeface="Arial"/>
                <a:cs typeface="Arial"/>
                <a:sym typeface="Arial"/>
              </a:rPr>
              <a:t>Methods Used in Modeling</a:t>
            </a:r>
            <a:endParaRPr/>
          </a:p>
          <a:p>
            <a:pPr indent="-285750" lvl="0" marL="285750" rtl="0" algn="l">
              <a:lnSpc>
                <a:spcPct val="100000"/>
              </a:lnSpc>
              <a:spcBef>
                <a:spcPts val="0"/>
              </a:spcBef>
              <a:spcAft>
                <a:spcPts val="0"/>
              </a:spcAft>
              <a:buSzPts val="2000"/>
              <a:buFont typeface="Arial"/>
              <a:buChar char="•"/>
            </a:pPr>
            <a:r>
              <a:rPr b="1" lang="en-US" sz="1800">
                <a:solidFill>
                  <a:srgbClr val="15264B"/>
                </a:solidFill>
                <a:latin typeface="Arial"/>
                <a:ea typeface="Arial"/>
                <a:cs typeface="Arial"/>
                <a:sym typeface="Arial"/>
              </a:rPr>
              <a:t>Generalized linear mixed model fit by maximum likelihood</a:t>
            </a:r>
            <a:endParaRPr/>
          </a:p>
          <a:p>
            <a:pPr indent="-285750" lvl="0" marL="285750" rtl="0" algn="l">
              <a:lnSpc>
                <a:spcPct val="100000"/>
              </a:lnSpc>
              <a:spcBef>
                <a:spcPts val="0"/>
              </a:spcBef>
              <a:spcAft>
                <a:spcPts val="0"/>
              </a:spcAft>
              <a:buSzPts val="2000"/>
              <a:buFont typeface="Arial"/>
              <a:buChar char="•"/>
            </a:pPr>
            <a:r>
              <a:rPr b="1" lang="en-US" sz="1800">
                <a:solidFill>
                  <a:srgbClr val="15264B"/>
                </a:solidFill>
                <a:latin typeface="Arial"/>
                <a:ea typeface="Arial"/>
                <a:cs typeface="Arial"/>
                <a:sym typeface="Arial"/>
              </a:rPr>
              <a:t>Stepwise Regression</a:t>
            </a:r>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600" u="none" cap="none" strike="noStrike">
                <a:solidFill>
                  <a:srgbClr val="E84B36"/>
                </a:solidFill>
                <a:latin typeface="Arial"/>
                <a:ea typeface="Arial"/>
                <a:cs typeface="Arial"/>
                <a:sym typeface="Arial"/>
              </a:rPr>
              <a:t>Methods Used in Power Analysis</a:t>
            </a:r>
            <a:endParaRPr/>
          </a:p>
          <a:p>
            <a:pPr indent="-285750" lvl="0" marL="285750" marR="0" rtl="0" algn="l">
              <a:lnSpc>
                <a:spcPct val="100000"/>
              </a:lnSpc>
              <a:spcBef>
                <a:spcPts val="0"/>
              </a:spcBef>
              <a:spcAft>
                <a:spcPts val="0"/>
              </a:spcAft>
              <a:buClr>
                <a:srgbClr val="000000"/>
              </a:buClr>
              <a:buSzPts val="2000"/>
              <a:buFont typeface="Arial"/>
              <a:buChar char="•"/>
            </a:pPr>
            <a:r>
              <a:rPr b="1" lang="en-US" sz="1800">
                <a:solidFill>
                  <a:srgbClr val="15264B"/>
                </a:solidFill>
                <a:latin typeface="Arial"/>
                <a:ea typeface="Arial"/>
                <a:cs typeface="Arial"/>
                <a:sym typeface="Arial"/>
              </a:rPr>
              <a:t>Power analysis</a:t>
            </a:r>
            <a:endParaRPr b="1" i="0" sz="1800" u="none" cap="none" strike="noStrike">
              <a:solidFill>
                <a:srgbClr val="15264B"/>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2000"/>
              <a:buFont typeface="Arial"/>
              <a:buNone/>
            </a:pPr>
            <a:r>
              <a:t/>
            </a:r>
            <a:endParaRPr b="1" i="0" sz="2600" u="none" cap="none" strike="noStrike">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269" name="Google Shape;269;g12621f0706c_0_53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70" name="Google Shape;270;g12621f0706c_0_53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271" name="Google Shape;271;g12621f0706c_0_53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72" name="Google Shape;272;g12621f0706c_0_53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73" name="Google Shape;273;g12621f0706c_0_53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2621f0706c_0_540"/>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Chi-square Test</a:t>
            </a:r>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1800">
                <a:solidFill>
                  <a:srgbClr val="15264B"/>
                </a:solidFill>
                <a:latin typeface="Arial"/>
                <a:ea typeface="Arial"/>
                <a:cs typeface="Arial"/>
                <a:sym typeface="Arial"/>
              </a:rPr>
              <a:t>D</a:t>
            </a:r>
            <a:r>
              <a:rPr b="1" lang="en-US" sz="1800">
                <a:solidFill>
                  <a:srgbClr val="15264B"/>
                </a:solidFill>
                <a:latin typeface="Arial"/>
                <a:ea typeface="Arial"/>
                <a:cs typeface="Arial"/>
                <a:sym typeface="Arial"/>
              </a:rPr>
              <a:t>etermine if two categorical variables have a significant correlation between them</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b="1" i="1" lang="en-US" sz="1800">
                <a:solidFill>
                  <a:srgbClr val="15264B"/>
                </a:solidFill>
                <a:latin typeface="Arial"/>
                <a:ea typeface="Arial"/>
                <a:cs typeface="Arial"/>
                <a:sym typeface="Arial"/>
              </a:rPr>
              <a:t>chisq.test(data) </a:t>
            </a:r>
            <a:r>
              <a:rPr lang="en-US" sz="1800">
                <a:solidFill>
                  <a:schemeClr val="dk1"/>
                </a:solidFill>
                <a:latin typeface="Arial"/>
                <a:ea typeface="Arial"/>
                <a:cs typeface="Arial"/>
                <a:sym typeface="Arial"/>
              </a:rPr>
              <a:t>is a function used to perform the test.</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1800">
                <a:solidFill>
                  <a:srgbClr val="15264B"/>
                </a:solidFill>
                <a:latin typeface="Arial"/>
                <a:ea typeface="Arial"/>
                <a:cs typeface="Arial"/>
                <a:sym typeface="Arial"/>
              </a:rPr>
              <a:t>H0: The two variables are independent.</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1800">
                <a:solidFill>
                  <a:srgbClr val="15264B"/>
                </a:solidFill>
                <a:latin typeface="Arial"/>
                <a:ea typeface="Arial"/>
                <a:cs typeface="Arial"/>
                <a:sym typeface="Arial"/>
              </a:rPr>
              <a:t>H1: The two variables relate to each other.</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We reject the null hypothesis if the p-value that comes out in the result is less than a predetermined significance level, which is 0.05 usually, then we reject the null hypothesis.</a:t>
            </a:r>
            <a:endParaRPr/>
          </a:p>
          <a:p>
            <a:pPr indent="0" lvl="0" marL="0" rtl="0" algn="l">
              <a:lnSpc>
                <a:spcPct val="100000"/>
              </a:lnSpc>
              <a:spcBef>
                <a:spcPts val="0"/>
              </a:spcBef>
              <a:spcAft>
                <a:spcPts val="0"/>
              </a:spcAft>
              <a:buSzPts val="3000"/>
              <a:buNone/>
            </a:pPr>
            <a:r>
              <a:t/>
            </a:r>
            <a:endParaRPr b="1" i="0" sz="1800" u="none" cap="none" strike="noStrike">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279" name="Google Shape;279;g12621f0706c_0_540"/>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80" name="Google Shape;280;g12621f0706c_0_54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281" name="Google Shape;281;g12621f0706c_0_540"/>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82" name="Google Shape;282;g12621f0706c_0_54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83" name="Google Shape;283;g12621f0706c_0_540"/>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2621f0706c_0_549"/>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VIF (Variable Inflation Factors)</a:t>
            </a:r>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Multicollinearity occurs when two or more independent variables are highly correlated with one another in a regression model. It will mislead the individual effects of the independent variables on the dependent variable</a:t>
            </a:r>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1800">
                <a:solidFill>
                  <a:srgbClr val="15264B"/>
                </a:solidFill>
                <a:latin typeface="Arial"/>
                <a:ea typeface="Arial"/>
                <a:cs typeface="Arial"/>
                <a:sym typeface="Arial"/>
              </a:rPr>
              <a:t>VIF to detect if collinearity exists</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VIF score of an independent variable represents how well the variable is explained by other independent variables. It means the closer the  value is to 1, the higher the value of VIF can be and the more likely the multicollinearity will occur with the particular independent variable.</a:t>
            </a:r>
            <a:endParaRPr b="1" i="0" sz="1800" u="none" cap="none" strike="noStrike">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289" name="Google Shape;289;g12621f0706c_0_549"/>
          <p:cNvSpPr/>
          <p:nvPr/>
        </p:nvSpPr>
        <p:spPr>
          <a:xfrm flipH="1" rot="10800000">
            <a:off x="0" y="6472496"/>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90" name="Google Shape;290;g12621f0706c_0_54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291" name="Google Shape;291;g12621f0706c_0_54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92" name="Google Shape;292;g12621f0706c_0_54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93" name="Google Shape;293;g12621f0706c_0_54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pic>
        <p:nvPicPr>
          <p:cNvPr id="294" name="Google Shape;294;g12621f0706c_0_549"/>
          <p:cNvPicPr preferRelativeResize="0"/>
          <p:nvPr/>
        </p:nvPicPr>
        <p:blipFill rotWithShape="1">
          <a:blip r:embed="rId4">
            <a:alphaModFix/>
          </a:blip>
          <a:srcRect b="0" l="0" r="0" t="0"/>
          <a:stretch/>
        </p:blipFill>
        <p:spPr>
          <a:xfrm>
            <a:off x="4851424" y="3539282"/>
            <a:ext cx="1960798" cy="10014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2621f0706c_0_559"/>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Correlation Test</a:t>
            </a:r>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evaluate the association between two or more variables.</a:t>
            </a:r>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The famous method is </a:t>
            </a:r>
            <a:r>
              <a:rPr b="1" lang="en-US" sz="1800">
                <a:solidFill>
                  <a:srgbClr val="15264B"/>
                </a:solidFill>
                <a:latin typeface="Arial"/>
                <a:ea typeface="Arial"/>
                <a:cs typeface="Arial"/>
                <a:sym typeface="Arial"/>
              </a:rPr>
              <a:t>Pearson correlation.</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If the p-value is less than 0.05, then the correlation between x and y is significant.</a:t>
            </a:r>
            <a:endParaRPr b="1" i="0" sz="1800" u="none" cap="none" strike="noStrike">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300" name="Google Shape;300;g12621f0706c_0_559"/>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01" name="Google Shape;301;g12621f0706c_0_55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02" name="Google Shape;302;g12621f0706c_0_55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03" name="Google Shape;303;g12621f0706c_0_55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04" name="Google Shape;304;g12621f0706c_0_55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pic>
        <p:nvPicPr>
          <p:cNvPr id="305" name="Google Shape;305;g12621f0706c_0_559"/>
          <p:cNvPicPr preferRelativeResize="0"/>
          <p:nvPr/>
        </p:nvPicPr>
        <p:blipFill rotWithShape="1">
          <a:blip r:embed="rId4">
            <a:alphaModFix/>
          </a:blip>
          <a:srcRect b="0" l="0" r="0" t="0"/>
          <a:stretch/>
        </p:blipFill>
        <p:spPr>
          <a:xfrm>
            <a:off x="4108625" y="3582383"/>
            <a:ext cx="3713767" cy="10945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2621f0706c_0_569"/>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Generalized Linear Mixed Model Fit by Maximum Likelihood</a:t>
            </a:r>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Generalized linear mixed models (or GLMMs) are an extension of linear mixed models to allow response variables from different distributions, such as binary responses.</a:t>
            </a:r>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Alternatively, GLMMs can be applied as an extension of generalized linear models (e.g., logistic regression) to include both fixed and random effects (hence mixed models).</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And fitting GLMMs via maximum likelihood (as via AIC) involves integrating over the random effects. In fact, those integrals cannot be expressed in analytical form. </a:t>
            </a:r>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We can use various approximate methods, one of the famous form is </a:t>
            </a:r>
            <a:r>
              <a:rPr b="1" lang="en-US" sz="1800">
                <a:solidFill>
                  <a:srgbClr val="0E2E5A"/>
                </a:solidFill>
                <a:latin typeface="Arial"/>
                <a:ea typeface="Arial"/>
                <a:cs typeface="Arial"/>
                <a:sym typeface="Arial"/>
              </a:rPr>
              <a:t>Laplace approximation</a:t>
            </a:r>
            <a:r>
              <a:rPr lang="en-US" sz="1800">
                <a:solidFill>
                  <a:srgbClr val="0E2E5A"/>
                </a:solidFill>
                <a:latin typeface="Arial"/>
                <a:ea typeface="Arial"/>
                <a:cs typeface="Arial"/>
                <a:sym typeface="Arial"/>
              </a:rPr>
              <a:t>.</a:t>
            </a:r>
            <a:endParaRPr/>
          </a:p>
          <a:p>
            <a:pPr indent="0" lvl="0" marL="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p:txBody>
      </p:sp>
      <p:sp>
        <p:nvSpPr>
          <p:cNvPr id="311" name="Google Shape;311;g12621f0706c_0_569"/>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12" name="Google Shape;312;g12621f0706c_0_56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13" name="Google Shape;313;g12621f0706c_0_56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14" name="Google Shape;314;g12621f0706c_0_56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15" name="Google Shape;315;g12621f0706c_0_56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2621f0706c_0_58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Stepwise Regression</a:t>
            </a:r>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Stepwise regression is the step-by-step iterative construction of a regression model that involves the selection of independent variables to be used in a final model. </a:t>
            </a:r>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It involves adding or removing potential explanatory variables in succession and testing for statistical significance after each iteration. </a:t>
            </a:r>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The forward selection approach starts with nothing and adds each new variable incrementally, testing for statistical significance.</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The backward elimination method begins with a full model loaded with several variables and then removes one variable to test its importance relative to overall results.</a:t>
            </a:r>
            <a:endParaRPr b="1" sz="1800">
              <a:solidFill>
                <a:srgbClr val="15264B"/>
              </a:solidFill>
              <a:latin typeface="Arial"/>
              <a:ea typeface="Arial"/>
              <a:cs typeface="Arial"/>
              <a:sym typeface="Arial"/>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321" name="Google Shape;321;g12621f0706c_0_58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22" name="Google Shape;322;g12621f0706c_0_58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23" name="Google Shape;323;g12621f0706c_0_58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24" name="Google Shape;324;g12621f0706c_0_58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25" name="Google Shape;325;g12621f0706c_0_58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2621f0706c_0_596"/>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Power Analysis</a:t>
            </a:r>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Power is defined as the probability of not making a Type II error. Mathematically, power is </a:t>
            </a:r>
            <a:r>
              <a:rPr lang="en-US" sz="1800">
                <a:solidFill>
                  <a:srgbClr val="13294B"/>
                </a:solidFill>
                <a:latin typeface="Arial"/>
                <a:ea typeface="Arial"/>
                <a:cs typeface="Arial"/>
                <a:sym typeface="Arial"/>
              </a:rPr>
              <a:t>1 – β</a:t>
            </a:r>
            <a:r>
              <a:rPr lang="en-US" sz="1800">
                <a:latin typeface="Arial"/>
                <a:ea typeface="Arial"/>
                <a:cs typeface="Arial"/>
                <a:sym typeface="Arial"/>
              </a:rPr>
              <a:t>. </a:t>
            </a:r>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The power of a hypothesis test is between 0 and 1; if the power is close to 1, the hypothesis test is very good at detecting a false null hypothesis. </a:t>
            </a:r>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Power is commonly set at 0.8, but may be set by the researchers to be greater.</a:t>
            </a:r>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we use </a:t>
            </a:r>
            <a:r>
              <a:rPr b="1" i="1" lang="en-US" sz="1800">
                <a:solidFill>
                  <a:srgbClr val="15264B"/>
                </a:solidFill>
                <a:latin typeface="Arial"/>
                <a:ea typeface="Arial"/>
                <a:cs typeface="Arial"/>
                <a:sym typeface="Arial"/>
              </a:rPr>
              <a:t>pwr.f2.test(u, v, f2, sig.level) </a:t>
            </a:r>
            <a:r>
              <a:rPr lang="en-US" sz="1800">
                <a:solidFill>
                  <a:schemeClr val="dk1"/>
                </a:solidFill>
                <a:latin typeface="Arial"/>
                <a:ea typeface="Arial"/>
                <a:cs typeface="Arial"/>
                <a:sym typeface="Arial"/>
              </a:rPr>
              <a:t>to test for the general linear model</a:t>
            </a:r>
            <a:endParaRPr/>
          </a:p>
          <a:p>
            <a:pPr indent="0" lvl="0" marL="0" rtl="0" algn="l">
              <a:lnSpc>
                <a:spcPct val="100000"/>
              </a:lnSpc>
              <a:spcBef>
                <a:spcPts val="0"/>
              </a:spcBef>
              <a:spcAft>
                <a:spcPts val="0"/>
              </a:spcAft>
              <a:buSzPts val="3000"/>
              <a:buNone/>
            </a:pPr>
            <a:r>
              <a:t/>
            </a:r>
            <a:endParaRPr b="1" sz="18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u, is the number of coefficients you'll have in your model (minus the intercept).</a:t>
            </a:r>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v, is the number of error degrees of freedom: v = n-u-1</a:t>
            </a:r>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f2, is the effect size, equal to R^2/(1-R^2)</a:t>
            </a:r>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in Generalized mixed-effect models, we use </a:t>
            </a:r>
            <a:r>
              <a:rPr b="1" i="1" lang="en-US" sz="1800">
                <a:solidFill>
                  <a:srgbClr val="15264B"/>
                </a:solidFill>
                <a:latin typeface="Arial"/>
                <a:ea typeface="Arial"/>
                <a:cs typeface="Arial"/>
                <a:sym typeface="Arial"/>
              </a:rPr>
              <a:t>r.squaredGLMM() </a:t>
            </a:r>
            <a:r>
              <a:rPr lang="en-US" sz="1800">
                <a:solidFill>
                  <a:schemeClr val="dk1"/>
                </a:solidFill>
                <a:latin typeface="Arial"/>
                <a:ea typeface="Arial"/>
                <a:cs typeface="Arial"/>
                <a:sym typeface="Arial"/>
              </a:rPr>
              <a:t>to calculate pseudo-R-squared</a:t>
            </a:r>
            <a:endParaRPr/>
          </a:p>
          <a:p>
            <a:pPr indent="-158750" lvl="0" marL="285750" rtl="0" algn="l">
              <a:lnSpc>
                <a:spcPct val="100000"/>
              </a:lnSpc>
              <a:spcBef>
                <a:spcPts val="0"/>
              </a:spcBef>
              <a:spcAft>
                <a:spcPts val="0"/>
              </a:spcAft>
              <a:buSzPts val="2000"/>
              <a:buFont typeface="Arial"/>
              <a:buNone/>
            </a:pPr>
            <a:r>
              <a:t/>
            </a:r>
            <a:endParaRPr b="1" sz="1800">
              <a:solidFill>
                <a:srgbClr val="15264B"/>
              </a:solidFill>
              <a:latin typeface="Arial"/>
              <a:ea typeface="Arial"/>
              <a:cs typeface="Arial"/>
              <a:sym typeface="Arial"/>
            </a:endParaRPr>
          </a:p>
        </p:txBody>
      </p:sp>
      <p:sp>
        <p:nvSpPr>
          <p:cNvPr id="331" name="Google Shape;331;g12621f0706c_0_59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32" name="Google Shape;332;g12621f0706c_0_59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33" name="Google Shape;333;g12621f0706c_0_59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34" name="Google Shape;334;g12621f0706c_0_59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35" name="Google Shape;335;g12621f0706c_0_59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Methodology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2621f0706c_0_668"/>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42" name="Google Shape;342;g12621f0706c_0_668"/>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343" name="Google Shape;343;g12621f0706c_0_668"/>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44" name="Google Shape;344;g12621f0706c_0_668"/>
          <p:cNvSpPr txBox="1"/>
          <p:nvPr/>
        </p:nvSpPr>
        <p:spPr>
          <a:xfrm>
            <a:off x="1295400" y="3086988"/>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Research Question 1</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Is the priming effect stronger with the ACC or with the SPE construction?</a:t>
            </a:r>
            <a:endParaRPr/>
          </a:p>
        </p:txBody>
      </p:sp>
      <p:sp>
        <p:nvSpPr>
          <p:cNvPr id="345" name="Google Shape;345;g12621f0706c_0_668"/>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g12621f0706c_0_66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2621f0706c_0_1281"/>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61" name="Google Shape;161;g12621f0706c_0_1281"/>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162" name="Google Shape;162;g12621f0706c_0_1281"/>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63" name="Google Shape;163;g12621f0706c_0_1281"/>
          <p:cNvSpPr txBox="1"/>
          <p:nvPr/>
        </p:nvSpPr>
        <p:spPr>
          <a:xfrm>
            <a:off x="1295400" y="3086989"/>
            <a:ext cx="9601200" cy="785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Introduction</a:t>
            </a:r>
            <a:endParaRPr b="0" i="0" sz="1800" u="none" cap="none" strike="noStrike">
              <a:solidFill>
                <a:schemeClr val="lt1"/>
              </a:solidFill>
              <a:latin typeface="Arial"/>
              <a:ea typeface="Arial"/>
              <a:cs typeface="Arial"/>
              <a:sym typeface="Arial"/>
            </a:endParaRPr>
          </a:p>
        </p:txBody>
      </p:sp>
      <p:sp>
        <p:nvSpPr>
          <p:cNvPr id="164" name="Google Shape;164;g12621f0706c_0_1281"/>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g12621f0706c_0_128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2621f0706c_2_8"/>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Overview of Categorical Variables</a:t>
            </a:r>
            <a:endParaRPr b="1" sz="2600">
              <a:solidFill>
                <a:srgbClr val="E84B36"/>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subject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group</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monolingual/first-gen/heritage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phase</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pre-test</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treatment</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post-test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construction</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ACC</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SPE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mode</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within: Within-language priming</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cross: Cross-language priming</a:t>
            </a:r>
            <a:endParaRPr b="1" sz="1600">
              <a:solidFill>
                <a:srgbClr val="15264B"/>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target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n_item</a:t>
            </a:r>
            <a:endParaRPr sz="1800">
              <a:latin typeface="Arial"/>
              <a:ea typeface="Arial"/>
              <a:cs typeface="Arial"/>
              <a:sym typeface="Arial"/>
            </a:endParaRPr>
          </a:p>
        </p:txBody>
      </p:sp>
      <p:graphicFrame>
        <p:nvGraphicFramePr>
          <p:cNvPr id="352" name="Google Shape;352;g12621f0706c_2_8"/>
          <p:cNvGraphicFramePr/>
          <p:nvPr/>
        </p:nvGraphicFramePr>
        <p:xfrm>
          <a:off x="4778586" y="2799268"/>
          <a:ext cx="3000000" cy="3000000"/>
        </p:xfrm>
        <a:graphic>
          <a:graphicData uri="http://schemas.openxmlformats.org/drawingml/2006/table">
            <a:tbl>
              <a:tblPr>
                <a:noFill/>
                <a:tableStyleId>{0B1A16E4-5A28-4A9F-BC20-AE539506338C}</a:tableStyleId>
              </a:tblPr>
              <a:tblGrid>
                <a:gridCol w="1404575"/>
                <a:gridCol w="1316775"/>
                <a:gridCol w="1259550"/>
                <a:gridCol w="2430925"/>
              </a:tblGrid>
              <a:tr h="405300">
                <a:tc>
                  <a:txBody>
                    <a:bodyPr/>
                    <a:lstStyle/>
                    <a:p>
                      <a:pPr indent="0" lvl="0" marL="0" marR="0" rtl="0" algn="ctr">
                        <a:lnSpc>
                          <a:spcPct val="100000"/>
                        </a:lnSpc>
                        <a:spcBef>
                          <a:spcPts val="0"/>
                        </a:spcBef>
                        <a:spcAft>
                          <a:spcPts val="0"/>
                        </a:spcAft>
                        <a:buNone/>
                      </a:pPr>
                      <a:r>
                        <a:rPr b="1" lang="en-US"/>
                        <a:t>Experiment</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Construction</a:t>
                      </a:r>
                      <a:endParaRPr b="1" i="0" sz="1400" u="none" cap="none" strike="noStrike">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Tasks</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L</a:t>
                      </a:r>
                      <a:r>
                        <a:rPr b="1" lang="en-US" sz="1400" u="none" cap="none" strike="noStrike"/>
                        <a:t>anguage</a:t>
                      </a:r>
                      <a:r>
                        <a:rPr b="1" lang="en-US"/>
                        <a:t> mode</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4025">
                <a:tc>
                  <a:txBody>
                    <a:bodyPr/>
                    <a:lstStyle/>
                    <a:p>
                      <a:pPr indent="0" lvl="0" marL="0" marR="0" rtl="0" algn="ctr">
                        <a:lnSpc>
                          <a:spcPct val="100000"/>
                        </a:lnSpc>
                        <a:spcBef>
                          <a:spcPts val="0"/>
                        </a:spcBef>
                        <a:spcAft>
                          <a:spcPts val="0"/>
                        </a:spcAft>
                        <a:buNone/>
                      </a:pPr>
                      <a:r>
                        <a:rPr lang="en-US"/>
                        <a:t>Priming experiment 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ACC</a:t>
                      </a:r>
                      <a:endParaRPr i="0"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500"/>
                        <a:t>Spanish &gt; Spanish (within)</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1600">
                <a:tc>
                  <a:txBody>
                    <a:bodyPr/>
                    <a:lstStyle/>
                    <a:p>
                      <a:pPr indent="0" lvl="0" marL="0" rtl="0" algn="ctr">
                        <a:spcBef>
                          <a:spcPts val="0"/>
                        </a:spcBef>
                        <a:spcAft>
                          <a:spcPts val="0"/>
                        </a:spcAft>
                        <a:buClr>
                          <a:schemeClr val="dk1"/>
                        </a:buClr>
                        <a:buFont typeface="Arial"/>
                        <a:buNone/>
                      </a:pPr>
                      <a:r>
                        <a:rPr lang="en-US"/>
                        <a:t>Priming experiment 2</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SPE</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500"/>
                        <a:t>Spanish &gt; Spanish (within)</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80200">
                <a:tc>
                  <a:txBody>
                    <a:bodyPr/>
                    <a:lstStyle/>
                    <a:p>
                      <a:pPr indent="0" lvl="0" marL="0" rtl="0" algn="ctr">
                        <a:spcBef>
                          <a:spcPts val="0"/>
                        </a:spcBef>
                        <a:spcAft>
                          <a:spcPts val="0"/>
                        </a:spcAft>
                        <a:buClr>
                          <a:schemeClr val="dk1"/>
                        </a:buClr>
                        <a:buFont typeface="Arial"/>
                        <a:buNone/>
                      </a:pPr>
                      <a:r>
                        <a:rPr lang="en-US"/>
                        <a:t>Priming experiment 3</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SPE</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500"/>
                        <a:t>English &gt; Spanish (cross)</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53" name="Google Shape;353;g12621f0706c_2_8"/>
          <p:cNvSpPr/>
          <p:nvPr/>
        </p:nvSpPr>
        <p:spPr>
          <a:xfrm>
            <a:off x="4778626" y="3173775"/>
            <a:ext cx="6411900" cy="72000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g12621f0706c_2_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55" name="Google Shape;355;g12621f0706c_2_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56" name="Google Shape;356;g12621f0706c_2_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57" name="Google Shape;357;g12621f0706c_2_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a:t>
            </a:r>
            <a:r>
              <a:rPr lang="en-US" sz="2400">
                <a:solidFill>
                  <a:schemeClr val="lt1"/>
                </a:solidFill>
              </a:rPr>
              <a:t>1</a:t>
            </a:r>
            <a:r>
              <a:rPr b="0" i="0" lang="en-US" sz="2400" u="none" cap="none" strike="noStrike">
                <a:solidFill>
                  <a:schemeClr val="lt1"/>
                </a:solidFill>
                <a:latin typeface="Arial"/>
                <a:ea typeface="Arial"/>
                <a:cs typeface="Arial"/>
                <a:sym typeface="Arial"/>
              </a:rPr>
              <a:t>: Exploratory Data Analysis</a:t>
            </a:r>
            <a:endParaRPr b="0" i="0" sz="2400" u="none" cap="none" strike="noStrike">
              <a:solidFill>
                <a:schemeClr val="lt1"/>
              </a:solidFill>
              <a:latin typeface="Arial"/>
              <a:ea typeface="Arial"/>
              <a:cs typeface="Arial"/>
              <a:sym typeface="Arial"/>
            </a:endParaRPr>
          </a:p>
        </p:txBody>
      </p:sp>
      <p:sp>
        <p:nvSpPr>
          <p:cNvPr id="358" name="Google Shape;358;g12621f0706c_2_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59" name="Google Shape;359;g12621f0706c_2_8"/>
          <p:cNvSpPr/>
          <p:nvPr/>
        </p:nvSpPr>
        <p:spPr>
          <a:xfrm>
            <a:off x="6283299" y="3570277"/>
            <a:ext cx="227700" cy="559200"/>
          </a:xfrm>
          <a:prstGeom prst="upDown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0" name="Google Shape;360;g12621f0706c_2_8"/>
          <p:cNvSpPr txBox="1"/>
          <p:nvPr/>
        </p:nvSpPr>
        <p:spPr>
          <a:xfrm>
            <a:off x="4680348" y="5485167"/>
            <a:ext cx="739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first step is to filter the dataset with only </a:t>
            </a:r>
            <a:r>
              <a:rPr b="1" lang="en-US" sz="1800"/>
              <a:t>within </a:t>
            </a:r>
            <a:r>
              <a:rPr lang="en-US" sz="1800"/>
              <a:t>mode.</a:t>
            </a:r>
            <a:endParaRPr b="0" i="0" sz="1800" u="none" cap="none" strike="noStrike">
              <a:solidFill>
                <a:srgbClr val="000000"/>
              </a:solidFill>
              <a:latin typeface="Arial"/>
              <a:ea typeface="Arial"/>
              <a:cs typeface="Arial"/>
              <a:sym typeface="Arial"/>
            </a:endParaRPr>
          </a:p>
        </p:txBody>
      </p:sp>
      <p:sp>
        <p:nvSpPr>
          <p:cNvPr id="361" name="Google Shape;361;g12621f0706c_2_8"/>
          <p:cNvSpPr/>
          <p:nvPr/>
        </p:nvSpPr>
        <p:spPr>
          <a:xfrm>
            <a:off x="4783750" y="3896525"/>
            <a:ext cx="6411900" cy="72000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2621f0706c_0_69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67" name="Google Shape;367;g12621f0706c_0_69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68" name="Google Shape;368;g12621f0706c_0_69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69" name="Google Shape;369;g12621f0706c_0_69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RQ1: Exploratory Data Analysis</a:t>
            </a:r>
            <a:endParaRPr b="0" i="0" sz="2400" u="none" cap="none" strike="noStrike">
              <a:solidFill>
                <a:schemeClr val="lt1"/>
              </a:solidFill>
              <a:latin typeface="Arial"/>
              <a:ea typeface="Arial"/>
              <a:cs typeface="Arial"/>
              <a:sym typeface="Arial"/>
            </a:endParaRPr>
          </a:p>
        </p:txBody>
      </p:sp>
      <p:sp>
        <p:nvSpPr>
          <p:cNvPr id="370" name="Google Shape;370;g12621f0706c_0_692"/>
          <p:cNvSpPr txBox="1"/>
          <p:nvPr/>
        </p:nvSpPr>
        <p:spPr>
          <a:xfrm>
            <a:off x="376810" y="1334279"/>
            <a:ext cx="116079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Proportional </a:t>
            </a:r>
            <a:r>
              <a:rPr b="1" lang="en-US" sz="2600">
                <a:solidFill>
                  <a:srgbClr val="E84B36"/>
                </a:solidFill>
              </a:rPr>
              <a:t>C</a:t>
            </a:r>
            <a:r>
              <a:rPr b="1" i="0" lang="en-US" sz="2600" u="none" cap="none" strike="noStrike">
                <a:solidFill>
                  <a:srgbClr val="E84B36"/>
                </a:solidFill>
                <a:latin typeface="Arial"/>
                <a:ea typeface="Arial"/>
                <a:cs typeface="Arial"/>
                <a:sym typeface="Arial"/>
              </a:rPr>
              <a:t>ontingency </a:t>
            </a:r>
            <a:r>
              <a:rPr b="1" lang="en-US" sz="2600">
                <a:solidFill>
                  <a:srgbClr val="E84B36"/>
                </a:solidFill>
              </a:rPr>
              <a:t>P</a:t>
            </a:r>
            <a:r>
              <a:rPr b="1" i="0" lang="en-US" sz="2600" u="none" cap="none" strike="noStrike">
                <a:solidFill>
                  <a:srgbClr val="E84B36"/>
                </a:solidFill>
                <a:latin typeface="Arial"/>
                <a:ea typeface="Arial"/>
                <a:cs typeface="Arial"/>
                <a:sym typeface="Arial"/>
              </a:rPr>
              <a:t>lot and Chi-squared </a:t>
            </a:r>
            <a:r>
              <a:rPr b="1" lang="en-US" sz="2600">
                <a:solidFill>
                  <a:srgbClr val="E84B36"/>
                </a:solidFill>
              </a:rPr>
              <a:t>T</a:t>
            </a:r>
            <a:r>
              <a:rPr b="1" i="0" lang="en-US" sz="2600" u="none" cap="none" strike="noStrike">
                <a:solidFill>
                  <a:srgbClr val="E84B36"/>
                </a:solidFill>
                <a:latin typeface="Arial"/>
                <a:ea typeface="Arial"/>
                <a:cs typeface="Arial"/>
                <a:sym typeface="Arial"/>
              </a:rPr>
              <a:t>est</a:t>
            </a:r>
            <a:endParaRPr/>
          </a:p>
          <a:p>
            <a:pPr indent="0" lvl="0" marL="0" marR="0" rtl="0" algn="l">
              <a:lnSpc>
                <a:spcPct val="100000"/>
              </a:lnSpc>
              <a:spcBef>
                <a:spcPts val="0"/>
              </a:spcBef>
              <a:spcAft>
                <a:spcPts val="0"/>
              </a:spcAft>
              <a:buNone/>
            </a:pPr>
            <a:r>
              <a:t/>
            </a:r>
            <a:endParaRPr b="1" i="0" sz="1800" u="none" cap="none" strike="noStrike">
              <a:solidFill>
                <a:srgbClr val="15264B"/>
              </a:solidFill>
              <a:latin typeface="Arial"/>
              <a:ea typeface="Arial"/>
              <a:cs typeface="Arial"/>
              <a:sym typeface="Arial"/>
            </a:endParaRPr>
          </a:p>
        </p:txBody>
      </p:sp>
      <p:sp>
        <p:nvSpPr>
          <p:cNvPr id="371" name="Google Shape;371;g12621f0706c_0_69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pic>
        <p:nvPicPr>
          <p:cNvPr descr="Chart, bar chart&#10;&#10;Description automatically generated" id="372" name="Google Shape;372;g12621f0706c_0_692"/>
          <p:cNvPicPr preferRelativeResize="0"/>
          <p:nvPr/>
        </p:nvPicPr>
        <p:blipFill rotWithShape="1">
          <a:blip r:embed="rId4">
            <a:alphaModFix/>
          </a:blip>
          <a:srcRect b="0" l="0" r="0" t="0"/>
          <a:stretch/>
        </p:blipFill>
        <p:spPr>
          <a:xfrm>
            <a:off x="0" y="2320198"/>
            <a:ext cx="4411057" cy="2722252"/>
          </a:xfrm>
          <a:prstGeom prst="rect">
            <a:avLst/>
          </a:prstGeom>
          <a:noFill/>
          <a:ln>
            <a:noFill/>
          </a:ln>
        </p:spPr>
      </p:pic>
      <p:pic>
        <p:nvPicPr>
          <p:cNvPr descr="Chart, bar chart&#10;&#10;Description automatically generated" id="373" name="Google Shape;373;g12621f0706c_0_692"/>
          <p:cNvPicPr preferRelativeResize="0"/>
          <p:nvPr/>
        </p:nvPicPr>
        <p:blipFill rotWithShape="1">
          <a:blip r:embed="rId5">
            <a:alphaModFix/>
          </a:blip>
          <a:srcRect b="0" l="0" r="0" t="0"/>
          <a:stretch/>
        </p:blipFill>
        <p:spPr>
          <a:xfrm>
            <a:off x="3975244" y="2320197"/>
            <a:ext cx="4411057" cy="2722252"/>
          </a:xfrm>
          <a:prstGeom prst="rect">
            <a:avLst/>
          </a:prstGeom>
          <a:noFill/>
          <a:ln>
            <a:noFill/>
          </a:ln>
        </p:spPr>
      </p:pic>
      <p:pic>
        <p:nvPicPr>
          <p:cNvPr descr="Chart, bar chart&#10;&#10;Description automatically generated" id="374" name="Google Shape;374;g12621f0706c_0_692"/>
          <p:cNvPicPr preferRelativeResize="0"/>
          <p:nvPr/>
        </p:nvPicPr>
        <p:blipFill rotWithShape="1">
          <a:blip r:embed="rId6">
            <a:alphaModFix/>
          </a:blip>
          <a:srcRect b="0" l="0" r="0" t="0"/>
          <a:stretch/>
        </p:blipFill>
        <p:spPr>
          <a:xfrm>
            <a:off x="7780944" y="2320197"/>
            <a:ext cx="4411057" cy="2722252"/>
          </a:xfrm>
          <a:prstGeom prst="rect">
            <a:avLst/>
          </a:prstGeom>
          <a:noFill/>
          <a:ln>
            <a:noFill/>
          </a:ln>
        </p:spPr>
      </p:pic>
      <p:sp>
        <p:nvSpPr>
          <p:cNvPr id="375" name="Google Shape;375;g12621f0706c_0_692"/>
          <p:cNvSpPr txBox="1"/>
          <p:nvPr/>
        </p:nvSpPr>
        <p:spPr>
          <a:xfrm>
            <a:off x="726127" y="1854140"/>
            <a:ext cx="2899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group </a:t>
            </a:r>
            <a:endParaRPr/>
          </a:p>
        </p:txBody>
      </p:sp>
      <p:sp>
        <p:nvSpPr>
          <p:cNvPr id="376" name="Google Shape;376;g12621f0706c_0_692"/>
          <p:cNvSpPr txBox="1"/>
          <p:nvPr/>
        </p:nvSpPr>
        <p:spPr>
          <a:xfrm>
            <a:off x="4646100" y="1850577"/>
            <a:ext cx="2899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phase </a:t>
            </a:r>
            <a:endParaRPr/>
          </a:p>
        </p:txBody>
      </p:sp>
      <p:sp>
        <p:nvSpPr>
          <p:cNvPr id="377" name="Google Shape;377;g12621f0706c_0_692"/>
          <p:cNvSpPr txBox="1"/>
          <p:nvPr/>
        </p:nvSpPr>
        <p:spPr>
          <a:xfrm>
            <a:off x="8029733" y="1850577"/>
            <a:ext cx="3726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construction </a:t>
            </a:r>
            <a:endParaRPr/>
          </a:p>
        </p:txBody>
      </p:sp>
      <p:sp>
        <p:nvSpPr>
          <p:cNvPr id="378" name="Google Shape;378;g12621f0706c_0_692"/>
          <p:cNvSpPr txBox="1"/>
          <p:nvPr/>
        </p:nvSpPr>
        <p:spPr>
          <a:xfrm>
            <a:off x="376807" y="5117445"/>
            <a:ext cx="338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p-value of Chi-squared test:</a:t>
            </a:r>
            <a:endParaRPr/>
          </a:p>
        </p:txBody>
      </p:sp>
      <p:sp>
        <p:nvSpPr>
          <p:cNvPr id="379" name="Google Shape;379;g12621f0706c_0_692"/>
          <p:cNvSpPr txBox="1"/>
          <p:nvPr/>
        </p:nvSpPr>
        <p:spPr>
          <a:xfrm>
            <a:off x="707835" y="5651759"/>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 0.0002042</a:t>
            </a:r>
            <a:endParaRPr/>
          </a:p>
        </p:txBody>
      </p:sp>
      <p:sp>
        <p:nvSpPr>
          <p:cNvPr id="380" name="Google Shape;380;g12621f0706c_0_692"/>
          <p:cNvSpPr txBox="1"/>
          <p:nvPr/>
        </p:nvSpPr>
        <p:spPr>
          <a:xfrm>
            <a:off x="4627808" y="5649394"/>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&lt; 2.2e-16</a:t>
            </a:r>
            <a:endParaRPr/>
          </a:p>
        </p:txBody>
      </p:sp>
      <p:sp>
        <p:nvSpPr>
          <p:cNvPr id="381" name="Google Shape;381;g12621f0706c_0_692"/>
          <p:cNvSpPr txBox="1"/>
          <p:nvPr/>
        </p:nvSpPr>
        <p:spPr>
          <a:xfrm>
            <a:off x="8424768" y="5649394"/>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&lt; 2.2e-16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g12621f0706c_0_711"/>
          <p:cNvPicPr preferRelativeResize="0"/>
          <p:nvPr/>
        </p:nvPicPr>
        <p:blipFill rotWithShape="1">
          <a:blip r:embed="rId3">
            <a:alphaModFix/>
          </a:blip>
          <a:srcRect b="0" l="0" r="0" t="0"/>
          <a:stretch/>
        </p:blipFill>
        <p:spPr>
          <a:xfrm>
            <a:off x="6096000" y="1086724"/>
            <a:ext cx="5295487" cy="5147742"/>
          </a:xfrm>
          <a:prstGeom prst="rect">
            <a:avLst/>
          </a:prstGeom>
          <a:noFill/>
          <a:ln>
            <a:noFill/>
          </a:ln>
        </p:spPr>
      </p:pic>
      <p:sp>
        <p:nvSpPr>
          <p:cNvPr id="387" name="Google Shape;387;g12621f0706c_0_71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88" name="Google Shape;388;g12621f0706c_0_71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89" name="Google Shape;389;g12621f0706c_0_711"/>
          <p:cNvPicPr preferRelativeResize="0"/>
          <p:nvPr/>
        </p:nvPicPr>
        <p:blipFill rotWithShape="1">
          <a:blip r:embed="rId4">
            <a:alphaModFix/>
          </a:blip>
          <a:srcRect b="0" l="0" r="0" t="0"/>
          <a:stretch/>
        </p:blipFill>
        <p:spPr>
          <a:xfrm>
            <a:off x="11554210" y="228014"/>
            <a:ext cx="277906" cy="401420"/>
          </a:xfrm>
          <a:prstGeom prst="rect">
            <a:avLst/>
          </a:prstGeom>
          <a:noFill/>
          <a:ln>
            <a:noFill/>
          </a:ln>
        </p:spPr>
      </p:pic>
      <p:sp>
        <p:nvSpPr>
          <p:cNvPr id="390" name="Google Shape;390;g12621f0706c_0_71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RQ1: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391" name="Google Shape;391;g12621f0706c_0_711"/>
          <p:cNvSpPr txBox="1"/>
          <p:nvPr/>
        </p:nvSpPr>
        <p:spPr>
          <a:xfrm>
            <a:off x="376810" y="1334279"/>
            <a:ext cx="52956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GLMM Result</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1800" u="none" cap="none" strike="noStrike">
                <a:solidFill>
                  <a:srgbClr val="1F3864"/>
                </a:solidFill>
                <a:latin typeface="Arial"/>
                <a:ea typeface="Arial"/>
                <a:cs typeface="Arial"/>
                <a:sym typeface="Arial"/>
              </a:rPr>
              <a:t>Significant parameters at level of 0.05</a:t>
            </a:r>
            <a:r>
              <a:rPr b="0" i="0" lang="en-US" sz="1800" u="none" cap="none" strike="noStrike">
                <a:solidFill>
                  <a:srgbClr val="000000"/>
                </a:solidFill>
                <a:latin typeface="Arial"/>
                <a:ea typeface="Arial"/>
                <a:cs typeface="Arial"/>
                <a:sym typeface="Arial"/>
              </a:rPr>
              <a:t>: </a:t>
            </a:r>
            <a:r>
              <a:rPr b="1" lang="en-US" sz="1800">
                <a:solidFill>
                  <a:srgbClr val="1F3864"/>
                </a:solidFill>
              </a:rPr>
              <a:t>intercep</a:t>
            </a:r>
            <a:r>
              <a:rPr b="1" i="0" lang="en-US" sz="1800" u="none" cap="none" strike="noStrike">
                <a:solidFill>
                  <a:srgbClr val="0E2E5A"/>
                </a:solidFill>
                <a:latin typeface="Arial"/>
                <a:ea typeface="Arial"/>
                <a:cs typeface="Arial"/>
                <a:sym typeface="Arial"/>
              </a:rPr>
              <a:t>t</a:t>
            </a:r>
            <a:r>
              <a:rPr b="0" i="0" lang="en-US" sz="1800" u="none" cap="none" strike="noStrike">
                <a:solidFill>
                  <a:srgbClr val="000000"/>
                </a:solidFill>
                <a:latin typeface="Arial"/>
                <a:ea typeface="Arial"/>
                <a:cs typeface="Arial"/>
                <a:sym typeface="Arial"/>
              </a:rPr>
              <a:t>, </a:t>
            </a:r>
            <a:r>
              <a:rPr b="1" lang="en-US" sz="1800">
                <a:solidFill>
                  <a:srgbClr val="1F3864"/>
                </a:solidFill>
              </a:rPr>
              <a:t>phase</a:t>
            </a:r>
            <a:r>
              <a:rPr b="0" i="0" lang="en-US" sz="1800" u="none" cap="none" strike="noStrike">
                <a:solidFill>
                  <a:srgbClr val="000000"/>
                </a:solidFill>
                <a:latin typeface="Arial"/>
                <a:ea typeface="Arial"/>
                <a:cs typeface="Arial"/>
                <a:sym typeface="Arial"/>
              </a:rPr>
              <a:t>treatment, </a:t>
            </a:r>
            <a:r>
              <a:rPr b="1" lang="en-US" sz="1800">
                <a:solidFill>
                  <a:srgbClr val="1F3864"/>
                </a:solidFill>
              </a:rPr>
              <a:t>construction</a:t>
            </a:r>
            <a:r>
              <a:rPr b="0" i="0" lang="en-US" sz="1800" u="none" cap="none" strike="noStrike">
                <a:solidFill>
                  <a:srgbClr val="000000"/>
                </a:solidFill>
                <a:latin typeface="Arial"/>
                <a:ea typeface="Arial"/>
                <a:cs typeface="Arial"/>
                <a:sym typeface="Arial"/>
              </a:rPr>
              <a:t>acc, </a:t>
            </a:r>
            <a:r>
              <a:rPr b="1" lang="en-US" sz="1800">
                <a:solidFill>
                  <a:srgbClr val="1F3864"/>
                </a:solidFill>
              </a:rPr>
              <a:t>group</a:t>
            </a:r>
            <a:r>
              <a:rPr b="0" i="0" lang="en-US" sz="1800" u="none" cap="none" strike="noStrike">
                <a:solidFill>
                  <a:srgbClr val="000000"/>
                </a:solidFill>
                <a:latin typeface="Arial"/>
                <a:ea typeface="Arial"/>
                <a:cs typeface="Arial"/>
                <a:sym typeface="Arial"/>
              </a:rPr>
              <a:t>heritage and the interaction of </a:t>
            </a:r>
            <a:r>
              <a:rPr b="1" lang="en-US" sz="1800">
                <a:solidFill>
                  <a:srgbClr val="1F3864"/>
                </a:solidFill>
              </a:rPr>
              <a:t>phase</a:t>
            </a:r>
            <a:r>
              <a:rPr b="0" i="0" lang="en-US" sz="1800" u="none" cap="none" strike="noStrike">
                <a:solidFill>
                  <a:srgbClr val="000000"/>
                </a:solidFill>
                <a:latin typeface="Arial"/>
                <a:ea typeface="Arial"/>
                <a:cs typeface="Arial"/>
                <a:sym typeface="Arial"/>
              </a:rPr>
              <a:t>post-test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and</a:t>
            </a:r>
            <a:r>
              <a:rPr b="1" lang="en-US" sz="1800">
                <a:solidFill>
                  <a:srgbClr val="1F3864"/>
                </a:solidFill>
              </a:rPr>
              <a:t> construction</a:t>
            </a:r>
            <a:r>
              <a:rPr b="0" i="0" lang="en-US" sz="1800" u="none" cap="none" strike="noStrike">
                <a:solidFill>
                  <a:srgbClr val="000000"/>
                </a:solidFill>
                <a:latin typeface="Arial"/>
                <a:ea typeface="Arial"/>
                <a:cs typeface="Arial"/>
                <a:sym typeface="Arial"/>
              </a:rPr>
              <a:t>acc, </a:t>
            </a:r>
            <a:r>
              <a:rPr b="0" i="0" lang="en-US" sz="1800" u="none" cap="none" strike="noStrike">
                <a:solidFill>
                  <a:schemeClr val="dk1"/>
                </a:solidFill>
                <a:latin typeface="Arial"/>
                <a:ea typeface="Arial"/>
                <a:cs typeface="Arial"/>
                <a:sym typeface="Arial"/>
              </a:rPr>
              <a:t>which overall matches the results we observed from exploratory data analysis.</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coefficient of </a:t>
            </a:r>
            <a:r>
              <a:rPr b="1" lang="en-US" sz="1800">
                <a:solidFill>
                  <a:srgbClr val="1F3864"/>
                </a:solidFill>
              </a:rPr>
              <a:t>construction</a:t>
            </a:r>
            <a:r>
              <a:rPr b="0" i="0" lang="en-US" sz="1800" u="none" cap="none" strike="noStrike">
                <a:solidFill>
                  <a:srgbClr val="000000"/>
                </a:solidFill>
                <a:latin typeface="Arial"/>
                <a:ea typeface="Arial"/>
                <a:cs typeface="Arial"/>
                <a:sym typeface="Arial"/>
              </a:rPr>
              <a:t>acc is </a:t>
            </a:r>
            <a:r>
              <a:rPr b="1" i="0" lang="en-US" sz="1800" u="none" cap="none" strike="noStrike">
                <a:solidFill>
                  <a:srgbClr val="1F3864"/>
                </a:solidFill>
                <a:latin typeface="Arial"/>
                <a:ea typeface="Arial"/>
                <a:cs typeface="Arial"/>
                <a:sym typeface="Arial"/>
              </a:rPr>
              <a:t>-3.7316 </a:t>
            </a:r>
            <a:r>
              <a:rPr b="0" i="0" lang="en-US" sz="1800" u="none" cap="none" strike="noStrike">
                <a:solidFill>
                  <a:srgbClr val="000000"/>
                </a:solidFill>
                <a:latin typeface="Arial"/>
                <a:ea typeface="Arial"/>
                <a:cs typeface="Arial"/>
                <a:sym typeface="Arial"/>
              </a:rPr>
              <a:t>and indicates that the priming effects are </a:t>
            </a:r>
            <a:r>
              <a:rPr b="1" i="0" lang="en-US" sz="1800" u="none" cap="none" strike="noStrike">
                <a:solidFill>
                  <a:srgbClr val="1F3864"/>
                </a:solidFill>
                <a:latin typeface="Arial"/>
                <a:ea typeface="Arial"/>
                <a:cs typeface="Arial"/>
                <a:sym typeface="Arial"/>
              </a:rPr>
              <a:t>less likely </a:t>
            </a:r>
            <a:r>
              <a:rPr b="0" i="0" lang="en-US" sz="1800" u="none" cap="none" strike="noStrike">
                <a:solidFill>
                  <a:srgbClr val="000000"/>
                </a:solidFill>
                <a:latin typeface="Arial"/>
                <a:ea typeface="Arial"/>
                <a:cs typeface="Arial"/>
                <a:sym typeface="Arial"/>
              </a:rPr>
              <a:t>to happen when using ACC construction compared to SPE construction</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rgbClr val="1F3864"/>
                </a:solidFill>
                <a:latin typeface="Arial"/>
                <a:ea typeface="Arial"/>
                <a:cs typeface="Arial"/>
                <a:sym typeface="Arial"/>
              </a:rPr>
              <a:t>power</a:t>
            </a:r>
            <a:r>
              <a:rPr b="0" i="0" lang="en-US" sz="1800" u="none" cap="none" strike="noStrike">
                <a:solidFill>
                  <a:schemeClr val="dk1"/>
                </a:solidFill>
                <a:latin typeface="Arial"/>
                <a:ea typeface="Arial"/>
                <a:cs typeface="Arial"/>
                <a:sym typeface="Arial"/>
              </a:rPr>
              <a:t> of the analysis is </a:t>
            </a:r>
            <a:r>
              <a:rPr b="1" i="0" lang="en-US" sz="1800" u="none" cap="none" strike="noStrike">
                <a:solidFill>
                  <a:srgbClr val="1F3864"/>
                </a:solidFill>
                <a:latin typeface="Arial"/>
                <a:ea typeface="Arial"/>
                <a:cs typeface="Arial"/>
                <a:sym typeface="Arial"/>
              </a:rPr>
              <a:t>99.9994%</a:t>
            </a:r>
            <a:r>
              <a:rPr b="0" i="0" lang="en-US" sz="1800" u="none" cap="none" strike="noStrike">
                <a:solidFill>
                  <a:schemeClr val="dk1"/>
                </a:solidFill>
                <a:latin typeface="Arial"/>
                <a:ea typeface="Arial"/>
                <a:cs typeface="Arial"/>
                <a:sym typeface="Arial"/>
              </a:rPr>
              <a:t>, which indicates that the analysis we have done is </a:t>
            </a:r>
            <a:r>
              <a:rPr b="1" i="0" lang="en-US" sz="1800" u="none" cap="none" strike="noStrike">
                <a:solidFill>
                  <a:srgbClr val="1F3864"/>
                </a:solidFill>
                <a:latin typeface="Arial"/>
                <a:ea typeface="Arial"/>
                <a:cs typeface="Arial"/>
                <a:sym typeface="Arial"/>
              </a:rPr>
              <a:t>credible</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p:txBody>
      </p:sp>
      <p:sp>
        <p:nvSpPr>
          <p:cNvPr id="392" name="Google Shape;392;g12621f0706c_0_71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393" name="Google Shape;393;g12621f0706c_0_711"/>
          <p:cNvSpPr/>
          <p:nvPr/>
        </p:nvSpPr>
        <p:spPr>
          <a:xfrm>
            <a:off x="9387550" y="3975475"/>
            <a:ext cx="782100" cy="3624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94" name="Google Shape;394;g12621f0706c_0_711"/>
          <p:cNvSpPr/>
          <p:nvPr/>
        </p:nvSpPr>
        <p:spPr>
          <a:xfrm>
            <a:off x="9387550" y="4453225"/>
            <a:ext cx="782100" cy="1230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2621f0706c_0_72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00" name="Google Shape;400;g12621f0706c_0_72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01" name="Google Shape;401;g12621f0706c_0_72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402" name="Google Shape;402;g12621f0706c_0_72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RQ1: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403" name="Google Shape;403;g12621f0706c_0_722"/>
          <p:cNvSpPr txBox="1"/>
          <p:nvPr/>
        </p:nvSpPr>
        <p:spPr>
          <a:xfrm>
            <a:off x="376809" y="1334279"/>
            <a:ext cx="116778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Estimate Marginal Means</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(pre-test) - treatment and (post-test) - treatment when construction is SPE</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(pre-test) - treatment and (post-test) - treatment when construction is ACC</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acc– spe in every phase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15264B"/>
              </a:solidFill>
              <a:latin typeface="Arial"/>
              <a:ea typeface="Arial"/>
              <a:cs typeface="Arial"/>
              <a:sym typeface="Arial"/>
            </a:endParaRPr>
          </a:p>
        </p:txBody>
      </p:sp>
      <p:sp>
        <p:nvSpPr>
          <p:cNvPr id="404" name="Google Shape;404;g12621f0706c_0_722"/>
          <p:cNvSpPr/>
          <p:nvPr/>
        </p:nvSpPr>
        <p:spPr>
          <a:xfrm>
            <a:off x="9387540" y="3496614"/>
            <a:ext cx="782100" cy="13071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05" name="Google Shape;405;g12621f0706c_0_72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pic>
        <p:nvPicPr>
          <p:cNvPr id="406" name="Google Shape;406;g12621f0706c_0_722"/>
          <p:cNvPicPr preferRelativeResize="0"/>
          <p:nvPr/>
        </p:nvPicPr>
        <p:blipFill rotWithShape="1">
          <a:blip r:embed="rId4">
            <a:alphaModFix/>
          </a:blip>
          <a:srcRect b="0" l="0" r="0" t="0"/>
          <a:stretch/>
        </p:blipFill>
        <p:spPr>
          <a:xfrm>
            <a:off x="376807" y="2408066"/>
            <a:ext cx="6088698" cy="2898267"/>
          </a:xfrm>
          <a:prstGeom prst="rect">
            <a:avLst/>
          </a:prstGeom>
          <a:noFill/>
          <a:ln>
            <a:noFill/>
          </a:ln>
        </p:spPr>
      </p:pic>
      <p:pic>
        <p:nvPicPr>
          <p:cNvPr id="407" name="Google Shape;407;g12621f0706c_0_722"/>
          <p:cNvPicPr preferRelativeResize="0"/>
          <p:nvPr/>
        </p:nvPicPr>
        <p:blipFill rotWithShape="1">
          <a:blip r:embed="rId5">
            <a:alphaModFix/>
          </a:blip>
          <a:srcRect b="0" l="0" r="0" t="0"/>
          <a:stretch/>
        </p:blipFill>
        <p:spPr>
          <a:xfrm>
            <a:off x="6499597" y="2394024"/>
            <a:ext cx="5658311" cy="2701612"/>
          </a:xfrm>
          <a:prstGeom prst="rect">
            <a:avLst/>
          </a:prstGeom>
          <a:noFill/>
          <a:ln>
            <a:noFill/>
          </a:ln>
        </p:spPr>
      </p:pic>
      <p:sp>
        <p:nvSpPr>
          <p:cNvPr id="408" name="Google Shape;408;g12621f0706c_0_722"/>
          <p:cNvSpPr txBox="1"/>
          <p:nvPr/>
        </p:nvSpPr>
        <p:spPr>
          <a:xfrm>
            <a:off x="376807" y="1987579"/>
            <a:ext cx="487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Estimate marginal means by construction</a:t>
            </a:r>
            <a:endParaRPr/>
          </a:p>
        </p:txBody>
      </p:sp>
      <p:sp>
        <p:nvSpPr>
          <p:cNvPr id="409" name="Google Shape;409;g12621f0706c_0_722"/>
          <p:cNvSpPr txBox="1"/>
          <p:nvPr/>
        </p:nvSpPr>
        <p:spPr>
          <a:xfrm>
            <a:off x="6465506" y="1987339"/>
            <a:ext cx="437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Estimate marginal means by phase</a:t>
            </a:r>
            <a:endParaRPr/>
          </a:p>
        </p:txBody>
      </p:sp>
      <p:sp>
        <p:nvSpPr>
          <p:cNvPr id="410" name="Google Shape;410;g12621f0706c_0_722"/>
          <p:cNvSpPr/>
          <p:nvPr/>
        </p:nvSpPr>
        <p:spPr>
          <a:xfrm>
            <a:off x="4868225" y="4099497"/>
            <a:ext cx="739800" cy="4209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1" name="Google Shape;411;g12621f0706c_0_722"/>
          <p:cNvSpPr/>
          <p:nvPr/>
        </p:nvSpPr>
        <p:spPr>
          <a:xfrm>
            <a:off x="9684950" y="2594100"/>
            <a:ext cx="739800" cy="4617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2" name="Google Shape;412;g12621f0706c_0_722"/>
          <p:cNvSpPr/>
          <p:nvPr/>
        </p:nvSpPr>
        <p:spPr>
          <a:xfrm>
            <a:off x="4868225" y="2976082"/>
            <a:ext cx="739800" cy="4209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3" name="Google Shape;413;g12621f0706c_0_722"/>
          <p:cNvSpPr/>
          <p:nvPr/>
        </p:nvSpPr>
        <p:spPr>
          <a:xfrm>
            <a:off x="9684950" y="3350575"/>
            <a:ext cx="739800" cy="4617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4" name="Google Shape;414;g12621f0706c_0_722"/>
          <p:cNvSpPr/>
          <p:nvPr/>
        </p:nvSpPr>
        <p:spPr>
          <a:xfrm>
            <a:off x="9684950" y="4107050"/>
            <a:ext cx="739800" cy="4617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2621f0706c_0_738"/>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420" name="Google Shape;420;g12621f0706c_0_738"/>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421" name="Google Shape;421;g12621f0706c_0_738"/>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422" name="Google Shape;422;g12621f0706c_0_738"/>
          <p:cNvSpPr txBox="1"/>
          <p:nvPr/>
        </p:nvSpPr>
        <p:spPr>
          <a:xfrm>
            <a:off x="1295400" y="3086988"/>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Research Question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Is the priming effect stronger in within-language mode or in cross-linguistic mode?</a:t>
            </a:r>
            <a:endParaRPr/>
          </a:p>
        </p:txBody>
      </p:sp>
      <p:sp>
        <p:nvSpPr>
          <p:cNvPr id="423" name="Google Shape;423;g12621f0706c_0_738"/>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g12621f0706c_0_73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2621f0706c_0_74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Overview of Categorical Variables</a:t>
            </a:r>
            <a:endParaRPr b="1" sz="2600">
              <a:solidFill>
                <a:srgbClr val="E84B36"/>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subject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group</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monolingual/first-gen/heritage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phase</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pre-test</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treatment</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post-test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construction</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ACC</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SPE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mode</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within: Within-language priming</a:t>
            </a:r>
            <a:endParaRPr/>
          </a:p>
          <a:p>
            <a:pPr indent="-285750" lvl="1" marL="742950" rtl="0" algn="l">
              <a:lnSpc>
                <a:spcPct val="100000"/>
              </a:lnSpc>
              <a:spcBef>
                <a:spcPts val="0"/>
              </a:spcBef>
              <a:spcAft>
                <a:spcPts val="0"/>
              </a:spcAft>
              <a:buSzPts val="2000"/>
              <a:buChar char="•"/>
            </a:pPr>
            <a:r>
              <a:rPr lang="en-US" sz="1600">
                <a:latin typeface="Arial"/>
                <a:ea typeface="Arial"/>
                <a:cs typeface="Arial"/>
                <a:sym typeface="Arial"/>
              </a:rPr>
              <a:t>cross: Cross-language priming</a:t>
            </a:r>
            <a:endParaRPr b="1" sz="1600">
              <a:solidFill>
                <a:srgbClr val="15264B"/>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target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n_item</a:t>
            </a:r>
            <a:endParaRPr sz="1800">
              <a:latin typeface="Arial"/>
              <a:ea typeface="Arial"/>
              <a:cs typeface="Arial"/>
              <a:sym typeface="Arial"/>
            </a:endParaRPr>
          </a:p>
        </p:txBody>
      </p:sp>
      <p:graphicFrame>
        <p:nvGraphicFramePr>
          <p:cNvPr id="430" name="Google Shape;430;g12621f0706c_0_747"/>
          <p:cNvGraphicFramePr/>
          <p:nvPr/>
        </p:nvGraphicFramePr>
        <p:xfrm>
          <a:off x="4778586" y="2799268"/>
          <a:ext cx="3000000" cy="3000000"/>
        </p:xfrm>
        <a:graphic>
          <a:graphicData uri="http://schemas.openxmlformats.org/drawingml/2006/table">
            <a:tbl>
              <a:tblPr>
                <a:noFill/>
                <a:tableStyleId>{0B1A16E4-5A28-4A9F-BC20-AE539506338C}</a:tableStyleId>
              </a:tblPr>
              <a:tblGrid>
                <a:gridCol w="1404575"/>
                <a:gridCol w="1316775"/>
                <a:gridCol w="1259550"/>
                <a:gridCol w="2430925"/>
              </a:tblGrid>
              <a:tr h="405300">
                <a:tc>
                  <a:txBody>
                    <a:bodyPr/>
                    <a:lstStyle/>
                    <a:p>
                      <a:pPr indent="0" lvl="0" marL="0" marR="0" rtl="0" algn="ctr">
                        <a:lnSpc>
                          <a:spcPct val="100000"/>
                        </a:lnSpc>
                        <a:spcBef>
                          <a:spcPts val="0"/>
                        </a:spcBef>
                        <a:spcAft>
                          <a:spcPts val="0"/>
                        </a:spcAft>
                        <a:buNone/>
                      </a:pPr>
                      <a:r>
                        <a:rPr b="1" lang="en-US"/>
                        <a:t>Experiment</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Construction</a:t>
                      </a:r>
                      <a:endParaRPr b="1" i="0" sz="1400" u="none" cap="none" strike="noStrike">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Tasks</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L</a:t>
                      </a:r>
                      <a:r>
                        <a:rPr b="1" lang="en-US" sz="1400" u="none" cap="none" strike="noStrike"/>
                        <a:t>anguage</a:t>
                      </a:r>
                      <a:r>
                        <a:rPr b="1" lang="en-US"/>
                        <a:t> mode</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4025">
                <a:tc>
                  <a:txBody>
                    <a:bodyPr/>
                    <a:lstStyle/>
                    <a:p>
                      <a:pPr indent="0" lvl="0" marL="0" marR="0" rtl="0" algn="ctr">
                        <a:lnSpc>
                          <a:spcPct val="100000"/>
                        </a:lnSpc>
                        <a:spcBef>
                          <a:spcPts val="0"/>
                        </a:spcBef>
                        <a:spcAft>
                          <a:spcPts val="0"/>
                        </a:spcAft>
                        <a:buNone/>
                      </a:pPr>
                      <a:r>
                        <a:rPr lang="en-US"/>
                        <a:t>Priming experiment 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ACC</a:t>
                      </a:r>
                      <a:endParaRPr i="0"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500"/>
                        <a:t>Spanish &gt; Spanish (within)</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1600">
                <a:tc>
                  <a:txBody>
                    <a:bodyPr/>
                    <a:lstStyle/>
                    <a:p>
                      <a:pPr indent="0" lvl="0" marL="0" rtl="0" algn="ctr">
                        <a:spcBef>
                          <a:spcPts val="0"/>
                        </a:spcBef>
                        <a:spcAft>
                          <a:spcPts val="0"/>
                        </a:spcAft>
                        <a:buClr>
                          <a:schemeClr val="dk1"/>
                        </a:buClr>
                        <a:buFont typeface="Arial"/>
                        <a:buNone/>
                      </a:pPr>
                      <a:r>
                        <a:rPr lang="en-US"/>
                        <a:t>Priming experiment 2</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SPE</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500"/>
                        <a:t>Spanish &gt; Spanish (within)</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80200">
                <a:tc>
                  <a:txBody>
                    <a:bodyPr/>
                    <a:lstStyle/>
                    <a:p>
                      <a:pPr indent="0" lvl="0" marL="0" rtl="0" algn="ctr">
                        <a:spcBef>
                          <a:spcPts val="0"/>
                        </a:spcBef>
                        <a:spcAft>
                          <a:spcPts val="0"/>
                        </a:spcAft>
                        <a:buClr>
                          <a:schemeClr val="dk1"/>
                        </a:buClr>
                        <a:buFont typeface="Arial"/>
                        <a:buNone/>
                      </a:pPr>
                      <a:r>
                        <a:rPr lang="en-US"/>
                        <a:t>Priming experiment 3</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SPE</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200"/>
                        <a:t>Pre-test, treatment, </a:t>
                      </a:r>
                      <a:endParaRPr/>
                    </a:p>
                    <a:p>
                      <a:pPr indent="0" lvl="0" marL="0" rtl="0" algn="ctr">
                        <a:spcBef>
                          <a:spcPts val="0"/>
                        </a:spcBef>
                        <a:spcAft>
                          <a:spcPts val="0"/>
                        </a:spcAft>
                        <a:buClr>
                          <a:schemeClr val="dk1"/>
                        </a:buClr>
                        <a:buFont typeface="Arial"/>
                        <a:buNone/>
                      </a:pPr>
                      <a:r>
                        <a:rPr lang="en-US" sz="1200"/>
                        <a:t>post-test</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500"/>
                        <a:t>English &gt; Spanish (cross)</a:t>
                      </a:r>
                      <a:endParaRPr sz="1400" u="none" cap="none" strike="noStrike"/>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31" name="Google Shape;431;g12621f0706c_0_747"/>
          <p:cNvSpPr/>
          <p:nvPr/>
        </p:nvSpPr>
        <p:spPr>
          <a:xfrm>
            <a:off x="4778626" y="4621575"/>
            <a:ext cx="6411900" cy="72000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2" name="Google Shape;432;g12621f0706c_0_74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33" name="Google Shape;433;g12621f0706c_0_74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34" name="Google Shape;434;g12621f0706c_0_74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435" name="Google Shape;435;g12621f0706c_0_74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RQ2: Exploratory Data Analysis</a:t>
            </a:r>
            <a:endParaRPr b="0" i="0" sz="2400" u="none" cap="none" strike="noStrike">
              <a:solidFill>
                <a:schemeClr val="lt1"/>
              </a:solidFill>
              <a:latin typeface="Arial"/>
              <a:ea typeface="Arial"/>
              <a:cs typeface="Arial"/>
              <a:sym typeface="Arial"/>
            </a:endParaRPr>
          </a:p>
        </p:txBody>
      </p:sp>
      <p:sp>
        <p:nvSpPr>
          <p:cNvPr id="436" name="Google Shape;436;g12621f0706c_0_74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437" name="Google Shape;437;g12621f0706c_0_747"/>
          <p:cNvSpPr/>
          <p:nvPr/>
        </p:nvSpPr>
        <p:spPr>
          <a:xfrm>
            <a:off x="6283299" y="4256077"/>
            <a:ext cx="227700" cy="559200"/>
          </a:xfrm>
          <a:prstGeom prst="upDown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8" name="Google Shape;438;g12621f0706c_0_747"/>
          <p:cNvSpPr txBox="1"/>
          <p:nvPr/>
        </p:nvSpPr>
        <p:spPr>
          <a:xfrm>
            <a:off x="4680348" y="5485167"/>
            <a:ext cx="739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first step is to filter the dataset with only </a:t>
            </a:r>
            <a:r>
              <a:rPr b="1" i="0" lang="en-US" sz="1800" u="none" cap="none" strike="noStrike">
                <a:solidFill>
                  <a:srgbClr val="000000"/>
                </a:solidFill>
                <a:latin typeface="Arial"/>
                <a:ea typeface="Arial"/>
                <a:cs typeface="Arial"/>
                <a:sym typeface="Arial"/>
              </a:rPr>
              <a:t>SPE</a:t>
            </a:r>
            <a:r>
              <a:rPr b="0" i="0" lang="en-US" sz="1800" u="none" cap="none" strike="noStrike">
                <a:solidFill>
                  <a:srgbClr val="000000"/>
                </a:solidFill>
                <a:latin typeface="Arial"/>
                <a:ea typeface="Arial"/>
                <a:cs typeface="Arial"/>
                <a:sym typeface="Arial"/>
              </a:rPr>
              <a:t> construction.</a:t>
            </a:r>
            <a:endParaRPr b="0" i="0" sz="1800" u="none" cap="none" strike="noStrike">
              <a:solidFill>
                <a:srgbClr val="000000"/>
              </a:solidFill>
              <a:latin typeface="Arial"/>
              <a:ea typeface="Arial"/>
              <a:cs typeface="Arial"/>
              <a:sym typeface="Arial"/>
            </a:endParaRPr>
          </a:p>
        </p:txBody>
      </p:sp>
      <p:sp>
        <p:nvSpPr>
          <p:cNvPr id="439" name="Google Shape;439;g12621f0706c_0_747"/>
          <p:cNvSpPr/>
          <p:nvPr/>
        </p:nvSpPr>
        <p:spPr>
          <a:xfrm>
            <a:off x="4783750" y="3820325"/>
            <a:ext cx="6411900" cy="72000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2621f0706c_0_76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45" name="Google Shape;445;g12621f0706c_0_76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46" name="Google Shape;446;g12621f0706c_0_76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447" name="Google Shape;447;g12621f0706c_0_76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RQ2: Exploratory Data Analysis</a:t>
            </a:r>
            <a:endParaRPr b="0" i="0" sz="2400" u="none" cap="none" strike="noStrike">
              <a:solidFill>
                <a:schemeClr val="lt1"/>
              </a:solidFill>
              <a:latin typeface="Arial"/>
              <a:ea typeface="Arial"/>
              <a:cs typeface="Arial"/>
              <a:sym typeface="Arial"/>
            </a:endParaRPr>
          </a:p>
        </p:txBody>
      </p:sp>
      <p:sp>
        <p:nvSpPr>
          <p:cNvPr id="448" name="Google Shape;448;g12621f0706c_0_761"/>
          <p:cNvSpPr txBox="1"/>
          <p:nvPr/>
        </p:nvSpPr>
        <p:spPr>
          <a:xfrm>
            <a:off x="376810" y="1334279"/>
            <a:ext cx="116079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Proportional </a:t>
            </a:r>
            <a:r>
              <a:rPr b="1" lang="en-US" sz="2600">
                <a:solidFill>
                  <a:srgbClr val="E84B36"/>
                </a:solidFill>
              </a:rPr>
              <a:t>C</a:t>
            </a:r>
            <a:r>
              <a:rPr b="1" i="0" lang="en-US" sz="2600" u="none" cap="none" strike="noStrike">
                <a:solidFill>
                  <a:srgbClr val="E84B36"/>
                </a:solidFill>
                <a:latin typeface="Arial"/>
                <a:ea typeface="Arial"/>
                <a:cs typeface="Arial"/>
                <a:sym typeface="Arial"/>
              </a:rPr>
              <a:t>ontingency </a:t>
            </a:r>
            <a:r>
              <a:rPr b="1" lang="en-US" sz="2600">
                <a:solidFill>
                  <a:srgbClr val="E84B36"/>
                </a:solidFill>
              </a:rPr>
              <a:t>P</a:t>
            </a:r>
            <a:r>
              <a:rPr b="1" i="0" lang="en-US" sz="2600" u="none" cap="none" strike="noStrike">
                <a:solidFill>
                  <a:srgbClr val="E84B36"/>
                </a:solidFill>
                <a:latin typeface="Arial"/>
                <a:ea typeface="Arial"/>
                <a:cs typeface="Arial"/>
                <a:sym typeface="Arial"/>
              </a:rPr>
              <a:t>lot and Chi-squared </a:t>
            </a:r>
            <a:r>
              <a:rPr b="1" lang="en-US" sz="2600">
                <a:solidFill>
                  <a:srgbClr val="E84B36"/>
                </a:solidFill>
              </a:rPr>
              <a:t>T</a:t>
            </a:r>
            <a:r>
              <a:rPr b="1" i="0" lang="en-US" sz="2600" u="none" cap="none" strike="noStrike">
                <a:solidFill>
                  <a:srgbClr val="E84B36"/>
                </a:solidFill>
                <a:latin typeface="Arial"/>
                <a:ea typeface="Arial"/>
                <a:cs typeface="Arial"/>
                <a:sym typeface="Arial"/>
              </a:rPr>
              <a:t>est</a:t>
            </a:r>
            <a:endParaRPr/>
          </a:p>
          <a:p>
            <a:pPr indent="0" lvl="0" marL="0" marR="0" rtl="0" algn="l">
              <a:lnSpc>
                <a:spcPct val="100000"/>
              </a:lnSpc>
              <a:spcBef>
                <a:spcPts val="0"/>
              </a:spcBef>
              <a:spcAft>
                <a:spcPts val="0"/>
              </a:spcAft>
              <a:buNone/>
            </a:pPr>
            <a:r>
              <a:t/>
            </a:r>
            <a:endParaRPr b="1" i="0" sz="1800" u="none" cap="none" strike="noStrike">
              <a:solidFill>
                <a:srgbClr val="15264B"/>
              </a:solidFill>
              <a:latin typeface="Arial"/>
              <a:ea typeface="Arial"/>
              <a:cs typeface="Arial"/>
              <a:sym typeface="Arial"/>
            </a:endParaRPr>
          </a:p>
        </p:txBody>
      </p:sp>
      <p:sp>
        <p:nvSpPr>
          <p:cNvPr id="449" name="Google Shape;449;g12621f0706c_0_76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pic>
        <p:nvPicPr>
          <p:cNvPr id="450" name="Google Shape;450;g12621f0706c_0_761"/>
          <p:cNvPicPr preferRelativeResize="0"/>
          <p:nvPr/>
        </p:nvPicPr>
        <p:blipFill rotWithShape="1">
          <a:blip r:embed="rId4">
            <a:alphaModFix/>
          </a:blip>
          <a:srcRect b="0" l="0" r="0" t="0"/>
          <a:stretch/>
        </p:blipFill>
        <p:spPr>
          <a:xfrm>
            <a:off x="0" y="2320198"/>
            <a:ext cx="4411057" cy="2722252"/>
          </a:xfrm>
          <a:prstGeom prst="rect">
            <a:avLst/>
          </a:prstGeom>
          <a:noFill/>
          <a:ln>
            <a:noFill/>
          </a:ln>
        </p:spPr>
      </p:pic>
      <p:pic>
        <p:nvPicPr>
          <p:cNvPr id="451" name="Google Shape;451;g12621f0706c_0_761"/>
          <p:cNvPicPr preferRelativeResize="0"/>
          <p:nvPr/>
        </p:nvPicPr>
        <p:blipFill rotWithShape="1">
          <a:blip r:embed="rId5">
            <a:alphaModFix/>
          </a:blip>
          <a:srcRect b="0" l="0" r="0" t="0"/>
          <a:stretch/>
        </p:blipFill>
        <p:spPr>
          <a:xfrm>
            <a:off x="3975244" y="2320197"/>
            <a:ext cx="4411057" cy="2722252"/>
          </a:xfrm>
          <a:prstGeom prst="rect">
            <a:avLst/>
          </a:prstGeom>
          <a:noFill/>
          <a:ln>
            <a:noFill/>
          </a:ln>
        </p:spPr>
      </p:pic>
      <p:pic>
        <p:nvPicPr>
          <p:cNvPr id="452" name="Google Shape;452;g12621f0706c_0_761"/>
          <p:cNvPicPr preferRelativeResize="0"/>
          <p:nvPr/>
        </p:nvPicPr>
        <p:blipFill rotWithShape="1">
          <a:blip r:embed="rId6">
            <a:alphaModFix/>
          </a:blip>
          <a:srcRect b="0" l="0" r="0" t="0"/>
          <a:stretch/>
        </p:blipFill>
        <p:spPr>
          <a:xfrm>
            <a:off x="7780944" y="2320197"/>
            <a:ext cx="4411057" cy="2722252"/>
          </a:xfrm>
          <a:prstGeom prst="rect">
            <a:avLst/>
          </a:prstGeom>
          <a:noFill/>
          <a:ln>
            <a:noFill/>
          </a:ln>
        </p:spPr>
      </p:pic>
      <p:sp>
        <p:nvSpPr>
          <p:cNvPr id="453" name="Google Shape;453;g12621f0706c_0_761"/>
          <p:cNvSpPr txBox="1"/>
          <p:nvPr/>
        </p:nvSpPr>
        <p:spPr>
          <a:xfrm>
            <a:off x="726127" y="1854140"/>
            <a:ext cx="2899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group </a:t>
            </a:r>
            <a:endParaRPr/>
          </a:p>
        </p:txBody>
      </p:sp>
      <p:sp>
        <p:nvSpPr>
          <p:cNvPr id="454" name="Google Shape;454;g12621f0706c_0_761"/>
          <p:cNvSpPr txBox="1"/>
          <p:nvPr/>
        </p:nvSpPr>
        <p:spPr>
          <a:xfrm>
            <a:off x="4646100" y="1856935"/>
            <a:ext cx="2899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phase </a:t>
            </a:r>
            <a:endParaRPr/>
          </a:p>
        </p:txBody>
      </p:sp>
      <p:sp>
        <p:nvSpPr>
          <p:cNvPr id="455" name="Google Shape;455;g12621f0706c_0_761"/>
          <p:cNvSpPr txBox="1"/>
          <p:nvPr/>
        </p:nvSpPr>
        <p:spPr>
          <a:xfrm>
            <a:off x="8029733" y="1850577"/>
            <a:ext cx="3726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target vs. mode </a:t>
            </a:r>
            <a:endParaRPr/>
          </a:p>
        </p:txBody>
      </p:sp>
      <p:sp>
        <p:nvSpPr>
          <p:cNvPr id="456" name="Google Shape;456;g12621f0706c_0_761"/>
          <p:cNvSpPr txBox="1"/>
          <p:nvPr/>
        </p:nvSpPr>
        <p:spPr>
          <a:xfrm>
            <a:off x="376807" y="5117445"/>
            <a:ext cx="338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p-value of Chi-squared test:</a:t>
            </a:r>
            <a:endParaRPr/>
          </a:p>
        </p:txBody>
      </p:sp>
      <p:sp>
        <p:nvSpPr>
          <p:cNvPr id="457" name="Google Shape;457;g12621f0706c_0_761"/>
          <p:cNvSpPr txBox="1"/>
          <p:nvPr/>
        </p:nvSpPr>
        <p:spPr>
          <a:xfrm>
            <a:off x="707835" y="5651759"/>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 0.002321</a:t>
            </a:r>
            <a:endParaRPr/>
          </a:p>
        </p:txBody>
      </p:sp>
      <p:sp>
        <p:nvSpPr>
          <p:cNvPr id="458" name="Google Shape;458;g12621f0706c_0_761"/>
          <p:cNvSpPr txBox="1"/>
          <p:nvPr/>
        </p:nvSpPr>
        <p:spPr>
          <a:xfrm>
            <a:off x="4566301" y="5649394"/>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&lt; 2.2e-16</a:t>
            </a:r>
            <a:endParaRPr/>
          </a:p>
        </p:txBody>
      </p:sp>
      <p:sp>
        <p:nvSpPr>
          <p:cNvPr id="459" name="Google Shape;459;g12621f0706c_0_761"/>
          <p:cNvSpPr txBox="1"/>
          <p:nvPr/>
        </p:nvSpPr>
        <p:spPr>
          <a:xfrm>
            <a:off x="8424768" y="5649394"/>
            <a:ext cx="29364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p-value = 0.0002103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g12621f0706c_0_780"/>
          <p:cNvPicPr preferRelativeResize="0"/>
          <p:nvPr/>
        </p:nvPicPr>
        <p:blipFill rotWithShape="1">
          <a:blip r:embed="rId3">
            <a:alphaModFix/>
          </a:blip>
          <a:srcRect b="0" l="0" r="0" t="0"/>
          <a:stretch/>
        </p:blipFill>
        <p:spPr>
          <a:xfrm>
            <a:off x="6430852" y="1072273"/>
            <a:ext cx="5719190" cy="5273234"/>
          </a:xfrm>
          <a:prstGeom prst="rect">
            <a:avLst/>
          </a:prstGeom>
          <a:noFill/>
          <a:ln>
            <a:noFill/>
          </a:ln>
        </p:spPr>
      </p:pic>
      <p:sp>
        <p:nvSpPr>
          <p:cNvPr id="465" name="Google Shape;465;g12621f0706c_0_780"/>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66" name="Google Shape;466;g12621f0706c_0_780"/>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67" name="Google Shape;467;g12621f0706c_0_780"/>
          <p:cNvPicPr preferRelativeResize="0"/>
          <p:nvPr/>
        </p:nvPicPr>
        <p:blipFill rotWithShape="1">
          <a:blip r:embed="rId4">
            <a:alphaModFix/>
          </a:blip>
          <a:srcRect b="0" l="0" r="0" t="0"/>
          <a:stretch/>
        </p:blipFill>
        <p:spPr>
          <a:xfrm>
            <a:off x="11554210" y="228014"/>
            <a:ext cx="277906" cy="401420"/>
          </a:xfrm>
          <a:prstGeom prst="rect">
            <a:avLst/>
          </a:prstGeom>
          <a:noFill/>
          <a:ln>
            <a:noFill/>
          </a:ln>
        </p:spPr>
      </p:pic>
      <p:sp>
        <p:nvSpPr>
          <p:cNvPr id="468" name="Google Shape;468;g12621f0706c_0_780"/>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RQ2: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469" name="Google Shape;469;g12621f0706c_0_780"/>
          <p:cNvSpPr txBox="1"/>
          <p:nvPr/>
        </p:nvSpPr>
        <p:spPr>
          <a:xfrm>
            <a:off x="376808" y="1334279"/>
            <a:ext cx="54960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GLMM Result</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1800" u="none" cap="none" strike="noStrike">
                <a:solidFill>
                  <a:srgbClr val="1F3864"/>
                </a:solidFill>
                <a:latin typeface="Arial"/>
                <a:ea typeface="Arial"/>
                <a:cs typeface="Arial"/>
                <a:sym typeface="Arial"/>
              </a:rPr>
              <a:t>Significant parameters at level of 0.05</a:t>
            </a:r>
            <a:r>
              <a:rPr b="0" i="0" lang="en-US" sz="1800" u="none" cap="none" strike="noStrike">
                <a:solidFill>
                  <a:srgbClr val="000000"/>
                </a:solidFill>
                <a:latin typeface="Arial"/>
                <a:ea typeface="Arial"/>
                <a:cs typeface="Arial"/>
                <a:sym typeface="Arial"/>
              </a:rPr>
              <a:t>: </a:t>
            </a:r>
            <a:r>
              <a:rPr b="1" lang="en-US" sz="1800">
                <a:solidFill>
                  <a:srgbClr val="1F3864"/>
                </a:solidFill>
              </a:rPr>
              <a:t>intercept</a:t>
            </a:r>
            <a:r>
              <a:rPr b="0" i="0" lang="en-US" sz="1800" u="none" cap="none" strike="noStrike">
                <a:solidFill>
                  <a:srgbClr val="000000"/>
                </a:solidFill>
                <a:latin typeface="Arial"/>
                <a:ea typeface="Arial"/>
                <a:cs typeface="Arial"/>
                <a:sym typeface="Arial"/>
              </a:rPr>
              <a:t>,</a:t>
            </a:r>
            <a:r>
              <a:rPr b="1" lang="en-US" sz="1800">
                <a:solidFill>
                  <a:srgbClr val="1F3864"/>
                </a:solidFill>
              </a:rPr>
              <a:t> phase</a:t>
            </a:r>
            <a:r>
              <a:rPr b="0" i="0" lang="en-US" sz="1800" u="none" cap="none" strike="noStrike">
                <a:solidFill>
                  <a:srgbClr val="000000"/>
                </a:solidFill>
                <a:latin typeface="Arial"/>
                <a:ea typeface="Arial"/>
                <a:cs typeface="Arial"/>
                <a:sym typeface="Arial"/>
              </a:rPr>
              <a:t>treatment, and the interaction of </a:t>
            </a:r>
            <a:r>
              <a:rPr b="1" lang="en-US" sz="1800">
                <a:solidFill>
                  <a:srgbClr val="1F3864"/>
                </a:solidFill>
              </a:rPr>
              <a:t>phase</a:t>
            </a:r>
            <a:r>
              <a:rPr b="0" i="0" lang="en-US" sz="1800" u="none" cap="none" strike="noStrike">
                <a:solidFill>
                  <a:srgbClr val="000000"/>
                </a:solidFill>
                <a:latin typeface="Arial"/>
                <a:ea typeface="Arial"/>
                <a:cs typeface="Arial"/>
                <a:sym typeface="Arial"/>
              </a:rPr>
              <a:t>treatment and </a:t>
            </a:r>
            <a:r>
              <a:rPr b="1" lang="en-US" sz="1800">
                <a:solidFill>
                  <a:srgbClr val="1F3864"/>
                </a:solidFill>
              </a:rPr>
              <a:t>mode</a:t>
            </a:r>
            <a:r>
              <a:rPr b="0" i="0" lang="en-US" sz="1800" u="none" cap="none" strike="noStrike">
                <a:solidFill>
                  <a:srgbClr val="000000"/>
                </a:solidFill>
                <a:latin typeface="Arial"/>
                <a:ea typeface="Arial"/>
                <a:cs typeface="Arial"/>
                <a:sym typeface="Arial"/>
              </a:rPr>
              <a:t>cross</a:t>
            </a:r>
            <a:r>
              <a:rPr b="0" i="0" lang="en-US" sz="1800" u="none" cap="none" strike="noStrike">
                <a:solidFill>
                  <a:schemeClr val="dk1"/>
                </a:solidFill>
                <a:latin typeface="Arial"/>
                <a:ea typeface="Arial"/>
                <a:cs typeface="Arial"/>
                <a:sym typeface="Arial"/>
              </a:rPr>
              <a:t>. </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The </a:t>
            </a:r>
            <a:r>
              <a:rPr b="1" lang="en-US" sz="1800">
                <a:solidFill>
                  <a:srgbClr val="1F3864"/>
                </a:solidFill>
              </a:rPr>
              <a:t>mode</a:t>
            </a:r>
            <a:r>
              <a:rPr b="0" i="0" lang="en-US" sz="1800" u="none" cap="none" strike="noStrike">
                <a:solidFill>
                  <a:schemeClr val="dk1"/>
                </a:solidFill>
                <a:latin typeface="Arial"/>
                <a:ea typeface="Arial"/>
                <a:cs typeface="Arial"/>
                <a:sym typeface="Arial"/>
              </a:rPr>
              <a:t>cross itself is </a:t>
            </a:r>
            <a:r>
              <a:rPr b="1" i="0" lang="en-US" sz="1800" u="none" cap="none" strike="noStrike">
                <a:solidFill>
                  <a:srgbClr val="1F3864"/>
                </a:solidFill>
                <a:latin typeface="Arial"/>
                <a:ea typeface="Arial"/>
                <a:cs typeface="Arial"/>
                <a:sym typeface="Arial"/>
              </a:rPr>
              <a:t>not significant</a:t>
            </a:r>
            <a:r>
              <a:rPr b="0" i="0" lang="en-US" sz="1800" u="none" cap="none" strike="noStrike">
                <a:solidFill>
                  <a:schemeClr val="dk1"/>
                </a:solidFill>
                <a:latin typeface="Arial"/>
                <a:ea typeface="Arial"/>
                <a:cs typeface="Arial"/>
                <a:sym typeface="Arial"/>
              </a:rPr>
              <a:t> but the interaction of </a:t>
            </a:r>
            <a:r>
              <a:rPr b="1" lang="en-US" sz="1800">
                <a:solidFill>
                  <a:srgbClr val="1F3864"/>
                </a:solidFill>
              </a:rPr>
              <a:t>phase</a:t>
            </a:r>
            <a:r>
              <a:rPr b="0" i="0" lang="en-US" sz="1800" u="none" cap="none" strike="noStrike">
                <a:solidFill>
                  <a:srgbClr val="000000"/>
                </a:solidFill>
                <a:latin typeface="Arial"/>
                <a:ea typeface="Arial"/>
                <a:cs typeface="Arial"/>
                <a:sym typeface="Arial"/>
              </a:rPr>
              <a:t>treatment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and</a:t>
            </a:r>
            <a:r>
              <a:rPr b="1" lang="en-US" sz="1800">
                <a:solidFill>
                  <a:srgbClr val="1F3864"/>
                </a:solidFill>
              </a:rPr>
              <a:t> mode</a:t>
            </a:r>
            <a:r>
              <a:rPr b="0" i="0" lang="en-US" sz="1800" u="none" cap="none" strike="noStrike">
                <a:solidFill>
                  <a:srgbClr val="000000"/>
                </a:solidFill>
                <a:latin typeface="Arial"/>
                <a:ea typeface="Arial"/>
                <a:cs typeface="Arial"/>
                <a:sym typeface="Arial"/>
              </a:rPr>
              <a:t>cross is </a:t>
            </a:r>
            <a:r>
              <a:rPr b="1" i="0" lang="en-US" sz="1800" u="none" cap="none" strike="noStrike">
                <a:solidFill>
                  <a:srgbClr val="1F3864"/>
                </a:solidFill>
                <a:latin typeface="Arial"/>
                <a:ea typeface="Arial"/>
                <a:cs typeface="Arial"/>
                <a:sym typeface="Arial"/>
              </a:rPr>
              <a:t>significant</a:t>
            </a:r>
            <a:r>
              <a:rPr b="0" i="0" lang="en-US" sz="1800" u="none" cap="none" strike="noStrike">
                <a:solidFill>
                  <a:srgbClr val="000000"/>
                </a:solidFill>
                <a:latin typeface="Arial"/>
                <a:ea typeface="Arial"/>
                <a:cs typeface="Arial"/>
                <a:sym typeface="Arial"/>
              </a:rPr>
              <a:t>. The coefficient is</a:t>
            </a:r>
            <a:r>
              <a:rPr b="1" i="0" lang="en-US" sz="1800" u="none" cap="none" strike="noStrike">
                <a:solidFill>
                  <a:srgbClr val="000000"/>
                </a:solidFill>
                <a:latin typeface="Arial"/>
                <a:ea typeface="Arial"/>
                <a:cs typeface="Arial"/>
                <a:sym typeface="Arial"/>
              </a:rPr>
              <a:t> </a:t>
            </a:r>
            <a:r>
              <a:rPr b="1" i="0" lang="en-US" sz="1800" u="none" cap="none" strike="noStrike">
                <a:solidFill>
                  <a:srgbClr val="1F3864"/>
                </a:solidFill>
                <a:latin typeface="Arial"/>
                <a:ea typeface="Arial"/>
                <a:cs typeface="Arial"/>
                <a:sym typeface="Arial"/>
              </a:rPr>
              <a:t>-1.08594</a:t>
            </a:r>
            <a:r>
              <a:rPr b="0" i="0" lang="en-US" sz="1800" u="none" cap="none" strike="noStrike">
                <a:solidFill>
                  <a:srgbClr val="000000"/>
                </a:solidFill>
                <a:latin typeface="Arial"/>
                <a:ea typeface="Arial"/>
                <a:cs typeface="Arial"/>
                <a:sym typeface="Arial"/>
              </a:rPr>
              <a:t>, which indicates that in the treatment phase of the experiment, priming effects are </a:t>
            </a:r>
            <a:r>
              <a:rPr b="1" i="0" lang="en-US" sz="1800" u="none" cap="none" strike="noStrike">
                <a:solidFill>
                  <a:srgbClr val="1F3864"/>
                </a:solidFill>
                <a:latin typeface="Arial"/>
                <a:ea typeface="Arial"/>
                <a:cs typeface="Arial"/>
                <a:sym typeface="Arial"/>
              </a:rPr>
              <a:t>less likely </a:t>
            </a:r>
            <a:r>
              <a:rPr b="0" i="0" lang="en-US" sz="1800" u="none" cap="none" strike="noStrike">
                <a:solidFill>
                  <a:srgbClr val="000000"/>
                </a:solidFill>
                <a:latin typeface="Arial"/>
                <a:ea typeface="Arial"/>
                <a:cs typeface="Arial"/>
                <a:sym typeface="Arial"/>
              </a:rPr>
              <a:t>to happen in cross mode compared to within mode.</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rgbClr val="1F3864"/>
                </a:solidFill>
                <a:latin typeface="Arial"/>
                <a:ea typeface="Arial"/>
                <a:cs typeface="Arial"/>
                <a:sym typeface="Arial"/>
              </a:rPr>
              <a:t>power</a:t>
            </a:r>
            <a:r>
              <a:rPr b="0" i="0" lang="en-US" sz="1800" u="none" cap="none" strike="noStrike">
                <a:solidFill>
                  <a:schemeClr val="dk1"/>
                </a:solidFill>
                <a:latin typeface="Arial"/>
                <a:ea typeface="Arial"/>
                <a:cs typeface="Arial"/>
                <a:sym typeface="Arial"/>
              </a:rPr>
              <a:t> of the analysis is </a:t>
            </a:r>
            <a:r>
              <a:rPr b="1" i="0" lang="en-US" sz="1800" u="none" cap="none" strike="noStrike">
                <a:solidFill>
                  <a:srgbClr val="1F3864"/>
                </a:solidFill>
                <a:latin typeface="Arial"/>
                <a:ea typeface="Arial"/>
                <a:cs typeface="Arial"/>
                <a:sym typeface="Arial"/>
              </a:rPr>
              <a:t>95.647%</a:t>
            </a:r>
            <a:r>
              <a:rPr b="0" i="0" lang="en-US" sz="1800" u="none" cap="none" strike="noStrike">
                <a:solidFill>
                  <a:schemeClr val="dk1"/>
                </a:solidFill>
                <a:latin typeface="Arial"/>
                <a:ea typeface="Arial"/>
                <a:cs typeface="Arial"/>
                <a:sym typeface="Arial"/>
              </a:rPr>
              <a:t>, which indicates that the analysis we have done is </a:t>
            </a:r>
            <a:r>
              <a:rPr b="1" i="0" lang="en-US" sz="1800" u="none" cap="none" strike="noStrike">
                <a:solidFill>
                  <a:srgbClr val="1F3864"/>
                </a:solidFill>
                <a:latin typeface="Arial"/>
                <a:ea typeface="Arial"/>
                <a:cs typeface="Arial"/>
                <a:sym typeface="Arial"/>
              </a:rPr>
              <a:t>credible</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p:txBody>
      </p:sp>
      <p:sp>
        <p:nvSpPr>
          <p:cNvPr id="470" name="Google Shape;470;g12621f0706c_0_78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471" name="Google Shape;471;g12621f0706c_0_780"/>
          <p:cNvSpPr/>
          <p:nvPr/>
        </p:nvSpPr>
        <p:spPr>
          <a:xfrm>
            <a:off x="9413300" y="3980024"/>
            <a:ext cx="782100" cy="1032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72" name="Google Shape;472;g12621f0706c_0_780"/>
          <p:cNvSpPr/>
          <p:nvPr/>
        </p:nvSpPr>
        <p:spPr>
          <a:xfrm>
            <a:off x="9413300" y="4564897"/>
            <a:ext cx="782100" cy="1662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12621f0706c_0_79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78" name="Google Shape;478;g12621f0706c_0_79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79" name="Google Shape;479;g12621f0706c_0_79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480" name="Google Shape;480;g12621f0706c_0_79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RQ2: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481" name="Google Shape;481;g12621f0706c_0_791"/>
          <p:cNvSpPr txBox="1"/>
          <p:nvPr/>
        </p:nvSpPr>
        <p:spPr>
          <a:xfrm>
            <a:off x="376809" y="1334279"/>
            <a:ext cx="116778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Estimate Marginal Means</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(pre-test) - treatment and (post-test) - treatment when mode is within</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(pre-test) - treatment and (post-test) - treatment when mode is cross</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There is significant difference for within - cross when phase is treatment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15264B"/>
              </a:solidFill>
              <a:latin typeface="Arial"/>
              <a:ea typeface="Arial"/>
              <a:cs typeface="Arial"/>
              <a:sym typeface="Arial"/>
            </a:endParaRPr>
          </a:p>
        </p:txBody>
      </p:sp>
      <p:sp>
        <p:nvSpPr>
          <p:cNvPr id="482" name="Google Shape;482;g12621f0706c_0_791"/>
          <p:cNvSpPr/>
          <p:nvPr/>
        </p:nvSpPr>
        <p:spPr>
          <a:xfrm>
            <a:off x="9387540" y="3496614"/>
            <a:ext cx="782100" cy="13071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83" name="Google Shape;483;g12621f0706c_0_79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pic>
        <p:nvPicPr>
          <p:cNvPr id="484" name="Google Shape;484;g12621f0706c_0_791"/>
          <p:cNvPicPr preferRelativeResize="0"/>
          <p:nvPr/>
        </p:nvPicPr>
        <p:blipFill rotWithShape="1">
          <a:blip r:embed="rId4">
            <a:alphaModFix/>
          </a:blip>
          <a:srcRect b="0" l="0" r="0" t="0"/>
          <a:stretch/>
        </p:blipFill>
        <p:spPr>
          <a:xfrm>
            <a:off x="376807" y="2394024"/>
            <a:ext cx="6088699" cy="2926350"/>
          </a:xfrm>
          <a:prstGeom prst="rect">
            <a:avLst/>
          </a:prstGeom>
          <a:noFill/>
          <a:ln>
            <a:noFill/>
          </a:ln>
        </p:spPr>
      </p:pic>
      <p:pic>
        <p:nvPicPr>
          <p:cNvPr id="485" name="Google Shape;485;g12621f0706c_0_791"/>
          <p:cNvPicPr preferRelativeResize="0"/>
          <p:nvPr/>
        </p:nvPicPr>
        <p:blipFill rotWithShape="1">
          <a:blip r:embed="rId5">
            <a:alphaModFix/>
          </a:blip>
          <a:srcRect b="0" l="0" r="0" t="0"/>
          <a:stretch/>
        </p:blipFill>
        <p:spPr>
          <a:xfrm>
            <a:off x="6465506" y="2394024"/>
            <a:ext cx="5726494" cy="2701612"/>
          </a:xfrm>
          <a:prstGeom prst="rect">
            <a:avLst/>
          </a:prstGeom>
          <a:noFill/>
          <a:ln>
            <a:noFill/>
          </a:ln>
        </p:spPr>
      </p:pic>
      <p:sp>
        <p:nvSpPr>
          <p:cNvPr id="486" name="Google Shape;486;g12621f0706c_0_791"/>
          <p:cNvSpPr txBox="1"/>
          <p:nvPr/>
        </p:nvSpPr>
        <p:spPr>
          <a:xfrm>
            <a:off x="376807" y="1987579"/>
            <a:ext cx="437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Estimate marginal means by mode</a:t>
            </a:r>
            <a:endParaRPr/>
          </a:p>
        </p:txBody>
      </p:sp>
      <p:sp>
        <p:nvSpPr>
          <p:cNvPr id="487" name="Google Shape;487;g12621f0706c_0_791"/>
          <p:cNvSpPr txBox="1"/>
          <p:nvPr/>
        </p:nvSpPr>
        <p:spPr>
          <a:xfrm>
            <a:off x="6465506" y="1987339"/>
            <a:ext cx="437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1F3864"/>
                </a:solidFill>
                <a:latin typeface="Arial"/>
                <a:ea typeface="Arial"/>
                <a:cs typeface="Arial"/>
                <a:sym typeface="Arial"/>
              </a:rPr>
              <a:t>Estimate marginal means by phase</a:t>
            </a:r>
            <a:endParaRPr/>
          </a:p>
        </p:txBody>
      </p:sp>
      <p:sp>
        <p:nvSpPr>
          <p:cNvPr id="488" name="Google Shape;488;g12621f0706c_0_791"/>
          <p:cNvSpPr/>
          <p:nvPr/>
        </p:nvSpPr>
        <p:spPr>
          <a:xfrm>
            <a:off x="4906850" y="4099497"/>
            <a:ext cx="739800" cy="4209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9" name="Google Shape;489;g12621f0706c_0_791"/>
          <p:cNvSpPr/>
          <p:nvPr/>
        </p:nvSpPr>
        <p:spPr>
          <a:xfrm>
            <a:off x="10071300" y="4033927"/>
            <a:ext cx="739800" cy="4617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0" name="Google Shape;490;g12621f0706c_0_791"/>
          <p:cNvSpPr/>
          <p:nvPr/>
        </p:nvSpPr>
        <p:spPr>
          <a:xfrm>
            <a:off x="4906850" y="2964922"/>
            <a:ext cx="739800" cy="4617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g12621f0706c_0_807"/>
          <p:cNvPicPr preferRelativeResize="0"/>
          <p:nvPr/>
        </p:nvPicPr>
        <p:blipFill rotWithShape="1">
          <a:blip r:embed="rId3">
            <a:alphaModFix/>
          </a:blip>
          <a:srcRect b="0" l="0" r="0" t="0"/>
          <a:stretch/>
        </p:blipFill>
        <p:spPr>
          <a:xfrm>
            <a:off x="5289583" y="2009105"/>
            <a:ext cx="6718502" cy="4146276"/>
          </a:xfrm>
          <a:prstGeom prst="rect">
            <a:avLst/>
          </a:prstGeom>
          <a:noFill/>
          <a:ln>
            <a:noFill/>
          </a:ln>
        </p:spPr>
      </p:pic>
      <p:sp>
        <p:nvSpPr>
          <p:cNvPr id="496" name="Google Shape;496;g12621f0706c_0_80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497" name="Google Shape;497;g12621f0706c_0_80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498" name="Google Shape;498;g12621f0706c_0_807"/>
          <p:cNvPicPr preferRelativeResize="0"/>
          <p:nvPr/>
        </p:nvPicPr>
        <p:blipFill rotWithShape="1">
          <a:blip r:embed="rId4">
            <a:alphaModFix/>
          </a:blip>
          <a:srcRect b="0" l="0" r="0" t="0"/>
          <a:stretch/>
        </p:blipFill>
        <p:spPr>
          <a:xfrm>
            <a:off x="11554210" y="228014"/>
            <a:ext cx="277906" cy="401420"/>
          </a:xfrm>
          <a:prstGeom prst="rect">
            <a:avLst/>
          </a:prstGeom>
          <a:noFill/>
          <a:ln>
            <a:noFill/>
          </a:ln>
        </p:spPr>
      </p:pic>
      <p:sp>
        <p:nvSpPr>
          <p:cNvPr id="499" name="Google Shape;499;g12621f0706c_0_80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RQ2: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500" name="Google Shape;500;g12621f0706c_0_807"/>
          <p:cNvSpPr txBox="1"/>
          <p:nvPr/>
        </p:nvSpPr>
        <p:spPr>
          <a:xfrm>
            <a:off x="376808" y="1334279"/>
            <a:ext cx="65907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Explanation on the </a:t>
            </a:r>
            <a:r>
              <a:rPr b="1" lang="en-US" sz="2600">
                <a:solidFill>
                  <a:srgbClr val="E84B36"/>
                </a:solidFill>
              </a:rPr>
              <a:t>E</a:t>
            </a:r>
            <a:r>
              <a:rPr b="1" i="0" lang="en-US" sz="2600" u="none" cap="none" strike="noStrike">
                <a:solidFill>
                  <a:srgbClr val="E84B36"/>
                </a:solidFill>
                <a:latin typeface="Arial"/>
                <a:ea typeface="Arial"/>
                <a:cs typeface="Arial"/>
                <a:sym typeface="Arial"/>
              </a:rPr>
              <a:t>ffect of </a:t>
            </a:r>
            <a:r>
              <a:rPr b="1" lang="en-US" sz="2600">
                <a:solidFill>
                  <a:srgbClr val="E84B36"/>
                </a:solidFill>
              </a:rPr>
              <a:t>M</a:t>
            </a:r>
            <a:r>
              <a:rPr b="1" i="0" lang="en-US" sz="2600" u="none" cap="none" strike="noStrike">
                <a:solidFill>
                  <a:srgbClr val="E84B36"/>
                </a:solidFill>
                <a:latin typeface="Arial"/>
                <a:ea typeface="Arial"/>
                <a:cs typeface="Arial"/>
                <a:sym typeface="Arial"/>
              </a:rPr>
              <a:t>ode</a:t>
            </a:r>
            <a:endParaRPr b="1" i="0" sz="2600" u="none" cap="none" strike="noStrike">
              <a:solidFill>
                <a:srgbClr val="E84B36"/>
              </a:solidFill>
              <a:latin typeface="Arial"/>
              <a:ea typeface="Arial"/>
              <a:cs typeface="Arial"/>
              <a:sym typeface="Arial"/>
            </a:endParaRPr>
          </a:p>
        </p:txBody>
      </p:sp>
      <p:sp>
        <p:nvSpPr>
          <p:cNvPr id="501" name="Google Shape;501;g12621f0706c_0_80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502" name="Google Shape;502;g12621f0706c_0_807"/>
          <p:cNvSpPr txBox="1"/>
          <p:nvPr/>
        </p:nvSpPr>
        <p:spPr>
          <a:xfrm>
            <a:off x="376809" y="1334279"/>
            <a:ext cx="47361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Notice that the </a:t>
            </a:r>
            <a:r>
              <a:rPr b="1" lang="en-US" sz="1800">
                <a:solidFill>
                  <a:srgbClr val="1F3864"/>
                </a:solidFill>
              </a:rPr>
              <a:t>mode</a:t>
            </a:r>
            <a:r>
              <a:rPr b="0" i="0" lang="en-US" sz="1800" u="none" cap="none" strike="noStrike">
                <a:solidFill>
                  <a:schemeClr val="dk1"/>
                </a:solidFill>
                <a:latin typeface="Arial"/>
                <a:ea typeface="Arial"/>
                <a:cs typeface="Arial"/>
                <a:sym typeface="Arial"/>
              </a:rPr>
              <a:t>cross itself is </a:t>
            </a:r>
            <a:r>
              <a:rPr b="1" i="0" lang="en-US" sz="1800" u="none" cap="none" strike="noStrike">
                <a:solidFill>
                  <a:srgbClr val="1F3864"/>
                </a:solidFill>
                <a:latin typeface="Arial"/>
                <a:ea typeface="Arial"/>
                <a:cs typeface="Arial"/>
                <a:sym typeface="Arial"/>
              </a:rPr>
              <a:t>not significant</a:t>
            </a:r>
            <a:r>
              <a:rPr b="0" i="0" lang="en-US" sz="1800" u="none" cap="none" strike="noStrike">
                <a:solidFill>
                  <a:schemeClr val="dk1"/>
                </a:solidFill>
                <a:latin typeface="Arial"/>
                <a:ea typeface="Arial"/>
                <a:cs typeface="Arial"/>
                <a:sym typeface="Arial"/>
              </a:rPr>
              <a:t> but the </a:t>
            </a:r>
            <a:r>
              <a:rPr b="1" i="0" lang="en-US" sz="1800" u="none" cap="none" strike="noStrike">
                <a:solidFill>
                  <a:srgbClr val="1F3864"/>
                </a:solidFill>
                <a:latin typeface="Arial"/>
                <a:ea typeface="Arial"/>
                <a:cs typeface="Arial"/>
                <a:sym typeface="Arial"/>
              </a:rPr>
              <a:t>interaction</a:t>
            </a:r>
            <a:r>
              <a:rPr b="0" i="0" lang="en-US" sz="1800" u="none" cap="none" strike="noStrike">
                <a:solidFill>
                  <a:schemeClr val="dk1"/>
                </a:solidFill>
                <a:latin typeface="Arial"/>
                <a:ea typeface="Arial"/>
                <a:cs typeface="Arial"/>
                <a:sym typeface="Arial"/>
              </a:rPr>
              <a:t> of </a:t>
            </a:r>
            <a:r>
              <a:rPr b="1" lang="en-US" sz="1800">
                <a:solidFill>
                  <a:srgbClr val="1F3864"/>
                </a:solidFill>
              </a:rPr>
              <a:t>phase</a:t>
            </a:r>
            <a:r>
              <a:rPr b="0" i="0" lang="en-US" sz="1800" u="none" cap="none" strike="noStrike">
                <a:solidFill>
                  <a:srgbClr val="000000"/>
                </a:solidFill>
                <a:latin typeface="Arial"/>
                <a:ea typeface="Arial"/>
                <a:cs typeface="Arial"/>
                <a:sym typeface="Arial"/>
              </a:rPr>
              <a:t>treatment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and</a:t>
            </a:r>
            <a:r>
              <a:rPr b="1" i="0" lang="en-US" sz="1800" u="none" cap="none" strike="noStrike">
                <a:solidFill>
                  <a:srgbClr val="000000"/>
                </a:solidFill>
                <a:latin typeface="Arial"/>
                <a:ea typeface="Arial"/>
                <a:cs typeface="Arial"/>
                <a:sym typeface="Arial"/>
              </a:rPr>
              <a:t> </a:t>
            </a:r>
            <a:r>
              <a:rPr b="1" lang="en-US" sz="1800">
                <a:solidFill>
                  <a:srgbClr val="1F3864"/>
                </a:solidFill>
              </a:rPr>
              <a:t>mode</a:t>
            </a:r>
            <a:r>
              <a:rPr b="0" i="0" lang="en-US" sz="1800" u="none" cap="none" strike="noStrike">
                <a:solidFill>
                  <a:srgbClr val="000000"/>
                </a:solidFill>
                <a:latin typeface="Arial"/>
                <a:ea typeface="Arial"/>
                <a:cs typeface="Arial"/>
                <a:sym typeface="Arial"/>
              </a:rPr>
              <a:t>cross is </a:t>
            </a:r>
            <a:r>
              <a:rPr b="1" i="0" lang="en-US" sz="1800" u="none" cap="none" strike="noStrike">
                <a:solidFill>
                  <a:srgbClr val="1F3864"/>
                </a:solidFill>
                <a:latin typeface="Arial"/>
                <a:ea typeface="Arial"/>
                <a:cs typeface="Arial"/>
                <a:sym typeface="Arial"/>
              </a:rPr>
              <a:t>significant</a:t>
            </a:r>
            <a:r>
              <a:rPr b="0" i="0" lang="en-US" sz="1800" u="none" cap="none" strike="noStrike">
                <a:solidFill>
                  <a:srgbClr val="000000"/>
                </a:solidFill>
                <a:latin typeface="Arial"/>
                <a:ea typeface="Arial"/>
                <a:cs typeface="Arial"/>
                <a:sym typeface="Arial"/>
              </a:rPr>
              <a:t>. </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We can see that the effect of mode on target is </a:t>
            </a:r>
            <a:r>
              <a:rPr b="1" i="0" lang="en-US" sz="1800" u="none" cap="none" strike="noStrike">
                <a:solidFill>
                  <a:srgbClr val="1F3864"/>
                </a:solidFill>
                <a:latin typeface="Arial"/>
                <a:ea typeface="Arial"/>
                <a:cs typeface="Arial"/>
                <a:sym typeface="Arial"/>
              </a:rPr>
              <a:t>not significant </a:t>
            </a:r>
            <a:r>
              <a:rPr b="0" i="0" lang="en-US" sz="1800" u="none" cap="none" strike="noStrike">
                <a:solidFill>
                  <a:schemeClr val="dk1"/>
                </a:solidFill>
                <a:latin typeface="Arial"/>
                <a:ea typeface="Arial"/>
                <a:cs typeface="Arial"/>
                <a:sym typeface="Arial"/>
              </a:rPr>
              <a:t>neither when phase is pre-test nor post-test. However, the effect of mode on target is </a:t>
            </a:r>
            <a:r>
              <a:rPr b="1" i="0" lang="en-US" sz="1800" u="none" cap="none" strike="noStrike">
                <a:solidFill>
                  <a:srgbClr val="1F3864"/>
                </a:solidFill>
                <a:latin typeface="Arial"/>
                <a:ea typeface="Arial"/>
                <a:cs typeface="Arial"/>
                <a:sym typeface="Arial"/>
              </a:rPr>
              <a:t>significant</a:t>
            </a:r>
            <a:r>
              <a:rPr b="0" i="0" lang="en-US" sz="1800" u="none" cap="none" strike="noStrike">
                <a:solidFill>
                  <a:schemeClr val="dk1"/>
                </a:solidFill>
                <a:latin typeface="Arial"/>
                <a:ea typeface="Arial"/>
                <a:cs typeface="Arial"/>
                <a:sym typeface="Arial"/>
              </a:rPr>
              <a:t>  when phase is treatment. So in this way, the </a:t>
            </a:r>
            <a:r>
              <a:rPr b="1" i="0" lang="en-US" sz="1800" u="none" cap="none" strike="noStrike">
                <a:solidFill>
                  <a:srgbClr val="1F3864"/>
                </a:solidFill>
                <a:latin typeface="Arial"/>
                <a:ea typeface="Arial"/>
                <a:cs typeface="Arial"/>
                <a:sym typeface="Arial"/>
              </a:rPr>
              <a:t>interaction between mode and phase </a:t>
            </a:r>
            <a:r>
              <a:rPr b="0" i="0" lang="en-US" sz="1800" u="none" cap="none" strike="noStrike">
                <a:solidFill>
                  <a:schemeClr val="dk1"/>
                </a:solidFill>
                <a:latin typeface="Arial"/>
                <a:ea typeface="Arial"/>
                <a:cs typeface="Arial"/>
                <a:sym typeface="Arial"/>
              </a:rPr>
              <a:t>should be taken into consideration in our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621f0706c_0_1290"/>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What is Priming Effect?</a:t>
            </a:r>
            <a:endParaRPr/>
          </a:p>
          <a:p>
            <a:pPr indent="0" lvl="0" marL="0" rtl="0" algn="l">
              <a:lnSpc>
                <a:spcPct val="100000"/>
              </a:lnSpc>
              <a:spcBef>
                <a:spcPts val="0"/>
              </a:spcBef>
              <a:spcAft>
                <a:spcPts val="0"/>
              </a:spcAft>
              <a:buSzPts val="3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US" sz="1800">
                <a:solidFill>
                  <a:schemeClr val="dk1"/>
                </a:solidFill>
                <a:latin typeface="Arial"/>
                <a:ea typeface="Arial"/>
                <a:cs typeface="Arial"/>
                <a:sym typeface="Arial"/>
              </a:rPr>
              <a:t>Priming is the psycholinguistic phenomenon whereby exposure to a linguistic structure increases the likelihood of reusing that same structure in subsequent production.</a:t>
            </a:r>
            <a:endParaRPr/>
          </a:p>
          <a:p>
            <a:pPr indent="-158750" lvl="0" marL="28575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solidFill>
                  <a:srgbClr val="E84B36"/>
                </a:solidFill>
                <a:latin typeface="Arial"/>
                <a:ea typeface="Arial"/>
                <a:cs typeface="Arial"/>
                <a:sym typeface="Arial"/>
              </a:rPr>
              <a:t>Keywords:</a:t>
            </a:r>
            <a:endParaRPr/>
          </a:p>
          <a:p>
            <a:pPr indent="-158750" lvl="0" marL="28575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Psycholinguistics</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Increased likelihood</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Reuse recently experienced </a:t>
            </a:r>
            <a:r>
              <a:rPr b="1" lang="en-US" sz="1800">
                <a:solidFill>
                  <a:srgbClr val="15264B"/>
                </a:solidFill>
                <a:latin typeface="Arial"/>
                <a:ea typeface="Arial"/>
                <a:cs typeface="Arial"/>
                <a:sym typeface="Arial"/>
              </a:rPr>
              <a:t>STRUCTURES</a:t>
            </a:r>
            <a:endParaRPr/>
          </a:p>
          <a:p>
            <a:pPr indent="0" lvl="0" marL="0" rtl="0" algn="l">
              <a:lnSpc>
                <a:spcPct val="100000"/>
              </a:lnSpc>
              <a:spcBef>
                <a:spcPts val="0"/>
              </a:spcBef>
              <a:spcAft>
                <a:spcPts val="0"/>
              </a:spcAft>
              <a:buSzPts val="2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solidFill>
                  <a:srgbClr val="E84B36"/>
                </a:solidFill>
                <a:latin typeface="Arial"/>
                <a:ea typeface="Arial"/>
                <a:cs typeface="Arial"/>
                <a:sym typeface="Arial"/>
              </a:rPr>
              <a:t>Examples:</a:t>
            </a:r>
            <a:endParaRPr/>
          </a:p>
          <a:p>
            <a:pPr indent="-158750" lvl="0" marL="28575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Today’s presentation is given by Group 7</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Projects are graded by the professor</a:t>
            </a:r>
            <a:endParaRPr/>
          </a:p>
          <a:p>
            <a:pPr indent="0" lvl="1" marL="457200" rtl="0" algn="l">
              <a:lnSpc>
                <a:spcPct val="100000"/>
              </a:lnSpc>
              <a:spcBef>
                <a:spcPts val="0"/>
              </a:spcBef>
              <a:spcAft>
                <a:spcPts val="0"/>
              </a:spcAft>
              <a:buSzPts val="2000"/>
              <a:buNone/>
            </a:pPr>
            <a:r>
              <a:t/>
            </a:r>
            <a:endParaRPr b="1" sz="1800">
              <a:solidFill>
                <a:srgbClr val="15264B"/>
              </a:solidFill>
              <a:latin typeface="Arial"/>
              <a:ea typeface="Arial"/>
              <a:cs typeface="Arial"/>
              <a:sym typeface="Arial"/>
            </a:endParaRPr>
          </a:p>
        </p:txBody>
      </p:sp>
      <p:sp>
        <p:nvSpPr>
          <p:cNvPr id="171" name="Google Shape;171;g12621f0706c_0_1290"/>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72" name="Google Shape;172;g12621f0706c_0_1290"/>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73" name="Google Shape;173;g12621f0706c_0_129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74" name="Google Shape;174;g12621f0706c_0_1290"/>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175" name="Google Shape;175;g12621f0706c_0_129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6"/>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508" name="Google Shape;508;p26"/>
          <p:cNvPicPr preferRelativeResize="0"/>
          <p:nvPr/>
        </p:nvPicPr>
        <p:blipFill rotWithShape="1">
          <a:blip r:embed="rId3">
            <a:alphaModFix amt="25000"/>
          </a:blip>
          <a:srcRect b="0" l="0" r="0" t="0"/>
          <a:stretch/>
        </p:blipFill>
        <p:spPr>
          <a:xfrm>
            <a:off x="-1" y="4078"/>
            <a:ext cx="12192000" cy="6858000"/>
          </a:xfrm>
          <a:prstGeom prst="rect">
            <a:avLst/>
          </a:prstGeom>
          <a:noFill/>
          <a:ln>
            <a:noFill/>
          </a:ln>
        </p:spPr>
      </p:pic>
      <p:pic>
        <p:nvPicPr>
          <p:cNvPr descr="A close up of a logo&#10;&#10;Description automatically generated" id="509" name="Google Shape;509;p26"/>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510" name="Google Shape;510;p26"/>
          <p:cNvSpPr txBox="1"/>
          <p:nvPr/>
        </p:nvSpPr>
        <p:spPr>
          <a:xfrm>
            <a:off x="1295400" y="3086989"/>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Research Question 3</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Which individual variables are associated with a strong priming effect?</a:t>
            </a:r>
            <a:endParaRPr b="0" i="0" sz="1800" u="none" cap="none" strike="noStrike">
              <a:solidFill>
                <a:schemeClr val="lt1"/>
              </a:solidFill>
              <a:latin typeface="Arial"/>
              <a:ea typeface="Arial"/>
              <a:cs typeface="Arial"/>
              <a:sym typeface="Arial"/>
            </a:endParaRPr>
          </a:p>
        </p:txBody>
      </p:sp>
      <p:sp>
        <p:nvSpPr>
          <p:cNvPr id="511" name="Google Shape;511;p26"/>
          <p:cNvSpPr/>
          <p:nvPr/>
        </p:nvSpPr>
        <p:spPr>
          <a:xfrm>
            <a:off x="5520230" y="1704276"/>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2" name="Google Shape;512;p26"/>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7"/>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600">
                <a:solidFill>
                  <a:srgbClr val="E84B36"/>
                </a:solidFill>
                <a:latin typeface="Arial"/>
                <a:ea typeface="Arial"/>
                <a:cs typeface="Arial"/>
                <a:sym typeface="Arial"/>
              </a:rPr>
              <a:t>Overview of Individual Variables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Bilingual Language Profile (BLP) </a:t>
            </a:r>
            <a:r>
              <a:rPr lang="en-US" sz="1800">
                <a:latin typeface="Arial"/>
                <a:ea typeface="Arial"/>
                <a:cs typeface="Arial"/>
                <a:sym typeface="Arial"/>
              </a:rPr>
              <a:t>– questionnaire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Score from -218 to +218</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Negative score: English dominant | Positive score: Spanish dominant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Frequency of language use (language_use) </a:t>
            </a:r>
            <a:r>
              <a:rPr lang="en-US" sz="1800">
                <a:latin typeface="Arial"/>
                <a:ea typeface="Arial"/>
                <a:cs typeface="Arial"/>
                <a:sym typeface="Arial"/>
              </a:rPr>
              <a:t>– questionnaire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Mean length of utterance (MLU) </a:t>
            </a:r>
            <a:r>
              <a:rPr lang="en-US" sz="1800">
                <a:latin typeface="Arial"/>
                <a:ea typeface="Arial"/>
                <a:cs typeface="Arial"/>
                <a:sym typeface="Arial"/>
              </a:rPr>
              <a:t>–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Words per minute</a:t>
            </a:r>
            <a:r>
              <a:rPr lang="en-US" sz="1800">
                <a:solidFill>
                  <a:srgbClr val="15264B"/>
                </a:solidFill>
                <a:latin typeface="Arial"/>
                <a:ea typeface="Arial"/>
                <a:cs typeface="Arial"/>
                <a:sym typeface="Arial"/>
              </a:rPr>
              <a:t> (</a:t>
            </a:r>
            <a:r>
              <a:rPr b="1" lang="en-US" sz="1800">
                <a:solidFill>
                  <a:srgbClr val="15264B"/>
                </a:solidFill>
                <a:latin typeface="Arial"/>
                <a:ea typeface="Arial"/>
                <a:cs typeface="Arial"/>
                <a:sym typeface="Arial"/>
              </a:rPr>
              <a:t>Words_Min</a:t>
            </a:r>
            <a:r>
              <a:rPr lang="en-US" sz="1800">
                <a:solidFill>
                  <a:srgbClr val="15264B"/>
                </a:solidFill>
                <a:latin typeface="Arial"/>
                <a:ea typeface="Arial"/>
                <a:cs typeface="Arial"/>
                <a:sym typeface="Arial"/>
              </a:rPr>
              <a:t>) </a:t>
            </a:r>
            <a:r>
              <a:rPr lang="en-US" sz="1800">
                <a:latin typeface="Arial"/>
                <a:ea typeface="Arial"/>
                <a:cs typeface="Arial"/>
                <a:sym typeface="Arial"/>
              </a:rPr>
              <a:t>–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Vocabulary diversity (VOCD)</a:t>
            </a:r>
            <a:r>
              <a:rPr lang="en-US" sz="1800">
                <a:latin typeface="Arial"/>
                <a:ea typeface="Arial"/>
                <a:cs typeface="Arial"/>
                <a:sym typeface="Arial"/>
              </a:rPr>
              <a:t> –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0" lvl="0" marL="0" rtl="0" algn="l">
              <a:lnSpc>
                <a:spcPct val="100000"/>
              </a:lnSpc>
              <a:spcBef>
                <a:spcPts val="0"/>
              </a:spcBef>
              <a:spcAft>
                <a:spcPts val="0"/>
              </a:spcAft>
              <a:buNone/>
            </a:pPr>
            <a:r>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518" name="Google Shape;518;p27"/>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19" name="Google Shape;519;p27"/>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20" name="Google Shape;520;p2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21" name="Google Shape;521;p27"/>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RQ3: Exploratory Data Analysis</a:t>
            </a:r>
            <a:endParaRPr b="0" i="0" sz="2400" u="none" cap="none" strike="noStrike">
              <a:solidFill>
                <a:schemeClr val="lt1"/>
              </a:solidFill>
              <a:latin typeface="Arial"/>
              <a:ea typeface="Arial"/>
              <a:cs typeface="Arial"/>
              <a:sym typeface="Arial"/>
            </a:endParaRPr>
          </a:p>
        </p:txBody>
      </p:sp>
      <p:sp>
        <p:nvSpPr>
          <p:cNvPr id="522" name="Google Shape;522;p27"/>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8"/>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28" name="Google Shape;528;p28"/>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29" name="Google Shape;529;p2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30" name="Google Shape;530;p28"/>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RQ3: Exploratory Data Analysis</a:t>
            </a:r>
            <a:endParaRPr b="0" i="0" sz="2400" u="none" cap="none" strike="noStrike">
              <a:solidFill>
                <a:schemeClr val="lt1"/>
              </a:solidFill>
              <a:latin typeface="Arial"/>
              <a:ea typeface="Arial"/>
              <a:cs typeface="Arial"/>
              <a:sym typeface="Arial"/>
            </a:endParaRPr>
          </a:p>
        </p:txBody>
      </p:sp>
      <p:sp>
        <p:nvSpPr>
          <p:cNvPr id="531" name="Google Shape;531;p28"/>
          <p:cNvSpPr txBox="1"/>
          <p:nvPr/>
        </p:nvSpPr>
        <p:spPr>
          <a:xfrm>
            <a:off x="376810" y="1334279"/>
            <a:ext cx="4430671"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Pairplot Analysis</a:t>
            </a:r>
            <a:endParaRPr/>
          </a:p>
          <a:p>
            <a:pPr indent="0" lvl="0" marL="0" marR="0" rtl="0" algn="l">
              <a:lnSpc>
                <a:spcPct val="100000"/>
              </a:lnSpc>
              <a:spcBef>
                <a:spcPts val="0"/>
              </a:spcBef>
              <a:spcAft>
                <a:spcPts val="0"/>
              </a:spcAft>
              <a:buNone/>
            </a:pPr>
            <a:r>
              <a:t/>
            </a:r>
            <a:endParaRPr b="1" i="0" sz="1800" u="none" cap="none" strike="noStrike">
              <a:solidFill>
                <a:srgbClr val="E84B36"/>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Language_use_eng is </a:t>
            </a:r>
            <a:r>
              <a:rPr b="1" i="0" lang="en-US" sz="1800" u="none" cap="none" strike="noStrike">
                <a:solidFill>
                  <a:srgbClr val="15264B"/>
                </a:solidFill>
                <a:latin typeface="Arial"/>
                <a:ea typeface="Arial"/>
                <a:cs typeface="Arial"/>
                <a:sym typeface="Arial"/>
              </a:rPr>
              <a:t>exact correlated with</a:t>
            </a:r>
            <a:r>
              <a:rPr b="0" i="0" lang="en-US" sz="1800" u="none" cap="none" strike="noStrike">
                <a:solidFill>
                  <a:srgbClr val="15264B"/>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Language_use_span. (Remove Language_use_eng )</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Language_use_span is </a:t>
            </a:r>
            <a:r>
              <a:rPr b="1" i="0" lang="en-US" sz="1800" u="none" cap="none" strike="noStrike">
                <a:solidFill>
                  <a:srgbClr val="15264B"/>
                </a:solidFill>
                <a:latin typeface="Arial"/>
                <a:ea typeface="Arial"/>
                <a:cs typeface="Arial"/>
                <a:sym typeface="Arial"/>
              </a:rPr>
              <a:t>strongly positively correlated</a:t>
            </a:r>
            <a:r>
              <a:rPr b="0" i="0" lang="en-US" sz="1800" u="none" cap="none" strike="noStrike">
                <a:solidFill>
                  <a:srgbClr val="15264B"/>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with BLP. (Collinearity Problem)</a:t>
            </a:r>
            <a:endParaRPr/>
          </a:p>
          <a:p>
            <a:pPr indent="0" lvl="0" marL="0" marR="0" rtl="0" algn="l">
              <a:lnSpc>
                <a:spcPct val="100000"/>
              </a:lnSpc>
              <a:spcBef>
                <a:spcPts val="0"/>
              </a:spcBef>
              <a:spcAft>
                <a:spcPts val="0"/>
              </a:spcAft>
              <a:buNone/>
            </a:pPr>
            <a:r>
              <a:t/>
            </a:r>
            <a:endParaRPr b="0"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1800" u="none" cap="none" strike="noStrike">
                <a:solidFill>
                  <a:srgbClr val="15264B"/>
                </a:solidFill>
                <a:latin typeface="Arial"/>
                <a:ea typeface="Arial"/>
                <a:cs typeface="Arial"/>
                <a:sym typeface="Arial"/>
              </a:rPr>
              <a:t>No obvious range or distribution differences </a:t>
            </a:r>
            <a:r>
              <a:rPr b="0" i="0" lang="en-US" sz="1800" u="none" cap="none" strike="noStrike">
                <a:solidFill>
                  <a:schemeClr val="dk1"/>
                </a:solidFill>
                <a:latin typeface="Arial"/>
                <a:ea typeface="Arial"/>
                <a:cs typeface="Arial"/>
                <a:sym typeface="Arial"/>
              </a:rPr>
              <a:t>can be found for most of the predictors.</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chemeClr val="dk1"/>
                </a:solidFill>
                <a:latin typeface="Arial"/>
                <a:ea typeface="Arial"/>
                <a:cs typeface="Arial"/>
                <a:sym typeface="Arial"/>
              </a:rPr>
              <a:t>Many predictors </a:t>
            </a:r>
            <a:r>
              <a:rPr b="1" i="0" lang="en-US" sz="1800" u="none" cap="none" strike="noStrike">
                <a:solidFill>
                  <a:srgbClr val="15264B"/>
                </a:solidFill>
                <a:latin typeface="Arial"/>
                <a:ea typeface="Arial"/>
                <a:cs typeface="Arial"/>
                <a:sym typeface="Arial"/>
              </a:rPr>
              <a:t>do not follow a normal distribution.</a:t>
            </a:r>
            <a:endParaRPr/>
          </a:p>
        </p:txBody>
      </p:sp>
      <p:pic>
        <p:nvPicPr>
          <p:cNvPr id="532" name="Google Shape;532;p28"/>
          <p:cNvPicPr preferRelativeResize="0"/>
          <p:nvPr/>
        </p:nvPicPr>
        <p:blipFill rotWithShape="1">
          <a:blip r:embed="rId4">
            <a:alphaModFix/>
          </a:blip>
          <a:srcRect b="0" l="0" r="0" t="0"/>
          <a:stretch/>
        </p:blipFill>
        <p:spPr>
          <a:xfrm>
            <a:off x="4807481" y="1862745"/>
            <a:ext cx="7237012" cy="4471440"/>
          </a:xfrm>
          <a:prstGeom prst="rect">
            <a:avLst/>
          </a:prstGeom>
          <a:noFill/>
          <a:ln>
            <a:noFill/>
          </a:ln>
        </p:spPr>
      </p:pic>
      <p:sp>
        <p:nvSpPr>
          <p:cNvPr id="533" name="Google Shape;533;p28"/>
          <p:cNvSpPr/>
          <p:nvPr/>
        </p:nvSpPr>
        <p:spPr>
          <a:xfrm>
            <a:off x="7138219" y="2914282"/>
            <a:ext cx="619433" cy="360844"/>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4" name="Google Shape;534;p28"/>
          <p:cNvSpPr/>
          <p:nvPr/>
        </p:nvSpPr>
        <p:spPr>
          <a:xfrm>
            <a:off x="5786283" y="2087389"/>
            <a:ext cx="6022729" cy="412955"/>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5" name="Google Shape;535;p28"/>
          <p:cNvSpPr/>
          <p:nvPr/>
        </p:nvSpPr>
        <p:spPr>
          <a:xfrm>
            <a:off x="6416531" y="2500344"/>
            <a:ext cx="1341121" cy="412955"/>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6" name="Google Shape;536;p28"/>
          <p:cNvSpPr/>
          <p:nvPr/>
        </p:nvSpPr>
        <p:spPr>
          <a:xfrm rot="1866747">
            <a:off x="5176056" y="4025036"/>
            <a:ext cx="7023538" cy="532877"/>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7" name="Google Shape;537;p28"/>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9"/>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Mean Differences between Target:yes and Target:no</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No obvious mean differences between target:yes and target:no can be found for most of the predictors.</a:t>
            </a:r>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543" name="Google Shape;543;p29"/>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44" name="Google Shape;544;p29"/>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45" name="Google Shape;545;p2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46" name="Google Shape;546;p29"/>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RQ3: Exploratory Data Analysis</a:t>
            </a:r>
            <a:endParaRPr b="0" i="0" sz="2400" u="none" cap="none" strike="noStrike">
              <a:solidFill>
                <a:schemeClr val="lt1"/>
              </a:solidFill>
              <a:latin typeface="Arial"/>
              <a:ea typeface="Arial"/>
              <a:cs typeface="Arial"/>
              <a:sym typeface="Arial"/>
            </a:endParaRPr>
          </a:p>
        </p:txBody>
      </p:sp>
      <p:graphicFrame>
        <p:nvGraphicFramePr>
          <p:cNvPr id="547" name="Google Shape;547;p29"/>
          <p:cNvGraphicFramePr/>
          <p:nvPr/>
        </p:nvGraphicFramePr>
        <p:xfrm>
          <a:off x="440310" y="3322273"/>
          <a:ext cx="3000000" cy="3000000"/>
        </p:xfrm>
        <a:graphic>
          <a:graphicData uri="http://schemas.openxmlformats.org/drawingml/2006/table">
            <a:tbl>
              <a:tblPr>
                <a:noFill/>
                <a:tableStyleId>{0B1A16E4-5A28-4A9F-BC20-AE539506338C}</a:tableStyleId>
              </a:tblPr>
              <a:tblGrid>
                <a:gridCol w="432550"/>
                <a:gridCol w="796450"/>
                <a:gridCol w="1872725"/>
                <a:gridCol w="1156925"/>
                <a:gridCol w="1601500"/>
                <a:gridCol w="1275375"/>
                <a:gridCol w="1251575"/>
                <a:gridCol w="1610075"/>
                <a:gridCol w="1251575"/>
              </a:tblGrid>
              <a:tr h="513125">
                <a:tc>
                  <a:txBody>
                    <a:bodyPr/>
                    <a:lstStyle/>
                    <a:p>
                      <a:pPr indent="0" lvl="0" marL="0" marR="0" rtl="0" algn="ctr">
                        <a:lnSpc>
                          <a:spcPct val="100000"/>
                        </a:lnSpc>
                        <a:spcBef>
                          <a:spcPts val="0"/>
                        </a:spcBef>
                        <a:spcAft>
                          <a:spcPts val="0"/>
                        </a:spcAft>
                        <a:buNone/>
                      </a:pPr>
                      <a:r>
                        <a:rPr b="1" lang="en-US" sz="1100" u="none" cap="none" strike="noStrike"/>
                        <a:t>target</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BLP_mean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language_use_span_mean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MLU_spa_mean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Words_Min_spa_mean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VOCD_spa_mean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MLU_eng_mean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Words_Min_eng_mean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VOCD_eng_mean</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1850">
                <a:tc>
                  <a:txBody>
                    <a:bodyPr/>
                    <a:lstStyle/>
                    <a:p>
                      <a:pPr indent="0" lvl="0" marL="0" marR="0" rtl="0" algn="ctr">
                        <a:lnSpc>
                          <a:spcPct val="100000"/>
                        </a:lnSpc>
                        <a:spcBef>
                          <a:spcPts val="0"/>
                        </a:spcBef>
                        <a:spcAft>
                          <a:spcPts val="0"/>
                        </a:spcAft>
                        <a:buNone/>
                      </a:pPr>
                      <a:r>
                        <a:rPr lang="en-US" sz="1100" u="none" cap="none" strike="noStrike"/>
                        <a:t>no</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60.20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67.00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11.80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79.00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22.60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9.79</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71.09</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25.58</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1850">
                <a:tc>
                  <a:txBody>
                    <a:bodyPr/>
                    <a:lstStyle/>
                    <a:p>
                      <a:pPr indent="0" lvl="0" marL="0" marR="0" rtl="0" algn="ctr">
                        <a:lnSpc>
                          <a:spcPct val="100000"/>
                        </a:lnSpc>
                        <a:spcBef>
                          <a:spcPts val="0"/>
                        </a:spcBef>
                        <a:spcAft>
                          <a:spcPts val="0"/>
                        </a:spcAft>
                        <a:buNone/>
                      </a:pPr>
                      <a:r>
                        <a:rPr lang="en-US" sz="1100" u="none" cap="none" strike="noStrike"/>
                        <a:t>yes</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48.70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62.60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11.90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77.90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22.30</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10.11</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74.38</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lang="en-US" sz="1100" u="none" cap="none" strike="noStrike">
                          <a:solidFill>
                            <a:srgbClr val="000000"/>
                          </a:solidFill>
                        </a:rPr>
                        <a:t>26.31</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48" name="Google Shape;548;p29"/>
          <p:cNvSpPr/>
          <p:nvPr/>
        </p:nvSpPr>
        <p:spPr>
          <a:xfrm>
            <a:off x="3465825" y="3322425"/>
            <a:ext cx="8214000" cy="12168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49" name="Google Shape;549;p29"/>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0"/>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Response Variable Transformation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lang="en-US" sz="1800">
                <a:latin typeface="Arial"/>
                <a:ea typeface="Arial"/>
                <a:cs typeface="Arial"/>
                <a:sym typeface="Arial"/>
              </a:rPr>
              <a:t>The original binomial response variable is converted into </a:t>
            </a:r>
            <a:r>
              <a:rPr b="1" lang="en-US" sz="1800">
                <a:solidFill>
                  <a:srgbClr val="15264B"/>
                </a:solidFill>
                <a:latin typeface="Arial"/>
                <a:ea typeface="Arial"/>
                <a:cs typeface="Arial"/>
                <a:sym typeface="Arial"/>
              </a:rPr>
              <a:t>continuous response variable</a:t>
            </a:r>
            <a:r>
              <a:rPr lang="en-US" sz="1800">
                <a:latin typeface="Arial"/>
                <a:ea typeface="Arial"/>
                <a:cs typeface="Arial"/>
                <a:sym typeface="Arial"/>
              </a:rPr>
              <a:t>.</a:t>
            </a:r>
            <a:endParaRPr/>
          </a:p>
          <a:p>
            <a:pPr indent="-285750" lvl="0" marL="285750" rtl="0" algn="l">
              <a:lnSpc>
                <a:spcPct val="100000"/>
              </a:lnSpc>
              <a:spcBef>
                <a:spcPts val="0"/>
              </a:spcBef>
              <a:spcAft>
                <a:spcPts val="0"/>
              </a:spcAft>
              <a:buSzPts val="2000"/>
              <a:buChar char="•"/>
            </a:pPr>
            <a:r>
              <a:rPr lang="en-US" sz="1800">
                <a:latin typeface="Arial"/>
                <a:ea typeface="Arial"/>
                <a:cs typeface="Arial"/>
                <a:sym typeface="Arial"/>
              </a:rPr>
              <a:t>The transformed dataset contains </a:t>
            </a:r>
            <a:r>
              <a:rPr b="1" lang="en-US" sz="1800">
                <a:solidFill>
                  <a:srgbClr val="15264B"/>
                </a:solidFill>
                <a:latin typeface="Arial"/>
                <a:ea typeface="Arial"/>
                <a:cs typeface="Arial"/>
                <a:sym typeface="Arial"/>
              </a:rPr>
              <a:t>124 rows</a:t>
            </a:r>
            <a:r>
              <a:rPr lang="en-US" sz="1800">
                <a:latin typeface="Arial"/>
                <a:ea typeface="Arial"/>
                <a:cs typeface="Arial"/>
                <a:sym typeface="Arial"/>
              </a:rPr>
              <a:t>. </a:t>
            </a:r>
            <a:endParaRPr/>
          </a:p>
        </p:txBody>
      </p:sp>
      <p:sp>
        <p:nvSpPr>
          <p:cNvPr id="555" name="Google Shape;555;p30"/>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56" name="Google Shape;556;p30"/>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57" name="Google Shape;557;p3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58" name="Google Shape;558;p30"/>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RQ3: Data Modeling – Linear Regression Model</a:t>
            </a:r>
            <a:endParaRPr b="0" i="0" sz="2400" u="none" cap="none" strike="noStrike">
              <a:solidFill>
                <a:schemeClr val="lt1"/>
              </a:solidFill>
              <a:latin typeface="Arial"/>
              <a:ea typeface="Arial"/>
              <a:cs typeface="Arial"/>
              <a:sym typeface="Arial"/>
            </a:endParaRPr>
          </a:p>
        </p:txBody>
      </p:sp>
      <p:graphicFrame>
        <p:nvGraphicFramePr>
          <p:cNvPr id="559" name="Google Shape;559;p30"/>
          <p:cNvGraphicFramePr/>
          <p:nvPr/>
        </p:nvGraphicFramePr>
        <p:xfrm>
          <a:off x="488951" y="3224130"/>
          <a:ext cx="3000000" cy="3000000"/>
        </p:xfrm>
        <a:graphic>
          <a:graphicData uri="http://schemas.openxmlformats.org/drawingml/2006/table">
            <a:tbl>
              <a:tblPr>
                <a:noFill/>
                <a:tableStyleId>{0B1A16E4-5A28-4A9F-BC20-AE539506338C}</a:tableStyleId>
              </a:tblPr>
              <a:tblGrid>
                <a:gridCol w="683650"/>
                <a:gridCol w="656300"/>
                <a:gridCol w="560600"/>
                <a:gridCol w="451200"/>
                <a:gridCol w="1832175"/>
                <a:gridCol w="902425"/>
              </a:tblGrid>
              <a:tr h="241300">
                <a:tc gridSpan="6">
                  <a:txBody>
                    <a:bodyPr/>
                    <a:lstStyle/>
                    <a:p>
                      <a:pPr indent="0" lvl="0" marL="0" marR="0" rtl="0" algn="ctr">
                        <a:lnSpc>
                          <a:spcPct val="100000"/>
                        </a:lnSpc>
                        <a:spcBef>
                          <a:spcPts val="0"/>
                        </a:spcBef>
                        <a:spcAft>
                          <a:spcPts val="0"/>
                        </a:spcAft>
                        <a:buNone/>
                      </a:pPr>
                      <a:r>
                        <a:rPr b="1" lang="en-US" sz="1400" u="none" cap="none" strike="noStrike"/>
                        <a:t>Original Dataset</a:t>
                      </a:r>
                      <a:endParaRPr b="1" i="0" sz="14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hMerge="1"/>
              </a:tr>
              <a:tr h="433075">
                <a:tc>
                  <a:txBody>
                    <a:bodyPr/>
                    <a:lstStyle/>
                    <a:p>
                      <a:pPr indent="0" lvl="0" marL="0" marR="0" rtl="0" algn="ctr">
                        <a:lnSpc>
                          <a:spcPct val="100000"/>
                        </a:lnSpc>
                        <a:spcBef>
                          <a:spcPts val="0"/>
                        </a:spcBef>
                        <a:spcAft>
                          <a:spcPts val="0"/>
                        </a:spcAft>
                        <a:buNone/>
                      </a:pPr>
                      <a:r>
                        <a:rPr b="1" lang="en-US" sz="1400" u="none" cap="none" strike="noStrike"/>
                        <a:t>subject</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n_item</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target</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BLP</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language_use_span</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MLU_spa</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no</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2</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no</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no</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no</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5</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yes</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60" name="Google Shape;560;p30"/>
          <p:cNvGraphicFramePr/>
          <p:nvPr/>
        </p:nvGraphicFramePr>
        <p:xfrm>
          <a:off x="6562436" y="3681330"/>
          <a:ext cx="3000000" cy="3000000"/>
        </p:xfrm>
        <a:graphic>
          <a:graphicData uri="http://schemas.openxmlformats.org/drawingml/2006/table">
            <a:tbl>
              <a:tblPr>
                <a:noFill/>
                <a:tableStyleId>{0B1A16E4-5A28-4A9F-BC20-AE539506338C}</a:tableStyleId>
              </a:tblPr>
              <a:tblGrid>
                <a:gridCol w="733950"/>
                <a:gridCol w="1306425"/>
                <a:gridCol w="484400"/>
                <a:gridCol w="1901275"/>
                <a:gridCol w="843650"/>
              </a:tblGrid>
              <a:tr h="241300">
                <a:tc gridSpan="5">
                  <a:txBody>
                    <a:bodyPr/>
                    <a:lstStyle/>
                    <a:p>
                      <a:pPr indent="0" lvl="0" marL="0" marR="0" rtl="0" algn="ctr">
                        <a:lnSpc>
                          <a:spcPct val="100000"/>
                        </a:lnSpc>
                        <a:spcBef>
                          <a:spcPts val="0"/>
                        </a:spcBef>
                        <a:spcAft>
                          <a:spcPts val="0"/>
                        </a:spcAft>
                        <a:buNone/>
                      </a:pPr>
                      <a:r>
                        <a:rPr b="1" lang="en-US" sz="1400" u="none" cap="none" strike="noStrike"/>
                        <a:t>Transformed Dataset</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r>
              <a:tr h="433075">
                <a:tc>
                  <a:txBody>
                    <a:bodyPr/>
                    <a:lstStyle/>
                    <a:p>
                      <a:pPr indent="0" lvl="0" marL="0" marR="0" rtl="0" algn="ctr">
                        <a:lnSpc>
                          <a:spcPct val="100000"/>
                        </a:lnSpc>
                        <a:spcBef>
                          <a:spcPts val="0"/>
                        </a:spcBef>
                        <a:spcAft>
                          <a:spcPts val="0"/>
                        </a:spcAft>
                        <a:buNone/>
                      </a:pPr>
                      <a:r>
                        <a:rPr b="1" lang="en-US" sz="1400" u="none" cap="none" strike="noStrike"/>
                        <a:t>subject</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target_mean</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BLP</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language_use_span</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t>MLU_spa</a:t>
                      </a:r>
                      <a:endParaRPr b="1" i="0" sz="1400" u="none" cap="none" strike="noStrike">
                        <a:solidFill>
                          <a:srgbClr val="000000"/>
                        </a:solidFil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None/>
                      </a:pPr>
                      <a:r>
                        <a:rPr lang="en-US" sz="1400" u="none" cap="none" strike="noStrike"/>
                        <a:t>101</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15264B"/>
                          </a:solidFill>
                        </a:rPr>
                        <a:t>0.2</a:t>
                      </a:r>
                      <a:endParaRPr b="1" i="0" sz="1400" u="none" cap="none" strike="noStrike">
                        <a:solidFill>
                          <a:srgbClr val="15264B"/>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-7</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34</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400" u="none" cap="none" strike="noStrike"/>
                        <a:t>9</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61" name="Google Shape;561;p30"/>
          <p:cNvSpPr/>
          <p:nvPr/>
        </p:nvSpPr>
        <p:spPr>
          <a:xfrm>
            <a:off x="5727700" y="3934495"/>
            <a:ext cx="719700" cy="192300"/>
          </a:xfrm>
          <a:prstGeom prst="rightArrow">
            <a:avLst>
              <a:gd fmla="val 50000" name="adj1"/>
              <a:gd fmla="val 50000" name="adj2"/>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2" name="Google Shape;562;p30"/>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1"/>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68" name="Google Shape;568;p31"/>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69" name="Google Shape;569;p3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70" name="Google Shape;570;p31"/>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RQ3: Data Modeling – Linear Regression Model</a:t>
            </a:r>
            <a:endParaRPr b="0" i="0" sz="2400" u="none" cap="none" strike="noStrike">
              <a:solidFill>
                <a:schemeClr val="lt1"/>
              </a:solidFill>
              <a:latin typeface="Arial"/>
              <a:ea typeface="Arial"/>
              <a:cs typeface="Arial"/>
              <a:sym typeface="Arial"/>
            </a:endParaRPr>
          </a:p>
        </p:txBody>
      </p:sp>
      <p:pic>
        <p:nvPicPr>
          <p:cNvPr id="571" name="Google Shape;571;p31"/>
          <p:cNvPicPr preferRelativeResize="0"/>
          <p:nvPr/>
        </p:nvPicPr>
        <p:blipFill rotWithShape="1">
          <a:blip r:embed="rId4">
            <a:alphaModFix/>
          </a:blip>
          <a:srcRect b="0" l="0" r="0" t="0"/>
          <a:stretch/>
        </p:blipFill>
        <p:spPr>
          <a:xfrm>
            <a:off x="5962361" y="1777599"/>
            <a:ext cx="5324475" cy="3181811"/>
          </a:xfrm>
          <a:prstGeom prst="rect">
            <a:avLst/>
          </a:prstGeom>
          <a:noFill/>
          <a:ln>
            <a:noFill/>
          </a:ln>
        </p:spPr>
      </p:pic>
      <p:graphicFrame>
        <p:nvGraphicFramePr>
          <p:cNvPr id="572" name="Google Shape;572;p31"/>
          <p:cNvGraphicFramePr/>
          <p:nvPr/>
        </p:nvGraphicFramePr>
        <p:xfrm>
          <a:off x="5962361" y="5366890"/>
          <a:ext cx="3000000" cy="3000000"/>
        </p:xfrm>
        <a:graphic>
          <a:graphicData uri="http://schemas.openxmlformats.org/drawingml/2006/table">
            <a:tbl>
              <a:tblPr>
                <a:noFill/>
                <a:tableStyleId>{0B1A16E4-5A28-4A9F-BC20-AE539506338C}</a:tableStyleId>
              </a:tblPr>
              <a:tblGrid>
                <a:gridCol w="337225"/>
                <a:gridCol w="663900"/>
                <a:gridCol w="1127575"/>
                <a:gridCol w="737650"/>
                <a:gridCol w="663900"/>
                <a:gridCol w="1138100"/>
                <a:gridCol w="748200"/>
              </a:tblGrid>
              <a:tr h="190500">
                <a:tc gridSpan="7">
                  <a:txBody>
                    <a:bodyPr/>
                    <a:lstStyle/>
                    <a:p>
                      <a:pPr indent="0" lvl="0" marL="0" marR="0" rtl="0" algn="ctr">
                        <a:lnSpc>
                          <a:spcPct val="100000"/>
                        </a:lnSpc>
                        <a:spcBef>
                          <a:spcPts val="0"/>
                        </a:spcBef>
                        <a:spcAft>
                          <a:spcPts val="0"/>
                        </a:spcAft>
                        <a:buNone/>
                      </a:pPr>
                      <a:r>
                        <a:rPr b="1" lang="en-US" sz="1100" u="none" cap="none" strike="noStrike"/>
                        <a:t>VIF Scores for the Remaining Predictors</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hMerge="1"/>
                <a:tc hMerge="1"/>
              </a:tr>
              <a:tr h="241300">
                <a:tc>
                  <a:txBody>
                    <a:bodyPr/>
                    <a:lstStyle/>
                    <a:p>
                      <a:pPr indent="0" lvl="0" marL="0" marR="0" rtl="0" algn="ctr">
                        <a:lnSpc>
                          <a:spcPct val="100000"/>
                        </a:lnSpc>
                        <a:spcBef>
                          <a:spcPts val="0"/>
                        </a:spcBef>
                        <a:spcAft>
                          <a:spcPts val="0"/>
                        </a:spcAft>
                        <a:buNone/>
                      </a:pPr>
                      <a:r>
                        <a:rPr b="1" lang="en-US" sz="1100" u="none" cap="none" strike="noStrike"/>
                        <a:t>BLP</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None/>
                      </a:pPr>
                      <a:r>
                        <a:rPr lang="en-US" sz="1100" u="none" cap="none" strike="noStrike"/>
                        <a:t>3.86</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1.66</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2.77</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2.69</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2.13</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5.12</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100" u="none" cap="none" strike="noStrike"/>
                        <a:t>3.05</a:t>
                      </a:r>
                      <a:endParaRPr b="0"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73" name="Google Shape;573;p31"/>
          <p:cNvSpPr txBox="1"/>
          <p:nvPr/>
        </p:nvSpPr>
        <p:spPr>
          <a:xfrm>
            <a:off x="376810" y="1334279"/>
            <a:ext cx="4919090"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Linear Regression Result</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Language_use_span </a:t>
            </a:r>
            <a:r>
              <a:rPr lang="en-US" sz="1800"/>
              <a:t>is </a:t>
            </a:r>
            <a:r>
              <a:rPr b="0" i="0" lang="en-US" sz="1800" u="none" cap="none" strike="noStrike">
                <a:solidFill>
                  <a:srgbClr val="000000"/>
                </a:solidFill>
                <a:latin typeface="Arial"/>
                <a:ea typeface="Arial"/>
                <a:cs typeface="Arial"/>
                <a:sym typeface="Arial"/>
              </a:rPr>
              <a:t>removed to </a:t>
            </a:r>
            <a:r>
              <a:rPr b="1" i="0" lang="en-US" sz="1800" u="none" cap="none" strike="noStrike">
                <a:solidFill>
                  <a:srgbClr val="15264B"/>
                </a:solidFill>
                <a:latin typeface="Arial"/>
                <a:ea typeface="Arial"/>
                <a:cs typeface="Arial"/>
                <a:sym typeface="Arial"/>
              </a:rPr>
              <a:t>avoid collinearity problem</a:t>
            </a:r>
            <a:r>
              <a:rPr b="0" i="0" lang="en-US" sz="1800" u="none" cap="none" strike="noStrike">
                <a:solidFill>
                  <a:srgbClr val="000000"/>
                </a:solidFill>
                <a:latin typeface="Arial"/>
                <a:ea typeface="Arial"/>
                <a:cs typeface="Arial"/>
                <a:sym typeface="Arial"/>
              </a:rPr>
              <a:t>. </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1800" u="none" cap="none" strike="noStrike">
                <a:solidFill>
                  <a:srgbClr val="15264B"/>
                </a:solidFill>
                <a:latin typeface="Arial"/>
                <a:ea typeface="Arial"/>
                <a:cs typeface="Arial"/>
                <a:sym typeface="Arial"/>
              </a:rPr>
              <a:t>None of the parameters are significant， </a:t>
            </a:r>
            <a:r>
              <a:rPr b="0" i="0" lang="en-US" sz="1800" u="none" cap="none" strike="noStrike">
                <a:solidFill>
                  <a:schemeClr val="dk1"/>
                </a:solidFill>
                <a:latin typeface="Arial"/>
                <a:ea typeface="Arial"/>
                <a:cs typeface="Arial"/>
                <a:sym typeface="Arial"/>
              </a:rPr>
              <a:t>which overall matches the results we observe from exploratory data analysis.</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VIF score for all the remaining parameters are smaller than 10.</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p:txBody>
      </p:sp>
      <p:sp>
        <p:nvSpPr>
          <p:cNvPr id="574" name="Google Shape;574;p31"/>
          <p:cNvSpPr/>
          <p:nvPr/>
        </p:nvSpPr>
        <p:spPr>
          <a:xfrm>
            <a:off x="9239251" y="3028951"/>
            <a:ext cx="730250" cy="14478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75" name="Google Shape;575;p31"/>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2"/>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81" name="Google Shape;581;p32"/>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82" name="Google Shape;582;p3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583" name="Google Shape;583;p32"/>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RQ3: Data Modeling – Linear Regression Model</a:t>
            </a:r>
            <a:endParaRPr b="0" i="0" sz="2400" u="none" cap="none" strike="noStrike">
              <a:solidFill>
                <a:schemeClr val="lt1"/>
              </a:solidFill>
              <a:latin typeface="Arial"/>
              <a:ea typeface="Arial"/>
              <a:cs typeface="Arial"/>
              <a:sym typeface="Arial"/>
            </a:endParaRPr>
          </a:p>
        </p:txBody>
      </p:sp>
      <p:sp>
        <p:nvSpPr>
          <p:cNvPr id="584" name="Google Shape;584;p32"/>
          <p:cNvSpPr txBox="1"/>
          <p:nvPr/>
        </p:nvSpPr>
        <p:spPr>
          <a:xfrm>
            <a:off x="376810" y="1334279"/>
            <a:ext cx="5274690"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Stepwise Variable Selection</a:t>
            </a:r>
            <a:endParaRPr/>
          </a:p>
          <a:p>
            <a:pPr indent="0" lvl="0" marL="0" marR="0" rtl="0" algn="l">
              <a:lnSpc>
                <a:spcPct val="100000"/>
              </a:lnSpc>
              <a:spcBef>
                <a:spcPts val="0"/>
              </a:spcBef>
              <a:spcAft>
                <a:spcPts val="0"/>
              </a:spcAft>
              <a:buNone/>
            </a:pPr>
            <a:r>
              <a:t/>
            </a:r>
            <a:endParaRPr b="1" i="0" sz="1800" u="none" cap="none" strike="noStrike">
              <a:solidFill>
                <a:srgbClr val="E84B36"/>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null model </a:t>
            </a:r>
            <a:r>
              <a:rPr lang="en-US" sz="1800"/>
              <a:t>is </a:t>
            </a:r>
            <a:r>
              <a:rPr b="0" i="0" lang="en-US" sz="1800" u="none" cap="none" strike="noStrike">
                <a:solidFill>
                  <a:srgbClr val="000000"/>
                </a:solidFill>
                <a:latin typeface="Arial"/>
                <a:ea typeface="Arial"/>
                <a:cs typeface="Arial"/>
                <a:sym typeface="Arial"/>
              </a:rPr>
              <a:t>set to be target_mean ~ 1; the full model </a:t>
            </a:r>
            <a:r>
              <a:rPr lang="en-US" sz="1800"/>
              <a:t>is </a:t>
            </a:r>
            <a:r>
              <a:rPr b="0" i="0" lang="en-US" sz="1800" u="none" cap="none" strike="noStrike">
                <a:solidFill>
                  <a:srgbClr val="000000"/>
                </a:solidFill>
                <a:latin typeface="Arial"/>
                <a:ea typeface="Arial"/>
                <a:cs typeface="Arial"/>
                <a:sym typeface="Arial"/>
              </a:rPr>
              <a:t>set to be the same as the previous linear regression model.</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result of the stepwise variable selection indicates that </a:t>
            </a:r>
            <a:r>
              <a:rPr b="1" i="0" lang="en-US" sz="1800" u="none" cap="none" strike="noStrike">
                <a:solidFill>
                  <a:srgbClr val="15264B"/>
                </a:solidFill>
                <a:latin typeface="Arial"/>
                <a:ea typeface="Arial"/>
                <a:cs typeface="Arial"/>
                <a:sym typeface="Arial"/>
              </a:rPr>
              <a:t>BLP </a:t>
            </a:r>
            <a:r>
              <a:rPr b="0" i="0" lang="en-US" sz="1800" u="none" cap="none" strike="noStrike">
                <a:solidFill>
                  <a:srgbClr val="000000"/>
                </a:solidFill>
                <a:latin typeface="Arial"/>
                <a:ea typeface="Arial"/>
                <a:cs typeface="Arial"/>
                <a:sym typeface="Arial"/>
              </a:rPr>
              <a:t>is the only selected variable, </a:t>
            </a:r>
            <a:r>
              <a:rPr b="0" i="0" lang="en-US" sz="1800" u="none" cap="none" strike="noStrike">
                <a:solidFill>
                  <a:schemeClr val="dk1"/>
                </a:solidFill>
                <a:latin typeface="Arial"/>
                <a:ea typeface="Arial"/>
                <a:cs typeface="Arial"/>
                <a:sym typeface="Arial"/>
              </a:rPr>
              <a:t>which matches the results we observed from exploratory data analysis.</a:t>
            </a:r>
            <a:endParaRPr b="0" i="0" sz="18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p:txBody>
      </p:sp>
      <p:pic>
        <p:nvPicPr>
          <p:cNvPr id="585" name="Google Shape;585;p32"/>
          <p:cNvPicPr preferRelativeResize="0"/>
          <p:nvPr/>
        </p:nvPicPr>
        <p:blipFill rotWithShape="1">
          <a:blip r:embed="rId4">
            <a:alphaModFix/>
          </a:blip>
          <a:srcRect b="0" l="0" r="0" t="0"/>
          <a:stretch/>
        </p:blipFill>
        <p:spPr>
          <a:xfrm>
            <a:off x="6517890" y="1697530"/>
            <a:ext cx="3174980" cy="3474590"/>
          </a:xfrm>
          <a:prstGeom prst="rect">
            <a:avLst/>
          </a:prstGeom>
          <a:noFill/>
          <a:ln>
            <a:noFill/>
          </a:ln>
        </p:spPr>
      </p:pic>
      <p:pic>
        <p:nvPicPr>
          <p:cNvPr id="586" name="Google Shape;586;p32"/>
          <p:cNvPicPr preferRelativeResize="0"/>
          <p:nvPr/>
        </p:nvPicPr>
        <p:blipFill rotWithShape="1">
          <a:blip r:embed="rId5">
            <a:alphaModFix/>
          </a:blip>
          <a:srcRect b="0" l="0" r="0" t="0"/>
          <a:stretch/>
        </p:blipFill>
        <p:spPr>
          <a:xfrm>
            <a:off x="6517890" y="5151182"/>
            <a:ext cx="4459336" cy="954333"/>
          </a:xfrm>
          <a:prstGeom prst="rect">
            <a:avLst/>
          </a:prstGeom>
          <a:noFill/>
          <a:ln>
            <a:noFill/>
          </a:ln>
        </p:spPr>
      </p:pic>
      <p:sp>
        <p:nvSpPr>
          <p:cNvPr id="587" name="Google Shape;587;p32"/>
          <p:cNvSpPr/>
          <p:nvPr/>
        </p:nvSpPr>
        <p:spPr>
          <a:xfrm>
            <a:off x="6419850" y="5172120"/>
            <a:ext cx="4557375" cy="933395"/>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88" name="Google Shape;588;p32"/>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p33"/>
          <p:cNvPicPr preferRelativeResize="0"/>
          <p:nvPr/>
        </p:nvPicPr>
        <p:blipFill rotWithShape="1">
          <a:blip r:embed="rId3">
            <a:alphaModFix/>
          </a:blip>
          <a:srcRect b="0" l="0" r="0" t="0"/>
          <a:stretch/>
        </p:blipFill>
        <p:spPr>
          <a:xfrm>
            <a:off x="5925358" y="1368425"/>
            <a:ext cx="5494867" cy="4121150"/>
          </a:xfrm>
          <a:prstGeom prst="rect">
            <a:avLst/>
          </a:prstGeom>
          <a:noFill/>
          <a:ln>
            <a:noFill/>
          </a:ln>
        </p:spPr>
      </p:pic>
      <p:sp>
        <p:nvSpPr>
          <p:cNvPr id="594" name="Google Shape;594;p33"/>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595" name="Google Shape;595;p33"/>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596" name="Google Shape;596;p33"/>
          <p:cNvPicPr preferRelativeResize="0"/>
          <p:nvPr/>
        </p:nvPicPr>
        <p:blipFill rotWithShape="1">
          <a:blip r:embed="rId4">
            <a:alphaModFix/>
          </a:blip>
          <a:srcRect b="0" l="0" r="0" t="0"/>
          <a:stretch/>
        </p:blipFill>
        <p:spPr>
          <a:xfrm>
            <a:off x="11554210" y="228014"/>
            <a:ext cx="277906" cy="401420"/>
          </a:xfrm>
          <a:prstGeom prst="rect">
            <a:avLst/>
          </a:prstGeom>
          <a:noFill/>
          <a:ln>
            <a:noFill/>
          </a:ln>
        </p:spPr>
      </p:pic>
      <p:sp>
        <p:nvSpPr>
          <p:cNvPr id="597" name="Google Shape;597;p33"/>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RQ3: Data Modeling – Generalized </a:t>
            </a:r>
            <a:r>
              <a:rPr lang="en-US" sz="2400">
                <a:solidFill>
                  <a:schemeClr val="lt1"/>
                </a:solidFill>
              </a:rPr>
              <a:t>L</a:t>
            </a:r>
            <a:r>
              <a:rPr b="0" i="0" lang="en-US" sz="2400" u="none" cap="none" strike="noStrike">
                <a:solidFill>
                  <a:schemeClr val="lt1"/>
                </a:solidFill>
                <a:latin typeface="Arial"/>
                <a:ea typeface="Arial"/>
                <a:cs typeface="Arial"/>
                <a:sym typeface="Arial"/>
              </a:rPr>
              <a:t>inear </a:t>
            </a:r>
            <a:r>
              <a:rPr lang="en-US" sz="2400">
                <a:solidFill>
                  <a:schemeClr val="lt1"/>
                </a:solidFill>
              </a:rPr>
              <a:t>M</a:t>
            </a:r>
            <a:r>
              <a:rPr b="0" i="0" lang="en-US" sz="2400" u="none" cap="none" strike="noStrike">
                <a:solidFill>
                  <a:schemeClr val="lt1"/>
                </a:solidFill>
                <a:latin typeface="Arial"/>
                <a:ea typeface="Arial"/>
                <a:cs typeface="Arial"/>
                <a:sym typeface="Arial"/>
              </a:rPr>
              <a:t>ixed </a:t>
            </a:r>
            <a:r>
              <a:rPr lang="en-US" sz="2400">
                <a:solidFill>
                  <a:schemeClr val="lt1"/>
                </a:solidFill>
              </a:rPr>
              <a:t>M</a:t>
            </a:r>
            <a:r>
              <a:rPr b="0" i="0" lang="en-US" sz="2400" u="none" cap="none" strike="noStrike">
                <a:solidFill>
                  <a:schemeClr val="lt1"/>
                </a:solidFill>
                <a:latin typeface="Arial"/>
                <a:ea typeface="Arial"/>
                <a:cs typeface="Arial"/>
                <a:sym typeface="Arial"/>
              </a:rPr>
              <a:t>odel</a:t>
            </a:r>
            <a:endParaRPr b="0" i="0" sz="2400" u="none" cap="none" strike="noStrike">
              <a:solidFill>
                <a:schemeClr val="lt1"/>
              </a:solidFill>
              <a:latin typeface="Arial"/>
              <a:ea typeface="Arial"/>
              <a:cs typeface="Arial"/>
              <a:sym typeface="Arial"/>
            </a:endParaRPr>
          </a:p>
        </p:txBody>
      </p:sp>
      <p:sp>
        <p:nvSpPr>
          <p:cNvPr id="598" name="Google Shape;598;p33"/>
          <p:cNvSpPr txBox="1"/>
          <p:nvPr/>
        </p:nvSpPr>
        <p:spPr>
          <a:xfrm>
            <a:off x="376810" y="1334279"/>
            <a:ext cx="4919090"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2600" u="none" cap="none" strike="noStrike">
                <a:solidFill>
                  <a:srgbClr val="E84B36"/>
                </a:solidFill>
                <a:latin typeface="Arial"/>
                <a:ea typeface="Arial"/>
                <a:cs typeface="Arial"/>
                <a:sym typeface="Arial"/>
              </a:rPr>
              <a:t>GLMM Result</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Language_use_span </a:t>
            </a:r>
            <a:r>
              <a:rPr lang="en-US" sz="1800"/>
              <a:t>is </a:t>
            </a:r>
            <a:r>
              <a:rPr b="0" i="0" lang="en-US" sz="1800" u="none" cap="none" strike="noStrike">
                <a:solidFill>
                  <a:srgbClr val="000000"/>
                </a:solidFill>
                <a:latin typeface="Arial"/>
                <a:ea typeface="Arial"/>
                <a:cs typeface="Arial"/>
                <a:sym typeface="Arial"/>
              </a:rPr>
              <a:t>removed to </a:t>
            </a:r>
            <a:r>
              <a:rPr b="1" i="0" lang="en-US" sz="1800" u="none" cap="none" strike="noStrike">
                <a:solidFill>
                  <a:srgbClr val="15264B"/>
                </a:solidFill>
                <a:latin typeface="Arial"/>
                <a:ea typeface="Arial"/>
                <a:cs typeface="Arial"/>
                <a:sym typeface="Arial"/>
              </a:rPr>
              <a:t>avoid collinearity problem</a:t>
            </a:r>
            <a:r>
              <a:rPr b="0" i="0" lang="en-US" sz="1800" u="none" cap="none" strike="noStrike">
                <a:solidFill>
                  <a:srgbClr val="000000"/>
                </a:solidFill>
                <a:latin typeface="Arial"/>
                <a:ea typeface="Arial"/>
                <a:cs typeface="Arial"/>
                <a:sym typeface="Arial"/>
              </a:rPr>
              <a:t>. </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GLM model </a:t>
            </a:r>
            <a:r>
              <a:rPr lang="en-US" sz="1800"/>
              <a:t>is </a:t>
            </a:r>
            <a:r>
              <a:rPr b="0" i="0" lang="en-US" sz="1800" u="none" cap="none" strike="noStrike">
                <a:solidFill>
                  <a:srgbClr val="000000"/>
                </a:solidFill>
                <a:latin typeface="Arial"/>
                <a:ea typeface="Arial"/>
                <a:cs typeface="Arial"/>
                <a:sym typeface="Arial"/>
              </a:rPr>
              <a:t>fit by maximum likelihood using the original data</a:t>
            </a:r>
            <a:endParaRPr/>
          </a:p>
          <a:p>
            <a:pPr indent="0" lvl="0" marL="0" marR="0" rtl="0" algn="l">
              <a:lnSpc>
                <a:spcPct val="100000"/>
              </a:lnSpc>
              <a:spcBef>
                <a:spcPts val="0"/>
              </a:spcBef>
              <a:spcAft>
                <a:spcPts val="0"/>
              </a:spcAft>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i="0" lang="en-US" sz="1800" u="none" cap="none" strike="noStrike">
                <a:solidFill>
                  <a:srgbClr val="15264B"/>
                </a:solidFill>
                <a:latin typeface="Arial"/>
                <a:ea typeface="Arial"/>
                <a:cs typeface="Arial"/>
                <a:sym typeface="Arial"/>
              </a:rPr>
              <a:t>None of the parameters are significant， </a:t>
            </a:r>
            <a:r>
              <a:rPr b="0" i="0" lang="en-US" sz="1800" u="none" cap="none" strike="noStrike">
                <a:solidFill>
                  <a:schemeClr val="dk1"/>
                </a:solidFill>
                <a:latin typeface="Arial"/>
                <a:ea typeface="Arial"/>
                <a:cs typeface="Arial"/>
                <a:sym typeface="Arial"/>
              </a:rPr>
              <a:t>which overall matches the results we observe from exploratory data analysis.</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VIF score for all the remaining parameters are smaller than 10.</a:t>
            </a:r>
            <a:endParaRPr/>
          </a:p>
          <a:p>
            <a:pPr indent="-158750" lvl="0" marL="28575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The </a:t>
            </a:r>
            <a:r>
              <a:rPr b="1" i="0" lang="en-US" sz="1800" u="none" cap="none" strike="noStrike">
                <a:solidFill>
                  <a:srgbClr val="15264B"/>
                </a:solidFill>
                <a:latin typeface="Arial"/>
                <a:ea typeface="Arial"/>
                <a:cs typeface="Arial"/>
                <a:sym typeface="Arial"/>
              </a:rPr>
              <a:t>power</a:t>
            </a:r>
            <a:r>
              <a:rPr b="0" i="0" lang="en-US" sz="1800" u="none" cap="none" strike="noStrike">
                <a:solidFill>
                  <a:srgbClr val="000000"/>
                </a:solidFill>
                <a:latin typeface="Arial"/>
                <a:ea typeface="Arial"/>
                <a:cs typeface="Arial"/>
                <a:sym typeface="Arial"/>
              </a:rPr>
              <a:t> of the analysis is </a:t>
            </a:r>
            <a:r>
              <a:rPr b="1" i="0" lang="en-US" sz="1800" u="none" cap="none" strike="noStrike">
                <a:solidFill>
                  <a:srgbClr val="15264B"/>
                </a:solidFill>
                <a:latin typeface="Arial"/>
                <a:ea typeface="Arial"/>
                <a:cs typeface="Arial"/>
                <a:sym typeface="Arial"/>
              </a:rPr>
              <a:t>7.59%</a:t>
            </a:r>
            <a:endParaRPr/>
          </a:p>
          <a:p>
            <a:pPr indent="-158750" lvl="0" marL="28575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15264B"/>
              </a:solidFill>
              <a:latin typeface="Arial"/>
              <a:ea typeface="Arial"/>
              <a:cs typeface="Arial"/>
              <a:sym typeface="Arial"/>
            </a:endParaRPr>
          </a:p>
        </p:txBody>
      </p:sp>
      <p:sp>
        <p:nvSpPr>
          <p:cNvPr id="599" name="Google Shape;599;p33"/>
          <p:cNvSpPr/>
          <p:nvPr/>
        </p:nvSpPr>
        <p:spPr>
          <a:xfrm>
            <a:off x="8370100" y="3613025"/>
            <a:ext cx="782100" cy="738300"/>
          </a:xfrm>
          <a:prstGeom prst="roundRect">
            <a:avLst>
              <a:gd fmla="val 16667" name="adj"/>
            </a:avLst>
          </a:prstGeom>
          <a:noFill/>
          <a:ln cap="flat" cmpd="sng" w="25400">
            <a:solidFill>
              <a:srgbClr val="E84B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aphicFrame>
        <p:nvGraphicFramePr>
          <p:cNvPr id="600" name="Google Shape;600;p33"/>
          <p:cNvGraphicFramePr/>
          <p:nvPr/>
        </p:nvGraphicFramePr>
        <p:xfrm>
          <a:off x="5925358" y="5608555"/>
          <a:ext cx="3000000" cy="3000000"/>
        </p:xfrm>
        <a:graphic>
          <a:graphicData uri="http://schemas.openxmlformats.org/drawingml/2006/table">
            <a:tbl>
              <a:tblPr>
                <a:noFill/>
                <a:tableStyleId>{0B1A16E4-5A28-4A9F-BC20-AE539506338C}</a:tableStyleId>
              </a:tblPr>
              <a:tblGrid>
                <a:gridCol w="337225"/>
                <a:gridCol w="663900"/>
                <a:gridCol w="1127575"/>
                <a:gridCol w="737650"/>
                <a:gridCol w="663900"/>
                <a:gridCol w="1138100"/>
                <a:gridCol w="748200"/>
              </a:tblGrid>
              <a:tr h="190500">
                <a:tc gridSpan="7">
                  <a:txBody>
                    <a:bodyPr/>
                    <a:lstStyle/>
                    <a:p>
                      <a:pPr indent="0" lvl="0" marL="0" marR="0" rtl="0" algn="ctr">
                        <a:lnSpc>
                          <a:spcPct val="100000"/>
                        </a:lnSpc>
                        <a:spcBef>
                          <a:spcPts val="0"/>
                        </a:spcBef>
                        <a:spcAft>
                          <a:spcPts val="0"/>
                        </a:spcAft>
                        <a:buNone/>
                      </a:pPr>
                      <a:r>
                        <a:rPr b="1" lang="en-US" sz="1100" u="none" cap="none" strike="noStrike"/>
                        <a:t>VIF Scores for the Remaining Predictors</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hMerge="1"/>
                <a:tc hMerge="1"/>
              </a:tr>
              <a:tr h="241300">
                <a:tc>
                  <a:txBody>
                    <a:bodyPr/>
                    <a:lstStyle/>
                    <a:p>
                      <a:pPr indent="0" lvl="0" marL="0" marR="0" rtl="0" algn="ctr">
                        <a:lnSpc>
                          <a:spcPct val="100000"/>
                        </a:lnSpc>
                        <a:spcBef>
                          <a:spcPts val="0"/>
                        </a:spcBef>
                        <a:spcAft>
                          <a:spcPts val="0"/>
                        </a:spcAft>
                        <a:buNone/>
                      </a:pPr>
                      <a:r>
                        <a:rPr b="1" lang="en-US" sz="1100" u="none" cap="none" strike="noStrike"/>
                        <a:t>BLP</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VOCD_spa</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MLU_eng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Words_Min_eng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t>VOCD_eng</a:t>
                      </a:r>
                      <a:endParaRPr b="1" i="0" sz="1100" u="none" cap="none" strike="noStrike">
                        <a:solidFill>
                          <a:srgbClr val="000000"/>
                        </a:solidFill>
                        <a:latin typeface="Calibri"/>
                        <a:ea typeface="Calibri"/>
                        <a:cs typeface="Calibri"/>
                        <a:sym typeface="Calibri"/>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3.90</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1.65</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2.78</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2.71</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2.13</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5.15</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3.07</a:t>
                      </a:r>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601" name="Google Shape;601;p33"/>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4"/>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607" name="Google Shape;607;p34"/>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608" name="Google Shape;608;p34"/>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609" name="Google Shape;609;p34"/>
          <p:cNvSpPr txBox="1"/>
          <p:nvPr/>
        </p:nvSpPr>
        <p:spPr>
          <a:xfrm>
            <a:off x="1295400" y="3225488"/>
            <a:ext cx="9601200" cy="7847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Summary</a:t>
            </a:r>
            <a:endParaRPr b="0" i="0" sz="1800" u="none" cap="none" strike="noStrike">
              <a:solidFill>
                <a:schemeClr val="lt1"/>
              </a:solidFill>
              <a:latin typeface="Arial"/>
              <a:ea typeface="Arial"/>
              <a:cs typeface="Arial"/>
              <a:sym typeface="Arial"/>
            </a:endParaRPr>
          </a:p>
        </p:txBody>
      </p:sp>
      <p:sp>
        <p:nvSpPr>
          <p:cNvPr id="610" name="Google Shape;610;p34"/>
          <p:cNvSpPr/>
          <p:nvPr/>
        </p:nvSpPr>
        <p:spPr>
          <a:xfrm>
            <a:off x="5520230" y="1704276"/>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1" name="Google Shape;611;p34"/>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Conclusion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RQ1: Is the priming effect stronger with the ACC or with the SPE construction?</a:t>
            </a:r>
            <a:endParaRPr sz="1800">
              <a:latin typeface="Arial"/>
              <a:ea typeface="Arial"/>
              <a:cs typeface="Arial"/>
              <a:sym typeface="Arial"/>
            </a:endParaRPr>
          </a:p>
          <a:p>
            <a:pPr indent="-273050" lvl="0" marL="285750" rtl="0" algn="l">
              <a:lnSpc>
                <a:spcPct val="100000"/>
              </a:lnSpc>
              <a:spcBef>
                <a:spcPts val="0"/>
              </a:spcBef>
              <a:spcAft>
                <a:spcPts val="0"/>
              </a:spcAft>
              <a:buSzPts val="1800"/>
              <a:buFont typeface="Arial"/>
              <a:buChar char="•"/>
            </a:pPr>
            <a:r>
              <a:rPr lang="en-US" sz="1800">
                <a:latin typeface="Arial"/>
                <a:ea typeface="Arial"/>
                <a:cs typeface="Arial"/>
                <a:sym typeface="Arial"/>
              </a:rPr>
              <a:t>The priming effects are </a:t>
            </a:r>
            <a:r>
              <a:rPr b="1" lang="en-US" sz="1800">
                <a:solidFill>
                  <a:srgbClr val="1F3864"/>
                </a:solidFill>
                <a:latin typeface="Arial"/>
                <a:ea typeface="Arial"/>
                <a:cs typeface="Arial"/>
                <a:sym typeface="Arial"/>
              </a:rPr>
              <a:t>less likely </a:t>
            </a:r>
            <a:r>
              <a:rPr lang="en-US" sz="1800">
                <a:latin typeface="Arial"/>
                <a:ea typeface="Arial"/>
                <a:cs typeface="Arial"/>
                <a:sym typeface="Arial"/>
              </a:rPr>
              <a:t>to happen when using ACC construction compared to SPE construction</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RQ2: Is the priming effect stronger in within-language mode or in cross-linguistic mode?</a:t>
            </a:r>
            <a:endParaRPr sz="1800">
              <a:latin typeface="Arial"/>
              <a:ea typeface="Arial"/>
              <a:cs typeface="Arial"/>
              <a:sym typeface="Arial"/>
            </a:endParaRPr>
          </a:p>
          <a:p>
            <a:pPr indent="-273050" lvl="0" marL="285750" rtl="0" algn="l">
              <a:lnSpc>
                <a:spcPct val="100000"/>
              </a:lnSpc>
              <a:spcBef>
                <a:spcPts val="0"/>
              </a:spcBef>
              <a:spcAft>
                <a:spcPts val="0"/>
              </a:spcAft>
              <a:buSzPts val="1800"/>
              <a:buFont typeface="Arial"/>
              <a:buChar char="•"/>
            </a:pPr>
            <a:r>
              <a:rPr lang="en-US" sz="1800">
                <a:latin typeface="Arial"/>
                <a:ea typeface="Arial"/>
                <a:cs typeface="Arial"/>
                <a:sym typeface="Arial"/>
              </a:rPr>
              <a:t>The </a:t>
            </a:r>
            <a:r>
              <a:rPr b="1" lang="en-US" sz="1800">
                <a:solidFill>
                  <a:srgbClr val="1F3864"/>
                </a:solidFill>
                <a:latin typeface="Arial"/>
                <a:ea typeface="Arial"/>
                <a:cs typeface="Arial"/>
                <a:sym typeface="Arial"/>
              </a:rPr>
              <a:t>mode</a:t>
            </a:r>
            <a:r>
              <a:rPr lang="en-US" sz="1800">
                <a:latin typeface="Arial"/>
                <a:ea typeface="Arial"/>
                <a:cs typeface="Arial"/>
                <a:sym typeface="Arial"/>
              </a:rPr>
              <a:t>cross itself is </a:t>
            </a:r>
            <a:r>
              <a:rPr b="1" lang="en-US" sz="1800">
                <a:solidFill>
                  <a:srgbClr val="1F3864"/>
                </a:solidFill>
                <a:latin typeface="Arial"/>
                <a:ea typeface="Arial"/>
                <a:cs typeface="Arial"/>
                <a:sym typeface="Arial"/>
              </a:rPr>
              <a:t>not significant</a:t>
            </a:r>
            <a:r>
              <a:rPr lang="en-US" sz="1800">
                <a:latin typeface="Arial"/>
                <a:ea typeface="Arial"/>
                <a:cs typeface="Arial"/>
                <a:sym typeface="Arial"/>
              </a:rPr>
              <a:t> but the interaction of </a:t>
            </a:r>
            <a:r>
              <a:rPr b="1" lang="en-US" sz="1800">
                <a:solidFill>
                  <a:srgbClr val="1F3864"/>
                </a:solidFill>
                <a:latin typeface="Arial"/>
                <a:ea typeface="Arial"/>
                <a:cs typeface="Arial"/>
                <a:sym typeface="Arial"/>
              </a:rPr>
              <a:t>phase</a:t>
            </a:r>
            <a:r>
              <a:rPr lang="en-US" sz="1800">
                <a:latin typeface="Arial"/>
                <a:ea typeface="Arial"/>
                <a:cs typeface="Arial"/>
                <a:sym typeface="Arial"/>
              </a:rPr>
              <a:t>treatment</a:t>
            </a:r>
            <a:r>
              <a:rPr b="1" lang="en-US" sz="1800">
                <a:latin typeface="Arial"/>
                <a:ea typeface="Arial"/>
                <a:cs typeface="Arial"/>
                <a:sym typeface="Arial"/>
              </a:rPr>
              <a:t> </a:t>
            </a:r>
            <a:r>
              <a:rPr lang="en-US" sz="1800">
                <a:latin typeface="Arial"/>
                <a:ea typeface="Arial"/>
                <a:cs typeface="Arial"/>
                <a:sym typeface="Arial"/>
              </a:rPr>
              <a:t>and</a:t>
            </a:r>
            <a:r>
              <a:rPr b="1" lang="en-US" sz="1800">
                <a:solidFill>
                  <a:srgbClr val="1F3864"/>
                </a:solidFill>
                <a:latin typeface="Arial"/>
                <a:ea typeface="Arial"/>
                <a:cs typeface="Arial"/>
                <a:sym typeface="Arial"/>
              </a:rPr>
              <a:t> mode</a:t>
            </a:r>
            <a:r>
              <a:rPr lang="en-US" sz="1800">
                <a:latin typeface="Arial"/>
                <a:ea typeface="Arial"/>
                <a:cs typeface="Arial"/>
                <a:sym typeface="Arial"/>
              </a:rPr>
              <a:t>cross is </a:t>
            </a:r>
            <a:r>
              <a:rPr b="1" lang="en-US" sz="1800">
                <a:solidFill>
                  <a:srgbClr val="1F3864"/>
                </a:solidFill>
                <a:latin typeface="Arial"/>
                <a:ea typeface="Arial"/>
                <a:cs typeface="Arial"/>
                <a:sym typeface="Arial"/>
              </a:rPr>
              <a:t>significant</a:t>
            </a:r>
            <a:r>
              <a:rPr lang="en-US" sz="1800">
                <a:latin typeface="Arial"/>
                <a:ea typeface="Arial"/>
                <a:cs typeface="Arial"/>
                <a:sym typeface="Arial"/>
              </a:rPr>
              <a:t>.</a:t>
            </a:r>
            <a:endParaRPr sz="1800">
              <a:latin typeface="Arial"/>
              <a:ea typeface="Arial"/>
              <a:cs typeface="Arial"/>
              <a:sym typeface="Arial"/>
            </a:endParaRPr>
          </a:p>
          <a:p>
            <a:pPr indent="-273050" lvl="0" marL="285750" rtl="0" algn="l">
              <a:lnSpc>
                <a:spcPct val="100000"/>
              </a:lnSpc>
              <a:spcBef>
                <a:spcPts val="0"/>
              </a:spcBef>
              <a:spcAft>
                <a:spcPts val="0"/>
              </a:spcAft>
              <a:buSzPts val="1800"/>
              <a:buFont typeface="Arial"/>
              <a:buChar char="•"/>
            </a:pPr>
            <a:r>
              <a:rPr lang="en-US" sz="1800">
                <a:latin typeface="Arial"/>
                <a:ea typeface="Arial"/>
                <a:cs typeface="Arial"/>
                <a:sym typeface="Arial"/>
              </a:rPr>
              <a:t>Only in the treatment phase of the experiment, priming effects are </a:t>
            </a:r>
            <a:r>
              <a:rPr b="1" lang="en-US" sz="1800">
                <a:solidFill>
                  <a:srgbClr val="1F3864"/>
                </a:solidFill>
                <a:latin typeface="Arial"/>
                <a:ea typeface="Arial"/>
                <a:cs typeface="Arial"/>
                <a:sym typeface="Arial"/>
              </a:rPr>
              <a:t>less likely </a:t>
            </a:r>
            <a:r>
              <a:rPr lang="en-US" sz="1800">
                <a:latin typeface="Arial"/>
                <a:ea typeface="Arial"/>
                <a:cs typeface="Arial"/>
                <a:sym typeface="Arial"/>
              </a:rPr>
              <a:t>to happen in cross mode compared to within mode.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RQ3: Which individual variables are associated with a strong priming effect?</a:t>
            </a:r>
            <a:endParaRPr sz="1800">
              <a:latin typeface="Arial"/>
              <a:ea typeface="Arial"/>
              <a:cs typeface="Arial"/>
              <a:sym typeface="Arial"/>
            </a:endParaRPr>
          </a:p>
          <a:p>
            <a:pPr indent="-273050" lvl="0" marL="285750" rtl="0" algn="l">
              <a:lnSpc>
                <a:spcPct val="100000"/>
              </a:lnSpc>
              <a:spcBef>
                <a:spcPts val="0"/>
              </a:spcBef>
              <a:spcAft>
                <a:spcPts val="0"/>
              </a:spcAft>
              <a:buSzPts val="1800"/>
              <a:buFont typeface="Arial"/>
              <a:buChar char="•"/>
            </a:pPr>
            <a:r>
              <a:rPr lang="en-US" sz="1800">
                <a:solidFill>
                  <a:srgbClr val="15264B"/>
                </a:solidFill>
                <a:latin typeface="Arial"/>
                <a:ea typeface="Arial"/>
                <a:cs typeface="Arial"/>
                <a:sym typeface="Arial"/>
              </a:rPr>
              <a:t>None of the parameters are significant</a:t>
            </a:r>
            <a:endParaRPr sz="1800">
              <a:latin typeface="Arial"/>
              <a:ea typeface="Arial"/>
              <a:cs typeface="Arial"/>
              <a:sym typeface="Arial"/>
            </a:endParaRPr>
          </a:p>
        </p:txBody>
      </p:sp>
      <p:sp>
        <p:nvSpPr>
          <p:cNvPr id="617" name="Google Shape;617;p35"/>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618" name="Google Shape;618;p35"/>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619" name="Google Shape;619;p3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620" name="Google Shape;620;p35"/>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Summary</a:t>
            </a:r>
            <a:endParaRPr b="0" i="0" sz="2400" u="none" cap="none" strike="noStrike">
              <a:solidFill>
                <a:schemeClr val="lt1"/>
              </a:solidFill>
              <a:latin typeface="Arial"/>
              <a:ea typeface="Arial"/>
              <a:cs typeface="Arial"/>
              <a:sym typeface="Arial"/>
            </a:endParaRPr>
          </a:p>
        </p:txBody>
      </p:sp>
      <p:sp>
        <p:nvSpPr>
          <p:cNvPr id="621" name="Google Shape;621;p35"/>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2621f0706c_0_1299"/>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Arial"/>
              <a:buNone/>
            </a:pPr>
            <a:r>
              <a:rPr b="1" lang="en-US" sz="2600">
                <a:solidFill>
                  <a:srgbClr val="E84B36"/>
                </a:solidFill>
                <a:latin typeface="Arial"/>
                <a:ea typeface="Arial"/>
                <a:cs typeface="Arial"/>
                <a:sym typeface="Arial"/>
              </a:rPr>
              <a:t>Experiment Design</a:t>
            </a:r>
            <a:endParaRPr b="1"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1800">
                <a:solidFill>
                  <a:srgbClr val="E84B36"/>
                </a:solidFill>
                <a:latin typeface="Arial"/>
                <a:ea typeface="Arial"/>
                <a:cs typeface="Arial"/>
                <a:sym typeface="Arial"/>
              </a:rPr>
              <a:t>Goal: </a:t>
            </a:r>
            <a:endParaRPr b="1" sz="18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solidFill>
                  <a:schemeClr val="dk1"/>
                </a:solidFill>
                <a:latin typeface="Arial"/>
                <a:ea typeface="Arial"/>
                <a:cs typeface="Arial"/>
                <a:sym typeface="Arial"/>
              </a:rPr>
              <a:t>Examine how priming works in three different groups of Spanish-English bilingual speakers</a:t>
            </a:r>
            <a:endParaRPr/>
          </a:p>
          <a:p>
            <a:pPr indent="0" lvl="0" marL="0" rtl="0" algn="l">
              <a:lnSpc>
                <a:spcPct val="100000"/>
              </a:lnSpc>
              <a:spcBef>
                <a:spcPts val="0"/>
              </a:spcBef>
              <a:spcAft>
                <a:spcPts val="0"/>
              </a:spcAft>
              <a:buSzPts val="3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solidFill>
                  <a:srgbClr val="E84B36"/>
                </a:solidFill>
                <a:latin typeface="Arial"/>
                <a:ea typeface="Arial"/>
                <a:cs typeface="Arial"/>
                <a:sym typeface="Arial"/>
              </a:rPr>
              <a:t>Groups:</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Monolingually-raised Spanish speakers</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First-generation Hispanic immigrants</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Heritage speakers of Spanish</a:t>
            </a:r>
            <a:endParaRPr/>
          </a:p>
          <a:p>
            <a:pPr indent="0" lvl="1" marL="45720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solidFill>
                <a:schemeClr val="dk1"/>
              </a:solidFill>
              <a:latin typeface="Arial"/>
              <a:ea typeface="Arial"/>
              <a:cs typeface="Arial"/>
              <a:sym typeface="Arial"/>
            </a:endParaRPr>
          </a:p>
        </p:txBody>
      </p:sp>
      <p:sp>
        <p:nvSpPr>
          <p:cNvPr id="181" name="Google Shape;181;g12621f0706c_0_1299"/>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82" name="Google Shape;182;g12621f0706c_0_129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83" name="Google Shape;183;g12621f0706c_0_129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84" name="Google Shape;184;g12621f0706c_0_129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185" name="Google Shape;185;g12621f0706c_0_129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
        <p:nvSpPr>
          <p:cNvPr id="186" name="Google Shape;186;g12621f0706c_0_1299"/>
          <p:cNvSpPr txBox="1"/>
          <p:nvPr/>
        </p:nvSpPr>
        <p:spPr>
          <a:xfrm>
            <a:off x="5872850" y="3631400"/>
            <a:ext cx="3087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 </a:t>
            </a:r>
            <a:r>
              <a:rPr lang="en-US" sz="1800">
                <a:latin typeface="Calibri"/>
                <a:ea typeface="Calibri"/>
                <a:cs typeface="Calibri"/>
                <a:sym typeface="Calibri"/>
              </a:rPr>
              <a:t>influence from English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r>
              <a:rPr lang="en-US" sz="1800">
                <a:latin typeface="Calibri"/>
                <a:ea typeface="Calibri"/>
                <a:cs typeface="Calibri"/>
                <a:sym typeface="Calibri"/>
              </a:rPr>
              <a:t>influence from English</a:t>
            </a:r>
            <a:endParaRPr sz="1800">
              <a:latin typeface="Calibri"/>
              <a:ea typeface="Calibri"/>
              <a:cs typeface="Calibri"/>
              <a:sym typeface="Calibri"/>
            </a:endParaRPr>
          </a:p>
        </p:txBody>
      </p:sp>
      <p:pic>
        <p:nvPicPr>
          <p:cNvPr id="187" name="Google Shape;187;g12621f0706c_0_1299"/>
          <p:cNvPicPr preferRelativeResize="0"/>
          <p:nvPr/>
        </p:nvPicPr>
        <p:blipFill>
          <a:blip r:embed="rId4">
            <a:alphaModFix/>
          </a:blip>
          <a:stretch>
            <a:fillRect/>
          </a:stretch>
        </p:blipFill>
        <p:spPr>
          <a:xfrm>
            <a:off x="5492350" y="3681823"/>
            <a:ext cx="257175" cy="99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11b5795ffba_0_0"/>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627" name="Google Shape;627;g11b5795ffba_0_0"/>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628" name="Google Shape;628;g11b5795ffba_0_0"/>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629" name="Google Shape;629;g11b5795ffba_0_0"/>
          <p:cNvSpPr txBox="1"/>
          <p:nvPr/>
        </p:nvSpPr>
        <p:spPr>
          <a:xfrm>
            <a:off x="1295400" y="3225488"/>
            <a:ext cx="9601200" cy="14775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4500"/>
              <a:buFont typeface="Arial"/>
              <a:buNone/>
            </a:pPr>
            <a:r>
              <a:rPr b="1" lang="en-US" sz="4500">
                <a:solidFill>
                  <a:schemeClr val="lt1"/>
                </a:solidFill>
              </a:rPr>
              <a:t>Thank You!</a:t>
            </a:r>
            <a:endParaRPr b="1" sz="4500">
              <a:solidFill>
                <a:schemeClr val="lt1"/>
              </a:solidFill>
            </a:endParaRPr>
          </a:p>
          <a:p>
            <a:pPr indent="0" lvl="0" marL="0" rtl="0" algn="ctr">
              <a:spcBef>
                <a:spcPts val="0"/>
              </a:spcBef>
              <a:spcAft>
                <a:spcPts val="0"/>
              </a:spcAft>
              <a:buClr>
                <a:schemeClr val="dk1"/>
              </a:buClr>
              <a:buSzPts val="4500"/>
              <a:buFont typeface="Arial"/>
              <a:buNone/>
            </a:pPr>
            <a:r>
              <a:rPr b="1" lang="en-US" sz="4500">
                <a:solidFill>
                  <a:schemeClr val="lt1"/>
                </a:solidFill>
              </a:rPr>
              <a:t>Q&amp;A</a:t>
            </a:r>
            <a:endParaRPr b="1" sz="4500">
              <a:solidFill>
                <a:schemeClr val="lt1"/>
              </a:solidFill>
            </a:endParaRPr>
          </a:p>
        </p:txBody>
      </p:sp>
      <p:sp>
        <p:nvSpPr>
          <p:cNvPr id="630" name="Google Shape;630;g11b5795ffba_0_0"/>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1" name="Google Shape;631;g11b5795ffba_0_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2621f0706c_0_1308"/>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Overview of Individual Variables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Bilingual Language Profile (BLP) </a:t>
            </a:r>
            <a:r>
              <a:rPr lang="en-US" sz="1800">
                <a:latin typeface="Arial"/>
                <a:ea typeface="Arial"/>
                <a:cs typeface="Arial"/>
                <a:sym typeface="Arial"/>
              </a:rPr>
              <a:t>– questionnaire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Score from -218 to +218</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Negative score: English dominant | Positive score: Spanish dominant</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Frequency of language use (language_use) </a:t>
            </a:r>
            <a:r>
              <a:rPr lang="en-US" sz="1800">
                <a:latin typeface="Arial"/>
                <a:ea typeface="Arial"/>
                <a:cs typeface="Arial"/>
                <a:sym typeface="Arial"/>
              </a:rPr>
              <a:t>– questionnaire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Mean length of utterance (MLU) </a:t>
            </a:r>
            <a:r>
              <a:rPr lang="en-US" sz="1800">
                <a:latin typeface="Arial"/>
                <a:ea typeface="Arial"/>
                <a:cs typeface="Arial"/>
                <a:sym typeface="Arial"/>
              </a:rPr>
              <a:t>–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Words per minute</a:t>
            </a:r>
            <a:r>
              <a:rPr lang="en-US" sz="1800">
                <a:solidFill>
                  <a:srgbClr val="15264B"/>
                </a:solidFill>
                <a:latin typeface="Arial"/>
                <a:ea typeface="Arial"/>
                <a:cs typeface="Arial"/>
                <a:sym typeface="Arial"/>
              </a:rPr>
              <a:t> (</a:t>
            </a:r>
            <a:r>
              <a:rPr b="1" lang="en-US" sz="1800">
                <a:solidFill>
                  <a:srgbClr val="15264B"/>
                </a:solidFill>
                <a:latin typeface="Arial"/>
                <a:ea typeface="Arial"/>
                <a:cs typeface="Arial"/>
                <a:sym typeface="Arial"/>
              </a:rPr>
              <a:t>Words_Min</a:t>
            </a:r>
            <a:r>
              <a:rPr lang="en-US" sz="1800">
                <a:solidFill>
                  <a:srgbClr val="15264B"/>
                </a:solidFill>
                <a:latin typeface="Arial"/>
                <a:ea typeface="Arial"/>
                <a:cs typeface="Arial"/>
                <a:sym typeface="Arial"/>
              </a:rPr>
              <a:t>) </a:t>
            </a:r>
            <a:r>
              <a:rPr lang="en-US" sz="1800">
                <a:latin typeface="Arial"/>
                <a:ea typeface="Arial"/>
                <a:cs typeface="Arial"/>
                <a:sym typeface="Arial"/>
              </a:rPr>
              <a:t>–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Vocabulary diversity (VOCD)</a:t>
            </a:r>
            <a:r>
              <a:rPr lang="en-US" sz="1800">
                <a:latin typeface="Arial"/>
                <a:ea typeface="Arial"/>
                <a:cs typeface="Arial"/>
                <a:sym typeface="Arial"/>
              </a:rPr>
              <a:t> – narrative</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Spanish</a:t>
            </a:r>
            <a:r>
              <a:rPr lang="en-US"/>
              <a:t> &amp; </a:t>
            </a:r>
            <a:r>
              <a:rPr lang="en-US" sz="1800">
                <a:latin typeface="Arial"/>
                <a:ea typeface="Arial"/>
                <a:cs typeface="Arial"/>
                <a:sym typeface="Arial"/>
              </a:rPr>
              <a:t>English</a:t>
            </a:r>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193" name="Google Shape;193;g12621f0706c_0_130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94" name="Google Shape;194;g12621f0706c_0_130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95" name="Google Shape;195;g12621f0706c_0_130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96" name="Google Shape;196;g12621f0706c_0_130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197" name="Google Shape;197;g12621f0706c_0_130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621f0706c_0_131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Overview of Categorical Variables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Subjects</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124 subjects</a:t>
            </a:r>
            <a:endParaRPr/>
          </a:p>
          <a:p>
            <a:pPr indent="0" lvl="1" marL="457200" rtl="0" algn="l">
              <a:lnSpc>
                <a:spcPct val="100000"/>
              </a:lnSpc>
              <a:spcBef>
                <a:spcPts val="0"/>
              </a:spcBef>
              <a:spcAft>
                <a:spcPts val="0"/>
              </a:spcAft>
              <a:buSzPts val="2000"/>
              <a:buNone/>
            </a:pPr>
            <a:r>
              <a:rPr lang="en-US" sz="1800">
                <a:latin typeface="Arial"/>
                <a:ea typeface="Arial"/>
                <a:cs typeface="Arial"/>
                <a:sym typeface="Arial"/>
              </a:rPr>
              <a:t>	- 60 for Monolingually-raised speakers</a:t>
            </a:r>
            <a:endParaRPr/>
          </a:p>
          <a:p>
            <a:pPr indent="0" lvl="1" marL="457200" rtl="0" algn="l">
              <a:lnSpc>
                <a:spcPct val="100000"/>
              </a:lnSpc>
              <a:spcBef>
                <a:spcPts val="0"/>
              </a:spcBef>
              <a:spcAft>
                <a:spcPts val="0"/>
              </a:spcAft>
              <a:buSzPts val="2000"/>
              <a:buNone/>
            </a:pPr>
            <a:r>
              <a:rPr lang="en-US" sz="1800">
                <a:latin typeface="Arial"/>
                <a:ea typeface="Arial"/>
                <a:cs typeface="Arial"/>
                <a:sym typeface="Arial"/>
              </a:rPr>
              <a:t>	- 24 for First-generation immigrants</a:t>
            </a:r>
            <a:endParaRPr/>
          </a:p>
          <a:p>
            <a:pPr indent="0" lvl="1" marL="457200" rtl="0" algn="l">
              <a:lnSpc>
                <a:spcPct val="100000"/>
              </a:lnSpc>
              <a:spcBef>
                <a:spcPts val="0"/>
              </a:spcBef>
              <a:spcAft>
                <a:spcPts val="0"/>
              </a:spcAft>
              <a:buSzPts val="2000"/>
              <a:buNone/>
            </a:pPr>
            <a:r>
              <a:rPr lang="en-US" sz="1800">
                <a:latin typeface="Arial"/>
                <a:ea typeface="Arial"/>
                <a:cs typeface="Arial"/>
                <a:sym typeface="Arial"/>
              </a:rPr>
              <a:t>	- 40 for Heritage speakers</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Groups</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Monolingual</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First-gen</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Heritage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Phases</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Pre-test</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Treatment</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Post-test</a:t>
            </a:r>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203" name="Google Shape;203;g12621f0706c_0_131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04" name="Google Shape;204;g12621f0706c_0_131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05" name="Google Shape;205;g12621f0706c_0_131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06" name="Google Shape;206;g12621f0706c_0_131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207" name="Google Shape;207;g12621f0706c_0_131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2621f0706c_0_1326"/>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Overview of Categorical Variables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Constructions </a:t>
            </a:r>
            <a:r>
              <a:rPr lang="en-US" sz="1800">
                <a:solidFill>
                  <a:schemeClr val="dk1"/>
                </a:solidFill>
                <a:latin typeface="Arial"/>
                <a:ea typeface="Arial"/>
                <a:cs typeface="Arial"/>
                <a:sym typeface="Arial"/>
              </a:rPr>
              <a:t>(in Spanish)</a:t>
            </a:r>
            <a:endParaRPr sz="1800">
              <a:solidFill>
                <a:schemeClr val="dk1"/>
              </a:solidFill>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ACC</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SPE</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Modes</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Within</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Cross</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Target</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Yes: priming effect happens</a:t>
            </a:r>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No: priming effect does not happen</a:t>
            </a:r>
            <a:endParaRPr/>
          </a:p>
          <a:p>
            <a:pPr indent="-285750" lvl="0" marL="285750" rtl="0" algn="l">
              <a:lnSpc>
                <a:spcPct val="100000"/>
              </a:lnSpc>
              <a:spcBef>
                <a:spcPts val="0"/>
              </a:spcBef>
              <a:spcAft>
                <a:spcPts val="0"/>
              </a:spcAft>
              <a:buSzPts val="2000"/>
              <a:buChar char="•"/>
            </a:pPr>
            <a:r>
              <a:rPr b="1" lang="en-US" sz="1800">
                <a:solidFill>
                  <a:srgbClr val="15264B"/>
                </a:solidFill>
                <a:latin typeface="Arial"/>
                <a:ea typeface="Arial"/>
                <a:cs typeface="Arial"/>
                <a:sym typeface="Arial"/>
              </a:rPr>
              <a:t>N_Items</a:t>
            </a:r>
            <a:endParaRPr sz="1800">
              <a:latin typeface="Arial"/>
              <a:ea typeface="Arial"/>
              <a:cs typeface="Arial"/>
              <a:sym typeface="Arial"/>
            </a:endParaRPr>
          </a:p>
          <a:p>
            <a:pPr indent="-285750" lvl="1" marL="742950" rtl="0" algn="l">
              <a:lnSpc>
                <a:spcPct val="100000"/>
              </a:lnSpc>
              <a:spcBef>
                <a:spcPts val="0"/>
              </a:spcBef>
              <a:spcAft>
                <a:spcPts val="0"/>
              </a:spcAft>
              <a:buSzPts val="2000"/>
              <a:buChar char="•"/>
            </a:pPr>
            <a:r>
              <a:rPr lang="en-US" sz="1800">
                <a:latin typeface="Arial"/>
                <a:ea typeface="Arial"/>
                <a:cs typeface="Arial"/>
                <a:sym typeface="Arial"/>
              </a:rPr>
              <a:t>180 in total / per participant</a:t>
            </a:r>
            <a:endParaRPr sz="1800">
              <a:latin typeface="Arial"/>
              <a:ea typeface="Arial"/>
              <a:cs typeface="Arial"/>
              <a:sym typeface="Arial"/>
            </a:endParaRPr>
          </a:p>
          <a:p>
            <a:pPr indent="-285750" lvl="2" marL="1200150" rtl="0" algn="l">
              <a:lnSpc>
                <a:spcPct val="100000"/>
              </a:lnSpc>
              <a:spcBef>
                <a:spcPts val="0"/>
              </a:spcBef>
              <a:spcAft>
                <a:spcPts val="0"/>
              </a:spcAft>
              <a:buSzPts val="2000"/>
              <a:buFont typeface="Arial"/>
              <a:buChar char="-"/>
            </a:pPr>
            <a:r>
              <a:rPr lang="en-US" sz="1800">
                <a:latin typeface="Arial"/>
                <a:ea typeface="Arial"/>
                <a:cs typeface="Arial"/>
                <a:sym typeface="Arial"/>
              </a:rPr>
              <a:t>60 for each experiment</a:t>
            </a:r>
            <a:endParaRPr/>
          </a:p>
          <a:p>
            <a:pPr indent="-285750" lvl="2" marL="1200150" rtl="0" algn="l">
              <a:lnSpc>
                <a:spcPct val="100000"/>
              </a:lnSpc>
              <a:spcBef>
                <a:spcPts val="0"/>
              </a:spcBef>
              <a:spcAft>
                <a:spcPts val="0"/>
              </a:spcAft>
              <a:buSzPts val="2000"/>
              <a:buFont typeface="Arial"/>
              <a:buChar char="-"/>
            </a:pPr>
            <a:r>
              <a:rPr lang="en-US" sz="1800">
                <a:latin typeface="Arial"/>
                <a:ea typeface="Arial"/>
                <a:cs typeface="Arial"/>
                <a:sym typeface="Arial"/>
              </a:rPr>
              <a:t>20 for each test under one </a:t>
            </a:r>
            <a:r>
              <a:rPr lang="en-US" sz="1800">
                <a:latin typeface="Arial"/>
                <a:ea typeface="Arial"/>
                <a:cs typeface="Arial"/>
                <a:sym typeface="Arial"/>
              </a:rPr>
              <a:t>experiment</a:t>
            </a:r>
            <a:endParaRPr/>
          </a:p>
          <a:p>
            <a:pPr indent="-158750" lvl="1" marL="742950" rtl="0" algn="l">
              <a:lnSpc>
                <a:spcPct val="100000"/>
              </a:lnSpc>
              <a:spcBef>
                <a:spcPts val="0"/>
              </a:spcBef>
              <a:spcAft>
                <a:spcPts val="0"/>
              </a:spcAft>
              <a:buSzPts val="2000"/>
              <a:buNone/>
            </a:pPr>
            <a:r>
              <a:t/>
            </a:r>
            <a:endParaRPr sz="1800">
              <a:latin typeface="Arial"/>
              <a:ea typeface="Arial"/>
              <a:cs typeface="Arial"/>
              <a:sym typeface="Arial"/>
            </a:endParaRPr>
          </a:p>
          <a:p>
            <a:pPr indent="-158750" lvl="1" marL="742950" rtl="0" algn="l">
              <a:lnSpc>
                <a:spcPct val="100000"/>
              </a:lnSpc>
              <a:spcBef>
                <a:spcPts val="0"/>
              </a:spcBef>
              <a:spcAft>
                <a:spcPts val="0"/>
              </a:spcAft>
              <a:buSzPts val="2000"/>
              <a:buNone/>
            </a:pPr>
            <a:r>
              <a:t/>
            </a:r>
            <a:endParaRPr sz="1800">
              <a:latin typeface="Arial"/>
              <a:ea typeface="Arial"/>
              <a:cs typeface="Arial"/>
              <a:sym typeface="Arial"/>
            </a:endParaRPr>
          </a:p>
          <a:p>
            <a:pPr indent="-158750" lvl="1" marL="74295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213" name="Google Shape;213;g12621f0706c_0_132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14" name="Google Shape;214;g12621f0706c_0_132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15" name="Google Shape;215;g12621f0706c_0_132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16" name="Google Shape;216;g12621f0706c_0_132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217" name="Google Shape;217;g12621f0706c_0_132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621f0706c_0_1335"/>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Research Questions</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1. Is the priming effect stronger with the ACC or with the SPE construction?</a:t>
            </a:r>
            <a:endParaRPr/>
          </a:p>
          <a:p>
            <a:pPr indent="0" lvl="0" marL="0" rtl="0" algn="l">
              <a:lnSpc>
                <a:spcPct val="100000"/>
              </a:lnSpc>
              <a:spcBef>
                <a:spcPts val="0"/>
              </a:spcBef>
              <a:spcAft>
                <a:spcPts val="0"/>
              </a:spcAft>
              <a:buSzPts val="2000"/>
              <a:buNone/>
            </a:pPr>
            <a:r>
              <a:t/>
            </a:r>
            <a:endParaRPr b="1" sz="2600">
              <a:solidFill>
                <a:srgbClr val="E84B36"/>
              </a:solidFill>
              <a:latin typeface="Arial"/>
              <a:ea typeface="Arial"/>
              <a:cs typeface="Arial"/>
              <a:sym typeface="Arial"/>
            </a:endParaRPr>
          </a:p>
        </p:txBody>
      </p:sp>
      <p:sp>
        <p:nvSpPr>
          <p:cNvPr id="223" name="Google Shape;223;g12621f0706c_0_1335"/>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24" name="Google Shape;224;g12621f0706c_0_1335"/>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25" name="Google Shape;225;g12621f0706c_0_133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26" name="Google Shape;226;g12621f0706c_0_1335"/>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227" name="Google Shape;227;g12621f0706c_0_1335"/>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graphicFrame>
        <p:nvGraphicFramePr>
          <p:cNvPr id="228" name="Google Shape;228;g12621f0706c_0_1335"/>
          <p:cNvGraphicFramePr/>
          <p:nvPr/>
        </p:nvGraphicFramePr>
        <p:xfrm>
          <a:off x="1101271" y="2506685"/>
          <a:ext cx="3000000" cy="3000000"/>
        </p:xfrm>
        <a:graphic>
          <a:graphicData uri="http://schemas.openxmlformats.org/drawingml/2006/table">
            <a:tbl>
              <a:tblPr bandRow="1" firstRow="1">
                <a:noFill/>
                <a:tableStyleId>{0B1A16E4-5A28-4A9F-BC20-AE539506338C}</a:tableStyleId>
              </a:tblPr>
              <a:tblGrid>
                <a:gridCol w="1587975"/>
                <a:gridCol w="1777350"/>
                <a:gridCol w="1482850"/>
                <a:gridCol w="2365750"/>
                <a:gridCol w="2637950"/>
              </a:tblGrid>
              <a:tr h="477350">
                <a:tc>
                  <a:txBody>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Experiment</a:t>
                      </a:r>
                      <a:endParaRPr b="1" i="0" sz="1800" u="none" cap="none" strike="noStrike">
                        <a:solidFill>
                          <a:schemeClr val="lt1"/>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Construction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Mode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Language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Tasks</a:t>
                      </a:r>
                      <a:endParaRPr sz="1800" u="none" cap="none" strike="noStrike"/>
                    </a:p>
                  </a:txBody>
                  <a:tcPr marT="45725" marB="45725" marR="91450" marL="91450"/>
                </a:tc>
              </a:tr>
              <a:tr h="477350">
                <a:tc>
                  <a:txBody>
                    <a:bodyPr/>
                    <a:lstStyle/>
                    <a:p>
                      <a:pPr indent="0" lvl="0" marL="0" marR="0" rtl="0" algn="ctr">
                        <a:lnSpc>
                          <a:spcPct val="100000"/>
                        </a:lnSpc>
                        <a:spcBef>
                          <a:spcPts val="0"/>
                        </a:spcBef>
                        <a:spcAft>
                          <a:spcPts val="0"/>
                        </a:spcAft>
                        <a:buNone/>
                      </a:pPr>
                      <a:r>
                        <a:rPr lang="en-US" sz="1800" u="none" cap="none" strike="noStrike"/>
                        <a:t>Experiment 1</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ACC</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Within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Spanish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Pre-test, treatment, post-test</a:t>
                      </a:r>
                      <a:endParaRPr/>
                    </a:p>
                  </a:txBody>
                  <a:tcPr marT="45725" marB="45725" marR="91450" marL="91450"/>
                </a:tc>
              </a:tr>
              <a:tr h="4773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Experiment 2</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Within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Spanish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Pre-test, treatment, post-test</a:t>
                      </a:r>
                      <a:endParaRPr/>
                    </a:p>
                  </a:txBody>
                  <a:tcPr marT="45725" marB="45725" marR="91450" marL="91450"/>
                </a:tc>
              </a:tr>
              <a:tr h="4773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Experiment 3</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Cross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English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Pre-test, treatment, post-test</a:t>
                      </a:r>
                      <a:endParaRPr/>
                    </a:p>
                  </a:txBody>
                  <a:tcPr marT="45725" marB="45725" marR="91450" marL="91450"/>
                </a:tc>
              </a:tr>
            </a:tbl>
          </a:graphicData>
        </a:graphic>
      </p:graphicFrame>
      <p:sp>
        <p:nvSpPr>
          <p:cNvPr id="229" name="Google Shape;229;g12621f0706c_0_1335"/>
          <p:cNvSpPr txBox="1"/>
          <p:nvPr/>
        </p:nvSpPr>
        <p:spPr>
          <a:xfrm>
            <a:off x="637790" y="5370336"/>
            <a:ext cx="6096000" cy="708000"/>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Each test has 20 items</a:t>
            </a:r>
            <a:endParaRPr/>
          </a:p>
          <a:p>
            <a:pPr indent="-285750" lvl="1" marL="7429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Arial"/>
                <a:ea typeface="Arial"/>
                <a:cs typeface="Arial"/>
                <a:sym typeface="Arial"/>
              </a:rPr>
              <a:t>60 for one experiment </a:t>
            </a:r>
            <a:endParaRPr/>
          </a:p>
        </p:txBody>
      </p:sp>
      <p:sp>
        <p:nvSpPr>
          <p:cNvPr id="230" name="Google Shape;230;g12621f0706c_0_1335"/>
          <p:cNvSpPr/>
          <p:nvPr/>
        </p:nvSpPr>
        <p:spPr>
          <a:xfrm>
            <a:off x="1101271" y="2989006"/>
            <a:ext cx="9852000" cy="12291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621f0706c_0_134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Research Questions</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solidFill>
                  <a:schemeClr val="dk1"/>
                </a:solidFill>
                <a:latin typeface="Arial"/>
                <a:ea typeface="Arial"/>
                <a:cs typeface="Arial"/>
                <a:sym typeface="Arial"/>
              </a:rPr>
              <a:t>2. Is the priming effect stronger in within-language mode or in cross-linguistic mode?</a:t>
            </a:r>
            <a:endParaRPr/>
          </a:p>
          <a:p>
            <a:pPr indent="0" lvl="0" marL="0" rtl="0" algn="l">
              <a:lnSpc>
                <a:spcPct val="100000"/>
              </a:lnSpc>
              <a:spcBef>
                <a:spcPts val="0"/>
              </a:spcBef>
              <a:spcAft>
                <a:spcPts val="0"/>
              </a:spcAft>
              <a:buSzPts val="2000"/>
              <a:buNone/>
            </a:pPr>
            <a:r>
              <a:t/>
            </a:r>
            <a:endParaRPr b="1" sz="2600">
              <a:solidFill>
                <a:srgbClr val="E84B36"/>
              </a:solidFill>
              <a:latin typeface="Arial"/>
              <a:ea typeface="Arial"/>
              <a:cs typeface="Arial"/>
              <a:sym typeface="Arial"/>
            </a:endParaRPr>
          </a:p>
        </p:txBody>
      </p:sp>
      <p:sp>
        <p:nvSpPr>
          <p:cNvPr id="236" name="Google Shape;236;g12621f0706c_0_134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37" name="Google Shape;237;g12621f0706c_0_134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38" name="Google Shape;238;g12621f0706c_0_134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39" name="Google Shape;239;g12621f0706c_0_134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lang="en-US" sz="2400">
                <a:solidFill>
                  <a:schemeClr val="lt1"/>
                </a:solidFill>
              </a:rPr>
              <a:t>Introduction</a:t>
            </a:r>
            <a:endParaRPr b="0" i="0" sz="2400" u="none" cap="none" strike="noStrike">
              <a:solidFill>
                <a:schemeClr val="lt1"/>
              </a:solidFill>
              <a:latin typeface="Arial"/>
              <a:ea typeface="Arial"/>
              <a:cs typeface="Arial"/>
              <a:sym typeface="Arial"/>
            </a:endParaRPr>
          </a:p>
        </p:txBody>
      </p:sp>
      <p:sp>
        <p:nvSpPr>
          <p:cNvPr id="240" name="Google Shape;240;g12621f0706c_0_134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STAT 427 Statistical Consulting</a:t>
            </a:r>
            <a:endParaRPr/>
          </a:p>
        </p:txBody>
      </p:sp>
      <p:graphicFrame>
        <p:nvGraphicFramePr>
          <p:cNvPr id="241" name="Google Shape;241;g12621f0706c_0_1347"/>
          <p:cNvGraphicFramePr/>
          <p:nvPr/>
        </p:nvGraphicFramePr>
        <p:xfrm>
          <a:off x="1101271" y="2506685"/>
          <a:ext cx="3000000" cy="3000000"/>
        </p:xfrm>
        <a:graphic>
          <a:graphicData uri="http://schemas.openxmlformats.org/drawingml/2006/table">
            <a:tbl>
              <a:tblPr bandRow="1" firstRow="1">
                <a:noFill/>
                <a:tableStyleId>{0B1A16E4-5A28-4A9F-BC20-AE539506338C}</a:tableStyleId>
              </a:tblPr>
              <a:tblGrid>
                <a:gridCol w="1587975"/>
                <a:gridCol w="1777350"/>
                <a:gridCol w="1482850"/>
                <a:gridCol w="2365750"/>
                <a:gridCol w="2637950"/>
              </a:tblGrid>
              <a:tr h="477350">
                <a:tc>
                  <a:txBody>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Experiment</a:t>
                      </a:r>
                      <a:endParaRPr b="1" i="0" sz="1800" u="none" cap="none" strike="noStrike">
                        <a:solidFill>
                          <a:schemeClr val="lt1"/>
                        </a:solidFill>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Construction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Mode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Language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Tasks</a:t>
                      </a:r>
                      <a:endParaRPr sz="1800" u="none" cap="none" strike="noStrike"/>
                    </a:p>
                  </a:txBody>
                  <a:tcPr marT="45725" marB="45725" marR="91450" marL="91450"/>
                </a:tc>
              </a:tr>
              <a:tr h="477350">
                <a:tc>
                  <a:txBody>
                    <a:bodyPr/>
                    <a:lstStyle/>
                    <a:p>
                      <a:pPr indent="0" lvl="0" marL="0" marR="0" rtl="0" algn="ctr">
                        <a:lnSpc>
                          <a:spcPct val="100000"/>
                        </a:lnSpc>
                        <a:spcBef>
                          <a:spcPts val="0"/>
                        </a:spcBef>
                        <a:spcAft>
                          <a:spcPts val="0"/>
                        </a:spcAft>
                        <a:buNone/>
                      </a:pPr>
                      <a:r>
                        <a:rPr lang="en-US" sz="1800" u="none" cap="none" strike="noStrike"/>
                        <a:t>Experiment 1</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ACC</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Within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Spanish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Pre-test, treatment, post-test</a:t>
                      </a:r>
                      <a:endParaRPr/>
                    </a:p>
                  </a:txBody>
                  <a:tcPr marT="45725" marB="45725" marR="91450" marL="91450"/>
                </a:tc>
              </a:tr>
              <a:tr h="4773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Experiment 2</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Within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Spanish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Pre-test, treatment, post-test</a:t>
                      </a:r>
                      <a:endParaRPr/>
                    </a:p>
                  </a:txBody>
                  <a:tcPr marT="45725" marB="45725" marR="91450" marL="91450"/>
                </a:tc>
              </a:tr>
              <a:tr h="4773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Experiment 3</a:t>
                      </a:r>
                      <a:endParaRPr/>
                    </a:p>
                    <a:p>
                      <a:pPr indent="0" lvl="0" marL="0" marR="0" rtl="0" algn="ctr">
                        <a:lnSpc>
                          <a:spcPct val="10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SPE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Cross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800" u="none" cap="none" strike="noStrike"/>
                        <a:t>English &gt; Spanish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Pre-test, treatment, post-test</a:t>
                      </a:r>
                      <a:endParaRPr/>
                    </a:p>
                  </a:txBody>
                  <a:tcPr marT="45725" marB="45725" marR="91450" marL="91450"/>
                </a:tc>
              </a:tr>
            </a:tbl>
          </a:graphicData>
        </a:graphic>
      </p:graphicFrame>
      <p:sp>
        <p:nvSpPr>
          <p:cNvPr id="242" name="Google Shape;242;g12621f0706c_0_1347"/>
          <p:cNvSpPr/>
          <p:nvPr/>
        </p:nvSpPr>
        <p:spPr>
          <a:xfrm>
            <a:off x="1039578" y="3603522"/>
            <a:ext cx="9852000" cy="12291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2019-01-14T22:06:33Z</dcterms:created>
  <dc:creator>Nielsen, Joshua</dc:creator>
</cp:coreProperties>
</file>