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76" r:id="rId6"/>
    <p:sldId id="281" r:id="rId7"/>
    <p:sldId id="282" r:id="rId8"/>
    <p:sldId id="277" r:id="rId9"/>
    <p:sldId id="278" r:id="rId10"/>
    <p:sldId id="279" r:id="rId11"/>
    <p:sldId id="280" r:id="rId12"/>
    <p:sldId id="284" r:id="rId13"/>
    <p:sldId id="283" r:id="rId14"/>
    <p:sldId id="268" r:id="rId15"/>
    <p:sldId id="258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18" name="Google Shape;11;p2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9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835" y="4230532"/>
            <a:ext cx="10250801" cy="721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972600" y="1763266"/>
            <a:ext cx="10251200" cy="20248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72432" y="2771832"/>
            <a:ext cx="5032402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Google Shape;38;p5"/>
          <p:cNvSpPr txBox="1">
            <a:spLocks noGrp="1"/>
          </p:cNvSpPr>
          <p:nvPr>
            <p:ph type="body" sz="quarter" idx="21"/>
          </p:nvPr>
        </p:nvSpPr>
        <p:spPr>
          <a:xfrm>
            <a:off x="6191471" y="2771832"/>
            <a:ext cx="5032402" cy="3014801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1632" y="3708967"/>
            <a:ext cx="4401201" cy="2130001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89" name="Google Shape;63;p9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90" name="标题文本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4215367"/>
            <a:ext cx="4401200" cy="1012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Google Shape;68;p9"/>
          <p:cNvSpPr txBox="1">
            <a:spLocks noGrp="1"/>
          </p:cNvSpPr>
          <p:nvPr>
            <p:ph type="body" sz="half" idx="21"/>
          </p:nvPr>
        </p:nvSpPr>
        <p:spPr>
          <a:xfrm>
            <a:off x="6898967" y="1803500"/>
            <a:ext cx="4499201" cy="4034000"/>
          </a:xfrm>
          <a:prstGeom prst="rect">
            <a:avLst/>
          </a:prstGeom>
        </p:spPr>
        <p:txBody>
          <a:bodyPr/>
          <a:lstStyle/>
          <a:p>
            <a:pPr marL="609584" indent="-414855"/>
            <a:endParaRPr/>
          </a:p>
        </p:txBody>
      </p:sp>
      <p:sp>
        <p:nvSpPr>
          <p:cNvPr id="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6600" y="5830068"/>
            <a:ext cx="10263200" cy="6140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11" name="xx%"/>
          <p:cNvSpPr txBox="1">
            <a:spLocks noGrp="1"/>
          </p:cNvSpPr>
          <p:nvPr>
            <p:ph type="title" hasCustomPrompt="1"/>
          </p:nvPr>
        </p:nvSpPr>
        <p:spPr>
          <a:xfrm>
            <a:off x="972600" y="978599"/>
            <a:ext cx="10251200" cy="1659602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72600" y="3030516"/>
            <a:ext cx="10251200" cy="2107202"/>
          </a:xfrm>
          <a:prstGeom prst="rect">
            <a:avLst/>
          </a:prstGeom>
        </p:spPr>
        <p:txBody>
          <a:bodyPr/>
          <a:lstStyle>
            <a:lvl1pPr marL="609584" indent="-414855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1291519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90110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2510688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312027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4144" y="6402510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r>
              <a:rPr dirty="0"/>
              <a:t>Bringing the Analog World to Digital Design</a:t>
            </a:r>
          </a:p>
        </p:txBody>
      </p:sp>
      <p:sp>
        <p:nvSpPr>
          <p:cNvPr id="130" name="Google Shape;87;p13"/>
          <p:cNvSpPr txBox="1">
            <a:spLocks noGrp="1"/>
          </p:cNvSpPr>
          <p:nvPr>
            <p:ph type="subTitle" sz="half" idx="1"/>
          </p:nvPr>
        </p:nvSpPr>
        <p:spPr>
          <a:xfrm>
            <a:off x="972832" y="4230532"/>
            <a:ext cx="10347602" cy="1751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 member: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Conor Naughton 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 Xu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Yimin Xu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C116-86FE-4382-BFB0-2622ED2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4AD7-8ABE-4E2D-B43F-C3E1854FD92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Analog game</a:t>
            </a:r>
          </a:p>
          <a:p>
            <a:pPr lvl="1"/>
            <a:r>
              <a:rPr lang="en-US" dirty="0"/>
              <a:t>Pressing harder makes it move faster</a:t>
            </a:r>
          </a:p>
          <a:p>
            <a:r>
              <a:rPr lang="en-US" dirty="0"/>
              <a:t>Attribution </a:t>
            </a:r>
            <a:r>
              <a:rPr lang="en-US"/>
              <a:t>of successes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049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9B26-EABB-4AEC-961D-D10F5A1A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958F-B090-45B9-B80B-641FB904439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Use of Quad SPI flash memory</a:t>
            </a:r>
          </a:p>
          <a:p>
            <a:r>
              <a:rPr lang="en-US" dirty="0"/>
              <a:t>Timing issues of direction change versus ADC settling</a:t>
            </a:r>
          </a:p>
          <a:p>
            <a:r>
              <a:rPr lang="en-US" dirty="0"/>
              <a:t>Explain what we tried for each of these</a:t>
            </a:r>
          </a:p>
        </p:txBody>
      </p:sp>
    </p:spTree>
    <p:extLst>
      <p:ext uri="{BB962C8B-B14F-4D97-AF65-F5344CB8AC3E}">
        <p14:creationId xmlns:p14="http://schemas.microsoft.com/office/powerpoint/2010/main" val="25255042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F7FD-AE76-32AE-D0DB-BCF99865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9654-7ACF-DA6E-229C-4698B439AC7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470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FB41-2A1F-4C77-A819-49497EA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update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355620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r>
              <a:t>Path Forward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Game Code Base [Bin Xu]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out button input for ADC output [11/11]</a:t>
            </a:r>
          </a:p>
          <a:p>
            <a:pPr marL="1828753" lvl="2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Start with simple threshold and maintain single step of paddle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lang="en-US" dirty="0"/>
              <a:t>Change from single step to step proportional to ADC output [11/18]</a:t>
            </a:r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ADC [Conor N]</a:t>
            </a:r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Figure out how to make measurements more differentiable [11/4]</a:t>
            </a:r>
            <a:endParaRPr sz="1100" dirty="0"/>
          </a:p>
          <a:p>
            <a:pPr marL="1828754" lvl="2" indent="-406390">
              <a:spcBef>
                <a:spcPts val="100"/>
              </a:spcBef>
              <a:buSzPts val="1600"/>
              <a:defRPr sz="1600"/>
            </a:pPr>
            <a:r>
              <a:rPr dirty="0"/>
              <a:t>Likely replace with a load cell but in the mean time, try to find an EE solution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Characterize measurement repeatability, fidelity [11/9]</a:t>
            </a:r>
            <a:endParaRPr sz="1100" dirty="0"/>
          </a:p>
          <a:p>
            <a:pPr marL="1219169" lvl="1" indent="-406390">
              <a:spcBef>
                <a:spcPts val="100"/>
              </a:spcBef>
              <a:buSzPts val="1600"/>
              <a:defRPr sz="1600"/>
            </a:pPr>
            <a:r>
              <a:rPr dirty="0"/>
              <a:t>Finalize gameplay setup and demonstrate functionality [11/18]</a:t>
            </a:r>
            <a:endParaRPr sz="1100" dirty="0"/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rPr dirty="0"/>
              <a:t>Quad SPI Flash [</a:t>
            </a:r>
            <a:r>
              <a:rPr dirty="0" err="1"/>
              <a:t>Yimin</a:t>
            </a:r>
            <a:r>
              <a:rPr dirty="0"/>
              <a:t> Xu]</a:t>
            </a:r>
          </a:p>
          <a:p>
            <a:pPr marL="1236102" lvl="1" indent="-423322">
              <a:spcBef>
                <a:spcPts val="100"/>
              </a:spcBef>
              <a:buSzPts val="1800"/>
              <a:buChar char="●"/>
              <a:defRPr sz="1800"/>
            </a:pPr>
            <a:r>
              <a:rPr dirty="0"/>
              <a:t>Combine the flash controller into game memory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50391">
              <a:defRPr sz="3162"/>
            </a:lvl1pPr>
          </a:lstStyle>
          <a:p>
            <a:r>
              <a:t>High Level Diagram</a:t>
            </a:r>
          </a:p>
        </p:txBody>
      </p:sp>
      <p:pic>
        <p:nvPicPr>
          <p:cNvPr id="136" name="Google Shape;105;p16" descr="Google Shape;105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66" y="2625100"/>
            <a:ext cx="6902254" cy="39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06;p16" descr="Google Shape;106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07" y="2157498"/>
            <a:ext cx="3161492" cy="185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0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>
            <a:normAutofit fontScale="90000"/>
          </a:bodyPr>
          <a:lstStyle>
            <a:lvl1pPr defTabSz="822959">
              <a:defRPr sz="3150"/>
            </a:lvl1pPr>
          </a:lstStyle>
          <a:p>
            <a:r>
              <a:rPr dirty="0"/>
              <a:t>Goal</a:t>
            </a:r>
            <a:r>
              <a:rPr lang="en-US" dirty="0"/>
              <a:t>/Motivation</a:t>
            </a:r>
            <a:endParaRPr dirty="0"/>
          </a:p>
        </p:txBody>
      </p:sp>
      <p:sp>
        <p:nvSpPr>
          <p:cNvPr id="133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>
              <a:defRPr sz="2400"/>
            </a:pPr>
            <a:r>
              <a:rPr sz="2000" dirty="0"/>
              <a:t>Explore the use of analog signals</a:t>
            </a:r>
          </a:p>
          <a:p>
            <a:pPr>
              <a:defRPr sz="2400"/>
            </a:pPr>
            <a:r>
              <a:rPr sz="2000" dirty="0"/>
              <a:t>Exchange a digital input for a game with an analog input</a:t>
            </a:r>
          </a:p>
          <a:p>
            <a:pPr>
              <a:defRPr sz="2400"/>
            </a:pPr>
            <a:r>
              <a:rPr sz="2000" dirty="0"/>
              <a:t>Store ADC data</a:t>
            </a:r>
          </a:p>
          <a:p>
            <a:pPr>
              <a:defRPr sz="2400"/>
            </a:pPr>
            <a:r>
              <a:rPr sz="2000" dirty="0"/>
              <a:t>Pull data from memory</a:t>
            </a:r>
            <a:endParaRPr lang="en-US" sz="2000" dirty="0"/>
          </a:p>
          <a:p>
            <a:r>
              <a:rPr lang="en-US" sz="2000" dirty="0"/>
              <a:t>FPGAs work with digital signals however the tasks they are used for often involves analog inputs</a:t>
            </a:r>
          </a:p>
          <a:p>
            <a:r>
              <a:rPr lang="en-US" sz="2000" dirty="0"/>
              <a:t>Analog is more interesting than digital</a:t>
            </a:r>
          </a:p>
          <a:p>
            <a:r>
              <a:rPr lang="en-US" sz="2000" dirty="0"/>
              <a:t>Requires interacting with and controlling another component of the development board (Analog to Digital Converter (ADC))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F2C8-2190-4F79-9235-CB16C2A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Functionality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2592-E0C4-4FBA-B8A0-F2C2E397D79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Describe game, rules</a:t>
            </a:r>
          </a:p>
          <a:p>
            <a:r>
              <a:rPr lang="en-US" dirty="0"/>
              <a:t>Balls speed up after certain number of points</a:t>
            </a:r>
          </a:p>
          <a:p>
            <a:r>
              <a:rPr lang="en-US" dirty="0"/>
              <a:t>Additional balloons coming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999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04-9DE8-4922-82D9-3C597CD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5B7B-E502-46FB-9BC1-11AA481C3A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4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80D-8920-4003-BCB6-2CAA81F5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Functionality-ADC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4FD0-A078-481F-9044-DC5278242D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72600" y="2771832"/>
            <a:ext cx="5818818" cy="3014802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ADC sampling work?</a:t>
            </a:r>
          </a:p>
          <a:p>
            <a:pPr lvl="1"/>
            <a:r>
              <a:rPr lang="en-US" dirty="0"/>
              <a:t>System clock needs to be kept at 18 times sample frequency</a:t>
            </a:r>
          </a:p>
          <a:p>
            <a:pPr lvl="1"/>
            <a:r>
              <a:rPr lang="en-US" dirty="0"/>
              <a:t>Sample rate 1MSPS</a:t>
            </a:r>
          </a:p>
          <a:p>
            <a:pPr lvl="1"/>
            <a:r>
              <a:rPr lang="en-US" dirty="0"/>
              <a:t>12 bit ADC</a:t>
            </a:r>
          </a:p>
          <a:p>
            <a:pPr lvl="1"/>
            <a:r>
              <a:rPr lang="en-US" dirty="0"/>
              <a:t>General-purpose, high-precision analog interface for a range of applications</a:t>
            </a:r>
          </a:p>
          <a:p>
            <a:pPr lvl="1"/>
            <a:r>
              <a:rPr lang="en-US" dirty="0"/>
              <a:t>Unipolar and differential measurement</a:t>
            </a:r>
          </a:p>
          <a:p>
            <a:pPr lvl="1"/>
            <a:r>
              <a:rPr lang="en-US" dirty="0"/>
              <a:t>Status registers: where conversion data is stored</a:t>
            </a:r>
          </a:p>
          <a:p>
            <a:pPr lvl="1"/>
            <a:r>
              <a:rPr lang="en-US" dirty="0"/>
              <a:t>Conversion data accessible through a 16-bit synchronous read and write port called the dynamic reconfiguration port (DRP)</a:t>
            </a:r>
          </a:p>
          <a:p>
            <a:pPr lvl="1"/>
            <a:r>
              <a:rPr lang="en-US" dirty="0"/>
              <a:t>Also accessible though JTAG TAP</a:t>
            </a:r>
          </a:p>
          <a:p>
            <a:r>
              <a:rPr lang="en-US" dirty="0"/>
              <a:t>What does the ADC output mean?</a:t>
            </a:r>
          </a:p>
          <a:p>
            <a:r>
              <a:rPr lang="en-US" dirty="0"/>
              <a:t>Make it clear which block we are in (visual in top corner)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E349C-7497-4B4F-A8D4-CAA1F3187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18" y="2654379"/>
            <a:ext cx="5025547" cy="27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99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Functionality-Game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How did we change the game?</a:t>
            </a:r>
          </a:p>
          <a:p>
            <a:r>
              <a:rPr lang="en-US" dirty="0"/>
              <a:t>How do we use the output of the ADC</a:t>
            </a:r>
          </a:p>
        </p:txBody>
      </p:sp>
    </p:spTree>
    <p:extLst>
      <p:ext uri="{BB962C8B-B14F-4D97-AF65-F5344CB8AC3E}">
        <p14:creationId xmlns:p14="http://schemas.microsoft.com/office/powerpoint/2010/main" val="528772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014-24B6-4F26-82D2-8232BDF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Functionality-Memory [</a:t>
            </a:r>
            <a:r>
              <a:rPr lang="en-US" dirty="0" err="1"/>
              <a:t>Yimin</a:t>
            </a:r>
            <a:r>
              <a:rPr lang="en-US" dirty="0"/>
              <a:t>]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B4A-B026-46B7-9D6E-BC609B9CE30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What were we planning on doing with the memory?</a:t>
            </a:r>
          </a:p>
          <a:p>
            <a:r>
              <a:rPr lang="en-US" dirty="0"/>
              <a:t>Why didn’t it work?</a:t>
            </a:r>
          </a:p>
          <a:p>
            <a:r>
              <a:rPr lang="en-US" dirty="0"/>
              <a:t>How does Quad SPI flash work?</a:t>
            </a:r>
          </a:p>
          <a:p>
            <a:r>
              <a:rPr lang="en-US" dirty="0"/>
              <a:t>What did we end up doing instead?</a:t>
            </a:r>
          </a:p>
        </p:txBody>
      </p:sp>
    </p:spTree>
    <p:extLst>
      <p:ext uri="{BB962C8B-B14F-4D97-AF65-F5344CB8AC3E}">
        <p14:creationId xmlns:p14="http://schemas.microsoft.com/office/powerpoint/2010/main" val="516964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E6D0-1F8A-455D-AFD3-64A4D88F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Block Diagram [Bin]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28E2-EB34-4EFA-9FD6-234EE40B06D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8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8DF6-F784-4F6E-8355-DCA9B3C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Example [Conor]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5F33-002C-459E-8BA3-897CD52D3A5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ADC instantiation</a:t>
            </a:r>
          </a:p>
          <a:p>
            <a:r>
              <a:rPr lang="en-US" dirty="0"/>
              <a:t>Explain DRP connection</a:t>
            </a:r>
          </a:p>
          <a:p>
            <a:r>
              <a:rPr lang="en-US" dirty="0"/>
              <a:t>Annotate code with simple comments of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66D91-A091-4CEE-96AC-D79949A0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26" y="2437301"/>
            <a:ext cx="2144218" cy="36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967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430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Lato</vt:lpstr>
      <vt:lpstr>Raleway</vt:lpstr>
      <vt:lpstr>Streamline</vt:lpstr>
      <vt:lpstr>Bringing the Analog World to Digital Design</vt:lpstr>
      <vt:lpstr>Goal/Motivation</vt:lpstr>
      <vt:lpstr>Short Functionality [Bin]</vt:lpstr>
      <vt:lpstr>Short Specification</vt:lpstr>
      <vt:lpstr>Detailed Functionality-ADC [Conor]</vt:lpstr>
      <vt:lpstr>Detailed Functionality-Game [Bin]</vt:lpstr>
      <vt:lpstr>Detailed Functionality-Memory [Yimin] </vt:lpstr>
      <vt:lpstr>Detailed Block Diagram [Bin]</vt:lpstr>
      <vt:lpstr>Verilog Example [Conor]</vt:lpstr>
      <vt:lpstr>Successes</vt:lpstr>
      <vt:lpstr>Failures</vt:lpstr>
      <vt:lpstr>References</vt:lpstr>
      <vt:lpstr>From update presentation</vt:lpstr>
      <vt:lpstr>Path Forward</vt:lpstr>
      <vt:lpstr>High Level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the Analog World to Digital Design</dc:title>
  <dc:creator>Naughton, Conor</dc:creator>
  <cp:lastModifiedBy>Naughton, Conor</cp:lastModifiedBy>
  <cp:revision>20</cp:revision>
  <dcterms:modified xsi:type="dcterms:W3CDTF">2022-12-06T21:55:01Z</dcterms:modified>
</cp:coreProperties>
</file>