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7"/>
  </p:notesMasterIdLst>
  <p:handoutMasterIdLst>
    <p:handoutMasterId r:id="rId28"/>
  </p:handoutMasterIdLst>
  <p:sldIdLst>
    <p:sldId id="256" r:id="rId2"/>
    <p:sldId id="269" r:id="rId3"/>
    <p:sldId id="257" r:id="rId4"/>
    <p:sldId id="279" r:id="rId5"/>
    <p:sldId id="270" r:id="rId6"/>
    <p:sldId id="278" r:id="rId7"/>
    <p:sldId id="271" r:id="rId8"/>
    <p:sldId id="281" r:id="rId9"/>
    <p:sldId id="282" r:id="rId10"/>
    <p:sldId id="272" r:id="rId11"/>
    <p:sldId id="273" r:id="rId12"/>
    <p:sldId id="274" r:id="rId13"/>
    <p:sldId id="285" r:id="rId14"/>
    <p:sldId id="286" r:id="rId15"/>
    <p:sldId id="288" r:id="rId16"/>
    <p:sldId id="290" r:id="rId17"/>
    <p:sldId id="275" r:id="rId18"/>
    <p:sldId id="291" r:id="rId19"/>
    <p:sldId id="293" r:id="rId20"/>
    <p:sldId id="289" r:id="rId21"/>
    <p:sldId id="277" r:id="rId22"/>
    <p:sldId id="292" r:id="rId23"/>
    <p:sldId id="280" r:id="rId24"/>
    <p:sldId id="283" r:id="rId25"/>
    <p:sldId id="284" r:id="rId2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78B"/>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74422" autoAdjust="0"/>
  </p:normalViewPr>
  <p:slideViewPr>
    <p:cSldViewPr snapToGrid="0" showGuides="1">
      <p:cViewPr varScale="1">
        <p:scale>
          <a:sx n="92" d="100"/>
          <a:sy n="92" d="100"/>
        </p:scale>
        <p:origin x="1344" y="192"/>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t>2021/4/30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8156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t>2021/4/30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t>‹#›</a:t>
            </a:fld>
            <a:endParaRPr lang="en-US" altLang="zh-CN" dirty="0"/>
          </a:p>
        </p:txBody>
      </p:sp>
    </p:spTree>
    <p:extLst>
      <p:ext uri="{BB962C8B-B14F-4D97-AF65-F5344CB8AC3E}">
        <p14:creationId xmlns:p14="http://schemas.microsoft.com/office/powerpoint/2010/main" val="370720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My name is </a:t>
            </a:r>
            <a:r>
              <a:rPr lang="en-US" altLang="zh-CN" dirty="0" err="1"/>
              <a:t>Yiming</a:t>
            </a:r>
            <a:r>
              <a:rPr lang="en-US" altLang="zh-CN" dirty="0"/>
              <a:t> LI. The title</a:t>
            </a:r>
            <a:r>
              <a:rPr lang="en-US" altLang="zh-CN" baseline="0" dirty="0"/>
              <a:t> of my final year project is Data: from patient to health record.</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a:t>
            </a:fld>
            <a:endParaRPr lang="en-US" altLang="zh-CN" dirty="0"/>
          </a:p>
        </p:txBody>
      </p:sp>
    </p:spTree>
    <p:extLst>
      <p:ext uri="{BB962C8B-B14F-4D97-AF65-F5344CB8AC3E}">
        <p14:creationId xmlns:p14="http://schemas.microsoft.com/office/powerpoint/2010/main" val="1343466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initial</a:t>
            </a:r>
            <a:r>
              <a:rPr lang="en-US" altLang="zh-CN" baseline="0" dirty="0"/>
              <a:t> design of the system consists of 5 stages and 4 steps. To allow the real time voice recognition, a record device is required to record the speech into an audio file. Then, the audio file will be transformed into plain text by voice recognition methods. After that, NLP methods are needed, especially part-of-speech method. It will tag each words or phrases with its property, which means whether it is a verb or a noun or something else. Finally, a trigger word based extraction method will be included to fill the corresponding information into the EHR forms.</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10</a:t>
            </a:fld>
            <a:endParaRPr lang="en-US" altLang="zh-CN" dirty="0"/>
          </a:p>
        </p:txBody>
      </p:sp>
    </p:spTree>
    <p:extLst>
      <p:ext uri="{BB962C8B-B14F-4D97-AF65-F5344CB8AC3E}">
        <p14:creationId xmlns:p14="http://schemas.microsoft.com/office/powerpoint/2010/main" val="306543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a:t>
            </a:r>
            <a:r>
              <a:rPr lang="en-US" altLang="zh-CN" baseline="0" dirty="0"/>
              <a:t> the system design, I started to list the requirements and specifications of this project. This system is a desktop-based system. Python is used to develop this system because it provides useful libraries and is easy to use. </a:t>
            </a:r>
            <a:r>
              <a:rPr lang="en-US" altLang="zh-CN" baseline="0" dirty="0" err="1"/>
              <a:t>QtDesigner</a:t>
            </a:r>
            <a:r>
              <a:rPr lang="en-US" altLang="zh-CN" baseline="0" dirty="0"/>
              <a:t> is also used to create an user interface. The functional requirements listed here defined the basic tasks of this project.</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11</a:t>
            </a:fld>
            <a:endParaRPr lang="en-US" altLang="zh-CN" dirty="0"/>
          </a:p>
        </p:txBody>
      </p:sp>
    </p:spTree>
    <p:extLst>
      <p:ext uri="{BB962C8B-B14F-4D97-AF65-F5344CB8AC3E}">
        <p14:creationId xmlns:p14="http://schemas.microsoft.com/office/powerpoint/2010/main" val="243240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started</a:t>
            </a:r>
            <a:r>
              <a:rPr lang="en-US" altLang="zh-CN" baseline="0" dirty="0"/>
              <a:t> the implementation with the voice record. This part was relatively easy. By importing </a:t>
            </a:r>
            <a:r>
              <a:rPr lang="en-US" altLang="zh-CN" baseline="0" dirty="0" err="1"/>
              <a:t>speech_recognition</a:t>
            </a:r>
            <a:r>
              <a:rPr lang="en-US" altLang="zh-CN" baseline="0" dirty="0"/>
              <a:t> library, it invoked in-build functions to open the microphone and reduce the noise. After that, a wav file was created and the speech was saved into it.</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12</a:t>
            </a:fld>
            <a:endParaRPr lang="en-US" altLang="zh-CN" dirty="0"/>
          </a:p>
        </p:txBody>
      </p:sp>
    </p:spTree>
    <p:extLst>
      <p:ext uri="{BB962C8B-B14F-4D97-AF65-F5344CB8AC3E}">
        <p14:creationId xmlns:p14="http://schemas.microsoft.com/office/powerpoint/2010/main" val="567210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a:t>
            </a:r>
            <a:r>
              <a:rPr lang="en-US" altLang="zh-CN" dirty="0" err="1"/>
              <a:t>Baidu</a:t>
            </a:r>
            <a:r>
              <a:rPr lang="en-US" altLang="zh-CN" dirty="0"/>
              <a:t> voice</a:t>
            </a:r>
            <a:r>
              <a:rPr lang="en-US" altLang="zh-CN" baseline="0" dirty="0"/>
              <a:t> recognition method and Google voice recognition method were implemented.  </a:t>
            </a:r>
            <a:r>
              <a:rPr lang="en-US" altLang="zh-CN" baseline="0" dirty="0" err="1"/>
              <a:t>Baidu</a:t>
            </a:r>
            <a:r>
              <a:rPr lang="en-US" altLang="zh-CN" baseline="0" dirty="0"/>
              <a:t> voice recognition recognized the speech on the server so that a request was made and authentication was required. Google voice recognition downloaded the pre-trained model to local directory, and then recognized the speech. The accuracy of these two methods were compared in the result.</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13</a:t>
            </a:fld>
            <a:endParaRPr lang="en-US" altLang="zh-CN" dirty="0"/>
          </a:p>
        </p:txBody>
      </p:sp>
    </p:spTree>
    <p:extLst>
      <p:ext uri="{BB962C8B-B14F-4D97-AF65-F5344CB8AC3E}">
        <p14:creationId xmlns:p14="http://schemas.microsoft.com/office/powerpoint/2010/main" val="2540970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a:t>
            </a:r>
            <a:r>
              <a:rPr lang="en-US" altLang="zh-CN" baseline="0" dirty="0"/>
              <a:t> the speech was recognized into plain text, the text was decomposed into words and phrases by NLP methods in </a:t>
            </a:r>
            <a:r>
              <a:rPr lang="en-US" altLang="zh-CN" baseline="0" dirty="0" err="1"/>
              <a:t>Jieba</a:t>
            </a:r>
            <a:r>
              <a:rPr lang="en-US" altLang="zh-CN" baseline="0" dirty="0"/>
              <a:t> library. The challenge was that, in Chinese, two words could have meanings respectively and it could have another meaning when these two words are combined together as a phrase. In that case, a dictionary is used to manually define some of the phrases and two modes of sentence cutting methods were implemented.</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14</a:t>
            </a:fld>
            <a:endParaRPr lang="en-US" altLang="zh-CN" dirty="0"/>
          </a:p>
        </p:txBody>
      </p:sp>
    </p:spTree>
    <p:extLst>
      <p:ext uri="{BB962C8B-B14F-4D97-AF65-F5344CB8AC3E}">
        <p14:creationId xmlns:p14="http://schemas.microsoft.com/office/powerpoint/2010/main" val="2675818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sentence</a:t>
            </a:r>
            <a:r>
              <a:rPr lang="en-US" altLang="zh-CN" baseline="0" dirty="0"/>
              <a:t> was cut and part of speech was tagged, trigger words were defined and searched in the list of words. Once the trigger words matched any of the words in the sentence, the rest of sentence would be regarded as information related to that corresponding trigger word, until the full stop was met in normal mode. However, in paddle mode, punctuations were ignored, so that all the words after the trigger word and before the next trigger word would be regarded as information related to that corresponding trigger word. In other words, there would be two different results from two modes for each trigger word. Finally, the intersection of these two results were filled into EHR.</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15</a:t>
            </a:fld>
            <a:endParaRPr lang="en-US" altLang="zh-CN" dirty="0"/>
          </a:p>
        </p:txBody>
      </p:sp>
    </p:spTree>
    <p:extLst>
      <p:ext uri="{BB962C8B-B14F-4D97-AF65-F5344CB8AC3E}">
        <p14:creationId xmlns:p14="http://schemas.microsoft.com/office/powerpoint/2010/main" val="95806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Apart from those four main functionalities,</a:t>
            </a:r>
            <a:r>
              <a:rPr lang="en-US" altLang="zh-CN" baseline="0" dirty="0"/>
              <a:t> there were several other algorithms that were implemented in this project. The audio file format transform algorithm can transform mp3 file into wav file. The crawler algorithm can grab the disease category information from online clinical websites. The sentence similarity comparison algorithm has three kinds of calculation methods to give the result of the accuracy of voice recognition methods. Also, there is an algorithm that allow doctors to save the EHR to local directory.</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16</a:t>
            </a:fld>
            <a:endParaRPr lang="en-US" altLang="zh-CN" dirty="0"/>
          </a:p>
        </p:txBody>
      </p:sp>
    </p:spTree>
    <p:extLst>
      <p:ext uri="{BB962C8B-B14F-4D97-AF65-F5344CB8AC3E}">
        <p14:creationId xmlns:p14="http://schemas.microsoft.com/office/powerpoint/2010/main" val="1142981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table demonstrated the result of </a:t>
            </a:r>
            <a:r>
              <a:rPr lang="en-US" altLang="zh-CN" dirty="0" err="1"/>
              <a:t>Baidu</a:t>
            </a:r>
            <a:r>
              <a:rPr lang="en-US" altLang="zh-CN" dirty="0"/>
              <a:t> voice recognition method and Google voice</a:t>
            </a:r>
            <a:r>
              <a:rPr lang="en-US" altLang="zh-CN" baseline="0" dirty="0"/>
              <a:t> </a:t>
            </a:r>
            <a:r>
              <a:rPr lang="en-US" altLang="zh-CN" dirty="0"/>
              <a:t>recognition method for both Chinese and English language speech. It could be clearly</a:t>
            </a:r>
            <a:r>
              <a:rPr lang="en-US" altLang="zh-CN" baseline="0" dirty="0"/>
              <a:t> </a:t>
            </a:r>
            <a:r>
              <a:rPr lang="en-US" altLang="zh-CN" dirty="0"/>
              <a:t>observed that</a:t>
            </a:r>
            <a:r>
              <a:rPr lang="en-US" altLang="zh-CN" baseline="0" dirty="0"/>
              <a:t> </a:t>
            </a:r>
            <a:r>
              <a:rPr lang="en-US" altLang="zh-CN" dirty="0" err="1"/>
              <a:t>Baidu</a:t>
            </a:r>
            <a:r>
              <a:rPr lang="en-US" altLang="zh-CN" dirty="0"/>
              <a:t> voice recognition method showed better result on mandarin and</a:t>
            </a:r>
            <a:r>
              <a:rPr lang="en-US" altLang="zh-CN" baseline="0" dirty="0"/>
              <a:t> </a:t>
            </a:r>
            <a:r>
              <a:rPr lang="en-US" altLang="zh-CN" dirty="0"/>
              <a:t>Google voice recognition method showed better result on English. Because this project targets</a:t>
            </a:r>
            <a:r>
              <a:rPr lang="en-US" altLang="zh-CN" baseline="0" dirty="0"/>
              <a:t> to the Chinese EHR system, </a:t>
            </a:r>
            <a:r>
              <a:rPr lang="en-US" altLang="zh-CN" baseline="0" dirty="0" err="1"/>
              <a:t>Baidu</a:t>
            </a:r>
            <a:r>
              <a:rPr lang="en-US" altLang="zh-CN" baseline="0" dirty="0"/>
              <a:t> </a:t>
            </a:r>
            <a:r>
              <a:rPr lang="en-US" altLang="zh-CN" dirty="0"/>
              <a:t>voice recognition method was selected</a:t>
            </a:r>
            <a:r>
              <a:rPr lang="en-US" altLang="zh-CN" baseline="0" dirty="0"/>
              <a:t>. The Chinese language recognition by </a:t>
            </a:r>
            <a:r>
              <a:rPr lang="en-US" altLang="zh-CN" baseline="0" dirty="0" err="1"/>
              <a:t>Baidu</a:t>
            </a:r>
            <a:r>
              <a:rPr lang="en-US" altLang="zh-CN" baseline="0" dirty="0"/>
              <a:t> voice recognition achieved over 80% accuracy.</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17</a:t>
            </a:fld>
            <a:endParaRPr lang="en-US" altLang="zh-CN" dirty="0"/>
          </a:p>
        </p:txBody>
      </p:sp>
    </p:spTree>
    <p:extLst>
      <p:ext uri="{BB962C8B-B14F-4D97-AF65-F5344CB8AC3E}">
        <p14:creationId xmlns:p14="http://schemas.microsoft.com/office/powerpoint/2010/main" val="1705909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implementation of NLP methods in two different modes, the results were counted</a:t>
            </a:r>
            <a:r>
              <a:rPr lang="en-US" altLang="zh-CN" baseline="0" dirty="0"/>
              <a:t> </a:t>
            </a:r>
            <a:r>
              <a:rPr lang="en-US" altLang="zh-CN" dirty="0"/>
              <a:t>as whether the cells in the form contain correct information. As mentioned</a:t>
            </a:r>
            <a:r>
              <a:rPr lang="en-US" altLang="zh-CN" baseline="0" dirty="0"/>
              <a:t> before,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paddle mode will ignore the punctuation, so it has unclear boundary between sentences. In that case, the accuracy of paddle</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mode is lower than normal mode. The combination result is the intersection of results from two modes. T</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hese incorrect cases happened in paddle mode would also lead to the wrong result in final result. However, it is still better</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to use the intersection of two results because normal mode contains irrelevant information in each cell. By intersecting with another mode, these irrelevant information can be removed.</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18</a:t>
            </a:fld>
            <a:endParaRPr lang="en-US" altLang="zh-CN" dirty="0"/>
          </a:p>
        </p:txBody>
      </p:sp>
    </p:spTree>
    <p:extLst>
      <p:ext uri="{BB962C8B-B14F-4D97-AF65-F5344CB8AC3E}">
        <p14:creationId xmlns:p14="http://schemas.microsoft.com/office/powerpoint/2010/main" val="3504008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user inter</a:t>
            </a:r>
            <a:r>
              <a:rPr lang="en-US" altLang="zh-CN" baseline="0" dirty="0"/>
              <a:t>face created for this system.</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19</a:t>
            </a:fld>
            <a:endParaRPr lang="en-US" altLang="zh-CN" dirty="0"/>
          </a:p>
        </p:txBody>
      </p:sp>
    </p:spTree>
    <p:extLst>
      <p:ext uri="{BB962C8B-B14F-4D97-AF65-F5344CB8AC3E}">
        <p14:creationId xmlns:p14="http://schemas.microsoft.com/office/powerpoint/2010/main" val="341283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Arial" panose="020B0604020202020204" pitchFamily="34" charset="0"/>
                <a:ea typeface="微软雅黑" panose="020B0503020204020204" pitchFamily="34" charset="-122"/>
                <a:cs typeface="Arial" panose="020B0604020202020204" pitchFamily="34" charset="0"/>
              </a:rPr>
              <a:t>This project could not have been completed without the help from my supervisor.</a:t>
            </a:r>
            <a:r>
              <a:rPr lang="en-US" altLang="zh-CN" sz="1200" baseline="0" dirty="0">
                <a:latin typeface="Arial" panose="020B0604020202020204" pitchFamily="34" charset="0"/>
                <a:ea typeface="微软雅黑" panose="020B0503020204020204" pitchFamily="34" charset="-122"/>
                <a:cs typeface="Arial" panose="020B0604020202020204" pitchFamily="34" charset="0"/>
              </a:rPr>
              <a:t> Thank you to Bryan, </a:t>
            </a:r>
            <a:r>
              <a:rPr lang="en-US" altLang="zh-CN" sz="1200" baseline="0" dirty="0" err="1">
                <a:latin typeface="Arial" panose="020B0604020202020204" pitchFamily="34" charset="0"/>
                <a:ea typeface="微软雅黑" panose="020B0503020204020204" pitchFamily="34" charset="-122"/>
                <a:cs typeface="Arial" panose="020B0604020202020204" pitchFamily="34" charset="0"/>
              </a:rPr>
              <a:t>Tianlang</a:t>
            </a:r>
            <a:r>
              <a:rPr lang="en-US" altLang="zh-CN" sz="1200" baseline="0" dirty="0">
                <a:latin typeface="Arial" panose="020B0604020202020204" pitchFamily="34" charset="0"/>
                <a:ea typeface="微软雅黑" panose="020B0503020204020204" pitchFamily="34" charset="-122"/>
                <a:cs typeface="Arial" panose="020B0604020202020204" pitchFamily="34" charset="0"/>
              </a:rPr>
              <a:t>, </a:t>
            </a:r>
            <a:r>
              <a:rPr lang="en-US" altLang="zh-CN" sz="1200" baseline="0" dirty="0" err="1">
                <a:latin typeface="Arial" panose="020B0604020202020204" pitchFamily="34" charset="0"/>
                <a:ea typeface="微软雅黑" panose="020B0503020204020204" pitchFamily="34" charset="-122"/>
                <a:cs typeface="Arial" panose="020B0604020202020204" pitchFamily="34" charset="0"/>
              </a:rPr>
              <a:t>Chengtao</a:t>
            </a:r>
            <a:r>
              <a:rPr lang="en-US" altLang="zh-CN" sz="1200" baseline="0" dirty="0">
                <a:latin typeface="Arial" panose="020B0604020202020204" pitchFamily="34" charset="0"/>
                <a:ea typeface="微软雅黑" panose="020B0503020204020204" pitchFamily="34" charset="-122"/>
                <a:cs typeface="Arial" panose="020B0604020202020204" pitchFamily="34" charset="0"/>
              </a:rPr>
              <a:t> and </a:t>
            </a:r>
            <a:r>
              <a:rPr lang="en-US" altLang="zh-CN" sz="1200" baseline="0" dirty="0" err="1">
                <a:latin typeface="Arial" panose="020B0604020202020204" pitchFamily="34" charset="0"/>
                <a:ea typeface="微软雅黑" panose="020B0503020204020204" pitchFamily="34" charset="-122"/>
                <a:cs typeface="Arial" panose="020B0604020202020204" pitchFamily="34" charset="0"/>
              </a:rPr>
              <a:t>Jingwen</a:t>
            </a:r>
            <a:r>
              <a:rPr lang="en-US" altLang="zh-CN" sz="1200" baseline="0" dirty="0">
                <a:latin typeface="Arial" panose="020B0604020202020204" pitchFamily="34" charset="0"/>
                <a:ea typeface="微软雅黑" panose="020B0503020204020204" pitchFamily="34" charset="-122"/>
                <a:cs typeface="Arial" panose="020B0604020202020204" pitchFamily="34" charset="0"/>
              </a:rPr>
              <a:t>, helping me a lot along the way.</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2</a:t>
            </a:fld>
            <a:endParaRPr lang="en-US" altLang="zh-CN" dirty="0"/>
          </a:p>
        </p:txBody>
      </p:sp>
    </p:spTree>
    <p:extLst>
      <p:ext uri="{BB962C8B-B14F-4D97-AF65-F5344CB8AC3E}">
        <p14:creationId xmlns:p14="http://schemas.microsoft.com/office/powerpoint/2010/main" val="3341983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After finishing the original aims and objectives, additional work was included to use LSTM to predict the disease type based on the symptom description. Because that there was no public symptom description dataset in China, the dataset used in this project was manually collected from different websites.</a:t>
            </a:r>
            <a:r>
              <a:rPr lang="en-US" altLang="zh-CN" dirty="0"/>
              <a:t> The current size of dataset</a:t>
            </a:r>
            <a:r>
              <a:rPr lang="en-US" altLang="zh-CN" baseline="0" dirty="0"/>
              <a:t> </a:t>
            </a:r>
            <a:r>
              <a:rPr lang="en-US" altLang="zh-CN" dirty="0"/>
              <a:t>was insufficient to train the network at this stage. Possible improvement approach would</a:t>
            </a:r>
            <a:r>
              <a:rPr lang="en-US" altLang="zh-CN" baseline="0" dirty="0"/>
              <a:t> </a:t>
            </a:r>
            <a:r>
              <a:rPr lang="en-US" altLang="zh-CN" dirty="0"/>
              <a:t>be included in future work.</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20</a:t>
            </a:fld>
            <a:endParaRPr lang="en-US" altLang="zh-CN" dirty="0"/>
          </a:p>
        </p:txBody>
      </p:sp>
    </p:spTree>
    <p:extLst>
      <p:ext uri="{BB962C8B-B14F-4D97-AF65-F5344CB8AC3E}">
        <p14:creationId xmlns:p14="http://schemas.microsoft.com/office/powerpoint/2010/main" val="2072395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ltLang="zh-CN" sz="1200" dirty="0">
                <a:latin typeface="Arial" panose="020B0604020202020204" pitchFamily="34" charset="0"/>
                <a:cs typeface="Arial" panose="020B0604020202020204" pitchFamily="34" charset="0"/>
              </a:rPr>
              <a:t>This project delivered</a:t>
            </a:r>
            <a:r>
              <a:rPr lang="en-US" altLang="zh-CN" sz="1200" baseline="0" dirty="0">
                <a:latin typeface="Arial" panose="020B0604020202020204" pitchFamily="34" charset="0"/>
                <a:cs typeface="Arial" panose="020B0604020202020204" pitchFamily="34" charset="0"/>
              </a:rPr>
              <a:t> a</a:t>
            </a:r>
            <a:r>
              <a:rPr lang="en-US" altLang="zh-CN" sz="1200" dirty="0">
                <a:latin typeface="Arial" panose="020B0604020202020204" pitchFamily="34" charset="0"/>
                <a:cs typeface="Arial" panose="020B0604020202020204" pitchFamily="34" charset="0"/>
              </a:rPr>
              <a:t>n automatic EHR generation system which can transform voice input into plain text as well as process and extract key information to fill into EHRs. By using this system, it could support doctors and improve the efficiency and quality on processing clerical works. Doctors did not need to manually fill in the EHRs and could concentrate on diagnosing patients.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The time management of this project is slightly faster than the original plan. All the deadlines were met and nothing was missed or lost throughout the whole project development. Additional work was included to explore the feasibility of smart-based EHR system.</a:t>
            </a:r>
            <a:endParaRPr lang="zh-CN" altLang="en-US" sz="1200" dirty="0">
              <a:latin typeface="Arial" panose="020B0604020202020204" pitchFamily="34" charset="0"/>
              <a:cs typeface="Arial" panose="020B0604020202020204" pitchFamily="34" charset="0"/>
            </a:endParaRPr>
          </a:p>
          <a:p>
            <a:pPr>
              <a:defRPr/>
            </a:pPr>
            <a:endParaRPr lang="zh-CN" altLang="en-US" sz="1200"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21</a:t>
            </a:fld>
            <a:endParaRPr lang="en-US" altLang="zh-CN" dirty="0"/>
          </a:p>
        </p:txBody>
      </p:sp>
    </p:spTree>
    <p:extLst>
      <p:ext uri="{BB962C8B-B14F-4D97-AF65-F5344CB8AC3E}">
        <p14:creationId xmlns:p14="http://schemas.microsoft.com/office/powerpoint/2010/main" val="1038376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a:t>
            </a:r>
            <a:r>
              <a:rPr lang="en-US" altLang="zh-CN" baseline="0" dirty="0"/>
              <a:t> the future work, improvement and extension on current system can be considered, including further noise reduction, AI-based information extraction, disease prediction and so on.  By these approaches, a smart-based EHR system can support doctors filling the EHR as well as diagnose the patients.</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22</a:t>
            </a:fld>
            <a:endParaRPr lang="en-US" altLang="zh-CN" dirty="0"/>
          </a:p>
        </p:txBody>
      </p:sp>
    </p:spTree>
    <p:extLst>
      <p:ext uri="{BB962C8B-B14F-4D97-AF65-F5344CB8AC3E}">
        <p14:creationId xmlns:p14="http://schemas.microsoft.com/office/powerpoint/2010/main" val="1956894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reference</a:t>
            </a:r>
            <a:r>
              <a:rPr lang="en-US" altLang="zh-CN" baseline="0" dirty="0"/>
              <a:t> list and this is the end of my presentation. Thank you for your listening.</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23</a:t>
            </a:fld>
            <a:endParaRPr lang="en-US" altLang="zh-CN" dirty="0"/>
          </a:p>
        </p:txBody>
      </p:sp>
    </p:spTree>
    <p:extLst>
      <p:ext uri="{BB962C8B-B14F-4D97-AF65-F5344CB8AC3E}">
        <p14:creationId xmlns:p14="http://schemas.microsoft.com/office/powerpoint/2010/main" val="1345340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24</a:t>
            </a:fld>
            <a:endParaRPr lang="en-US" altLang="zh-CN" dirty="0"/>
          </a:p>
        </p:txBody>
      </p:sp>
    </p:spTree>
    <p:extLst>
      <p:ext uri="{BB962C8B-B14F-4D97-AF65-F5344CB8AC3E}">
        <p14:creationId xmlns:p14="http://schemas.microsoft.com/office/powerpoint/2010/main" val="4050366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25</a:t>
            </a:fld>
            <a:endParaRPr lang="en-US" altLang="zh-CN" dirty="0"/>
          </a:p>
        </p:txBody>
      </p:sp>
    </p:spTree>
    <p:extLst>
      <p:ext uri="{BB962C8B-B14F-4D97-AF65-F5344CB8AC3E}">
        <p14:creationId xmlns:p14="http://schemas.microsoft.com/office/powerpoint/2010/main" val="388452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content of</a:t>
            </a:r>
            <a:r>
              <a:rPr lang="en-US" altLang="zh-CN" baseline="0" dirty="0"/>
              <a:t> this presentation is divided into seven sections. First, I will introduce the background of Electronic Health Record and the motivation of this project. Next, I will outline the related work followed by the system design and project requirements and specifications. After that, I will show you the implementation that was taken in developing the system as well as the results. Then, I will demonstrate additional work of this project. Finally, I will discuss on the reflection and future consideration on this project.</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3</a:t>
            </a:fld>
            <a:endParaRPr lang="en-US" altLang="zh-CN" dirty="0"/>
          </a:p>
        </p:txBody>
      </p:sp>
    </p:spTree>
    <p:extLst>
      <p:ext uri="{BB962C8B-B14F-4D97-AF65-F5344CB8AC3E}">
        <p14:creationId xmlns:p14="http://schemas.microsoft.com/office/powerpoint/2010/main" val="77542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Electronic Health Record (EHR) serves as a collection of patients’ health record and</a:t>
            </a:r>
            <a:r>
              <a:rPr kumimoji="1" lang="en-US" altLang="zh-CN" baseline="0" dirty="0"/>
              <a:t> </a:t>
            </a:r>
            <a:r>
              <a:rPr kumimoji="1" lang="en-US" altLang="zh-CN" dirty="0"/>
              <a:t>health status throughout their whole life for clinical purposes. It is a computer information system</a:t>
            </a:r>
            <a:r>
              <a:rPr kumimoji="1" lang="en-US" altLang="zh-CN" baseline="0" dirty="0"/>
              <a:t> </a:t>
            </a:r>
            <a:r>
              <a:rPr kumimoji="1" lang="en-US" altLang="zh-CN" dirty="0"/>
              <a:t>which has lots of benefits comparing to paper work.</a:t>
            </a:r>
            <a:endParaRPr kumimoji="1" lang="en-US" altLang="zh-CN" baseline="0" dirty="0"/>
          </a:p>
          <a:p>
            <a:endParaRPr kumimoji="1"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a:t>However, </a:t>
            </a:r>
            <a:r>
              <a:rPr kumimoji="1" lang="en-US" altLang="zh-CN" dirty="0"/>
              <a:t>The greatest disadvantage of EHR system is the manual</a:t>
            </a:r>
            <a:r>
              <a:rPr kumimoji="1" lang="en-US" altLang="zh-CN" baseline="0" dirty="0"/>
              <a:t> </a:t>
            </a:r>
            <a:r>
              <a:rPr kumimoji="1" lang="en-US" altLang="zh-CN" dirty="0"/>
              <a:t>input. Doctors were required to type in all the information into the computer manually. Not</a:t>
            </a:r>
            <a:r>
              <a:rPr kumimoji="1" lang="en-US" altLang="zh-CN" baseline="0" dirty="0"/>
              <a:t> </a:t>
            </a:r>
            <a:r>
              <a:rPr kumimoji="1" lang="en-US" altLang="zh-CN" dirty="0"/>
              <a:t>all the doctors were good at using keyboard and mouse. Also, it will distract</a:t>
            </a:r>
            <a:r>
              <a:rPr kumimoji="1" lang="en-US" altLang="zh-CN" baseline="0" dirty="0"/>
              <a:t> doctors from diagnosing patients or interacting with patients. </a:t>
            </a:r>
            <a:endParaRPr kumimoji="1" lang="en-US" altLang="zh-CN" dirty="0"/>
          </a:p>
        </p:txBody>
      </p:sp>
      <p:sp>
        <p:nvSpPr>
          <p:cNvPr id="4" name="灯片编号占位符 3"/>
          <p:cNvSpPr>
            <a:spLocks noGrp="1"/>
          </p:cNvSpPr>
          <p:nvPr>
            <p:ph type="sldNum" sz="quarter" idx="5"/>
          </p:nvPr>
        </p:nvSpPr>
        <p:spPr/>
        <p:txBody>
          <a:bodyPr/>
          <a:lstStyle/>
          <a:p>
            <a:fld id="{0A3C37BE-C303-496D-B5CD-85F2937540FC}" type="slidenum">
              <a:rPr lang="en-US" altLang="zh-CN" smtClean="0"/>
              <a:t>4</a:t>
            </a:fld>
            <a:endParaRPr lang="en-US" altLang="zh-CN" dirty="0"/>
          </a:p>
        </p:txBody>
      </p:sp>
    </p:spTree>
    <p:extLst>
      <p:ext uri="{BB962C8B-B14F-4D97-AF65-F5344CB8AC3E}">
        <p14:creationId xmlns:p14="http://schemas.microsoft.com/office/powerpoint/2010/main" val="121074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200" kern="1200" dirty="0">
                <a:solidFill>
                  <a:schemeClr val="tx1"/>
                </a:solidFill>
                <a:effectLst/>
                <a:latin typeface="微软雅黑" panose="020B0503020204020204" pitchFamily="34" charset="-122"/>
                <a:ea typeface="微软雅黑" panose="020B0503020204020204" pitchFamily="34" charset="-122"/>
                <a:cs typeface="+mn-cs"/>
              </a:rPr>
              <a:t>The current situation</a:t>
            </a:r>
            <a:r>
              <a:rPr kumimoji="0"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of  EHR is that it was a relatively new emerging and promising field in China. During 2008-2017, there were 1031 publications on EHR in the USA while there were only 173 publications in China [13].  A</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 2016 study estimated that doctors spent between 37% to 49% of their working hours on these clerical work</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[5]. These works</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are time-consuming and distracting. In that situation,</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 </a:t>
            </a:r>
            <a:r>
              <a:rPr kumimoji="1" lang="en-US" altLang="zh-CN" sz="1200" kern="1200" dirty="0">
                <a:solidFill>
                  <a:schemeClr val="tx1"/>
                </a:solidFill>
                <a:effectLst/>
                <a:latin typeface="微软雅黑" panose="020B0503020204020204" pitchFamily="34" charset="-122"/>
                <a:ea typeface="微软雅黑" panose="020B0503020204020204" pitchFamily="34" charset="-122"/>
                <a:cs typeface="+mn-cs"/>
              </a:rPr>
              <a:t>s</a:t>
            </a:r>
            <a:r>
              <a:rPr kumimoji="1" lang="en-US" altLang="zh-CN" baseline="0" dirty="0"/>
              <a:t>erious mistakes could happen when filling in EHR manually. </a:t>
            </a:r>
            <a:endParaRPr kumimoji="1" lang="zh-CN" altLang="en-US" dirty="0"/>
          </a:p>
          <a:p>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5</a:t>
            </a:fld>
            <a:endParaRPr lang="en-US" altLang="zh-CN" dirty="0"/>
          </a:p>
        </p:txBody>
      </p:sp>
    </p:spTree>
    <p:extLst>
      <p:ext uri="{BB962C8B-B14F-4D97-AF65-F5344CB8AC3E}">
        <p14:creationId xmlns:p14="http://schemas.microsoft.com/office/powerpoint/2010/main" val="2542805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a:t>
            </a:r>
            <a:r>
              <a:rPr lang="en-US" altLang="zh-CN" baseline="0" dirty="0"/>
              <a:t>, based on the background research, traditional EHR system is inefficient and distracting for the doctors. In this case, I decided to build an</a:t>
            </a:r>
            <a:r>
              <a:rPr lang="en-US" altLang="zh-CN" sz="1200" dirty="0">
                <a:latin typeface="Arial" panose="020B0604020202020204" pitchFamily="34" charset="0"/>
                <a:cs typeface="Arial" panose="020B0604020202020204" pitchFamily="34" charset="0"/>
              </a:rPr>
              <a:t> automated report generation system, which</a:t>
            </a:r>
            <a:r>
              <a:rPr lang="en-US" altLang="zh-CN" sz="1200" baseline="0" dirty="0">
                <a:latin typeface="Arial" panose="020B0604020202020204" pitchFamily="34" charset="0"/>
                <a:cs typeface="Arial" panose="020B0604020202020204" pitchFamily="34" charset="0"/>
              </a:rPr>
              <a:t> is feasible to translate real time voice or audio files into plain text. After that, it should process that piece of text and extract key information from it to fill in the EHR form automatically. In this way, it can liberate doctors from clerical work, improve the efficiency and reduce the number of mistakes made by doctors.</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6</a:t>
            </a:fld>
            <a:endParaRPr lang="en-US" altLang="zh-CN" dirty="0"/>
          </a:p>
        </p:txBody>
      </p:sp>
    </p:spTree>
    <p:extLst>
      <p:ext uri="{BB962C8B-B14F-4D97-AF65-F5344CB8AC3E}">
        <p14:creationId xmlns:p14="http://schemas.microsoft.com/office/powerpoint/2010/main" val="1450745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Currently, there is only one</a:t>
            </a:r>
            <a:r>
              <a:rPr lang="en-US" altLang="zh-CN" baseline="0" dirty="0"/>
              <a:t> similar system description that can be found in China. </a:t>
            </a:r>
            <a:r>
              <a:rPr lang="en-US" altLang="zh-CN" baseline="0" dirty="0" err="1"/>
              <a:t>Iflytek</a:t>
            </a:r>
            <a:r>
              <a:rPr lang="en-US" altLang="zh-CN" baseline="0" dirty="0"/>
              <a:t> [14] announced a plan to develop this kind of system years ago, but there is no further information about that system.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In this case, it</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is regarded as an unfinished system, which is still under development. Therefore,</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there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does not exist any developed EHR support</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system in China. </a:t>
            </a:r>
            <a:r>
              <a:rPr lang="en-US" altLang="zh-CN" dirty="0"/>
              <a:t>To allow such a </a:t>
            </a:r>
            <a:r>
              <a:rPr lang="en-US" altLang="zh-CN" baseline="0" dirty="0"/>
              <a:t>system to </a:t>
            </a:r>
            <a:r>
              <a:rPr lang="en-US" altLang="zh-CN" sz="1200" dirty="0">
                <a:latin typeface="Arial" panose="020B0604020202020204" pitchFamily="34" charset="0"/>
                <a:cs typeface="Arial" panose="020B0604020202020204" pitchFamily="34" charset="0"/>
              </a:rPr>
              <a:t>record the voice into patients’ EHR,</a:t>
            </a:r>
            <a:r>
              <a:rPr lang="en-US" altLang="zh-CN" sz="1200" baseline="0" dirty="0">
                <a:latin typeface="Arial" panose="020B0604020202020204" pitchFamily="34" charset="0"/>
                <a:cs typeface="Arial" panose="020B0604020202020204" pitchFamily="34" charset="0"/>
              </a:rPr>
              <a:t> when </a:t>
            </a:r>
            <a:r>
              <a:rPr lang="en-US" altLang="zh-CN" sz="1200" dirty="0">
                <a:latin typeface="Arial" panose="020B0604020202020204" pitchFamily="34" charset="0"/>
                <a:cs typeface="Arial" panose="020B0604020202020204" pitchFamily="34" charset="0"/>
              </a:rPr>
              <a:t>doctors simultaneously communicate with the patient,</a:t>
            </a:r>
            <a:r>
              <a:rPr lang="en-US" altLang="zh-CN" sz="1200" baseline="0" dirty="0">
                <a:latin typeface="Arial" panose="020B0604020202020204" pitchFamily="34" charset="0"/>
                <a:cs typeface="Arial" panose="020B0604020202020204" pitchFamily="34" charset="0"/>
              </a:rPr>
              <a:t> Voice Recognition and Natural Language Processing are required.</a:t>
            </a:r>
            <a:endParaRPr lang="en-US" altLang="zh-CN" sz="120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7</a:t>
            </a:fld>
            <a:endParaRPr lang="en-US" altLang="zh-CN" dirty="0"/>
          </a:p>
        </p:txBody>
      </p:sp>
    </p:spTree>
    <p:extLst>
      <p:ext uri="{BB962C8B-B14F-4D97-AF65-F5344CB8AC3E}">
        <p14:creationId xmlns:p14="http://schemas.microsoft.com/office/powerpoint/2010/main" val="3509258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a:t>
            </a:r>
            <a:r>
              <a:rPr lang="en-US" altLang="zh-CN" baseline="0" dirty="0"/>
              <a:t> next part is to research on voice recognition methods. Three typical Chinese voice recognition methods are provided by </a:t>
            </a:r>
            <a:r>
              <a:rPr lang="en-US" altLang="zh-CN" baseline="0" dirty="0" err="1"/>
              <a:t>Baidu</a:t>
            </a:r>
            <a:r>
              <a:rPr lang="en-US" altLang="zh-CN" baseline="0" dirty="0"/>
              <a:t>, Google and </a:t>
            </a:r>
            <a:r>
              <a:rPr lang="en-US" altLang="zh-CN" baseline="0" dirty="0" err="1"/>
              <a:t>Iflytek</a:t>
            </a:r>
            <a:r>
              <a:rPr lang="en-US" altLang="zh-CN" baseline="0" dirty="0"/>
              <a:t>. All of these methods provide is a pre-trained model. The main differences are that </a:t>
            </a:r>
            <a:r>
              <a:rPr lang="en-US" altLang="zh-CN" baseline="0" dirty="0" err="1"/>
              <a:t>Baidu</a:t>
            </a:r>
            <a:r>
              <a:rPr lang="en-US" altLang="zh-CN" baseline="0" dirty="0"/>
              <a:t> voice recognition requires authentication and has limitation on numbers of usage, while Google voice recognition is highly integrated and easy to use without authentication and any other limitations. </a:t>
            </a:r>
            <a:r>
              <a:rPr lang="en-US" altLang="zh-CN" baseline="0" dirty="0" err="1"/>
              <a:t>Iflytek</a:t>
            </a:r>
            <a:r>
              <a:rPr lang="en-US" altLang="zh-CN" baseline="0" dirty="0"/>
              <a:t> voice recognition is almost the same as </a:t>
            </a:r>
            <a:r>
              <a:rPr lang="en-US" altLang="zh-CN" baseline="0" dirty="0" err="1"/>
              <a:t>Baidu</a:t>
            </a:r>
            <a:r>
              <a:rPr lang="en-US" altLang="zh-CN" baseline="0" dirty="0"/>
              <a:t> voice recognition, but it additionally requires an IP whitelist.</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8</a:t>
            </a:fld>
            <a:endParaRPr lang="en-US" altLang="zh-CN" dirty="0"/>
          </a:p>
        </p:txBody>
      </p:sp>
    </p:spTree>
    <p:extLst>
      <p:ext uri="{BB962C8B-B14F-4D97-AF65-F5344CB8AC3E}">
        <p14:creationId xmlns:p14="http://schemas.microsoft.com/office/powerpoint/2010/main" val="3106234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Then,</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for NLP methods, there are lots of NLP libraries based on English, such as </a:t>
            </a:r>
            <a:r>
              <a:rPr lang="en-US" altLang="zh-CN" sz="1200" kern="1200" baseline="0" dirty="0" err="1">
                <a:solidFill>
                  <a:schemeClr val="tx1"/>
                </a:solidFill>
                <a:effectLst/>
                <a:latin typeface="微软雅黑" panose="020B0503020204020204" pitchFamily="34" charset="-122"/>
                <a:ea typeface="微软雅黑" panose="020B0503020204020204" pitchFamily="34" charset="-122"/>
                <a:cs typeface="+mn-cs"/>
              </a:rPr>
              <a:t>MetaMap</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and, </a:t>
            </a:r>
            <a:r>
              <a:rPr lang="en-US" altLang="zh-CN" sz="1200" kern="1200" baseline="0" dirty="0" err="1">
                <a:solidFill>
                  <a:schemeClr val="tx1"/>
                </a:solidFill>
                <a:effectLst/>
                <a:latin typeface="微软雅黑" panose="020B0503020204020204" pitchFamily="34" charset="-122"/>
                <a:ea typeface="微软雅黑" panose="020B0503020204020204" pitchFamily="34" charset="-122"/>
                <a:cs typeface="+mn-cs"/>
              </a:rPr>
              <a:t>cTAKES</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while there is little Chinese based NLP libraries. The best and the most famous Chinese NLP library is called </a:t>
            </a:r>
            <a:r>
              <a:rPr lang="en-US" altLang="zh-CN" sz="1200" kern="1200" baseline="0" dirty="0" err="1">
                <a:solidFill>
                  <a:schemeClr val="tx1"/>
                </a:solidFill>
                <a:effectLst/>
                <a:latin typeface="微软雅黑" panose="020B0503020204020204" pitchFamily="34" charset="-122"/>
                <a:ea typeface="微软雅黑" panose="020B0503020204020204" pitchFamily="34" charset="-122"/>
                <a:cs typeface="+mn-cs"/>
              </a:rPr>
              <a:t>Jieba</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(Chinese for “stutter”). It includes all the functionalities that English NLP has.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Keyword Extraction, Part of Speech Tagging, Tokenize are the main functions in</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a:t>
            </a:r>
            <a:r>
              <a:rPr lang="en-US" altLang="zh-CN" sz="1200" kern="1200" baseline="0" dirty="0" err="1">
                <a:solidFill>
                  <a:schemeClr val="tx1"/>
                </a:solidFill>
                <a:effectLst/>
                <a:latin typeface="微软雅黑" panose="020B0503020204020204" pitchFamily="34" charset="-122"/>
                <a:ea typeface="微软雅黑" panose="020B0503020204020204" pitchFamily="34" charset="-122"/>
                <a:cs typeface="+mn-cs"/>
              </a:rPr>
              <a:t>Jieba</a:t>
            </a:r>
            <a:r>
              <a:rPr lang="en-US" altLang="zh-CN" sz="1200" kern="1200" baseline="0" dirty="0">
                <a:solidFill>
                  <a:schemeClr val="tx1"/>
                </a:solidFill>
                <a:effectLst/>
                <a:latin typeface="微软雅黑" panose="020B0503020204020204" pitchFamily="34" charset="-122"/>
                <a:ea typeface="微软雅黑" panose="020B0503020204020204" pitchFamily="34" charset="-122"/>
                <a:cs typeface="+mn-cs"/>
              </a:rPr>
              <a:t> library.</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t>9</a:t>
            </a:fld>
            <a:endParaRPr lang="en-US" altLang="zh-CN" dirty="0"/>
          </a:p>
        </p:txBody>
      </p:sp>
    </p:spTree>
    <p:extLst>
      <p:ext uri="{BB962C8B-B14F-4D97-AF65-F5344CB8AC3E}">
        <p14:creationId xmlns:p14="http://schemas.microsoft.com/office/powerpoint/2010/main" val="20491934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t>2021/4/30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t>2021/4/30</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t>2021/4/30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t>2021/4/30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t>2021/4/30</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t>2021/4/30</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t>2021/4/30</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t>2021/4/30</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t>2021/4/30</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t>2021/4/30</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t>2021/4/30</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t>2021/4/30</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48868" y="1977898"/>
            <a:ext cx="5734050" cy="2219691"/>
          </a:xfrm>
        </p:spPr>
        <p:txBody>
          <a:bodyPr rtlCol="0" anchor="ctr">
            <a:normAutofit/>
          </a:bodyPr>
          <a:lstStyle/>
          <a:p>
            <a:r>
              <a:rPr lang="en-US" altLang="zh-CN" sz="3600" b="1" dirty="0">
                <a:latin typeface="Arial" panose="020B0604020202020204" pitchFamily="34" charset="0"/>
                <a:cs typeface="Arial" panose="020B0604020202020204" pitchFamily="34" charset="0"/>
              </a:rPr>
              <a:t>Data: From Patient to Health Record </a:t>
            </a:r>
            <a:endParaRPr lang="en-US" sz="3600" dirty="0">
              <a:latin typeface="Arial" panose="020B0604020202020204" pitchFamily="34" charset="0"/>
              <a:cs typeface="Arial" panose="020B0604020202020204" pitchFamily="34" charset="0"/>
            </a:endParaRPr>
          </a:p>
        </p:txBody>
      </p:sp>
      <p:sp>
        <p:nvSpPr>
          <p:cNvPr id="7" name="副标题 6"/>
          <p:cNvSpPr>
            <a:spLocks noGrp="1"/>
          </p:cNvSpPr>
          <p:nvPr>
            <p:ph type="subTitle" idx="1"/>
          </p:nvPr>
        </p:nvSpPr>
        <p:spPr>
          <a:xfrm>
            <a:off x="860433" y="4780256"/>
            <a:ext cx="5734050" cy="955565"/>
          </a:xfrm>
        </p:spPr>
        <p:txBody>
          <a:bodyPr rtlCol="0"/>
          <a:lstStyle/>
          <a:p>
            <a:r>
              <a:rPr lang="en-US" altLang="zh-CN" dirty="0" err="1">
                <a:latin typeface="Arial" panose="020B0604020202020204" pitchFamily="34" charset="0"/>
                <a:cs typeface="Arial" panose="020B0604020202020204" pitchFamily="34" charset="0"/>
              </a:rPr>
              <a:t>Yiming</a:t>
            </a:r>
            <a:r>
              <a:rPr lang="en-US" altLang="zh-CN" dirty="0">
                <a:latin typeface="Arial" panose="020B0604020202020204" pitchFamily="34" charset="0"/>
                <a:cs typeface="Arial" panose="020B0604020202020204" pitchFamily="34" charset="0"/>
              </a:rPr>
              <a:t> LI (scyyl3)</a:t>
            </a:r>
          </a:p>
          <a:p>
            <a:r>
              <a:rPr lang="en-US" altLang="zh-CN" dirty="0">
                <a:latin typeface="Arial" panose="020B0604020202020204" pitchFamily="34" charset="0"/>
                <a:cs typeface="Arial" panose="020B0604020202020204" pitchFamily="34" charset="0"/>
              </a:rPr>
              <a:t>Supervised by Dr. Boon </a:t>
            </a:r>
            <a:r>
              <a:rPr lang="en-US" altLang="zh-CN" dirty="0" err="1">
                <a:latin typeface="Arial" panose="020B0604020202020204" pitchFamily="34" charset="0"/>
                <a:cs typeface="Arial" panose="020B0604020202020204" pitchFamily="34" charset="0"/>
              </a:rPr>
              <a:t>Giin</a:t>
            </a:r>
            <a:r>
              <a:rPr lang="en-US" altLang="zh-CN" dirty="0">
                <a:latin typeface="Arial" panose="020B0604020202020204" pitchFamily="34" charset="0"/>
                <a:cs typeface="Arial" panose="020B0604020202020204" pitchFamily="34" charset="0"/>
              </a:rPr>
              <a:t> LEE</a:t>
            </a:r>
          </a:p>
          <a:p>
            <a:endParaRPr lang="en-US" altLang="zh-CN" dirty="0">
              <a:latin typeface="Arial" panose="020B0604020202020204" pitchFamily="34" charset="0"/>
              <a:cs typeface="Arial" panose="020B0604020202020204" pitchFamily="34" charset="0"/>
            </a:endParaRPr>
          </a:p>
          <a:p>
            <a:pPr algn="r" rtl="0"/>
            <a:endParaRPr lang="en-US" altLang="zh-CN" dirty="0">
              <a:latin typeface="Arial" panose="020B0604020202020204" pitchFamily="34" charset="0"/>
              <a:cs typeface="Arial" panose="020B0604020202020204" pitchFamily="34" charset="0"/>
            </a:endParaRPr>
          </a:p>
        </p:txBody>
      </p:sp>
      <p:sp>
        <p:nvSpPr>
          <p:cNvPr id="5" name="副标题 6"/>
          <p:cNvSpPr txBox="1"/>
          <p:nvPr/>
        </p:nvSpPr>
        <p:spPr>
          <a:xfrm>
            <a:off x="860433" y="3516130"/>
            <a:ext cx="5734050" cy="95556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微软雅黑" panose="020B0503020204020204" pitchFamily="34" charset="-122"/>
                <a:ea typeface="微软雅黑" panose="020B0503020204020204" pitchFamily="34" charset="-122"/>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微软雅黑" panose="020B0503020204020204" pitchFamily="34" charset="-122"/>
                <a:ea typeface="微软雅黑" panose="020B0503020204020204" pitchFamily="34" charset="-122"/>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微软雅黑" panose="020B0503020204020204" pitchFamily="34" charset="-122"/>
                <a:ea typeface="微软雅黑" panose="020B0503020204020204" pitchFamily="34" charset="-122"/>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微软雅黑" panose="020B0503020204020204" pitchFamily="34" charset="-122"/>
                <a:ea typeface="微软雅黑" panose="020B0503020204020204" pitchFamily="34" charset="-122"/>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微软雅黑" panose="020B0503020204020204" pitchFamily="34" charset="-122"/>
                <a:ea typeface="微软雅黑" panose="020B0503020204020204" pitchFamily="34" charset="-122"/>
                <a:cs typeface="+mn-cs"/>
              </a:defRPr>
            </a:lvl9pPr>
          </a:lstStyle>
          <a:p>
            <a:r>
              <a:rPr lang="en-US" altLang="zh-CN" sz="2000" dirty="0">
                <a:latin typeface="Arial" panose="020B0604020202020204" pitchFamily="34" charset="0"/>
                <a:cs typeface="Arial" panose="020B0604020202020204" pitchFamily="34" charset="0"/>
              </a:rPr>
              <a:t>COMP3050 -</a:t>
            </a:r>
          </a:p>
          <a:p>
            <a:r>
              <a:rPr lang="en-US" altLang="zh-CN" sz="2000" dirty="0">
                <a:latin typeface="Arial" panose="020B0604020202020204" pitchFamily="34" charset="0"/>
                <a:cs typeface="Arial" panose="020B0604020202020204" pitchFamily="34" charset="0"/>
              </a:rPr>
              <a:t>Individual Dissertation Single </a:t>
            </a:r>
            <a:r>
              <a:rPr lang="en-US" altLang="zh-CN" sz="2000" dirty="0" err="1">
                <a:latin typeface="Arial" panose="020B0604020202020204" pitchFamily="34" charset="0"/>
                <a:cs typeface="Arial" panose="020B0604020202020204" pitchFamily="34" charset="0"/>
              </a:rPr>
              <a:t>Honours</a:t>
            </a:r>
            <a:endParaRPr lang="en-US" altLang="zh-CN" sz="2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 y="-11017"/>
            <a:ext cx="1511935" cy="570865"/>
          </a:xfrm>
          <a:prstGeom prst="rect">
            <a:avLst/>
          </a:prstGeom>
        </p:spPr>
      </p:pic>
      <p:pic>
        <p:nvPicPr>
          <p:cNvPr id="10" name="图片占位符 9"/>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124" r="1124"/>
          <a:stretch>
            <a:fillRect/>
          </a:stretch>
        </p:blip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Design</a:t>
            </a:r>
          </a:p>
        </p:txBody>
      </p:sp>
      <p:pic>
        <p:nvPicPr>
          <p:cNvPr id="3" name="图片 2" descr="图片包含 游戏机, 物体, 麦克风&#10;&#10;描述已自动生成">
            <a:extLst>
              <a:ext uri="{FF2B5EF4-FFF2-40B4-BE49-F238E27FC236}">
                <a16:creationId xmlns:a16="http://schemas.microsoft.com/office/drawing/2014/main" id="{D6221A7C-D7BE-F048-BFCF-E2182E549C71}"/>
              </a:ext>
            </a:extLst>
          </p:cNvPr>
          <p:cNvPicPr>
            <a:picLocks noChangeAspect="1"/>
          </p:cNvPicPr>
          <p:nvPr/>
        </p:nvPicPr>
        <p:blipFill>
          <a:blip r:embed="rId3"/>
          <a:stretch>
            <a:fillRect/>
          </a:stretch>
        </p:blipFill>
        <p:spPr>
          <a:xfrm>
            <a:off x="1457229" y="1718342"/>
            <a:ext cx="1367450" cy="1230706"/>
          </a:xfrm>
          <a:prstGeom prst="rect">
            <a:avLst/>
          </a:prstGeom>
        </p:spPr>
      </p:pic>
      <p:sp>
        <p:nvSpPr>
          <p:cNvPr id="4" name="右箭头 3">
            <a:extLst>
              <a:ext uri="{FF2B5EF4-FFF2-40B4-BE49-F238E27FC236}">
                <a16:creationId xmlns:a16="http://schemas.microsoft.com/office/drawing/2014/main" id="{240134BC-DE7A-F842-B187-C3EC44921BD9}"/>
              </a:ext>
            </a:extLst>
          </p:cNvPr>
          <p:cNvSpPr/>
          <p:nvPr/>
        </p:nvSpPr>
        <p:spPr>
          <a:xfrm>
            <a:off x="3210736" y="2319476"/>
            <a:ext cx="1202108" cy="690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pic>
        <p:nvPicPr>
          <p:cNvPr id="5" name="图片 4" descr="图形用户界面, 应用程序&#10;&#10;描述已自动生成">
            <a:extLst>
              <a:ext uri="{FF2B5EF4-FFF2-40B4-BE49-F238E27FC236}">
                <a16:creationId xmlns:a16="http://schemas.microsoft.com/office/drawing/2014/main" id="{3137FCDE-1F97-A046-95E8-3BDDEB2D6D1D}"/>
              </a:ext>
            </a:extLst>
          </p:cNvPr>
          <p:cNvPicPr>
            <a:picLocks noChangeAspect="1"/>
          </p:cNvPicPr>
          <p:nvPr/>
        </p:nvPicPr>
        <p:blipFill>
          <a:blip r:embed="rId4"/>
          <a:stretch>
            <a:fillRect/>
          </a:stretch>
        </p:blipFill>
        <p:spPr>
          <a:xfrm>
            <a:off x="4681488" y="1693702"/>
            <a:ext cx="1363629" cy="1271957"/>
          </a:xfrm>
          <a:prstGeom prst="rect">
            <a:avLst/>
          </a:prstGeom>
        </p:spPr>
      </p:pic>
      <p:sp>
        <p:nvSpPr>
          <p:cNvPr id="8" name="文本框 7">
            <a:extLst>
              <a:ext uri="{FF2B5EF4-FFF2-40B4-BE49-F238E27FC236}">
                <a16:creationId xmlns:a16="http://schemas.microsoft.com/office/drawing/2014/main" id="{17995483-FF48-1B40-91FC-DFC931315CA2}"/>
              </a:ext>
            </a:extLst>
          </p:cNvPr>
          <p:cNvSpPr txBox="1"/>
          <p:nvPr/>
        </p:nvSpPr>
        <p:spPr>
          <a:xfrm>
            <a:off x="1091960" y="2999109"/>
            <a:ext cx="2423285" cy="646331"/>
          </a:xfrm>
          <a:prstGeom prst="rect">
            <a:avLst/>
          </a:prstGeom>
          <a:noFill/>
        </p:spPr>
        <p:txBody>
          <a:bodyPr wrap="square" rtlCol="0">
            <a:spAutoFit/>
          </a:bodyPr>
          <a:lstStyle/>
          <a:p>
            <a:r>
              <a:rPr kumimoji="1" lang="en-US" altLang="zh-CN" dirty="0">
                <a:latin typeface="Arial" panose="020B0604020202020204" pitchFamily="34" charset="0"/>
                <a:cs typeface="Arial" panose="020B0604020202020204" pitchFamily="34" charset="0"/>
              </a:rPr>
              <a:t>Voice</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record</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device</a:t>
            </a:r>
          </a:p>
          <a:p>
            <a:endParaRPr kumimoji="1" lang="zh-CN" altLang="en-US"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2050280B-CFEC-1F4E-8484-21F2495B18A8}"/>
              </a:ext>
            </a:extLst>
          </p:cNvPr>
          <p:cNvSpPr txBox="1"/>
          <p:nvPr/>
        </p:nvSpPr>
        <p:spPr>
          <a:xfrm>
            <a:off x="4720812" y="3045449"/>
            <a:ext cx="1652466" cy="646331"/>
          </a:xfrm>
          <a:prstGeom prst="rect">
            <a:avLst/>
          </a:prstGeom>
          <a:noFill/>
        </p:spPr>
        <p:txBody>
          <a:bodyPr wrap="square" rtlCol="0">
            <a:spAutoFit/>
          </a:bodyPr>
          <a:lstStyle/>
          <a:p>
            <a:r>
              <a:rPr kumimoji="1" lang="en-US" altLang="zh-CN" dirty="0">
                <a:latin typeface="Arial" panose="020B0604020202020204" pitchFamily="34" charset="0"/>
                <a:cs typeface="Arial" panose="020B0604020202020204" pitchFamily="34" charset="0"/>
              </a:rPr>
              <a:t>Audio</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files</a:t>
            </a:r>
          </a:p>
          <a:p>
            <a:endParaRPr kumimoji="1" lang="zh-CN" altLang="en-US"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70E5D911-16DD-D549-A6F5-4AE166D3F662}"/>
              </a:ext>
            </a:extLst>
          </p:cNvPr>
          <p:cNvSpPr txBox="1"/>
          <p:nvPr/>
        </p:nvSpPr>
        <p:spPr>
          <a:xfrm>
            <a:off x="8491329" y="3045449"/>
            <a:ext cx="1401961" cy="646331"/>
          </a:xfrm>
          <a:prstGeom prst="rect">
            <a:avLst/>
          </a:prstGeom>
          <a:noFill/>
        </p:spPr>
        <p:txBody>
          <a:bodyPr wrap="square" rtlCol="0">
            <a:spAutoFit/>
          </a:bodyPr>
          <a:lstStyle/>
          <a:p>
            <a:r>
              <a:rPr kumimoji="1" lang="en-US" altLang="zh-CN" dirty="0">
                <a:latin typeface="Arial" panose="020B0604020202020204" pitchFamily="34" charset="0"/>
                <a:cs typeface="Arial" panose="020B0604020202020204" pitchFamily="34" charset="0"/>
              </a:rPr>
              <a:t>Plain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text</a:t>
            </a:r>
          </a:p>
          <a:p>
            <a:endParaRPr kumimoji="1" lang="zh-CN" altLang="en-US" dirty="0">
              <a:latin typeface="Arial" panose="020B0604020202020204" pitchFamily="34" charset="0"/>
              <a:cs typeface="Arial" panose="020B0604020202020204" pitchFamily="34" charset="0"/>
            </a:endParaRPr>
          </a:p>
        </p:txBody>
      </p:sp>
      <p:sp>
        <p:nvSpPr>
          <p:cNvPr id="11" name="左弧形箭头 15">
            <a:extLst>
              <a:ext uri="{FF2B5EF4-FFF2-40B4-BE49-F238E27FC236}">
                <a16:creationId xmlns:a16="http://schemas.microsoft.com/office/drawing/2014/main" id="{37F794EE-C3DD-C14D-B66F-D84A8C698C92}"/>
              </a:ext>
            </a:extLst>
          </p:cNvPr>
          <p:cNvSpPr/>
          <p:nvPr/>
        </p:nvSpPr>
        <p:spPr>
          <a:xfrm>
            <a:off x="10042229" y="2319476"/>
            <a:ext cx="600313" cy="3160486"/>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solidFill>
                <a:schemeClr val="tx1"/>
              </a:solidFill>
            </a:endParaRPr>
          </a:p>
        </p:txBody>
      </p:sp>
      <p:sp>
        <p:nvSpPr>
          <p:cNvPr id="12" name="文本框 11">
            <a:extLst>
              <a:ext uri="{FF2B5EF4-FFF2-40B4-BE49-F238E27FC236}">
                <a16:creationId xmlns:a16="http://schemas.microsoft.com/office/drawing/2014/main" id="{0D8B3DC0-15AA-8442-80FD-B01C3E102C6A}"/>
              </a:ext>
            </a:extLst>
          </p:cNvPr>
          <p:cNvSpPr txBox="1"/>
          <p:nvPr/>
        </p:nvSpPr>
        <p:spPr>
          <a:xfrm>
            <a:off x="6060185" y="1891568"/>
            <a:ext cx="2188259" cy="369332"/>
          </a:xfrm>
          <a:prstGeom prst="rect">
            <a:avLst/>
          </a:prstGeom>
          <a:noFill/>
        </p:spPr>
        <p:txBody>
          <a:bodyPr wrap="square" rtlCol="0">
            <a:spAutoFit/>
          </a:bodyPr>
          <a:lstStyle/>
          <a:p>
            <a:r>
              <a:rPr kumimoji="1" lang="en-US" altLang="zh-CN" dirty="0">
                <a:solidFill>
                  <a:srgbClr val="10578B"/>
                </a:solidFill>
                <a:latin typeface="Arial" panose="020B0604020202020204" pitchFamily="34" charset="0"/>
                <a:cs typeface="Arial" panose="020B0604020202020204" pitchFamily="34" charset="0"/>
              </a:rPr>
              <a:t>2. Voice</a:t>
            </a:r>
            <a:r>
              <a:rPr kumimoji="1" lang="zh-CN" altLang="en-US" dirty="0">
                <a:solidFill>
                  <a:srgbClr val="10578B"/>
                </a:solidFill>
                <a:latin typeface="Arial" panose="020B0604020202020204" pitchFamily="34" charset="0"/>
                <a:cs typeface="Arial" panose="020B0604020202020204" pitchFamily="34" charset="0"/>
              </a:rPr>
              <a:t> </a:t>
            </a:r>
            <a:r>
              <a:rPr kumimoji="1" lang="en-US" altLang="zh-CN" dirty="0">
                <a:solidFill>
                  <a:srgbClr val="10578B"/>
                </a:solidFill>
                <a:latin typeface="Arial" panose="020B0604020202020204" pitchFamily="34" charset="0"/>
                <a:cs typeface="Arial" panose="020B0604020202020204" pitchFamily="34" charset="0"/>
              </a:rPr>
              <a:t>recognition</a:t>
            </a:r>
            <a:endParaRPr kumimoji="1" lang="zh-CN" altLang="en-US" dirty="0">
              <a:solidFill>
                <a:srgbClr val="10578B"/>
              </a:solidFill>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710E6912-2CC0-F048-B60A-82AF5AAA0FF4}"/>
              </a:ext>
            </a:extLst>
          </p:cNvPr>
          <p:cNvSpPr txBox="1"/>
          <p:nvPr/>
        </p:nvSpPr>
        <p:spPr>
          <a:xfrm>
            <a:off x="10791481" y="3507114"/>
            <a:ext cx="1072356" cy="369332"/>
          </a:xfrm>
          <a:prstGeom prst="rect">
            <a:avLst/>
          </a:prstGeom>
          <a:noFill/>
        </p:spPr>
        <p:txBody>
          <a:bodyPr wrap="square" rtlCol="0">
            <a:spAutoFit/>
          </a:bodyPr>
          <a:lstStyle/>
          <a:p>
            <a:r>
              <a:rPr kumimoji="1" lang="en-US" altLang="zh-CN" dirty="0">
                <a:solidFill>
                  <a:srgbClr val="10578B"/>
                </a:solidFill>
                <a:latin typeface="Arial" panose="020B0604020202020204" pitchFamily="34" charset="0"/>
                <a:cs typeface="Arial" panose="020B0604020202020204" pitchFamily="34" charset="0"/>
              </a:rPr>
              <a:t>3. NLP</a:t>
            </a:r>
          </a:p>
        </p:txBody>
      </p:sp>
      <p:sp>
        <p:nvSpPr>
          <p:cNvPr id="15" name="文本框 14">
            <a:extLst>
              <a:ext uri="{FF2B5EF4-FFF2-40B4-BE49-F238E27FC236}">
                <a16:creationId xmlns:a16="http://schemas.microsoft.com/office/drawing/2014/main" id="{9BEF927C-6751-0342-A829-CF1856CE3EAD}"/>
              </a:ext>
            </a:extLst>
          </p:cNvPr>
          <p:cNvSpPr txBox="1"/>
          <p:nvPr/>
        </p:nvSpPr>
        <p:spPr>
          <a:xfrm>
            <a:off x="7762283" y="6108731"/>
            <a:ext cx="1612995" cy="369332"/>
          </a:xfrm>
          <a:prstGeom prst="rect">
            <a:avLst/>
          </a:prstGeom>
          <a:noFill/>
        </p:spPr>
        <p:txBody>
          <a:bodyPr wrap="square" rtlCol="0">
            <a:spAutoFit/>
          </a:bodyPr>
          <a:lstStyle/>
          <a:p>
            <a:r>
              <a:rPr kumimoji="1" lang="en-US" altLang="zh-CN" dirty="0">
                <a:latin typeface="Arial" panose="020B0604020202020204" pitchFamily="34" charset="0"/>
                <a:cs typeface="Arial" panose="020B0604020202020204" pitchFamily="34" charset="0"/>
              </a:rPr>
              <a:t>Tagged</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words</a:t>
            </a:r>
          </a:p>
        </p:txBody>
      </p:sp>
      <p:sp>
        <p:nvSpPr>
          <p:cNvPr id="17" name="文本框 16">
            <a:extLst>
              <a:ext uri="{FF2B5EF4-FFF2-40B4-BE49-F238E27FC236}">
                <a16:creationId xmlns:a16="http://schemas.microsoft.com/office/drawing/2014/main" id="{F84B0CEE-9C5B-954C-9B8C-52AFBBFA260F}"/>
              </a:ext>
            </a:extLst>
          </p:cNvPr>
          <p:cNvSpPr txBox="1"/>
          <p:nvPr/>
        </p:nvSpPr>
        <p:spPr>
          <a:xfrm>
            <a:off x="5232400" y="4993918"/>
            <a:ext cx="1600199" cy="369332"/>
          </a:xfrm>
          <a:prstGeom prst="rect">
            <a:avLst/>
          </a:prstGeom>
          <a:noFill/>
        </p:spPr>
        <p:txBody>
          <a:bodyPr wrap="square" rtlCol="0">
            <a:spAutoFit/>
          </a:bodyPr>
          <a:lstStyle/>
          <a:p>
            <a:r>
              <a:rPr kumimoji="1" lang="en-US" altLang="zh-CN" dirty="0">
                <a:solidFill>
                  <a:srgbClr val="10578B"/>
                </a:solidFill>
                <a:latin typeface="Arial" panose="020B0604020202020204" pitchFamily="34" charset="0"/>
                <a:cs typeface="Arial" panose="020B0604020202020204" pitchFamily="34" charset="0"/>
              </a:rPr>
              <a:t>4. Extraction</a:t>
            </a:r>
            <a:endParaRPr kumimoji="1" lang="zh-CN" altLang="en-US" dirty="0">
              <a:solidFill>
                <a:srgbClr val="10578B"/>
              </a:solidFill>
              <a:latin typeface="Arial" panose="020B0604020202020204" pitchFamily="34" charset="0"/>
              <a:cs typeface="Arial" panose="020B0604020202020204" pitchFamily="34" charset="0"/>
            </a:endParaRPr>
          </a:p>
        </p:txBody>
      </p:sp>
      <p:pic>
        <p:nvPicPr>
          <p:cNvPr id="18" name="图片 17">
            <a:extLst>
              <a:ext uri="{FF2B5EF4-FFF2-40B4-BE49-F238E27FC236}">
                <a16:creationId xmlns:a16="http://schemas.microsoft.com/office/drawing/2014/main" id="{94601EB2-BE38-344D-AEB7-5B2EDB317A89}"/>
              </a:ext>
            </a:extLst>
          </p:cNvPr>
          <p:cNvPicPr>
            <a:picLocks noChangeAspect="1"/>
          </p:cNvPicPr>
          <p:nvPr/>
        </p:nvPicPr>
        <p:blipFill>
          <a:blip r:embed="rId5"/>
          <a:stretch>
            <a:fillRect/>
          </a:stretch>
        </p:blipFill>
        <p:spPr>
          <a:xfrm>
            <a:off x="2225117" y="4559095"/>
            <a:ext cx="1548349" cy="1515979"/>
          </a:xfrm>
          <a:prstGeom prst="rect">
            <a:avLst/>
          </a:prstGeom>
        </p:spPr>
      </p:pic>
      <p:sp>
        <p:nvSpPr>
          <p:cNvPr id="19" name="文本框 18">
            <a:extLst>
              <a:ext uri="{FF2B5EF4-FFF2-40B4-BE49-F238E27FC236}">
                <a16:creationId xmlns:a16="http://schemas.microsoft.com/office/drawing/2014/main" id="{87031A94-98F5-5444-B187-591EEC3C0AA4}"/>
              </a:ext>
            </a:extLst>
          </p:cNvPr>
          <p:cNvSpPr txBox="1"/>
          <p:nvPr/>
        </p:nvSpPr>
        <p:spPr>
          <a:xfrm>
            <a:off x="2396455" y="6131197"/>
            <a:ext cx="1415335" cy="369332"/>
          </a:xfrm>
          <a:prstGeom prst="rect">
            <a:avLst/>
          </a:prstGeom>
          <a:noFill/>
        </p:spPr>
        <p:txBody>
          <a:bodyPr wrap="square" rtlCol="0">
            <a:spAutoFit/>
          </a:bodyPr>
          <a:lstStyle/>
          <a:p>
            <a:r>
              <a:rPr kumimoji="1" lang="en-US" altLang="zh-CN" dirty="0">
                <a:latin typeface="Arial" panose="020B0604020202020204" pitchFamily="34" charset="0"/>
                <a:cs typeface="Arial" panose="020B0604020202020204" pitchFamily="34" charset="0"/>
              </a:rPr>
              <a:t>EHR</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form</a:t>
            </a:r>
          </a:p>
        </p:txBody>
      </p:sp>
      <p:sp>
        <p:nvSpPr>
          <p:cNvPr id="20" name="右箭头 19">
            <a:extLst>
              <a:ext uri="{FF2B5EF4-FFF2-40B4-BE49-F238E27FC236}">
                <a16:creationId xmlns:a16="http://schemas.microsoft.com/office/drawing/2014/main" id="{240134BC-DE7A-F842-B187-C3EC44921BD9}"/>
              </a:ext>
            </a:extLst>
          </p:cNvPr>
          <p:cNvSpPr/>
          <p:nvPr/>
        </p:nvSpPr>
        <p:spPr>
          <a:xfrm>
            <a:off x="6425022" y="2319476"/>
            <a:ext cx="1202108" cy="690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1" name="右箭头 20">
            <a:extLst>
              <a:ext uri="{FF2B5EF4-FFF2-40B4-BE49-F238E27FC236}">
                <a16:creationId xmlns:a16="http://schemas.microsoft.com/office/drawing/2014/main" id="{240134BC-DE7A-F842-B187-C3EC44921BD9}"/>
              </a:ext>
            </a:extLst>
          </p:cNvPr>
          <p:cNvSpPr/>
          <p:nvPr/>
        </p:nvSpPr>
        <p:spPr>
          <a:xfrm rot="10800000">
            <a:off x="4906648" y="5382071"/>
            <a:ext cx="2247666" cy="1118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0D8B3DC0-15AA-8442-80FD-B01C3E102C6A}"/>
              </a:ext>
            </a:extLst>
          </p:cNvPr>
          <p:cNvSpPr txBox="1"/>
          <p:nvPr/>
        </p:nvSpPr>
        <p:spPr>
          <a:xfrm>
            <a:off x="3223015" y="1850727"/>
            <a:ext cx="1132548" cy="369332"/>
          </a:xfrm>
          <a:prstGeom prst="rect">
            <a:avLst/>
          </a:prstGeom>
          <a:noFill/>
        </p:spPr>
        <p:txBody>
          <a:bodyPr wrap="square" rtlCol="0">
            <a:spAutoFit/>
          </a:bodyPr>
          <a:lstStyle/>
          <a:p>
            <a:r>
              <a:rPr kumimoji="1" lang="en-US" altLang="zh-CN" dirty="0">
                <a:solidFill>
                  <a:srgbClr val="10578B"/>
                </a:solidFill>
                <a:latin typeface="Arial" panose="020B0604020202020204" pitchFamily="34" charset="0"/>
                <a:cs typeface="Arial" panose="020B0604020202020204" pitchFamily="34" charset="0"/>
              </a:rPr>
              <a:t>1.Record</a:t>
            </a:r>
          </a:p>
        </p:txBody>
      </p:sp>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1340" y="4613663"/>
            <a:ext cx="1394883" cy="1469008"/>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6367" y="1891568"/>
            <a:ext cx="1636923" cy="733259"/>
          </a:xfrm>
          <a:prstGeom prst="rect">
            <a:avLst/>
          </a:prstGeom>
        </p:spPr>
      </p:pic>
    </p:spTree>
    <p:extLst>
      <p:ext uri="{BB962C8B-B14F-4D97-AF65-F5344CB8AC3E}">
        <p14:creationId xmlns:p14="http://schemas.microsoft.com/office/powerpoint/2010/main" val="305643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en-US" altLang="zh-CN" sz="3200" dirty="0">
                <a:latin typeface="Arial" panose="020B0604020202020204" pitchFamily="34" charset="0"/>
                <a:cs typeface="Arial" panose="020B0604020202020204" pitchFamily="34" charset="0"/>
              </a:rPr>
              <a:t>Project Requirements</a:t>
            </a:r>
            <a:br>
              <a:rPr lang="en-US" altLang="zh-CN" sz="3200" dirty="0">
                <a:latin typeface="Arial" panose="020B0604020202020204" pitchFamily="34" charset="0"/>
                <a:cs typeface="Arial" panose="020B0604020202020204" pitchFamily="34" charset="0"/>
              </a:rPr>
            </a:br>
            <a:r>
              <a:rPr lang="en-US" altLang="zh-CN" sz="3200" dirty="0">
                <a:latin typeface="Arial" panose="020B0604020202020204" pitchFamily="34" charset="0"/>
                <a:cs typeface="Arial" panose="020B0604020202020204" pitchFamily="34" charset="0"/>
              </a:rPr>
              <a:t>&amp; Specifications</a:t>
            </a:r>
            <a:endParaRPr lang="en-US" sz="3200" dirty="0">
              <a:latin typeface="Arial" panose="020B0604020202020204" pitchFamily="34" charset="0"/>
              <a:cs typeface="Arial" panose="020B0604020202020204" pitchFamily="34" charset="0"/>
            </a:endParaRPr>
          </a:p>
        </p:txBody>
      </p:sp>
      <p:sp>
        <p:nvSpPr>
          <p:cNvPr id="3" name="文本框 2"/>
          <p:cNvSpPr txBox="1"/>
          <p:nvPr/>
        </p:nvSpPr>
        <p:spPr>
          <a:xfrm>
            <a:off x="1104900" y="1612900"/>
            <a:ext cx="9980682" cy="4893647"/>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1. The application can be started and used by doctors.</a:t>
            </a:r>
          </a:p>
          <a:p>
            <a:r>
              <a:rPr lang="en-US" altLang="zh-CN" sz="2400" dirty="0">
                <a:latin typeface="Arial" panose="020B0604020202020204" pitchFamily="34" charset="0"/>
                <a:cs typeface="Arial" panose="020B0604020202020204" pitchFamily="34" charset="0"/>
              </a:rPr>
              <a:t>2. The application must be able to record real time speech.</a:t>
            </a:r>
          </a:p>
          <a:p>
            <a:r>
              <a:rPr lang="en-US" altLang="zh-CN" sz="2400" dirty="0">
                <a:latin typeface="Arial" panose="020B0604020202020204" pitchFamily="34" charset="0"/>
                <a:cs typeface="Arial" panose="020B0604020202020204" pitchFamily="34" charset="0"/>
              </a:rPr>
              <a:t>3. The application must include option to load audio files from local computer.</a:t>
            </a:r>
          </a:p>
          <a:p>
            <a:r>
              <a:rPr lang="en-US" altLang="zh-CN" sz="2400" dirty="0">
                <a:latin typeface="Arial" panose="020B0604020202020204" pitchFamily="34" charset="0"/>
                <a:cs typeface="Arial" panose="020B0604020202020204" pitchFamily="34" charset="0"/>
              </a:rPr>
              <a:t>4. The application must be able to convert voice inputs into text outputs.</a:t>
            </a:r>
          </a:p>
          <a:p>
            <a:r>
              <a:rPr lang="en-US" altLang="zh-CN" sz="2400" dirty="0">
                <a:latin typeface="Arial" panose="020B0604020202020204" pitchFamily="34" charset="0"/>
                <a:cs typeface="Arial" panose="020B0604020202020204" pitchFamily="34" charset="0"/>
              </a:rPr>
              <a:t>5. The application must be able to analyze raw text and fill the corresponding information</a:t>
            </a:r>
          </a:p>
          <a:p>
            <a:r>
              <a:rPr lang="en-US" altLang="zh-CN" sz="2400" dirty="0">
                <a:latin typeface="Arial" panose="020B0604020202020204" pitchFamily="34" charset="0"/>
                <a:cs typeface="Arial" panose="020B0604020202020204" pitchFamily="34" charset="0"/>
              </a:rPr>
              <a:t>into EHR form.</a:t>
            </a:r>
          </a:p>
          <a:p>
            <a:r>
              <a:rPr lang="en-US" altLang="zh-CN" sz="2400" dirty="0">
                <a:latin typeface="Arial" panose="020B0604020202020204" pitchFamily="34" charset="0"/>
                <a:cs typeface="Arial" panose="020B0604020202020204" pitchFamily="34" charset="0"/>
              </a:rPr>
              <a:t>6. The application must be available for users to manually modify the EHR form.</a:t>
            </a:r>
          </a:p>
          <a:p>
            <a:r>
              <a:rPr lang="en-US" altLang="zh-CN" sz="2400" dirty="0">
                <a:latin typeface="Arial" panose="020B0604020202020204" pitchFamily="34" charset="0"/>
                <a:cs typeface="Arial" panose="020B0604020202020204" pitchFamily="34" charset="0"/>
              </a:rPr>
              <a:t>7. The application should include option to save the generated EHR form to local directory.</a:t>
            </a:r>
          </a:p>
          <a:p>
            <a:r>
              <a:rPr lang="en-US" altLang="zh-CN" sz="2400" dirty="0">
                <a:latin typeface="Arial" panose="020B0604020202020204" pitchFamily="34" charset="0"/>
                <a:cs typeface="Arial" panose="020B0604020202020204" pitchFamily="34" charset="0"/>
              </a:rPr>
              <a:t>8. The application can be closed and ended by doctors.</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27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Implementation</a:t>
            </a:r>
          </a:p>
        </p:txBody>
      </p:sp>
      <p:sp>
        <p:nvSpPr>
          <p:cNvPr id="3" name="文本框 2">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1. Record</a:t>
            </a:r>
          </a:p>
        </p:txBody>
      </p:sp>
      <p:sp>
        <p:nvSpPr>
          <p:cNvPr id="4" name="文本框 3">
            <a:extLst>
              <a:ext uri="{FF2B5EF4-FFF2-40B4-BE49-F238E27FC236}">
                <a16:creationId xmlns:a16="http://schemas.microsoft.com/office/drawing/2014/main" id="{D1E1D8D5-5A99-4041-B8B8-DBE227283822}"/>
              </a:ext>
            </a:extLst>
          </p:cNvPr>
          <p:cNvSpPr txBox="1"/>
          <p:nvPr/>
        </p:nvSpPr>
        <p:spPr>
          <a:xfrm>
            <a:off x="1104900" y="2144450"/>
            <a:ext cx="9980682"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Import </a:t>
            </a:r>
            <a:r>
              <a:rPr kumimoji="1" lang="en-US" altLang="zh-CN" sz="2400" dirty="0" err="1">
                <a:latin typeface="Arial" panose="020B0604020202020204" pitchFamily="34" charset="0"/>
                <a:cs typeface="Arial" panose="020B0604020202020204" pitchFamily="34" charset="0"/>
              </a:rPr>
              <a:t>speech_recognition</a:t>
            </a:r>
            <a:endParaRPr kumimoji="1" lang="en-US" altLang="zh-CN" sz="24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Open the microphone</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Reduce the noise</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Create a wav file</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Write into the file.</a:t>
            </a:r>
          </a:p>
        </p:txBody>
      </p:sp>
    </p:spTree>
    <p:extLst>
      <p:ext uri="{BB962C8B-B14F-4D97-AF65-F5344CB8AC3E}">
        <p14:creationId xmlns:p14="http://schemas.microsoft.com/office/powerpoint/2010/main" val="272770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Implementation</a:t>
            </a:r>
          </a:p>
        </p:txBody>
      </p:sp>
      <p:sp>
        <p:nvSpPr>
          <p:cNvPr id="3" name="文本框 2">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2. Voice Recognition</a:t>
            </a:r>
          </a:p>
        </p:txBody>
      </p:sp>
      <p:sp>
        <p:nvSpPr>
          <p:cNvPr id="5" name="文本占位符 2"/>
          <p:cNvSpPr txBox="1">
            <a:spLocks/>
          </p:cNvSpPr>
          <p:nvPr/>
        </p:nvSpPr>
        <p:spPr>
          <a:xfrm>
            <a:off x="1104900" y="2239287"/>
            <a:ext cx="4919472" cy="823911"/>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buNone/>
            </a:pPr>
            <a:r>
              <a:rPr lang="en-US" dirty="0" err="1">
                <a:solidFill>
                  <a:srgbClr val="10578B"/>
                </a:solidFill>
                <a:latin typeface="Arial" panose="020B0604020202020204" pitchFamily="34" charset="0"/>
                <a:cs typeface="Arial" panose="020B0604020202020204" pitchFamily="34" charset="0"/>
              </a:rPr>
              <a:t>Baidu</a:t>
            </a:r>
            <a:r>
              <a:rPr lang="en-US" dirty="0">
                <a:solidFill>
                  <a:srgbClr val="10578B"/>
                </a:solidFill>
                <a:latin typeface="Arial" panose="020B0604020202020204" pitchFamily="34" charset="0"/>
                <a:cs typeface="Arial" panose="020B0604020202020204" pitchFamily="34" charset="0"/>
              </a:rPr>
              <a:t> Voice Recognition</a:t>
            </a:r>
          </a:p>
        </p:txBody>
      </p:sp>
      <p:sp>
        <p:nvSpPr>
          <p:cNvPr id="6" name="内容占位符 3"/>
          <p:cNvSpPr txBox="1">
            <a:spLocks/>
          </p:cNvSpPr>
          <p:nvPr/>
        </p:nvSpPr>
        <p:spPr>
          <a:xfrm>
            <a:off x="1104900" y="2860000"/>
            <a:ext cx="4919472" cy="3748088"/>
          </a:xfrm>
          <a:prstGeom prst="rect">
            <a:avLst/>
          </a:prstGeom>
        </p:spPr>
        <p:txBody>
          <a:bodyPr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a:lnSpc>
                <a:spcPct val="150000"/>
              </a:lnSpc>
            </a:pPr>
            <a:r>
              <a:rPr lang="en-US" altLang="zh-CN" dirty="0">
                <a:latin typeface="Arial" panose="020B0604020202020204" pitchFamily="34" charset="0"/>
                <a:ea typeface="Arial Unicode MS" panose="020B0604020202020204" pitchFamily="34" charset="-122"/>
                <a:cs typeface="Arial" panose="020B0604020202020204" pitchFamily="34" charset="0"/>
              </a:rPr>
              <a:t>Set client ID and private key</a:t>
            </a:r>
            <a:endParaRPr lang="en" altLang="zh-CN" dirty="0">
              <a:latin typeface="Arial" panose="020B0604020202020204" pitchFamily="34" charset="0"/>
              <a:ea typeface="Arial Unicode MS" panose="020B0604020202020204" pitchFamily="34" charset="-122"/>
              <a:cs typeface="Arial" panose="020B0604020202020204" pitchFamily="34" charset="0"/>
            </a:endParaRPr>
          </a:p>
          <a:p>
            <a:pPr>
              <a:lnSpc>
                <a:spcPct val="150000"/>
              </a:lnSpc>
            </a:pPr>
            <a:r>
              <a:rPr lang="en" altLang="zh-CN" dirty="0">
                <a:latin typeface="Arial" panose="020B0604020202020204" pitchFamily="34" charset="0"/>
                <a:ea typeface="Arial Unicode MS" panose="020B0604020202020204" pitchFamily="34" charset="-122"/>
                <a:cs typeface="Arial" panose="020B0604020202020204" pitchFamily="34" charset="0"/>
              </a:rPr>
              <a:t>Load audio file</a:t>
            </a:r>
          </a:p>
          <a:p>
            <a:pPr>
              <a:lnSpc>
                <a:spcPct val="150000"/>
              </a:lnSpc>
            </a:pPr>
            <a:r>
              <a:rPr lang="en" altLang="zh-CN" dirty="0">
                <a:latin typeface="Arial" panose="020B0604020202020204" pitchFamily="34" charset="0"/>
                <a:ea typeface="Arial Unicode MS" panose="020B0604020202020204" pitchFamily="34" charset="-122"/>
                <a:cs typeface="Arial" panose="020B0604020202020204" pitchFamily="34" charset="0"/>
              </a:rPr>
              <a:t>Request Baidu AI server</a:t>
            </a:r>
          </a:p>
          <a:p>
            <a:pPr>
              <a:lnSpc>
                <a:spcPct val="150000"/>
              </a:lnSpc>
            </a:pPr>
            <a:r>
              <a:rPr lang="en" altLang="zh-CN" dirty="0">
                <a:latin typeface="Arial" panose="020B0604020202020204" pitchFamily="34" charset="0"/>
                <a:ea typeface="Arial Unicode MS" panose="020B0604020202020204" pitchFamily="34" charset="-122"/>
                <a:cs typeface="Arial" panose="020B0604020202020204" pitchFamily="34" charset="0"/>
              </a:rPr>
              <a:t>Recognize the speech</a:t>
            </a:r>
          </a:p>
          <a:p>
            <a:pPr>
              <a:lnSpc>
                <a:spcPct val="150000"/>
              </a:lnSpc>
            </a:pPr>
            <a:r>
              <a:rPr lang="en" altLang="zh-CN" dirty="0">
                <a:latin typeface="Arial" panose="020B0604020202020204" pitchFamily="34" charset="0"/>
                <a:ea typeface="Arial Unicode MS" panose="020B0604020202020204" pitchFamily="34" charset="-122"/>
                <a:cs typeface="Arial" panose="020B0604020202020204" pitchFamily="34" charset="0"/>
              </a:rPr>
              <a:t>Get the result from return values</a:t>
            </a:r>
          </a:p>
        </p:txBody>
      </p:sp>
      <p:sp>
        <p:nvSpPr>
          <p:cNvPr id="7" name="文本占位符 4"/>
          <p:cNvSpPr txBox="1">
            <a:spLocks/>
          </p:cNvSpPr>
          <p:nvPr/>
        </p:nvSpPr>
        <p:spPr>
          <a:xfrm>
            <a:off x="6166110" y="2239286"/>
            <a:ext cx="4919472" cy="823911"/>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buNone/>
            </a:pPr>
            <a:r>
              <a:rPr lang="en-US" dirty="0">
                <a:solidFill>
                  <a:srgbClr val="10578B"/>
                </a:solidFill>
                <a:latin typeface="Arial" panose="020B0604020202020204" pitchFamily="34" charset="0"/>
                <a:cs typeface="Arial" panose="020B0604020202020204" pitchFamily="34" charset="0"/>
              </a:rPr>
              <a:t>Google Voice Recognition</a:t>
            </a:r>
          </a:p>
        </p:txBody>
      </p:sp>
      <p:sp>
        <p:nvSpPr>
          <p:cNvPr id="8" name="内容占位符 5"/>
          <p:cNvSpPr txBox="1">
            <a:spLocks/>
          </p:cNvSpPr>
          <p:nvPr/>
        </p:nvSpPr>
        <p:spPr>
          <a:xfrm>
            <a:off x="6166110" y="2860000"/>
            <a:ext cx="4919472" cy="3748088"/>
          </a:xfrm>
          <a:prstGeom prst="rect">
            <a:avLst/>
          </a:prstGeom>
        </p:spPr>
        <p:txBody>
          <a:bodyPr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a:lnSpc>
                <a:spcPct val="150000"/>
              </a:lnSpc>
            </a:pPr>
            <a:r>
              <a:rPr lang="en" altLang="zh-CN" dirty="0">
                <a:latin typeface="Arial" panose="020B0604020202020204" pitchFamily="34" charset="0"/>
                <a:ea typeface="Arial Unicode MS" panose="020B0604020202020204" pitchFamily="34" charset="-122"/>
                <a:cs typeface="Arial" panose="020B0604020202020204" pitchFamily="34" charset="0"/>
              </a:rPr>
              <a:t>Load audio file</a:t>
            </a:r>
          </a:p>
          <a:p>
            <a:pPr>
              <a:lnSpc>
                <a:spcPct val="150000"/>
              </a:lnSpc>
            </a:pPr>
            <a:r>
              <a:rPr lang="en-US" dirty="0">
                <a:latin typeface="Arial" panose="020B0604020202020204" pitchFamily="34" charset="0"/>
                <a:cs typeface="Arial" panose="020B0604020202020204" pitchFamily="34" charset="0"/>
              </a:rPr>
              <a:t>Download the recognition model</a:t>
            </a:r>
          </a:p>
          <a:p>
            <a:pPr>
              <a:lnSpc>
                <a:spcPct val="150000"/>
              </a:lnSpc>
            </a:pPr>
            <a:r>
              <a:rPr lang="en-US" dirty="0">
                <a:latin typeface="Arial" panose="020B0604020202020204" pitchFamily="34" charset="0"/>
                <a:cs typeface="Arial" panose="020B0604020202020204" pitchFamily="34" charset="0"/>
              </a:rPr>
              <a:t>Recognize the speech</a:t>
            </a:r>
          </a:p>
          <a:p>
            <a:pPr>
              <a:lnSpc>
                <a:spcPct val="150000"/>
              </a:lnSpc>
            </a:pPr>
            <a:r>
              <a:rPr lang="en" altLang="zh-CN" dirty="0">
                <a:latin typeface="Arial" panose="020B0604020202020204" pitchFamily="34" charset="0"/>
                <a:ea typeface="Arial Unicode MS" panose="020B0604020202020204" pitchFamily="34" charset="-122"/>
                <a:cs typeface="Arial" panose="020B0604020202020204" pitchFamily="34" charset="0"/>
              </a:rPr>
              <a:t>Get the result from return values</a:t>
            </a:r>
          </a:p>
          <a:p>
            <a:pPr marL="0" indent="0">
              <a:lnSpc>
                <a:spcPct val="150000"/>
              </a:lnSpc>
              <a:buNone/>
            </a:pPr>
            <a:endParaRPr lang="en-US" dirty="0">
              <a:latin typeface="Arial" panose="020B0604020202020204" pitchFamily="34" charset="0"/>
              <a:cs typeface="Arial" panose="020B0604020202020204" pitchFamily="34" charset="0"/>
            </a:endParaRPr>
          </a:p>
        </p:txBody>
      </p:sp>
      <p:cxnSp>
        <p:nvCxnSpPr>
          <p:cNvPr id="9" name="直接连接符 8"/>
          <p:cNvCxnSpPr/>
          <p:nvPr/>
        </p:nvCxnSpPr>
        <p:spPr>
          <a:xfrm flipH="1">
            <a:off x="5816600" y="2292886"/>
            <a:ext cx="306" cy="368881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75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Implementation</a:t>
            </a:r>
          </a:p>
        </p:txBody>
      </p:sp>
      <p:sp>
        <p:nvSpPr>
          <p:cNvPr id="3" name="文本框 2">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3. NLP</a:t>
            </a:r>
          </a:p>
        </p:txBody>
      </p:sp>
      <p:sp>
        <p:nvSpPr>
          <p:cNvPr id="4" name="文本框 3">
            <a:extLst>
              <a:ext uri="{FF2B5EF4-FFF2-40B4-BE49-F238E27FC236}">
                <a16:creationId xmlns:a16="http://schemas.microsoft.com/office/drawing/2014/main" id="{D1E1D8D5-5A99-4041-B8B8-DBE227283822}"/>
              </a:ext>
            </a:extLst>
          </p:cNvPr>
          <p:cNvSpPr txBox="1"/>
          <p:nvPr/>
        </p:nvSpPr>
        <p:spPr>
          <a:xfrm>
            <a:off x="1104900" y="2144450"/>
            <a:ext cx="9980682" cy="3046988"/>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Import </a:t>
            </a:r>
            <a:r>
              <a:rPr kumimoji="1" lang="en-US" altLang="zh-CN" sz="2400" dirty="0" err="1">
                <a:latin typeface="Arial" panose="020B0604020202020204" pitchFamily="34" charset="0"/>
                <a:cs typeface="Arial" panose="020B0604020202020204" pitchFamily="34" charset="0"/>
              </a:rPr>
              <a:t>Jieba</a:t>
            </a: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Add own dictionary</a:t>
            </a: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Decompose the text into words and phrases in </a:t>
            </a:r>
            <a:r>
              <a:rPr kumimoji="1" lang="en-US" altLang="zh-CN" sz="2400" dirty="0">
                <a:solidFill>
                  <a:srgbClr val="10578B"/>
                </a:solidFill>
                <a:latin typeface="Arial" panose="020B0604020202020204" pitchFamily="34" charset="0"/>
                <a:cs typeface="Arial" panose="020B0604020202020204" pitchFamily="34" charset="0"/>
              </a:rPr>
              <a:t>normal mode </a:t>
            </a:r>
            <a:r>
              <a:rPr kumimoji="1" lang="en-US" altLang="zh-CN" sz="2400" dirty="0">
                <a:latin typeface="Arial" panose="020B0604020202020204" pitchFamily="34" charset="0"/>
                <a:cs typeface="Arial" panose="020B0604020202020204" pitchFamily="34" charset="0"/>
              </a:rPr>
              <a:t>/ </a:t>
            </a:r>
            <a:r>
              <a:rPr kumimoji="1" lang="en-US" altLang="zh-CN" sz="2400" dirty="0">
                <a:solidFill>
                  <a:srgbClr val="10578B"/>
                </a:solidFill>
                <a:latin typeface="Arial" panose="020B0604020202020204" pitchFamily="34" charset="0"/>
                <a:cs typeface="Arial" panose="020B0604020202020204" pitchFamily="34" charset="0"/>
              </a:rPr>
              <a:t>paddle mode</a:t>
            </a:r>
          </a:p>
          <a:p>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Tag words and phrases with part of speech</a:t>
            </a:r>
          </a:p>
        </p:txBody>
      </p:sp>
    </p:spTree>
    <p:extLst>
      <p:ext uri="{BB962C8B-B14F-4D97-AF65-F5344CB8AC3E}">
        <p14:creationId xmlns:p14="http://schemas.microsoft.com/office/powerpoint/2010/main" val="126599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Implementation</a:t>
            </a:r>
          </a:p>
        </p:txBody>
      </p:sp>
      <p:sp>
        <p:nvSpPr>
          <p:cNvPr id="3" name="文本框 2">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4. Extraction</a:t>
            </a:r>
          </a:p>
        </p:txBody>
      </p:sp>
      <p:sp>
        <p:nvSpPr>
          <p:cNvPr id="4" name="文本框 3">
            <a:extLst>
              <a:ext uri="{FF2B5EF4-FFF2-40B4-BE49-F238E27FC236}">
                <a16:creationId xmlns:a16="http://schemas.microsoft.com/office/drawing/2014/main" id="{D1E1D8D5-5A99-4041-B8B8-DBE227283822}"/>
              </a:ext>
            </a:extLst>
          </p:cNvPr>
          <p:cNvSpPr txBox="1"/>
          <p:nvPr/>
        </p:nvSpPr>
        <p:spPr>
          <a:xfrm>
            <a:off x="1104900" y="2144450"/>
            <a:ext cx="9980682" cy="341632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Define trigger words</a:t>
            </a: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Classify the words and phrases based on trigger words</a:t>
            </a: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Compare the final result of two modes</a:t>
            </a: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Get the intersection of two results</a:t>
            </a: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Fill into EHR</a:t>
            </a:r>
          </a:p>
        </p:txBody>
      </p:sp>
    </p:spTree>
    <p:extLst>
      <p:ext uri="{BB962C8B-B14F-4D97-AF65-F5344CB8AC3E}">
        <p14:creationId xmlns:p14="http://schemas.microsoft.com/office/powerpoint/2010/main" val="252098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Implementation</a:t>
            </a:r>
          </a:p>
        </p:txBody>
      </p:sp>
      <p:sp>
        <p:nvSpPr>
          <p:cNvPr id="3" name="文本框 2">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4. Others</a:t>
            </a:r>
          </a:p>
        </p:txBody>
      </p:sp>
      <p:sp>
        <p:nvSpPr>
          <p:cNvPr id="4" name="文本框 3">
            <a:extLst>
              <a:ext uri="{FF2B5EF4-FFF2-40B4-BE49-F238E27FC236}">
                <a16:creationId xmlns:a16="http://schemas.microsoft.com/office/drawing/2014/main" id="{D1E1D8D5-5A99-4041-B8B8-DBE227283822}"/>
              </a:ext>
            </a:extLst>
          </p:cNvPr>
          <p:cNvSpPr txBox="1"/>
          <p:nvPr/>
        </p:nvSpPr>
        <p:spPr>
          <a:xfrm>
            <a:off x="1104900" y="2144450"/>
            <a:ext cx="9980682" cy="32316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Audio file format transform algorithm</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Crawler algorithm for data collection</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Sentence similarity comparison algorithm</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Save EHR to local directory</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058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Result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407" y="2080778"/>
            <a:ext cx="9627232" cy="3782993"/>
          </a:xfrm>
          <a:prstGeom prst="rect">
            <a:avLst/>
          </a:prstGeom>
        </p:spPr>
      </p:pic>
      <p:sp>
        <p:nvSpPr>
          <p:cNvPr id="4" name="文本框 3">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Accuracy of Voice Recognition</a:t>
            </a:r>
          </a:p>
        </p:txBody>
      </p:sp>
    </p:spTree>
    <p:extLst>
      <p:ext uri="{BB962C8B-B14F-4D97-AF65-F5344CB8AC3E}">
        <p14:creationId xmlns:p14="http://schemas.microsoft.com/office/powerpoint/2010/main" val="170809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Result</a:t>
            </a:r>
          </a:p>
        </p:txBody>
      </p:sp>
      <p:sp>
        <p:nvSpPr>
          <p:cNvPr id="4" name="文本框 3">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Accuracy of sentence cutting and key information extraction</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647043"/>
            <a:ext cx="10110586" cy="2665185"/>
          </a:xfrm>
          <a:prstGeom prst="rect">
            <a:avLst/>
          </a:prstGeom>
        </p:spPr>
      </p:pic>
    </p:spTree>
    <p:extLst>
      <p:ext uri="{BB962C8B-B14F-4D97-AF65-F5344CB8AC3E}">
        <p14:creationId xmlns:p14="http://schemas.microsoft.com/office/powerpoint/2010/main" val="5770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Result</a:t>
            </a:r>
          </a:p>
        </p:txBody>
      </p:sp>
      <p:sp>
        <p:nvSpPr>
          <p:cNvPr id="4" name="文本框 3">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UI</a:t>
            </a:r>
          </a:p>
        </p:txBody>
      </p:sp>
      <p:pic>
        <p:nvPicPr>
          <p:cNvPr id="3" name="图片 2"/>
          <p:cNvPicPr>
            <a:picLocks noChangeAspect="1"/>
          </p:cNvPicPr>
          <p:nvPr/>
        </p:nvPicPr>
        <p:blipFill>
          <a:blip r:embed="rId3"/>
          <a:stretch>
            <a:fillRect/>
          </a:stretch>
        </p:blipFill>
        <p:spPr>
          <a:xfrm>
            <a:off x="3140647" y="1559866"/>
            <a:ext cx="5269015" cy="5067301"/>
          </a:xfrm>
          <a:prstGeom prst="rect">
            <a:avLst/>
          </a:prstGeom>
        </p:spPr>
      </p:pic>
    </p:spTree>
    <p:extLst>
      <p:ext uri="{BB962C8B-B14F-4D97-AF65-F5344CB8AC3E}">
        <p14:creationId xmlns:p14="http://schemas.microsoft.com/office/powerpoint/2010/main" val="361130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Acknowledgments</a:t>
            </a:r>
          </a:p>
        </p:txBody>
      </p:sp>
      <p:sp>
        <p:nvSpPr>
          <p:cNvPr id="3" name="文本框 2"/>
          <p:cNvSpPr txBox="1"/>
          <p:nvPr/>
        </p:nvSpPr>
        <p:spPr>
          <a:xfrm>
            <a:off x="1104900" y="2010809"/>
            <a:ext cx="9980682" cy="3046988"/>
          </a:xfrm>
          <a:prstGeom prst="rect">
            <a:avLst/>
          </a:prstGeom>
          <a:noFill/>
        </p:spPr>
        <p:txBody>
          <a:bodyPr wrap="square" rtlCol="0">
            <a:spAutoFit/>
          </a:bodyPr>
          <a:lstStyle/>
          <a:p>
            <a:r>
              <a:rPr lang="en-US" altLang="zh-CN" sz="2400" dirty="0">
                <a:latin typeface="Arial" panose="020B0604020202020204" pitchFamily="34" charset="0"/>
                <a:ea typeface="微软雅黑" panose="020B0503020204020204" pitchFamily="34" charset="-122"/>
                <a:cs typeface="Arial" panose="020B0604020202020204" pitchFamily="34" charset="0"/>
              </a:rPr>
              <a:t>This project could not have been completed without the help from my supervisor - Dr. Boon </a:t>
            </a:r>
            <a:r>
              <a:rPr lang="en-US" altLang="zh-CN" sz="2400" dirty="0" err="1">
                <a:latin typeface="Arial" panose="020B0604020202020204" pitchFamily="34" charset="0"/>
                <a:ea typeface="微软雅黑" panose="020B0503020204020204" pitchFamily="34" charset="-122"/>
                <a:cs typeface="Arial" panose="020B0604020202020204" pitchFamily="34" charset="0"/>
              </a:rPr>
              <a:t>Giin</a:t>
            </a:r>
            <a:r>
              <a:rPr lang="en-US" altLang="zh-CN" sz="2400" dirty="0">
                <a:latin typeface="Arial" panose="020B0604020202020204" pitchFamily="34" charset="0"/>
                <a:ea typeface="微软雅黑" panose="020B0503020204020204" pitchFamily="34" charset="-122"/>
                <a:cs typeface="Arial" panose="020B0604020202020204" pitchFamily="34" charset="0"/>
              </a:rPr>
              <a:t> LEE, who has helped me along the way and motivated me throughout the project development.</a:t>
            </a:r>
          </a:p>
          <a:p>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r>
              <a:rPr lang="en-US" altLang="zh-CN" sz="2400" dirty="0">
                <a:latin typeface="Arial" panose="020B0604020202020204" pitchFamily="34" charset="0"/>
                <a:ea typeface="微软雅黑" panose="020B0503020204020204" pitchFamily="34" charset="-122"/>
                <a:cs typeface="Arial" panose="020B0604020202020204" pitchFamily="34" charset="0"/>
              </a:rPr>
              <a:t>Also, thanks to </a:t>
            </a:r>
            <a:r>
              <a:rPr lang="en-US" altLang="zh-CN" sz="2400" dirty="0" err="1">
                <a:latin typeface="Arial" panose="020B0604020202020204" pitchFamily="34" charset="0"/>
                <a:ea typeface="微软雅黑" panose="020B0503020204020204" pitchFamily="34" charset="-122"/>
                <a:cs typeface="Arial" panose="020B0604020202020204" pitchFamily="34" charset="0"/>
              </a:rPr>
              <a:t>Tianlang</a:t>
            </a:r>
            <a:r>
              <a:rPr lang="en-US" altLang="zh-CN" sz="2400" dirty="0">
                <a:latin typeface="Arial" panose="020B0604020202020204" pitchFamily="34" charset="0"/>
                <a:ea typeface="微软雅黑" panose="020B0503020204020204" pitchFamily="34" charset="-122"/>
                <a:cs typeface="Arial" panose="020B0604020202020204" pitchFamily="34" charset="0"/>
              </a:rPr>
              <a:t> Tan, </a:t>
            </a:r>
            <a:r>
              <a:rPr lang="en-US" altLang="zh-CN" sz="2400" dirty="0" err="1">
                <a:latin typeface="Arial" panose="020B0604020202020204" pitchFamily="34" charset="0"/>
                <a:ea typeface="微软雅黑" panose="020B0503020204020204" pitchFamily="34" charset="-122"/>
                <a:cs typeface="Arial" panose="020B0604020202020204" pitchFamily="34" charset="0"/>
              </a:rPr>
              <a:t>Chengtao</a:t>
            </a:r>
            <a:r>
              <a:rPr lang="en-US" altLang="zh-CN" sz="2400" dirty="0">
                <a:latin typeface="Arial" panose="020B0604020202020204" pitchFamily="34" charset="0"/>
                <a:ea typeface="微软雅黑" panose="020B0503020204020204" pitchFamily="34" charset="-122"/>
                <a:cs typeface="Arial" panose="020B0604020202020204" pitchFamily="34" charset="0"/>
              </a:rPr>
              <a:t> Luo and </a:t>
            </a:r>
            <a:r>
              <a:rPr lang="en-US" altLang="zh-CN" sz="2400" dirty="0" err="1">
                <a:latin typeface="Arial" panose="020B0604020202020204" pitchFamily="34" charset="0"/>
                <a:ea typeface="微软雅黑" panose="020B0503020204020204" pitchFamily="34" charset="-122"/>
                <a:cs typeface="Arial" panose="020B0604020202020204" pitchFamily="34" charset="0"/>
              </a:rPr>
              <a:t>Jingwen</a:t>
            </a:r>
            <a:r>
              <a:rPr lang="en-US" altLang="zh-CN" sz="2400" dirty="0">
                <a:latin typeface="Arial" panose="020B0604020202020204" pitchFamily="34" charset="0"/>
                <a:ea typeface="微软雅黑" panose="020B0503020204020204" pitchFamily="34" charset="-122"/>
                <a:cs typeface="Arial" panose="020B0604020202020204" pitchFamily="34" charset="0"/>
              </a:rPr>
              <a:t> Zhou, who also cooperated their Final Year Projects with Dr. Boon </a:t>
            </a:r>
            <a:r>
              <a:rPr lang="en-US" altLang="zh-CN" sz="2400" dirty="0" err="1">
                <a:latin typeface="Arial" panose="020B0604020202020204" pitchFamily="34" charset="0"/>
                <a:ea typeface="微软雅黑" panose="020B0503020204020204" pitchFamily="34" charset="-122"/>
                <a:cs typeface="Arial" panose="020B0604020202020204" pitchFamily="34" charset="0"/>
              </a:rPr>
              <a:t>Giin</a:t>
            </a:r>
            <a:r>
              <a:rPr lang="en-US" altLang="zh-CN" sz="2400" dirty="0">
                <a:latin typeface="Arial" panose="020B0604020202020204" pitchFamily="34" charset="0"/>
                <a:ea typeface="微软雅黑" panose="020B0503020204020204" pitchFamily="34" charset="-122"/>
                <a:cs typeface="Arial" panose="020B0604020202020204" pitchFamily="34" charset="0"/>
              </a:rPr>
              <a:t> LEE. I learned a lot from them as peer experiences.</a:t>
            </a:r>
          </a:p>
          <a:p>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Additional Work</a:t>
            </a:r>
          </a:p>
        </p:txBody>
      </p:sp>
      <p:sp>
        <p:nvSpPr>
          <p:cNvPr id="3" name="文本框 2">
            <a:extLst>
              <a:ext uri="{FF2B5EF4-FFF2-40B4-BE49-F238E27FC236}">
                <a16:creationId xmlns:a16="http://schemas.microsoft.com/office/drawing/2014/main" id="{D1E1D8D5-5A99-4041-B8B8-DBE227283822}"/>
              </a:ext>
            </a:extLst>
          </p:cNvPr>
          <p:cNvSpPr txBox="1"/>
          <p:nvPr/>
        </p:nvSpPr>
        <p:spPr>
          <a:xfrm>
            <a:off x="1104900" y="2144450"/>
            <a:ext cx="9980682" cy="32316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To predict the disease type based on the symptom description.</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No existing dataset</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The accuracy is around 20% </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Need more time to collect samples and improve the algorithm</a:t>
            </a:r>
          </a:p>
          <a:p>
            <a:pPr>
              <a:lnSpc>
                <a:spcPct val="150000"/>
              </a:lnSpc>
            </a:pP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Long/Short Term Memory (LSTM) [12]</a:t>
            </a:r>
          </a:p>
        </p:txBody>
      </p:sp>
    </p:spTree>
    <p:extLst>
      <p:ext uri="{BB962C8B-B14F-4D97-AF65-F5344CB8AC3E}">
        <p14:creationId xmlns:p14="http://schemas.microsoft.com/office/powerpoint/2010/main" val="333779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Reflection</a:t>
            </a:r>
          </a:p>
        </p:txBody>
      </p:sp>
      <p:sp>
        <p:nvSpPr>
          <p:cNvPr id="3" name="文本框 2"/>
          <p:cNvSpPr txBox="1"/>
          <p:nvPr/>
        </p:nvSpPr>
        <p:spPr>
          <a:xfrm>
            <a:off x="1104900" y="4859141"/>
            <a:ext cx="9980682" cy="1569660"/>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The time management of this project is slightly faster than the original plan. All the deadlines were met and nothing was missed or lost throughout the whole project development. Additional work was included to explore the feasibility of smart-based EHR system.</a:t>
            </a:r>
            <a:endParaRPr lang="zh-CN" altLang="en-US" sz="2400" dirty="0">
              <a:latin typeface="Arial" panose="020B0604020202020204" pitchFamily="34" charset="0"/>
              <a:cs typeface="Arial" panose="020B0604020202020204" pitchFamily="34" charset="0"/>
            </a:endParaRPr>
          </a:p>
        </p:txBody>
      </p:sp>
      <p:sp>
        <p:nvSpPr>
          <p:cNvPr id="4" name="文本框 3"/>
          <p:cNvSpPr txBox="1"/>
          <p:nvPr/>
        </p:nvSpPr>
        <p:spPr>
          <a:xfrm>
            <a:off x="1104900" y="4335921"/>
            <a:ext cx="3525157" cy="523220"/>
          </a:xfrm>
          <a:prstGeom prst="rect">
            <a:avLst/>
          </a:prstGeom>
          <a:noFill/>
        </p:spPr>
        <p:txBody>
          <a:bodyPr wrap="square" rtlCol="0">
            <a:spAutoFit/>
          </a:bodyPr>
          <a:lstStyle/>
          <a:p>
            <a:r>
              <a:rPr lang="en-US" altLang="zh-CN" sz="2800" dirty="0">
                <a:solidFill>
                  <a:srgbClr val="10578B"/>
                </a:solidFill>
                <a:latin typeface="Arial" panose="020B0604020202020204" pitchFamily="34" charset="0"/>
                <a:cs typeface="Arial" panose="020B0604020202020204" pitchFamily="34" charset="0"/>
              </a:rPr>
              <a:t>Project management</a:t>
            </a:r>
            <a:endParaRPr lang="zh-CN" altLang="en-US" sz="2800" dirty="0">
              <a:solidFill>
                <a:srgbClr val="10578B"/>
              </a:solidFill>
              <a:latin typeface="Arial" panose="020B0604020202020204" pitchFamily="34" charset="0"/>
              <a:cs typeface="Arial" panose="020B0604020202020204" pitchFamily="34" charset="0"/>
            </a:endParaRPr>
          </a:p>
        </p:txBody>
      </p:sp>
      <p:sp>
        <p:nvSpPr>
          <p:cNvPr id="5" name="文本框 4"/>
          <p:cNvSpPr txBox="1"/>
          <p:nvPr/>
        </p:nvSpPr>
        <p:spPr>
          <a:xfrm>
            <a:off x="1104900" y="2149352"/>
            <a:ext cx="9980682" cy="1938992"/>
          </a:xfrm>
          <a:prstGeom prst="rect">
            <a:avLst/>
          </a:prstGeom>
          <a:noFill/>
        </p:spPr>
        <p:txBody>
          <a:bodyPr wrap="square" rtlCol="0">
            <a:spAutoFit/>
          </a:bodyPr>
          <a:lstStyle/>
          <a:p>
            <a:pPr>
              <a:defRPr/>
            </a:pPr>
            <a:r>
              <a:rPr lang="en-US" altLang="zh-CN" sz="2400" dirty="0">
                <a:latin typeface="Arial" panose="020B0604020202020204" pitchFamily="34" charset="0"/>
                <a:cs typeface="Arial" panose="020B0604020202020204" pitchFamily="34" charset="0"/>
              </a:rPr>
              <a:t>An automatic EHR generation system which can transform voice input into plain text as well as process and extract key information to fill into EHRs. By using this system, it can improve the efficiency and quality on processing clerical works. Doctors did not need to manually fill in the EHRs and could concentrate on diagnosing patients.</a:t>
            </a:r>
            <a:endParaRPr lang="zh-CN" altLang="en-US" sz="2400" dirty="0">
              <a:latin typeface="Arial" panose="020B0604020202020204" pitchFamily="34" charset="0"/>
              <a:cs typeface="Arial" panose="020B0604020202020204" pitchFamily="34" charset="0"/>
            </a:endParaRPr>
          </a:p>
        </p:txBody>
      </p:sp>
      <p:sp>
        <p:nvSpPr>
          <p:cNvPr id="6" name="文本框 5"/>
          <p:cNvSpPr txBox="1"/>
          <p:nvPr/>
        </p:nvSpPr>
        <p:spPr>
          <a:xfrm>
            <a:off x="1104900" y="1626132"/>
            <a:ext cx="3525157" cy="523220"/>
          </a:xfrm>
          <a:prstGeom prst="rect">
            <a:avLst/>
          </a:prstGeom>
          <a:noFill/>
        </p:spPr>
        <p:txBody>
          <a:bodyPr wrap="square" rtlCol="0">
            <a:spAutoFit/>
          </a:bodyPr>
          <a:lstStyle/>
          <a:p>
            <a:r>
              <a:rPr lang="en-US" altLang="zh-CN" sz="2800" dirty="0">
                <a:solidFill>
                  <a:srgbClr val="10578B"/>
                </a:solidFill>
                <a:latin typeface="Arial" panose="020B0604020202020204" pitchFamily="34" charset="0"/>
                <a:cs typeface="Arial" panose="020B0604020202020204" pitchFamily="34" charset="0"/>
              </a:rPr>
              <a:t>Achievement</a:t>
            </a:r>
            <a:endParaRPr lang="zh-CN" altLang="en-US" sz="2800" dirty="0">
              <a:solidFill>
                <a:srgbClr val="10578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19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Future Work</a:t>
            </a:r>
          </a:p>
        </p:txBody>
      </p:sp>
      <p:sp>
        <p:nvSpPr>
          <p:cNvPr id="3" name="文本框 2"/>
          <p:cNvSpPr txBox="1"/>
          <p:nvPr/>
        </p:nvSpPr>
        <p:spPr>
          <a:xfrm>
            <a:off x="1104900" y="4496285"/>
            <a:ext cx="9980682"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Collect more symptom description data samples</a:t>
            </a:r>
          </a:p>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Improve the LSTM network</a:t>
            </a:r>
          </a:p>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Give the confidence rates of each possible diseases</a:t>
            </a:r>
          </a:p>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4" name="文本框 3"/>
          <p:cNvSpPr txBox="1"/>
          <p:nvPr/>
        </p:nvSpPr>
        <p:spPr>
          <a:xfrm>
            <a:off x="1104900" y="3973065"/>
            <a:ext cx="2407557" cy="523220"/>
          </a:xfrm>
          <a:prstGeom prst="rect">
            <a:avLst/>
          </a:prstGeom>
          <a:noFill/>
        </p:spPr>
        <p:txBody>
          <a:bodyPr wrap="square" rtlCol="0">
            <a:spAutoFit/>
          </a:bodyPr>
          <a:lstStyle/>
          <a:p>
            <a:r>
              <a:rPr lang="en-US" altLang="zh-CN" sz="2800" dirty="0">
                <a:solidFill>
                  <a:srgbClr val="10578B"/>
                </a:solidFill>
                <a:latin typeface="Arial" panose="020B0604020202020204" pitchFamily="34" charset="0"/>
                <a:cs typeface="Arial" panose="020B0604020202020204" pitchFamily="34" charset="0"/>
              </a:rPr>
              <a:t>Extension</a:t>
            </a:r>
            <a:endParaRPr lang="zh-CN" altLang="en-US" sz="2800" dirty="0">
              <a:solidFill>
                <a:srgbClr val="10578B"/>
              </a:solidFill>
              <a:latin typeface="Arial" panose="020B0604020202020204" pitchFamily="34" charset="0"/>
              <a:cs typeface="Arial" panose="020B0604020202020204" pitchFamily="34" charset="0"/>
            </a:endParaRPr>
          </a:p>
        </p:txBody>
      </p:sp>
      <p:sp>
        <p:nvSpPr>
          <p:cNvPr id="5" name="文本框 4"/>
          <p:cNvSpPr txBox="1"/>
          <p:nvPr/>
        </p:nvSpPr>
        <p:spPr>
          <a:xfrm>
            <a:off x="1104900" y="2149352"/>
            <a:ext cx="9980682" cy="1685846"/>
          </a:xfrm>
          <a:prstGeom prst="rect">
            <a:avLst/>
          </a:prstGeom>
          <a:noFill/>
        </p:spPr>
        <p:txBody>
          <a:bodyPr wrap="square" rtlCol="0">
            <a:spAutoFit/>
          </a:bodyPr>
          <a:lstStyle/>
          <a:p>
            <a:pPr marL="342900" indent="-342900">
              <a:lnSpc>
                <a:spcPct val="150000"/>
              </a:lnSpc>
              <a:buFont typeface="Arial" panose="020B0604020202020204" pitchFamily="34" charset="0"/>
              <a:buChar char="•"/>
              <a:defRPr/>
            </a:pPr>
            <a:r>
              <a:rPr lang="en-US" altLang="zh-CN" sz="2400" dirty="0">
                <a:latin typeface="Arial" panose="020B0604020202020204" pitchFamily="34" charset="0"/>
                <a:cs typeface="Arial" panose="020B0604020202020204" pitchFamily="34" charset="0"/>
              </a:rPr>
              <a:t>Noise reduction</a:t>
            </a:r>
          </a:p>
          <a:p>
            <a:pPr marL="342900" indent="-342900">
              <a:lnSpc>
                <a:spcPct val="150000"/>
              </a:lnSpc>
              <a:buFont typeface="Arial" panose="020B0604020202020204" pitchFamily="34" charset="0"/>
              <a:buChar char="•"/>
              <a:defRPr/>
            </a:pPr>
            <a:r>
              <a:rPr lang="en-US" altLang="zh-CN" sz="2400" dirty="0">
                <a:latin typeface="Arial" panose="020B0604020202020204" pitchFamily="34" charset="0"/>
                <a:cs typeface="Arial" panose="020B0604020202020204" pitchFamily="34" charset="0"/>
              </a:rPr>
              <a:t>Trigger word based extraction</a:t>
            </a:r>
          </a:p>
          <a:p>
            <a:pPr marL="342900" indent="-342900">
              <a:lnSpc>
                <a:spcPct val="150000"/>
              </a:lnSpc>
              <a:buFont typeface="Arial" panose="020B0604020202020204" pitchFamily="34" charset="0"/>
              <a:buChar char="•"/>
              <a:defRPr/>
            </a:pPr>
            <a:r>
              <a:rPr lang="en-US" altLang="zh-CN" sz="2400" dirty="0">
                <a:latin typeface="Arial" panose="020B0604020202020204" pitchFamily="34" charset="0"/>
                <a:cs typeface="Arial" panose="020B0604020202020204" pitchFamily="34" charset="0"/>
              </a:rPr>
              <a:t>Intersection of two results</a:t>
            </a:r>
          </a:p>
        </p:txBody>
      </p:sp>
      <p:sp>
        <p:nvSpPr>
          <p:cNvPr id="6" name="文本框 5"/>
          <p:cNvSpPr txBox="1"/>
          <p:nvPr/>
        </p:nvSpPr>
        <p:spPr>
          <a:xfrm>
            <a:off x="1104900" y="1626132"/>
            <a:ext cx="2726871" cy="523220"/>
          </a:xfrm>
          <a:prstGeom prst="rect">
            <a:avLst/>
          </a:prstGeom>
          <a:noFill/>
        </p:spPr>
        <p:txBody>
          <a:bodyPr wrap="square" rtlCol="0">
            <a:spAutoFit/>
          </a:bodyPr>
          <a:lstStyle/>
          <a:p>
            <a:r>
              <a:rPr lang="en-US" altLang="zh-CN" sz="2800" dirty="0">
                <a:solidFill>
                  <a:srgbClr val="10578B"/>
                </a:solidFill>
                <a:latin typeface="Arial" panose="020B0604020202020204" pitchFamily="34" charset="0"/>
                <a:cs typeface="Arial" panose="020B0604020202020204" pitchFamily="34" charset="0"/>
              </a:rPr>
              <a:t>Improvement</a:t>
            </a:r>
            <a:endParaRPr lang="zh-CN" altLang="en-US" sz="2800" dirty="0">
              <a:solidFill>
                <a:srgbClr val="10578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07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Reference</a:t>
            </a:r>
          </a:p>
        </p:txBody>
      </p:sp>
      <p:sp>
        <p:nvSpPr>
          <p:cNvPr id="3" name="文本框 2"/>
          <p:cNvSpPr txBox="1"/>
          <p:nvPr/>
        </p:nvSpPr>
        <p:spPr>
          <a:xfrm>
            <a:off x="1104900" y="1597446"/>
            <a:ext cx="9980682" cy="4524315"/>
          </a:xfrm>
          <a:prstGeom prst="rect">
            <a:avLst/>
          </a:prstGeom>
          <a:noFill/>
        </p:spPr>
        <p:txBody>
          <a:bodyPr wrap="square" rtlCol="0">
            <a:spAutoFit/>
          </a:bodyPr>
          <a:lstStyle/>
          <a:p>
            <a:pPr>
              <a:lnSpc>
                <a:spcPct val="150000"/>
              </a:lnSpc>
            </a:pPr>
            <a:r>
              <a:rPr lang="en-US" altLang="zh-CN" dirty="0">
                <a:latin typeface="Arial" panose="020B0604020202020204" pitchFamily="34" charset="0"/>
                <a:cs typeface="Arial" panose="020B0604020202020204" pitchFamily="34" charset="0"/>
              </a:rPr>
              <a:t>1. T. Shu, H. Liu, F. R. Goss, W. Yang, L. Zhou, D. W. Bates, and M. Liang, “</a:t>
            </a:r>
            <a:r>
              <a:rPr lang="en-US" altLang="zh-CN" dirty="0" err="1">
                <a:latin typeface="Arial" panose="020B0604020202020204" pitchFamily="34" charset="0"/>
                <a:cs typeface="Arial" panose="020B0604020202020204" pitchFamily="34" charset="0"/>
              </a:rPr>
              <a:t>Ehr</a:t>
            </a:r>
            <a:r>
              <a:rPr lang="en-US" altLang="zh-CN" dirty="0">
                <a:latin typeface="Arial" panose="020B0604020202020204" pitchFamily="34" charset="0"/>
                <a:cs typeface="Arial" panose="020B0604020202020204" pitchFamily="34" charset="0"/>
              </a:rPr>
              <a:t> adoption across china’s tertiary hospitals: A cross-sectional observational study,” </a:t>
            </a:r>
            <a:r>
              <a:rPr lang="en-US" altLang="zh-CN" i="1" dirty="0">
                <a:latin typeface="Arial" panose="020B0604020202020204" pitchFamily="34" charset="0"/>
                <a:cs typeface="Arial" panose="020B0604020202020204" pitchFamily="34" charset="0"/>
              </a:rPr>
              <a:t>International Journal of Medical Informatics</a:t>
            </a:r>
            <a:r>
              <a:rPr lang="en-US" altLang="zh-CN" dirty="0">
                <a:latin typeface="Arial" panose="020B0604020202020204" pitchFamily="34" charset="0"/>
                <a:cs typeface="Arial" panose="020B0604020202020204" pitchFamily="34" charset="0"/>
              </a:rPr>
              <a:t>, vol. 83, no. 2, pp. 113 – 121, 2014.</a:t>
            </a:r>
          </a:p>
          <a:p>
            <a:pPr>
              <a:lnSpc>
                <a:spcPct val="150000"/>
              </a:lnSpc>
            </a:pPr>
            <a:r>
              <a:rPr lang="en-US" altLang="zh-CN" dirty="0">
                <a:latin typeface="Arial" panose="020B0604020202020204" pitchFamily="34" charset="0"/>
                <a:cs typeface="Arial" panose="020B0604020202020204" pitchFamily="34" charset="0"/>
              </a:rPr>
              <a:t>2. Y. A. </a:t>
            </a:r>
            <a:r>
              <a:rPr lang="en-US" altLang="zh-CN" dirty="0" err="1">
                <a:latin typeface="Arial" panose="020B0604020202020204" pitchFamily="34" charset="0"/>
                <a:cs typeface="Arial" panose="020B0604020202020204" pitchFamily="34" charset="0"/>
              </a:rPr>
              <a:t>Kumah</a:t>
            </a:r>
            <a:r>
              <a:rPr lang="en-US" altLang="zh-CN" dirty="0">
                <a:latin typeface="Arial" panose="020B0604020202020204" pitchFamily="34" charset="0"/>
                <a:cs typeface="Arial" panose="020B0604020202020204" pitchFamily="34" charset="0"/>
              </a:rPr>
              <a:t>-Crystal, C. J. </a:t>
            </a:r>
            <a:r>
              <a:rPr lang="en-US" altLang="zh-CN" dirty="0" err="1">
                <a:latin typeface="Arial" panose="020B0604020202020204" pitchFamily="34" charset="0"/>
                <a:cs typeface="Arial" panose="020B0604020202020204" pitchFamily="34" charset="0"/>
              </a:rPr>
              <a:t>Pirtle</a:t>
            </a:r>
            <a:r>
              <a:rPr lang="en-US" altLang="zh-CN" dirty="0">
                <a:latin typeface="Arial" panose="020B0604020202020204" pitchFamily="34" charset="0"/>
                <a:cs typeface="Arial" panose="020B0604020202020204" pitchFamily="34" charset="0"/>
              </a:rPr>
              <a:t>, H. M. Whyte, E. S. Goode, S. H. Anders, and C. U. Lehmann, “Electronic health record interactions through voice: a review,” </a:t>
            </a:r>
            <a:r>
              <a:rPr lang="en-US" altLang="zh-CN" i="1" dirty="0">
                <a:latin typeface="Arial" panose="020B0604020202020204" pitchFamily="34" charset="0"/>
                <a:cs typeface="Arial" panose="020B0604020202020204" pitchFamily="34" charset="0"/>
              </a:rPr>
              <a:t>Applied clinical informatics</a:t>
            </a:r>
            <a:r>
              <a:rPr lang="en-US" altLang="zh-CN" dirty="0">
                <a:latin typeface="Arial" panose="020B0604020202020204" pitchFamily="34" charset="0"/>
                <a:cs typeface="Arial" panose="020B0604020202020204" pitchFamily="34" charset="0"/>
              </a:rPr>
              <a:t>, vol. 9, no. 3, p. 541, 2018.</a:t>
            </a:r>
          </a:p>
          <a:p>
            <a:pPr>
              <a:lnSpc>
                <a:spcPct val="150000"/>
              </a:lnSpc>
            </a:pPr>
            <a:r>
              <a:rPr lang="en-US" altLang="zh-CN" dirty="0">
                <a:latin typeface="Arial" panose="020B0604020202020204" pitchFamily="34" charset="0"/>
                <a:cs typeface="Arial" panose="020B0604020202020204" pitchFamily="34" charset="0"/>
              </a:rPr>
              <a:t>3. J. </a:t>
            </a:r>
            <a:r>
              <a:rPr lang="en-US" altLang="zh-CN" dirty="0" err="1">
                <a:latin typeface="Arial" panose="020B0604020202020204" pitchFamily="34" charset="0"/>
                <a:cs typeface="Arial" panose="020B0604020202020204" pitchFamily="34" charset="0"/>
              </a:rPr>
              <a:t>Owusu-Marfo</a:t>
            </a:r>
            <a:r>
              <a:rPr lang="en-US" altLang="zh-CN" dirty="0">
                <a:latin typeface="Arial" panose="020B0604020202020204" pitchFamily="34" charset="0"/>
                <a:cs typeface="Arial" panose="020B0604020202020204" pitchFamily="34" charset="0"/>
              </a:rPr>
              <a:t>, Z. </a:t>
            </a:r>
            <a:r>
              <a:rPr lang="en-US" altLang="zh-CN" dirty="0" err="1">
                <a:latin typeface="Arial" panose="020B0604020202020204" pitchFamily="34" charset="0"/>
                <a:cs typeface="Arial" panose="020B0604020202020204" pitchFamily="34" charset="0"/>
              </a:rPr>
              <a:t>Lulin</a:t>
            </a:r>
            <a:r>
              <a:rPr lang="en-US" altLang="zh-CN" dirty="0">
                <a:latin typeface="Arial" panose="020B0604020202020204" pitchFamily="34" charset="0"/>
                <a:cs typeface="Arial" panose="020B0604020202020204" pitchFamily="34" charset="0"/>
              </a:rPr>
              <a:t>, H. A. </a:t>
            </a:r>
            <a:r>
              <a:rPr lang="en-US" altLang="zh-CN" dirty="0" err="1">
                <a:latin typeface="Arial" panose="020B0604020202020204" pitchFamily="34" charset="0"/>
                <a:cs typeface="Arial" panose="020B0604020202020204" pitchFamily="34" charset="0"/>
              </a:rPr>
              <a:t>Antwi</a:t>
            </a:r>
            <a:r>
              <a:rPr lang="en-US" altLang="zh-CN" dirty="0">
                <a:latin typeface="Arial" panose="020B0604020202020204" pitchFamily="34" charset="0"/>
                <a:cs typeface="Arial" panose="020B0604020202020204" pitchFamily="34" charset="0"/>
              </a:rPr>
              <a:t>, and M. O. </a:t>
            </a:r>
            <a:r>
              <a:rPr lang="en-US" altLang="zh-CN" dirty="0" err="1">
                <a:latin typeface="Arial" panose="020B0604020202020204" pitchFamily="34" charset="0"/>
                <a:cs typeface="Arial" panose="020B0604020202020204" pitchFamily="34" charset="0"/>
              </a:rPr>
              <a:t>Antwi</a:t>
            </a:r>
            <a:r>
              <a:rPr lang="en-US" altLang="zh-CN" dirty="0">
                <a:latin typeface="Arial" panose="020B0604020202020204" pitchFamily="34" charset="0"/>
                <a:cs typeface="Arial" panose="020B0604020202020204" pitchFamily="34" charset="0"/>
              </a:rPr>
              <a:t>, “Electronic health records adoption in china’s hospitals: A narrative review,” 2019.</a:t>
            </a:r>
          </a:p>
          <a:p>
            <a:pPr>
              <a:lnSpc>
                <a:spcPct val="150000"/>
              </a:lnSpc>
            </a:pPr>
            <a:r>
              <a:rPr lang="en-US" altLang="zh-CN" dirty="0">
                <a:latin typeface="Arial" panose="020B0604020202020204" pitchFamily="34" charset="0"/>
                <a:cs typeface="Arial" panose="020B0604020202020204" pitchFamily="34" charset="0"/>
              </a:rPr>
              <a:t>4. J. King, V. Patel, E. W. </a:t>
            </a:r>
            <a:r>
              <a:rPr lang="en-US" altLang="zh-CN" dirty="0" err="1">
                <a:latin typeface="Arial" panose="020B0604020202020204" pitchFamily="34" charset="0"/>
                <a:cs typeface="Arial" panose="020B0604020202020204" pitchFamily="34" charset="0"/>
              </a:rPr>
              <a:t>Jamoom</a:t>
            </a:r>
            <a:r>
              <a:rPr lang="en-US" altLang="zh-CN" dirty="0">
                <a:latin typeface="Arial" panose="020B0604020202020204" pitchFamily="34" charset="0"/>
                <a:cs typeface="Arial" panose="020B0604020202020204" pitchFamily="34" charset="0"/>
              </a:rPr>
              <a:t>, and M. F. Furukawa, “Clinical benefits of electronic health record use: national findings,” </a:t>
            </a:r>
            <a:r>
              <a:rPr lang="en-US" altLang="zh-CN" i="1" dirty="0">
                <a:latin typeface="Arial" panose="020B0604020202020204" pitchFamily="34" charset="0"/>
                <a:cs typeface="Arial" panose="020B0604020202020204" pitchFamily="34" charset="0"/>
              </a:rPr>
              <a:t>Health services research</a:t>
            </a:r>
            <a:r>
              <a:rPr lang="en-US" altLang="zh-CN" dirty="0">
                <a:latin typeface="Arial" panose="020B0604020202020204" pitchFamily="34" charset="0"/>
                <a:cs typeface="Arial" panose="020B0604020202020204" pitchFamily="34" charset="0"/>
              </a:rPr>
              <a:t>, vol. 49, no. 1pt2, pp.392–404, 2014.</a:t>
            </a:r>
          </a:p>
          <a:p>
            <a:r>
              <a:rPr lang="en-US"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89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Reference</a:t>
            </a:r>
          </a:p>
        </p:txBody>
      </p:sp>
      <p:sp>
        <p:nvSpPr>
          <p:cNvPr id="3" name="文本框 2"/>
          <p:cNvSpPr txBox="1"/>
          <p:nvPr/>
        </p:nvSpPr>
        <p:spPr>
          <a:xfrm>
            <a:off x="1104900" y="1597446"/>
            <a:ext cx="9980682" cy="4939814"/>
          </a:xfrm>
          <a:prstGeom prst="rect">
            <a:avLst/>
          </a:prstGeom>
          <a:noFill/>
        </p:spPr>
        <p:txBody>
          <a:bodyPr wrap="square" rtlCol="0">
            <a:spAutoFit/>
          </a:bodyPr>
          <a:lstStyle/>
          <a:p>
            <a:pPr>
              <a:lnSpc>
                <a:spcPct val="150000"/>
              </a:lnSpc>
            </a:pPr>
            <a:r>
              <a:rPr lang="en-US" altLang="zh-CN" dirty="0">
                <a:latin typeface="Arial" panose="020B0604020202020204" pitchFamily="34" charset="0"/>
                <a:cs typeface="Arial" panose="020B0604020202020204" pitchFamily="34" charset="0"/>
              </a:rPr>
              <a:t>5. T. D. </a:t>
            </a:r>
            <a:r>
              <a:rPr lang="en-US" altLang="zh-CN" dirty="0" err="1">
                <a:latin typeface="Arial" panose="020B0604020202020204" pitchFamily="34" charset="0"/>
                <a:cs typeface="Arial" panose="020B0604020202020204" pitchFamily="34" charset="0"/>
              </a:rPr>
              <a:t>Shanafelt</a:t>
            </a:r>
            <a:r>
              <a:rPr lang="en-US" altLang="zh-CN" dirty="0">
                <a:latin typeface="Arial" panose="020B0604020202020204" pitchFamily="34" charset="0"/>
                <a:cs typeface="Arial" panose="020B0604020202020204" pitchFamily="34" charset="0"/>
              </a:rPr>
              <a:t>, L. N. </a:t>
            </a:r>
            <a:r>
              <a:rPr lang="en-US" altLang="zh-CN" dirty="0" err="1">
                <a:latin typeface="Arial" panose="020B0604020202020204" pitchFamily="34" charset="0"/>
                <a:cs typeface="Arial" panose="020B0604020202020204" pitchFamily="34" charset="0"/>
              </a:rPr>
              <a:t>Dyrbye</a:t>
            </a:r>
            <a:r>
              <a:rPr lang="en-US" altLang="zh-CN" dirty="0">
                <a:latin typeface="Arial" panose="020B0604020202020204" pitchFamily="34" charset="0"/>
                <a:cs typeface="Arial" panose="020B0604020202020204" pitchFamily="34" charset="0"/>
              </a:rPr>
              <a:t>, C. </a:t>
            </a:r>
            <a:r>
              <a:rPr lang="en-US" altLang="zh-CN" dirty="0" err="1">
                <a:latin typeface="Arial" panose="020B0604020202020204" pitchFamily="34" charset="0"/>
                <a:cs typeface="Arial" panose="020B0604020202020204" pitchFamily="34" charset="0"/>
              </a:rPr>
              <a:t>Sinsky</a:t>
            </a:r>
            <a:r>
              <a:rPr lang="en-US" altLang="zh-CN" dirty="0">
                <a:latin typeface="Arial" panose="020B0604020202020204" pitchFamily="34" charset="0"/>
                <a:cs typeface="Arial" panose="020B0604020202020204" pitchFamily="34" charset="0"/>
              </a:rPr>
              <a:t>, O. Hasan, D. </a:t>
            </a:r>
            <a:r>
              <a:rPr lang="en-US" altLang="zh-CN" dirty="0" err="1">
                <a:latin typeface="Arial" panose="020B0604020202020204" pitchFamily="34" charset="0"/>
                <a:cs typeface="Arial" panose="020B0604020202020204" pitchFamily="34" charset="0"/>
              </a:rPr>
              <a:t>Satele</a:t>
            </a:r>
            <a:r>
              <a:rPr lang="en-US" altLang="zh-CN" dirty="0">
                <a:latin typeface="Arial" panose="020B0604020202020204" pitchFamily="34" charset="0"/>
                <a:cs typeface="Arial" panose="020B0604020202020204" pitchFamily="34" charset="0"/>
              </a:rPr>
              <a:t>, J. Sloan, and C. P.</a:t>
            </a:r>
          </a:p>
          <a:p>
            <a:pPr>
              <a:lnSpc>
                <a:spcPct val="150000"/>
              </a:lnSpc>
            </a:pPr>
            <a:r>
              <a:rPr lang="en-US" altLang="zh-CN" dirty="0">
                <a:latin typeface="Arial" panose="020B0604020202020204" pitchFamily="34" charset="0"/>
                <a:cs typeface="Arial" panose="020B0604020202020204" pitchFamily="34" charset="0"/>
              </a:rPr>
              <a:t>West, “Relationship between clerical burden and characteristics of the electronic</a:t>
            </a:r>
          </a:p>
          <a:p>
            <a:pPr>
              <a:lnSpc>
                <a:spcPct val="150000"/>
              </a:lnSpc>
            </a:pPr>
            <a:r>
              <a:rPr lang="en-US" altLang="zh-CN" dirty="0">
                <a:latin typeface="Arial" panose="020B0604020202020204" pitchFamily="34" charset="0"/>
                <a:cs typeface="Arial" panose="020B0604020202020204" pitchFamily="34" charset="0"/>
              </a:rPr>
              <a:t>environment with physician burnout and professional satisfaction,” in </a:t>
            </a:r>
            <a:r>
              <a:rPr lang="en-US" altLang="zh-CN" i="1" dirty="0">
                <a:latin typeface="Arial" panose="020B0604020202020204" pitchFamily="34" charset="0"/>
                <a:cs typeface="Arial" panose="020B0604020202020204" pitchFamily="34" charset="0"/>
              </a:rPr>
              <a:t>Mayo Clinic</a:t>
            </a:r>
          </a:p>
          <a:p>
            <a:pPr>
              <a:lnSpc>
                <a:spcPct val="150000"/>
              </a:lnSpc>
            </a:pPr>
            <a:r>
              <a:rPr lang="en-US" altLang="zh-CN" i="1" dirty="0">
                <a:latin typeface="Arial" panose="020B0604020202020204" pitchFamily="34" charset="0"/>
                <a:cs typeface="Arial" panose="020B0604020202020204" pitchFamily="34" charset="0"/>
              </a:rPr>
              <a:t>Proceedings</a:t>
            </a:r>
            <a:r>
              <a:rPr lang="en-US" altLang="zh-CN" dirty="0">
                <a:latin typeface="Arial" panose="020B0604020202020204" pitchFamily="34" charset="0"/>
                <a:cs typeface="Arial" panose="020B0604020202020204" pitchFamily="34" charset="0"/>
              </a:rPr>
              <a:t>, vol. 91, no. 7. Elsevier, 2016, pp. 836–848.</a:t>
            </a:r>
          </a:p>
          <a:p>
            <a:pPr>
              <a:lnSpc>
                <a:spcPct val="150000"/>
              </a:lnSpc>
            </a:pPr>
            <a:r>
              <a:rPr lang="en-US" altLang="zh-CN" dirty="0">
                <a:latin typeface="Arial" panose="020B0604020202020204" pitchFamily="34" charset="0"/>
                <a:cs typeface="Arial" panose="020B0604020202020204" pitchFamily="34" charset="0"/>
              </a:rPr>
              <a:t>6. X. Chen, Z. Liu, L. Wei, J. Yan, T. </a:t>
            </a:r>
            <a:r>
              <a:rPr lang="en-US" altLang="zh-CN" dirty="0" err="1">
                <a:latin typeface="Arial" panose="020B0604020202020204" pitchFamily="34" charset="0"/>
                <a:cs typeface="Arial" panose="020B0604020202020204" pitchFamily="34" charset="0"/>
              </a:rPr>
              <a:t>Hao</a:t>
            </a:r>
            <a:r>
              <a:rPr lang="en-US" altLang="zh-CN" dirty="0">
                <a:latin typeface="Arial" panose="020B0604020202020204" pitchFamily="34" charset="0"/>
                <a:cs typeface="Arial" panose="020B0604020202020204" pitchFamily="34" charset="0"/>
              </a:rPr>
              <a:t>, and R. Ding, “A comparative quantitative study of utilizing artificial intelligence on electronic health records in the </a:t>
            </a:r>
            <a:r>
              <a:rPr lang="en-US" altLang="zh-CN" dirty="0" err="1">
                <a:latin typeface="Arial" panose="020B0604020202020204" pitchFamily="34" charset="0"/>
                <a:cs typeface="Arial" panose="020B0604020202020204" pitchFamily="34" charset="0"/>
              </a:rPr>
              <a:t>usa</a:t>
            </a:r>
            <a:r>
              <a:rPr lang="en-US" altLang="zh-CN" dirty="0">
                <a:latin typeface="Arial" panose="020B0604020202020204" pitchFamily="34" charset="0"/>
                <a:cs typeface="Arial" panose="020B0604020202020204" pitchFamily="34" charset="0"/>
              </a:rPr>
              <a:t> and china during 2008–2017,” </a:t>
            </a:r>
            <a:r>
              <a:rPr lang="en-US" altLang="zh-CN" i="1" dirty="0">
                <a:latin typeface="Arial" panose="020B0604020202020204" pitchFamily="34" charset="0"/>
                <a:cs typeface="Arial" panose="020B0604020202020204" pitchFamily="34" charset="0"/>
              </a:rPr>
              <a:t>BMC Medical Informatics and Decision Making</a:t>
            </a:r>
            <a:r>
              <a:rPr lang="en-US" altLang="zh-CN" dirty="0">
                <a:latin typeface="Arial" panose="020B0604020202020204" pitchFamily="34" charset="0"/>
                <a:cs typeface="Arial" panose="020B0604020202020204" pitchFamily="34" charset="0"/>
              </a:rPr>
              <a:t>, vol. 18, 12 2018.</a:t>
            </a:r>
          </a:p>
          <a:p>
            <a:pPr>
              <a:lnSpc>
                <a:spcPct val="150000"/>
              </a:lnSpc>
            </a:pPr>
            <a:r>
              <a:rPr lang="en-US" altLang="zh-CN" dirty="0">
                <a:latin typeface="Arial" panose="020B0604020202020204" pitchFamily="34" charset="0"/>
                <a:cs typeface="Arial" panose="020B0604020202020204" pitchFamily="34" charset="0"/>
              </a:rPr>
              <a:t>7. Iflytek.com, “</a:t>
            </a:r>
            <a:r>
              <a:rPr lang="en-US" altLang="zh-CN" dirty="0" err="1">
                <a:latin typeface="Arial" panose="020B0604020202020204" pitchFamily="34" charset="0"/>
                <a:cs typeface="Arial" panose="020B0604020202020204" pitchFamily="34" charset="0"/>
              </a:rPr>
              <a:t>Iflytek</a:t>
            </a:r>
            <a:r>
              <a:rPr lang="en-US" altLang="zh-CN" dirty="0">
                <a:latin typeface="Arial" panose="020B0604020202020204" pitchFamily="34" charset="0"/>
                <a:cs typeface="Arial" panose="020B0604020202020204" pitchFamily="34" charset="0"/>
              </a:rPr>
              <a:t> voice </a:t>
            </a:r>
            <a:r>
              <a:rPr lang="en-US" altLang="zh-CN" dirty="0" err="1">
                <a:latin typeface="Arial" panose="020B0604020202020204" pitchFamily="34" charset="0"/>
                <a:cs typeface="Arial" panose="020B0604020202020204" pitchFamily="34" charset="0"/>
              </a:rPr>
              <a:t>ehr</a:t>
            </a:r>
            <a:r>
              <a:rPr lang="en-US" altLang="zh-CN" dirty="0">
                <a:latin typeface="Arial" panose="020B0604020202020204" pitchFamily="34" charset="0"/>
                <a:cs typeface="Arial" panose="020B0604020202020204" pitchFamily="34" charset="0"/>
              </a:rPr>
              <a:t> system,” https://www.iflytek.com/health/zlwyl, accessed Dec 10, 2020. </a:t>
            </a:r>
          </a:p>
          <a:p>
            <a:pPr>
              <a:lnSpc>
                <a:spcPct val="150000"/>
              </a:lnSpc>
            </a:pPr>
            <a:r>
              <a:rPr lang="en-US" altLang="zh-CN" dirty="0">
                <a:latin typeface="Arial" panose="020B0604020202020204" pitchFamily="34" charset="0"/>
                <a:cs typeface="Arial" panose="020B0604020202020204" pitchFamily="34" charset="0"/>
              </a:rPr>
              <a:t>8. Baidu.com, “</a:t>
            </a:r>
            <a:r>
              <a:rPr lang="en-US" altLang="zh-CN" dirty="0" err="1">
                <a:latin typeface="Arial" panose="020B0604020202020204" pitchFamily="34" charset="0"/>
                <a:cs typeface="Arial" panose="020B0604020202020204" pitchFamily="34" charset="0"/>
              </a:rPr>
              <a:t>Baidu</a:t>
            </a:r>
            <a:r>
              <a:rPr lang="en-US" altLang="zh-CN" dirty="0">
                <a:latin typeface="Arial" panose="020B0604020202020204" pitchFamily="34" charset="0"/>
                <a:cs typeface="Arial" panose="020B0604020202020204" pitchFamily="34" charset="0"/>
              </a:rPr>
              <a:t> voice recognition </a:t>
            </a:r>
            <a:r>
              <a:rPr lang="en-US" altLang="zh-CN" dirty="0" err="1">
                <a:latin typeface="Arial" panose="020B0604020202020204" pitchFamily="34" charset="0"/>
                <a:cs typeface="Arial" panose="020B0604020202020204" pitchFamily="34" charset="0"/>
              </a:rPr>
              <a:t>api</a:t>
            </a:r>
            <a:r>
              <a:rPr lang="en-US" altLang="zh-CN" dirty="0">
                <a:latin typeface="Arial" panose="020B0604020202020204" pitchFamily="34" charset="0"/>
                <a:cs typeface="Arial" panose="020B0604020202020204" pitchFamily="34" charset="0"/>
              </a:rPr>
              <a:t>,” https://ai.baidu.com/tech/speech, </a:t>
            </a:r>
            <a:r>
              <a:rPr lang="en-US" altLang="zh-CN" dirty="0" err="1">
                <a:latin typeface="Arial" panose="020B0604020202020204" pitchFamily="34" charset="0"/>
                <a:cs typeface="Arial" panose="020B0604020202020204" pitchFamily="34" charset="0"/>
              </a:rPr>
              <a:t>accessed</a:t>
            </a:r>
            <a:r>
              <a:rPr lang="en-US" altLang="zh-CN" dirty="0">
                <a:latin typeface="Arial" panose="020B0604020202020204" pitchFamily="34" charset="0"/>
                <a:cs typeface="Arial" panose="020B0604020202020204" pitchFamily="34" charset="0"/>
              </a:rPr>
              <a:t> Dec 10, 2020.</a:t>
            </a:r>
          </a:p>
          <a:p>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393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Reference</a:t>
            </a:r>
          </a:p>
        </p:txBody>
      </p:sp>
      <p:sp>
        <p:nvSpPr>
          <p:cNvPr id="5" name="文本框 4"/>
          <p:cNvSpPr txBox="1"/>
          <p:nvPr/>
        </p:nvSpPr>
        <p:spPr>
          <a:xfrm>
            <a:off x="1104900" y="1597446"/>
            <a:ext cx="9980682" cy="3693319"/>
          </a:xfrm>
          <a:prstGeom prst="rect">
            <a:avLst/>
          </a:prstGeom>
          <a:noFill/>
        </p:spPr>
        <p:txBody>
          <a:bodyPr wrap="square" rtlCol="0">
            <a:spAutoFit/>
          </a:bodyPr>
          <a:lstStyle/>
          <a:p>
            <a:pPr>
              <a:lnSpc>
                <a:spcPct val="150000"/>
              </a:lnSpc>
            </a:pPr>
            <a:r>
              <a:rPr lang="en-US" altLang="zh-CN" dirty="0">
                <a:latin typeface="Arial" panose="020B0604020202020204" pitchFamily="34" charset="0"/>
                <a:cs typeface="Arial" panose="020B0604020202020204" pitchFamily="34" charset="0"/>
              </a:rPr>
              <a:t>9. Google.com, “Google voice recognition </a:t>
            </a:r>
            <a:r>
              <a:rPr lang="en-US" altLang="zh-CN" dirty="0" err="1">
                <a:latin typeface="Arial" panose="020B0604020202020204" pitchFamily="34" charset="0"/>
                <a:cs typeface="Arial" panose="020B0604020202020204" pitchFamily="34" charset="0"/>
              </a:rPr>
              <a:t>api</a:t>
            </a:r>
            <a:r>
              <a:rPr lang="en-US" altLang="zh-CN" dirty="0">
                <a:latin typeface="Arial" panose="020B0604020202020204" pitchFamily="34" charset="0"/>
                <a:cs typeface="Arial" panose="020B0604020202020204" pitchFamily="34" charset="0"/>
              </a:rPr>
              <a:t>,” https://pypi.org/project/SpeechRecognition/</a:t>
            </a:r>
            <a:endParaRPr lang="zh-CN" altLang="en-US"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 accessed Dec 10, 2020.</a:t>
            </a:r>
          </a:p>
          <a:p>
            <a:pPr>
              <a:lnSpc>
                <a:spcPct val="150000"/>
              </a:lnSpc>
            </a:pPr>
            <a:r>
              <a:rPr lang="en-US" altLang="zh-CN" dirty="0">
                <a:latin typeface="Arial" panose="020B0604020202020204" pitchFamily="34" charset="0"/>
                <a:cs typeface="Arial" panose="020B0604020202020204" pitchFamily="34" charset="0"/>
              </a:rPr>
              <a:t>10. </a:t>
            </a:r>
            <a:r>
              <a:rPr lang="en-US" altLang="zh-CN" dirty="0" err="1">
                <a:latin typeface="Arial" panose="020B0604020202020204" pitchFamily="34" charset="0"/>
                <a:cs typeface="Arial" panose="020B0604020202020204" pitchFamily="34" charset="0"/>
              </a:rPr>
              <a:t>Jieba</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Jieba</a:t>
            </a:r>
            <a:r>
              <a:rPr lang="en-US" altLang="zh-CN" dirty="0">
                <a:latin typeface="Arial" panose="020B0604020202020204" pitchFamily="34" charset="0"/>
                <a:cs typeface="Arial" panose="020B0604020202020204" pitchFamily="34" charset="0"/>
              </a:rPr>
              <a:t> Python </a:t>
            </a:r>
            <a:r>
              <a:rPr lang="en-US" altLang="zh-CN" dirty="0" err="1">
                <a:latin typeface="Arial" panose="020B0604020202020204" pitchFamily="34" charset="0"/>
                <a:cs typeface="Arial" panose="020B0604020202020204" pitchFamily="34" charset="0"/>
              </a:rPr>
              <a:t>api</a:t>
            </a:r>
            <a:r>
              <a:rPr lang="en-US" altLang="zh-CN" dirty="0">
                <a:latin typeface="Arial" panose="020B0604020202020204" pitchFamily="34" charset="0"/>
                <a:cs typeface="Arial" panose="020B0604020202020204" pitchFamily="34" charset="0"/>
              </a:rPr>
              <a:t>,” https://github.com/fxsjy/jieba, accessed Dec 10, 2020.</a:t>
            </a:r>
          </a:p>
          <a:p>
            <a:pPr>
              <a:lnSpc>
                <a:spcPct val="150000"/>
              </a:lnSpc>
            </a:pPr>
            <a:r>
              <a:rPr lang="en-US" altLang="zh-CN" dirty="0">
                <a:latin typeface="Arial" panose="020B0604020202020204" pitchFamily="34" charset="0"/>
                <a:cs typeface="Arial" panose="020B0604020202020204" pitchFamily="34" charset="0"/>
              </a:rPr>
              <a:t>11. Y. Wang, L. Wang, M. </a:t>
            </a:r>
            <a:r>
              <a:rPr lang="en-US" altLang="zh-CN" dirty="0" err="1">
                <a:latin typeface="Arial" panose="020B0604020202020204" pitchFamily="34" charset="0"/>
                <a:cs typeface="Arial" panose="020B0604020202020204" pitchFamily="34" charset="0"/>
              </a:rPr>
              <a:t>Rastegar-Mojarad</a:t>
            </a:r>
            <a:r>
              <a:rPr lang="en-US" altLang="zh-CN" dirty="0">
                <a:latin typeface="Arial" panose="020B0604020202020204" pitchFamily="34" charset="0"/>
                <a:cs typeface="Arial" panose="020B0604020202020204" pitchFamily="34" charset="0"/>
              </a:rPr>
              <a:t>, S. Moon, F. Shen, N. Afzal, S. Liu, Y. Zeng, S. </a:t>
            </a:r>
            <a:r>
              <a:rPr lang="en-US" altLang="zh-CN" dirty="0" err="1">
                <a:latin typeface="Arial" panose="020B0604020202020204" pitchFamily="34" charset="0"/>
                <a:cs typeface="Arial" panose="020B0604020202020204" pitchFamily="34" charset="0"/>
              </a:rPr>
              <a:t>Mehrabi</a:t>
            </a:r>
            <a:r>
              <a:rPr lang="en-US" altLang="zh-CN" dirty="0">
                <a:latin typeface="Arial" panose="020B0604020202020204" pitchFamily="34" charset="0"/>
                <a:cs typeface="Arial" panose="020B0604020202020204" pitchFamily="34" charset="0"/>
              </a:rPr>
              <a:t>, S. </a:t>
            </a:r>
            <a:r>
              <a:rPr lang="en-US" altLang="zh-CN" dirty="0" err="1">
                <a:latin typeface="Arial" panose="020B0604020202020204" pitchFamily="34" charset="0"/>
                <a:cs typeface="Arial" panose="020B0604020202020204" pitchFamily="34" charset="0"/>
              </a:rPr>
              <a:t>Sohn</a:t>
            </a:r>
            <a:r>
              <a:rPr lang="en-US" altLang="zh-CN" dirty="0">
                <a:latin typeface="Arial" panose="020B0604020202020204" pitchFamily="34" charset="0"/>
                <a:cs typeface="Arial" panose="020B0604020202020204" pitchFamily="34" charset="0"/>
              </a:rPr>
              <a:t>, and H. Liu, “Clinical information extraction </a:t>
            </a:r>
            <a:r>
              <a:rPr lang="en-US" altLang="zh-CN" dirty="0" err="1">
                <a:latin typeface="Arial" panose="020B0604020202020204" pitchFamily="34" charset="0"/>
                <a:cs typeface="Arial" panose="020B0604020202020204" pitchFamily="34" charset="0"/>
              </a:rPr>
              <a:t>applications</a:t>
            </a:r>
            <a:r>
              <a:rPr lang="en-US" altLang="zh-CN" dirty="0">
                <a:latin typeface="Arial" panose="020B0604020202020204" pitchFamily="34" charset="0"/>
                <a:cs typeface="Arial" panose="020B0604020202020204" pitchFamily="34" charset="0"/>
              </a:rPr>
              <a:t>: A literature review,” </a:t>
            </a:r>
            <a:r>
              <a:rPr lang="en-US" altLang="zh-CN" i="1" dirty="0">
                <a:latin typeface="Arial" panose="020B0604020202020204" pitchFamily="34" charset="0"/>
                <a:cs typeface="Arial" panose="020B0604020202020204" pitchFamily="34" charset="0"/>
              </a:rPr>
              <a:t>Journal of biomedical informatics</a:t>
            </a:r>
            <a:r>
              <a:rPr lang="en-US" altLang="zh-CN" dirty="0">
                <a:latin typeface="Arial" panose="020B0604020202020204" pitchFamily="34" charset="0"/>
                <a:cs typeface="Arial" panose="020B0604020202020204" pitchFamily="34" charset="0"/>
              </a:rPr>
              <a:t>, vol. 77, pp. 34–49, 2018.</a:t>
            </a:r>
          </a:p>
          <a:p>
            <a:pPr>
              <a:lnSpc>
                <a:spcPct val="150000"/>
              </a:lnSpc>
            </a:pPr>
            <a:r>
              <a:rPr lang="en-US" altLang="zh-CN" dirty="0">
                <a:latin typeface="Arial" panose="020B0604020202020204" pitchFamily="34" charset="0"/>
                <a:cs typeface="Arial" panose="020B0604020202020204" pitchFamily="34" charset="0"/>
              </a:rPr>
              <a:t>12. Y. Yu, X. Si, C. Hu, and J. Zhang, “A review of recurrent neural networks: </a:t>
            </a:r>
            <a:r>
              <a:rPr lang="en-US" altLang="zh-CN" dirty="0" err="1">
                <a:latin typeface="Arial" panose="020B0604020202020204" pitchFamily="34" charset="0"/>
                <a:cs typeface="Arial" panose="020B0604020202020204" pitchFamily="34" charset="0"/>
              </a:rPr>
              <a:t>Lstm</a:t>
            </a:r>
            <a:r>
              <a:rPr lang="en-US" altLang="zh-CN" dirty="0">
                <a:latin typeface="Arial" panose="020B0604020202020204" pitchFamily="34" charset="0"/>
                <a:cs typeface="Arial" panose="020B0604020202020204" pitchFamily="34" charset="0"/>
              </a:rPr>
              <a:t> cells and network architectures,” </a:t>
            </a:r>
            <a:r>
              <a:rPr lang="en-US" altLang="zh-CN" i="1" dirty="0">
                <a:latin typeface="Arial" panose="020B0604020202020204" pitchFamily="34" charset="0"/>
                <a:cs typeface="Arial" panose="020B0604020202020204" pitchFamily="34" charset="0"/>
              </a:rPr>
              <a:t>Neural Computation</a:t>
            </a:r>
            <a:r>
              <a:rPr lang="en-US" altLang="zh-CN" dirty="0">
                <a:latin typeface="Arial" panose="020B0604020202020204" pitchFamily="34" charset="0"/>
                <a:cs typeface="Arial" panose="020B0604020202020204" pitchFamily="34" charset="0"/>
              </a:rPr>
              <a:t>, vol. 31, no. 7, pp. 1235–1270, 2019.</a:t>
            </a:r>
          </a:p>
          <a:p>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20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pPr rtl="0"/>
            <a:r>
              <a:rPr lang="en-US" altLang="zh-CN" sz="4000" dirty="0">
                <a:latin typeface="Arial" panose="020B0604020202020204" pitchFamily="34" charset="0"/>
                <a:cs typeface="Arial" panose="020B0604020202020204" pitchFamily="34" charset="0"/>
              </a:rPr>
              <a:t>Content</a:t>
            </a:r>
            <a:endParaRPr lang="en-US" sz="4000" dirty="0">
              <a:latin typeface="Arial" panose="020B0604020202020204" pitchFamily="34" charset="0"/>
              <a:cs typeface="Arial" panose="020B0604020202020204" pitchFamily="34" charset="0"/>
            </a:endParaRPr>
          </a:p>
        </p:txBody>
      </p:sp>
      <p:sp>
        <p:nvSpPr>
          <p:cNvPr id="14" name="内容占位符 13"/>
          <p:cNvSpPr>
            <a:spLocks noGrp="1"/>
          </p:cNvSpPr>
          <p:nvPr>
            <p:ph idx="1"/>
          </p:nvPr>
        </p:nvSpPr>
        <p:spPr>
          <a:xfrm>
            <a:off x="1104900" y="1798506"/>
            <a:ext cx="9982200" cy="4572000"/>
          </a:xfrm>
        </p:spPr>
        <p:txBody>
          <a:bodyPr rtlCol="0">
            <a:normAutofit fontScale="92500" lnSpcReduction="10000"/>
          </a:bodyPr>
          <a:lstStyle/>
          <a:p>
            <a:pPr marL="457200" indent="-457200">
              <a:buFont typeface="+mj-lt"/>
              <a:buAutoNum type="arabicPeriod"/>
            </a:pPr>
            <a:r>
              <a:rPr lang="en-US" altLang="zh-CN" sz="2400" dirty="0">
                <a:latin typeface="Arial" panose="020B0604020202020204" pitchFamily="34" charset="0"/>
                <a:cs typeface="Arial" panose="020B0604020202020204" pitchFamily="34" charset="0"/>
              </a:rPr>
              <a:t>Background &amp; Motivation</a:t>
            </a:r>
            <a:endParaRPr lang="zh-CN" altLang="zh-CN" sz="2400" dirty="0">
              <a:latin typeface="Arial" panose="020B0604020202020204" pitchFamily="34" charset="0"/>
              <a:cs typeface="Arial" panose="020B0604020202020204" pitchFamily="34" charset="0"/>
            </a:endParaRPr>
          </a:p>
          <a:p>
            <a:pPr marL="457200" indent="-457200">
              <a:buFont typeface="+mj-lt"/>
              <a:buAutoNum type="arabicPeriod"/>
            </a:pPr>
            <a:r>
              <a:rPr lang="en-US" altLang="zh-CN" sz="2400" dirty="0">
                <a:latin typeface="Arial" panose="020B0604020202020204" pitchFamily="34" charset="0"/>
                <a:cs typeface="Arial" panose="020B0604020202020204" pitchFamily="34" charset="0"/>
              </a:rPr>
              <a:t>Related Work</a:t>
            </a:r>
          </a:p>
          <a:p>
            <a:pPr marL="457200" indent="-457200">
              <a:buFont typeface="+mj-lt"/>
              <a:buAutoNum type="arabicPeriod"/>
            </a:pPr>
            <a:r>
              <a:rPr lang="en-US" altLang="zh-CN" sz="2400" dirty="0">
                <a:latin typeface="Arial" panose="020B0604020202020204" pitchFamily="34" charset="0"/>
                <a:cs typeface="Arial" panose="020B0604020202020204" pitchFamily="34" charset="0"/>
              </a:rPr>
              <a:t>Design</a:t>
            </a:r>
          </a:p>
          <a:p>
            <a:pPr marL="457200" indent="-457200">
              <a:buFont typeface="+mj-lt"/>
              <a:buAutoNum type="arabicPeriod"/>
            </a:pPr>
            <a:r>
              <a:rPr lang="en-US" altLang="zh-CN" sz="2400" dirty="0">
                <a:latin typeface="Arial" panose="020B0604020202020204" pitchFamily="34" charset="0"/>
                <a:cs typeface="Arial" panose="020B0604020202020204" pitchFamily="34" charset="0"/>
              </a:rPr>
              <a:t>Project Requirements &amp; Specifications</a:t>
            </a:r>
          </a:p>
          <a:p>
            <a:pPr marL="457200" indent="-457200">
              <a:buFont typeface="+mj-lt"/>
              <a:buAutoNum type="arabicPeriod"/>
            </a:pPr>
            <a:r>
              <a:rPr lang="en-US" altLang="zh-CN" sz="2400" dirty="0">
                <a:latin typeface="Arial" panose="020B0604020202020204" pitchFamily="34" charset="0"/>
                <a:cs typeface="Arial" panose="020B0604020202020204" pitchFamily="34" charset="0"/>
              </a:rPr>
              <a:t>Implementation</a:t>
            </a:r>
          </a:p>
          <a:p>
            <a:pPr marL="457200" indent="-457200" rtl="0">
              <a:buFont typeface="+mj-lt"/>
              <a:buAutoNum type="arabicPeriod"/>
            </a:pPr>
            <a:r>
              <a:rPr lang="en-US" altLang="zh-CN" sz="2400">
                <a:latin typeface="Arial" panose="020B0604020202020204" pitchFamily="34" charset="0"/>
                <a:cs typeface="Arial" panose="020B0604020202020204" pitchFamily="34" charset="0"/>
              </a:rPr>
              <a:t>Result &amp; Additional </a:t>
            </a:r>
            <a:r>
              <a:rPr lang="en-US" altLang="zh-CN" sz="2400" dirty="0">
                <a:latin typeface="Arial" panose="020B0604020202020204" pitchFamily="34" charset="0"/>
                <a:cs typeface="Arial" panose="020B0604020202020204" pitchFamily="34" charset="0"/>
              </a:rPr>
              <a:t>work</a:t>
            </a:r>
          </a:p>
          <a:p>
            <a:pPr marL="457200" indent="-457200" rtl="0">
              <a:buFont typeface="+mj-lt"/>
              <a:buAutoNum type="arabicPeriod"/>
            </a:pPr>
            <a:r>
              <a:rPr lang="en-US" altLang="zh-CN" sz="2400" dirty="0">
                <a:latin typeface="Arial" panose="020B0604020202020204" pitchFamily="34" charset="0"/>
                <a:cs typeface="Arial" panose="020B0604020202020204" pitchFamily="34" charset="0"/>
              </a:rPr>
              <a:t>Summary</a:t>
            </a:r>
          </a:p>
          <a:p>
            <a:pPr marL="0" lvl="1" indent="0">
              <a:spcBef>
                <a:spcPts val="1800"/>
              </a:spcBef>
              <a:buNone/>
            </a:pPr>
            <a:r>
              <a:rPr lang="en-US" altLang="zh-CN" sz="2400" dirty="0">
                <a:latin typeface="Arial" panose="020B0604020202020204" pitchFamily="34" charset="0"/>
                <a:cs typeface="Arial" panose="020B0604020202020204" pitchFamily="34" charset="0"/>
              </a:rPr>
              <a:t>       8.1 Reflection</a:t>
            </a:r>
          </a:p>
          <a:p>
            <a:pPr marL="0" lvl="1" indent="0">
              <a:spcBef>
                <a:spcPts val="1800"/>
              </a:spcBef>
              <a:buNone/>
            </a:pPr>
            <a:r>
              <a:rPr lang="en-US" altLang="zh-CN" sz="2400" dirty="0">
                <a:latin typeface="Arial" panose="020B0604020202020204" pitchFamily="34" charset="0"/>
                <a:cs typeface="Arial" panose="020B0604020202020204" pitchFamily="34" charset="0"/>
              </a:rPr>
              <a:t>       8.2 Future work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en-US" altLang="zh-CN" sz="4000" dirty="0">
                <a:latin typeface="Arial" panose="020B0604020202020204" pitchFamily="34" charset="0"/>
                <a:cs typeface="Arial" panose="020B0604020202020204" pitchFamily="34" charset="0"/>
              </a:rPr>
              <a:t>Background</a:t>
            </a:r>
            <a:endParaRPr lang="en-US" sz="4000" dirty="0">
              <a:latin typeface="Arial" panose="020B0604020202020204" pitchFamily="34" charset="0"/>
              <a:cs typeface="Arial" panose="020B0604020202020204" pitchFamily="34" charset="0"/>
            </a:endParaRPr>
          </a:p>
        </p:txBody>
      </p:sp>
      <p:sp>
        <p:nvSpPr>
          <p:cNvPr id="3" name="文本占位符 2"/>
          <p:cNvSpPr>
            <a:spLocks noGrp="1"/>
          </p:cNvSpPr>
          <p:nvPr>
            <p:ph type="body" idx="1"/>
          </p:nvPr>
        </p:nvSpPr>
        <p:spPr>
          <a:xfrm>
            <a:off x="1104900" y="2607588"/>
            <a:ext cx="4919472" cy="823911"/>
          </a:xfrm>
        </p:spPr>
        <p:txBody>
          <a:bodyPr rtlCol="0"/>
          <a:lstStyle/>
          <a:p>
            <a:pPr rtl="0"/>
            <a:r>
              <a:rPr lang="en-US" sz="2000" dirty="0">
                <a:solidFill>
                  <a:srgbClr val="10578B"/>
                </a:solidFill>
                <a:latin typeface="Arial" panose="020B0604020202020204" pitchFamily="34" charset="0"/>
                <a:cs typeface="Arial" panose="020B0604020202020204" pitchFamily="34" charset="0"/>
              </a:rPr>
              <a:t>Advantage</a:t>
            </a:r>
          </a:p>
        </p:txBody>
      </p:sp>
      <p:sp>
        <p:nvSpPr>
          <p:cNvPr id="4" name="内容占位符 3"/>
          <p:cNvSpPr>
            <a:spLocks noGrp="1"/>
          </p:cNvSpPr>
          <p:nvPr>
            <p:ph sz="half" idx="2"/>
          </p:nvPr>
        </p:nvSpPr>
        <p:spPr>
          <a:xfrm>
            <a:off x="1104900" y="3431500"/>
            <a:ext cx="4919472" cy="3748088"/>
          </a:xfrm>
        </p:spPr>
        <p:txBody>
          <a:bodyPr rtlCol="0">
            <a:normAutofit/>
          </a:bodyPr>
          <a:lstStyle/>
          <a:p>
            <a:r>
              <a:rPr lang="en-US" altLang="zh-CN" dirty="0">
                <a:latin typeface="Arial" panose="020B0604020202020204" pitchFamily="34" charset="0"/>
                <a:ea typeface="Arial Unicode MS" panose="020B0604020202020204" pitchFamily="34" charset="-122"/>
                <a:cs typeface="Arial" panose="020B0604020202020204" pitchFamily="34" charset="0"/>
              </a:rPr>
              <a:t>Uniform the medical record format [1]</a:t>
            </a:r>
            <a:endParaRPr lang="en" altLang="zh-CN" dirty="0">
              <a:latin typeface="Arial" panose="020B0604020202020204" pitchFamily="34" charset="0"/>
              <a:ea typeface="Arial Unicode MS" panose="020B0604020202020204" pitchFamily="34" charset="-122"/>
              <a:cs typeface="Arial" panose="020B0604020202020204" pitchFamily="34" charset="0"/>
            </a:endParaRPr>
          </a:p>
          <a:p>
            <a:r>
              <a:rPr lang="en" altLang="zh-CN" dirty="0">
                <a:latin typeface="Arial" panose="020B0604020202020204" pitchFamily="34" charset="0"/>
                <a:ea typeface="Arial Unicode MS" panose="020B0604020202020204" pitchFamily="34" charset="-122"/>
                <a:cs typeface="Arial" panose="020B0604020202020204" pitchFamily="34" charset="0"/>
              </a:rPr>
              <a:t>Efficient entry and retrieval of relevant patient information [4]</a:t>
            </a:r>
          </a:p>
          <a:p>
            <a:r>
              <a:rPr lang="en" altLang="zh-CN" dirty="0">
                <a:latin typeface="Arial" panose="020B0604020202020204" pitchFamily="34" charset="0"/>
                <a:ea typeface="Arial Unicode MS" panose="020B0604020202020204" pitchFamily="34" charset="-122"/>
                <a:cs typeface="Arial" panose="020B0604020202020204" pitchFamily="34" charset="0"/>
              </a:rPr>
              <a:t>Reliable remote data access</a:t>
            </a:r>
          </a:p>
          <a:p>
            <a:r>
              <a:rPr lang="en" altLang="zh-CN" dirty="0">
                <a:latin typeface="Arial" panose="020B0604020202020204" pitchFamily="34" charset="0"/>
                <a:ea typeface="Arial Unicode MS" panose="020B0604020202020204" pitchFamily="34" charset="-122"/>
                <a:cs typeface="Arial" panose="020B0604020202020204" pitchFamily="34" charset="0"/>
              </a:rPr>
              <a:t>Searchable digital database </a:t>
            </a:r>
          </a:p>
          <a:p>
            <a:r>
              <a:rPr lang="en" altLang="zh-CN" dirty="0">
                <a:latin typeface="Arial" panose="020B0604020202020204" pitchFamily="34" charset="0"/>
                <a:ea typeface="Arial Unicode MS" panose="020B0604020202020204" pitchFamily="34" charset="-122"/>
                <a:cs typeface="Arial" panose="020B0604020202020204" pitchFamily="34" charset="0"/>
              </a:rPr>
              <a:t>Integrated patient records [2]</a:t>
            </a:r>
          </a:p>
          <a:p>
            <a:pPr rtl="0"/>
            <a:endParaRPr lang="en-US" dirty="0">
              <a:latin typeface="Arial" panose="020B0604020202020204" pitchFamily="34" charset="0"/>
              <a:ea typeface="Arial Unicode MS" panose="020B0604020202020204" pitchFamily="34" charset="-122"/>
              <a:cs typeface="Arial" panose="020B0604020202020204" pitchFamily="34" charset="0"/>
            </a:endParaRPr>
          </a:p>
        </p:txBody>
      </p:sp>
      <p:sp>
        <p:nvSpPr>
          <p:cNvPr id="5" name="文本占位符 4"/>
          <p:cNvSpPr>
            <a:spLocks noGrp="1"/>
          </p:cNvSpPr>
          <p:nvPr>
            <p:ph type="body" sz="quarter" idx="3"/>
          </p:nvPr>
        </p:nvSpPr>
        <p:spPr>
          <a:xfrm>
            <a:off x="6166110" y="2607588"/>
            <a:ext cx="4919472" cy="823911"/>
          </a:xfrm>
        </p:spPr>
        <p:txBody>
          <a:bodyPr rtlCol="0"/>
          <a:lstStyle/>
          <a:p>
            <a:pPr rtl="0"/>
            <a:r>
              <a:rPr lang="en-US" sz="2000" dirty="0">
                <a:solidFill>
                  <a:srgbClr val="10578B"/>
                </a:solidFill>
                <a:latin typeface="Arial" panose="020B0604020202020204" pitchFamily="34" charset="0"/>
                <a:cs typeface="Arial" panose="020B0604020202020204" pitchFamily="34" charset="0"/>
              </a:rPr>
              <a:t>Disadvantage</a:t>
            </a:r>
          </a:p>
        </p:txBody>
      </p:sp>
      <p:sp>
        <p:nvSpPr>
          <p:cNvPr id="6" name="内容占位符 5"/>
          <p:cNvSpPr>
            <a:spLocks noGrp="1"/>
          </p:cNvSpPr>
          <p:nvPr>
            <p:ph sz="quarter" idx="4"/>
          </p:nvPr>
        </p:nvSpPr>
        <p:spPr>
          <a:xfrm>
            <a:off x="6166110" y="3431500"/>
            <a:ext cx="4919472" cy="3748088"/>
          </a:xfrm>
        </p:spPr>
        <p:txBody>
          <a:bodyPr rtlCol="0">
            <a:normAutofit/>
          </a:bodyPr>
          <a:lstStyle/>
          <a:p>
            <a:pPr rtl="0"/>
            <a:r>
              <a:rPr lang="en-US" dirty="0">
                <a:latin typeface="Arial" panose="020B0604020202020204" pitchFamily="34" charset="0"/>
                <a:cs typeface="Arial" panose="020B0604020202020204" pitchFamily="34" charset="0"/>
              </a:rPr>
              <a:t>Manual input</a:t>
            </a:r>
          </a:p>
          <a:p>
            <a:pPr rtl="0"/>
            <a:r>
              <a:rPr lang="en-US" dirty="0">
                <a:latin typeface="Arial" panose="020B0604020202020204" pitchFamily="34" charset="0"/>
                <a:cs typeface="Arial" panose="020B0604020202020204" pitchFamily="34" charset="0"/>
              </a:rPr>
              <a:t>Distraction from diagnosis [4]</a:t>
            </a:r>
          </a:p>
        </p:txBody>
      </p:sp>
      <p:sp>
        <p:nvSpPr>
          <p:cNvPr id="7" name="文本框 6">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Electronic Health Record (EHR)</a:t>
            </a:r>
          </a:p>
        </p:txBody>
      </p:sp>
      <p:sp>
        <p:nvSpPr>
          <p:cNvPr id="8" name="文本框 7">
            <a:extLst>
              <a:ext uri="{FF2B5EF4-FFF2-40B4-BE49-F238E27FC236}">
                <a16:creationId xmlns:a16="http://schemas.microsoft.com/office/drawing/2014/main" id="{D1E1D8D5-5A99-4041-B8B8-DBE227283822}"/>
              </a:ext>
            </a:extLst>
          </p:cNvPr>
          <p:cNvSpPr txBox="1"/>
          <p:nvPr/>
        </p:nvSpPr>
        <p:spPr>
          <a:xfrm>
            <a:off x="1034031" y="1790699"/>
            <a:ext cx="9980682"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 collection of patients’ health record and health status throughout their whole life for clinical purposes.</a:t>
            </a:r>
          </a:p>
        </p:txBody>
      </p:sp>
      <p:cxnSp>
        <p:nvCxnSpPr>
          <p:cNvPr id="10" name="直接连接符 9"/>
          <p:cNvCxnSpPr/>
          <p:nvPr/>
        </p:nvCxnSpPr>
        <p:spPr>
          <a:xfrm flipH="1">
            <a:off x="5803900" y="2864386"/>
            <a:ext cx="13006" cy="334591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64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Background</a:t>
            </a:r>
          </a:p>
        </p:txBody>
      </p:sp>
      <p:sp>
        <p:nvSpPr>
          <p:cNvPr id="4" name="文本框 3">
            <a:extLst>
              <a:ext uri="{FF2B5EF4-FFF2-40B4-BE49-F238E27FC236}">
                <a16:creationId xmlns:a16="http://schemas.microsoft.com/office/drawing/2014/main" id="{D1E1D8D5-5A99-4041-B8B8-DBE227283822}"/>
              </a:ext>
            </a:extLst>
          </p:cNvPr>
          <p:cNvSpPr txBox="1"/>
          <p:nvPr/>
        </p:nvSpPr>
        <p:spPr>
          <a:xfrm>
            <a:off x="1104900" y="2188519"/>
            <a:ext cx="9980682"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10578B"/>
                </a:solidFill>
                <a:latin typeface="Arial" panose="020B0604020202020204" pitchFamily="34" charset="0"/>
                <a:cs typeface="Arial" panose="020B0604020202020204" pitchFamily="34" charset="0"/>
              </a:rPr>
              <a:t>1031</a:t>
            </a:r>
            <a:r>
              <a:rPr lang="en-US" altLang="zh-CN" sz="2400" dirty="0">
                <a:latin typeface="Arial" panose="020B0604020202020204" pitchFamily="34" charset="0"/>
                <a:cs typeface="Arial" panose="020B0604020202020204" pitchFamily="34" charset="0"/>
              </a:rPr>
              <a:t> publications in the USA  </a:t>
            </a:r>
            <a:r>
              <a:rPr lang="en-US" altLang="zh-CN" sz="2400" dirty="0" err="1">
                <a:latin typeface="Arial" panose="020B0604020202020204" pitchFamily="34" charset="0"/>
                <a:cs typeface="Arial" panose="020B0604020202020204" pitchFamily="34" charset="0"/>
              </a:rPr>
              <a:t>v.s</a:t>
            </a:r>
            <a:r>
              <a:rPr lang="en-US" altLang="zh-CN" sz="2400" dirty="0">
                <a:latin typeface="Arial" panose="020B0604020202020204" pitchFamily="34" charset="0"/>
                <a:cs typeface="Arial" panose="020B0604020202020204" pitchFamily="34" charset="0"/>
              </a:rPr>
              <a:t>. </a:t>
            </a:r>
            <a:r>
              <a:rPr lang="en-US" altLang="zh-CN" sz="2400" dirty="0">
                <a:solidFill>
                  <a:srgbClr val="10578B"/>
                </a:solidFill>
                <a:latin typeface="Arial" panose="020B0604020202020204" pitchFamily="34" charset="0"/>
                <a:cs typeface="Arial" panose="020B0604020202020204" pitchFamily="34" charset="0"/>
              </a:rPr>
              <a:t>173</a:t>
            </a:r>
            <a:r>
              <a:rPr lang="en-US" altLang="zh-CN" sz="2400" dirty="0">
                <a:latin typeface="Arial" panose="020B0604020202020204" pitchFamily="34" charset="0"/>
                <a:cs typeface="Arial" panose="020B0604020202020204" pitchFamily="34" charset="0"/>
              </a:rPr>
              <a:t> publications in China [6]</a:t>
            </a:r>
          </a:p>
          <a:p>
            <a:endParaRPr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The Chinese government set a goal to ensure the universal usage of EHR among the whole population in most of the hospitals and clinics by the end of 2020. [3]</a:t>
            </a:r>
          </a:p>
          <a:p>
            <a:endParaRPr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Doctors spent between </a:t>
            </a:r>
            <a:r>
              <a:rPr lang="en-US" altLang="zh-CN" sz="2400" dirty="0">
                <a:solidFill>
                  <a:srgbClr val="10578B"/>
                </a:solidFill>
                <a:latin typeface="Arial" panose="020B0604020202020204" pitchFamily="34" charset="0"/>
                <a:cs typeface="Arial" panose="020B0604020202020204" pitchFamily="34" charset="0"/>
              </a:rPr>
              <a:t>37% - 49% </a:t>
            </a:r>
            <a:r>
              <a:rPr lang="en-US" altLang="zh-CN" sz="2400" dirty="0">
                <a:latin typeface="Arial" panose="020B0604020202020204" pitchFamily="34" charset="0"/>
                <a:cs typeface="Arial" panose="020B0604020202020204" pitchFamily="34" charset="0"/>
              </a:rPr>
              <a:t>of their working hours on clerical tasks. [5]</a:t>
            </a:r>
            <a:endParaRPr kumimoji="1" lang="en-US" altLang="zh-CN" sz="24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Electronic Health Record (EHR)</a:t>
            </a:r>
          </a:p>
        </p:txBody>
      </p:sp>
    </p:spTree>
    <p:extLst>
      <p:ext uri="{BB962C8B-B14F-4D97-AF65-F5344CB8AC3E}">
        <p14:creationId xmlns:p14="http://schemas.microsoft.com/office/powerpoint/2010/main" val="183340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Motivation</a:t>
            </a:r>
          </a:p>
        </p:txBody>
      </p:sp>
      <p:sp>
        <p:nvSpPr>
          <p:cNvPr id="4" name="文本框 3">
            <a:extLst>
              <a:ext uri="{FF2B5EF4-FFF2-40B4-BE49-F238E27FC236}">
                <a16:creationId xmlns:a16="http://schemas.microsoft.com/office/drawing/2014/main" id="{D1E1D8D5-5A99-4041-B8B8-DBE227283822}"/>
              </a:ext>
            </a:extLst>
          </p:cNvPr>
          <p:cNvSpPr txBox="1"/>
          <p:nvPr/>
        </p:nvSpPr>
        <p:spPr>
          <a:xfrm>
            <a:off x="1104900" y="1935127"/>
            <a:ext cx="9980682" cy="2308324"/>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Develop an </a:t>
            </a:r>
            <a:r>
              <a:rPr lang="en-US" altLang="zh-CN" sz="2400" dirty="0">
                <a:solidFill>
                  <a:srgbClr val="10578B"/>
                </a:solidFill>
                <a:latin typeface="Arial" panose="020B0604020202020204" pitchFamily="34" charset="0"/>
                <a:cs typeface="Arial" panose="020B0604020202020204" pitchFamily="34" charset="0"/>
              </a:rPr>
              <a:t>automated report generation system</a:t>
            </a:r>
            <a:r>
              <a:rPr lang="en-US" altLang="zh-CN" sz="2400" dirty="0">
                <a:latin typeface="Arial" panose="020B0604020202020204" pitchFamily="34" charset="0"/>
                <a:cs typeface="Arial" panose="020B0604020202020204" pitchFamily="34" charset="0"/>
              </a:rPr>
              <a:t>, which could translate real time voice input or audio files into plain text and process and extract key information to fill in the EHR form automatically.</a:t>
            </a:r>
          </a:p>
          <a:p>
            <a:endParaRPr lang="en-US" altLang="zh-CN" sz="2400" dirty="0">
              <a:latin typeface="Arial" panose="020B0604020202020204" pitchFamily="34" charset="0"/>
              <a:cs typeface="Arial" panose="020B0604020202020204" pitchFamily="34" charset="0"/>
            </a:endParaRPr>
          </a:p>
          <a:p>
            <a:r>
              <a:rPr kumimoji="1" lang="en-US" altLang="zh-CN" sz="2400" dirty="0">
                <a:latin typeface="Arial" panose="020B0604020202020204" pitchFamily="34" charset="0"/>
                <a:cs typeface="Arial" panose="020B0604020202020204" pitchFamily="34" charset="0"/>
              </a:rPr>
              <a:t>To liberate doctors from tedious clerical work and reduce the likelihood of human errors occurring.</a:t>
            </a:r>
          </a:p>
        </p:txBody>
      </p:sp>
    </p:spTree>
    <p:extLst>
      <p:ext uri="{BB962C8B-B14F-4D97-AF65-F5344CB8AC3E}">
        <p14:creationId xmlns:p14="http://schemas.microsoft.com/office/powerpoint/2010/main" val="12684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Related Work</a:t>
            </a:r>
          </a:p>
        </p:txBody>
      </p:sp>
      <p:sp>
        <p:nvSpPr>
          <p:cNvPr id="3" name="文本框 2">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Automated Report Generation System</a:t>
            </a:r>
          </a:p>
        </p:txBody>
      </p:sp>
      <p:sp>
        <p:nvSpPr>
          <p:cNvPr id="4" name="文本框 3">
            <a:extLst>
              <a:ext uri="{FF2B5EF4-FFF2-40B4-BE49-F238E27FC236}">
                <a16:creationId xmlns:a16="http://schemas.microsoft.com/office/drawing/2014/main" id="{D1E1D8D5-5A99-4041-B8B8-DBE227283822}"/>
              </a:ext>
            </a:extLst>
          </p:cNvPr>
          <p:cNvSpPr txBox="1"/>
          <p:nvPr/>
        </p:nvSpPr>
        <p:spPr>
          <a:xfrm>
            <a:off x="1104900" y="2144450"/>
            <a:ext cx="9980682"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solidFill>
                  <a:srgbClr val="10578B"/>
                </a:solidFill>
                <a:latin typeface="Arial" panose="020B0604020202020204" pitchFamily="34" charset="0"/>
                <a:cs typeface="Arial" panose="020B0604020202020204" pitchFamily="34" charset="0"/>
              </a:rPr>
              <a:t>Iflytek</a:t>
            </a:r>
            <a:r>
              <a:rPr lang="en-US" altLang="zh-CN" sz="2400" dirty="0">
                <a:latin typeface="Arial" panose="020B0604020202020204" pitchFamily="34" charset="0"/>
                <a:cs typeface="Arial" panose="020B0604020202020204" pitchFamily="34" charset="0"/>
              </a:rPr>
              <a:t> [7] decided to develop an EHR support system to synchronously record the voice into patients’ medical record, when doctors communicate with the patient.</a:t>
            </a: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Unfinished</a:t>
            </a:r>
          </a:p>
          <a:p>
            <a:pPr marL="342900" indent="-342900">
              <a:buFont typeface="Arial" panose="020B0604020202020204" pitchFamily="34" charset="0"/>
              <a:buChar char="•"/>
            </a:pPr>
            <a:endParaRPr kumimoji="1" lang="en-US" altLang="zh-C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No developed AI-based EHR system in China.</a:t>
            </a:r>
          </a:p>
        </p:txBody>
      </p:sp>
    </p:spTree>
    <p:extLst>
      <p:ext uri="{BB962C8B-B14F-4D97-AF65-F5344CB8AC3E}">
        <p14:creationId xmlns:p14="http://schemas.microsoft.com/office/powerpoint/2010/main" val="285686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Related Work</a:t>
            </a:r>
          </a:p>
        </p:txBody>
      </p:sp>
      <p:sp>
        <p:nvSpPr>
          <p:cNvPr id="3" name="文本框 2">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Voice Recognition</a:t>
            </a:r>
          </a:p>
        </p:txBody>
      </p:sp>
      <p:sp>
        <p:nvSpPr>
          <p:cNvPr id="5" name="文本框 4"/>
          <p:cNvSpPr txBox="1"/>
          <p:nvPr/>
        </p:nvSpPr>
        <p:spPr>
          <a:xfrm>
            <a:off x="499529" y="2108200"/>
            <a:ext cx="3399372" cy="400110"/>
          </a:xfrm>
          <a:prstGeom prst="rect">
            <a:avLst/>
          </a:prstGeom>
          <a:noFill/>
        </p:spPr>
        <p:txBody>
          <a:bodyPr wrap="square" rtlCol="0">
            <a:spAutoFit/>
          </a:bodyPr>
          <a:lstStyle/>
          <a:p>
            <a:r>
              <a:rPr lang="en-US" altLang="zh-CN" sz="2000" dirty="0" err="1">
                <a:solidFill>
                  <a:srgbClr val="10578B"/>
                </a:solidFill>
                <a:latin typeface="Arial" panose="020B0604020202020204" pitchFamily="34" charset="0"/>
                <a:cs typeface="Arial" panose="020B0604020202020204" pitchFamily="34" charset="0"/>
              </a:rPr>
              <a:t>Baidu</a:t>
            </a:r>
            <a:r>
              <a:rPr lang="en-US" altLang="zh-CN" sz="2000" dirty="0">
                <a:solidFill>
                  <a:srgbClr val="10578B"/>
                </a:solidFill>
                <a:latin typeface="Arial" panose="020B0604020202020204" pitchFamily="34" charset="0"/>
                <a:cs typeface="Arial" panose="020B0604020202020204" pitchFamily="34" charset="0"/>
              </a:rPr>
              <a:t> Voice Recognition [8]</a:t>
            </a:r>
            <a:endParaRPr lang="zh-CN" altLang="en-US" sz="2000" dirty="0">
              <a:solidFill>
                <a:srgbClr val="10578B"/>
              </a:solidFill>
              <a:latin typeface="Arial" panose="020B0604020202020204" pitchFamily="34" charset="0"/>
              <a:cs typeface="Arial" panose="020B0604020202020204" pitchFamily="34" charset="0"/>
            </a:endParaRPr>
          </a:p>
        </p:txBody>
      </p:sp>
      <p:sp>
        <p:nvSpPr>
          <p:cNvPr id="6" name="文本框 5"/>
          <p:cNvSpPr txBox="1"/>
          <p:nvPr/>
        </p:nvSpPr>
        <p:spPr>
          <a:xfrm>
            <a:off x="4165601" y="2108200"/>
            <a:ext cx="3564254" cy="400110"/>
          </a:xfrm>
          <a:prstGeom prst="rect">
            <a:avLst/>
          </a:prstGeom>
          <a:noFill/>
        </p:spPr>
        <p:txBody>
          <a:bodyPr wrap="square" rtlCol="0">
            <a:spAutoFit/>
          </a:bodyPr>
          <a:lstStyle/>
          <a:p>
            <a:r>
              <a:rPr lang="en-US" altLang="zh-CN" sz="2000" dirty="0">
                <a:solidFill>
                  <a:srgbClr val="10578B"/>
                </a:solidFill>
                <a:latin typeface="Arial" panose="020B0604020202020204" pitchFamily="34" charset="0"/>
                <a:cs typeface="Arial" panose="020B0604020202020204" pitchFamily="34" charset="0"/>
              </a:rPr>
              <a:t>Google Voice Recognition [9]</a:t>
            </a:r>
            <a:endParaRPr lang="zh-CN" altLang="en-US" sz="2000" dirty="0">
              <a:solidFill>
                <a:srgbClr val="10578B"/>
              </a:solidFill>
              <a:latin typeface="Arial" panose="020B0604020202020204" pitchFamily="34" charset="0"/>
              <a:cs typeface="Arial" panose="020B0604020202020204" pitchFamily="34" charset="0"/>
            </a:endParaRPr>
          </a:p>
        </p:txBody>
      </p:sp>
      <p:sp>
        <p:nvSpPr>
          <p:cNvPr id="7" name="文本框 6"/>
          <p:cNvSpPr txBox="1"/>
          <p:nvPr/>
        </p:nvSpPr>
        <p:spPr>
          <a:xfrm>
            <a:off x="8095231" y="2108200"/>
            <a:ext cx="3465898" cy="400110"/>
          </a:xfrm>
          <a:prstGeom prst="rect">
            <a:avLst/>
          </a:prstGeom>
          <a:noFill/>
        </p:spPr>
        <p:txBody>
          <a:bodyPr wrap="square" rtlCol="0">
            <a:spAutoFit/>
          </a:bodyPr>
          <a:lstStyle/>
          <a:p>
            <a:r>
              <a:rPr lang="en-US" altLang="zh-CN" sz="2000" dirty="0" err="1">
                <a:solidFill>
                  <a:srgbClr val="10578B"/>
                </a:solidFill>
                <a:latin typeface="Arial" panose="020B0604020202020204" pitchFamily="34" charset="0"/>
                <a:cs typeface="Arial" panose="020B0604020202020204" pitchFamily="34" charset="0"/>
              </a:rPr>
              <a:t>Iflytek</a:t>
            </a:r>
            <a:r>
              <a:rPr lang="en-US" altLang="zh-CN" sz="2000" dirty="0">
                <a:solidFill>
                  <a:srgbClr val="10578B"/>
                </a:solidFill>
                <a:latin typeface="Arial" panose="020B0604020202020204" pitchFamily="34" charset="0"/>
                <a:cs typeface="Arial" panose="020B0604020202020204" pitchFamily="34" charset="0"/>
              </a:rPr>
              <a:t> Voice Recognition [7]</a:t>
            </a:r>
            <a:endParaRPr lang="zh-CN" altLang="en-US" sz="2000" dirty="0">
              <a:solidFill>
                <a:srgbClr val="10578B"/>
              </a:solidFill>
              <a:latin typeface="Arial" panose="020B0604020202020204" pitchFamily="34" charset="0"/>
              <a:cs typeface="Arial" panose="020B0604020202020204" pitchFamily="34" charset="0"/>
            </a:endParaRPr>
          </a:p>
        </p:txBody>
      </p:sp>
      <p:sp>
        <p:nvSpPr>
          <p:cNvPr id="8" name="文本框 7"/>
          <p:cNvSpPr txBox="1"/>
          <p:nvPr/>
        </p:nvSpPr>
        <p:spPr>
          <a:xfrm>
            <a:off x="596900" y="2578100"/>
            <a:ext cx="3505201"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 pre-trained model</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Supports the self-training model</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Register for an access key</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40000 times limitation</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9" name="文本框 8"/>
          <p:cNvSpPr txBox="1"/>
          <p:nvPr/>
        </p:nvSpPr>
        <p:spPr>
          <a:xfrm>
            <a:off x="4457700" y="2578100"/>
            <a:ext cx="3136900"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Highly integrated</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Better structure of addresses, dates…</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No authentication</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11" name="文本框 10"/>
          <p:cNvSpPr txBox="1"/>
          <p:nvPr/>
        </p:nvSpPr>
        <p:spPr>
          <a:xfrm>
            <a:off x="7920355" y="2578100"/>
            <a:ext cx="3505201"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High accuracy for Chinese recognition</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Register for an access key</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Add IP into whitelist</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cxnSp>
        <p:nvCxnSpPr>
          <p:cNvPr id="15" name="直接连接符 14"/>
          <p:cNvCxnSpPr/>
          <p:nvPr/>
        </p:nvCxnSpPr>
        <p:spPr>
          <a:xfrm>
            <a:off x="7786406" y="2108200"/>
            <a:ext cx="63181" cy="40005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25981" y="2108200"/>
            <a:ext cx="33972" cy="40005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60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sz="4000" dirty="0">
                <a:latin typeface="Arial" panose="020B0604020202020204" pitchFamily="34" charset="0"/>
                <a:cs typeface="Arial" panose="020B0604020202020204" pitchFamily="34" charset="0"/>
              </a:rPr>
              <a:t>Related Work</a:t>
            </a:r>
          </a:p>
        </p:txBody>
      </p:sp>
      <p:sp>
        <p:nvSpPr>
          <p:cNvPr id="3" name="文本框 2">
            <a:extLst>
              <a:ext uri="{FF2B5EF4-FFF2-40B4-BE49-F238E27FC236}">
                <a16:creationId xmlns:a16="http://schemas.microsoft.com/office/drawing/2014/main" id="{EB4B0094-684C-AB4F-82F6-A1DBD78289D2}"/>
              </a:ext>
            </a:extLst>
          </p:cNvPr>
          <p:cNvSpPr txBox="1"/>
          <p:nvPr/>
        </p:nvSpPr>
        <p:spPr>
          <a:xfrm>
            <a:off x="1034031" y="1329034"/>
            <a:ext cx="9980682" cy="461665"/>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Natural Language Processing (NLP)</a:t>
            </a:r>
          </a:p>
        </p:txBody>
      </p:sp>
      <p:sp>
        <p:nvSpPr>
          <p:cNvPr id="5" name="文本框 4"/>
          <p:cNvSpPr txBox="1"/>
          <p:nvPr/>
        </p:nvSpPr>
        <p:spPr>
          <a:xfrm>
            <a:off x="1320800" y="2032000"/>
            <a:ext cx="3118869" cy="400110"/>
          </a:xfrm>
          <a:prstGeom prst="rect">
            <a:avLst/>
          </a:prstGeom>
          <a:noFill/>
        </p:spPr>
        <p:txBody>
          <a:bodyPr wrap="square" rtlCol="0">
            <a:spAutoFit/>
          </a:bodyPr>
          <a:lstStyle/>
          <a:p>
            <a:r>
              <a:rPr lang="en-US" altLang="zh-CN" sz="2000" dirty="0">
                <a:solidFill>
                  <a:srgbClr val="10578B"/>
                </a:solidFill>
                <a:latin typeface="Arial" panose="020B0604020202020204" pitchFamily="34" charset="0"/>
                <a:cs typeface="Arial" panose="020B0604020202020204" pitchFamily="34" charset="0"/>
              </a:rPr>
              <a:t>English-based [11]</a:t>
            </a:r>
            <a:endParaRPr lang="zh-CN" altLang="en-US" sz="2000" dirty="0">
              <a:solidFill>
                <a:srgbClr val="10578B"/>
              </a:solidFill>
              <a:latin typeface="Arial" panose="020B0604020202020204" pitchFamily="34" charset="0"/>
              <a:cs typeface="Arial" panose="020B0604020202020204" pitchFamily="34" charset="0"/>
            </a:endParaRPr>
          </a:p>
        </p:txBody>
      </p:sp>
      <p:sp>
        <p:nvSpPr>
          <p:cNvPr id="6" name="文本框 5"/>
          <p:cNvSpPr txBox="1"/>
          <p:nvPr/>
        </p:nvSpPr>
        <p:spPr>
          <a:xfrm>
            <a:off x="6841174" y="2035144"/>
            <a:ext cx="3238499" cy="400110"/>
          </a:xfrm>
          <a:prstGeom prst="rect">
            <a:avLst/>
          </a:prstGeom>
          <a:noFill/>
        </p:spPr>
        <p:txBody>
          <a:bodyPr wrap="square" rtlCol="0">
            <a:spAutoFit/>
          </a:bodyPr>
          <a:lstStyle/>
          <a:p>
            <a:r>
              <a:rPr lang="en-US" altLang="zh-CN" sz="2000" dirty="0">
                <a:solidFill>
                  <a:srgbClr val="10578B"/>
                </a:solidFill>
                <a:latin typeface="Arial" panose="020B0604020202020204" pitchFamily="34" charset="0"/>
                <a:cs typeface="Arial" panose="020B0604020202020204" pitchFamily="34" charset="0"/>
              </a:rPr>
              <a:t>Chinese Based</a:t>
            </a:r>
            <a:endParaRPr lang="zh-CN" altLang="en-US" sz="2000" dirty="0">
              <a:solidFill>
                <a:srgbClr val="10578B"/>
              </a:solidFill>
              <a:latin typeface="Arial" panose="020B0604020202020204" pitchFamily="34" charset="0"/>
              <a:cs typeface="Arial" panose="020B0604020202020204" pitchFamily="34" charset="0"/>
            </a:endParaRPr>
          </a:p>
        </p:txBody>
      </p:sp>
      <p:sp>
        <p:nvSpPr>
          <p:cNvPr id="7" name="文本框 6"/>
          <p:cNvSpPr txBox="1"/>
          <p:nvPr/>
        </p:nvSpPr>
        <p:spPr>
          <a:xfrm>
            <a:off x="1320800" y="2501900"/>
            <a:ext cx="4013200"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err="1">
                <a:latin typeface="Arial" panose="020B0604020202020204" pitchFamily="34" charset="0"/>
                <a:cs typeface="Arial" panose="020B0604020202020204" pitchFamily="34" charset="0"/>
              </a:rPr>
              <a:t>MedLEE</a:t>
            </a:r>
            <a:endParaRPr lang="en-US" altLang="zh-CN"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err="1">
                <a:latin typeface="Arial" panose="020B0604020202020204" pitchFamily="34" charset="0"/>
                <a:cs typeface="Arial" panose="020B0604020202020204" pitchFamily="34" charset="0"/>
              </a:rPr>
              <a:t>MetaMap</a:t>
            </a:r>
            <a:endParaRPr lang="en-US" altLang="zh-CN"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err="1">
                <a:latin typeface="Arial" panose="020B0604020202020204" pitchFamily="34" charset="0"/>
                <a:cs typeface="Arial" panose="020B0604020202020204" pitchFamily="34" charset="0"/>
              </a:rPr>
              <a:t>KnowledgeMap</a:t>
            </a:r>
            <a:endParaRPr lang="en-US" altLang="zh-CN"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err="1">
                <a:latin typeface="Arial" panose="020B0604020202020204" pitchFamily="34" charset="0"/>
                <a:cs typeface="Arial" panose="020B0604020202020204" pitchFamily="34" charset="0"/>
              </a:rPr>
              <a:t>cTAKES</a:t>
            </a:r>
            <a:endParaRPr lang="en-US" altLang="zh-CN"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err="1">
                <a:latin typeface="Arial" panose="020B0604020202020204" pitchFamily="34" charset="0"/>
                <a:cs typeface="Arial" panose="020B0604020202020204" pitchFamily="34" charset="0"/>
              </a:rPr>
              <a:t>HiTEX</a:t>
            </a:r>
            <a:endParaRPr lang="en-US" altLang="zh-CN"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err="1">
                <a:latin typeface="Arial" panose="020B0604020202020204" pitchFamily="34" charset="0"/>
                <a:cs typeface="Arial" panose="020B0604020202020204" pitchFamily="34" charset="0"/>
              </a:rPr>
              <a:t>MedTagger</a:t>
            </a:r>
            <a:endParaRPr lang="en-US" altLang="zh-CN"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8" name="文本框 7"/>
          <p:cNvSpPr txBox="1"/>
          <p:nvPr/>
        </p:nvSpPr>
        <p:spPr>
          <a:xfrm>
            <a:off x="6841174" y="2501900"/>
            <a:ext cx="4525326"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err="1">
                <a:latin typeface="Arial" panose="020B0604020202020204" pitchFamily="34" charset="0"/>
                <a:cs typeface="Arial" panose="020B0604020202020204" pitchFamily="34" charset="0"/>
              </a:rPr>
              <a:t>Jieba</a:t>
            </a:r>
            <a:r>
              <a:rPr lang="en-US" altLang="zh-CN" sz="2400" dirty="0">
                <a:latin typeface="Arial" panose="020B0604020202020204" pitchFamily="34" charset="0"/>
                <a:cs typeface="Arial" panose="020B0604020202020204" pitchFamily="34" charset="0"/>
              </a:rPr>
              <a:t> [10]</a:t>
            </a:r>
          </a:p>
          <a:p>
            <a:pPr>
              <a:lnSpc>
                <a:spcPct val="150000"/>
              </a:lnSpc>
            </a:pPr>
            <a:r>
              <a:rPr lang="en-US" altLang="zh-CN" sz="2400" dirty="0">
                <a:latin typeface="Arial" panose="020B0604020202020204" pitchFamily="34" charset="0"/>
                <a:cs typeface="Arial" panose="020B0604020202020204" pitchFamily="34" charset="0"/>
              </a:rPr>
              <a:t>    (Chinese for “stutter”)</a:t>
            </a:r>
            <a:endParaRPr lang="zh-CN" altLang="en-US" sz="2400" dirty="0">
              <a:latin typeface="Arial" panose="020B0604020202020204" pitchFamily="34" charset="0"/>
              <a:cs typeface="Arial" panose="020B0604020202020204" pitchFamily="34" charset="0"/>
            </a:endParaRPr>
          </a:p>
        </p:txBody>
      </p:sp>
      <p:cxnSp>
        <p:nvCxnSpPr>
          <p:cNvPr id="10" name="直接连接符 9"/>
          <p:cNvCxnSpPr/>
          <p:nvPr/>
        </p:nvCxnSpPr>
        <p:spPr>
          <a:xfrm>
            <a:off x="5816602" y="2197100"/>
            <a:ext cx="33972" cy="40005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89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3365</Words>
  <Application>Microsoft Macintosh PowerPoint</Application>
  <PresentationFormat>宽屏</PresentationFormat>
  <Paragraphs>245</Paragraphs>
  <Slides>25</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微软雅黑</vt:lpstr>
      <vt:lpstr>Arial</vt:lpstr>
      <vt:lpstr>Euphemia</vt:lpstr>
      <vt:lpstr>Wingdings</vt:lpstr>
      <vt:lpstr>学术文献 16x9</vt:lpstr>
      <vt:lpstr>Data: From Patient to Health Record </vt:lpstr>
      <vt:lpstr>Acknowledgments</vt:lpstr>
      <vt:lpstr>Content</vt:lpstr>
      <vt:lpstr>Background</vt:lpstr>
      <vt:lpstr>Background</vt:lpstr>
      <vt:lpstr>Motivation</vt:lpstr>
      <vt:lpstr>Related Work</vt:lpstr>
      <vt:lpstr>Related Work</vt:lpstr>
      <vt:lpstr>Related Work</vt:lpstr>
      <vt:lpstr>Design</vt:lpstr>
      <vt:lpstr>Project Requirements &amp; Specifications</vt:lpstr>
      <vt:lpstr>Implementation</vt:lpstr>
      <vt:lpstr>Implementation</vt:lpstr>
      <vt:lpstr>Implementation</vt:lpstr>
      <vt:lpstr>Implementation</vt:lpstr>
      <vt:lpstr>Implementation</vt:lpstr>
      <vt:lpstr>Result</vt:lpstr>
      <vt:lpstr>Result</vt:lpstr>
      <vt:lpstr>Result</vt:lpstr>
      <vt:lpstr>Additional Work</vt:lpstr>
      <vt:lpstr>Reflection</vt:lpstr>
      <vt:lpstr>Future Work</vt:lpstr>
      <vt:lpstr>Reference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2021-04-26T12:54:00Z</dcterms:created>
  <dcterms:modified xsi:type="dcterms:W3CDTF">2021-04-30T14:24:15Z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7C53D573413E4086BEDE246A00586732</vt:lpwstr>
  </property>
  <property fmtid="{D5CDD505-2E9C-101B-9397-08002B2CF9AE}" pid="9" name="KSOProductBuildVer">
    <vt:lpwstr>2052-11.1.0.10495</vt:lpwstr>
  </property>
</Properties>
</file>