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5" r:id="rId6"/>
    <p:sldId id="264" r:id="rId7"/>
    <p:sldId id="267" r:id="rId8"/>
    <p:sldId id="266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80" r:id="rId18"/>
    <p:sldId id="277" r:id="rId19"/>
    <p:sldId id="279" r:id="rId20"/>
    <p:sldId id="278" r:id="rId21"/>
    <p:sldId id="272" r:id="rId22"/>
    <p:sldId id="261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  <a:srgbClr val="004D9A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DC30-061F-44E8-BAF7-ED664D56779E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3D03-3F51-433E-A028-5F571AA3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2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4E5-FD9C-4E60-B000-355AE3B40FF3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CBD7-3D5A-478D-B071-88DAE9DBDD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7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3389-3D36-4F9A-B3C2-56DFA706A395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D748-334E-42CD-A2A3-08F459CC5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8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574-8C1E-4574-9D8C-74E61C054509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3FE2-36A9-4F79-8FB5-254E38848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1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76A7-59B8-453B-9C05-7B882E226AC4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8A2-C6A0-4BB9-99AD-374FC67E6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1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80C0-268B-4AEF-A6A3-F62F4D6F0BC5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6D33-9228-4FA9-B65D-DB8B319D45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9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4C8C-68E9-4A59-A1BF-FB0365105018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3230-DB92-4D7A-871F-0D0CC4EF7C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4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7318-6DB9-4176-9695-353358F79E87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26E5-A46F-4825-8036-3C4191B47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64C4-93A7-4E74-9539-1A5A16511B9A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C197-D8E7-452B-B1C3-450914EEDC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2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E2A2-7385-4E67-A8BD-221A834E9347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6F043-CA35-42B9-9C91-B147272AFC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E230-4C3D-4E61-AD77-5195AFBB5294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E61A-8140-4AD8-8383-576A3FACE4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7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D8643-13B3-4CB3-B380-A47E62409985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C8A71-24EB-4D65-A40E-7362DB45B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6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4"/>
          <p:cNvSpPr txBox="1">
            <a:spLocks noChangeArrowheads="1"/>
          </p:cNvSpPr>
          <p:nvPr/>
        </p:nvSpPr>
        <p:spPr bwMode="auto">
          <a:xfrm>
            <a:off x="3013075" y="3308350"/>
            <a:ext cx="3816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CSC478 Final Project</a:t>
            </a:r>
          </a:p>
        </p:txBody>
      </p:sp>
      <p:cxnSp>
        <p:nvCxnSpPr>
          <p:cNvPr id="3075" name="直接连接符 16"/>
          <p:cNvCxnSpPr>
            <a:cxnSpLocks noChangeShapeType="1"/>
          </p:cNvCxnSpPr>
          <p:nvPr/>
        </p:nvCxnSpPr>
        <p:spPr bwMode="auto">
          <a:xfrm>
            <a:off x="3055938" y="3821113"/>
            <a:ext cx="3382962" cy="0"/>
          </a:xfrm>
          <a:prstGeom prst="line">
            <a:avLst/>
          </a:prstGeom>
          <a:noFill/>
          <a:ln w="1905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6" name="文本框 18"/>
          <p:cNvSpPr txBox="1">
            <a:spLocks noChangeArrowheads="1"/>
          </p:cNvSpPr>
          <p:nvPr/>
        </p:nvSpPr>
        <p:spPr bwMode="auto">
          <a:xfrm>
            <a:off x="2177135" y="3882671"/>
            <a:ext cx="5180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Allstate Claims Analysis and Prediction</a:t>
            </a: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48053" y="1630366"/>
            <a:ext cx="2544763" cy="1470025"/>
            <a:chOff x="0" y="0"/>
            <a:chExt cx="2543995" cy="1470643"/>
          </a:xfrm>
        </p:grpSpPr>
        <p:sp>
          <p:nvSpPr>
            <p:cNvPr id="3078" name="Rectangle 9"/>
            <p:cNvSpPr>
              <a:spLocks noChangeArrowheads="1"/>
            </p:cNvSpPr>
            <p:nvPr/>
          </p:nvSpPr>
          <p:spPr bwMode="auto"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/>
            </a:p>
          </p:txBody>
        </p:sp>
        <p:sp>
          <p:nvSpPr>
            <p:cNvPr id="3079" name="Line 13"/>
            <p:cNvSpPr>
              <a:spLocks noChangeShapeType="1"/>
            </p:cNvSpPr>
            <p:nvPr/>
          </p:nvSpPr>
          <p:spPr bwMode="auto">
            <a:xfrm>
              <a:off x="0" y="1469707"/>
              <a:ext cx="2543995" cy="936"/>
            </a:xfrm>
            <a:prstGeom prst="line">
              <a:avLst/>
            </a:prstGeom>
            <a:noFill/>
            <a:ln w="28575" cmpd="sng">
              <a:solidFill>
                <a:srgbClr val="DC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未知"/>
            <p:cNvSpPr>
              <a:spLocks/>
            </p:cNvSpPr>
            <p:nvPr/>
          </p:nvSpPr>
          <p:spPr bwMode="auto">
            <a:xfrm>
              <a:off x="116323" y="0"/>
              <a:ext cx="2405321" cy="684925"/>
            </a:xfrm>
            <a:custGeom>
              <a:avLst/>
              <a:gdLst>
                <a:gd name="T0" fmla="*/ 0 w 21600"/>
                <a:gd name="T1" fmla="*/ 21600 h 21600"/>
                <a:gd name="T2" fmla="*/ 8716 w 21600"/>
                <a:gd name="T3" fmla="*/ 16145 h 21600"/>
                <a:gd name="T4" fmla="*/ 11906 w 21600"/>
                <a:gd name="T5" fmla="*/ 685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mpd="sng">
              <a:solidFill>
                <a:srgbClr val="FFC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/>
            </a:p>
          </p:txBody>
        </p:sp>
        <p:sp>
          <p:nvSpPr>
            <p:cNvPr id="3082" name="Rectangle 9"/>
            <p:cNvSpPr>
              <a:spLocks noChangeArrowheads="1"/>
            </p:cNvSpPr>
            <p:nvPr/>
          </p:nvSpPr>
          <p:spPr bwMode="auto"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/>
            </a:p>
          </p:txBody>
        </p:sp>
        <p:sp>
          <p:nvSpPr>
            <p:cNvPr id="3083" name="Rectangle 9"/>
            <p:cNvSpPr>
              <a:spLocks noChangeArrowheads="1"/>
            </p:cNvSpPr>
            <p:nvPr/>
          </p:nvSpPr>
          <p:spPr bwMode="auto"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/>
            </a:p>
          </p:txBody>
        </p:sp>
        <p:sp>
          <p:nvSpPr>
            <p:cNvPr id="3084" name="Rectangle 9"/>
            <p:cNvSpPr>
              <a:spLocks noChangeArrowheads="1"/>
            </p:cNvSpPr>
            <p:nvPr/>
          </p:nvSpPr>
          <p:spPr bwMode="auto"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/>
            </a:p>
          </p:txBody>
        </p:sp>
      </p:grpSp>
      <p:sp>
        <p:nvSpPr>
          <p:cNvPr id="15" name="文本框 18"/>
          <p:cNvSpPr txBox="1">
            <a:spLocks noChangeArrowheads="1"/>
          </p:cNvSpPr>
          <p:nvPr/>
        </p:nvSpPr>
        <p:spPr bwMode="auto">
          <a:xfrm>
            <a:off x="6054238" y="5349291"/>
            <a:ext cx="292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By  </a:t>
            </a:r>
            <a:r>
              <a:rPr lang="en-US" altLang="en-US" sz="2400" dirty="0" err="1">
                <a:solidFill>
                  <a:schemeClr val="bg1"/>
                </a:solidFill>
              </a:rPr>
              <a:t>Yiming</a:t>
            </a:r>
            <a:r>
              <a:rPr lang="en-US" altLang="en-US" sz="2400" dirty="0">
                <a:solidFill>
                  <a:schemeClr val="bg1"/>
                </a:solidFill>
              </a:rPr>
              <a:t> WANG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81" y="517139"/>
            <a:ext cx="651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Step 3. Data transformation </a:t>
            </a:r>
            <a:r>
              <a:rPr lang="en-US" altLang="en-US" dirty="0" smtClean="0">
                <a:solidFill>
                  <a:schemeClr val="bg1"/>
                </a:solidFill>
              </a:rPr>
              <a:t>– Split data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53081" y="1523779"/>
            <a:ext cx="7377112" cy="67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cross_validation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train_test_split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 from sklearn package to split data into 80% training set and 20% testing set.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80" y="517139"/>
            <a:ext cx="82520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Step 3. Data transformation </a:t>
            </a:r>
            <a:r>
              <a:rPr lang="en-US" altLang="en-US" dirty="0" smtClean="0">
                <a:solidFill>
                  <a:schemeClr val="bg1"/>
                </a:solidFill>
              </a:rPr>
              <a:t>- Dimensionality reduction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53081" y="1523779"/>
            <a:ext cx="73771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PCA, at least 95% information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decomposition.PCA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function from sklearn package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n_components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=60 it could catch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0.95405298740329614 information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9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81" y="517139"/>
            <a:ext cx="651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bg1"/>
                </a:solidFill>
              </a:rPr>
              <a:t>Step </a:t>
            </a:r>
            <a:r>
              <a:rPr lang="en-US" altLang="en-US" dirty="0" smtClean="0">
                <a:solidFill>
                  <a:schemeClr val="bg1"/>
                </a:solidFill>
              </a:rPr>
              <a:t>4. Pattern Discovery &amp; Evaluation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53081" y="1523779"/>
            <a:ext cx="73771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Algorithms would be tested: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Regression models: Linear Regression, Ridge Regression, Stochastic Gradient Descent Regression;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Supervised learning: KNN, Decision Tree; 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Forest. </a:t>
            </a:r>
          </a:p>
          <a:p>
            <a:pPr eaLnBrk="1" hangingPunct="1">
              <a:lnSpc>
                <a:spcPct val="125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 validation plus MAE (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mean_absolute_error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and MAPE (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mean_absolute_percentage_error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would be used to value the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2348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81" y="517139"/>
            <a:ext cx="651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Linear Regression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53081" y="1523779"/>
            <a:ext cx="73771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the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LinearRegression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function in sklearn package: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best model with: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Mae=1287.7041325114733	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=0.54173169267283827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77" y="2725964"/>
            <a:ext cx="5947719" cy="38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81" y="517139"/>
            <a:ext cx="651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Ridge Regression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53081" y="1523779"/>
            <a:ext cx="73771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Ridge() function in sklearn package: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best model with: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=1287.365393293152	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=0.54168809725527556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93" y="2847218"/>
            <a:ext cx="5800916" cy="361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81" y="517139"/>
            <a:ext cx="651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Stochastic Gradient Descent Regression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53081" y="1523779"/>
            <a:ext cx="73771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SGDRegressor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in sklearn package:	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best model with: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1302.3575877161838	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0.55744896931658261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21" y="2726632"/>
            <a:ext cx="5784499" cy="37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81" y="517139"/>
            <a:ext cx="651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K-Nearest Neighbors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53081" y="1523779"/>
            <a:ext cx="73771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KNeighborsRegressor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function in sklearn package.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different value of k from 1 to 20.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Since the data set is real-valued vector spaces, so, compare the performance between  metric=“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euclidean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and “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manhattan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”.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best result is K=13, with Manhattan metric: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Mae= 1566.5540245156499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=0.5696674177146013</a:t>
            </a:r>
          </a:p>
        </p:txBody>
      </p:sp>
    </p:spTree>
    <p:extLst>
      <p:ext uri="{BB962C8B-B14F-4D97-AF65-F5344CB8AC3E}">
        <p14:creationId xmlns:p14="http://schemas.microsoft.com/office/powerpoint/2010/main" val="30825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81" y="517139"/>
            <a:ext cx="651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KNN – by dimensionality reduced data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53081" y="1523779"/>
            <a:ext cx="73771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computation time of KNN is extremely long due to data size and feature numbers. So, try the data which has been dimensionality reduction by PCA, the best return is: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Mae=1763.67082785 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=0.729602461388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runing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time speed up because 70 features reduced by PCA. But the model accuracy is bad. So, skip it.</a:t>
            </a:r>
          </a:p>
        </p:txBody>
      </p:sp>
    </p:spTree>
    <p:extLst>
      <p:ext uri="{BB962C8B-B14F-4D97-AF65-F5344CB8AC3E}">
        <p14:creationId xmlns:p14="http://schemas.microsoft.com/office/powerpoint/2010/main" val="18778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81" y="517139"/>
            <a:ext cx="651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Decision Tree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53081" y="1523779"/>
            <a:ext cx="73771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Since the target value is numerical, so, use the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DecisionTreeRegressor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function from sklearn package instead of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DecisionTreeClassifier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function.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parameter:depth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1 to 20, return best model max depth=9: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Mae=1289.6021754801441, 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=0.55920380985414342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5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81" y="517139"/>
            <a:ext cx="651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Random Forest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53081" y="1523779"/>
            <a:ext cx="737711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RandomForestRegressor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function from sklearn package.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the parameter of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max_depth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If in default, then nodes are expanded until all leaves are pure or until all leaves contain less than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min_samples_split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samples. So, would use the default.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n_estimators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1 to 30: 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n_estimators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=30, return best result: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Mae=1221.2938413187214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=0.52190918201266601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8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4"/>
          <p:cNvSpPr txBox="1">
            <a:spLocks noChangeArrowheads="1"/>
          </p:cNvSpPr>
          <p:nvPr/>
        </p:nvSpPr>
        <p:spPr bwMode="auto">
          <a:xfrm>
            <a:off x="621509" y="510848"/>
            <a:ext cx="23165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99" name="直接连接符 16"/>
          <p:cNvCxnSpPr>
            <a:cxnSpLocks noChangeShapeType="1"/>
          </p:cNvCxnSpPr>
          <p:nvPr/>
        </p:nvCxnSpPr>
        <p:spPr bwMode="auto">
          <a:xfrm>
            <a:off x="621509" y="1325055"/>
            <a:ext cx="3382962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0" name="文本框 18"/>
          <p:cNvSpPr txBox="1">
            <a:spLocks noChangeArrowheads="1"/>
          </p:cNvSpPr>
          <p:nvPr/>
        </p:nvSpPr>
        <p:spPr bwMode="auto">
          <a:xfrm>
            <a:off x="1253337" y="1719710"/>
            <a:ext cx="314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Objectives</a:t>
            </a:r>
            <a:endParaRPr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>
            <a:cxnSpLocks noChangeShapeType="1"/>
          </p:cNvCxnSpPr>
          <p:nvPr/>
        </p:nvCxnSpPr>
        <p:spPr bwMode="auto">
          <a:xfrm flipH="1">
            <a:off x="905677" y="1756223"/>
            <a:ext cx="347663" cy="447675"/>
          </a:xfrm>
          <a:prstGeom prst="line">
            <a:avLst/>
          </a:prstGeom>
          <a:noFill/>
          <a:ln w="635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2" name="文本框 15"/>
          <p:cNvSpPr txBox="1">
            <a:spLocks noChangeArrowheads="1"/>
          </p:cNvSpPr>
          <p:nvPr/>
        </p:nvSpPr>
        <p:spPr bwMode="auto">
          <a:xfrm>
            <a:off x="621515" y="1651448"/>
            <a:ext cx="325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3" name="文本框 17"/>
          <p:cNvSpPr txBox="1">
            <a:spLocks noChangeArrowheads="1"/>
          </p:cNvSpPr>
          <p:nvPr/>
        </p:nvSpPr>
        <p:spPr bwMode="auto">
          <a:xfrm>
            <a:off x="1253337" y="2603948"/>
            <a:ext cx="314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Data Preprocessing</a:t>
            </a:r>
            <a:endParaRPr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>
            <a:cxnSpLocks noChangeShapeType="1"/>
          </p:cNvCxnSpPr>
          <p:nvPr/>
        </p:nvCxnSpPr>
        <p:spPr bwMode="auto">
          <a:xfrm flipH="1">
            <a:off x="905677" y="2642048"/>
            <a:ext cx="347663" cy="447675"/>
          </a:xfrm>
          <a:prstGeom prst="line">
            <a:avLst/>
          </a:prstGeom>
          <a:noFill/>
          <a:ln w="635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文本框 25"/>
          <p:cNvSpPr txBox="1">
            <a:spLocks noChangeArrowheads="1"/>
          </p:cNvSpPr>
          <p:nvPr/>
        </p:nvSpPr>
        <p:spPr bwMode="auto">
          <a:xfrm>
            <a:off x="621515" y="2535685"/>
            <a:ext cx="325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06" name="文本框 26"/>
          <p:cNvSpPr txBox="1">
            <a:spLocks noChangeArrowheads="1"/>
          </p:cNvSpPr>
          <p:nvPr/>
        </p:nvSpPr>
        <p:spPr bwMode="auto">
          <a:xfrm>
            <a:off x="1253337" y="4378201"/>
            <a:ext cx="4800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Pattern Discovery &amp; Evaluation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>
            <a:cxnSpLocks noChangeShapeType="1"/>
          </p:cNvCxnSpPr>
          <p:nvPr/>
        </p:nvCxnSpPr>
        <p:spPr bwMode="auto">
          <a:xfrm flipH="1">
            <a:off x="905677" y="4416301"/>
            <a:ext cx="347663" cy="447675"/>
          </a:xfrm>
          <a:prstGeom prst="line">
            <a:avLst/>
          </a:prstGeom>
          <a:noFill/>
          <a:ln w="635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文本框 28"/>
          <p:cNvSpPr txBox="1">
            <a:spLocks noChangeArrowheads="1"/>
          </p:cNvSpPr>
          <p:nvPr/>
        </p:nvSpPr>
        <p:spPr bwMode="auto">
          <a:xfrm>
            <a:off x="621515" y="4309939"/>
            <a:ext cx="325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109" name="文本框 29"/>
          <p:cNvSpPr txBox="1">
            <a:spLocks noChangeArrowheads="1"/>
          </p:cNvSpPr>
          <p:nvPr/>
        </p:nvSpPr>
        <p:spPr bwMode="auto">
          <a:xfrm>
            <a:off x="1251750" y="5261783"/>
            <a:ext cx="3151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Model Selection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cxnSp>
        <p:nvCxnSpPr>
          <p:cNvPr id="4110" name="直接连接符 30"/>
          <p:cNvCxnSpPr>
            <a:cxnSpLocks noChangeShapeType="1"/>
          </p:cNvCxnSpPr>
          <p:nvPr/>
        </p:nvCxnSpPr>
        <p:spPr bwMode="auto">
          <a:xfrm flipH="1">
            <a:off x="904087" y="5298299"/>
            <a:ext cx="347663" cy="447675"/>
          </a:xfrm>
          <a:prstGeom prst="line">
            <a:avLst/>
          </a:prstGeom>
          <a:noFill/>
          <a:ln w="635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文本框 31"/>
          <p:cNvSpPr txBox="1">
            <a:spLocks noChangeArrowheads="1"/>
          </p:cNvSpPr>
          <p:nvPr/>
        </p:nvSpPr>
        <p:spPr bwMode="auto">
          <a:xfrm>
            <a:off x="621509" y="5193524"/>
            <a:ext cx="323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6"/>
          <p:cNvSpPr txBox="1">
            <a:spLocks noChangeArrowheads="1"/>
          </p:cNvSpPr>
          <p:nvPr/>
        </p:nvSpPr>
        <p:spPr bwMode="auto">
          <a:xfrm>
            <a:off x="1251750" y="3494619"/>
            <a:ext cx="4800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Data Transformation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7"/>
          <p:cNvCxnSpPr>
            <a:cxnSpLocks noChangeShapeType="1"/>
          </p:cNvCxnSpPr>
          <p:nvPr/>
        </p:nvCxnSpPr>
        <p:spPr bwMode="auto">
          <a:xfrm flipH="1">
            <a:off x="904090" y="3532719"/>
            <a:ext cx="347663" cy="447675"/>
          </a:xfrm>
          <a:prstGeom prst="line">
            <a:avLst/>
          </a:prstGeom>
          <a:noFill/>
          <a:ln w="635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文本框 28"/>
          <p:cNvSpPr txBox="1">
            <a:spLocks noChangeArrowheads="1"/>
          </p:cNvSpPr>
          <p:nvPr/>
        </p:nvSpPr>
        <p:spPr bwMode="auto">
          <a:xfrm>
            <a:off x="619928" y="3426357"/>
            <a:ext cx="325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81" y="517139"/>
            <a:ext cx="651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Step 5. Model Selection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1987488"/>
            <a:ext cx="8239815" cy="2312688"/>
          </a:xfrm>
          <a:prstGeom prst="rect">
            <a:avLst/>
          </a:prstGeom>
        </p:spPr>
      </p:pic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571458" y="4907404"/>
            <a:ext cx="7377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 with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n_estimators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=30 is the best model we are looking for. Would use it to do prediction.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8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81" y="517139"/>
            <a:ext cx="651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Conclusion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53080" y="1523779"/>
            <a:ext cx="810570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data set has no label, so, we can’t have some interpretation about the data itself. 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But, still get from this project: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data set with a lot of tuple, KNN is very slow, much slower than decision tree and random forest. Regression algorithms are always fast.</a:t>
            </a:r>
          </a:p>
          <a:p>
            <a:pPr marL="342900" indent="-342900" eaLnBrk="1" hangingPunct="1">
              <a:lnSpc>
                <a:spcPct val="125000"/>
              </a:lnSpc>
              <a:buFont typeface="+mj-lt"/>
              <a:buAutoNum type="arabicPeriod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 can reduce dimensionality, but on the other hand, the accuracy reduced. It is a trade-off, depends on different data set. </a:t>
            </a:r>
          </a:p>
          <a:p>
            <a:pPr marL="342900" indent="-342900" eaLnBrk="1" hangingPunct="1">
              <a:lnSpc>
                <a:spcPct val="125000"/>
              </a:lnSpc>
              <a:buFont typeface="+mj-lt"/>
              <a:buAutoNum type="arabicPeriod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=1221.82,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=0.5222 for the best model look scary. But, since the data set is large (180K tuples), and the range of target value is wide (120K), the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the best model is not bad. 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9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8"/>
          <p:cNvSpPr txBox="1">
            <a:spLocks noChangeArrowheads="1"/>
          </p:cNvSpPr>
          <p:nvPr/>
        </p:nvSpPr>
        <p:spPr bwMode="auto">
          <a:xfrm>
            <a:off x="3406589" y="2911478"/>
            <a:ext cx="2330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3159128" y="2813050"/>
            <a:ext cx="1312863" cy="107950"/>
            <a:chOff x="0" y="0"/>
            <a:chExt cx="1312753" cy="108642"/>
          </a:xfrm>
        </p:grpSpPr>
        <p:cxnSp>
          <p:nvCxnSpPr>
            <p:cNvPr id="8198" name="直接连接符 34"/>
            <p:cNvCxnSpPr>
              <a:cxnSpLocks noChangeShapeType="1"/>
            </p:cNvCxnSpPr>
            <p:nvPr/>
          </p:nvCxnSpPr>
          <p:spPr bwMode="auto">
            <a:xfrm flipH="1">
              <a:off x="0" y="54321"/>
              <a:ext cx="1204812" cy="0"/>
            </a:xfrm>
            <a:prstGeom prst="line">
              <a:avLst/>
            </a:prstGeom>
            <a:noFill/>
            <a:ln w="317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9" name="椭圆 35"/>
            <p:cNvSpPr>
              <a:spLocks noChangeArrowheads="1"/>
            </p:cNvSpPr>
            <p:nvPr/>
          </p:nvSpPr>
          <p:spPr bwMode="auto">
            <a:xfrm flipH="1">
              <a:off x="1204812" y="0"/>
              <a:ext cx="107941" cy="1086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00" name="Group 8"/>
          <p:cNvGrpSpPr>
            <a:grpSpLocks/>
          </p:cNvGrpSpPr>
          <p:nvPr/>
        </p:nvGrpSpPr>
        <p:grpSpPr bwMode="auto">
          <a:xfrm flipH="1">
            <a:off x="4733928" y="3551238"/>
            <a:ext cx="1311275" cy="107950"/>
            <a:chOff x="0" y="0"/>
            <a:chExt cx="1312753" cy="108642"/>
          </a:xfrm>
        </p:grpSpPr>
        <p:cxnSp>
          <p:nvCxnSpPr>
            <p:cNvPr id="8201" name="直接连接符 37"/>
            <p:cNvCxnSpPr>
              <a:cxnSpLocks noChangeShapeType="1"/>
            </p:cNvCxnSpPr>
            <p:nvPr/>
          </p:nvCxnSpPr>
          <p:spPr bwMode="auto">
            <a:xfrm flipH="1">
              <a:off x="0" y="54321"/>
              <a:ext cx="1204681" cy="0"/>
            </a:xfrm>
            <a:prstGeom prst="line">
              <a:avLst/>
            </a:prstGeom>
            <a:noFill/>
            <a:ln w="317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2" name="椭圆 40"/>
            <p:cNvSpPr>
              <a:spLocks noChangeArrowheads="1"/>
            </p:cNvSpPr>
            <p:nvPr/>
          </p:nvSpPr>
          <p:spPr bwMode="auto">
            <a:xfrm flipH="1">
              <a:off x="1204681" y="0"/>
              <a:ext cx="108072" cy="1086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10745" y="1156344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510745" y="517140"/>
            <a:ext cx="3872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Step 1. </a:t>
            </a:r>
            <a:r>
              <a:rPr lang="en-US" altLang="en-US" dirty="0" smtClean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802117" y="1770914"/>
            <a:ext cx="73771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project is a data analysis competition holds by insurance company Allstate  (deadline of the competition is 12 Dec 2016, not due yet).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data set is real world insurance claims. 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objective of this project is to predict the value of ‘loss’ in each claims (continuous value) in test set.</a:t>
            </a:r>
          </a:p>
        </p:txBody>
      </p:sp>
    </p:spTree>
    <p:extLst>
      <p:ext uri="{BB962C8B-B14F-4D97-AF65-F5344CB8AC3E}">
        <p14:creationId xmlns:p14="http://schemas.microsoft.com/office/powerpoint/2010/main" val="772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436605" y="1139869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36605" y="500664"/>
            <a:ext cx="4184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Step 2. Data Preprocessing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36605" y="1377784"/>
            <a:ext cx="73771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data contains 188,319 tuples for training and 125,547 tuples for testing. There are 116 categorical and 14 continuous attributes.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many different categorical value in each categorical variable.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4" y="3191009"/>
            <a:ext cx="8804981" cy="29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397669" y="1115155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378940" y="451237"/>
            <a:ext cx="5903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Step 2. Data Preprocessing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397669" y="1358451"/>
            <a:ext cx="7377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 continuous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53" y="2142555"/>
            <a:ext cx="7908759" cy="41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9695" y="1016301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61317" y="394085"/>
            <a:ext cx="57109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Step 2. Data Preprocessing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61317" y="1148137"/>
            <a:ext cx="7377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 target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8" y="1970408"/>
            <a:ext cx="6715627" cy="43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96172" y="1106917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510744" y="407731"/>
            <a:ext cx="7138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Step 2. Data Preprocessing</a:t>
            </a: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510744" y="1223843"/>
            <a:ext cx="7377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Heat map of the correlation between continuous features: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24" y="1740878"/>
            <a:ext cx="5692197" cy="49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79" y="517139"/>
            <a:ext cx="7983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Step 2. Data Preprocessing</a:t>
            </a:r>
            <a:r>
              <a:rPr lang="en-US" altLang="en-US" dirty="0" smtClean="0">
                <a:solidFill>
                  <a:schemeClr val="bg1"/>
                </a:solidFill>
              </a:rPr>
              <a:t> – </a:t>
            </a:r>
            <a:r>
              <a:rPr lang="en-US" alt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53081" y="1523779"/>
            <a:ext cx="73771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checking, the data is clean. No missing value. </a:t>
            </a: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extremely data, but since the data set is right skewed, would not treat them as outlier.</a:t>
            </a:r>
          </a:p>
        </p:txBody>
      </p:sp>
    </p:spTree>
    <p:extLst>
      <p:ext uri="{BB962C8B-B14F-4D97-AF65-F5344CB8AC3E}">
        <p14:creationId xmlns:p14="http://schemas.microsoft.com/office/powerpoint/2010/main" val="24384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>
            <a:cxnSpLocks noChangeShapeType="1"/>
          </p:cNvCxnSpPr>
          <p:nvPr/>
        </p:nvCxnSpPr>
        <p:spPr bwMode="auto">
          <a:xfrm>
            <a:off x="571458" y="1139868"/>
            <a:ext cx="3384550" cy="0"/>
          </a:xfrm>
          <a:prstGeom prst="line">
            <a:avLst/>
          </a:prstGeom>
          <a:noFill/>
          <a:ln w="127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文本框 18"/>
          <p:cNvSpPr txBox="1">
            <a:spLocks noChangeArrowheads="1"/>
          </p:cNvSpPr>
          <p:nvPr/>
        </p:nvSpPr>
        <p:spPr bwMode="auto">
          <a:xfrm>
            <a:off x="453081" y="517139"/>
            <a:ext cx="651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Step 3. Data transformation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5" name="矩形 23"/>
          <p:cNvSpPr>
            <a:spLocks noChangeArrowheads="1"/>
          </p:cNvSpPr>
          <p:nvPr/>
        </p:nvSpPr>
        <p:spPr bwMode="auto">
          <a:xfrm>
            <a:off x="453081" y="1523779"/>
            <a:ext cx="7377112" cy="3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Log() transform target value ‘loss’: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30" y="2124538"/>
            <a:ext cx="6883770" cy="4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Pages>0</Pages>
  <Words>757</Words>
  <Characters>0</Characters>
  <Application>Microsoft Office PowerPoint</Application>
  <DocSecurity>0</DocSecurity>
  <PresentationFormat>On-screen Show (4:3)</PresentationFormat>
  <Lines>0</Lines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Calibri Light</vt:lpstr>
      <vt:lpstr>微软雅黑</vt:lpstr>
      <vt:lpstr>幼圆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</dc:creator>
  <cp:keywords/>
  <dc:description/>
  <cp:lastModifiedBy>W</cp:lastModifiedBy>
  <cp:revision>18</cp:revision>
  <dcterms:created xsi:type="dcterms:W3CDTF">2016-11-22T22:41:04Z</dcterms:created>
  <dcterms:modified xsi:type="dcterms:W3CDTF">2016-11-23T02:56:13Z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