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324" r:id="rId5"/>
    <p:sldId id="295" r:id="rId6"/>
    <p:sldId id="296" r:id="rId7"/>
    <p:sldId id="298" r:id="rId8"/>
    <p:sldId id="299" r:id="rId9"/>
    <p:sldId id="300" r:id="rId10"/>
    <p:sldId id="301" r:id="rId11"/>
    <p:sldId id="302" r:id="rId12"/>
    <p:sldId id="325" r:id="rId13"/>
    <p:sldId id="319" r:id="rId14"/>
    <p:sldId id="326" r:id="rId15"/>
    <p:sldId id="303" r:id="rId16"/>
    <p:sldId id="320" r:id="rId17"/>
    <p:sldId id="304" r:id="rId1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3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2538" y="72"/>
      </p:cViewPr>
      <p:guideLst>
        <p:guide orient="horz" pos="3840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575-63F3-484D-A6F5-78A9296FD21A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15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575-63F3-484D-A6F5-78A9296FD21A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43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575-63F3-484D-A6F5-78A9296FD21A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80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575-63F3-484D-A6F5-78A9296FD21A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223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575-63F3-484D-A6F5-78A9296FD21A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64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575-63F3-484D-A6F5-78A9296FD21A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25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575-63F3-484D-A6F5-78A9296FD21A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42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575-63F3-484D-A6F5-78A9296FD21A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75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575-63F3-484D-A6F5-78A9296FD21A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47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575-63F3-484D-A6F5-78A9296FD21A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31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575-63F3-484D-A6F5-78A9296FD21A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7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1575-63F3-484D-A6F5-78A9296FD21A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62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D5FB-9A59-4A41-88BF-5DE4D591A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AZM+SERPAT</a:t>
            </a:r>
            <a:br>
              <a:rPr lang="en-US" dirty="0"/>
            </a:br>
            <a:r>
              <a:rPr lang="en-US" dirty="0"/>
              <a:t>-Figures and tables-</a:t>
            </a:r>
          </a:p>
        </p:txBody>
      </p:sp>
    </p:spTree>
    <p:extLst>
      <p:ext uri="{BB962C8B-B14F-4D97-AF65-F5344CB8AC3E}">
        <p14:creationId xmlns:p14="http://schemas.microsoft.com/office/powerpoint/2010/main" val="10934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EDC6D4-68D1-4EA4-9D3C-6F42B97638FA}"/>
              </a:ext>
            </a:extLst>
          </p:cNvPr>
          <p:cNvSpPr txBox="1">
            <a:spLocks/>
          </p:cNvSpPr>
          <p:nvPr/>
        </p:nvSpPr>
        <p:spPr>
          <a:xfrm>
            <a:off x="242887" y="227193"/>
            <a:ext cx="5915025" cy="235655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/>
              <a:t>Results -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66C513-A020-48AB-8E14-7910F5146EC7}"/>
              </a:ext>
            </a:extLst>
          </p:cNvPr>
          <p:cNvSpPr/>
          <p:nvPr/>
        </p:nvSpPr>
        <p:spPr>
          <a:xfrm>
            <a:off x="343912" y="3158379"/>
            <a:ext cx="66151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Table 6. </a:t>
            </a:r>
            <a:r>
              <a:rPr lang="en-AU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Paired assessment of resistance gene detection frequency and normalised resistance gene</a:t>
            </a:r>
            <a:endParaRPr lang="en-AU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0A7539-21A9-4613-8C88-DEED594AA176}"/>
              </a:ext>
            </a:extLst>
          </p:cNvPr>
          <p:cNvSpPr/>
          <p:nvPr/>
        </p:nvSpPr>
        <p:spPr>
          <a:xfrm>
            <a:off x="242887" y="940323"/>
            <a:ext cx="5991229" cy="1478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b="1" dirty="0"/>
              <a:t> Onward transmission</a:t>
            </a:r>
          </a:p>
          <a:p>
            <a:pPr marL="6858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500" dirty="0"/>
              <a:t>Detection rates of close contacts are dependent of</a:t>
            </a:r>
          </a:p>
          <a:p>
            <a:pPr marL="1028700" lvl="2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1400" dirty="0"/>
              <a:t>Patients’ detection rates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90FA47-D87E-4B27-9CA3-DEB8F5E45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708663"/>
              </p:ext>
            </p:extLst>
          </p:nvPr>
        </p:nvGraphicFramePr>
        <p:xfrm>
          <a:off x="475296" y="3527446"/>
          <a:ext cx="5915025" cy="490503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04914">
                  <a:extLst>
                    <a:ext uri="{9D8B030D-6E8A-4147-A177-3AD203B41FA5}">
                      <a16:colId xmlns:a16="http://schemas.microsoft.com/office/drawing/2014/main" val="1823834619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68503741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985944741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1477727603"/>
                    </a:ext>
                  </a:extLst>
                </a:gridCol>
                <a:gridCol w="1037271">
                  <a:extLst>
                    <a:ext uri="{9D8B030D-6E8A-4147-A177-3AD203B41FA5}">
                      <a16:colId xmlns:a16="http://schemas.microsoft.com/office/drawing/2014/main" val="3130260499"/>
                    </a:ext>
                  </a:extLst>
                </a:gridCol>
              </a:tblGrid>
              <a:tr h="5016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Resistance gene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Macrolide group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Non-macrolide group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26367"/>
                  </a:ext>
                </a:extLst>
              </a:tr>
              <a:tr h="44629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Odds ratio (95% CI)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Odds ratio (95% CI)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121761"/>
                  </a:ext>
                </a:extLst>
              </a:tr>
              <a:tr h="3998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  <a:endParaRPr lang="en-AU" sz="1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71336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(B)</a:t>
                      </a:r>
                      <a:endParaRPr lang="en-AU" sz="1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(0.5-22.9)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(0.2-33.2)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62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(C)</a:t>
                      </a:r>
                      <a:endParaRPr lang="en-AU" sz="1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(0.7-97.3)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(0.4-123.2)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8309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(F)</a:t>
                      </a:r>
                      <a:endParaRPr lang="en-AU" sz="1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11.8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(2.3-59.6)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(0.3-5.8)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904900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mef</a:t>
                      </a:r>
                      <a:endParaRPr lang="en-AU" sz="1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(1.9-28.4)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(0.4-9.1)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49345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msr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  <a:endParaRPr lang="en-AU" sz="1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(0.3-3.4)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(0.2-2.7)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2616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msr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(E)</a:t>
                      </a:r>
                      <a:endParaRPr lang="en-AU" sz="1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(0.2-2.3)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(0.4-6.8)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2604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tet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(M)</a:t>
                      </a:r>
                      <a:endParaRPr lang="en-AU" sz="1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(0.0-0.0)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&gt;0.99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2241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tet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(O)</a:t>
                      </a:r>
                      <a:endParaRPr lang="en-AU" sz="1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(1.0-10.2)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0.059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(0.6-11.9)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170213"/>
                  </a:ext>
                </a:extLst>
              </a:tr>
              <a:tr h="3949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tet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(W)</a:t>
                      </a:r>
                      <a:endParaRPr lang="en-AU" sz="1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(0.4-9.3)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(0.0-0.0)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&gt;0.99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4" marR="3964" marT="396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46392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7660143-D2E3-4AE7-BFAB-98BD1FE7C41D}"/>
              </a:ext>
            </a:extLst>
          </p:cNvPr>
          <p:cNvSpPr/>
          <p:nvPr/>
        </p:nvSpPr>
        <p:spPr>
          <a:xfrm>
            <a:off x="384810" y="8417886"/>
            <a:ext cx="6088380" cy="493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AU" sz="800" i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AU" sz="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value determined by binary logistic regression; </a:t>
            </a: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N/A, not applicable, no variance was observed, or the dependent variable has less than two non-missing values, therefore statistics cannot be computed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sz="1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9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FEE3999-7C05-4428-BFA2-6BDEB6FB2F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854396"/>
              </p:ext>
            </p:extLst>
          </p:nvPr>
        </p:nvGraphicFramePr>
        <p:xfrm>
          <a:off x="614363" y="2160113"/>
          <a:ext cx="5710238" cy="6876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Prism 8" r:id="rId3" imgW="3499079" imgH="4212722" progId="Prism8.Document">
                  <p:embed/>
                </p:oleObj>
              </mc:Choice>
              <mc:Fallback>
                <p:oleObj name="Prism 8" r:id="rId3" imgW="3499079" imgH="4212722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363" y="2160113"/>
                        <a:ext cx="5710238" cy="6876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861EF282-F03F-4E83-84B3-75663C798BF9}"/>
              </a:ext>
            </a:extLst>
          </p:cNvPr>
          <p:cNvSpPr txBox="1">
            <a:spLocks/>
          </p:cNvSpPr>
          <p:nvPr/>
        </p:nvSpPr>
        <p:spPr>
          <a:xfrm>
            <a:off x="242887" y="227193"/>
            <a:ext cx="5915025" cy="235655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/>
              <a:t>Results - Figure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F30921-59B3-4511-995D-EE972C36257E}"/>
              </a:ext>
            </a:extLst>
          </p:cNvPr>
          <p:cNvSpPr/>
          <p:nvPr/>
        </p:nvSpPr>
        <p:spPr>
          <a:xfrm>
            <a:off x="219076" y="1612723"/>
            <a:ext cx="63960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1. </a:t>
            </a:r>
            <a:r>
              <a:rPr lang="en-AU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Comparison of</a:t>
            </a:r>
            <a:r>
              <a:rPr lang="en-AU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AU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mef</a:t>
            </a:r>
            <a:r>
              <a:rPr lang="en-AU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AU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abundance in recipients and non-recipients of macrolide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55721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D8792E1-B446-42A1-8BED-6A03D59EAB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126052"/>
              </p:ext>
            </p:extLst>
          </p:nvPr>
        </p:nvGraphicFramePr>
        <p:xfrm>
          <a:off x="373421" y="1624239"/>
          <a:ext cx="6642100" cy="997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Prism 8" r:id="rId3" imgW="6642703" imgH="9972665" progId="Prism8.Document">
                  <p:embed/>
                </p:oleObj>
              </mc:Choice>
              <mc:Fallback>
                <p:oleObj name="Prism 8" r:id="rId3" imgW="6642703" imgH="9972665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421" y="1624239"/>
                        <a:ext cx="6642100" cy="997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F5A70003-2923-4029-9CF3-4A83C4AE66AD}"/>
              </a:ext>
            </a:extLst>
          </p:cNvPr>
          <p:cNvSpPr txBox="1">
            <a:spLocks/>
          </p:cNvSpPr>
          <p:nvPr/>
        </p:nvSpPr>
        <p:spPr>
          <a:xfrm>
            <a:off x="242887" y="150993"/>
            <a:ext cx="5915025" cy="235655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/>
              <a:t>Results - Figure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7150B1-0E03-4001-9FA9-75E5E37E7515}"/>
              </a:ext>
            </a:extLst>
          </p:cNvPr>
          <p:cNvSpPr/>
          <p:nvPr/>
        </p:nvSpPr>
        <p:spPr>
          <a:xfrm>
            <a:off x="78453" y="920248"/>
            <a:ext cx="6779547" cy="409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AU" sz="12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2. </a:t>
            </a:r>
            <a:r>
              <a:rPr lang="en-AU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Comparison of </a:t>
            </a:r>
            <a:r>
              <a:rPr lang="en-AU" sz="1200" i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erm</a:t>
            </a:r>
            <a:r>
              <a:rPr lang="en-AU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(B), </a:t>
            </a:r>
            <a:r>
              <a:rPr lang="en-AU" sz="1200" i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erm</a:t>
            </a:r>
            <a:r>
              <a:rPr lang="en-AU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(F), </a:t>
            </a:r>
            <a:r>
              <a:rPr lang="en-AU" sz="1200" i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mef</a:t>
            </a:r>
            <a:r>
              <a:rPr lang="en-AU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and </a:t>
            </a:r>
            <a:r>
              <a:rPr lang="en-AU" sz="1200" i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msr</a:t>
            </a:r>
            <a:r>
              <a:rPr lang="en-AU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(E) abundance between patients/close contacts pairs</a:t>
            </a:r>
            <a:endParaRPr lang="en-AU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0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380319-C641-4F5A-9A3C-F072C44AC4C3}"/>
              </a:ext>
            </a:extLst>
          </p:cNvPr>
          <p:cNvGrpSpPr/>
          <p:nvPr/>
        </p:nvGrpSpPr>
        <p:grpSpPr>
          <a:xfrm>
            <a:off x="-45246" y="1738536"/>
            <a:ext cx="6877846" cy="9560520"/>
            <a:chOff x="-45246" y="1738536"/>
            <a:chExt cx="6877846" cy="956052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7F7FEFC-19C2-484D-A018-E0B9FF3403F5}"/>
                </a:ext>
              </a:extLst>
            </p:cNvPr>
            <p:cNvSpPr txBox="1"/>
            <p:nvPr/>
          </p:nvSpPr>
          <p:spPr>
            <a:xfrm>
              <a:off x="2664756" y="1750060"/>
              <a:ext cx="1888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149 </a:t>
              </a:r>
              <a:r>
                <a:rPr lang="en-US" sz="1200" dirty="0"/>
                <a:t>patients were enrolled</a:t>
              </a:r>
            </a:p>
          </p:txBody>
        </p:sp>
        <p:sp>
          <p:nvSpPr>
            <p:cNvPr id="88" name="Rounded Rectangle 52">
              <a:extLst>
                <a:ext uri="{FF2B5EF4-FFF2-40B4-BE49-F238E27FC236}">
                  <a16:creationId xmlns:a16="http://schemas.microsoft.com/office/drawing/2014/main" id="{E114A075-D23C-409D-9127-8316C8824948}"/>
                </a:ext>
              </a:extLst>
            </p:cNvPr>
            <p:cNvSpPr/>
            <p:nvPr/>
          </p:nvSpPr>
          <p:spPr>
            <a:xfrm>
              <a:off x="2615051" y="1738536"/>
              <a:ext cx="1888661" cy="3011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3836FF4-DE6E-4CA5-9720-2CD1F554D506}"/>
                </a:ext>
              </a:extLst>
            </p:cNvPr>
            <p:cNvCxnSpPr>
              <a:cxnSpLocks/>
            </p:cNvCxnSpPr>
            <p:nvPr/>
          </p:nvCxnSpPr>
          <p:spPr>
            <a:xfrm>
              <a:off x="3635918" y="2777973"/>
              <a:ext cx="3554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11">
              <a:extLst>
                <a:ext uri="{FF2B5EF4-FFF2-40B4-BE49-F238E27FC236}">
                  <a16:creationId xmlns:a16="http://schemas.microsoft.com/office/drawing/2014/main" id="{24DE1CB7-59B8-4C68-91BC-D99BA339EC03}"/>
                </a:ext>
              </a:extLst>
            </p:cNvPr>
            <p:cNvSpPr/>
            <p:nvPr/>
          </p:nvSpPr>
          <p:spPr>
            <a:xfrm>
              <a:off x="4023557" y="2178432"/>
              <a:ext cx="2235001" cy="12515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8A0DAD0-6560-44FB-8BBB-AE0C9A86AB35}"/>
                </a:ext>
              </a:extLst>
            </p:cNvPr>
            <p:cNvSpPr txBox="1"/>
            <p:nvPr/>
          </p:nvSpPr>
          <p:spPr>
            <a:xfrm>
              <a:off x="4063943" y="2241774"/>
              <a:ext cx="2504497" cy="107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17 excluded</a:t>
              </a:r>
            </a:p>
            <a:p>
              <a:pPr marL="160734" indent="-160734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/>
                <a:t>2 </a:t>
              </a:r>
              <a:r>
                <a:rPr lang="en-US" sz="1200" dirty="0"/>
                <a:t>subjects:  On clarithromycin</a:t>
              </a:r>
            </a:p>
            <a:p>
              <a:pPr marL="160734" indent="-160734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/>
                <a:t>14</a:t>
              </a:r>
              <a:r>
                <a:rPr lang="en-US" sz="1200" dirty="0"/>
                <a:t> subjects: No samples </a:t>
              </a:r>
            </a:p>
            <a:p>
              <a:pPr marL="160734" indent="-160734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/>
                <a:t>1 </a:t>
              </a:r>
              <a:r>
                <a:rPr lang="en-US" sz="1200" dirty="0"/>
                <a:t>subject:</a:t>
              </a:r>
              <a:r>
                <a:rPr lang="en-US" sz="1200" b="1" dirty="0"/>
                <a:t> </a:t>
              </a:r>
              <a:r>
                <a:rPr lang="en-US" sz="1200" dirty="0"/>
                <a:t>No clinical manifest</a:t>
              </a:r>
            </a:p>
          </p:txBody>
        </p:sp>
        <p:sp>
          <p:nvSpPr>
            <p:cNvPr id="93" name="Rounded Rectangle 19">
              <a:extLst>
                <a:ext uri="{FF2B5EF4-FFF2-40B4-BE49-F238E27FC236}">
                  <a16:creationId xmlns:a16="http://schemas.microsoft.com/office/drawing/2014/main" id="{26F7F699-FE51-45C9-89E1-CB0FF3CC43D4}"/>
                </a:ext>
              </a:extLst>
            </p:cNvPr>
            <p:cNvSpPr/>
            <p:nvPr/>
          </p:nvSpPr>
          <p:spPr>
            <a:xfrm>
              <a:off x="2664756" y="3605425"/>
              <a:ext cx="1888649" cy="3138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A65C98C-6602-45CA-BA47-1672B19493B5}"/>
                </a:ext>
              </a:extLst>
            </p:cNvPr>
            <p:cNvSpPr txBox="1"/>
            <p:nvPr/>
          </p:nvSpPr>
          <p:spPr>
            <a:xfrm>
              <a:off x="2664756" y="3635583"/>
              <a:ext cx="2137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132 </a:t>
              </a:r>
              <a:r>
                <a:rPr lang="en-US" sz="1200" dirty="0"/>
                <a:t>patients were screened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540FE96-B392-429D-9C3A-193139DAD323}"/>
                </a:ext>
              </a:extLst>
            </p:cNvPr>
            <p:cNvCxnSpPr>
              <a:cxnSpLocks/>
            </p:cNvCxnSpPr>
            <p:nvPr/>
          </p:nvCxnSpPr>
          <p:spPr>
            <a:xfrm>
              <a:off x="2341456" y="4388837"/>
              <a:ext cx="25769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ounded Rectangle 71">
              <a:extLst>
                <a:ext uri="{FF2B5EF4-FFF2-40B4-BE49-F238E27FC236}">
                  <a16:creationId xmlns:a16="http://schemas.microsoft.com/office/drawing/2014/main" id="{2688535D-9200-41F2-ADD0-B7D721D4E00F}"/>
                </a:ext>
              </a:extLst>
            </p:cNvPr>
            <p:cNvSpPr/>
            <p:nvPr/>
          </p:nvSpPr>
          <p:spPr>
            <a:xfrm>
              <a:off x="1133154" y="9019329"/>
              <a:ext cx="2416604" cy="206690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A5F8403-C096-43EE-8C24-C66B9889173E}"/>
                </a:ext>
              </a:extLst>
            </p:cNvPr>
            <p:cNvSpPr txBox="1"/>
            <p:nvPr/>
          </p:nvSpPr>
          <p:spPr>
            <a:xfrm>
              <a:off x="1361410" y="9025312"/>
              <a:ext cx="2188348" cy="2002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/>
                <a:t>Macrolide group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  </a:t>
              </a:r>
              <a:r>
                <a:rPr lang="en-US" sz="1200" b="1" u="sng" dirty="0"/>
                <a:t>53 </a:t>
              </a:r>
              <a:r>
                <a:rPr lang="en-US" sz="1200" u="sng" dirty="0"/>
                <a:t>Macrolide patients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    - Cystic fibrosis (CF): </a:t>
              </a:r>
              <a:r>
                <a:rPr lang="en-US" altLang="zh-CN" sz="1200" dirty="0"/>
                <a:t>35</a:t>
              </a:r>
              <a:endParaRPr lang="en-US" sz="1200" dirty="0"/>
            </a:p>
            <a:p>
              <a:pPr>
                <a:lnSpc>
                  <a:spcPct val="150000"/>
                </a:lnSpc>
              </a:pPr>
              <a:r>
                <a:rPr lang="en-AU" sz="1200" dirty="0"/>
                <a:t>    - Non-CF Bronchiectasis : 18</a:t>
              </a:r>
              <a:endParaRPr lang="en-US" sz="1200" dirty="0"/>
            </a:p>
            <a:p>
              <a:pPr>
                <a:lnSpc>
                  <a:spcPct val="150000"/>
                </a:lnSpc>
              </a:pPr>
              <a:r>
                <a:rPr lang="en-US" sz="1200" b="1" dirty="0"/>
                <a:t> </a:t>
              </a:r>
              <a:r>
                <a:rPr lang="en-US" sz="1200" dirty="0"/>
                <a:t> </a:t>
              </a:r>
              <a:r>
                <a:rPr lang="en-US" sz="1200" b="1" u="sng" dirty="0"/>
                <a:t>53</a:t>
              </a:r>
              <a:r>
                <a:rPr lang="en-US" sz="1200" u="sng" dirty="0"/>
                <a:t> Macrolide close contact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    - Asthma: 5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    - Healthy: 48</a:t>
              </a:r>
            </a:p>
          </p:txBody>
        </p:sp>
        <p:sp>
          <p:nvSpPr>
            <p:cNvPr id="120" name="Rounded Rectangle 73">
              <a:extLst>
                <a:ext uri="{FF2B5EF4-FFF2-40B4-BE49-F238E27FC236}">
                  <a16:creationId xmlns:a16="http://schemas.microsoft.com/office/drawing/2014/main" id="{E3083ED8-CF9E-4984-8428-7F86FF613425}"/>
                </a:ext>
              </a:extLst>
            </p:cNvPr>
            <p:cNvSpPr/>
            <p:nvPr/>
          </p:nvSpPr>
          <p:spPr>
            <a:xfrm>
              <a:off x="3675581" y="9019329"/>
              <a:ext cx="2582980" cy="227972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1971DBC-FC42-48A5-B239-0B556C97D35F}"/>
                </a:ext>
              </a:extLst>
            </p:cNvPr>
            <p:cNvSpPr txBox="1"/>
            <p:nvPr/>
          </p:nvSpPr>
          <p:spPr>
            <a:xfrm>
              <a:off x="3922382" y="9019329"/>
              <a:ext cx="2445437" cy="2279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/>
                <a:t>Non-macrolide group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  </a:t>
              </a:r>
              <a:r>
                <a:rPr lang="en-US" sz="1200" b="1" u="sng" dirty="0"/>
                <a:t>40</a:t>
              </a:r>
              <a:r>
                <a:rPr lang="en-US" sz="1200" u="sng" dirty="0"/>
                <a:t> Non-macrolide patients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prstClr val="black"/>
                  </a:solidFill>
                </a:rPr>
                <a:t>    - Cystic fibrosis: </a:t>
              </a:r>
              <a:r>
                <a:rPr lang="en-US" altLang="zh-CN" sz="1200" dirty="0">
                  <a:solidFill>
                    <a:prstClr val="black"/>
                  </a:solidFill>
                </a:rPr>
                <a:t>10</a:t>
              </a:r>
              <a:endParaRPr lang="en-US" sz="1200" dirty="0">
                <a:solidFill>
                  <a:prstClr val="black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AU" sz="1200" dirty="0">
                  <a:solidFill>
                    <a:prstClr val="black"/>
                  </a:solidFill>
                </a:rPr>
                <a:t>    - Asthma: 7</a:t>
              </a:r>
            </a:p>
            <a:p>
              <a:pPr lvl="0">
                <a:lnSpc>
                  <a:spcPct val="150000"/>
                </a:lnSpc>
              </a:pPr>
              <a:r>
                <a:rPr lang="en-AU" sz="1200" dirty="0"/>
                <a:t>    - Non-CF Bronchiectasis : 23</a:t>
              </a:r>
              <a:endParaRPr lang="en-US" sz="1200" dirty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  </a:t>
              </a:r>
              <a:r>
                <a:rPr lang="en-US" sz="1200" b="1" u="sng" dirty="0"/>
                <a:t>40</a:t>
              </a:r>
              <a:r>
                <a:rPr lang="en-US" sz="1200" u="sng" dirty="0"/>
                <a:t> Non-macrolide close contacts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    - Asthma: 6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    - Healthy: 34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2BD085CC-48B3-488B-85EE-CA353AF68099}"/>
                </a:ext>
              </a:extLst>
            </p:cNvPr>
            <p:cNvCxnSpPr>
              <a:cxnSpLocks/>
            </p:cNvCxnSpPr>
            <p:nvPr/>
          </p:nvCxnSpPr>
          <p:spPr>
            <a:xfrm>
              <a:off x="2345232" y="4397184"/>
              <a:ext cx="0" cy="696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0DA2B05E-E751-4DFE-9BAD-E4B00B88E0DB}"/>
                </a:ext>
              </a:extLst>
            </p:cNvPr>
            <p:cNvCxnSpPr>
              <a:cxnSpLocks/>
            </p:cNvCxnSpPr>
            <p:nvPr/>
          </p:nvCxnSpPr>
          <p:spPr>
            <a:xfrm>
              <a:off x="4918414" y="4397184"/>
              <a:ext cx="0" cy="7116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1A0812E-DCB5-408E-957D-6BC2630C0AE4}"/>
                </a:ext>
              </a:extLst>
            </p:cNvPr>
            <p:cNvSpPr txBox="1"/>
            <p:nvPr/>
          </p:nvSpPr>
          <p:spPr>
            <a:xfrm rot="10800000">
              <a:off x="-12592" y="2511180"/>
              <a:ext cx="369332" cy="83523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200" b="1" dirty="0"/>
                <a:t>Enrollment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E3D40B6-F2FF-4708-95AB-9F2FDB37B45F}"/>
                </a:ext>
              </a:extLst>
            </p:cNvPr>
            <p:cNvSpPr txBox="1"/>
            <p:nvPr/>
          </p:nvSpPr>
          <p:spPr>
            <a:xfrm rot="10800000">
              <a:off x="-45246" y="5293522"/>
              <a:ext cx="369332" cy="8352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200" b="1" dirty="0"/>
                <a:t>Allocation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9D5A92E-520C-4EF7-B7BF-E9B8500490AB}"/>
                </a:ext>
              </a:extLst>
            </p:cNvPr>
            <p:cNvSpPr txBox="1"/>
            <p:nvPr/>
          </p:nvSpPr>
          <p:spPr>
            <a:xfrm rot="10800000">
              <a:off x="2849" y="9375660"/>
              <a:ext cx="369332" cy="66689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200" b="1" dirty="0"/>
                <a:t>Analysis</a:t>
              </a:r>
            </a:p>
          </p:txBody>
        </p:sp>
        <p:sp>
          <p:nvSpPr>
            <p:cNvPr id="44" name="Rounded Rectangle 53">
              <a:extLst>
                <a:ext uri="{FF2B5EF4-FFF2-40B4-BE49-F238E27FC236}">
                  <a16:creationId xmlns:a16="http://schemas.microsoft.com/office/drawing/2014/main" id="{BADD8D08-3402-4B62-80CC-51DFCE604A86}"/>
                </a:ext>
              </a:extLst>
            </p:cNvPr>
            <p:cNvSpPr/>
            <p:nvPr/>
          </p:nvSpPr>
          <p:spPr>
            <a:xfrm>
              <a:off x="1589239" y="5113602"/>
              <a:ext cx="1504431" cy="3555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690AFD-9C3F-4F11-924A-941F1C48CED2}"/>
                </a:ext>
              </a:extLst>
            </p:cNvPr>
            <p:cNvSpPr txBox="1"/>
            <p:nvPr/>
          </p:nvSpPr>
          <p:spPr>
            <a:xfrm>
              <a:off x="1584277" y="5146247"/>
              <a:ext cx="1577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74</a:t>
              </a:r>
              <a:r>
                <a:rPr lang="en-US" sz="1200" dirty="0"/>
                <a:t> Macrolide Patients</a:t>
              </a:r>
            </a:p>
          </p:txBody>
        </p:sp>
        <p:sp>
          <p:nvSpPr>
            <p:cNvPr id="48" name="Rounded Rectangle 53">
              <a:extLst>
                <a:ext uri="{FF2B5EF4-FFF2-40B4-BE49-F238E27FC236}">
                  <a16:creationId xmlns:a16="http://schemas.microsoft.com/office/drawing/2014/main" id="{51BF64D0-395F-4DBF-B070-243D7B3D308C}"/>
                </a:ext>
              </a:extLst>
            </p:cNvPr>
            <p:cNvSpPr/>
            <p:nvPr/>
          </p:nvSpPr>
          <p:spPr>
            <a:xfrm>
              <a:off x="3934963" y="5113603"/>
              <a:ext cx="1865777" cy="3555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969890-1094-471C-918F-D15BF0087D40}"/>
                </a:ext>
              </a:extLst>
            </p:cNvPr>
            <p:cNvSpPr txBox="1"/>
            <p:nvPr/>
          </p:nvSpPr>
          <p:spPr>
            <a:xfrm>
              <a:off x="3966003" y="5147185"/>
              <a:ext cx="18901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58</a:t>
              </a:r>
              <a:r>
                <a:rPr lang="en-US" sz="1200" dirty="0"/>
                <a:t> Non-macrolide Patients</a:t>
              </a:r>
            </a:p>
          </p:txBody>
        </p:sp>
        <p:sp>
          <p:nvSpPr>
            <p:cNvPr id="51" name="Rounded Rectangle 53">
              <a:extLst>
                <a:ext uri="{FF2B5EF4-FFF2-40B4-BE49-F238E27FC236}">
                  <a16:creationId xmlns:a16="http://schemas.microsoft.com/office/drawing/2014/main" id="{EE2BE63D-23B2-467C-89C1-BBB9A392AE6A}"/>
                </a:ext>
              </a:extLst>
            </p:cNvPr>
            <p:cNvSpPr/>
            <p:nvPr/>
          </p:nvSpPr>
          <p:spPr>
            <a:xfrm>
              <a:off x="1381972" y="7190353"/>
              <a:ext cx="4480948" cy="8617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9EA372D-3B25-487C-852D-E69AC1ACB737}"/>
                </a:ext>
              </a:extLst>
            </p:cNvPr>
            <p:cNvSpPr txBox="1"/>
            <p:nvPr/>
          </p:nvSpPr>
          <p:spPr>
            <a:xfrm>
              <a:off x="1392657" y="7152029"/>
              <a:ext cx="485504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No. of subjects </a:t>
              </a:r>
              <a:r>
                <a:rPr lang="en-US" sz="1200" dirty="0"/>
                <a:t>who completed the visit and provided swab samples</a:t>
              </a:r>
            </a:p>
            <a:p>
              <a:pPr marL="628650" lvl="1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/>
                <a:t>53</a:t>
              </a:r>
              <a:r>
                <a:rPr lang="en-US" sz="1200" dirty="0"/>
                <a:t> Macrolide patients and their paired close contacts</a:t>
              </a:r>
            </a:p>
            <a:p>
              <a:pPr marL="628650" lvl="1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/>
                <a:t>40</a:t>
              </a:r>
              <a:r>
                <a:rPr lang="en-US" sz="1200" dirty="0"/>
                <a:t> Non-macrolide patients and their paired close contacts </a:t>
              </a:r>
            </a:p>
            <a:p>
              <a:pPr algn="ctr"/>
              <a:endParaRPr lang="en-US" sz="12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4A11756-B6E7-4698-98A6-93633767A451}"/>
                </a:ext>
              </a:extLst>
            </p:cNvPr>
            <p:cNvCxnSpPr>
              <a:cxnSpLocks/>
            </p:cNvCxnSpPr>
            <p:nvPr/>
          </p:nvCxnSpPr>
          <p:spPr>
            <a:xfrm>
              <a:off x="2341455" y="5497280"/>
              <a:ext cx="0" cy="16930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B7794EC-C088-4074-AD71-838C4D71EEE4}"/>
                </a:ext>
              </a:extLst>
            </p:cNvPr>
            <p:cNvCxnSpPr>
              <a:cxnSpLocks/>
            </p:cNvCxnSpPr>
            <p:nvPr/>
          </p:nvCxnSpPr>
          <p:spPr>
            <a:xfrm>
              <a:off x="4908475" y="5491744"/>
              <a:ext cx="0" cy="1698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3B004D9-983C-456E-9233-6717ABF404AB}"/>
                </a:ext>
              </a:extLst>
            </p:cNvPr>
            <p:cNvCxnSpPr>
              <a:cxnSpLocks/>
            </p:cNvCxnSpPr>
            <p:nvPr/>
          </p:nvCxnSpPr>
          <p:spPr>
            <a:xfrm>
              <a:off x="2341455" y="8052128"/>
              <a:ext cx="0" cy="8645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343C315-2257-4D39-BD78-688B801D763C}"/>
                </a:ext>
              </a:extLst>
            </p:cNvPr>
            <p:cNvCxnSpPr>
              <a:cxnSpLocks/>
            </p:cNvCxnSpPr>
            <p:nvPr/>
          </p:nvCxnSpPr>
          <p:spPr>
            <a:xfrm>
              <a:off x="4918378" y="8052128"/>
              <a:ext cx="0" cy="8645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9C6F1FF-BC44-417D-9D94-66E0FD99D621}"/>
                </a:ext>
              </a:extLst>
            </p:cNvPr>
            <p:cNvSpPr txBox="1"/>
            <p:nvPr/>
          </p:nvSpPr>
          <p:spPr>
            <a:xfrm>
              <a:off x="390581" y="5865189"/>
              <a:ext cx="157748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/>
                <a:t>21 excluded</a:t>
              </a:r>
            </a:p>
            <a:p>
              <a:pPr marL="160734" indent="-160734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/>
                <a:t>21</a:t>
              </a:r>
              <a:r>
                <a:rPr lang="en-US" sz="1200" dirty="0"/>
                <a:t> subjects do not have close contacts</a:t>
              </a:r>
            </a:p>
            <a:p>
              <a:pPr marL="160734" indent="-160734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  <p:sp>
          <p:nvSpPr>
            <p:cNvPr id="81" name="Rounded Rectangle 11">
              <a:extLst>
                <a:ext uri="{FF2B5EF4-FFF2-40B4-BE49-F238E27FC236}">
                  <a16:creationId xmlns:a16="http://schemas.microsoft.com/office/drawing/2014/main" id="{7DE25810-D916-43C6-ADCE-635F43FD2462}"/>
                </a:ext>
              </a:extLst>
            </p:cNvPr>
            <p:cNvSpPr/>
            <p:nvPr/>
          </p:nvSpPr>
          <p:spPr>
            <a:xfrm>
              <a:off x="377472" y="5920317"/>
              <a:ext cx="1556913" cy="8617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217E44-A327-4C5D-A471-4CEC644F5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5960" y="6331408"/>
              <a:ext cx="3754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4E320EE-2AD1-42C2-BD9B-2B21177C2B42}"/>
                </a:ext>
              </a:extLst>
            </p:cNvPr>
            <p:cNvSpPr txBox="1"/>
            <p:nvPr/>
          </p:nvSpPr>
          <p:spPr>
            <a:xfrm>
              <a:off x="5255120" y="5879424"/>
              <a:ext cx="157748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/>
                <a:t>18 excluded</a:t>
              </a:r>
            </a:p>
            <a:p>
              <a:pPr marL="160734" indent="-160734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/>
                <a:t>18</a:t>
              </a:r>
              <a:r>
                <a:rPr lang="en-US" sz="1200" dirty="0"/>
                <a:t> subjects do not have close contacts</a:t>
              </a:r>
            </a:p>
            <a:p>
              <a:pPr marL="160734" indent="-160734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  <p:sp>
          <p:nvSpPr>
            <p:cNvPr id="97" name="Rounded Rectangle 11">
              <a:extLst>
                <a:ext uri="{FF2B5EF4-FFF2-40B4-BE49-F238E27FC236}">
                  <a16:creationId xmlns:a16="http://schemas.microsoft.com/office/drawing/2014/main" id="{D8CBE94E-316C-4A74-808B-203406264EFF}"/>
                </a:ext>
              </a:extLst>
            </p:cNvPr>
            <p:cNvSpPr/>
            <p:nvPr/>
          </p:nvSpPr>
          <p:spPr>
            <a:xfrm>
              <a:off x="5242011" y="5934552"/>
              <a:ext cx="1556913" cy="8617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36242E3-A412-41D6-BC41-A30EC4F99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475" y="6347476"/>
              <a:ext cx="314486" cy="37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CE706483-AA6D-488C-9966-B216B1F77DA4}"/>
                </a:ext>
              </a:extLst>
            </p:cNvPr>
            <p:cNvCxnSpPr>
              <a:cxnSpLocks/>
            </p:cNvCxnSpPr>
            <p:nvPr/>
          </p:nvCxnSpPr>
          <p:spPr>
            <a:xfrm>
              <a:off x="3640632" y="2058889"/>
              <a:ext cx="0" cy="1539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95AE9CD-23DF-4FAA-A168-EAA1AFB94EE2}"/>
                </a:ext>
              </a:extLst>
            </p:cNvPr>
            <p:cNvCxnSpPr/>
            <p:nvPr/>
          </p:nvCxnSpPr>
          <p:spPr>
            <a:xfrm>
              <a:off x="3640632" y="3912582"/>
              <a:ext cx="0" cy="484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280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87F7FEFC-19C2-484D-A018-E0B9FF3403F5}"/>
              </a:ext>
            </a:extLst>
          </p:cNvPr>
          <p:cNvSpPr txBox="1"/>
          <p:nvPr/>
        </p:nvSpPr>
        <p:spPr>
          <a:xfrm>
            <a:off x="2664756" y="1082404"/>
            <a:ext cx="1888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149 </a:t>
            </a:r>
            <a:r>
              <a:rPr lang="en-US" sz="1200" dirty="0"/>
              <a:t>patients were enrolled</a:t>
            </a:r>
          </a:p>
        </p:txBody>
      </p:sp>
      <p:sp>
        <p:nvSpPr>
          <p:cNvPr id="88" name="Rounded Rectangle 52">
            <a:extLst>
              <a:ext uri="{FF2B5EF4-FFF2-40B4-BE49-F238E27FC236}">
                <a16:creationId xmlns:a16="http://schemas.microsoft.com/office/drawing/2014/main" id="{E114A075-D23C-409D-9127-8316C8824948}"/>
              </a:ext>
            </a:extLst>
          </p:cNvPr>
          <p:cNvSpPr/>
          <p:nvPr/>
        </p:nvSpPr>
        <p:spPr>
          <a:xfrm>
            <a:off x="2615051" y="1070880"/>
            <a:ext cx="1888661" cy="3011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3836FF4-DE6E-4CA5-9720-2CD1F554D506}"/>
              </a:ext>
            </a:extLst>
          </p:cNvPr>
          <p:cNvCxnSpPr>
            <a:cxnSpLocks/>
          </p:cNvCxnSpPr>
          <p:nvPr/>
        </p:nvCxnSpPr>
        <p:spPr>
          <a:xfrm>
            <a:off x="3635918" y="2110317"/>
            <a:ext cx="355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11">
            <a:extLst>
              <a:ext uri="{FF2B5EF4-FFF2-40B4-BE49-F238E27FC236}">
                <a16:creationId xmlns:a16="http://schemas.microsoft.com/office/drawing/2014/main" id="{24DE1CB7-59B8-4C68-91BC-D99BA339EC03}"/>
              </a:ext>
            </a:extLst>
          </p:cNvPr>
          <p:cNvSpPr/>
          <p:nvPr/>
        </p:nvSpPr>
        <p:spPr>
          <a:xfrm>
            <a:off x="4023557" y="1510776"/>
            <a:ext cx="2235001" cy="12515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8A0DAD0-6560-44FB-8BBB-AE0C9A86AB35}"/>
              </a:ext>
            </a:extLst>
          </p:cNvPr>
          <p:cNvSpPr txBox="1"/>
          <p:nvPr/>
        </p:nvSpPr>
        <p:spPr>
          <a:xfrm>
            <a:off x="4063943" y="1574118"/>
            <a:ext cx="2504497" cy="107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17 excluded</a:t>
            </a:r>
          </a:p>
          <a:p>
            <a:pPr marL="160734" indent="-16073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2 </a:t>
            </a:r>
            <a:r>
              <a:rPr lang="en-US" sz="1200" dirty="0"/>
              <a:t>subjects:  On clarithromycin</a:t>
            </a:r>
          </a:p>
          <a:p>
            <a:pPr marL="160734" indent="-16073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14</a:t>
            </a:r>
            <a:r>
              <a:rPr lang="en-US" sz="1200" dirty="0"/>
              <a:t> subjects: No samples </a:t>
            </a:r>
          </a:p>
          <a:p>
            <a:pPr marL="160734" indent="-16073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1 </a:t>
            </a:r>
            <a:r>
              <a:rPr lang="en-US" sz="1200" dirty="0"/>
              <a:t>subject:</a:t>
            </a:r>
            <a:r>
              <a:rPr lang="en-US" sz="1200" b="1" dirty="0"/>
              <a:t> </a:t>
            </a:r>
            <a:r>
              <a:rPr lang="en-US" sz="1200" dirty="0"/>
              <a:t>No clinical manifest</a:t>
            </a:r>
          </a:p>
        </p:txBody>
      </p:sp>
      <p:sp>
        <p:nvSpPr>
          <p:cNvPr id="93" name="Rounded Rectangle 19">
            <a:extLst>
              <a:ext uri="{FF2B5EF4-FFF2-40B4-BE49-F238E27FC236}">
                <a16:creationId xmlns:a16="http://schemas.microsoft.com/office/drawing/2014/main" id="{26F7F699-FE51-45C9-89E1-CB0FF3CC43D4}"/>
              </a:ext>
            </a:extLst>
          </p:cNvPr>
          <p:cNvSpPr/>
          <p:nvPr/>
        </p:nvSpPr>
        <p:spPr>
          <a:xfrm>
            <a:off x="2664756" y="2937769"/>
            <a:ext cx="1888649" cy="313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A65C98C-6602-45CA-BA47-1672B19493B5}"/>
              </a:ext>
            </a:extLst>
          </p:cNvPr>
          <p:cNvSpPr txBox="1"/>
          <p:nvPr/>
        </p:nvSpPr>
        <p:spPr>
          <a:xfrm>
            <a:off x="2664756" y="2967927"/>
            <a:ext cx="2137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132 </a:t>
            </a:r>
            <a:r>
              <a:rPr lang="en-US" sz="1200" dirty="0"/>
              <a:t>patients were screened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40FE96-B392-429D-9C3A-193139DAD323}"/>
              </a:ext>
            </a:extLst>
          </p:cNvPr>
          <p:cNvCxnSpPr>
            <a:cxnSpLocks/>
          </p:cNvCxnSpPr>
          <p:nvPr/>
        </p:nvCxnSpPr>
        <p:spPr>
          <a:xfrm>
            <a:off x="2341456" y="3721181"/>
            <a:ext cx="25769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71">
            <a:extLst>
              <a:ext uri="{FF2B5EF4-FFF2-40B4-BE49-F238E27FC236}">
                <a16:creationId xmlns:a16="http://schemas.microsoft.com/office/drawing/2014/main" id="{2688535D-9200-41F2-ADD0-B7D721D4E00F}"/>
              </a:ext>
            </a:extLst>
          </p:cNvPr>
          <p:cNvSpPr/>
          <p:nvPr/>
        </p:nvSpPr>
        <p:spPr>
          <a:xfrm>
            <a:off x="1133154" y="8351673"/>
            <a:ext cx="2416604" cy="20669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A5F8403-C096-43EE-8C24-C66B9889173E}"/>
              </a:ext>
            </a:extLst>
          </p:cNvPr>
          <p:cNvSpPr txBox="1"/>
          <p:nvPr/>
        </p:nvSpPr>
        <p:spPr>
          <a:xfrm>
            <a:off x="1361410" y="8357656"/>
            <a:ext cx="2188348" cy="200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Macrolide group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</a:t>
            </a:r>
            <a:r>
              <a:rPr lang="en-US" sz="1200" b="1" u="sng" dirty="0"/>
              <a:t>53 </a:t>
            </a:r>
            <a:r>
              <a:rPr lang="en-US" sz="1200" u="sng" dirty="0"/>
              <a:t>Macrolide patients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- Cystic fibrosis (CF): </a:t>
            </a:r>
            <a:r>
              <a:rPr lang="en-US" altLang="zh-CN" sz="1200" dirty="0"/>
              <a:t>35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AU" sz="1200" dirty="0"/>
              <a:t>    - Non-CF Bronchiectasis : 18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b="1" dirty="0"/>
              <a:t> </a:t>
            </a:r>
            <a:r>
              <a:rPr lang="en-US" sz="1200" dirty="0"/>
              <a:t> </a:t>
            </a:r>
            <a:r>
              <a:rPr lang="en-US" sz="1200" b="1" u="sng" dirty="0"/>
              <a:t>53</a:t>
            </a:r>
            <a:r>
              <a:rPr lang="en-US" sz="1200" u="sng" dirty="0"/>
              <a:t> Macrolide close contact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- Asthma: 5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- Healthy: 48</a:t>
            </a:r>
          </a:p>
        </p:txBody>
      </p:sp>
      <p:sp>
        <p:nvSpPr>
          <p:cNvPr id="120" name="Rounded Rectangle 73">
            <a:extLst>
              <a:ext uri="{FF2B5EF4-FFF2-40B4-BE49-F238E27FC236}">
                <a16:creationId xmlns:a16="http://schemas.microsoft.com/office/drawing/2014/main" id="{E3083ED8-CF9E-4984-8428-7F86FF613425}"/>
              </a:ext>
            </a:extLst>
          </p:cNvPr>
          <p:cNvSpPr/>
          <p:nvPr/>
        </p:nvSpPr>
        <p:spPr>
          <a:xfrm>
            <a:off x="3675581" y="8351673"/>
            <a:ext cx="2582980" cy="22797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1971DBC-FC42-48A5-B239-0B556C97D35F}"/>
              </a:ext>
            </a:extLst>
          </p:cNvPr>
          <p:cNvSpPr txBox="1"/>
          <p:nvPr/>
        </p:nvSpPr>
        <p:spPr>
          <a:xfrm>
            <a:off x="3922382" y="8351673"/>
            <a:ext cx="2445437" cy="2279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Non-macrolide group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</a:t>
            </a:r>
            <a:r>
              <a:rPr lang="en-US" sz="1200" b="1" u="sng" dirty="0"/>
              <a:t>40</a:t>
            </a:r>
            <a:r>
              <a:rPr lang="en-US" sz="1200" u="sng" dirty="0"/>
              <a:t> Non-macrolide patients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prstClr val="black"/>
                </a:solidFill>
              </a:rPr>
              <a:t>    - Cystic fibrosis: </a:t>
            </a:r>
            <a:r>
              <a:rPr lang="en-US" altLang="zh-CN" sz="1200" dirty="0">
                <a:solidFill>
                  <a:prstClr val="black"/>
                </a:solidFill>
              </a:rPr>
              <a:t>10</a:t>
            </a:r>
            <a:endParaRPr lang="en-US" sz="12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AU" sz="1200" dirty="0">
                <a:solidFill>
                  <a:prstClr val="black"/>
                </a:solidFill>
              </a:rPr>
              <a:t>    - Asthma: 7</a:t>
            </a:r>
          </a:p>
          <a:p>
            <a:pPr lvl="0">
              <a:lnSpc>
                <a:spcPct val="150000"/>
              </a:lnSpc>
            </a:pPr>
            <a:r>
              <a:rPr lang="en-AU" sz="1200" dirty="0"/>
              <a:t>    - Non-CF Bronchiectasis : 23</a:t>
            </a:r>
            <a:endParaRPr lang="en-US" sz="12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/>
              <a:t>  </a:t>
            </a:r>
            <a:r>
              <a:rPr lang="en-US" sz="1200" b="1" u="sng" dirty="0"/>
              <a:t>40</a:t>
            </a:r>
            <a:r>
              <a:rPr lang="en-US" sz="1200" u="sng" dirty="0"/>
              <a:t> Non-macrolide close contacts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- Asthma: 6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- Healthy: 34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BD085CC-48B3-488B-85EE-CA353AF68099}"/>
              </a:ext>
            </a:extLst>
          </p:cNvPr>
          <p:cNvCxnSpPr>
            <a:cxnSpLocks/>
          </p:cNvCxnSpPr>
          <p:nvPr/>
        </p:nvCxnSpPr>
        <p:spPr>
          <a:xfrm>
            <a:off x="2345232" y="3729528"/>
            <a:ext cx="0" cy="696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DA2B05E-E751-4DFE-9BAD-E4B00B88E0DB}"/>
              </a:ext>
            </a:extLst>
          </p:cNvPr>
          <p:cNvCxnSpPr>
            <a:cxnSpLocks/>
          </p:cNvCxnSpPr>
          <p:nvPr/>
        </p:nvCxnSpPr>
        <p:spPr>
          <a:xfrm>
            <a:off x="4918414" y="3729528"/>
            <a:ext cx="0" cy="711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1A0812E-DCB5-408E-957D-6BC2630C0AE4}"/>
              </a:ext>
            </a:extLst>
          </p:cNvPr>
          <p:cNvSpPr txBox="1"/>
          <p:nvPr/>
        </p:nvSpPr>
        <p:spPr>
          <a:xfrm rot="10800000">
            <a:off x="-12592" y="1843524"/>
            <a:ext cx="369332" cy="8352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Enrollment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E3D40B6-F2FF-4708-95AB-9F2FDB37B45F}"/>
              </a:ext>
            </a:extLst>
          </p:cNvPr>
          <p:cNvSpPr txBox="1"/>
          <p:nvPr/>
        </p:nvSpPr>
        <p:spPr>
          <a:xfrm rot="10800000">
            <a:off x="-45246" y="4625866"/>
            <a:ext cx="369332" cy="8352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Allocation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9D5A92E-520C-4EF7-B7BF-E9B8500490AB}"/>
              </a:ext>
            </a:extLst>
          </p:cNvPr>
          <p:cNvSpPr txBox="1"/>
          <p:nvPr/>
        </p:nvSpPr>
        <p:spPr>
          <a:xfrm rot="10800000">
            <a:off x="2849" y="8708004"/>
            <a:ext cx="369332" cy="6668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Analysis</a:t>
            </a:r>
          </a:p>
        </p:txBody>
      </p:sp>
      <p:sp>
        <p:nvSpPr>
          <p:cNvPr id="44" name="Rounded Rectangle 53">
            <a:extLst>
              <a:ext uri="{FF2B5EF4-FFF2-40B4-BE49-F238E27FC236}">
                <a16:creationId xmlns:a16="http://schemas.microsoft.com/office/drawing/2014/main" id="{BADD8D08-3402-4B62-80CC-51DFCE604A86}"/>
              </a:ext>
            </a:extLst>
          </p:cNvPr>
          <p:cNvSpPr/>
          <p:nvPr/>
        </p:nvSpPr>
        <p:spPr>
          <a:xfrm>
            <a:off x="1589239" y="4445946"/>
            <a:ext cx="1504431" cy="3555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690AFD-9C3F-4F11-924A-941F1C48CED2}"/>
              </a:ext>
            </a:extLst>
          </p:cNvPr>
          <p:cNvSpPr txBox="1"/>
          <p:nvPr/>
        </p:nvSpPr>
        <p:spPr>
          <a:xfrm>
            <a:off x="1584277" y="4478591"/>
            <a:ext cx="1577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74</a:t>
            </a:r>
            <a:r>
              <a:rPr lang="en-US" sz="1200" dirty="0"/>
              <a:t> Macrolide Patients</a:t>
            </a:r>
          </a:p>
        </p:txBody>
      </p:sp>
      <p:sp>
        <p:nvSpPr>
          <p:cNvPr id="48" name="Rounded Rectangle 53">
            <a:extLst>
              <a:ext uri="{FF2B5EF4-FFF2-40B4-BE49-F238E27FC236}">
                <a16:creationId xmlns:a16="http://schemas.microsoft.com/office/drawing/2014/main" id="{51BF64D0-395F-4DBF-B070-243D7B3D308C}"/>
              </a:ext>
            </a:extLst>
          </p:cNvPr>
          <p:cNvSpPr/>
          <p:nvPr/>
        </p:nvSpPr>
        <p:spPr>
          <a:xfrm>
            <a:off x="3934963" y="4445947"/>
            <a:ext cx="1865777" cy="3555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969890-1094-471C-918F-D15BF0087D40}"/>
              </a:ext>
            </a:extLst>
          </p:cNvPr>
          <p:cNvSpPr txBox="1"/>
          <p:nvPr/>
        </p:nvSpPr>
        <p:spPr>
          <a:xfrm>
            <a:off x="3966003" y="4479529"/>
            <a:ext cx="1890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58</a:t>
            </a:r>
            <a:r>
              <a:rPr lang="en-US" sz="1200" dirty="0"/>
              <a:t> Non-macrolide Patients</a:t>
            </a:r>
          </a:p>
        </p:txBody>
      </p:sp>
      <p:sp>
        <p:nvSpPr>
          <p:cNvPr id="51" name="Rounded Rectangle 53">
            <a:extLst>
              <a:ext uri="{FF2B5EF4-FFF2-40B4-BE49-F238E27FC236}">
                <a16:creationId xmlns:a16="http://schemas.microsoft.com/office/drawing/2014/main" id="{EE2BE63D-23B2-467C-89C1-BBB9A392AE6A}"/>
              </a:ext>
            </a:extLst>
          </p:cNvPr>
          <p:cNvSpPr/>
          <p:nvPr/>
        </p:nvSpPr>
        <p:spPr>
          <a:xfrm>
            <a:off x="1381972" y="6522697"/>
            <a:ext cx="4480948" cy="861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EA372D-3B25-487C-852D-E69AC1ACB737}"/>
              </a:ext>
            </a:extLst>
          </p:cNvPr>
          <p:cNvSpPr txBox="1"/>
          <p:nvPr/>
        </p:nvSpPr>
        <p:spPr>
          <a:xfrm>
            <a:off x="1392657" y="6484373"/>
            <a:ext cx="4855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No. of subjects </a:t>
            </a:r>
            <a:r>
              <a:rPr lang="en-US" sz="1200" dirty="0"/>
              <a:t>who completed the visit and provided swab samples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53</a:t>
            </a:r>
            <a:r>
              <a:rPr lang="en-US" sz="1200" dirty="0"/>
              <a:t> Macrolide patients and their paired close contacts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40</a:t>
            </a:r>
            <a:r>
              <a:rPr lang="en-US" sz="1200" dirty="0"/>
              <a:t> Non-macrolide patients and their paired close contacts </a:t>
            </a:r>
          </a:p>
          <a:p>
            <a:pPr algn="ctr"/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4A11756-B6E7-4698-98A6-93633767A451}"/>
              </a:ext>
            </a:extLst>
          </p:cNvPr>
          <p:cNvCxnSpPr>
            <a:cxnSpLocks/>
          </p:cNvCxnSpPr>
          <p:nvPr/>
        </p:nvCxnSpPr>
        <p:spPr>
          <a:xfrm>
            <a:off x="2341455" y="4829624"/>
            <a:ext cx="0" cy="1693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7794EC-C088-4074-AD71-838C4D71EEE4}"/>
              </a:ext>
            </a:extLst>
          </p:cNvPr>
          <p:cNvCxnSpPr>
            <a:cxnSpLocks/>
          </p:cNvCxnSpPr>
          <p:nvPr/>
        </p:nvCxnSpPr>
        <p:spPr>
          <a:xfrm>
            <a:off x="4908475" y="4824088"/>
            <a:ext cx="0" cy="1698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3B004D9-983C-456E-9233-6717ABF404AB}"/>
              </a:ext>
            </a:extLst>
          </p:cNvPr>
          <p:cNvCxnSpPr>
            <a:cxnSpLocks/>
          </p:cNvCxnSpPr>
          <p:nvPr/>
        </p:nvCxnSpPr>
        <p:spPr>
          <a:xfrm>
            <a:off x="2341455" y="7384472"/>
            <a:ext cx="0" cy="864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43C315-2257-4D39-BD78-688B801D763C}"/>
              </a:ext>
            </a:extLst>
          </p:cNvPr>
          <p:cNvCxnSpPr>
            <a:cxnSpLocks/>
          </p:cNvCxnSpPr>
          <p:nvPr/>
        </p:nvCxnSpPr>
        <p:spPr>
          <a:xfrm>
            <a:off x="4918378" y="7384472"/>
            <a:ext cx="0" cy="864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9C6F1FF-BC44-417D-9D94-66E0FD99D621}"/>
              </a:ext>
            </a:extLst>
          </p:cNvPr>
          <p:cNvSpPr txBox="1"/>
          <p:nvPr/>
        </p:nvSpPr>
        <p:spPr>
          <a:xfrm>
            <a:off x="390581" y="5197533"/>
            <a:ext cx="15774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21 excluded</a:t>
            </a:r>
          </a:p>
          <a:p>
            <a:pPr marL="160734" indent="-16073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21</a:t>
            </a:r>
            <a:r>
              <a:rPr lang="en-US" sz="1200" dirty="0"/>
              <a:t> subjects do not have close contacts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1" name="Rounded Rectangle 11">
            <a:extLst>
              <a:ext uri="{FF2B5EF4-FFF2-40B4-BE49-F238E27FC236}">
                <a16:creationId xmlns:a16="http://schemas.microsoft.com/office/drawing/2014/main" id="{7DE25810-D916-43C6-ADCE-635F43FD2462}"/>
              </a:ext>
            </a:extLst>
          </p:cNvPr>
          <p:cNvSpPr/>
          <p:nvPr/>
        </p:nvSpPr>
        <p:spPr>
          <a:xfrm>
            <a:off x="377472" y="5252661"/>
            <a:ext cx="1556913" cy="8617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217E44-A327-4C5D-A471-4CEC644F5889}"/>
              </a:ext>
            </a:extLst>
          </p:cNvPr>
          <p:cNvCxnSpPr>
            <a:cxnSpLocks/>
          </p:cNvCxnSpPr>
          <p:nvPr/>
        </p:nvCxnSpPr>
        <p:spPr>
          <a:xfrm flipH="1">
            <a:off x="1965960" y="5663752"/>
            <a:ext cx="3754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4E320EE-2AD1-42C2-BD9B-2B21177C2B42}"/>
              </a:ext>
            </a:extLst>
          </p:cNvPr>
          <p:cNvSpPr txBox="1"/>
          <p:nvPr/>
        </p:nvSpPr>
        <p:spPr>
          <a:xfrm>
            <a:off x="5255120" y="5211768"/>
            <a:ext cx="15774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18 excluded</a:t>
            </a:r>
          </a:p>
          <a:p>
            <a:pPr marL="160734" indent="-16073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18</a:t>
            </a:r>
            <a:r>
              <a:rPr lang="en-US" sz="1200" dirty="0"/>
              <a:t> subjects do not have close contacts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7" name="Rounded Rectangle 11">
            <a:extLst>
              <a:ext uri="{FF2B5EF4-FFF2-40B4-BE49-F238E27FC236}">
                <a16:creationId xmlns:a16="http://schemas.microsoft.com/office/drawing/2014/main" id="{D8CBE94E-316C-4A74-808B-203406264EFF}"/>
              </a:ext>
            </a:extLst>
          </p:cNvPr>
          <p:cNvSpPr/>
          <p:nvPr/>
        </p:nvSpPr>
        <p:spPr>
          <a:xfrm>
            <a:off x="5242011" y="5266896"/>
            <a:ext cx="1556913" cy="8617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6242E3-A412-41D6-BC41-A30EC4F996D9}"/>
              </a:ext>
            </a:extLst>
          </p:cNvPr>
          <p:cNvCxnSpPr>
            <a:cxnSpLocks/>
          </p:cNvCxnSpPr>
          <p:nvPr/>
        </p:nvCxnSpPr>
        <p:spPr>
          <a:xfrm flipV="1">
            <a:off x="4908475" y="5679820"/>
            <a:ext cx="314486" cy="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E706483-AA6D-488C-9966-B216B1F77DA4}"/>
              </a:ext>
            </a:extLst>
          </p:cNvPr>
          <p:cNvCxnSpPr>
            <a:cxnSpLocks/>
          </p:cNvCxnSpPr>
          <p:nvPr/>
        </p:nvCxnSpPr>
        <p:spPr>
          <a:xfrm>
            <a:off x="3640632" y="1391233"/>
            <a:ext cx="0" cy="1539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5AE9CD-23DF-4FAA-A168-EAA1AFB94EE2}"/>
              </a:ext>
            </a:extLst>
          </p:cNvPr>
          <p:cNvCxnSpPr/>
          <p:nvPr/>
        </p:nvCxnSpPr>
        <p:spPr>
          <a:xfrm>
            <a:off x="3640632" y="3244926"/>
            <a:ext cx="0" cy="484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3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265706-D877-4F81-9B48-6533C7593F16}"/>
              </a:ext>
            </a:extLst>
          </p:cNvPr>
          <p:cNvSpPr txBox="1">
            <a:spLocks/>
          </p:cNvSpPr>
          <p:nvPr/>
        </p:nvSpPr>
        <p:spPr>
          <a:xfrm>
            <a:off x="242887" y="227193"/>
            <a:ext cx="5915025" cy="235655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/>
              <a:t>Results - Figure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7C4DF6-AB18-4E82-B0DD-359DF97D6D12}"/>
              </a:ext>
            </a:extLst>
          </p:cNvPr>
          <p:cNvSpPr/>
          <p:nvPr/>
        </p:nvSpPr>
        <p:spPr>
          <a:xfrm>
            <a:off x="242887" y="1862672"/>
            <a:ext cx="6154602" cy="567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E2. </a:t>
            </a:r>
            <a:r>
              <a:rPr lang="en-AU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distribution of 16S gene copies in each cohort. </a:t>
            </a:r>
            <a:endParaRPr lang="en-AU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1B6C060-7410-497F-A339-D5F3C4B97D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803586"/>
              </p:ext>
            </p:extLst>
          </p:nvPr>
        </p:nvGraphicFramePr>
        <p:xfrm>
          <a:off x="345515" y="3365988"/>
          <a:ext cx="6239995" cy="7409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Prism 8" r:id="rId3" imgW="4717058" imgH="5600035" progId="Prism8.Document">
                  <p:embed/>
                </p:oleObj>
              </mc:Choice>
              <mc:Fallback>
                <p:oleObj name="Prism 8" r:id="rId3" imgW="4717058" imgH="5600035" progId="Prism8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5A97714-835E-4268-8923-02482F30B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515" y="3365988"/>
                        <a:ext cx="6239995" cy="7409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679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E99248-5A95-4EF2-A3D1-C6DC93A81419}"/>
              </a:ext>
            </a:extLst>
          </p:cNvPr>
          <p:cNvSpPr/>
          <p:nvPr/>
        </p:nvSpPr>
        <p:spPr>
          <a:xfrm>
            <a:off x="242887" y="838200"/>
            <a:ext cx="5562600" cy="567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E3. </a:t>
            </a:r>
            <a:r>
              <a:rPr lang="en-AU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Resistance gene presence/absence map</a:t>
            </a:r>
            <a:r>
              <a:rPr lang="en-AU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AU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F40BBB-F5DE-4A32-A277-673C50B0E368}"/>
              </a:ext>
            </a:extLst>
          </p:cNvPr>
          <p:cNvSpPr txBox="1">
            <a:spLocks/>
          </p:cNvSpPr>
          <p:nvPr/>
        </p:nvSpPr>
        <p:spPr>
          <a:xfrm>
            <a:off x="242887" y="227193"/>
            <a:ext cx="5915025" cy="235655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/>
              <a:t>Results - Figure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C872834-6B10-4F89-A18A-1A27D1747D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970732"/>
              </p:ext>
            </p:extLst>
          </p:nvPr>
        </p:nvGraphicFramePr>
        <p:xfrm>
          <a:off x="242887" y="1405471"/>
          <a:ext cx="6419263" cy="1032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Prism 8" r:id="rId3" imgW="7621192" imgH="9954298" progId="Prism8.Document">
                  <p:embed/>
                </p:oleObj>
              </mc:Choice>
              <mc:Fallback>
                <p:oleObj name="Prism 8" r:id="rId3" imgW="7621192" imgH="9954298" progId="Prism8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622E1BE-7968-4DA8-8944-227C1B150B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887" y="1405471"/>
                        <a:ext cx="6419263" cy="10326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5940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5445-F5F7-4F80-BE65-638C3A60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Reasons not to perform FDR correction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6C4172-6653-43FF-9BF8-D2E55E731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AU" sz="1800" dirty="0"/>
              <a:t>Why people perform FDR correction?</a:t>
            </a:r>
          </a:p>
          <a:p>
            <a:pPr marL="6858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AU" altLang="zh-CN" sz="1400" dirty="0"/>
              <a:t>When people repeat a stats test on same samples but different targets many times, false positive results will occur.</a:t>
            </a:r>
          </a:p>
          <a:p>
            <a:pPr marL="6858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AU" altLang="zh-CN" sz="1400" dirty="0"/>
              <a:t>FDR correction was conducted to control false discovery rate to less than 5%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AU" sz="1800" dirty="0"/>
              <a:t>Do I need to perform FDR correction?</a:t>
            </a:r>
          </a:p>
          <a:p>
            <a:pPr marL="8001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AU" sz="1400" dirty="0"/>
              <a:t>No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AU" sz="1800" dirty="0"/>
              <a:t>Reasons not to perform FDR correction in this study</a:t>
            </a:r>
          </a:p>
          <a:p>
            <a:pPr marL="800100" lvl="1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AU" sz="1400" dirty="0"/>
              <a:t>Type I and Type II errors form an inverse of relationship; when one goes down, the other goes up and vice-versa. By decreasing the false positives, the number of false negatives were increased at the same time; however, the </a:t>
            </a:r>
            <a:r>
              <a:rPr lang="en-AU" altLang="zh-CN" sz="1400" dirty="0"/>
              <a:t>sample size in this study is not large enough to minimize the increased type II error after FDR correction.</a:t>
            </a:r>
          </a:p>
          <a:p>
            <a:pPr marL="800100" lvl="1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AU" altLang="zh-CN" sz="1400" dirty="0"/>
              <a:t>10 genes were tested on the same datasets, the effect of type I error on my P values is not super huge</a:t>
            </a:r>
          </a:p>
          <a:p>
            <a:pPr marL="800100" lvl="1" indent="-457200" algn="just">
              <a:lnSpc>
                <a:spcPct val="150000"/>
              </a:lnSpc>
              <a:buFont typeface="+mj-lt"/>
              <a:buAutoNum type="arabicParenR"/>
            </a:pPr>
            <a:endParaRPr lang="en-AU" altLang="zh-CN" sz="1400" dirty="0"/>
          </a:p>
          <a:p>
            <a:pPr marL="800100" lvl="1" indent="-457200" algn="just">
              <a:lnSpc>
                <a:spcPct val="150000"/>
              </a:lnSpc>
              <a:buFont typeface="+mj-lt"/>
              <a:buAutoNum type="arabicParenR"/>
            </a:pPr>
            <a:endParaRPr lang="en-AU" sz="1400" dirty="0"/>
          </a:p>
          <a:p>
            <a:pPr marL="800100" lvl="1" indent="-457200">
              <a:buFont typeface="+mj-lt"/>
              <a:buAutoNum type="arabicParenR"/>
            </a:pP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7006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A32D-5920-3D4E-8AC8-EB9AE210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12" y="-601455"/>
            <a:ext cx="5915025" cy="2356556"/>
          </a:xfrm>
        </p:spPr>
        <p:txBody>
          <a:bodyPr/>
          <a:lstStyle/>
          <a:p>
            <a:r>
              <a:rPr lang="en-US" b="1" dirty="0"/>
              <a:t>Rationale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8897-1806-F040-9442-8BE618C7C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266106"/>
            <a:ext cx="5915025" cy="10563037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/>
              <a:t>Importance of macrolide therapy: </a:t>
            </a:r>
          </a:p>
          <a:p>
            <a:pPr lvl="1" algn="just">
              <a:lnSpc>
                <a:spcPct val="210000"/>
              </a:lnSpc>
              <a:buFont typeface="Wingdings" pitchFamily="2" charset="2"/>
              <a:buChar char="q"/>
            </a:pPr>
            <a:r>
              <a:rPr lang="en-US" sz="1400" dirty="0"/>
              <a:t> Macrolides therapy now serves a vital role in the long-term management of multiple chronic lung diseases including CF bronchiectasis, non-CF bronchiectasis and chronic obstructive pulmonary disease (COPD).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/>
              <a:t>Macrolide resistance:</a:t>
            </a:r>
          </a:p>
          <a:p>
            <a:pPr lvl="1" algn="just">
              <a:lnSpc>
                <a:spcPct val="210000"/>
              </a:lnSpc>
              <a:buFont typeface="Wingdings" pitchFamily="2" charset="2"/>
              <a:buChar char="q"/>
            </a:pPr>
            <a:r>
              <a:rPr lang="en-US" sz="1400" dirty="0"/>
              <a:t> Concerns over the development of population resistance are valid given the association between the magnitude of macrolide use and resistance rates.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/>
              <a:t>Spread of macrolide resistance </a:t>
            </a:r>
          </a:p>
          <a:p>
            <a:pPr lvl="1" algn="just">
              <a:lnSpc>
                <a:spcPct val="210000"/>
              </a:lnSpc>
              <a:buFont typeface="Wingdings" pitchFamily="2" charset="2"/>
              <a:buChar char="q"/>
            </a:pPr>
            <a:r>
              <a:rPr lang="en-US" sz="1400" dirty="0"/>
              <a:t> Clonal spread of resistance via nasopharyngeal carriage is thought to be a mechanism for the spread of macrolide resistance. </a:t>
            </a:r>
          </a:p>
          <a:p>
            <a:pPr lvl="1" algn="just">
              <a:lnSpc>
                <a:spcPct val="210000"/>
              </a:lnSpc>
              <a:buFont typeface="Wingdings" pitchFamily="2" charset="2"/>
              <a:buChar char="q"/>
            </a:pPr>
            <a:r>
              <a:rPr lang="en-US" sz="1400" dirty="0"/>
              <a:t> Relatively resistance genes are able to be disseminated from carriers to their close contacts; however, the exact rates of onward transmission have not been fully explored.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/>
              <a:t>Hypothesis: </a:t>
            </a:r>
          </a:p>
          <a:p>
            <a:pPr lvl="1" algn="just">
              <a:lnSpc>
                <a:spcPct val="21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Long-term macrolide therapy leads to a higher carriage of resistance determinants within the oropharyngeal microbiota in patients with chronic respiratory conditions</a:t>
            </a:r>
          </a:p>
          <a:p>
            <a:pPr lvl="1" algn="just">
              <a:lnSpc>
                <a:spcPct val="21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 Onward transmission of resistance genes from patients who received long-term macrolide therapy to their close contacts is more severe than that from non-macrolide patients</a:t>
            </a:r>
          </a:p>
        </p:txBody>
      </p:sp>
    </p:spTree>
    <p:extLst>
      <p:ext uri="{BB962C8B-B14F-4D97-AF65-F5344CB8AC3E}">
        <p14:creationId xmlns:p14="http://schemas.microsoft.com/office/powerpoint/2010/main" val="161920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9008-F84F-1B4D-B492-31840950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68" y="-486512"/>
            <a:ext cx="5915025" cy="2356556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6E5D-A1F6-374E-8C0A-31B4D812A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276646"/>
            <a:ext cx="5915025" cy="907385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800" b="1" dirty="0"/>
              <a:t> Resistance development</a:t>
            </a:r>
          </a:p>
          <a:p>
            <a:pPr marL="5715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/>
              <a:t>Macrolide resistance rates/levels different?:</a:t>
            </a:r>
          </a:p>
          <a:p>
            <a:pPr marL="1028700" lvl="2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1400" dirty="0"/>
              <a:t>Macrolide patients </a:t>
            </a:r>
            <a:r>
              <a:rPr lang="en-US" sz="1400" i="1" dirty="0"/>
              <a:t>vs</a:t>
            </a:r>
            <a:r>
              <a:rPr lang="en-US" sz="1400" dirty="0"/>
              <a:t> Non-macrolide patients</a:t>
            </a:r>
          </a:p>
          <a:p>
            <a:pPr marL="1028700" lvl="2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1400" dirty="0"/>
              <a:t>Azithromycin patients </a:t>
            </a:r>
            <a:r>
              <a:rPr lang="en-US" sz="1400" i="1" dirty="0"/>
              <a:t>vs</a:t>
            </a:r>
            <a:r>
              <a:rPr lang="en-US" sz="1400" dirty="0"/>
              <a:t> Erythromycin patients</a:t>
            </a:r>
          </a:p>
          <a:p>
            <a:pPr marL="5715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/>
              <a:t>Covariates affect macrolide resistance rates/levels?</a:t>
            </a:r>
          </a:p>
          <a:p>
            <a:pPr marL="1028700" lvl="2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1400" dirty="0"/>
              <a:t>Main covariate </a:t>
            </a:r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Treatment: Macrolide/Azithromycin/Erythromycin</a:t>
            </a:r>
          </a:p>
          <a:p>
            <a:pPr marL="1028700" lvl="2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1400" dirty="0"/>
              <a:t>Other covariates: </a:t>
            </a:r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Smoking status</a:t>
            </a:r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Hospitalization: Yes/No and admission Number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800" b="1" dirty="0"/>
              <a:t> Onward transmission</a:t>
            </a:r>
          </a:p>
          <a:p>
            <a:pPr marL="6858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/>
              <a:t>Macrolide resistance rates/levels:</a:t>
            </a:r>
          </a:p>
          <a:p>
            <a:pPr marL="1028700" lvl="2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1400" dirty="0"/>
              <a:t>Macrolide close contacts vs Non-macrolide close contacts</a:t>
            </a:r>
          </a:p>
          <a:p>
            <a:pPr marL="6858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500" dirty="0"/>
              <a:t>Detection rates/gene levels of close contacts are dependent of</a:t>
            </a:r>
          </a:p>
          <a:p>
            <a:pPr marL="1028700" lvl="2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1400" dirty="0"/>
              <a:t>Patients’ detection rates/gene levels</a:t>
            </a:r>
          </a:p>
          <a:p>
            <a:pPr marL="685800" lvl="1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500" dirty="0"/>
              <a:t>If 2. is confirmed, what is the relationship of these gene detection rate between macrolide pair and non-macrolide pair</a:t>
            </a:r>
          </a:p>
          <a:p>
            <a:pPr marL="1028700" lvl="2" indent="-342900">
              <a:lnSpc>
                <a:spcPct val="200000"/>
              </a:lnSpc>
              <a:buFont typeface="+mj-lt"/>
              <a:buAutoNum type="arabicParenR"/>
            </a:pPr>
            <a:r>
              <a:rPr lang="fr-FR" sz="1400" dirty="0"/>
              <a:t>Macrolide pair vs Non-macrolide pair</a:t>
            </a:r>
          </a:p>
          <a:p>
            <a:pPr marL="1028700" lvl="2" indent="-342900">
              <a:lnSpc>
                <a:spcPct val="200000"/>
              </a:lnSpc>
              <a:buFont typeface="+mj-lt"/>
              <a:buAutoNum type="arabicParenR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375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9008-F84F-1B4D-B492-31840950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68" y="-486512"/>
            <a:ext cx="5915025" cy="2356556"/>
          </a:xfrm>
        </p:spPr>
        <p:txBody>
          <a:bodyPr/>
          <a:lstStyle/>
          <a:p>
            <a:r>
              <a:rPr lang="en-US" b="1" dirty="0"/>
              <a:t>Results summary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B0B723-C921-4F9D-985C-A46063A70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885137"/>
              </p:ext>
            </p:extLst>
          </p:nvPr>
        </p:nvGraphicFramePr>
        <p:xfrm>
          <a:off x="132147" y="1368910"/>
          <a:ext cx="6666732" cy="86716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19764">
                  <a:extLst>
                    <a:ext uri="{9D8B030D-6E8A-4147-A177-3AD203B41FA5}">
                      <a16:colId xmlns:a16="http://schemas.microsoft.com/office/drawing/2014/main" val="2291068593"/>
                    </a:ext>
                  </a:extLst>
                </a:gridCol>
                <a:gridCol w="1315701">
                  <a:extLst>
                    <a:ext uri="{9D8B030D-6E8A-4147-A177-3AD203B41FA5}">
                      <a16:colId xmlns:a16="http://schemas.microsoft.com/office/drawing/2014/main" val="519157668"/>
                    </a:ext>
                  </a:extLst>
                </a:gridCol>
                <a:gridCol w="3231267">
                  <a:extLst>
                    <a:ext uri="{9D8B030D-6E8A-4147-A177-3AD203B41FA5}">
                      <a16:colId xmlns:a16="http://schemas.microsoft.com/office/drawing/2014/main" val="2995400682"/>
                    </a:ext>
                  </a:extLst>
                </a:gridCol>
              </a:tblGrid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>
                          <a:effectLst/>
                        </a:rPr>
                        <a:t> Aims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effectLst/>
                        </a:rPr>
                        <a:t>Difference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effectLst/>
                        </a:rPr>
                        <a:t>Details (Contributors)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855675"/>
                  </a:ext>
                </a:extLst>
              </a:tr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>
                          <a:effectLst/>
                        </a:rPr>
                        <a:t>Patients' resistance development 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 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2852933"/>
                  </a:ext>
                </a:extLst>
              </a:tr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>
                          <a:effectLst/>
                        </a:rPr>
                        <a:t>    Detection rate 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 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3573468143"/>
                  </a:ext>
                </a:extLst>
              </a:tr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 dirty="0">
                          <a:effectLst/>
                        </a:rPr>
                        <a:t>        MP vs NMP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No difference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N/A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184783249"/>
                  </a:ext>
                </a:extLst>
              </a:tr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 dirty="0">
                          <a:effectLst/>
                        </a:rPr>
                        <a:t>        AP vs EP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 err="1">
                          <a:effectLst/>
                        </a:rPr>
                        <a:t>mef</a:t>
                      </a:r>
                      <a:r>
                        <a:rPr lang="en-AU" sz="1100" u="none" strike="noStrike" dirty="0">
                          <a:effectLst/>
                        </a:rPr>
                        <a:t> and </a:t>
                      </a:r>
                      <a:r>
                        <a:rPr lang="en-AU" sz="1100" u="none" strike="noStrike" dirty="0" err="1">
                          <a:effectLst/>
                        </a:rPr>
                        <a:t>msrE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EP &gt; AP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2258940909"/>
                  </a:ext>
                </a:extLst>
              </a:tr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>
                          <a:effectLst/>
                        </a:rPr>
                        <a:t>    Gene level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 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1815602570"/>
                  </a:ext>
                </a:extLst>
              </a:tr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 dirty="0">
                          <a:effectLst/>
                        </a:rPr>
                        <a:t>        MP vs NMP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 err="1">
                          <a:effectLst/>
                        </a:rPr>
                        <a:t>ermB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MP &gt; NMP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3636316685"/>
                  </a:ext>
                </a:extLst>
              </a:tr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 dirty="0">
                          <a:effectLst/>
                        </a:rPr>
                        <a:t>        AP vs EP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 err="1">
                          <a:effectLst/>
                        </a:rPr>
                        <a:t>mef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EP &gt; AP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2731886300"/>
                  </a:ext>
                </a:extLst>
              </a:tr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>
                          <a:effectLst/>
                        </a:rPr>
                        <a:t>    Effects of covariates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 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1213238857"/>
                  </a:ext>
                </a:extLst>
              </a:tr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>
                          <a:effectLst/>
                        </a:rPr>
                        <a:t>        Detection rate 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 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3192329788"/>
                  </a:ext>
                </a:extLst>
              </a:tr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 dirty="0">
                          <a:effectLst/>
                        </a:rPr>
                        <a:t>            Macrolide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No difference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N/A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1923343580"/>
                  </a:ext>
                </a:extLst>
              </a:tr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 dirty="0">
                          <a:effectLst/>
                        </a:rPr>
                        <a:t>            Azithromycin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No difference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N/A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1221504313"/>
                  </a:ext>
                </a:extLst>
              </a:tr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 dirty="0">
                          <a:effectLst/>
                        </a:rPr>
                        <a:t>            Erythromycin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No difference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N/A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1488677476"/>
                  </a:ext>
                </a:extLst>
              </a:tr>
              <a:tr h="2951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 dirty="0">
                          <a:effectLst/>
                        </a:rPr>
                        <a:t>            Smoking ever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 err="1">
                          <a:effectLst/>
                        </a:rPr>
                        <a:t>ermC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Contributor: Previous smoking experience</a:t>
                      </a: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3111635376"/>
                  </a:ext>
                </a:extLst>
              </a:tr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 dirty="0">
                          <a:effectLst/>
                        </a:rPr>
                        <a:t>            Hospital admission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No difference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N/A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4138883626"/>
                  </a:ext>
                </a:extLst>
              </a:tr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>
                          <a:effectLst/>
                        </a:rPr>
                        <a:t>        Gene level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 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741930969"/>
                  </a:ext>
                </a:extLst>
              </a:tr>
              <a:tr h="24977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 dirty="0">
                          <a:effectLst/>
                        </a:rPr>
                        <a:t>            Macrolide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No difference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N/A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2734565180"/>
                  </a:ext>
                </a:extLst>
              </a:tr>
              <a:tr h="28611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 dirty="0">
                          <a:effectLst/>
                        </a:rPr>
                        <a:t>            Azithromycin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 err="1">
                          <a:effectLst/>
                        </a:rPr>
                        <a:t>msrA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Contributor: Long-term Azithromycin therapy</a:t>
                      </a: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33499216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 dirty="0">
                          <a:effectLst/>
                        </a:rPr>
                        <a:t>            Erythromycin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 err="1">
                          <a:effectLst/>
                        </a:rPr>
                        <a:t>mef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Contributor: Long-term Erythromycin therapy</a:t>
                      </a: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775220810"/>
                  </a:ext>
                </a:extLst>
              </a:tr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 dirty="0">
                          <a:effectLst/>
                        </a:rPr>
                        <a:t>            Smoking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No difference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N/A</a:t>
                      </a: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1199515134"/>
                  </a:ext>
                </a:extLst>
              </a:tr>
              <a:tr h="27747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 dirty="0">
                          <a:effectLst/>
                        </a:rPr>
                        <a:t>            Hospital admission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 err="1">
                          <a:effectLst/>
                        </a:rPr>
                        <a:t>msrA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Contributor: Hospital admission number</a:t>
                      </a:r>
                    </a:p>
                  </a:txBody>
                  <a:tcPr marL="4000" marR="4000" marT="40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394630"/>
                  </a:ext>
                </a:extLst>
              </a:tr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>
                          <a:effectLst/>
                        </a:rPr>
                        <a:t>Onward transmission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 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00" marR="4000" marT="400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2227220"/>
                  </a:ext>
                </a:extLst>
              </a:tr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>
                          <a:effectLst/>
                        </a:rPr>
                        <a:t>    Detection rate 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 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266121556"/>
                  </a:ext>
                </a:extLst>
              </a:tr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 dirty="0">
                          <a:effectLst/>
                        </a:rPr>
                        <a:t>        MCC vs NMCC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 err="1">
                          <a:effectLst/>
                        </a:rPr>
                        <a:t>ermF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MCC &lt; NMCC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714660964"/>
                  </a:ext>
                </a:extLst>
              </a:tr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>
                          <a:effectLst/>
                        </a:rPr>
                        <a:t>    Gene level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 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228315957"/>
                  </a:ext>
                </a:extLst>
              </a:tr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 dirty="0">
                          <a:effectLst/>
                        </a:rPr>
                        <a:t>        MCC vs NMCC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No difference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N/A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2760212686"/>
                  </a:ext>
                </a:extLst>
              </a:tr>
              <a:tr h="47104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 dirty="0">
                          <a:effectLst/>
                        </a:rPr>
                        <a:t>        MP-MCC vs NMP-NMCC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Not much difference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AU" sz="1100" u="none" strike="noStrike" dirty="0">
                          <a:effectLst/>
                        </a:rPr>
                        <a:t>Most of gene levels in patients are higher than that in close contacts regardless of treatment indicating at current stage, the transmission is not substantial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4262782110"/>
                  </a:ext>
                </a:extLst>
              </a:tr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>
                          <a:effectLst/>
                        </a:rPr>
                        <a:t>    Resistance dependence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 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3417460431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 dirty="0">
                          <a:effectLst/>
                        </a:rPr>
                        <a:t>        Detection rate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 err="1">
                          <a:effectLst/>
                        </a:rPr>
                        <a:t>ermF</a:t>
                      </a:r>
                      <a:r>
                        <a:rPr lang="en-AU" sz="1100" u="none" strike="noStrike" dirty="0">
                          <a:effectLst/>
                        </a:rPr>
                        <a:t> and </a:t>
                      </a:r>
                      <a:r>
                        <a:rPr lang="en-AU" sz="1100" u="none" strike="noStrike" dirty="0" err="1">
                          <a:effectLst/>
                        </a:rPr>
                        <a:t>mef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AU" sz="1100" u="none" strike="noStrike" dirty="0">
                          <a:effectLst/>
                        </a:rPr>
                        <a:t>The detection rate of </a:t>
                      </a:r>
                      <a:r>
                        <a:rPr lang="en-AU" sz="1100" u="none" strike="noStrike" dirty="0" err="1">
                          <a:effectLst/>
                        </a:rPr>
                        <a:t>ermF</a:t>
                      </a:r>
                      <a:r>
                        <a:rPr lang="en-AU" sz="1100" u="none" strike="noStrike" dirty="0">
                          <a:effectLst/>
                        </a:rPr>
                        <a:t> and </a:t>
                      </a:r>
                      <a:r>
                        <a:rPr lang="en-AU" sz="1100" u="none" strike="noStrike" dirty="0" err="1">
                          <a:effectLst/>
                        </a:rPr>
                        <a:t>mef</a:t>
                      </a:r>
                      <a:r>
                        <a:rPr lang="en-AU" sz="1100" u="none" strike="noStrike" dirty="0">
                          <a:effectLst/>
                        </a:rPr>
                        <a:t> in close contacts are significantly affected by their patients’ detection rate, indicating that </a:t>
                      </a:r>
                      <a:r>
                        <a:rPr lang="en-AU" sz="1100" u="none" strike="noStrike" dirty="0" err="1">
                          <a:effectLst/>
                        </a:rPr>
                        <a:t>ermF</a:t>
                      </a:r>
                      <a:r>
                        <a:rPr lang="en-AU" sz="1100" u="none" strike="noStrike" dirty="0">
                          <a:effectLst/>
                        </a:rPr>
                        <a:t> and </a:t>
                      </a:r>
                      <a:r>
                        <a:rPr lang="en-AU" sz="1100" u="none" strike="noStrike" dirty="0" err="1">
                          <a:effectLst/>
                        </a:rPr>
                        <a:t>mef</a:t>
                      </a:r>
                      <a:r>
                        <a:rPr lang="en-AU" sz="1100" u="none" strike="noStrike" dirty="0">
                          <a:effectLst/>
                        </a:rPr>
                        <a:t> might be transmission indicators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/>
                </a:tc>
                <a:extLst>
                  <a:ext uri="{0D108BD9-81ED-4DB2-BD59-A6C34878D82A}">
                    <a16:rowId xmlns:a16="http://schemas.microsoft.com/office/drawing/2014/main" val="338863631"/>
                  </a:ext>
                </a:extLst>
              </a:tr>
              <a:tr h="2654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 dirty="0">
                          <a:effectLst/>
                        </a:rPr>
                        <a:t>        Gene level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No difference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N/A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48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46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1BE0-AAE4-484F-BB62-D9FA88F6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-611007"/>
            <a:ext cx="5915025" cy="2356556"/>
          </a:xfrm>
        </p:spPr>
        <p:txBody>
          <a:bodyPr/>
          <a:lstStyle/>
          <a:p>
            <a:r>
              <a:rPr lang="en-AU" b="1" dirty="0"/>
              <a:t>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DCFBD5-558E-4A18-A642-5B29DBA8DBAC}"/>
              </a:ext>
            </a:extLst>
          </p:cNvPr>
          <p:cNvSpPr/>
          <p:nvPr/>
        </p:nvSpPr>
        <p:spPr>
          <a:xfrm>
            <a:off x="10313" y="1406995"/>
            <a:ext cx="661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Table 1. 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Study population characteristics</a:t>
            </a:r>
            <a:endParaRPr lang="en-AU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E96729-6BC3-42A4-BF07-6C1789497227}"/>
              </a:ext>
            </a:extLst>
          </p:cNvPr>
          <p:cNvSpPr/>
          <p:nvPr/>
        </p:nvSpPr>
        <p:spPr>
          <a:xfrm>
            <a:off x="81755" y="9159670"/>
            <a:ext cx="6543674" cy="757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Mean (SD), student's t-test; </a:t>
            </a:r>
            <a:r>
              <a:rPr lang="en-AU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†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(%), Fisher's exact test; 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contact: a close household contact who has lived with a patient with a respiratory disease for at least six months, or a close family member or friend who has had contact with the patients ≥2 times a week over the last two years. All patients categorized based on primary diagnosis.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6889DE-46FD-4ED3-902E-A45C3B35A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93394"/>
              </p:ext>
            </p:extLst>
          </p:nvPr>
        </p:nvGraphicFramePr>
        <p:xfrm>
          <a:off x="81755" y="1817977"/>
          <a:ext cx="6694488" cy="64749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04818">
                  <a:extLst>
                    <a:ext uri="{9D8B030D-6E8A-4147-A177-3AD203B41FA5}">
                      <a16:colId xmlns:a16="http://schemas.microsoft.com/office/drawing/2014/main" val="1567571557"/>
                    </a:ext>
                  </a:extLst>
                </a:gridCol>
                <a:gridCol w="828285">
                  <a:extLst>
                    <a:ext uri="{9D8B030D-6E8A-4147-A177-3AD203B41FA5}">
                      <a16:colId xmlns:a16="http://schemas.microsoft.com/office/drawing/2014/main" val="2985972045"/>
                    </a:ext>
                  </a:extLst>
                </a:gridCol>
                <a:gridCol w="818540">
                  <a:extLst>
                    <a:ext uri="{9D8B030D-6E8A-4147-A177-3AD203B41FA5}">
                      <a16:colId xmlns:a16="http://schemas.microsoft.com/office/drawing/2014/main" val="4215259626"/>
                    </a:ext>
                  </a:extLst>
                </a:gridCol>
                <a:gridCol w="584671">
                  <a:extLst>
                    <a:ext uri="{9D8B030D-6E8A-4147-A177-3AD203B41FA5}">
                      <a16:colId xmlns:a16="http://schemas.microsoft.com/office/drawing/2014/main" val="3033473363"/>
                    </a:ext>
                  </a:extLst>
                </a:gridCol>
                <a:gridCol w="847774">
                  <a:extLst>
                    <a:ext uri="{9D8B030D-6E8A-4147-A177-3AD203B41FA5}">
                      <a16:colId xmlns:a16="http://schemas.microsoft.com/office/drawing/2014/main" val="306642081"/>
                    </a:ext>
                  </a:extLst>
                </a:gridCol>
                <a:gridCol w="964708">
                  <a:extLst>
                    <a:ext uri="{9D8B030D-6E8A-4147-A177-3AD203B41FA5}">
                      <a16:colId xmlns:a16="http://schemas.microsoft.com/office/drawing/2014/main" val="757297040"/>
                    </a:ext>
                  </a:extLst>
                </a:gridCol>
                <a:gridCol w="545692">
                  <a:extLst>
                    <a:ext uri="{9D8B030D-6E8A-4147-A177-3AD203B41FA5}">
                      <a16:colId xmlns:a16="http://schemas.microsoft.com/office/drawing/2014/main" val="724176200"/>
                    </a:ext>
                  </a:extLst>
                </a:gridCol>
              </a:tblGrid>
              <a:tr h="556224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Macrolide patients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Non-macrolide patients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Macrolide </a:t>
                      </a:r>
                    </a:p>
                    <a:p>
                      <a:pPr algn="ctr" fontAlgn="b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 contacts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Non-macrolides close contacts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93395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292800"/>
                  </a:ext>
                </a:extLst>
              </a:tr>
              <a:tr h="342416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Age, years*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3953903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Mean (SD)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45018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Sex, n (%)†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2467156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Male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116921379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Female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746622"/>
                  </a:ext>
                </a:extLst>
              </a:tr>
              <a:tr h="321376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Respiratory condition, n (%)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10228113"/>
                  </a:ext>
                </a:extLst>
              </a:tr>
              <a:tr h="325925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Cystic fibrosis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(66)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(25)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&gt;0.99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1419269982"/>
                  </a:ext>
                </a:extLst>
              </a:tr>
              <a:tr h="298764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Asthma</a:t>
                      </a:r>
                      <a:endParaRPr lang="en-AU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(18)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(13)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(15)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4019390899"/>
                  </a:ext>
                </a:extLst>
              </a:tr>
              <a:tr h="289711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Non-CF Bronchiectasis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(34)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 (58)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0.035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&gt;0.99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94511"/>
                  </a:ext>
                </a:extLst>
              </a:tr>
              <a:tr h="298764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Smoking status, n (%)†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1367642"/>
                  </a:ext>
                </a:extLst>
              </a:tr>
              <a:tr h="289711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Non-smoker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 (83)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(80)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(66)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(53)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1002705658"/>
                  </a:ext>
                </a:extLst>
              </a:tr>
              <a:tr h="289711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Current smoker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&gt;0.99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(4)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(7)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4029463591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Ex-smoker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(15)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(20)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(28)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(40)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30639746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No provided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(2)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&gt;0.99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(2)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&gt;0.99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261694"/>
                  </a:ext>
                </a:extLst>
              </a:tr>
              <a:tr h="329414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Hospital admission in last 4 weeks, n (%)†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(11)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(5)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&gt;0.99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235805"/>
                  </a:ext>
                </a:extLst>
              </a:tr>
              <a:tr h="316871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Macrolide exposure, n (%)†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51644647"/>
                  </a:ext>
                </a:extLst>
              </a:tr>
              <a:tr h="325925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Azithromycin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(75)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&gt;0.99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384491159"/>
                  </a:ext>
                </a:extLst>
              </a:tr>
              <a:tr h="316871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Erythromycin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(25)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&gt;0.99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6" marR="2776" marT="27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92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47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8ED473-5DED-47E7-8E56-BA44C90FE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160529"/>
              </p:ext>
            </p:extLst>
          </p:nvPr>
        </p:nvGraphicFramePr>
        <p:xfrm>
          <a:off x="435769" y="3799568"/>
          <a:ext cx="5915027" cy="56940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3893">
                  <a:extLst>
                    <a:ext uri="{9D8B030D-6E8A-4147-A177-3AD203B41FA5}">
                      <a16:colId xmlns:a16="http://schemas.microsoft.com/office/drawing/2014/main" val="392712244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443063677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159782886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985312754"/>
                    </a:ext>
                  </a:extLst>
                </a:gridCol>
                <a:gridCol w="869951">
                  <a:extLst>
                    <a:ext uri="{9D8B030D-6E8A-4147-A177-3AD203B41FA5}">
                      <a16:colId xmlns:a16="http://schemas.microsoft.com/office/drawing/2014/main" val="4104914654"/>
                    </a:ext>
                  </a:extLst>
                </a:gridCol>
                <a:gridCol w="684529">
                  <a:extLst>
                    <a:ext uri="{9D8B030D-6E8A-4147-A177-3AD203B41FA5}">
                      <a16:colId xmlns:a16="http://schemas.microsoft.com/office/drawing/2014/main" val="3235694269"/>
                    </a:ext>
                  </a:extLst>
                </a:gridCol>
                <a:gridCol w="739617">
                  <a:extLst>
                    <a:ext uri="{9D8B030D-6E8A-4147-A177-3AD203B41FA5}">
                      <a16:colId xmlns:a16="http://schemas.microsoft.com/office/drawing/2014/main" val="717970325"/>
                    </a:ext>
                  </a:extLst>
                </a:gridCol>
                <a:gridCol w="739617">
                  <a:extLst>
                    <a:ext uri="{9D8B030D-6E8A-4147-A177-3AD203B41FA5}">
                      <a16:colId xmlns:a16="http://schemas.microsoft.com/office/drawing/2014/main" val="2124752763"/>
                    </a:ext>
                  </a:extLst>
                </a:gridCol>
              </a:tblGrid>
              <a:tr h="6384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limit 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(Ct value)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patients carried the gene in indicated group</a:t>
                      </a: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values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334248"/>
                  </a:ext>
                </a:extLst>
              </a:tr>
              <a:tr h="56721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MP: AP+EP</a:t>
                      </a: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NMP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AU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 </a:t>
                      </a:r>
                      <a:r>
                        <a:rPr lang="en-AU" sz="10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vs</a:t>
                      </a:r>
                      <a:r>
                        <a:rPr lang="en-AU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EP</a:t>
                      </a: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AU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MP </a:t>
                      </a:r>
                      <a:r>
                        <a:rPr lang="en-AU" sz="10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vs</a:t>
                      </a:r>
                      <a:r>
                        <a:rPr lang="en-AU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NMP</a:t>
                      </a: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531585"/>
                  </a:ext>
                </a:extLst>
              </a:tr>
              <a:tr h="4407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34.26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2.5%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(1/40)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(0/13)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1.9%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(1/53)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5.0%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(2/40)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848438"/>
                  </a:ext>
                </a:extLst>
              </a:tr>
              <a:tr h="446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(B)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88%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(35/40)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(12/13)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89%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(47/53)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93%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(37/40)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254824"/>
                  </a:ext>
                </a:extLst>
              </a:tr>
              <a:tr h="433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33.40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(8/40)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(4/13)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23%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(12/53)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(6/40)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038094"/>
                  </a:ext>
                </a:extLst>
              </a:tr>
              <a:tr h="446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(F)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32.59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(26/40)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(10/13)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68%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(36/53)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(30/40)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37897"/>
                  </a:ext>
                </a:extLst>
              </a:tr>
              <a:tr h="466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mef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37.14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(26/40)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(13/13)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74%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(39/53)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(32/40)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</a:rPr>
                        <a:t>0.012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01303"/>
                  </a:ext>
                </a:extLst>
              </a:tr>
              <a:tr h="4601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msr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34.04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(18/40)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(5/13)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43%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(23/53)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(16/40)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633868"/>
                  </a:ext>
                </a:extLst>
              </a:tr>
              <a:tr h="4534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msr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(E)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36.74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(24/40)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(13/13)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70%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(37/53)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73%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(29/40)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</a:rPr>
                        <a:t>0.0052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14860"/>
                  </a:ext>
                </a:extLst>
              </a:tr>
              <a:tr h="4534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tet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(M)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33.82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(38/40)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(12/13)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94%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(50/53)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(40/40)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804955"/>
                  </a:ext>
                </a:extLst>
              </a:tr>
              <a:tr h="4534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tet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(O)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31.96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60%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(24/40)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(11/13)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66%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(35/53)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78%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(31/40)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211034"/>
                  </a:ext>
                </a:extLst>
              </a:tr>
              <a:tr h="4339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tet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(W)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31.31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(31/40)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(13/13)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83%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(44/53)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(38/40)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97736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0EDC6D4-68D1-4EA4-9D3C-6F42B97638FA}"/>
              </a:ext>
            </a:extLst>
          </p:cNvPr>
          <p:cNvSpPr txBox="1">
            <a:spLocks/>
          </p:cNvSpPr>
          <p:nvPr/>
        </p:nvSpPr>
        <p:spPr>
          <a:xfrm>
            <a:off x="242887" y="227193"/>
            <a:ext cx="5915025" cy="235655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/>
              <a:t>Results -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66C513-A020-48AB-8E14-7910F5146EC7}"/>
              </a:ext>
            </a:extLst>
          </p:cNvPr>
          <p:cNvSpPr/>
          <p:nvPr/>
        </p:nvSpPr>
        <p:spPr>
          <a:xfrm>
            <a:off x="359567" y="3485096"/>
            <a:ext cx="66151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Table 2. </a:t>
            </a:r>
            <a:r>
              <a:rPr lang="en-AU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Resistance gene detection frequency in patients</a:t>
            </a:r>
            <a:endParaRPr lang="en-AU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347C7-9A62-4153-BC8F-AE365BAC363F}"/>
              </a:ext>
            </a:extLst>
          </p:cNvPr>
          <p:cNvSpPr/>
          <p:nvPr/>
        </p:nvSpPr>
        <p:spPr>
          <a:xfrm>
            <a:off x="435769" y="9531053"/>
            <a:ext cx="5986462" cy="811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AU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was determined by Fisher's exact test (MP vs NMP: One-tailed test, AP vs EP: Two-tailed test). AP (Azithromycin Patients), patients who received long-term azithromycin therapy; EP (Erythromycin patients), patients who received long-term erythromycin therapy; MP (Macrolide patients), patients who received macrolide therapy (patients here include azithromycin patients and erythromycin patients); NMP (Non-macrolide patients), patients who were not receiving any macrolide therapy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0ED24-C6F9-4ABA-8E5F-4C98F7D5028E}"/>
              </a:ext>
            </a:extLst>
          </p:cNvPr>
          <p:cNvSpPr/>
          <p:nvPr/>
        </p:nvSpPr>
        <p:spPr>
          <a:xfrm>
            <a:off x="242887" y="940323"/>
            <a:ext cx="5991229" cy="2094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defTabSz="685800">
              <a:lnSpc>
                <a:spcPct val="200000"/>
              </a:lnSpc>
              <a:spcBef>
                <a:spcPts val="750"/>
              </a:spcBef>
              <a:buFont typeface="Wingdings" pitchFamily="2" charset="2"/>
              <a:buChar char="q"/>
            </a:pPr>
            <a:r>
              <a:rPr lang="en-US" b="1" dirty="0">
                <a:solidFill>
                  <a:prstClr val="black"/>
                </a:solidFill>
              </a:rPr>
              <a:t> Effects of macrolides on resistance development</a:t>
            </a:r>
          </a:p>
          <a:p>
            <a:pPr marL="571500" lvl="1" indent="-228600" defTabSz="685800">
              <a:lnSpc>
                <a:spcPct val="200000"/>
              </a:lnSpc>
              <a:spcBef>
                <a:spcPts val="375"/>
              </a:spcBef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</a:rPr>
              <a:t>Macrolide resistance detection rates:</a:t>
            </a:r>
          </a:p>
          <a:p>
            <a:pPr marL="1028700" lvl="2" indent="-342900" defTabSz="685800">
              <a:lnSpc>
                <a:spcPct val="200000"/>
              </a:lnSpc>
              <a:spcBef>
                <a:spcPts val="375"/>
              </a:spcBef>
              <a:buFont typeface="+mj-lt"/>
              <a:buAutoNum type="arabicParenR"/>
            </a:pPr>
            <a:r>
              <a:rPr lang="en-US" sz="1400" dirty="0">
                <a:solidFill>
                  <a:prstClr val="black"/>
                </a:solidFill>
              </a:rPr>
              <a:t>Macrolide patients </a:t>
            </a:r>
            <a:r>
              <a:rPr lang="en-US" sz="1400" i="1" dirty="0">
                <a:solidFill>
                  <a:prstClr val="black"/>
                </a:solidFill>
              </a:rPr>
              <a:t>vs</a:t>
            </a:r>
            <a:r>
              <a:rPr lang="en-US" sz="1400" dirty="0">
                <a:solidFill>
                  <a:prstClr val="black"/>
                </a:solidFill>
              </a:rPr>
              <a:t> Non-macrolide patients</a:t>
            </a:r>
          </a:p>
          <a:p>
            <a:pPr marL="1028700" lvl="2" indent="-342900" defTabSz="685800">
              <a:lnSpc>
                <a:spcPct val="200000"/>
              </a:lnSpc>
              <a:spcBef>
                <a:spcPts val="375"/>
              </a:spcBef>
              <a:buFont typeface="+mj-lt"/>
              <a:buAutoNum type="arabicParenR"/>
            </a:pPr>
            <a:r>
              <a:rPr lang="en-US" sz="1400" dirty="0">
                <a:solidFill>
                  <a:prstClr val="black"/>
                </a:solidFill>
              </a:rPr>
              <a:t>Azithromycin patients </a:t>
            </a:r>
            <a:r>
              <a:rPr lang="en-US" sz="1400" i="1" dirty="0">
                <a:solidFill>
                  <a:prstClr val="black"/>
                </a:solidFill>
              </a:rPr>
              <a:t>vs</a:t>
            </a:r>
            <a:r>
              <a:rPr lang="en-US" sz="1400" dirty="0">
                <a:solidFill>
                  <a:prstClr val="black"/>
                </a:solidFill>
              </a:rPr>
              <a:t> Erythromycin patients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0993E-F00C-4E1B-AB72-19BC356867E7}"/>
              </a:ext>
            </a:extLst>
          </p:cNvPr>
          <p:cNvSpPr txBox="1"/>
          <p:nvPr/>
        </p:nvSpPr>
        <p:spPr>
          <a:xfrm>
            <a:off x="359567" y="10613219"/>
            <a:ext cx="6194626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AU" sz="1400" b="1" dirty="0"/>
              <a:t>NOTE: Rationale of comparing macrolide resistance between AP and EP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400" dirty="0" err="1"/>
              <a:t>Serisier</a:t>
            </a:r>
            <a:r>
              <a:rPr lang="en-AU" sz="1400" dirty="0"/>
              <a:t> </a:t>
            </a:r>
            <a:r>
              <a:rPr lang="en-AU" sz="1400" i="1" dirty="0"/>
              <a:t>et al</a:t>
            </a:r>
            <a:r>
              <a:rPr lang="en-AU" sz="1400" dirty="0"/>
              <a:t>. (PMID: 24429132) suggested that  the longer acting azithromycin use may confer high rates of macrolide resistance in oropharyngeal Streptococci than erythromycin</a:t>
            </a:r>
          </a:p>
        </p:txBody>
      </p:sp>
    </p:spTree>
    <p:extLst>
      <p:ext uri="{BB962C8B-B14F-4D97-AF65-F5344CB8AC3E}">
        <p14:creationId xmlns:p14="http://schemas.microsoft.com/office/powerpoint/2010/main" val="91979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8ED473-5DED-47E7-8E56-BA44C90FE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22251"/>
              </p:ext>
            </p:extLst>
          </p:nvPr>
        </p:nvGraphicFramePr>
        <p:xfrm>
          <a:off x="481806" y="3546523"/>
          <a:ext cx="5915027" cy="56940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3893">
                  <a:extLst>
                    <a:ext uri="{9D8B030D-6E8A-4147-A177-3AD203B41FA5}">
                      <a16:colId xmlns:a16="http://schemas.microsoft.com/office/drawing/2014/main" val="392712244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443063677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159782886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985312754"/>
                    </a:ext>
                  </a:extLst>
                </a:gridCol>
                <a:gridCol w="869951">
                  <a:extLst>
                    <a:ext uri="{9D8B030D-6E8A-4147-A177-3AD203B41FA5}">
                      <a16:colId xmlns:a16="http://schemas.microsoft.com/office/drawing/2014/main" val="4104914654"/>
                    </a:ext>
                  </a:extLst>
                </a:gridCol>
                <a:gridCol w="684529">
                  <a:extLst>
                    <a:ext uri="{9D8B030D-6E8A-4147-A177-3AD203B41FA5}">
                      <a16:colId xmlns:a16="http://schemas.microsoft.com/office/drawing/2014/main" val="3235694269"/>
                    </a:ext>
                  </a:extLst>
                </a:gridCol>
                <a:gridCol w="739617">
                  <a:extLst>
                    <a:ext uri="{9D8B030D-6E8A-4147-A177-3AD203B41FA5}">
                      <a16:colId xmlns:a16="http://schemas.microsoft.com/office/drawing/2014/main" val="717970325"/>
                    </a:ext>
                  </a:extLst>
                </a:gridCol>
                <a:gridCol w="739617">
                  <a:extLst>
                    <a:ext uri="{9D8B030D-6E8A-4147-A177-3AD203B41FA5}">
                      <a16:colId xmlns:a16="http://schemas.microsoft.com/office/drawing/2014/main" val="2124752763"/>
                    </a:ext>
                  </a:extLst>
                </a:gridCol>
              </a:tblGrid>
              <a:tr h="6384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limit 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(Ct value)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Normalised resistance gene levels in indicated group</a:t>
                      </a: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values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334248"/>
                  </a:ext>
                </a:extLst>
              </a:tr>
              <a:tr h="56721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MP: AP+EP</a:t>
                      </a: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NMP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AU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 </a:t>
                      </a:r>
                      <a:r>
                        <a:rPr lang="en-AU" sz="10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vs</a:t>
                      </a:r>
                      <a:r>
                        <a:rPr lang="en-AU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EP</a:t>
                      </a: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AU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MP </a:t>
                      </a:r>
                      <a:r>
                        <a:rPr lang="en-AU" sz="10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vs</a:t>
                      </a:r>
                      <a:r>
                        <a:rPr lang="en-AU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NMP</a:t>
                      </a: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531585"/>
                  </a:ext>
                </a:extLst>
              </a:tr>
              <a:tr h="4407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34.26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(0.0-10.8)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(0.0-0.0)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(0.0-10.8)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(0.0-7.4)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848438"/>
                  </a:ext>
                </a:extLst>
              </a:tr>
              <a:tr h="446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(B)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7.5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(3.5)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8.0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(3.4)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(0.0-12.4)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(0.0-10.8)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254824"/>
                  </a:ext>
                </a:extLst>
              </a:tr>
              <a:tr h="433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33.40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(0.0-13.6)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(0.0-5.4)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(0.0-13.6)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(0.0-8.3)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038094"/>
                  </a:ext>
                </a:extLst>
              </a:tr>
              <a:tr h="446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(F)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32.59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7.3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(0.0-12.4)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8.8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(0.0-11.4)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(0.0-12.4)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(0.0-11.6)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37897"/>
                  </a:ext>
                </a:extLst>
              </a:tr>
              <a:tr h="466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mef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37.14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3.8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(0.0-6.7)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5.0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(3.2-6.0)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(0.0-6.7)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(0.0-7.1)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</a:rPr>
                        <a:t>0.039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01303"/>
                  </a:ext>
                </a:extLst>
              </a:tr>
              <a:tr h="4601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msr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34.04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(0.0-13.6)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(0.0-7.5)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(0.0-13.6)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(0.0-9.5)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633868"/>
                  </a:ext>
                </a:extLst>
              </a:tr>
              <a:tr h="4534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msr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(E)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36.74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8.3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(0.0-13.3)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7.2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(3.5-12.9)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(0.0-13.3)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(0.0-15.9)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14860"/>
                  </a:ext>
                </a:extLst>
              </a:tr>
              <a:tr h="4534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tet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(M)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33.82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6.3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(0.0-9.2)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5.4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(0.0-7.7)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(0.0-9.2)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(0.0-7.7)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804955"/>
                  </a:ext>
                </a:extLst>
              </a:tr>
              <a:tr h="4534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tet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(O)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31.96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6.6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(0.0-10.8)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7.7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(0.0-10.4)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(0.0-10.8)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(0.0-12.3)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211034"/>
                  </a:ext>
                </a:extLst>
              </a:tr>
              <a:tr h="4339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tet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(W)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31.31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5.5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(0-10.4)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6.5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(1.8-7.6)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(2.8)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 </a:t>
                      </a:r>
                    </a:p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(0.0-2.1)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" marR="5338" marT="533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97736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0EDC6D4-68D1-4EA4-9D3C-6F42B97638FA}"/>
              </a:ext>
            </a:extLst>
          </p:cNvPr>
          <p:cNvSpPr txBox="1">
            <a:spLocks/>
          </p:cNvSpPr>
          <p:nvPr/>
        </p:nvSpPr>
        <p:spPr>
          <a:xfrm>
            <a:off x="242887" y="227193"/>
            <a:ext cx="5915025" cy="235655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/>
              <a:t>Results -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66C513-A020-48AB-8E14-7910F5146EC7}"/>
              </a:ext>
            </a:extLst>
          </p:cNvPr>
          <p:cNvSpPr/>
          <p:nvPr/>
        </p:nvSpPr>
        <p:spPr>
          <a:xfrm>
            <a:off x="369887" y="3258779"/>
            <a:ext cx="66151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Table 3. </a:t>
            </a:r>
            <a:r>
              <a:rPr lang="en-AU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Normalised resistance gene level</a:t>
            </a:r>
            <a:endParaRPr lang="en-AU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2F1EE-EDFB-429A-8284-41BF4BFE3403}"/>
              </a:ext>
            </a:extLst>
          </p:cNvPr>
          <p:cNvSpPr/>
          <p:nvPr/>
        </p:nvSpPr>
        <p:spPr>
          <a:xfrm>
            <a:off x="433385" y="9251280"/>
            <a:ext cx="5991229" cy="118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AU" sz="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Resistance gene abundance was normalised to the 16S Ct value of each sample. </a:t>
            </a:r>
            <a:r>
              <a:rPr lang="en-AU" sz="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presented as m</a:t>
            </a:r>
            <a:r>
              <a:rPr lang="en-AU" sz="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edian (min-max), or mean (SD) depending on normality test. P values were determined by Mann-Whitney test (</a:t>
            </a:r>
            <a:r>
              <a:rPr lang="en-AU" sz="8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unparametric</a:t>
            </a:r>
            <a:r>
              <a:rPr lang="en-AU" sz="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data, one-tailed test) and Unpaired </a:t>
            </a:r>
            <a:r>
              <a:rPr lang="en-AU" sz="800" i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AU" sz="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test with Welch's correction (parametric data, one-tailed test). </a:t>
            </a:r>
            <a:r>
              <a:rPr lang="en-A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(Azithromycin Patients), patients who received long-term azithromycin therapy; EP (Erythromycin patients), patients who received long-term erythromycin therapy; MP (Macrolide patients), patients who received macrolide therapy (patients here include azithromycin patients and erythromycin patients); NMP (Non-macrolide patients), patients who were not receiving any macrolide therapy;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0A7539-21A9-4613-8C88-DEED594AA176}"/>
              </a:ext>
            </a:extLst>
          </p:cNvPr>
          <p:cNvSpPr/>
          <p:nvPr/>
        </p:nvSpPr>
        <p:spPr>
          <a:xfrm>
            <a:off x="242887" y="940323"/>
            <a:ext cx="5991229" cy="2094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defTabSz="685800">
              <a:lnSpc>
                <a:spcPct val="200000"/>
              </a:lnSpc>
              <a:spcBef>
                <a:spcPts val="750"/>
              </a:spcBef>
              <a:buFont typeface="Wingdings" pitchFamily="2" charset="2"/>
              <a:buChar char="q"/>
            </a:pPr>
            <a:r>
              <a:rPr lang="en-US" b="1" dirty="0">
                <a:solidFill>
                  <a:prstClr val="black"/>
                </a:solidFill>
              </a:rPr>
              <a:t> Effects of macrolides on resistance development</a:t>
            </a:r>
          </a:p>
          <a:p>
            <a:pPr marL="571500" lvl="1" indent="-228600" defTabSz="685800">
              <a:lnSpc>
                <a:spcPct val="200000"/>
              </a:lnSpc>
              <a:spcBef>
                <a:spcPts val="375"/>
              </a:spcBef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</a:rPr>
              <a:t>Macrolide resistance levels:</a:t>
            </a:r>
          </a:p>
          <a:p>
            <a:pPr marL="1028700" lvl="2" indent="-342900" defTabSz="685800">
              <a:lnSpc>
                <a:spcPct val="200000"/>
              </a:lnSpc>
              <a:spcBef>
                <a:spcPts val="375"/>
              </a:spcBef>
              <a:buFont typeface="+mj-lt"/>
              <a:buAutoNum type="arabicParenR"/>
            </a:pPr>
            <a:r>
              <a:rPr lang="en-US" sz="1400" dirty="0">
                <a:solidFill>
                  <a:prstClr val="black"/>
                </a:solidFill>
              </a:rPr>
              <a:t>Macrolide patients </a:t>
            </a:r>
            <a:r>
              <a:rPr lang="en-US" sz="1400" i="1" dirty="0">
                <a:solidFill>
                  <a:prstClr val="black"/>
                </a:solidFill>
              </a:rPr>
              <a:t>vs</a:t>
            </a:r>
            <a:r>
              <a:rPr lang="en-US" sz="1400" dirty="0">
                <a:solidFill>
                  <a:prstClr val="black"/>
                </a:solidFill>
              </a:rPr>
              <a:t> Non-macrolide patients</a:t>
            </a:r>
          </a:p>
          <a:p>
            <a:pPr marL="1028700" lvl="2" indent="-342900" defTabSz="685800">
              <a:lnSpc>
                <a:spcPct val="200000"/>
              </a:lnSpc>
              <a:spcBef>
                <a:spcPts val="375"/>
              </a:spcBef>
              <a:buFont typeface="+mj-lt"/>
              <a:buAutoNum type="arabicParenR"/>
            </a:pPr>
            <a:r>
              <a:rPr lang="en-US" sz="1400" dirty="0">
                <a:solidFill>
                  <a:prstClr val="black"/>
                </a:solidFill>
              </a:rPr>
              <a:t>Azithromycin patients </a:t>
            </a:r>
            <a:r>
              <a:rPr lang="en-US" sz="1400" i="1" dirty="0">
                <a:solidFill>
                  <a:prstClr val="black"/>
                </a:solidFill>
              </a:rPr>
              <a:t>vs</a:t>
            </a:r>
            <a:r>
              <a:rPr lang="en-US" sz="1400" dirty="0">
                <a:solidFill>
                  <a:prstClr val="black"/>
                </a:solidFill>
              </a:rPr>
              <a:t> Erythromycin patients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DFE51-E346-4251-812E-6CBFFE49E161}"/>
              </a:ext>
            </a:extLst>
          </p:cNvPr>
          <p:cNvSpPr txBox="1"/>
          <p:nvPr/>
        </p:nvSpPr>
        <p:spPr>
          <a:xfrm>
            <a:off x="369887" y="10737465"/>
            <a:ext cx="6194626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AU" sz="1400" b="1" dirty="0"/>
              <a:t>NOTE: Rationale of comparing macrolide resistance between AP and EP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400" dirty="0" err="1"/>
              <a:t>Serisier</a:t>
            </a:r>
            <a:r>
              <a:rPr lang="en-AU" sz="1400" dirty="0"/>
              <a:t> </a:t>
            </a:r>
            <a:r>
              <a:rPr lang="en-AU" sz="1400" i="1" dirty="0"/>
              <a:t>et al</a:t>
            </a:r>
            <a:r>
              <a:rPr lang="en-AU" sz="1400" dirty="0"/>
              <a:t>. (PMID: 24429132) suggested that  the longer acting azithromycin use may confer high rates of macrolide resistance in oropharyngeal Streptococci than erythromycin</a:t>
            </a:r>
          </a:p>
        </p:txBody>
      </p:sp>
    </p:spTree>
    <p:extLst>
      <p:ext uri="{BB962C8B-B14F-4D97-AF65-F5344CB8AC3E}">
        <p14:creationId xmlns:p14="http://schemas.microsoft.com/office/powerpoint/2010/main" val="367832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EDC6D4-68D1-4EA4-9D3C-6F42B97638FA}"/>
              </a:ext>
            </a:extLst>
          </p:cNvPr>
          <p:cNvSpPr txBox="1">
            <a:spLocks/>
          </p:cNvSpPr>
          <p:nvPr/>
        </p:nvSpPr>
        <p:spPr>
          <a:xfrm>
            <a:off x="293347" y="206102"/>
            <a:ext cx="5915025" cy="235655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/>
              <a:t>Results -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F11AD9-3B94-457E-9F73-A91802185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748566"/>
              </p:ext>
            </p:extLst>
          </p:nvPr>
        </p:nvGraphicFramePr>
        <p:xfrm>
          <a:off x="463551" y="4734436"/>
          <a:ext cx="6051551" cy="299323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82701">
                  <a:extLst>
                    <a:ext uri="{9D8B030D-6E8A-4147-A177-3AD203B41FA5}">
                      <a16:colId xmlns:a16="http://schemas.microsoft.com/office/drawing/2014/main" val="402363877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82768898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37423810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70230194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9666947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068053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67576734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1416913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422975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52179215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51345005"/>
                    </a:ext>
                  </a:extLst>
                </a:gridCol>
              </a:tblGrid>
              <a:tr h="3328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Covariates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– Covariates’ effects on </a:t>
                      </a:r>
                      <a:r>
                        <a:rPr lang="en-AU" sz="10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patients' macrolide resistance gene detection rates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490437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mef</a:t>
                      </a:r>
                      <a:endParaRPr lang="en-AU" sz="1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msr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msr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tet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tet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tet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5709"/>
                  </a:ext>
                </a:extLst>
              </a:tr>
              <a:tr h="21828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050495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Macrolide</a:t>
                      </a: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extLst>
                  <a:ext uri="{0D108BD9-81ED-4DB2-BD59-A6C34878D82A}">
                    <a16:rowId xmlns:a16="http://schemas.microsoft.com/office/drawing/2014/main" val="2176145571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Azithromycin</a:t>
                      </a: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extLst>
                  <a:ext uri="{0D108BD9-81ED-4DB2-BD59-A6C34878D82A}">
                    <a16:rowId xmlns:a16="http://schemas.microsoft.com/office/drawing/2014/main" val="1202558170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Erythromycin</a:t>
                      </a: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extLst>
                  <a:ext uri="{0D108BD9-81ED-4DB2-BD59-A6C34878D82A}">
                    <a16:rowId xmlns:a16="http://schemas.microsoft.com/office/drawing/2014/main" val="209721861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Smoking</a:t>
                      </a: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extLst>
                  <a:ext uri="{0D108BD9-81ED-4DB2-BD59-A6C34878D82A}">
                    <a16:rowId xmlns:a16="http://schemas.microsoft.com/office/drawing/2014/main" val="1329349003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Smoke ever</a:t>
                      </a:r>
                    </a:p>
                  </a:txBody>
                  <a:tcPr marL="1854" marR="1854" marT="1854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6528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Hospital admission</a:t>
                      </a: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113355"/>
                  </a:ext>
                </a:extLst>
              </a:tr>
              <a:tr h="39730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Hospitalised ever</a:t>
                      </a:r>
                    </a:p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(last 4 weeks)</a:t>
                      </a: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231697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Number of admission</a:t>
                      </a:r>
                    </a:p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(last 12 months)</a:t>
                      </a:r>
                    </a:p>
                  </a:txBody>
                  <a:tcPr marL="1854" marR="1854" marT="1854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63626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9E31E93-D6D2-4194-AD09-89405FE0297B}"/>
              </a:ext>
            </a:extLst>
          </p:cNvPr>
          <p:cNvSpPr/>
          <p:nvPr/>
        </p:nvSpPr>
        <p:spPr>
          <a:xfrm>
            <a:off x="390524" y="4465356"/>
            <a:ext cx="51514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5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Table 4-1.</a:t>
            </a:r>
            <a:r>
              <a:rPr lang="en-AU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Covariates’ effects on patients' macrolide resistance gene detection rates</a:t>
            </a:r>
            <a:endParaRPr lang="en-AU" sz="10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C51184-694F-4184-83F3-AC6EF2F416C7}"/>
              </a:ext>
            </a:extLst>
          </p:cNvPr>
          <p:cNvSpPr/>
          <p:nvPr/>
        </p:nvSpPr>
        <p:spPr>
          <a:xfrm>
            <a:off x="323849" y="8062089"/>
            <a:ext cx="48212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5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Table 4-2.</a:t>
            </a:r>
            <a:r>
              <a:rPr lang="en-AU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Covariates’ effects on patients' macrolide resistance gene levels</a:t>
            </a:r>
            <a:endParaRPr lang="en-AU" sz="105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C070E7-B8C0-4729-87F2-B581B4A41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7226"/>
              </p:ext>
            </p:extLst>
          </p:nvPr>
        </p:nvGraphicFramePr>
        <p:xfrm>
          <a:off x="395287" y="8317319"/>
          <a:ext cx="6051551" cy="303804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82701">
                  <a:extLst>
                    <a:ext uri="{9D8B030D-6E8A-4147-A177-3AD203B41FA5}">
                      <a16:colId xmlns:a16="http://schemas.microsoft.com/office/drawing/2014/main" val="402363877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82768898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37423810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70230194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9666947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068053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67576734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1416913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422975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52179215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51345005"/>
                    </a:ext>
                  </a:extLst>
                </a:gridCol>
              </a:tblGrid>
              <a:tr h="3599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Covariates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– Covariates’ effects on </a:t>
                      </a:r>
                      <a:r>
                        <a:rPr lang="en-AU" sz="10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patients' macrolide resistance gene level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490437"/>
                  </a:ext>
                </a:extLst>
              </a:tr>
              <a:tr h="36061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mef</a:t>
                      </a:r>
                      <a:endParaRPr lang="en-AU" sz="1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msr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msr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tet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tet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tet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5709"/>
                  </a:ext>
                </a:extLst>
              </a:tr>
              <a:tr h="21828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050495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Macrolide</a:t>
                      </a: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6145571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Azithromycin</a:t>
                      </a: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2558170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Erythromycin</a:t>
                      </a: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21861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Smoking</a:t>
                      </a: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/>
                </a:tc>
                <a:extLst>
                  <a:ext uri="{0D108BD9-81ED-4DB2-BD59-A6C34878D82A}">
                    <a16:rowId xmlns:a16="http://schemas.microsoft.com/office/drawing/2014/main" val="1329349003"/>
                  </a:ext>
                </a:extLst>
              </a:tr>
              <a:tr h="21841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Smoke ever</a:t>
                      </a:r>
                    </a:p>
                  </a:txBody>
                  <a:tcPr marL="1854" marR="1854" marT="1854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9525" marR="9525" marT="9525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9525" marR="9525" marT="9525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9525" marR="9525" marT="9525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9525" marR="9525" marT="9525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9525" marR="9525" marT="9525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9525" marR="9525" marT="9525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6528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Hospital admission</a:t>
                      </a: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113355"/>
                  </a:ext>
                </a:extLst>
              </a:tr>
              <a:tr h="39730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Hospitalised ever</a:t>
                      </a:r>
                    </a:p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(last 4 weeks)</a:t>
                      </a:r>
                    </a:p>
                  </a:txBody>
                  <a:tcPr marL="1854" marR="1854" marT="18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231697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Number of admission</a:t>
                      </a:r>
                    </a:p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(last 12 months)</a:t>
                      </a:r>
                    </a:p>
                  </a:txBody>
                  <a:tcPr marL="1854" marR="1854" marT="1854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0.035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63626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B63897A-D8A3-4BD1-8C62-39C35B9BCCED}"/>
              </a:ext>
            </a:extLst>
          </p:cNvPr>
          <p:cNvSpPr/>
          <p:nvPr/>
        </p:nvSpPr>
        <p:spPr>
          <a:xfrm>
            <a:off x="395287" y="7724345"/>
            <a:ext cx="64627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800" i="1" dirty="0"/>
              <a:t>P</a:t>
            </a:r>
            <a:r>
              <a:rPr lang="en-AU" sz="800" dirty="0"/>
              <a:t> values were determined by binominal logistic regression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D8ED3-44BD-4B6E-A62B-AFEA64F4C629}"/>
              </a:ext>
            </a:extLst>
          </p:cNvPr>
          <p:cNvSpPr/>
          <p:nvPr/>
        </p:nvSpPr>
        <p:spPr>
          <a:xfrm>
            <a:off x="323849" y="11355366"/>
            <a:ext cx="64627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800" i="1" dirty="0"/>
              <a:t>P</a:t>
            </a:r>
            <a:r>
              <a:rPr lang="en-AU" sz="800" dirty="0"/>
              <a:t> values were determined by linear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7FA5A2-8E83-4A05-96DE-99541F0EB808}"/>
              </a:ext>
            </a:extLst>
          </p:cNvPr>
          <p:cNvSpPr/>
          <p:nvPr/>
        </p:nvSpPr>
        <p:spPr>
          <a:xfrm>
            <a:off x="0" y="1094981"/>
            <a:ext cx="6159500" cy="2935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285750" defTabSz="685800">
              <a:lnSpc>
                <a:spcPct val="200000"/>
              </a:lnSpc>
              <a:spcBef>
                <a:spcPts val="375"/>
              </a:spcBef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prstClr val="black"/>
                </a:solidFill>
              </a:rPr>
              <a:t>Covariates affect macrolide resistance rates/levels?</a:t>
            </a:r>
          </a:p>
          <a:p>
            <a:pPr marL="1028700" lvl="2" indent="-342900" defTabSz="685800">
              <a:lnSpc>
                <a:spcPct val="200000"/>
              </a:lnSpc>
              <a:spcBef>
                <a:spcPts val="375"/>
              </a:spcBef>
              <a:buFont typeface="+mj-lt"/>
              <a:buAutoNum type="arabicParenR"/>
            </a:pPr>
            <a:r>
              <a:rPr lang="en-US" sz="1400" dirty="0">
                <a:solidFill>
                  <a:prstClr val="black"/>
                </a:solidFill>
              </a:rPr>
              <a:t>Main covariate</a:t>
            </a:r>
          </a:p>
          <a:p>
            <a:pPr marL="1200150" lvl="3" indent="-171450" defTabSz="685800">
              <a:lnSpc>
                <a:spcPct val="200000"/>
              </a:lnSpc>
              <a:spcBef>
                <a:spcPts val="375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prstClr val="black"/>
                </a:solidFill>
              </a:rPr>
              <a:t>Treatment: Macrolide/Azithromycin/Erythromycin</a:t>
            </a:r>
          </a:p>
          <a:p>
            <a:pPr marL="1028700" lvl="2" indent="-342900" defTabSz="685800">
              <a:lnSpc>
                <a:spcPct val="200000"/>
              </a:lnSpc>
              <a:spcBef>
                <a:spcPts val="375"/>
              </a:spcBef>
              <a:buFont typeface="+mj-lt"/>
              <a:buAutoNum type="arabicParenR"/>
            </a:pPr>
            <a:r>
              <a:rPr lang="en-US" sz="1400" dirty="0">
                <a:solidFill>
                  <a:prstClr val="black"/>
                </a:solidFill>
              </a:rPr>
              <a:t>Other covariates: </a:t>
            </a:r>
          </a:p>
          <a:p>
            <a:pPr marL="1200150" lvl="3" indent="-171450" defTabSz="685800">
              <a:lnSpc>
                <a:spcPct val="200000"/>
              </a:lnSpc>
              <a:spcBef>
                <a:spcPts val="375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prstClr val="black"/>
                </a:solidFill>
              </a:rPr>
              <a:t>Smoking status</a:t>
            </a:r>
          </a:p>
          <a:p>
            <a:pPr marL="1200150" lvl="3" indent="-171450" defTabSz="685800">
              <a:lnSpc>
                <a:spcPct val="200000"/>
              </a:lnSpc>
              <a:spcBef>
                <a:spcPts val="375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prstClr val="black"/>
                </a:solidFill>
              </a:rPr>
              <a:t>Hospitalization: Yes/No and admission Number</a:t>
            </a:r>
          </a:p>
        </p:txBody>
      </p:sp>
    </p:spTree>
    <p:extLst>
      <p:ext uri="{BB962C8B-B14F-4D97-AF65-F5344CB8AC3E}">
        <p14:creationId xmlns:p14="http://schemas.microsoft.com/office/powerpoint/2010/main" val="4146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EDC6D4-68D1-4EA4-9D3C-6F42B97638FA}"/>
              </a:ext>
            </a:extLst>
          </p:cNvPr>
          <p:cNvSpPr txBox="1">
            <a:spLocks/>
          </p:cNvSpPr>
          <p:nvPr/>
        </p:nvSpPr>
        <p:spPr>
          <a:xfrm>
            <a:off x="242887" y="227193"/>
            <a:ext cx="5915025" cy="235655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/>
              <a:t>Results -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66C513-A020-48AB-8E14-7910F5146EC7}"/>
              </a:ext>
            </a:extLst>
          </p:cNvPr>
          <p:cNvSpPr/>
          <p:nvPr/>
        </p:nvSpPr>
        <p:spPr>
          <a:xfrm>
            <a:off x="188116" y="3162777"/>
            <a:ext cx="66151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Table 5. </a:t>
            </a:r>
            <a:r>
              <a:rPr lang="en-AU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Resistance gene detection frequency and normalised resistance gene levels in close contacts</a:t>
            </a:r>
            <a:endParaRPr lang="en-AU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2F1EE-EDFB-429A-8284-41BF4BFE3403}"/>
              </a:ext>
            </a:extLst>
          </p:cNvPr>
          <p:cNvSpPr/>
          <p:nvPr/>
        </p:nvSpPr>
        <p:spPr>
          <a:xfrm>
            <a:off x="226218" y="9212074"/>
            <a:ext cx="6405563" cy="1362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AU" sz="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Resistance gene abundance was normalised to the 16S Ct value of each sample. </a:t>
            </a:r>
            <a:r>
              <a:rPr lang="en-AU" sz="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presented as m</a:t>
            </a:r>
            <a:r>
              <a:rPr lang="en-AU" sz="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edian (min-max), or mean (SD) depending on normality test. </a:t>
            </a:r>
            <a:r>
              <a:rPr lang="en-AU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for gene detection frequency comparisons were determined by Fisher's exact test (MCC vs NMCC: One-tailed test). </a:t>
            </a:r>
            <a:r>
              <a:rPr lang="en-AU" sz="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 values for gene levels comparisons were determined by Mann-Whitney test (</a:t>
            </a:r>
            <a:r>
              <a:rPr lang="en-AU" sz="8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unparametric</a:t>
            </a:r>
            <a:r>
              <a:rPr lang="en-AU" sz="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data, one-tailed test) and Unpaired </a:t>
            </a:r>
            <a:r>
              <a:rPr lang="en-AU" sz="800" i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AU" sz="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test with Welch's correction (parametric data, one-tailed test). </a:t>
            </a:r>
            <a:r>
              <a:rPr lang="en-A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MCC (Macrolide close contacts), close contacts of patients who received macrolide therapy; NMP (Non-macrolide patients), close contacts of patients who were not receiving any macrolide therapy; Close contact: a close household contact who has lived with a patient with a respiratory disease for at least six months, or a close family member or friend who has had contact with the patients ≥2 times a week over the last two years.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0A7539-21A9-4613-8C88-DEED594AA176}"/>
              </a:ext>
            </a:extLst>
          </p:cNvPr>
          <p:cNvSpPr/>
          <p:nvPr/>
        </p:nvSpPr>
        <p:spPr>
          <a:xfrm>
            <a:off x="242887" y="940323"/>
            <a:ext cx="5991229" cy="1509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b="1" dirty="0"/>
              <a:t>Onward transmission</a:t>
            </a:r>
          </a:p>
          <a:p>
            <a:pPr marL="6858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/>
              <a:t>Macrolide resistance rates/levels:</a:t>
            </a:r>
          </a:p>
          <a:p>
            <a:pPr marL="1028700" lvl="2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1400" dirty="0"/>
              <a:t>Macrolide close contacts vs Non-macrolide close contacts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236F9E-C72E-49D5-AB3B-ED659CCB7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53132"/>
              </p:ext>
            </p:extLst>
          </p:nvPr>
        </p:nvGraphicFramePr>
        <p:xfrm>
          <a:off x="226218" y="3518062"/>
          <a:ext cx="6405563" cy="56940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14363">
                  <a:extLst>
                    <a:ext uri="{9D8B030D-6E8A-4147-A177-3AD203B41FA5}">
                      <a16:colId xmlns:a16="http://schemas.microsoft.com/office/drawing/2014/main" val="3927122449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1443063677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159782886"/>
                    </a:ext>
                  </a:extLst>
                </a:gridCol>
                <a:gridCol w="1141730">
                  <a:extLst>
                    <a:ext uri="{9D8B030D-6E8A-4147-A177-3AD203B41FA5}">
                      <a16:colId xmlns:a16="http://schemas.microsoft.com/office/drawing/2014/main" val="4104914654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717970325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1308309780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4189145979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2422892048"/>
                    </a:ext>
                  </a:extLst>
                </a:gridCol>
              </a:tblGrid>
              <a:tr h="6384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limit </a:t>
                      </a:r>
                    </a:p>
                    <a:p>
                      <a:pPr algn="ctr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(Ct value)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close contact carried the gene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values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Normalised gene levels 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values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334248"/>
                  </a:ext>
                </a:extLst>
              </a:tr>
              <a:tr h="56721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MCC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NMCC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AU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MCC</a:t>
                      </a:r>
                      <a:endParaRPr lang="en-AU" dirty="0"/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AU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NMCC</a:t>
                      </a:r>
                      <a:endParaRPr lang="en-AU" dirty="0"/>
                    </a:p>
                  </a:txBody>
                  <a:tcPr marL="5319" marR="5319" marT="53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35531585"/>
                  </a:ext>
                </a:extLst>
              </a:tr>
              <a:tr h="4407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34.26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(0/53)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(0/40)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(0.0-0.0)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(0.0-0.0)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848438"/>
                  </a:ext>
                </a:extLst>
              </a:tr>
              <a:tr h="446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(B)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(45/53)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(33/40)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4.0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(2.9)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3.8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(2.9)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254824"/>
                  </a:ext>
                </a:extLst>
              </a:tr>
              <a:tr h="433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33.40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5.7%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(3/53)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5.0%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(2/40)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(0.0-11.1)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(0.0-9.9)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038094"/>
                  </a:ext>
                </a:extLst>
              </a:tr>
              <a:tr h="446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erm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(F)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32.59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(24/53)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(26/40)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</a:rPr>
                        <a:t>0.046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(0.0-12.3)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(0.0-9.6)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37897"/>
                  </a:ext>
                </a:extLst>
              </a:tr>
              <a:tr h="466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mef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37.14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62%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(33/53)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63%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(25/40)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1.5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(0.0-5.8)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1.4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(0.0-4.7)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01303"/>
                  </a:ext>
                </a:extLst>
              </a:tr>
              <a:tr h="4601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msr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34.04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(18/53)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(12/40)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(0.0-12.7)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(0.0-9.1)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633868"/>
                  </a:ext>
                </a:extLst>
              </a:tr>
              <a:tr h="4534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msr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(E)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36.74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(20/53)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(18/40)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(0.0-13.8)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(0.0-20.0)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14860"/>
                  </a:ext>
                </a:extLst>
              </a:tr>
              <a:tr h="4534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tet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(M)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33.82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(51/53)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(38/40)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4.9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(2.3)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4.4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(1.9)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804955"/>
                  </a:ext>
                </a:extLst>
              </a:tr>
              <a:tr h="4534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tet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(O)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31.96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62%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(33/53)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63%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(25/40)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4.4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(0.0-10.3)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5.2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(0.0-10.2)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211034"/>
                  </a:ext>
                </a:extLst>
              </a:tr>
              <a:tr h="4339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tet</a:t>
                      </a:r>
                      <a:r>
                        <a:rPr lang="en-AU" sz="1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(W)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31.31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9" marR="5319" marT="531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(41/53)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80%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(32/40)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5.0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(0.0-11.5)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5.2 </a:t>
                      </a:r>
                    </a:p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(0.0-9.2)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977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92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1900</TotalTime>
  <Words>3322</Words>
  <Application>Microsoft Office PowerPoint</Application>
  <PresentationFormat>Widescreen</PresentationFormat>
  <Paragraphs>972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Prism 8</vt:lpstr>
      <vt:lpstr>AZM+SERPAT -Figures and tables-</vt:lpstr>
      <vt:lpstr>Rationale and Hypothesis</vt:lpstr>
      <vt:lpstr>Objectives</vt:lpstr>
      <vt:lpstr>Results summary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Reasons not to perform FDR correction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AZM+SERPAT -Figures and tables-</dc:title>
  <dc:creator>Yiming Wang</dc:creator>
  <cp:lastModifiedBy>Yiming Wang</cp:lastModifiedBy>
  <cp:revision>63</cp:revision>
  <dcterms:created xsi:type="dcterms:W3CDTF">2020-10-02T05:11:57Z</dcterms:created>
  <dcterms:modified xsi:type="dcterms:W3CDTF">2021-04-20T07:43:38Z</dcterms:modified>
</cp:coreProperties>
</file>