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36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3704" y="216"/>
      </p:cViewPr>
      <p:guideLst>
        <p:guide orient="horz" pos="3840"/>
        <p:guide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1575-63F3-484D-A6F5-78A9296FD21A}" type="datetimeFigureOut">
              <a:rPr lang="en-AU" smtClean="0"/>
              <a:t>14/12/21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41BD-DAF2-4455-BF5B-D5DE8929D3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515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1575-63F3-484D-A6F5-78A9296FD21A}" type="datetimeFigureOut">
              <a:rPr lang="en-AU" smtClean="0"/>
              <a:t>14/12/21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41BD-DAF2-4455-BF5B-D5DE8929D3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743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1575-63F3-484D-A6F5-78A9296FD21A}" type="datetimeFigureOut">
              <a:rPr lang="en-AU" smtClean="0"/>
              <a:t>14/12/21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41BD-DAF2-4455-BF5B-D5DE8929D3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80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1575-63F3-484D-A6F5-78A9296FD21A}" type="datetimeFigureOut">
              <a:rPr lang="en-AU" smtClean="0"/>
              <a:t>14/12/21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41BD-DAF2-4455-BF5B-D5DE8929D3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223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1575-63F3-484D-A6F5-78A9296FD21A}" type="datetimeFigureOut">
              <a:rPr lang="en-AU" smtClean="0"/>
              <a:t>14/12/21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41BD-DAF2-4455-BF5B-D5DE8929D3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064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1575-63F3-484D-A6F5-78A9296FD21A}" type="datetimeFigureOut">
              <a:rPr lang="en-AU" smtClean="0"/>
              <a:t>14/12/21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41BD-DAF2-4455-BF5B-D5DE8929D3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225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1575-63F3-484D-A6F5-78A9296FD21A}" type="datetimeFigureOut">
              <a:rPr lang="en-AU" smtClean="0"/>
              <a:t>14/12/21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41BD-DAF2-4455-BF5B-D5DE8929D3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742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1575-63F3-484D-A6F5-78A9296FD21A}" type="datetimeFigureOut">
              <a:rPr lang="en-AU" smtClean="0"/>
              <a:t>14/12/21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41BD-DAF2-4455-BF5B-D5DE8929D3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775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1575-63F3-484D-A6F5-78A9296FD21A}" type="datetimeFigureOut">
              <a:rPr lang="en-AU" smtClean="0"/>
              <a:t>14/12/21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41BD-DAF2-4455-BF5B-D5DE8929D3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147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1575-63F3-484D-A6F5-78A9296FD21A}" type="datetimeFigureOut">
              <a:rPr lang="en-AU" smtClean="0"/>
              <a:t>14/12/21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41BD-DAF2-4455-BF5B-D5DE8929D3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131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1575-63F3-484D-A6F5-78A9296FD21A}" type="datetimeFigureOut">
              <a:rPr lang="en-AU" smtClean="0"/>
              <a:t>14/12/21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41BD-DAF2-4455-BF5B-D5DE8929D3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078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F1575-63F3-484D-A6F5-78A9296FD21A}" type="datetimeFigureOut">
              <a:rPr lang="en-AU" smtClean="0"/>
              <a:t>14/12/21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641BD-DAF2-4455-BF5B-D5DE8929D3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562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87F7FEFC-19C2-484D-A018-E0B9FF3403F5}"/>
              </a:ext>
            </a:extLst>
          </p:cNvPr>
          <p:cNvSpPr txBox="1"/>
          <p:nvPr/>
        </p:nvSpPr>
        <p:spPr>
          <a:xfrm>
            <a:off x="2664756" y="1082404"/>
            <a:ext cx="1888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149 </a:t>
            </a:r>
            <a:r>
              <a:rPr lang="en-US" sz="1200" dirty="0"/>
              <a:t>patients were enrolled</a:t>
            </a:r>
          </a:p>
        </p:txBody>
      </p:sp>
      <p:sp>
        <p:nvSpPr>
          <p:cNvPr id="88" name="Rounded Rectangle 52">
            <a:extLst>
              <a:ext uri="{FF2B5EF4-FFF2-40B4-BE49-F238E27FC236}">
                <a16:creationId xmlns:a16="http://schemas.microsoft.com/office/drawing/2014/main" id="{E114A075-D23C-409D-9127-8316C8824948}"/>
              </a:ext>
            </a:extLst>
          </p:cNvPr>
          <p:cNvSpPr/>
          <p:nvPr/>
        </p:nvSpPr>
        <p:spPr>
          <a:xfrm>
            <a:off x="2615051" y="1070880"/>
            <a:ext cx="1888661" cy="3011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3836FF4-DE6E-4CA5-9720-2CD1F554D506}"/>
              </a:ext>
            </a:extLst>
          </p:cNvPr>
          <p:cNvCxnSpPr>
            <a:cxnSpLocks/>
          </p:cNvCxnSpPr>
          <p:nvPr/>
        </p:nvCxnSpPr>
        <p:spPr>
          <a:xfrm>
            <a:off x="3635918" y="2110317"/>
            <a:ext cx="3554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11">
            <a:extLst>
              <a:ext uri="{FF2B5EF4-FFF2-40B4-BE49-F238E27FC236}">
                <a16:creationId xmlns:a16="http://schemas.microsoft.com/office/drawing/2014/main" id="{24DE1CB7-59B8-4C68-91BC-D99BA339EC03}"/>
              </a:ext>
            </a:extLst>
          </p:cNvPr>
          <p:cNvSpPr/>
          <p:nvPr/>
        </p:nvSpPr>
        <p:spPr>
          <a:xfrm>
            <a:off x="4023557" y="1510776"/>
            <a:ext cx="2235001" cy="12515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8A0DAD0-6560-44FB-8BBB-AE0C9A86AB35}"/>
              </a:ext>
            </a:extLst>
          </p:cNvPr>
          <p:cNvSpPr txBox="1"/>
          <p:nvPr/>
        </p:nvSpPr>
        <p:spPr>
          <a:xfrm>
            <a:off x="4063943" y="1574118"/>
            <a:ext cx="2504497" cy="107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17 excluded</a:t>
            </a:r>
          </a:p>
          <a:p>
            <a:pPr marL="160734" indent="-16073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2 </a:t>
            </a:r>
            <a:r>
              <a:rPr lang="en-US" sz="1200" dirty="0"/>
              <a:t>subjects:  On clarithromycin</a:t>
            </a:r>
          </a:p>
          <a:p>
            <a:pPr marL="160734" indent="-16073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14</a:t>
            </a:r>
            <a:r>
              <a:rPr lang="en-US" sz="1200" dirty="0"/>
              <a:t> subjects: No samples </a:t>
            </a:r>
          </a:p>
          <a:p>
            <a:pPr marL="160734" indent="-16073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1 </a:t>
            </a:r>
            <a:r>
              <a:rPr lang="en-US" sz="1200" dirty="0"/>
              <a:t>subject:</a:t>
            </a:r>
            <a:r>
              <a:rPr lang="en-US" sz="1200" b="1" dirty="0"/>
              <a:t> </a:t>
            </a:r>
            <a:r>
              <a:rPr lang="en-US" sz="1200" dirty="0"/>
              <a:t>No clinical manifest</a:t>
            </a:r>
          </a:p>
        </p:txBody>
      </p:sp>
      <p:sp>
        <p:nvSpPr>
          <p:cNvPr id="93" name="Rounded Rectangle 19">
            <a:extLst>
              <a:ext uri="{FF2B5EF4-FFF2-40B4-BE49-F238E27FC236}">
                <a16:creationId xmlns:a16="http://schemas.microsoft.com/office/drawing/2014/main" id="{26F7F699-FE51-45C9-89E1-CB0FF3CC43D4}"/>
              </a:ext>
            </a:extLst>
          </p:cNvPr>
          <p:cNvSpPr/>
          <p:nvPr/>
        </p:nvSpPr>
        <p:spPr>
          <a:xfrm>
            <a:off x="2664756" y="2937769"/>
            <a:ext cx="1888649" cy="3138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A65C98C-6602-45CA-BA47-1672B19493B5}"/>
              </a:ext>
            </a:extLst>
          </p:cNvPr>
          <p:cNvSpPr txBox="1"/>
          <p:nvPr/>
        </p:nvSpPr>
        <p:spPr>
          <a:xfrm>
            <a:off x="2664756" y="2967927"/>
            <a:ext cx="2137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132 </a:t>
            </a:r>
            <a:r>
              <a:rPr lang="en-US" sz="1200" dirty="0"/>
              <a:t>patients were screened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540FE96-B392-429D-9C3A-193139DAD323}"/>
              </a:ext>
            </a:extLst>
          </p:cNvPr>
          <p:cNvCxnSpPr>
            <a:cxnSpLocks/>
          </p:cNvCxnSpPr>
          <p:nvPr/>
        </p:nvCxnSpPr>
        <p:spPr>
          <a:xfrm>
            <a:off x="2341456" y="3721181"/>
            <a:ext cx="25769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71">
            <a:extLst>
              <a:ext uri="{FF2B5EF4-FFF2-40B4-BE49-F238E27FC236}">
                <a16:creationId xmlns:a16="http://schemas.microsoft.com/office/drawing/2014/main" id="{2688535D-9200-41F2-ADD0-B7D721D4E00F}"/>
              </a:ext>
            </a:extLst>
          </p:cNvPr>
          <p:cNvSpPr/>
          <p:nvPr/>
        </p:nvSpPr>
        <p:spPr>
          <a:xfrm>
            <a:off x="1019328" y="8362183"/>
            <a:ext cx="2498735" cy="20669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A5F8403-C096-43EE-8C24-C66B9889173E}"/>
              </a:ext>
            </a:extLst>
          </p:cNvPr>
          <p:cNvSpPr txBox="1"/>
          <p:nvPr/>
        </p:nvSpPr>
        <p:spPr>
          <a:xfrm>
            <a:off x="1019328" y="8368166"/>
            <a:ext cx="2582980" cy="200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/>
              <a:t>Macrolide recipient group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</a:t>
            </a:r>
            <a:r>
              <a:rPr lang="en-US" sz="1200" b="1" u="sng" dirty="0"/>
              <a:t>53 </a:t>
            </a:r>
            <a:r>
              <a:rPr lang="en-US" sz="1200" u="sng" dirty="0"/>
              <a:t>Macrolide recipients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- Cystic fibrosis (CF): </a:t>
            </a:r>
            <a:r>
              <a:rPr lang="en-US" altLang="zh-CN" sz="1200" dirty="0"/>
              <a:t>35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AU" sz="1200" dirty="0"/>
              <a:t>    - Non-CF Bronchiectasis : 18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b="1" dirty="0"/>
              <a:t> </a:t>
            </a:r>
            <a:r>
              <a:rPr lang="en-US" sz="1200" dirty="0"/>
              <a:t> </a:t>
            </a:r>
            <a:r>
              <a:rPr lang="en-US" sz="1200" b="1" u="sng" dirty="0"/>
              <a:t>53</a:t>
            </a:r>
            <a:r>
              <a:rPr lang="en-US" sz="1200" u="sng" dirty="0"/>
              <a:t> Macrolide recipient close contact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- Asthma: 5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- Healthy: 48</a:t>
            </a:r>
          </a:p>
        </p:txBody>
      </p:sp>
      <p:sp>
        <p:nvSpPr>
          <p:cNvPr id="120" name="Rounded Rectangle 73">
            <a:extLst>
              <a:ext uri="{FF2B5EF4-FFF2-40B4-BE49-F238E27FC236}">
                <a16:creationId xmlns:a16="http://schemas.microsoft.com/office/drawing/2014/main" id="{E3083ED8-CF9E-4984-8428-7F86FF613425}"/>
              </a:ext>
            </a:extLst>
          </p:cNvPr>
          <p:cNvSpPr/>
          <p:nvPr/>
        </p:nvSpPr>
        <p:spPr>
          <a:xfrm>
            <a:off x="3586220" y="8351673"/>
            <a:ext cx="2792296" cy="22797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1971DBC-FC42-48A5-B239-0B556C97D35F}"/>
              </a:ext>
            </a:extLst>
          </p:cNvPr>
          <p:cNvSpPr txBox="1"/>
          <p:nvPr/>
        </p:nvSpPr>
        <p:spPr>
          <a:xfrm>
            <a:off x="3501975" y="8351673"/>
            <a:ext cx="2876542" cy="2279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/>
              <a:t>Macrolide non-recipient group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</a:t>
            </a:r>
            <a:r>
              <a:rPr lang="en-US" sz="1200" b="1" u="sng" dirty="0"/>
              <a:t>40</a:t>
            </a:r>
            <a:r>
              <a:rPr lang="en-US" sz="1200" u="sng" dirty="0"/>
              <a:t> Macrolide non-recipients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prstClr val="black"/>
                </a:solidFill>
              </a:rPr>
              <a:t>    - Cystic fibrosis: </a:t>
            </a:r>
            <a:r>
              <a:rPr lang="en-US" altLang="zh-CN" sz="1200" dirty="0">
                <a:solidFill>
                  <a:prstClr val="black"/>
                </a:solidFill>
              </a:rPr>
              <a:t>10</a:t>
            </a:r>
            <a:endParaRPr lang="en-US" sz="120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AU" sz="1200" dirty="0">
                <a:solidFill>
                  <a:prstClr val="black"/>
                </a:solidFill>
              </a:rPr>
              <a:t>    - Asthma: 7</a:t>
            </a:r>
          </a:p>
          <a:p>
            <a:pPr lvl="0">
              <a:lnSpc>
                <a:spcPct val="150000"/>
              </a:lnSpc>
            </a:pPr>
            <a:r>
              <a:rPr lang="en-AU" sz="1200" dirty="0"/>
              <a:t>    - Non-CF Bronchiectasis : 23</a:t>
            </a:r>
            <a:endParaRPr lang="en-US" sz="12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/>
              <a:t>  </a:t>
            </a:r>
            <a:r>
              <a:rPr lang="en-US" sz="1200" b="1" u="sng" dirty="0"/>
              <a:t>40</a:t>
            </a:r>
            <a:r>
              <a:rPr lang="en-US" sz="1200" u="sng" dirty="0"/>
              <a:t> Macrolide non-recipient close contacts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- Asthma: 6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- Healthy: 34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BD085CC-48B3-488B-85EE-CA353AF68099}"/>
              </a:ext>
            </a:extLst>
          </p:cNvPr>
          <p:cNvCxnSpPr>
            <a:cxnSpLocks/>
          </p:cNvCxnSpPr>
          <p:nvPr/>
        </p:nvCxnSpPr>
        <p:spPr>
          <a:xfrm>
            <a:off x="2345232" y="3729528"/>
            <a:ext cx="0" cy="696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DA2B05E-E751-4DFE-9BAD-E4B00B88E0DB}"/>
              </a:ext>
            </a:extLst>
          </p:cNvPr>
          <p:cNvCxnSpPr>
            <a:cxnSpLocks/>
          </p:cNvCxnSpPr>
          <p:nvPr/>
        </p:nvCxnSpPr>
        <p:spPr>
          <a:xfrm>
            <a:off x="4918414" y="3729528"/>
            <a:ext cx="0" cy="711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A1A0812E-DCB5-408E-957D-6BC2630C0AE4}"/>
              </a:ext>
            </a:extLst>
          </p:cNvPr>
          <p:cNvSpPr txBox="1"/>
          <p:nvPr/>
        </p:nvSpPr>
        <p:spPr>
          <a:xfrm rot="10800000">
            <a:off x="-12592" y="1843524"/>
            <a:ext cx="369332" cy="8352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b="1" dirty="0"/>
              <a:t>Enrollment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E3D40B6-F2FF-4708-95AB-9F2FDB37B45F}"/>
              </a:ext>
            </a:extLst>
          </p:cNvPr>
          <p:cNvSpPr txBox="1"/>
          <p:nvPr/>
        </p:nvSpPr>
        <p:spPr>
          <a:xfrm rot="10800000">
            <a:off x="-45246" y="4625866"/>
            <a:ext cx="369332" cy="8352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b="1" dirty="0"/>
              <a:t>Allocation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9D5A92E-520C-4EF7-B7BF-E9B8500490AB}"/>
              </a:ext>
            </a:extLst>
          </p:cNvPr>
          <p:cNvSpPr txBox="1"/>
          <p:nvPr/>
        </p:nvSpPr>
        <p:spPr>
          <a:xfrm rot="10800000">
            <a:off x="2849" y="8708004"/>
            <a:ext cx="369332" cy="6668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b="1" dirty="0"/>
              <a:t>Analysis</a:t>
            </a:r>
          </a:p>
        </p:txBody>
      </p:sp>
      <p:sp>
        <p:nvSpPr>
          <p:cNvPr id="44" name="Rounded Rectangle 53">
            <a:extLst>
              <a:ext uri="{FF2B5EF4-FFF2-40B4-BE49-F238E27FC236}">
                <a16:creationId xmlns:a16="http://schemas.microsoft.com/office/drawing/2014/main" id="{BADD8D08-3402-4B62-80CC-51DFCE604A86}"/>
              </a:ext>
            </a:extLst>
          </p:cNvPr>
          <p:cNvSpPr/>
          <p:nvPr/>
        </p:nvSpPr>
        <p:spPr>
          <a:xfrm>
            <a:off x="1557709" y="4445946"/>
            <a:ext cx="1577477" cy="3555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690AFD-9C3F-4F11-924A-941F1C48CED2}"/>
              </a:ext>
            </a:extLst>
          </p:cNvPr>
          <p:cNvSpPr txBox="1"/>
          <p:nvPr/>
        </p:nvSpPr>
        <p:spPr>
          <a:xfrm>
            <a:off x="1531727" y="4478591"/>
            <a:ext cx="1652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74</a:t>
            </a:r>
            <a:r>
              <a:rPr lang="en-US" sz="1200" dirty="0"/>
              <a:t> Macrolide recipients</a:t>
            </a:r>
          </a:p>
        </p:txBody>
      </p:sp>
      <p:sp>
        <p:nvSpPr>
          <p:cNvPr id="48" name="Rounded Rectangle 53">
            <a:extLst>
              <a:ext uri="{FF2B5EF4-FFF2-40B4-BE49-F238E27FC236}">
                <a16:creationId xmlns:a16="http://schemas.microsoft.com/office/drawing/2014/main" id="{51BF64D0-395F-4DBF-B070-243D7B3D308C}"/>
              </a:ext>
            </a:extLst>
          </p:cNvPr>
          <p:cNvSpPr/>
          <p:nvPr/>
        </p:nvSpPr>
        <p:spPr>
          <a:xfrm>
            <a:off x="3934963" y="4445947"/>
            <a:ext cx="1865777" cy="3555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969890-1094-471C-918F-D15BF0087D40}"/>
              </a:ext>
            </a:extLst>
          </p:cNvPr>
          <p:cNvSpPr txBox="1"/>
          <p:nvPr/>
        </p:nvSpPr>
        <p:spPr>
          <a:xfrm>
            <a:off x="3892433" y="4479529"/>
            <a:ext cx="198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58</a:t>
            </a:r>
            <a:r>
              <a:rPr lang="en-US" sz="1200" dirty="0"/>
              <a:t> Macrolide non-recipients</a:t>
            </a:r>
          </a:p>
        </p:txBody>
      </p:sp>
      <p:sp>
        <p:nvSpPr>
          <p:cNvPr id="51" name="Rounded Rectangle 53">
            <a:extLst>
              <a:ext uri="{FF2B5EF4-FFF2-40B4-BE49-F238E27FC236}">
                <a16:creationId xmlns:a16="http://schemas.microsoft.com/office/drawing/2014/main" id="{EE2BE63D-23B2-467C-89C1-BBB9A392AE6A}"/>
              </a:ext>
            </a:extLst>
          </p:cNvPr>
          <p:cNvSpPr/>
          <p:nvPr/>
        </p:nvSpPr>
        <p:spPr>
          <a:xfrm>
            <a:off x="1208690" y="6522697"/>
            <a:ext cx="4855048" cy="8617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EA372D-3B25-487C-852D-E69AC1ACB737}"/>
              </a:ext>
            </a:extLst>
          </p:cNvPr>
          <p:cNvSpPr txBox="1"/>
          <p:nvPr/>
        </p:nvSpPr>
        <p:spPr>
          <a:xfrm>
            <a:off x="1371637" y="6484373"/>
            <a:ext cx="48550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No. of subjects </a:t>
            </a:r>
            <a:r>
              <a:rPr lang="en-US" sz="1200" dirty="0"/>
              <a:t>who completed the visit and provided swab samples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53</a:t>
            </a:r>
            <a:r>
              <a:rPr lang="en-US" sz="1200" dirty="0"/>
              <a:t> Macrolide recipients and their paired close contacts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40</a:t>
            </a:r>
            <a:r>
              <a:rPr lang="en-US" sz="1200" dirty="0"/>
              <a:t> Macrolide non-recipients and their paired close contacts </a:t>
            </a:r>
          </a:p>
          <a:p>
            <a:pPr algn="ctr"/>
            <a:endParaRPr lang="en-US" sz="12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4A11756-B6E7-4698-98A6-93633767A451}"/>
              </a:ext>
            </a:extLst>
          </p:cNvPr>
          <p:cNvCxnSpPr>
            <a:cxnSpLocks/>
          </p:cNvCxnSpPr>
          <p:nvPr/>
        </p:nvCxnSpPr>
        <p:spPr>
          <a:xfrm>
            <a:off x="2341455" y="4808604"/>
            <a:ext cx="0" cy="1541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B7794EC-C088-4074-AD71-838C4D71EEE4}"/>
              </a:ext>
            </a:extLst>
          </p:cNvPr>
          <p:cNvCxnSpPr>
            <a:cxnSpLocks/>
          </p:cNvCxnSpPr>
          <p:nvPr/>
        </p:nvCxnSpPr>
        <p:spPr>
          <a:xfrm>
            <a:off x="4908475" y="4803068"/>
            <a:ext cx="0" cy="1547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3B004D9-983C-456E-9233-6717ABF404AB}"/>
              </a:ext>
            </a:extLst>
          </p:cNvPr>
          <p:cNvCxnSpPr>
            <a:cxnSpLocks/>
          </p:cNvCxnSpPr>
          <p:nvPr/>
        </p:nvCxnSpPr>
        <p:spPr>
          <a:xfrm>
            <a:off x="2318082" y="7384472"/>
            <a:ext cx="0" cy="864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43C315-2257-4D39-BD78-688B801D763C}"/>
              </a:ext>
            </a:extLst>
          </p:cNvPr>
          <p:cNvCxnSpPr>
            <a:cxnSpLocks/>
          </p:cNvCxnSpPr>
          <p:nvPr/>
        </p:nvCxnSpPr>
        <p:spPr>
          <a:xfrm>
            <a:off x="4918378" y="7384472"/>
            <a:ext cx="0" cy="864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9C6F1FF-BC44-417D-9D94-66E0FD99D621}"/>
              </a:ext>
            </a:extLst>
          </p:cNvPr>
          <p:cNvSpPr txBox="1"/>
          <p:nvPr/>
        </p:nvSpPr>
        <p:spPr>
          <a:xfrm>
            <a:off x="390581" y="5197533"/>
            <a:ext cx="15774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/>
              <a:t>21 excluded</a:t>
            </a:r>
          </a:p>
          <a:p>
            <a:pPr marL="160734" indent="-16073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21</a:t>
            </a:r>
            <a:r>
              <a:rPr lang="en-US" sz="1200" dirty="0"/>
              <a:t> subjects do not have close contacts</a:t>
            </a:r>
          </a:p>
          <a:p>
            <a:pPr marL="160734" indent="-160734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81" name="Rounded Rectangle 11">
            <a:extLst>
              <a:ext uri="{FF2B5EF4-FFF2-40B4-BE49-F238E27FC236}">
                <a16:creationId xmlns:a16="http://schemas.microsoft.com/office/drawing/2014/main" id="{7DE25810-D916-43C6-ADCE-635F43FD2462}"/>
              </a:ext>
            </a:extLst>
          </p:cNvPr>
          <p:cNvSpPr/>
          <p:nvPr/>
        </p:nvSpPr>
        <p:spPr>
          <a:xfrm>
            <a:off x="377472" y="5252661"/>
            <a:ext cx="1556913" cy="8617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D217E44-A327-4C5D-A471-4CEC644F5889}"/>
              </a:ext>
            </a:extLst>
          </p:cNvPr>
          <p:cNvCxnSpPr>
            <a:cxnSpLocks/>
          </p:cNvCxnSpPr>
          <p:nvPr/>
        </p:nvCxnSpPr>
        <p:spPr>
          <a:xfrm flipH="1">
            <a:off x="1965960" y="5663752"/>
            <a:ext cx="3754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4E320EE-2AD1-42C2-BD9B-2B21177C2B42}"/>
              </a:ext>
            </a:extLst>
          </p:cNvPr>
          <p:cNvSpPr txBox="1"/>
          <p:nvPr/>
        </p:nvSpPr>
        <p:spPr>
          <a:xfrm>
            <a:off x="5255120" y="5211768"/>
            <a:ext cx="15774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/>
              <a:t>18 excluded</a:t>
            </a:r>
          </a:p>
          <a:p>
            <a:pPr marL="160734" indent="-16073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18</a:t>
            </a:r>
            <a:r>
              <a:rPr lang="en-US" sz="1200" dirty="0"/>
              <a:t> subjects do not have close contacts</a:t>
            </a:r>
          </a:p>
          <a:p>
            <a:pPr marL="160734" indent="-160734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97" name="Rounded Rectangle 11">
            <a:extLst>
              <a:ext uri="{FF2B5EF4-FFF2-40B4-BE49-F238E27FC236}">
                <a16:creationId xmlns:a16="http://schemas.microsoft.com/office/drawing/2014/main" id="{D8CBE94E-316C-4A74-808B-203406264EFF}"/>
              </a:ext>
            </a:extLst>
          </p:cNvPr>
          <p:cNvSpPr/>
          <p:nvPr/>
        </p:nvSpPr>
        <p:spPr>
          <a:xfrm>
            <a:off x="5242011" y="5266896"/>
            <a:ext cx="1556913" cy="8617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36242E3-A412-41D6-BC41-A30EC4F996D9}"/>
              </a:ext>
            </a:extLst>
          </p:cNvPr>
          <p:cNvCxnSpPr>
            <a:cxnSpLocks/>
          </p:cNvCxnSpPr>
          <p:nvPr/>
        </p:nvCxnSpPr>
        <p:spPr>
          <a:xfrm flipV="1">
            <a:off x="4908475" y="5679820"/>
            <a:ext cx="314486" cy="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E706483-AA6D-488C-9966-B216B1F77DA4}"/>
              </a:ext>
            </a:extLst>
          </p:cNvPr>
          <p:cNvCxnSpPr>
            <a:cxnSpLocks/>
          </p:cNvCxnSpPr>
          <p:nvPr/>
        </p:nvCxnSpPr>
        <p:spPr>
          <a:xfrm>
            <a:off x="3640632" y="1391233"/>
            <a:ext cx="0" cy="1539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95AE9CD-23DF-4FAA-A168-EAA1AFB94EE2}"/>
              </a:ext>
            </a:extLst>
          </p:cNvPr>
          <p:cNvCxnSpPr/>
          <p:nvPr/>
        </p:nvCxnSpPr>
        <p:spPr>
          <a:xfrm>
            <a:off x="3640632" y="3244926"/>
            <a:ext cx="0" cy="484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537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1912</TotalTime>
  <Words>158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AZM+SERPAT -Figures and tables-</dc:title>
  <dc:creator>Yiming Wang</dc:creator>
  <cp:lastModifiedBy>Yiming Wang</cp:lastModifiedBy>
  <cp:revision>65</cp:revision>
  <dcterms:created xsi:type="dcterms:W3CDTF">2020-10-02T05:11:57Z</dcterms:created>
  <dcterms:modified xsi:type="dcterms:W3CDTF">2021-12-14T01:32:51Z</dcterms:modified>
</cp:coreProperties>
</file>