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matic SC"/>
      <p:regular r:id="rId29"/>
      <p:bold r:id="rId30"/>
    </p:embeddedFont>
    <p:embeddedFont>
      <p:font typeface="Source Code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C8EEFC-34A4-4291-BA8F-819F0544B225}">
  <a:tblStyle styleId="{2BC8EEFC-34A4-4291-BA8F-819F0544B2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BB4E4EB-DB01-4F04-B1D8-4A64CF32814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maticS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regular.fntdata"/><Relationship Id="rId30" Type="http://schemas.openxmlformats.org/officeDocument/2006/relationships/font" Target="fonts/AmaticSC-bold.fntdata"/><Relationship Id="rId11" Type="http://schemas.openxmlformats.org/officeDocument/2006/relationships/slide" Target="slides/slide5.xml"/><Relationship Id="rId33" Type="http://schemas.openxmlformats.org/officeDocument/2006/relationships/font" Target="fonts/SourceCodePro-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SourceCodePr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ce37573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ce37573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ce375735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ce375735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ce37573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ce37573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ce37573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ce37573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d4f7bf5a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d4f7bf5a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d4f7bf5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d4f7bf5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d5cfbbd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d5cfbbd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d4f7bf5a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d4f7bf5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d4f7bf5a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d4f7bf5a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d4f7bf5a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d4f7bf5a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ce37573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ce37573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d4f7bf5a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d4f7bf5a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d4f7bf5a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d4f7bf5a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d4f7bf5a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d4f7bf5a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ce37573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ce37573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ce37573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ce37573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d4f7bf5a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d4f7bf5a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d4f7bf5a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d4f7bf5a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ce37573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ce37573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d4f7bf5a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d4f7bf5a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4f7bf5a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d4f7bf5a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24.jpg"/><Relationship Id="rId5" Type="http://schemas.openxmlformats.org/officeDocument/2006/relationships/image" Target="../media/image7.jpg"/><Relationship Id="rId6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3.jpg"/><Relationship Id="rId6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Prediction Problem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0665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</a:t>
            </a:r>
            <a:br>
              <a:rPr lang="en"/>
            </a:br>
            <a:r>
              <a:rPr lang="en"/>
              <a:t>Abhishek Gupta, Wandi Zhang, Yiming Ge,</a:t>
            </a:r>
            <a:br>
              <a:rPr lang="en"/>
            </a:br>
            <a:r>
              <a:rPr lang="en"/>
              <a:t>Yu Long &amp; Russ Kaehler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75" y="1400626"/>
            <a:ext cx="5500210" cy="352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6069300" y="1566800"/>
            <a:ext cx="27630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All 3 Data Sets contributed to important features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The count of of previous application, how many of them were approved, refused, and cancelled impacts our model.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The Mean Monthly Credit Card Limit impact our Model.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375700" y="1093850"/>
            <a:ext cx="4557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Features are selected using Random Forest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We Created Using the Dataset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XGBoost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CatBoost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GBM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b="1" lang="en">
                <a:solidFill>
                  <a:srgbClr val="FF0000"/>
                </a:solidFill>
              </a:rPr>
              <a:t>Random Forest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624" y="1149550"/>
            <a:ext cx="3104324" cy="30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0" l="-2103" r="0" t="-2312"/>
          <a:stretch/>
        </p:blipFill>
        <p:spPr>
          <a:xfrm>
            <a:off x="446925" y="1511375"/>
            <a:ext cx="3728799" cy="3217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7" name="Google Shape;147;p24"/>
          <p:cNvGraphicFramePr/>
          <p:nvPr/>
        </p:nvGraphicFramePr>
        <p:xfrm>
          <a:off x="4806300" y="1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{2BC8EEFC-34A4-4291-BA8F-819F0544B225}</a:tableStyleId>
              </a:tblPr>
              <a:tblGrid>
                <a:gridCol w="1996500"/>
                <a:gridCol w="1971175"/>
              </a:tblGrid>
              <a:tr h="43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Sensitivity (T+, Recall)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</a:t>
                      </a:r>
                      <a:r>
                        <a:rPr lang="en"/>
                        <a:t>9963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Specificity (T-)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8" name="Google Shape;148;p24"/>
          <p:cNvSpPr txBox="1"/>
          <p:nvPr/>
        </p:nvSpPr>
        <p:spPr>
          <a:xfrm>
            <a:off x="375700" y="1093850"/>
            <a:ext cx="4557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Balancing Used - 20% Both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 - Random Forest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825" y="1537050"/>
            <a:ext cx="5167250" cy="330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375700" y="1093850"/>
            <a:ext cx="4557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ROC Curve of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Random Forest (AUC): 0.922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 - Logistic Regression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375700" y="1093850"/>
            <a:ext cx="5179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ROC Curve of Logistic Regression (AUC): 0.654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3" y="1588250"/>
            <a:ext cx="5019676" cy="321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Google Shape;167;p27"/>
          <p:cNvGraphicFramePr/>
          <p:nvPr/>
        </p:nvGraphicFramePr>
        <p:xfrm>
          <a:off x="233575" y="124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{ABB4E4EB-DB01-4F04-B1D8-4A64CF32814D}</a:tableStyleId>
              </a:tblPr>
              <a:tblGrid>
                <a:gridCol w="832400"/>
                <a:gridCol w="886675"/>
                <a:gridCol w="1031450"/>
                <a:gridCol w="859550"/>
                <a:gridCol w="1004300"/>
                <a:gridCol w="913825"/>
                <a:gridCol w="1058600"/>
                <a:gridCol w="959075"/>
                <a:gridCol w="1130975"/>
              </a:tblGrid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xgboost unbalanced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xgboost unbalanced FS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xgboost oversample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xgboost oversample FS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xgboost undersample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xgboost undersample FS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xgboost both sampling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xgboost both FS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0.9086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0.9051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0.9037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0.7922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0.8766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0.9037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P-Value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Sensitivity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0.1812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Specificity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0.9371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Balanced Accuracy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0.5263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0.5329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0.6259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0.6222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0.5591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f-score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0.9481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0.9338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0.9021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g-score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0.9338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0.9485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0.6392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0.6559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0.9402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recall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0.9375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0.9365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p27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r>
              <a:rPr lang="en"/>
              <a:t>Boost</a:t>
            </a:r>
            <a:endParaRPr/>
          </a:p>
        </p:txBody>
      </p:sp>
      <p:graphicFrame>
        <p:nvGraphicFramePr>
          <p:cNvPr id="174" name="Google Shape;174;p28"/>
          <p:cNvGraphicFramePr/>
          <p:nvPr/>
        </p:nvGraphicFramePr>
        <p:xfrm>
          <a:off x="256000" y="124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{ABB4E4EB-DB01-4F04-B1D8-4A64CF32814D}</a:tableStyleId>
              </a:tblPr>
              <a:tblGrid>
                <a:gridCol w="828100"/>
                <a:gridCol w="882100"/>
                <a:gridCol w="1026125"/>
                <a:gridCol w="855100"/>
                <a:gridCol w="999125"/>
                <a:gridCol w="909100"/>
                <a:gridCol w="1053125"/>
                <a:gridCol w="954100"/>
                <a:gridCol w="1125125"/>
              </a:tblGrid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catboost unbalanced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catboost unbalanced FS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catboost oversample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catboost oversample FS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catboost underample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catboost underample FS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catboost both sampling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catboost both sampling FS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0.8625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0.8617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0.8441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P-Value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0.7562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Sensitivity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0.3046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0.2888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0.3822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0.3262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0.4339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0.3922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Specificity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0.82943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Balanced Accuracy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0.5127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0.5131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0.6291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0.6317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f-score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0.8901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0.8747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g-score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0.8913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0.8767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0.9003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0.9024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recall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0.9332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0.9378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0.9378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0.9379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0.9376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0.6666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0.6359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0.7129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0.6603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4294967295"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GBM</a:t>
            </a:r>
            <a:endParaRPr/>
          </a:p>
        </p:txBody>
      </p:sp>
      <p:graphicFrame>
        <p:nvGraphicFramePr>
          <p:cNvPr id="180" name="Google Shape;180;p29"/>
          <p:cNvGraphicFramePr/>
          <p:nvPr/>
        </p:nvGraphicFramePr>
        <p:xfrm>
          <a:off x="196438" y="124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{ABB4E4EB-DB01-4F04-B1D8-4A64CF32814D}</a:tableStyleId>
              </a:tblPr>
              <a:tblGrid>
                <a:gridCol w="856475"/>
                <a:gridCol w="912350"/>
                <a:gridCol w="1061275"/>
                <a:gridCol w="884425"/>
                <a:gridCol w="1033375"/>
                <a:gridCol w="940275"/>
                <a:gridCol w="1089225"/>
                <a:gridCol w="986825"/>
                <a:gridCol w="9869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GBM unbalanced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GBM unbalanced FS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GBM oversampling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GBM oversampling FS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GBM undersample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GBM undersample FS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GBM both sampling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GBM both sampling FS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0.8287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0.7271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0.7216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P-Value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0.5719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Sensitivity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0.4368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Specificity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0.8592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0.8644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0.8695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0.7376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0.7295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Balanced Accuracy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0.5151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0.6586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0.6736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0.6808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0.9952824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0.9965239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0.8818125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0.8790813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0.8805711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0.8789572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0.7484792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0.7382992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Recall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0.9220242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0.9222197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0.9442967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0.9450153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0.9410906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0.9426175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0.957288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0.9556484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F-Score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0.9572537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0.9579331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0.9119856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0.9108567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0.9098256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0.9096749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0.8401031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0.8330298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G-Score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0.9579533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0.9586521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0.91252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0.9114523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0.9103281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0.910231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0.8464692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0.8399729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0.7432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0.7422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0.7278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0.7338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0.7403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0.7432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0.7443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0.7372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383625" y="1484550"/>
            <a:ext cx="51951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External Sources are best at predicting the defaulters and so we should consider adding more external information.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Males are more likely to default at 10% as compared to females at 7%.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90.5% Contracts are Cash Loans with a 8% default rate while rest are revolving loans with a default rate of 5%.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775" y="1484550"/>
            <a:ext cx="2730314" cy="21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93" name="Google Shape;193;p31"/>
          <p:cNvSpPr txBox="1"/>
          <p:nvPr/>
        </p:nvSpPr>
        <p:spPr>
          <a:xfrm>
            <a:off x="375700" y="1093850"/>
            <a:ext cx="6057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Low-skill Laborers are the most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likely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to default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50" y="1564475"/>
            <a:ext cx="6777633" cy="32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157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Loans can be risky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Loans can take a long time to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Difficult to determine who will pay off loans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Loan automation will increase efficiency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00" y="2868550"/>
            <a:ext cx="1919900" cy="1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6500" y="2868550"/>
            <a:ext cx="1539847" cy="11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1438" y="2868550"/>
            <a:ext cx="1861835" cy="1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8375" y="2868562"/>
            <a:ext cx="2380700" cy="11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200" name="Google Shape;200;p32"/>
          <p:cNvSpPr txBox="1"/>
          <p:nvPr/>
        </p:nvSpPr>
        <p:spPr>
          <a:xfrm>
            <a:off x="375700" y="1093850"/>
            <a:ext cx="60576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Younger applicants are the most likely to default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00" y="1625750"/>
            <a:ext cx="5867909" cy="32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207" name="Google Shape;207;p33"/>
          <p:cNvSpPr txBox="1"/>
          <p:nvPr/>
        </p:nvSpPr>
        <p:spPr>
          <a:xfrm>
            <a:off x="383625" y="1400600"/>
            <a:ext cx="36996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Create a tool like a website or mobile app and let the users add their information.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Based on the model coded in the backend, tell them if they should forget about getting a loan from us or whether they should move ahead and invest their time in further processing of application.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Tell them how they can improve their chances of getting a loan.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025" y="1400600"/>
            <a:ext cx="3989750" cy="30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14" name="Google Shape;214;p3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roup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28675"/>
            <a:ext cx="4206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Determine who will pay loans without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 loans to less risky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Speed up loan processing time 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20923" l="0" r="0" t="0"/>
          <a:stretch/>
        </p:blipFill>
        <p:spPr>
          <a:xfrm>
            <a:off x="4820175" y="728000"/>
            <a:ext cx="3875150" cy="40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06650" y="1236600"/>
            <a:ext cx="3826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Application_train.csv </a:t>
            </a:r>
            <a:r>
              <a:rPr b="1" lang="en"/>
              <a:t>-</a:t>
            </a:r>
            <a:r>
              <a:rPr lang="en"/>
              <a:t> 292,139 x 122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Credit_card_balance.csv </a:t>
            </a:r>
            <a:r>
              <a:rPr b="1" lang="en"/>
              <a:t>-</a:t>
            </a:r>
            <a:r>
              <a:rPr lang="en"/>
              <a:t> </a:t>
            </a:r>
            <a:r>
              <a:rPr lang="en"/>
              <a:t>1,048,575</a:t>
            </a:r>
            <a:r>
              <a:rPr lang="en"/>
              <a:t> x 23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Previous_application.csv </a:t>
            </a:r>
            <a:r>
              <a:rPr b="1" lang="en"/>
              <a:t>-</a:t>
            </a:r>
            <a:r>
              <a:rPr lang="en"/>
              <a:t> </a:t>
            </a:r>
            <a:r>
              <a:rPr lang="en"/>
              <a:t>1,670,214</a:t>
            </a:r>
            <a:r>
              <a:rPr lang="en"/>
              <a:t> x 37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Application_to_score.csv </a:t>
            </a:r>
            <a:r>
              <a:rPr b="1" lang="en"/>
              <a:t>-</a:t>
            </a:r>
            <a:r>
              <a:rPr lang="en"/>
              <a:t> </a:t>
            </a:r>
            <a:r>
              <a:rPr lang="en"/>
              <a:t>15,372 x 122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150" y="1370350"/>
            <a:ext cx="4057325" cy="27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Quality Check - Application Train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27325" y="1125800"/>
            <a:ext cx="29436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Numerical Columns</a:t>
            </a:r>
            <a:endParaRPr sz="17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72000" y="1125800"/>
            <a:ext cx="29436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Categorical </a:t>
            </a:r>
            <a:r>
              <a:rPr lang="en" sz="1700"/>
              <a:t>Columns</a:t>
            </a:r>
            <a:endParaRPr sz="17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50" y="1550900"/>
            <a:ext cx="3091975" cy="35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500" y="1550900"/>
            <a:ext cx="3744701" cy="16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9675" y="3343950"/>
            <a:ext cx="2637649" cy="15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Quality Check - Previous Applications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51075" y="1410675"/>
            <a:ext cx="29436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Numerical Columns</a:t>
            </a:r>
            <a:endParaRPr sz="17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75" y="1948850"/>
            <a:ext cx="3194624" cy="260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675" y="1948850"/>
            <a:ext cx="4755751" cy="14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035675" y="1410675"/>
            <a:ext cx="29436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Categorical Columns</a:t>
            </a:r>
            <a:endParaRPr sz="17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9675" y="3431000"/>
            <a:ext cx="2637649" cy="15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in Additional Datasets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28675"/>
            <a:ext cx="45627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 Approaches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1st - Added all columns to Main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2nd - Selected a subset of important features before joining.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Left Join is used to merge the data sets using SK_ID_CURR as the key.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525" y="1743350"/>
            <a:ext cx="22669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28675"/>
            <a:ext cx="72531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Removed Columns with high amount of NA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imputation is done using Mice package.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Dummy variables created for categorical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Features are combined into new columns - Financial ratios and age groups.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Counted the previous applications and calculated how many of them were approved, refused, cancelled, and unused offers.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Calculated Avg Monthly Credit Limit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625" y="1653850"/>
            <a:ext cx="2074850" cy="15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Used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28675"/>
            <a:ext cx="74511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10% DataSet used for Feature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&amp; Test Split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Under, Over, and Both 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Tuning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175" y="478225"/>
            <a:ext cx="2286100" cy="19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950" y="3027425"/>
            <a:ext cx="2503175" cy="150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7250" y="2322675"/>
            <a:ext cx="2503175" cy="2636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6974" y="3170150"/>
            <a:ext cx="2350050" cy="13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