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0" roundtripDataSignature="AMtx7mjws65oEspjjuZcoxrkpzt+9ZCx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7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4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7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47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4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47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7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3" name="Google Shape;23;p4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7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6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5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7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7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5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8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9" name="Google Shape;29;p4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9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9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9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49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9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" name="Google Shape;38;p49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4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49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0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5" name="Google Shape;45;p50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6" name="Google Shape;46;p5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1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2" name="Google Shape;52;p51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3" name="Google Shape;53;p51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4" name="Google Shape;54;p51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5" name="Google Shape;55;p5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4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4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4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1" name="Google Shape;71;p54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5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5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5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5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5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5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5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2" name="Google Shape;82;p55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5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55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5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5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4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4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4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4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4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4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0.jpg"/><Relationship Id="rId4" Type="http://schemas.openxmlformats.org/officeDocument/2006/relationships/image" Target="../media/image34.png"/><Relationship Id="rId9" Type="http://schemas.openxmlformats.org/officeDocument/2006/relationships/image" Target="../media/image1.png"/><Relationship Id="rId5" Type="http://schemas.openxmlformats.org/officeDocument/2006/relationships/hyperlink" Target="https://machinelearningmastery.com/how-to-develop-lstm-models-for-time-series-forecasting/" TargetMode="External"/><Relationship Id="rId6" Type="http://schemas.openxmlformats.org/officeDocument/2006/relationships/hyperlink" Target="https://machinelearningmastery.com/feature-selection-for-regression-data/" TargetMode="External"/><Relationship Id="rId7" Type="http://schemas.openxmlformats.org/officeDocument/2006/relationships/hyperlink" Target="https://github.com/slundberg/shap" TargetMode="External"/><Relationship Id="rId8" Type="http://schemas.openxmlformats.org/officeDocument/2006/relationships/hyperlink" Target="https://towardsdatascience.com/explain-your-model-with-the-shap-values-bc36aac4de3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US"/>
              <a:t>EURUSD&amp;USDCHF LSTM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069848" y="4389120"/>
            <a:ext cx="7891272" cy="1036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/>
              <a:t>Feature Eng Summer 2020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r>
              <a:rPr lang="en-US"/>
              <a:t>Yiming 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-585788" y="4511896"/>
            <a:ext cx="6681788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     BIDIRECTIONAL LSTM </a:t>
            </a:r>
            <a:endParaRPr/>
          </a:p>
        </p:txBody>
      </p:sp>
      <p:pic>
        <p:nvPicPr>
          <p:cNvPr descr="A close up of a map&#10;&#10;Description automatically generated" id="163" name="Google Shape;1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978" y="1045634"/>
            <a:ext cx="10573534" cy="285485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0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165" name="Google Shape;165;p10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1023937" y="4511896"/>
            <a:ext cx="2875427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CNN LSTM</a:t>
            </a:r>
            <a:endParaRPr/>
          </a:p>
        </p:txBody>
      </p:sp>
      <p:pic>
        <p:nvPicPr>
          <p:cNvPr descr="A close up of a map&#10;&#10;Description automatically generated" id="171" name="Google Shape;1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323" y="992214"/>
            <a:ext cx="10626449" cy="286914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173" name="Google Shape;173;p11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1088136" y="4511897"/>
            <a:ext cx="291465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CONV LSTM</a:t>
            </a:r>
            <a:endParaRPr/>
          </a:p>
        </p:txBody>
      </p:sp>
      <p:pic>
        <p:nvPicPr>
          <p:cNvPr descr="A close up of a map&#10;&#10;Description automatically generated" id="179" name="Google Shape;1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917" y="1017059"/>
            <a:ext cx="10732283" cy="289771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181" name="Google Shape;181;p12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EURUSD LSTM VISUALIZATION</a:t>
            </a:r>
            <a:endParaRPr/>
          </a:p>
        </p:txBody>
      </p:sp>
      <p:sp>
        <p:nvSpPr>
          <p:cNvPr id="187" name="Google Shape;187;p1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Multi-Step LSTM Models: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   6. Vector Output Model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   7.Encoder-Decoder Model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1066800" y="4511898"/>
            <a:ext cx="5443538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VECTOR OUTPUT LSTM</a:t>
            </a:r>
            <a:endParaRPr/>
          </a:p>
        </p:txBody>
      </p:sp>
      <p:pic>
        <p:nvPicPr>
          <p:cNvPr descr="A close up of a map&#10;&#10;Description automatically generated" id="193" name="Google Shape;1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136" y="1017059"/>
            <a:ext cx="10037064" cy="271000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4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195" name="Google Shape;195;p14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1066800" y="4511898"/>
            <a:ext cx="615679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ENCODER DECODER LSTM</a:t>
            </a:r>
            <a:endParaRPr/>
          </a:p>
        </p:txBody>
      </p:sp>
      <p:pic>
        <p:nvPicPr>
          <p:cNvPr descr="A close up of a map&#10;&#10;Description automatically generated" id="201" name="Google Shape;2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136" y="1017059"/>
            <a:ext cx="10037064" cy="271000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5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203" name="Google Shape;203;p15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/>
          <p:nvPr/>
        </p:nvSpPr>
        <p:spPr>
          <a:xfrm>
            <a:off x="3048" y="0"/>
            <a:ext cx="12188952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09" name="Google Shape;209;p16"/>
          <p:cNvGrpSpPr/>
          <p:nvPr/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210" name="Google Shape;210;p16"/>
            <p:cNvSpPr/>
            <p:nvPr/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16"/>
          <p:cNvSpPr txBox="1"/>
          <p:nvPr>
            <p:ph type="title"/>
          </p:nvPr>
        </p:nvSpPr>
        <p:spPr>
          <a:xfrm>
            <a:off x="1490145" y="2376862"/>
            <a:ext cx="2640646" cy="2104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ckwell"/>
              <a:buNone/>
            </a:pPr>
            <a:r>
              <a:rPr lang="en-US" sz="3000">
                <a:solidFill>
                  <a:srgbClr val="FFFFFF"/>
                </a:solidFill>
              </a:rPr>
              <a:t>FEATURES IMPORTANCE</a:t>
            </a:r>
            <a:endParaRPr/>
          </a:p>
        </p:txBody>
      </p:sp>
      <p:sp>
        <p:nvSpPr>
          <p:cNvPr id="213" name="Google Shape;213;p16"/>
          <p:cNvSpPr/>
          <p:nvPr/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"/>
          <p:cNvSpPr txBox="1"/>
          <p:nvPr>
            <p:ph idx="1" type="body"/>
          </p:nvPr>
        </p:nvSpPr>
        <p:spPr>
          <a:xfrm>
            <a:off x="6081089" y="725394"/>
            <a:ext cx="5142658" cy="5407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Before doing multivariate lstm models, we should check our feature importance first.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066800" y="4511898"/>
            <a:ext cx="615679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MUTUAL INFORMATION</a:t>
            </a:r>
            <a:endParaRPr/>
          </a:p>
        </p:txBody>
      </p:sp>
      <p:pic>
        <p:nvPicPr>
          <p:cNvPr descr="A screenshot of a social media post&#10;&#10;Description automatically generated" id="220" name="Google Shape;2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28" y="702093"/>
            <a:ext cx="11946145" cy="337478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7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222" name="Google Shape;222;p17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title"/>
          </p:nvPr>
        </p:nvSpPr>
        <p:spPr>
          <a:xfrm>
            <a:off x="1066800" y="4511898"/>
            <a:ext cx="1957388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F-TEST</a:t>
            </a:r>
            <a:endParaRPr/>
          </a:p>
        </p:txBody>
      </p:sp>
      <p:pic>
        <p:nvPicPr>
          <p:cNvPr descr="A screenshot of a cell phone&#10;&#10;Description automatically generated" id="228" name="Google Shape;2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89" y="656075"/>
            <a:ext cx="11805949" cy="333518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8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230" name="Google Shape;230;p18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>
            <p:ph type="title"/>
          </p:nvPr>
        </p:nvSpPr>
        <p:spPr>
          <a:xfrm>
            <a:off x="1066800" y="4511898"/>
            <a:ext cx="1538288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SHAP</a:t>
            </a:r>
            <a:endParaRPr/>
          </a:p>
        </p:txBody>
      </p:sp>
      <p:pic>
        <p:nvPicPr>
          <p:cNvPr descr="A screenshot of a cell phone&#10;&#10;Description automatically generated" id="236" name="Google Shape;2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48" y="460930"/>
            <a:ext cx="7196139" cy="392994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9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238" name="Google Shape;238;p19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DATA PREPARATION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Get the data from yfinance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[USDCHF 2019-07-01 to 2020-07-01] &amp; [EURUSD 2019-07-01 to 2020-07-01]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Using class4.py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Select the best short term lag(based on return) among 22~31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Select the best long term lag(based on energy) among150~210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EURUSD: short – 27 days, long – 180 days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USDCHF: short – 27 days, long – 160 days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/>
          <p:nvPr/>
        </p:nvSpPr>
        <p:spPr>
          <a:xfrm>
            <a:off x="3048" y="0"/>
            <a:ext cx="12188952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44" name="Google Shape;244;p20"/>
          <p:cNvGrpSpPr/>
          <p:nvPr/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245" name="Google Shape;245;p20"/>
            <p:cNvSpPr/>
            <p:nvPr/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20"/>
          <p:cNvSpPr txBox="1"/>
          <p:nvPr>
            <p:ph type="title"/>
          </p:nvPr>
        </p:nvSpPr>
        <p:spPr>
          <a:xfrm>
            <a:off x="1490145" y="2376862"/>
            <a:ext cx="2640646" cy="2104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ckwell"/>
              <a:buNone/>
            </a:pPr>
            <a:r>
              <a:rPr lang="en-US" sz="3000">
                <a:solidFill>
                  <a:srgbClr val="FFFFFF"/>
                </a:solidFill>
              </a:rPr>
              <a:t>SELECTED FEATURES</a:t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 txBox="1"/>
          <p:nvPr>
            <p:ph idx="1" type="body"/>
          </p:nvPr>
        </p:nvSpPr>
        <p:spPr>
          <a:xfrm>
            <a:off x="6081089" y="725394"/>
            <a:ext cx="5142658" cy="5407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BASED ON ABOVE TESTS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FOR SELECTED FEATURES, I WILL DROP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‘VOL_LOCAL’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‘PRIMARY RISK’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‘STD SHORT’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'Price_LB_Price_UB_Distance'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EURUSD LSTM VISUALIZATION</a:t>
            </a:r>
            <a:endParaRPr/>
          </a:p>
        </p:txBody>
      </p:sp>
      <p:sp>
        <p:nvSpPr>
          <p:cNvPr id="255" name="Google Shape;255;p2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Multivariate LSTM Models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   8. Multiple Input Series with all features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   9. Multiple Input Series with selected features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/>
          <p:nvPr>
            <p:ph type="title"/>
          </p:nvPr>
        </p:nvSpPr>
        <p:spPr>
          <a:xfrm>
            <a:off x="1066800" y="4511898"/>
            <a:ext cx="615679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WITH ALL FEATURES</a:t>
            </a:r>
            <a:endParaRPr/>
          </a:p>
        </p:txBody>
      </p:sp>
      <p:pic>
        <p:nvPicPr>
          <p:cNvPr descr="A close up of a map&#10;&#10;Description automatically generated" id="261" name="Google Shape;2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223" y="852488"/>
            <a:ext cx="11552346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2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263" name="Google Shape;263;p22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/>
          <p:nvPr>
            <p:ph type="title"/>
          </p:nvPr>
        </p:nvSpPr>
        <p:spPr>
          <a:xfrm>
            <a:off x="719138" y="4511898"/>
            <a:ext cx="6504452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WITH SELECTED FEATURES</a:t>
            </a:r>
            <a:endParaRPr/>
          </a:p>
        </p:txBody>
      </p:sp>
      <p:pic>
        <p:nvPicPr>
          <p:cNvPr descr="A close up of a map&#10;&#10;Description automatically generated" id="269" name="Google Shape;2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136" y="1017059"/>
            <a:ext cx="10037064" cy="271000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3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271" name="Google Shape;271;p23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EURUSD LSTM VISUALIZATION</a:t>
            </a:r>
            <a:endParaRPr/>
          </a:p>
        </p:txBody>
      </p:sp>
      <p:sp>
        <p:nvSpPr>
          <p:cNvPr id="277" name="Google Shape;277;p2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Multivariate Multi-Step LSTM Models: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10.Multiple Input Multi-Step Output with all features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11. Multiple Input Multi-Step Output with selected features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/>
          <p:nvPr>
            <p:ph type="title"/>
          </p:nvPr>
        </p:nvSpPr>
        <p:spPr>
          <a:xfrm>
            <a:off x="1066800" y="4511898"/>
            <a:ext cx="615679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WITH ALL FEATURES</a:t>
            </a:r>
            <a:endParaRPr/>
          </a:p>
        </p:txBody>
      </p:sp>
      <p:pic>
        <p:nvPicPr>
          <p:cNvPr descr="A close up of a map&#10;&#10;Description automatically generated" id="283" name="Google Shape;2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136" y="1004514"/>
            <a:ext cx="10037064" cy="273509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5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285" name="Google Shape;285;p25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1066799" y="4511898"/>
            <a:ext cx="7038975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WITH SELECTED FEATURES</a:t>
            </a:r>
            <a:endParaRPr/>
          </a:p>
        </p:txBody>
      </p:sp>
      <p:pic>
        <p:nvPicPr>
          <p:cNvPr descr="A picture containing map, text&#10;&#10;Description automatically generated" id="291" name="Google Shape;2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136" y="1017059"/>
            <a:ext cx="10037064" cy="2710007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6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293" name="Google Shape;293;p26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USDCHF LSTM VISUALIZATION </a:t>
            </a:r>
            <a:endParaRPr/>
          </a:p>
        </p:txBody>
      </p:sp>
      <p:sp>
        <p:nvSpPr>
          <p:cNvPr id="299" name="Google Shape;299;p2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SAME  DISPLAYING ORDER WITH EURUSD PART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/>
          <p:nvPr>
            <p:ph type="title"/>
          </p:nvPr>
        </p:nvSpPr>
        <p:spPr>
          <a:xfrm>
            <a:off x="1066800" y="4511898"/>
            <a:ext cx="615679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VANILLA LSTM</a:t>
            </a:r>
            <a:endParaRPr/>
          </a:p>
        </p:txBody>
      </p:sp>
      <p:pic>
        <p:nvPicPr>
          <p:cNvPr descr="A close up of a map&#10;&#10;Description automatically generated" id="305" name="Google Shape;3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136" y="1017059"/>
            <a:ext cx="10037064" cy="2710007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8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307" name="Google Shape;307;p28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/>
          <p:nvPr>
            <p:ph type="title"/>
          </p:nvPr>
        </p:nvSpPr>
        <p:spPr>
          <a:xfrm>
            <a:off x="1066800" y="4511898"/>
            <a:ext cx="615679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STACKED LSTM</a:t>
            </a:r>
            <a:endParaRPr/>
          </a:p>
        </p:txBody>
      </p:sp>
      <p:pic>
        <p:nvPicPr>
          <p:cNvPr descr="A close up of a map&#10;&#10;Description automatically generated" id="313" name="Google Shape;31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136" y="1017059"/>
            <a:ext cx="10037064" cy="271000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9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315" name="Google Shape;315;p29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DATA PREPARATION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Using data-PRE.py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Load the data and calculate the features based on selected rolling windows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Column names: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Date; EURUSD=X or USDCHF=X; S&amp;P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STD;  Vol_global; Vol_local; return; Price_MA; Primary risk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FD; Energy; Correlation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STD_short; Price_LB; Price_UB; Price_LB_Price_UB_Distance; Distance_MA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>
            <p:ph type="title"/>
          </p:nvPr>
        </p:nvSpPr>
        <p:spPr>
          <a:xfrm>
            <a:off x="1066800" y="4511898"/>
            <a:ext cx="615679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BIDIRECTIONAL LSTM</a:t>
            </a:r>
            <a:endParaRPr/>
          </a:p>
        </p:txBody>
      </p:sp>
      <p:pic>
        <p:nvPicPr>
          <p:cNvPr descr="A close up of a map&#10;&#10;Description automatically generated" id="321" name="Google Shape;3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136" y="1017059"/>
            <a:ext cx="10037064" cy="2710007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0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323" name="Google Shape;323;p30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type="title"/>
          </p:nvPr>
        </p:nvSpPr>
        <p:spPr>
          <a:xfrm>
            <a:off x="1066800" y="4511898"/>
            <a:ext cx="615679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CNN LSTM</a:t>
            </a:r>
            <a:endParaRPr/>
          </a:p>
        </p:txBody>
      </p:sp>
      <p:pic>
        <p:nvPicPr>
          <p:cNvPr descr="A close up of a map&#10;&#10;Description automatically generated" id="329" name="Google Shape;32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136" y="1017059"/>
            <a:ext cx="10037064" cy="271000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331" name="Google Shape;331;p31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1066800" y="4511898"/>
            <a:ext cx="615679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CONV LSTM</a:t>
            </a:r>
            <a:endParaRPr/>
          </a:p>
        </p:txBody>
      </p:sp>
      <p:pic>
        <p:nvPicPr>
          <p:cNvPr descr="A close up of a map&#10;&#10;Description automatically generated" id="337" name="Google Shape;3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136" y="1017059"/>
            <a:ext cx="10037064" cy="2710007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2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339" name="Google Shape;339;p32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/>
          <p:nvPr>
            <p:ph type="title"/>
          </p:nvPr>
        </p:nvSpPr>
        <p:spPr>
          <a:xfrm>
            <a:off x="1066800" y="4511898"/>
            <a:ext cx="615679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VECTOR OUTPUT LSTM</a:t>
            </a:r>
            <a:endParaRPr/>
          </a:p>
        </p:txBody>
      </p:sp>
      <p:pic>
        <p:nvPicPr>
          <p:cNvPr descr="A close up of a map&#10;&#10;Description automatically generated" id="345" name="Google Shape;34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136" y="1004514"/>
            <a:ext cx="10037064" cy="2735098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3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347" name="Google Shape;347;p33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/>
          <p:nvPr>
            <p:ph type="title"/>
          </p:nvPr>
        </p:nvSpPr>
        <p:spPr>
          <a:xfrm>
            <a:off x="1066800" y="4511898"/>
            <a:ext cx="615679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ENCODER DECODER LSTM</a:t>
            </a:r>
            <a:endParaRPr/>
          </a:p>
        </p:txBody>
      </p:sp>
      <p:pic>
        <p:nvPicPr>
          <p:cNvPr descr="A close up of a map&#10;&#10;Description automatically generated" id="353" name="Google Shape;35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336" y="842963"/>
            <a:ext cx="10681864" cy="2884103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4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355" name="Google Shape;355;p34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"/>
          <p:cNvSpPr/>
          <p:nvPr/>
        </p:nvSpPr>
        <p:spPr>
          <a:xfrm>
            <a:off x="3048" y="0"/>
            <a:ext cx="12188952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61" name="Google Shape;361;p35"/>
          <p:cNvGrpSpPr/>
          <p:nvPr/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362" name="Google Shape;362;p35"/>
            <p:cNvSpPr/>
            <p:nvPr/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4" name="Google Shape;364;p35"/>
          <p:cNvSpPr txBox="1"/>
          <p:nvPr>
            <p:ph type="title"/>
          </p:nvPr>
        </p:nvSpPr>
        <p:spPr>
          <a:xfrm>
            <a:off x="1490145" y="2376862"/>
            <a:ext cx="2640646" cy="2104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ckwell"/>
              <a:buNone/>
            </a:pPr>
            <a:r>
              <a:rPr lang="en-US" sz="3000">
                <a:solidFill>
                  <a:srgbClr val="FFFFFF"/>
                </a:solidFill>
              </a:rPr>
              <a:t>FEATURES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IMPORTANCE</a:t>
            </a:r>
            <a:endParaRPr/>
          </a:p>
        </p:txBody>
      </p:sp>
      <p:sp>
        <p:nvSpPr>
          <p:cNvPr id="365" name="Google Shape;365;p35"/>
          <p:cNvSpPr/>
          <p:nvPr/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5"/>
          <p:cNvSpPr txBox="1"/>
          <p:nvPr>
            <p:ph idx="1" type="body"/>
          </p:nvPr>
        </p:nvSpPr>
        <p:spPr>
          <a:xfrm>
            <a:off x="6081089" y="725394"/>
            <a:ext cx="5142658" cy="5407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Before doing multivariate lstm models, we should check our feature importance first.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/>
          <p:nvPr>
            <p:ph type="title"/>
          </p:nvPr>
        </p:nvSpPr>
        <p:spPr>
          <a:xfrm>
            <a:off x="1066800" y="4511898"/>
            <a:ext cx="1919288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F-TEST</a:t>
            </a:r>
            <a:endParaRPr/>
          </a:p>
        </p:txBody>
      </p:sp>
      <p:pic>
        <p:nvPicPr>
          <p:cNvPr descr="A screenshot of a cell phone&#10;&#10;Description automatically generated" id="372" name="Google Shape;37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738" y="681037"/>
            <a:ext cx="11918894" cy="3367087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6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374" name="Google Shape;374;p36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7"/>
          <p:cNvSpPr txBox="1"/>
          <p:nvPr>
            <p:ph type="title"/>
          </p:nvPr>
        </p:nvSpPr>
        <p:spPr>
          <a:xfrm>
            <a:off x="1066800" y="4511898"/>
            <a:ext cx="5591175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MUTUAL INFORMATION</a:t>
            </a:r>
            <a:endParaRPr/>
          </a:p>
        </p:txBody>
      </p:sp>
      <p:pic>
        <p:nvPicPr>
          <p:cNvPr descr="A picture containing drawing&#10;&#10;Description automatically generated" id="380" name="Google Shape;38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136" y="954328"/>
            <a:ext cx="10037064" cy="283547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7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382" name="Google Shape;382;p37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 txBox="1"/>
          <p:nvPr>
            <p:ph type="title"/>
          </p:nvPr>
        </p:nvSpPr>
        <p:spPr>
          <a:xfrm>
            <a:off x="1066800" y="4511898"/>
            <a:ext cx="154305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SHAP</a:t>
            </a:r>
            <a:endParaRPr/>
          </a:p>
        </p:txBody>
      </p:sp>
      <p:pic>
        <p:nvPicPr>
          <p:cNvPr descr="A screenshot of a cell phone&#10;&#10;Description automatically generated" id="388" name="Google Shape;38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100" y="304970"/>
            <a:ext cx="7134223" cy="3795688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8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390" name="Google Shape;390;p38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/>
          <p:nvPr/>
        </p:nvSpPr>
        <p:spPr>
          <a:xfrm>
            <a:off x="3048" y="0"/>
            <a:ext cx="12188952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96" name="Google Shape;396;p39"/>
          <p:cNvGrpSpPr/>
          <p:nvPr/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397" name="Google Shape;397;p39"/>
            <p:cNvSpPr/>
            <p:nvPr/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9" name="Google Shape;399;p39"/>
          <p:cNvSpPr txBox="1"/>
          <p:nvPr>
            <p:ph type="title"/>
          </p:nvPr>
        </p:nvSpPr>
        <p:spPr>
          <a:xfrm>
            <a:off x="1490145" y="2376862"/>
            <a:ext cx="2640646" cy="2104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ckwell"/>
              <a:buNone/>
            </a:pPr>
            <a:r>
              <a:rPr lang="en-US" sz="3000">
                <a:solidFill>
                  <a:srgbClr val="FFFFFF"/>
                </a:solidFill>
              </a:rPr>
              <a:t>FEATURES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SELECTION</a:t>
            </a:r>
            <a:endParaRPr/>
          </a:p>
        </p:txBody>
      </p:sp>
      <p:sp>
        <p:nvSpPr>
          <p:cNvPr id="400" name="Google Shape;400;p39"/>
          <p:cNvSpPr/>
          <p:nvPr/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9"/>
          <p:cNvSpPr txBox="1"/>
          <p:nvPr>
            <p:ph idx="1" type="body"/>
          </p:nvPr>
        </p:nvSpPr>
        <p:spPr>
          <a:xfrm>
            <a:off x="6081089" y="725394"/>
            <a:ext cx="5142658" cy="5407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BASED ON ABOVE TESTS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FOR SELECTED FEATURES, I WILL CHOOSE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‘VOL_LOCAL’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‘FD’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‘ENERGY’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'Distance_MA'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DATA PREPARATION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EURUSD_FULL_DATA.csv &amp; USDCHF_FULL_DATA.csv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Drop all the NULL value and only use full information with each feature.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EURUSD_FULL_DATA:  75 days data start from 3/19/2020 to 7/01/2020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USDCHF_FULL_DATA:  95 days data start from 2/20/2020 to 7/01/2020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 Train: First 53 days [:53]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 Test: Remaining days [53:]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Note: </a:t>
            </a:r>
            <a:br>
              <a:rPr lang="en-US"/>
            </a:br>
            <a:r>
              <a:rPr lang="en-US"/>
              <a:t>Due to equipment limitations,  I used these small data to train and test model. 53 days data are obviously not large enough to train a perfect neural network model but still able to get some interesting founds.  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"/>
          <p:cNvSpPr txBox="1"/>
          <p:nvPr>
            <p:ph type="title"/>
          </p:nvPr>
        </p:nvSpPr>
        <p:spPr>
          <a:xfrm>
            <a:off x="1066800" y="4511898"/>
            <a:ext cx="615679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WITH ALL FEATURES</a:t>
            </a:r>
            <a:endParaRPr/>
          </a:p>
        </p:txBody>
      </p:sp>
      <p:pic>
        <p:nvPicPr>
          <p:cNvPr descr="A close up of a map&#10;&#10;Description automatically generated" id="407" name="Google Shape;40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136" y="1004514"/>
            <a:ext cx="10037064" cy="2735098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0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409" name="Google Shape;409;p40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1"/>
          <p:cNvSpPr txBox="1"/>
          <p:nvPr>
            <p:ph type="title"/>
          </p:nvPr>
        </p:nvSpPr>
        <p:spPr>
          <a:xfrm>
            <a:off x="600075" y="4511898"/>
            <a:ext cx="6623515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WITH SELECTED FEATURES</a:t>
            </a:r>
            <a:endParaRPr/>
          </a:p>
        </p:txBody>
      </p:sp>
      <p:pic>
        <p:nvPicPr>
          <p:cNvPr descr="A close up of a map&#10;&#10;Description automatically generated" id="415" name="Google Shape;41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136" y="1017059"/>
            <a:ext cx="10037064" cy="2710007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1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417" name="Google Shape;417;p41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2"/>
          <p:cNvSpPr txBox="1"/>
          <p:nvPr>
            <p:ph type="title"/>
          </p:nvPr>
        </p:nvSpPr>
        <p:spPr>
          <a:xfrm>
            <a:off x="1066800" y="4511898"/>
            <a:ext cx="615679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WITH ALL FEATURES</a:t>
            </a:r>
            <a:endParaRPr/>
          </a:p>
        </p:txBody>
      </p:sp>
      <p:pic>
        <p:nvPicPr>
          <p:cNvPr descr="A picture containing map, text&#10;&#10;Description automatically generated" id="423" name="Google Shape;42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136" y="1004514"/>
            <a:ext cx="10037064" cy="2735098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2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425" name="Google Shape;425;p42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 txBox="1"/>
          <p:nvPr>
            <p:ph type="title"/>
          </p:nvPr>
        </p:nvSpPr>
        <p:spPr>
          <a:xfrm>
            <a:off x="814388" y="4511898"/>
            <a:ext cx="6409202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WITH SELECTED FEATURES</a:t>
            </a:r>
            <a:endParaRPr/>
          </a:p>
        </p:txBody>
      </p:sp>
      <p:pic>
        <p:nvPicPr>
          <p:cNvPr descr="A close up of a map&#10;&#10;Description automatically generated" id="431" name="Google Shape;43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136" y="1017059"/>
            <a:ext cx="10037064" cy="2710007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3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433" name="Google Shape;433;p43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39" name="Google Shape;439;p44"/>
          <p:cNvSpPr/>
          <p:nvPr/>
        </p:nvSpPr>
        <p:spPr>
          <a:xfrm>
            <a:off x="3344" y="0"/>
            <a:ext cx="4648169" cy="68580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85000" ty="0" sy="85000"/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40" name="Google Shape;440;p44"/>
          <p:cNvSpPr txBox="1"/>
          <p:nvPr>
            <p:ph type="title"/>
          </p:nvPr>
        </p:nvSpPr>
        <p:spPr>
          <a:xfrm>
            <a:off x="643468" y="643466"/>
            <a:ext cx="3033182" cy="55287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ckwell"/>
              <a:buNone/>
            </a:pPr>
            <a:r>
              <a:rPr lang="en-US" sz="4800">
                <a:solidFill>
                  <a:srgbClr val="FFFFFF"/>
                </a:solidFill>
              </a:rPr>
              <a:t>CONCLUSION</a:t>
            </a:r>
            <a:endParaRPr/>
          </a:p>
        </p:txBody>
      </p:sp>
      <p:sp>
        <p:nvSpPr>
          <p:cNvPr id="441" name="Google Shape;441;p44"/>
          <p:cNvSpPr txBox="1"/>
          <p:nvPr>
            <p:ph idx="1" type="body"/>
          </p:nvPr>
        </p:nvSpPr>
        <p:spPr>
          <a:xfrm>
            <a:off x="5096112" y="995528"/>
            <a:ext cx="6452420" cy="423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In my opinion, the essential of any trading market is about the trend.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We don’t need to predict the exact point. We only need to predict the trend in a specific period to make the money.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Without a very obvious trend we can find local highest point and local lowest point to make money[eg. EURUSD]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With very obvious trend we can buy put or call options to make money easily[eg. USDCHF buy put]</a:t>
            </a:r>
            <a:endParaRPr/>
          </a:p>
        </p:txBody>
      </p:sp>
      <p:sp>
        <p:nvSpPr>
          <p:cNvPr id="442" name="Google Shape;442;p44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tile algn="tl" flip="none" tx="50800" sx="85000" ty="0" sy="85000"/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43" name="Google Shape;443;p44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49" name="Google Shape;449;p45"/>
          <p:cNvSpPr txBox="1"/>
          <p:nvPr>
            <p:ph type="title"/>
          </p:nvPr>
        </p:nvSpPr>
        <p:spPr>
          <a:xfrm>
            <a:off x="6587544" y="1382165"/>
            <a:ext cx="4869179" cy="1517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Rockwell"/>
              <a:buNone/>
            </a:pPr>
            <a:r>
              <a:rPr lang="en-US" sz="4800">
                <a:solidFill>
                  <a:srgbClr val="000000"/>
                </a:solidFill>
              </a:rPr>
              <a:t>THANK YOU</a:t>
            </a:r>
            <a:endParaRPr/>
          </a:p>
        </p:txBody>
      </p:sp>
      <p:pic>
        <p:nvPicPr>
          <p:cNvPr id="450" name="Google Shape;450;p45"/>
          <p:cNvPicPr preferRelativeResize="0"/>
          <p:nvPr/>
        </p:nvPicPr>
        <p:blipFill rotWithShape="1">
          <a:blip r:embed="rId3">
            <a:alphaModFix/>
          </a:blip>
          <a:srcRect b="1" l="31523" r="5245" t="0"/>
          <a:stretch/>
        </p:blipFill>
        <p:spPr>
          <a:xfrm>
            <a:off x="-9866" y="401980"/>
            <a:ext cx="6115733" cy="6456021"/>
          </a:xfrm>
          <a:custGeom>
            <a:rect b="b" l="l" r="r" t="t"/>
            <a:pathLst>
              <a:path extrusionOk="0" h="6456021" w="6115733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451" name="Google Shape;451;p45"/>
          <p:cNvSpPr/>
          <p:nvPr/>
        </p:nvSpPr>
        <p:spPr>
          <a:xfrm>
            <a:off x="-9866" y="401980"/>
            <a:ext cx="6115733" cy="6456021"/>
          </a:xfrm>
          <a:custGeom>
            <a:rect b="b" l="l" r="r" t="t"/>
            <a:pathLst>
              <a:path extrusionOk="0" h="6456021" w="6115733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rotWithShape="1">
            <a:blip r:embed="rId4">
              <a:alphaModFix amt="30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52" name="Google Shape;452;p45"/>
          <p:cNvSpPr txBox="1"/>
          <p:nvPr>
            <p:ph idx="1" type="body"/>
          </p:nvPr>
        </p:nvSpPr>
        <p:spPr>
          <a:xfrm>
            <a:off x="6587545" y="3007389"/>
            <a:ext cx="4869179" cy="3065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https://machinelearningmastery.com/how-to-develop-lstm-models-for-time-series-forecasting/</a:t>
            </a:r>
            <a:endParaRPr sz="1800"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https://machinelearningmastery.com/feature-selection-for-regression-data/</a:t>
            </a:r>
            <a:endParaRPr sz="1800"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https://github.com/slundberg/shap</a:t>
            </a:r>
            <a:endParaRPr sz="1800"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 sz="1800" u="sng">
                <a:solidFill>
                  <a:schemeClr val="hlink"/>
                </a:solidFill>
                <a:hlinkClick r:id="rId8"/>
              </a:rPr>
              <a:t>https://towardsdatascience.com/explain-your-model-with-the-shap-values-bc36aac4de3d</a:t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453" name="Google Shape;453;p45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54" name="Google Shape;454;p4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9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FEATURES SELECTION</a:t>
            </a:r>
            <a:endParaRPr/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Using select feature.py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Three different ways to select features for both currency pairs: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1. ANOVA F-TEST FEATURE SELECTION(based on f-regression)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2. Mutual Information Feature Selection(based on mutual_info_regression)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3. Shap (based on RandomForestRegressor)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LSTM VISUALIZATION</a:t>
            </a:r>
            <a:endParaRPr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 Using LSTM VISU EURUSD.py &amp; LSTM VISU USDCHF.py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Each currency pair has 11 different LSTM models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Univariate LSTM Models: 1. Vanilla LSTM 2. Stacked LSTM 3. Bidirectional LSTM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   4.CNN LSTM 5.Conv LSTM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Multi-Step LSTM Models: 6. Vector Output Model 7.Encoder-Decoder Model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Multivariate LSTM Models 8. Multiple Input Series with all features 9. Multiple Input Series with selected features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Multivariate Multi-Step LSTM Models: 10.Multiple Input Multi-Step Output with all features 11. Multiple Input Multi-Step Output with selected features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.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EURUSD LSTM VISUALIZATION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Univariate LSTM Models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1. Vanilla LSTM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2. Stacked LSTM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3. Bidirectional LSTM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4.CNN LSTM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5.Conv LSTM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-134697" y="4549998"/>
            <a:ext cx="4792043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     VANILLA LSTM </a:t>
            </a:r>
            <a:endParaRPr/>
          </a:p>
        </p:txBody>
      </p:sp>
      <p:pic>
        <p:nvPicPr>
          <p:cNvPr descr="A close up of a map&#10;&#10;Description automatically generated"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725" y="968402"/>
            <a:ext cx="10802838" cy="291676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149" name="Google Shape;149;p8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-257175" y="4549998"/>
            <a:ext cx="5029200" cy="1609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     STACKED LSTM </a:t>
            </a:r>
            <a:endParaRPr/>
          </a:p>
        </p:txBody>
      </p:sp>
      <p:pic>
        <p:nvPicPr>
          <p:cNvPr descr="A close up of a map&#10;&#10;Description automatically generated" id="155" name="Google Shape;1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888" y="1017059"/>
            <a:ext cx="10522312" cy="2841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 txBox="1"/>
          <p:nvPr>
            <p:ph idx="1" type="body"/>
          </p:nvPr>
        </p:nvSpPr>
        <p:spPr>
          <a:xfrm>
            <a:off x="7534655" y="4511896"/>
            <a:ext cx="3703321" cy="160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7315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157" name="Google Shape;157;p9"/>
          <p:cNvSpPr/>
          <p:nvPr/>
        </p:nvSpPr>
        <p:spPr>
          <a:xfrm>
            <a:off x="1066800" y="4431215"/>
            <a:ext cx="10058400" cy="80683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2020-07-07T16:24:55Z</dcterms:created>
  <dc:creator>Yiming Ge</dc:creator>
</cp:coreProperties>
</file>