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48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831628-9F2E-478B-AD59-3F5AC077C4F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85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A9C3A7-3454-488B-9C69-49B7EEFF9BB6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66B5B-B4C1-4704-A5EA-9D6762BCE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049" y="1080717"/>
            <a:ext cx="8755684" cy="1326481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mployment Now!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2E0F2-48FF-4A9A-9C2D-A226B2B2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908" y="3300561"/>
            <a:ext cx="9142183" cy="1070734"/>
          </a:xfrm>
        </p:spPr>
        <p:txBody>
          <a:bodyPr/>
          <a:lstStyle/>
          <a:p>
            <a:r>
              <a:rPr lang="en-US" dirty="0"/>
              <a:t>Yiming Ge</a:t>
            </a:r>
          </a:p>
          <a:p>
            <a:r>
              <a:rPr lang="en-US" dirty="0"/>
              <a:t>3/10/2020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F279580-644F-4982-9CC8-2808164721C1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259C1-F1A5-4D99-9B04-3256314AFE47}"/>
              </a:ext>
            </a:extLst>
          </p:cNvPr>
          <p:cNvSpPr txBox="1"/>
          <p:nvPr/>
        </p:nvSpPr>
        <p:spPr>
          <a:xfrm>
            <a:off x="193431" y="113121"/>
            <a:ext cx="432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Data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4A92C-9C59-441F-AD9E-F81A3BFEBA14}"/>
              </a:ext>
            </a:extLst>
          </p:cNvPr>
          <p:cNvSpPr txBox="1"/>
          <p:nvPr/>
        </p:nvSpPr>
        <p:spPr>
          <a:xfrm>
            <a:off x="677007" y="1758461"/>
            <a:ext cx="274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19.89 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0327C-AFC2-48B9-B4A6-FCD5210B628E}"/>
              </a:ext>
            </a:extLst>
          </p:cNvPr>
          <p:cNvSpPr txBox="1"/>
          <p:nvPr/>
        </p:nvSpPr>
        <p:spPr>
          <a:xfrm>
            <a:off x="3790216" y="1758461"/>
            <a:ext cx="274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$9.83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357A8-E402-4939-890E-6B8B0E4A7922}"/>
              </a:ext>
            </a:extLst>
          </p:cNvPr>
          <p:cNvSpPr txBox="1"/>
          <p:nvPr/>
        </p:nvSpPr>
        <p:spPr>
          <a:xfrm>
            <a:off x="619857" y="3052825"/>
            <a:ext cx="2747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19890 people (46% male &amp; 54% female) from 65 different counties (55% from Brooklyn) participated in Employment Now! and 100% got employed.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E669C-9380-41C4-BB02-2B53F007F9BF}"/>
              </a:ext>
            </a:extLst>
          </p:cNvPr>
          <p:cNvSpPr txBox="1"/>
          <p:nvPr/>
        </p:nvSpPr>
        <p:spPr>
          <a:xfrm>
            <a:off x="6579576" y="2991279"/>
            <a:ext cx="2025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The average days on job after participating this program are 1333 days (63% of people have a job tenure longer than 6 months)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E2857-A79B-4241-8521-4DC275E2A8DD}"/>
              </a:ext>
            </a:extLst>
          </p:cNvPr>
          <p:cNvSpPr txBox="1"/>
          <p:nvPr/>
        </p:nvSpPr>
        <p:spPr>
          <a:xfrm>
            <a:off x="6579576" y="1758460"/>
            <a:ext cx="194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63%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416B8-D3D4-400D-95BF-3B5CEFFDDEAE}"/>
              </a:ext>
            </a:extLst>
          </p:cNvPr>
          <p:cNvSpPr txBox="1"/>
          <p:nvPr/>
        </p:nvSpPr>
        <p:spPr>
          <a:xfrm>
            <a:off x="3790216" y="2991279"/>
            <a:ext cx="2747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The average hourly wage from these data is $9.83 higher than NYC 2013 minimum wage $7.25 but lower than NYC 2020 minimum wage $15.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10653-C73C-448C-9133-44D7AE4FB323}"/>
              </a:ext>
            </a:extLst>
          </p:cNvPr>
          <p:cNvSpPr txBox="1"/>
          <p:nvPr/>
        </p:nvSpPr>
        <p:spPr>
          <a:xfrm>
            <a:off x="9043895" y="1758460"/>
            <a:ext cx="194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99%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51532-0368-4BAD-A0A8-1469634CEB03}"/>
              </a:ext>
            </a:extLst>
          </p:cNvPr>
          <p:cNvSpPr txBox="1"/>
          <p:nvPr/>
        </p:nvSpPr>
        <p:spPr>
          <a:xfrm>
            <a:off x="9077326" y="3052825"/>
            <a:ext cx="2025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99% of participants  have high school degree (93%) or higher(6%)</a:t>
            </a:r>
          </a:p>
        </p:txBody>
      </p:sp>
    </p:spTree>
    <p:extLst>
      <p:ext uri="{BB962C8B-B14F-4D97-AF65-F5344CB8AC3E}">
        <p14:creationId xmlns:p14="http://schemas.microsoft.com/office/powerpoint/2010/main" val="32365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96F614B-833B-4EEC-B797-F9D36A1A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" y="0"/>
            <a:ext cx="12177814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5DA1A-729A-45EE-B804-45129DC6F88A}"/>
              </a:ext>
            </a:extLst>
          </p:cNvPr>
          <p:cNvSpPr txBox="1"/>
          <p:nvPr/>
        </p:nvSpPr>
        <p:spPr>
          <a:xfrm>
            <a:off x="170455" y="180242"/>
            <a:ext cx="432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Education Level Analysis</a:t>
            </a:r>
          </a:p>
        </p:txBody>
      </p:sp>
      <p:pic>
        <p:nvPicPr>
          <p:cNvPr id="4" name="Graphic 3" descr="Classroom">
            <a:extLst>
              <a:ext uri="{FF2B5EF4-FFF2-40B4-BE49-F238E27FC236}">
                <a16:creationId xmlns:a16="http://schemas.microsoft.com/office/drawing/2014/main" id="{ACD7E63B-A0F7-4780-A664-96F4090BC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19" y="4585165"/>
            <a:ext cx="914400" cy="914400"/>
          </a:xfrm>
          <a:prstGeom prst="rect">
            <a:avLst/>
          </a:prstGeom>
        </p:spPr>
      </p:pic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83DAC50A-CBF8-4A18-8DB8-21CD19EF8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919" y="2596073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DA653D88-D091-49C2-8D00-E4468BD00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919" y="93046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9699E-5EE1-4E7D-9D67-68B552B70728}"/>
              </a:ext>
            </a:extLst>
          </p:cNvPr>
          <p:cNvSpPr txBox="1"/>
          <p:nvPr/>
        </p:nvSpPr>
        <p:spPr>
          <a:xfrm>
            <a:off x="260838" y="5450197"/>
            <a:ext cx="194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Middle School </a:t>
            </a:r>
          </a:p>
          <a:p>
            <a:r>
              <a:rPr lang="en-US" dirty="0">
                <a:solidFill>
                  <a:srgbClr val="FF6600"/>
                </a:solidFill>
              </a:rPr>
              <a:t>          1%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21FE2-4A2E-4C57-9AD8-F96B4E4A2AFB}"/>
              </a:ext>
            </a:extLst>
          </p:cNvPr>
          <p:cNvSpPr txBox="1"/>
          <p:nvPr/>
        </p:nvSpPr>
        <p:spPr>
          <a:xfrm>
            <a:off x="260838" y="3665036"/>
            <a:ext cx="194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High School </a:t>
            </a:r>
          </a:p>
          <a:p>
            <a:r>
              <a:rPr lang="en-US" dirty="0">
                <a:solidFill>
                  <a:srgbClr val="FF6600"/>
                </a:solidFill>
              </a:rPr>
              <a:t>        93%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73793-BA38-4E7D-8BEF-C993547320CB}"/>
              </a:ext>
            </a:extLst>
          </p:cNvPr>
          <p:cNvSpPr txBox="1"/>
          <p:nvPr/>
        </p:nvSpPr>
        <p:spPr>
          <a:xfrm>
            <a:off x="320919" y="1763388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College and higher  </a:t>
            </a:r>
          </a:p>
          <a:p>
            <a:r>
              <a:rPr lang="en-US" dirty="0">
                <a:solidFill>
                  <a:srgbClr val="FF6600"/>
                </a:solidFill>
              </a:rPr>
              <a:t>        6%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6B92F7-0541-4022-AC7F-38683750B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42" y="3735015"/>
            <a:ext cx="4802457" cy="2888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5FE9E5-6E1D-490B-B28A-DCCAECBE6F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41" y="723380"/>
            <a:ext cx="4802457" cy="27870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CEEF69-84B5-43F7-8FDD-A780F16CE132}"/>
              </a:ext>
            </a:extLst>
          </p:cNvPr>
          <p:cNvSpPr txBox="1"/>
          <p:nvPr/>
        </p:nvSpPr>
        <p:spPr>
          <a:xfrm>
            <a:off x="3368351" y="847433"/>
            <a:ext cx="3718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People with high school degree or higher have more working hours per week than people with middle school degree.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3D0C5-DA81-4597-85FC-AC6FE2D3B21C}"/>
              </a:ext>
            </a:extLst>
          </p:cNvPr>
          <p:cNvSpPr txBox="1"/>
          <p:nvPr/>
        </p:nvSpPr>
        <p:spPr>
          <a:xfrm>
            <a:off x="3368351" y="3789686"/>
            <a:ext cx="3718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Obviously, people with high school degree or higher (especially post graduate degree) have higher hourly wage than people with middle school degree.</a:t>
            </a:r>
          </a:p>
        </p:txBody>
      </p:sp>
    </p:spTree>
    <p:extLst>
      <p:ext uri="{BB962C8B-B14F-4D97-AF65-F5344CB8AC3E}">
        <p14:creationId xmlns:p14="http://schemas.microsoft.com/office/powerpoint/2010/main" val="355099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8B2BE-186A-49F0-9584-9EF39F2CF2D6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B8A73-7C9E-4B66-B331-77527BE77B01}"/>
              </a:ext>
            </a:extLst>
          </p:cNvPr>
          <p:cNvSpPr txBox="1"/>
          <p:nvPr/>
        </p:nvSpPr>
        <p:spPr>
          <a:xfrm>
            <a:off x="81463" y="56684"/>
            <a:ext cx="432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Tenure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1DB4-EE7E-475A-90D2-40E67200F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49" y="707170"/>
            <a:ext cx="4772882" cy="2721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A10AB-83E8-409D-9A0C-67D6B6089846}"/>
              </a:ext>
            </a:extLst>
          </p:cNvPr>
          <p:cNvSpPr txBox="1"/>
          <p:nvPr/>
        </p:nvSpPr>
        <p:spPr>
          <a:xfrm>
            <a:off x="942089" y="1133237"/>
            <a:ext cx="3718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63% of participants works more than 6 months (Long Tenure) and 37% of participants works less than 6 months (Short Tenure).</a:t>
            </a:r>
          </a:p>
        </p:txBody>
      </p:sp>
      <p:pic>
        <p:nvPicPr>
          <p:cNvPr id="8" name="Picture 7" descr="A picture containing plant&#10;&#10;Description automatically generated">
            <a:extLst>
              <a:ext uri="{FF2B5EF4-FFF2-40B4-BE49-F238E27FC236}">
                <a16:creationId xmlns:a16="http://schemas.microsoft.com/office/drawing/2014/main" id="{D4E884D0-BD22-4360-BC68-D11D44DE5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6" y="3174519"/>
            <a:ext cx="6769631" cy="3571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4E720-5F58-4F26-B20D-FEF0AF43DF93}"/>
              </a:ext>
            </a:extLst>
          </p:cNvPr>
          <p:cNvSpPr txBox="1"/>
          <p:nvPr/>
        </p:nvSpPr>
        <p:spPr>
          <a:xfrm>
            <a:off x="7175241" y="4128796"/>
            <a:ext cx="4448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In most age groups, people with long tenure have higher hourly wages than people with short tenure </a:t>
            </a:r>
          </a:p>
        </p:txBody>
      </p:sp>
    </p:spTree>
    <p:extLst>
      <p:ext uri="{BB962C8B-B14F-4D97-AF65-F5344CB8AC3E}">
        <p14:creationId xmlns:p14="http://schemas.microsoft.com/office/powerpoint/2010/main" val="222333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703286BE29DE458FF4E6560C1F2315" ma:contentTypeVersion="0" ma:contentTypeDescription="Create a new document." ma:contentTypeScope="" ma:versionID="6c5b786e4db0b76f1a05ad27a9356b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ecd383b6f5a6d1b5334cbf3a65bbb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94E9B-EC23-4563-A27B-A3B1ADB261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7ED3C4-75C3-4ACA-82A9-C8D8A3F5A1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E548B7-4F7F-4C13-97FB-A4524B296F3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152</TotalTime>
  <Words>232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Employment Now!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Now! Analysis</dc:title>
  <dc:creator>Yiming Ge</dc:creator>
  <cp:lastModifiedBy>Yiming Ge</cp:lastModifiedBy>
  <cp:revision>13</cp:revision>
  <dcterms:created xsi:type="dcterms:W3CDTF">2020-03-11T00:38:44Z</dcterms:created>
  <dcterms:modified xsi:type="dcterms:W3CDTF">2020-03-11T03:11:13Z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0x01010094703286BE29DE458FF4E6560C1F2315</vt:lpwstr>
  </property>
</Properties>
</file>