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6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8.xml"/>
  <Override ContentType="application/vnd.ms-office.chartcolorstyle+xml" PartName="/ppt/charts/colors11.xml"/>
  <Override ContentType="application/vnd.ms-office.chartcolorstyle+xml" PartName="/ppt/charts/colors15.xml"/>
  <Override ContentType="application/vnd.ms-office.chartcolorstyle+xml" PartName="/ppt/charts/colors13.xml"/>
  <Override ContentType="application/vnd.ms-office.chartcolorstyle+xml" PartName="/ppt/charts/colors14.xml"/>
  <Override ContentType="application/vnd.ms-office.chartcolorstyle+xml" PartName="/ppt/charts/colors5.xml"/>
  <Override ContentType="application/vnd.ms-office.chartcolorstyle+xml" PartName="/ppt/charts/colors2.xml"/>
  <Override ContentType="application/vnd.ms-office.chartcolorstyle+xml" PartName="/ppt/charts/colors3.xml"/>
  <Override ContentType="application/vnd.ms-office.chartcolorstyle+xml" PartName="/ppt/charts/colors7.xml"/>
  <Override ContentType="application/vnd.ms-office.chartcolorstyle+xml" PartName="/ppt/charts/colors10.xml"/>
  <Override ContentType="application/vnd.ms-office.chartcolorstyle+xml" PartName="/ppt/charts/colors9.xml"/>
  <Override ContentType="application/vnd.ms-office.chartcolorstyle+xml" PartName="/ppt/charts/colors1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9.xml"/>
  <Override ContentType="application/vnd.openxmlformats-officedocument.drawingml.chart+xml" PartName="/ppt/charts/chart2.xml"/>
  <Override ContentType="application/vnd.openxmlformats-officedocument.drawingml.chart+xml" PartName="/ppt/charts/chart7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.xml"/>
  <Override ContentType="application/vnd.openxmlformats-officedocument.drawingml.chart+xml" PartName="/ppt/charts/chart10.xml"/>
  <Override ContentType="application/vnd.openxmlformats-officedocument.drawingml.chart+xml" PartName="/ppt/charts/chart12.xml"/>
  <Override ContentType="application/vnd.openxmlformats-officedocument.drawingml.chart+xml" PartName="/ppt/charts/chart14.xml"/>
  <Override ContentType="application/vnd.openxmlformats-officedocument.drawingml.chart+xml" PartName="/ppt/charts/chart3.xml"/>
  <Override ContentType="application/vnd.openxmlformats-officedocument.drawingml.chart+xml" PartName="/ppt/charts/chart8.xml"/>
  <Override ContentType="application/vnd.openxmlformats-officedocument.drawingml.chart+xml" PartName="/ppt/charts/chart5.xml"/>
  <Override ContentType="application/vnd.openxmlformats-officedocument.drawingml.chart+xml" PartName="/ppt/charts/chart11.xml"/>
  <Override ContentType="application/vnd.openxmlformats-officedocument.drawingml.chart+xml" PartName="/ppt/charts/chart15.xml"/>
  <Override ContentType="application/vnd.openxmlformats-officedocument.drawingml.chart+xml" PartName="/ppt/charts/chart1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5.xml"/>
  <Override ContentType="application/vnd.ms-office.chartstyle+xml" PartName="/ppt/charts/style8.xml"/>
  <Override ContentType="application/vnd.ms-office.chartstyle+xml" PartName="/ppt/charts/style1.xml"/>
  <Override ContentType="application/vnd.ms-office.chartstyle+xml" PartName="/ppt/charts/style12.xml"/>
  <Override ContentType="application/vnd.ms-office.chartstyle+xml" PartName="/ppt/charts/style14.xml"/>
  <Override ContentType="application/vnd.ms-office.chartstyle+xml" PartName="/ppt/charts/style9.xml"/>
  <Override ContentType="application/vnd.ms-office.chartstyle+xml" PartName="/ppt/charts/style4.xml"/>
  <Override ContentType="application/vnd.ms-office.chartstyle+xml" PartName="/ppt/charts/style10.xml"/>
  <Override ContentType="application/vnd.ms-office.chartstyle+xml" PartName="/ppt/charts/style7.xml"/>
  <Override ContentType="application/vnd.ms-office.chartstyle+xml" PartName="/ppt/charts/style6.xml"/>
  <Override ContentType="application/vnd.ms-office.chartstyle+xml" PartName="/ppt/charts/style11.xml"/>
  <Override ContentType="application/vnd.ms-office.chartstyle+xml" PartName="/ppt/charts/style2.xml"/>
  <Override ContentType="application/vnd.ms-office.chartstyle+xml" PartName="/ppt/charts/style13.xml"/>
  <Override ContentType="application/vnd.ms-office.chartstyle+xml" PartName="/ppt/charts/style15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45">
          <p15:clr>
            <a:srgbClr val="A4A3A4"/>
          </p15:clr>
        </p15:guide>
        <p15:guide id="2" pos="3840">
          <p15:clr>
            <a:srgbClr val="A4A3A4"/>
          </p15:clr>
        </p15:guide>
        <p15:guide id="3" pos="2139">
          <p15:clr>
            <a:srgbClr val="A4A3A4"/>
          </p15:clr>
        </p15:guide>
        <p15:guide id="4" pos="6312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ijZkkMYN6l3mv1K4co/rjohLt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4C403A-5907-4AF7-B427-124B6BA6DC1D}">
  <a:tblStyle styleId="{894C403A-5907-4AF7-B427-124B6BA6DC1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45" orient="horz"/>
        <p:guide pos="3840"/>
        <p:guide pos="2139"/>
        <p:guide pos="63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rialBlack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10.xml.rels><?xml version="1.0" encoding="UTF-8" standalone="yes"?>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Sheet10.xlsx"/></Relationships>
</file>

<file path=ppt/charts/_rels/chart11.xml.rels><?xml version="1.0" encoding="UTF-8" standalone="yes"?>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Sheet11.xlsx"/></Relationships>
</file>

<file path=ppt/charts/_rels/chart12.xml.rels><?xml version="1.0" encoding="UTF-8" standalone="yes"?>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Sheet12.xlsx"/></Relationships>
</file>

<file path=ppt/charts/_rels/chart13.xml.rels><?xml version="1.0" encoding="UTF-8" standalone="yes"?>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Sheet13.xlsx"/></Relationships>
</file>

<file path=ppt/charts/_rels/chart14.xml.rels><?xml version="1.0" encoding="UTF-8" standalone="yes"?>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Sheet14.xlsx"/></Relationships>
</file>

<file path=ppt/charts/_rels/chart15.xml.rels><?xml version="1.0" encoding="UTF-8" standalone="yes"?>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oleObject" Target="file:///C:\Users\zhixu\iCloudDrive\&#23398;&#20064;\Data%20Visualization\student-alcohol-consumption\mypartdata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Sheet3.xlsx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Sheet4.xlsx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Sheet5.xlsx"/></Relationships>
</file>

<file path=ppt/charts/_rels/chart6.xml.rels><?xml version="1.0" encoding="UTF-8" standalone="yes"?>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Sheet6.xlsx"/></Relationships>
</file>

<file path=ppt/charts/_rels/chart7.xml.rels><?xml version="1.0" encoding="UTF-8" standalone="yes"?>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Sheet7.xlsx"/></Relationships>
</file>

<file path=ppt/charts/_rels/chart8.xml.rels><?xml version="1.0" encoding="UTF-8" standalone="yes"?>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Sheet8.xlsx"/></Relationships>
</file>

<file path=ppt/charts/_rels/chart9.xml.rels><?xml version="1.0" encoding="UTF-8" standalone="yes"?>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934B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72-4561-8098-F9F9D220EA2A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B72-4561-8098-F9F9D220EA2A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72</c:v>
                </c:pt>
                <c:pt idx="1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72-4561-8098-F9F9D220EA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88498451272549"/>
          <c:y val="0.15439239452048328"/>
          <c:w val="0.85766907261592296"/>
          <c:h val="0.652010273848002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family!$E$9</c:f>
              <c:strCache>
                <c:ptCount val="1"/>
                <c:pt idx="0">
                  <c:v>Weekdays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family!$D$10:$D$14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family!$E$10:$E$14</c:f>
              <c:numCache>
                <c:formatCode>General</c:formatCode>
                <c:ptCount val="5"/>
                <c:pt idx="0">
                  <c:v>1.6666666666666667</c:v>
                </c:pt>
                <c:pt idx="1">
                  <c:v>1.5693069306930694</c:v>
                </c:pt>
                <c:pt idx="2">
                  <c:v>1.3564013840830449</c:v>
                </c:pt>
                <c:pt idx="3">
                  <c:v>1.6050420168067228</c:v>
                </c:pt>
                <c:pt idx="4">
                  <c:v>1.4836601307189543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4D-43B5-9019-731F2DD010BE}"/>
            </c:ext>
          </c:extLst>
        </c:ser>
        <c:ser>
          <c:idx val="1"/>
          <c:order val="1"/>
          <c:tx>
            <c:strRef>
              <c:f>family!$F$9</c:f>
              <c:strCache>
                <c:ptCount val="1"/>
                <c:pt idx="0">
                  <c:v>Weekends</c:v>
                </c:pt>
              </c:strCache>
            </c:strRef>
          </c:tx>
          <c:spPr>
            <a:solidFill>
              <a:srgbClr val="934BC9"/>
            </a:solidFill>
            <a:ln>
              <a:noFill/>
            </a:ln>
            <a:effectLst/>
          </c:spPr>
          <c:invertIfNegative val="0"/>
          <c:cat>
            <c:numRef>
              <c:f>family!$D$10:$D$14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family!$F$10:$F$14</c:f>
              <c:numCache>
                <c:formatCode>General</c:formatCode>
                <c:ptCount val="5"/>
                <c:pt idx="0">
                  <c:v>2.6666666666666665</c:v>
                </c:pt>
                <c:pt idx="1">
                  <c:v>2.4504950495049505</c:v>
                </c:pt>
                <c:pt idx="2">
                  <c:v>2.1141868512110729</c:v>
                </c:pt>
                <c:pt idx="3">
                  <c:v>2.403361344537815</c:v>
                </c:pt>
                <c:pt idx="4">
                  <c:v>2.2320261437908497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4D-43B5-9019-731F2DD010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0797744"/>
        <c:axId val="710798400"/>
      </c:barChart>
      <c:catAx>
        <c:axId val="71079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Education level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10798400"/>
        <c:crosses val="autoZero"/>
        <c:auto val="1"/>
        <c:lblAlgn val="ctr"/>
        <c:lblOffset val="100"/>
        <c:noMultiLvlLbl val="0"/>
      </c:catAx>
      <c:valAx>
        <c:axId val="7107984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Avg. alcohol consumption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1079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806692913385827"/>
          <c:y val="4.6874453193350825E-2"/>
          <c:w val="0.31992716535433069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77537182852144"/>
          <c:y val="0.11701888492564767"/>
          <c:w val="0.86166907261592296"/>
          <c:h val="0.75217405193959141"/>
        </c:manualLayout>
      </c:layout>
      <c:lineChart>
        <c:grouping val="standard"/>
        <c:varyColors val="0"/>
        <c:ser>
          <c:idx val="0"/>
          <c:order val="0"/>
          <c:tx>
            <c:strRef>
              <c:f>school!$I$9</c:f>
              <c:strCache>
                <c:ptCount val="1"/>
                <c:pt idx="0">
                  <c:v>Low alcohol consumption </c:v>
                </c:pt>
              </c:strCache>
            </c:strRef>
          </c:tx>
          <c:spPr>
            <a:ln w="28575" cap="rnd">
              <a:solidFill>
                <a:srgbClr val="934BC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34BC9"/>
              </a:solidFill>
              <a:ln w="9525">
                <a:noFill/>
              </a:ln>
              <a:effectLst/>
            </c:spPr>
          </c:marker>
          <c:val>
            <c:numRef>
              <c:f>school!$I$10:$I$13</c:f>
              <c:numCache>
                <c:formatCode>General</c:formatCode>
                <c:ptCount val="4"/>
                <c:pt idx="0">
                  <c:v>11</c:v>
                </c:pt>
                <c:pt idx="1">
                  <c:v>11.569131832797428</c:v>
                </c:pt>
                <c:pt idx="2">
                  <c:v>12.391666666666667</c:v>
                </c:pt>
                <c:pt idx="3">
                  <c:v>12.369565217391305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53-4736-8411-2BCFBD723396}"/>
            </c:ext>
          </c:extLst>
        </c:ser>
        <c:ser>
          <c:idx val="1"/>
          <c:order val="1"/>
          <c:tx>
            <c:strRef>
              <c:f>school!$J$9</c:f>
              <c:strCache>
                <c:ptCount val="1"/>
                <c:pt idx="0">
                  <c:v>high alcohol consumption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val>
            <c:numRef>
              <c:f>school!$J$10:$J$13</c:f>
              <c:numCache>
                <c:formatCode>General</c:formatCode>
                <c:ptCount val="4"/>
                <c:pt idx="0">
                  <c:v>10.471153846153847</c:v>
                </c:pt>
                <c:pt idx="1">
                  <c:v>10.444444444444445</c:v>
                </c:pt>
                <c:pt idx="2">
                  <c:v>11.375</c:v>
                </c:pt>
                <c:pt idx="3">
                  <c:v>10.333333333333334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53-4736-8411-2BCFBD723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0668928"/>
        <c:axId val="540669256"/>
      </c:lineChart>
      <c:catAx>
        <c:axId val="540668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Study time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0669256"/>
        <c:crosses val="autoZero"/>
        <c:auto val="1"/>
        <c:lblAlgn val="ctr"/>
        <c:lblOffset val="100"/>
        <c:noMultiLvlLbl val="0"/>
      </c:catAx>
      <c:valAx>
        <c:axId val="540669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Final grade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066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9907777067070574E-2"/>
          <c:y val="2.8810610645338214E-2"/>
          <c:w val="0.79280380577427823"/>
          <c:h val="8.5709013967016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35870516185478"/>
          <c:y val="0.125"/>
          <c:w val="0.85008573928258979"/>
          <c:h val="0.75428988043161282"/>
        </c:manualLayout>
      </c:layout>
      <c:lineChart>
        <c:grouping val="standard"/>
        <c:varyColors val="0"/>
        <c:ser>
          <c:idx val="0"/>
          <c:order val="0"/>
          <c:tx>
            <c:strRef>
              <c:f>school!$I$2</c:f>
              <c:strCache>
                <c:ptCount val="1"/>
                <c:pt idx="0">
                  <c:v>Low alcohol consumption 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val>
            <c:numRef>
              <c:f>school!$I$3:$I$6</c:f>
              <c:numCache>
                <c:formatCode>General</c:formatCode>
                <c:ptCount val="4"/>
                <c:pt idx="0">
                  <c:v>10.566929133858268</c:v>
                </c:pt>
                <c:pt idx="1">
                  <c:v>11.463894967177243</c:v>
                </c:pt>
                <c:pt idx="2">
                  <c:v>12.563291139240507</c:v>
                </c:pt>
                <c:pt idx="3">
                  <c:v>12.407407407407407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AB-478B-B8CF-2A92ED9E6519}"/>
            </c:ext>
          </c:extLst>
        </c:ser>
        <c:ser>
          <c:idx val="1"/>
          <c:order val="1"/>
          <c:tx>
            <c:strRef>
              <c:f>school!$J$2</c:f>
              <c:strCache>
                <c:ptCount val="1"/>
                <c:pt idx="0">
                  <c:v>high alcohol consumption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</a:schemeClr>
              </a:solidFill>
              <a:ln w="9525">
                <a:noFill/>
              </a:ln>
              <a:effectLst/>
            </c:spPr>
          </c:marker>
          <c:val>
            <c:numRef>
              <c:f>school!$J$3:$J$6</c:f>
              <c:numCache>
                <c:formatCode>General</c:formatCode>
                <c:ptCount val="4"/>
                <c:pt idx="0">
                  <c:v>9.8260869565217384</c:v>
                </c:pt>
                <c:pt idx="1">
                  <c:v>9.7083333333333339</c:v>
                </c:pt>
                <c:pt idx="2">
                  <c:v>11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AB-478B-B8CF-2A92ED9E6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0148864"/>
        <c:axId val="302451128"/>
      </c:lineChart>
      <c:catAx>
        <c:axId val="660148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Study time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2451128"/>
        <c:crosses val="autoZero"/>
        <c:auto val="1"/>
        <c:lblAlgn val="ctr"/>
        <c:lblOffset val="100"/>
        <c:noMultiLvlLbl val="0"/>
      </c:catAx>
      <c:valAx>
        <c:axId val="302451128"/>
        <c:scaling>
          <c:orientation val="minMax"/>
          <c:min val="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Final grade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6014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499125109361329"/>
          <c:y val="3.7615193934091573E-2"/>
          <c:w val="0.79280380577427823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77537182852144"/>
          <c:y val="0.13425925925925927"/>
          <c:w val="0.86444685039370084"/>
          <c:h val="0.73577136191309422"/>
        </c:manualLayout>
      </c:layout>
      <c:lineChart>
        <c:grouping val="standard"/>
        <c:varyColors val="0"/>
        <c:ser>
          <c:idx val="0"/>
          <c:order val="0"/>
          <c:tx>
            <c:strRef>
              <c:f>grade_low!$B$1</c:f>
              <c:strCache>
                <c:ptCount val="1"/>
                <c:pt idx="0">
                  <c:v>Portugues</c:v>
                </c:pt>
              </c:strCache>
            </c:strRef>
          </c:tx>
          <c:spPr>
            <a:ln w="28575" cap="rnd">
              <a:solidFill>
                <a:srgbClr val="934BC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34BC9"/>
              </a:solidFill>
              <a:ln w="9525">
                <a:noFill/>
              </a:ln>
              <a:effectLst/>
            </c:spPr>
          </c:marker>
          <c:val>
            <c:numRef>
              <c:f>grade_low!$B$2:$B$5</c:f>
              <c:numCache>
                <c:formatCode>General</c:formatCode>
                <c:ptCount val="4"/>
                <c:pt idx="0">
                  <c:v>11.4</c:v>
                </c:pt>
                <c:pt idx="1">
                  <c:v>12.49</c:v>
                </c:pt>
                <c:pt idx="2">
                  <c:v>13.13</c:v>
                </c:pt>
                <c:pt idx="3">
                  <c:v>13.38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E1-4C16-BC1D-6BDBA8CC692C}"/>
            </c:ext>
          </c:extLst>
        </c:ser>
        <c:ser>
          <c:idx val="1"/>
          <c:order val="1"/>
          <c:tx>
            <c:strRef>
              <c:f>grade_low!$C$1</c:f>
              <c:strCache>
                <c:ptCount val="1"/>
                <c:pt idx="0">
                  <c:v>Maths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val>
            <c:numRef>
              <c:f>grade_low!$C$2:$C$5</c:f>
              <c:numCache>
                <c:formatCode>General</c:formatCode>
                <c:ptCount val="4"/>
                <c:pt idx="0">
                  <c:v>10.15</c:v>
                </c:pt>
                <c:pt idx="1">
                  <c:v>10.210000000000001</c:v>
                </c:pt>
                <c:pt idx="2">
                  <c:v>11.33</c:v>
                </c:pt>
                <c:pt idx="3">
                  <c:v>10.95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E1-4C16-BC1D-6BDBA8CC6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2403024"/>
        <c:axId val="310616488"/>
      </c:lineChart>
      <c:catAx>
        <c:axId val="472403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Study time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0616488"/>
        <c:crosses val="autoZero"/>
        <c:auto val="1"/>
        <c:lblAlgn val="ctr"/>
        <c:lblOffset val="100"/>
        <c:noMultiLvlLbl val="0"/>
      </c:catAx>
      <c:valAx>
        <c:axId val="310616488"/>
        <c:scaling>
          <c:orientation val="minMax"/>
          <c:max val="13.5"/>
          <c:min val="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Final grade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240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325035271728463"/>
          <c:y val="3.3858051781963029E-2"/>
          <c:w val="0.36171719160104987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136482939632549E-2"/>
          <c:y val="0.10913206884519129"/>
          <c:w val="0.88619685039370089"/>
          <c:h val="0.75626899064432862"/>
        </c:manualLayout>
      </c:layout>
      <c:lineChart>
        <c:grouping val="standard"/>
        <c:varyColors val="0"/>
        <c:ser>
          <c:idx val="0"/>
          <c:order val="0"/>
          <c:tx>
            <c:strRef>
              <c:f>grade_high!$B$1</c:f>
              <c:strCache>
                <c:ptCount val="1"/>
                <c:pt idx="0">
                  <c:v>Portuguese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noFill/>
              </a:ln>
              <a:effectLst/>
            </c:spPr>
          </c:marker>
          <c:cat>
            <c:numRef>
              <c:f>grade_high!$A$2:$A$4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cat>
          <c:val>
            <c:numRef>
              <c:f>grade_high!$B$2:$B$4</c:f>
              <c:numCache>
                <c:formatCode>General</c:formatCode>
                <c:ptCount val="3"/>
                <c:pt idx="0">
                  <c:v>10.5</c:v>
                </c:pt>
                <c:pt idx="1">
                  <c:v>9.6</c:v>
                </c:pt>
                <c:pt idx="2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8E-496A-A95F-9095A9D6059E}"/>
            </c:ext>
          </c:extLst>
        </c:ser>
        <c:ser>
          <c:idx val="1"/>
          <c:order val="1"/>
          <c:tx>
            <c:strRef>
              <c:f>grade_high!$C$1</c:f>
              <c:strCache>
                <c:ptCount val="1"/>
                <c:pt idx="0">
                  <c:v>Maths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</a:schemeClr>
              </a:solidFill>
              <a:ln w="9525">
                <a:noFill/>
              </a:ln>
              <a:effectLst/>
            </c:spPr>
          </c:marker>
          <c:cat>
            <c:numRef>
              <c:f>grade_high!$A$2:$A$4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cat>
          <c:val>
            <c:numRef>
              <c:f>grade_high!$C$2:$C$4</c:f>
              <c:numCache>
                <c:formatCode>General</c:formatCode>
                <c:ptCount val="3"/>
                <c:pt idx="0">
                  <c:v>10</c:v>
                </c:pt>
                <c:pt idx="1">
                  <c:v>10.78</c:v>
                </c:pt>
                <c:pt idx="2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8E-496A-A95F-9095A9D605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493864"/>
        <c:axId val="690492880"/>
      </c:lineChart>
      <c:catAx>
        <c:axId val="690493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Study time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90492880"/>
        <c:crosses val="autoZero"/>
        <c:auto val="1"/>
        <c:lblAlgn val="ctr"/>
        <c:lblOffset val="100"/>
        <c:noMultiLvlLbl val="0"/>
      </c:catAx>
      <c:valAx>
        <c:axId val="690492880"/>
        <c:scaling>
          <c:orientation val="minMax"/>
          <c:max val="13.5"/>
          <c:min val="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Final grade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90493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167475940507439"/>
          <c:y val="4.2244823563721161E-2"/>
          <c:w val="0.37665048118985123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83621911602134"/>
          <c:y val="8.0938122472065624E-2"/>
          <c:w val="0.83083328246759858"/>
          <c:h val="0.77316240991429352"/>
        </c:manualLayout>
      </c:layout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% of high school seniors had 5+ drinks in 12 month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dPt>
            <c:idx val="15"/>
            <c:marker>
              <c:symbol val="none"/>
            </c:marker>
            <c:bubble3D val="0"/>
            <c:spPr>
              <a:ln w="28575" cap="rnd">
                <a:solidFill>
                  <a:srgbClr val="7030A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5FF-49FC-B111-000DB637B476}"/>
              </c:ext>
            </c:extLst>
          </c:dPt>
          <c:cat>
            <c:numRef>
              <c:f>Sheet2!$A$2:$A$17</c:f>
              <c:numCache>
                <c:formatCode>General</c:formatCode>
                <c:ptCount val="16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1996</c:v>
                </c:pt>
                <c:pt idx="11">
                  <c:v>1997</c:v>
                </c:pt>
                <c:pt idx="12">
                  <c:v>1998</c:v>
                </c:pt>
                <c:pt idx="13">
                  <c:v>1999</c:v>
                </c:pt>
                <c:pt idx="14">
                  <c:v>2000</c:v>
                </c:pt>
                <c:pt idx="15">
                  <c:v>2018</c:v>
                </c:pt>
              </c:numCache>
            </c:numRef>
          </c:cat>
          <c:val>
            <c:numRef>
              <c:f>Sheet2!$B$2:$B$17</c:f>
              <c:numCache>
                <c:formatCode>0.0%</c:formatCode>
                <c:ptCount val="16"/>
                <c:pt idx="0">
                  <c:v>0.58099999999999996</c:v>
                </c:pt>
                <c:pt idx="1">
                  <c:v>0.57099999999999995</c:v>
                </c:pt>
                <c:pt idx="2">
                  <c:v>0.502</c:v>
                </c:pt>
                <c:pt idx="3">
                  <c:v>0.55900000000000005</c:v>
                </c:pt>
                <c:pt idx="4">
                  <c:v>0.51700000000000002</c:v>
                </c:pt>
                <c:pt idx="5">
                  <c:v>0.495</c:v>
                </c:pt>
                <c:pt idx="6">
                  <c:v>0.46600000000000003</c:v>
                </c:pt>
                <c:pt idx="7">
                  <c:v>0.439</c:v>
                </c:pt>
                <c:pt idx="8">
                  <c:v>0.433</c:v>
                </c:pt>
                <c:pt idx="9">
                  <c:v>0.442</c:v>
                </c:pt>
                <c:pt idx="10">
                  <c:v>0.43099999999999999</c:v>
                </c:pt>
                <c:pt idx="11">
                  <c:v>0.47799999999999998</c:v>
                </c:pt>
                <c:pt idx="12">
                  <c:v>0.45300000000000001</c:v>
                </c:pt>
                <c:pt idx="13">
                  <c:v>0.45200000000000001</c:v>
                </c:pt>
                <c:pt idx="14">
                  <c:v>0.44400000000000001</c:v>
                </c:pt>
                <c:pt idx="15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FF-49FC-B111-000DB637B4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0200472"/>
        <c:axId val="474816592"/>
      </c:lineChart>
      <c:catAx>
        <c:axId val="790200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4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4816592"/>
        <c:crosses val="autoZero"/>
        <c:auto val="1"/>
        <c:lblAlgn val="ctr"/>
        <c:lblOffset val="100"/>
        <c:noMultiLvlLbl val="0"/>
      </c:catAx>
      <c:valAx>
        <c:axId val="4748165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% of high school seniors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1.8366479052419549E-2"/>
              <c:y val="0.191582655828037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90200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934B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F86-4FB0-978B-E47146A454DC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F86-4FB0-978B-E47146A454DC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86-4FB0-978B-E47146A454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302678858918857E-2"/>
          <c:y val="0.12203355342659666"/>
          <c:w val="0.80339584375134943"/>
          <c:h val="0.8050144913174223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934B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AC-4147-B719-CBE602DC794C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AC-4147-B719-CBE602DC794C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AC-4147-B719-CBE602DC7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E5-4288-92C7-103E51556B12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E5-4288-92C7-103E51556B12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34</c:v>
                </c:pt>
                <c:pt idx="1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E5-4288-92C7-103E51556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14217955108274"/>
          <c:y val="0.12037037037037036"/>
          <c:w val="0.82252453656452496"/>
          <c:h val="0.70278579760863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gender!$C$19</c:f>
              <c:strCache>
                <c:ptCount val="1"/>
                <c:pt idx="0">
                  <c:v>Weekends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numRef>
              <c:f>gender!$A$20:$A$25</c:f>
              <c:numCache>
                <c:formatCode>General</c:formatCode>
                <c:ptCount val="6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</c:numCache>
            </c:numRef>
          </c:cat>
          <c:val>
            <c:numRef>
              <c:f>gender!$C$20:$C$25</c:f>
              <c:numCache>
                <c:formatCode>General</c:formatCode>
                <c:ptCount val="6"/>
                <c:pt idx="0">
                  <c:v>2.0505050505050506</c:v>
                </c:pt>
                <c:pt idx="1">
                  <c:v>2.6147540983606556</c:v>
                </c:pt>
                <c:pt idx="2">
                  <c:v>3.1886792452830188</c:v>
                </c:pt>
                <c:pt idx="3">
                  <c:v>3.168421052631579</c:v>
                </c:pt>
                <c:pt idx="4">
                  <c:v>2.1304347826086958</c:v>
                </c:pt>
                <c:pt idx="5">
                  <c:v>2.75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3C-4ED1-8AAB-3673E8800FDE}"/>
            </c:ext>
          </c:extLst>
        </c:ser>
        <c:ser>
          <c:idx val="1"/>
          <c:order val="1"/>
          <c:tx>
            <c:strRef>
              <c:f>gender!$D$19</c:f>
              <c:strCache>
                <c:ptCount val="1"/>
                <c:pt idx="0">
                  <c:v>Weekdays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numRef>
              <c:f>gender!$A$20:$A$25</c:f>
              <c:numCache>
                <c:formatCode>General</c:formatCode>
                <c:ptCount val="6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</c:numCache>
            </c:numRef>
          </c:cat>
          <c:val>
            <c:numRef>
              <c:f>gender!$D$20:$D$25</c:f>
              <c:numCache>
                <c:formatCode>General</c:formatCode>
                <c:ptCount val="6"/>
                <c:pt idx="0">
                  <c:v>1.404040404040404</c:v>
                </c:pt>
                <c:pt idx="1">
                  <c:v>1.6557377049180328</c:v>
                </c:pt>
                <c:pt idx="2">
                  <c:v>2.0188679245283021</c:v>
                </c:pt>
                <c:pt idx="3">
                  <c:v>1.9894736842105263</c:v>
                </c:pt>
                <c:pt idx="4">
                  <c:v>1.6086956521739131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3C-4ED1-8AAB-3673E8800F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0151488"/>
        <c:axId val="660151816"/>
      </c:barChart>
      <c:catAx>
        <c:axId val="66015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Age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45211074144690672"/>
              <c:y val="0.906272202743686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60151816"/>
        <c:crosses val="autoZero"/>
        <c:auto val="1"/>
        <c:lblAlgn val="ctr"/>
        <c:lblOffset val="100"/>
        <c:noMultiLvlLbl val="0"/>
      </c:catAx>
      <c:valAx>
        <c:axId val="6601518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Avg. alcohol consumption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6015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516535389317846"/>
          <c:y val="4.112546206144356E-2"/>
          <c:w val="0.4485122565556417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33124779344547"/>
          <c:y val="0.13783586611886839"/>
          <c:w val="0.85311320982726824"/>
          <c:h val="0.691651755437968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gender!$C$27</c:f>
              <c:strCache>
                <c:ptCount val="1"/>
                <c:pt idx="0">
                  <c:v>Weekends</c:v>
                </c:pt>
              </c:strCache>
            </c:strRef>
          </c:tx>
          <c:spPr>
            <a:solidFill>
              <a:srgbClr val="934BC9"/>
            </a:solidFill>
            <a:ln>
              <a:noFill/>
            </a:ln>
            <a:effectLst/>
          </c:spPr>
          <c:invertIfNegative val="0"/>
          <c:cat>
            <c:numRef>
              <c:f>gender!$A$28:$A$33</c:f>
              <c:numCache>
                <c:formatCode>General</c:formatCode>
                <c:ptCount val="6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</c:numCache>
            </c:numRef>
          </c:cat>
          <c:val>
            <c:numRef>
              <c:f>gender!$C$28:$C$33</c:f>
              <c:numCache>
                <c:formatCode>General</c:formatCode>
                <c:ptCount val="6"/>
                <c:pt idx="0">
                  <c:v>1.8736842105263158</c:v>
                </c:pt>
                <c:pt idx="1">
                  <c:v>1.9685534591194969</c:v>
                </c:pt>
                <c:pt idx="2">
                  <c:v>2.0350877192982457</c:v>
                </c:pt>
                <c:pt idx="3">
                  <c:v>1.8188976377952757</c:v>
                </c:pt>
                <c:pt idx="4">
                  <c:v>2.0303030303030303</c:v>
                </c:pt>
                <c:pt idx="5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9-428E-AD8E-F8FB64D8498D}"/>
            </c:ext>
          </c:extLst>
        </c:ser>
        <c:ser>
          <c:idx val="1"/>
          <c:order val="1"/>
          <c:tx>
            <c:strRef>
              <c:f>gender!$D$27</c:f>
              <c:strCache>
                <c:ptCount val="1"/>
                <c:pt idx="0">
                  <c:v>Weekdays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gender!$A$28:$A$33</c:f>
              <c:numCache>
                <c:formatCode>General</c:formatCode>
                <c:ptCount val="6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</c:numCache>
            </c:numRef>
          </c:cat>
          <c:val>
            <c:numRef>
              <c:f>gender!$D$28:$D$33</c:f>
              <c:numCache>
                <c:formatCode>General</c:formatCode>
                <c:ptCount val="6"/>
                <c:pt idx="0">
                  <c:v>1.3368421052631578</c:v>
                </c:pt>
                <c:pt idx="1">
                  <c:v>1.220125786163522</c:v>
                </c:pt>
                <c:pt idx="2">
                  <c:v>1.2456140350877194</c:v>
                </c:pt>
                <c:pt idx="3">
                  <c:v>1.2362204724409449</c:v>
                </c:pt>
                <c:pt idx="4">
                  <c:v>1.6666666666666667</c:v>
                </c:pt>
                <c:pt idx="5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9-428E-AD8E-F8FB64D84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0164288"/>
        <c:axId val="660164616"/>
      </c:barChart>
      <c:catAx>
        <c:axId val="660164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Age</a:t>
                </a:r>
              </a:p>
            </c:rich>
          </c:tx>
          <c:layout>
            <c:manualLayout>
              <c:xMode val="edge"/>
              <c:yMode val="edge"/>
              <c:x val="0.47193872537891751"/>
              <c:y val="0.90751334347424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164616"/>
        <c:crosses val="autoZero"/>
        <c:auto val="1"/>
        <c:lblAlgn val="ctr"/>
        <c:lblOffset val="100"/>
        <c:noMultiLvlLbl val="0"/>
      </c:catAx>
      <c:valAx>
        <c:axId val="660164616"/>
        <c:scaling>
          <c:orientation val="minMax"/>
          <c:max val="3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Avg.</a:t>
                </a:r>
                <a:r>
                  <a:rPr lang="en-US" altLang="zh-CN" baseline="0"/>
                  <a:t> alcohol consumption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16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966720358081304"/>
          <c:y val="5.1923644291521867E-2"/>
          <c:w val="0.31992716535433069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10433070866141"/>
          <c:y val="0.16203703703703703"/>
          <c:w val="0.4637209668965227"/>
          <c:h val="0.78548880627980366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DAC1E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71-4E0E-9D51-C1EA2172662C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71-4E0E-9D51-C1EA2172662C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71-4E0E-9D51-C1EA2172662C}"/>
              </c:ext>
            </c:extLst>
          </c:dPt>
          <c:dPt>
            <c:idx val="3"/>
            <c:bubble3D val="0"/>
            <c:spPr>
              <a:solidFill>
                <a:srgbClr val="934B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71-4E0E-9D51-C1EA2172662C}"/>
              </c:ext>
            </c:extLst>
          </c:dPt>
          <c:dPt>
            <c:idx val="4"/>
            <c:bubble3D val="0"/>
            <c:spPr>
              <a:solidFill>
                <a:srgbClr val="B482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171-4E0E-9D51-C1EA2172662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family!$D$2:$D$6</c:f>
              <c:strCache>
                <c:ptCount val="5"/>
                <c:pt idx="0">
                  <c:v>at_home</c:v>
                </c:pt>
                <c:pt idx="1">
                  <c:v>health</c:v>
                </c:pt>
                <c:pt idx="2">
                  <c:v>other</c:v>
                </c:pt>
                <c:pt idx="3">
                  <c:v>services</c:v>
                </c:pt>
                <c:pt idx="4">
                  <c:v>teacher</c:v>
                </c:pt>
              </c:strCache>
            </c:strRef>
          </c:cat>
          <c:val>
            <c:numRef>
              <c:f>family!$E$2:$E$6</c:f>
              <c:numCache>
                <c:formatCode>General</c:formatCode>
                <c:ptCount val="5"/>
                <c:pt idx="0">
                  <c:v>62</c:v>
                </c:pt>
                <c:pt idx="1">
                  <c:v>41</c:v>
                </c:pt>
                <c:pt idx="2">
                  <c:v>584</c:v>
                </c:pt>
                <c:pt idx="3">
                  <c:v>292</c:v>
                </c:pt>
                <c:pt idx="4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171-4E0E-9D51-C1EA2172662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0416642720058379E-3"/>
          <c:y val="4.2244699775559787E-2"/>
          <c:w val="0.98303480941797339"/>
          <c:h val="0.120127809791777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962042669267215"/>
          <c:y val="0.17439984257352598"/>
          <c:w val="0.41151980958992407"/>
          <c:h val="0.6861876045668559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DAC1E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3BA-4427-9202-E81D9E804137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3BA-4427-9202-E81D9E804137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3BA-4427-9202-E81D9E804137}"/>
              </c:ext>
            </c:extLst>
          </c:dPt>
          <c:dPt>
            <c:idx val="3"/>
            <c:bubble3D val="0"/>
            <c:spPr>
              <a:solidFill>
                <a:srgbClr val="934B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3BA-4427-9202-E81D9E804137}"/>
              </c:ext>
            </c:extLst>
          </c:dPt>
          <c:dPt>
            <c:idx val="4"/>
            <c:bubble3D val="0"/>
            <c:spPr>
              <a:solidFill>
                <a:srgbClr val="B482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3BA-4427-9202-E81D9E8041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family!$A$2:$A$6</c:f>
              <c:strCache>
                <c:ptCount val="5"/>
                <c:pt idx="0">
                  <c:v>at_home</c:v>
                </c:pt>
                <c:pt idx="1">
                  <c:v>health</c:v>
                </c:pt>
                <c:pt idx="2">
                  <c:v>other</c:v>
                </c:pt>
                <c:pt idx="3">
                  <c:v>services</c:v>
                </c:pt>
                <c:pt idx="4">
                  <c:v>teacher</c:v>
                </c:pt>
              </c:strCache>
            </c:strRef>
          </c:cat>
          <c:val>
            <c:numRef>
              <c:f>family!$B$2:$B$6</c:f>
              <c:numCache>
                <c:formatCode>General</c:formatCode>
                <c:ptCount val="5"/>
                <c:pt idx="0">
                  <c:v>194</c:v>
                </c:pt>
                <c:pt idx="1">
                  <c:v>82</c:v>
                </c:pt>
                <c:pt idx="2">
                  <c:v>399</c:v>
                </c:pt>
                <c:pt idx="3">
                  <c:v>239</c:v>
                </c:pt>
                <c:pt idx="4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3BA-4427-9202-E81D9E8041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220887038626734"/>
          <c:y val="3.7615417848978198E-2"/>
          <c:w val="0.72185004893478122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11173553327783E-2"/>
          <c:y val="0.12774450893026607"/>
          <c:w val="0.87711351706036744"/>
          <c:h val="0.687589961824895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family!$E$16</c:f>
              <c:strCache>
                <c:ptCount val="1"/>
                <c:pt idx="0">
                  <c:v>Weekdays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family!$D$17:$D$21</c:f>
              <c:strCache>
                <c:ptCount val="5"/>
                <c:pt idx="0">
                  <c:v>at_home</c:v>
                </c:pt>
                <c:pt idx="1">
                  <c:v>health</c:v>
                </c:pt>
                <c:pt idx="2">
                  <c:v>other</c:v>
                </c:pt>
                <c:pt idx="3">
                  <c:v>services</c:v>
                </c:pt>
                <c:pt idx="4">
                  <c:v>teacher</c:v>
                </c:pt>
              </c:strCache>
            </c:strRef>
          </c:cat>
          <c:val>
            <c:numRef>
              <c:f>family!$E$17:$E$21</c:f>
              <c:numCache>
                <c:formatCode>General</c:formatCode>
                <c:ptCount val="5"/>
                <c:pt idx="0">
                  <c:v>1.3870967741935485</c:v>
                </c:pt>
                <c:pt idx="1">
                  <c:v>1.4146341463414633</c:v>
                </c:pt>
                <c:pt idx="2">
                  <c:v>1.4452054794520548</c:v>
                </c:pt>
                <c:pt idx="3">
                  <c:v>1.6369863013698631</c:v>
                </c:pt>
                <c:pt idx="4">
                  <c:v>1.4461538461538461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8F-4941-9AE9-A04EEED28024}"/>
            </c:ext>
          </c:extLst>
        </c:ser>
        <c:ser>
          <c:idx val="1"/>
          <c:order val="1"/>
          <c:tx>
            <c:strRef>
              <c:f>family!$F$16</c:f>
              <c:strCache>
                <c:ptCount val="1"/>
                <c:pt idx="0">
                  <c:v>Weekends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family!$D$17:$D$21</c:f>
              <c:strCache>
                <c:ptCount val="5"/>
                <c:pt idx="0">
                  <c:v>at_home</c:v>
                </c:pt>
                <c:pt idx="1">
                  <c:v>health</c:v>
                </c:pt>
                <c:pt idx="2">
                  <c:v>other</c:v>
                </c:pt>
                <c:pt idx="3">
                  <c:v>services</c:v>
                </c:pt>
                <c:pt idx="4">
                  <c:v>teacher</c:v>
                </c:pt>
              </c:strCache>
            </c:strRef>
          </c:cat>
          <c:val>
            <c:numRef>
              <c:f>family!$F$17:$F$21</c:f>
              <c:numCache>
                <c:formatCode>General</c:formatCode>
                <c:ptCount val="5"/>
                <c:pt idx="0">
                  <c:v>1.8709677419354838</c:v>
                </c:pt>
                <c:pt idx="1">
                  <c:v>2.0487804878048781</c:v>
                </c:pt>
                <c:pt idx="2">
                  <c:v>2.2928082191780823</c:v>
                </c:pt>
                <c:pt idx="3">
                  <c:v>2.4863013698630136</c:v>
                </c:pt>
                <c:pt idx="4">
                  <c:v>1.8461538461538463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8F-4941-9AE9-A04EEED280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1705720"/>
        <c:axId val="721706704"/>
      </c:barChart>
      <c:catAx>
        <c:axId val="721705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Industry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21706704"/>
        <c:crosses val="autoZero"/>
        <c:auto val="1"/>
        <c:lblAlgn val="ctr"/>
        <c:lblOffset val="100"/>
        <c:noMultiLvlLbl val="0"/>
      </c:catAx>
      <c:valAx>
        <c:axId val="7217067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Avg alcohol consumption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21705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00363079615048"/>
          <c:y val="4.687445319335079E-2"/>
          <c:w val="0.31992716535433069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3.xml"/><Relationship Id="rId4" Type="http://schemas.openxmlformats.org/officeDocument/2006/relationships/chart" Target="../charts/chart1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chart" Target="../charts/chart15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uciml/student-alcohol-consumption" TargetMode="External"/><Relationship Id="rId4" Type="http://schemas.openxmlformats.org/officeDocument/2006/relationships/hyperlink" Target="https://www.niaaa.nih.gov/publications/brochures-and-fact-sheets/underage-drinking" TargetMode="External"/><Relationship Id="rId5" Type="http://schemas.openxmlformats.org/officeDocument/2006/relationships/hyperlink" Target="https://www.drugrehab.com/addiction/alcohol/underage-drinking/" TargetMode="External"/><Relationship Id="rId6" Type="http://schemas.openxmlformats.org/officeDocument/2006/relationships/hyperlink" Target="https://www.cdc.gov/alcohol/fact-sheets/underage-drinking.htm" TargetMode="External"/><Relationship Id="rId7" Type="http://schemas.openxmlformats.org/officeDocument/2006/relationships/hyperlink" Target="https://www.consumer.ftc.gov/articles/0386-21-legal-drinking-age" TargetMode="External"/><Relationship Id="rId8" Type="http://schemas.openxmlformats.org/officeDocument/2006/relationships/hyperlink" Target="https://www.ncbi.nlm.nih.gov/pmc/articles/PMC4432862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.jpg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5" Type="http://schemas.openxmlformats.org/officeDocument/2006/relationships/chart" Target="../charts/chart9.xml"/><Relationship Id="rId6" Type="http://schemas.openxmlformats.org/officeDocument/2006/relationships/chart" Target="../charts/chart1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11.xml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976690" y="2576928"/>
            <a:ext cx="10248900" cy="152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800"/>
              <a:buFont typeface="Arial Black"/>
              <a:buNone/>
            </a:pPr>
            <a:r>
              <a:rPr lang="en-US" sz="4800">
                <a:solidFill>
                  <a:srgbClr val="7030A0"/>
                </a:solidFill>
                <a:latin typeface="Arial Black"/>
                <a:ea typeface="Arial Black"/>
                <a:cs typeface="Arial Black"/>
                <a:sym typeface="Arial Black"/>
              </a:rPr>
              <a:t>Underage Alcohol Consumption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428614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Group 8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Yiming Ge, Zhixuan Lei, Zhixin Zhou, Yichen Ni</a:t>
            </a:r>
            <a:endParaRPr/>
          </a:p>
        </p:txBody>
      </p:sp>
      <p:pic>
        <p:nvPicPr>
          <p:cNvPr descr="图片包含 游戏机, 黑色, 白色, 标志&#10;&#10;已生成极高可信度的说明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828" y="1041400"/>
            <a:ext cx="1364343" cy="135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"/>
          <p:cNvSpPr txBox="1"/>
          <p:nvPr>
            <p:ph type="title"/>
          </p:nvPr>
        </p:nvSpPr>
        <p:spPr>
          <a:xfrm>
            <a:off x="848360" y="196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lang="en-US" sz="3600">
                <a:latin typeface="Arial Black"/>
                <a:ea typeface="Arial Black"/>
                <a:cs typeface="Arial Black"/>
                <a:sym typeface="Arial Black"/>
              </a:rPr>
              <a:t>Academic Performance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7" name="Google Shape;33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8" name="Google Shape;338;p10"/>
          <p:cNvSpPr txBox="1"/>
          <p:nvPr/>
        </p:nvSpPr>
        <p:spPr>
          <a:xfrm>
            <a:off x="848360" y="895827"/>
            <a:ext cx="97878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Students who drink more on weekends and weekdays tend to score lower in language course.</a:t>
            </a:r>
            <a:endParaRPr/>
          </a:p>
        </p:txBody>
      </p:sp>
      <p:cxnSp>
        <p:nvCxnSpPr>
          <p:cNvPr id="339" name="Google Shape;339;p10"/>
          <p:cNvCxnSpPr/>
          <p:nvPr/>
        </p:nvCxnSpPr>
        <p:spPr>
          <a:xfrm>
            <a:off x="6096000" y="1459924"/>
            <a:ext cx="0" cy="4623818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40" name="Google Shape;340;p10"/>
          <p:cNvGrpSpPr/>
          <p:nvPr/>
        </p:nvGrpSpPr>
        <p:grpSpPr>
          <a:xfrm>
            <a:off x="707877" y="1464924"/>
            <a:ext cx="5352052" cy="1227896"/>
            <a:chOff x="622813" y="1464924"/>
            <a:chExt cx="5352052" cy="1227896"/>
          </a:xfrm>
        </p:grpSpPr>
        <p:sp>
          <p:nvSpPr>
            <p:cNvPr id="341" name="Google Shape;341;p10"/>
            <p:cNvSpPr txBox="1"/>
            <p:nvPr/>
          </p:nvSpPr>
          <p:spPr>
            <a:xfrm>
              <a:off x="711679" y="1464924"/>
              <a:ext cx="51743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Students who drink little alcohol score higher as study time increases</a:t>
              </a:r>
              <a:endParaRPr/>
            </a:p>
          </p:txBody>
        </p:sp>
        <p:sp>
          <p:nvSpPr>
            <p:cNvPr id="342" name="Google Shape;342;p10"/>
            <p:cNvSpPr txBox="1"/>
            <p:nvPr/>
          </p:nvSpPr>
          <p:spPr>
            <a:xfrm>
              <a:off x="622813" y="2169600"/>
              <a:ext cx="53520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correlation between study time and final grade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(Low alcohol consumption)</a:t>
              </a:r>
              <a:endParaRPr/>
            </a:p>
          </p:txBody>
        </p:sp>
      </p:grpSp>
      <p:grpSp>
        <p:nvGrpSpPr>
          <p:cNvPr id="343" name="Google Shape;343;p10"/>
          <p:cNvGrpSpPr/>
          <p:nvPr/>
        </p:nvGrpSpPr>
        <p:grpSpPr>
          <a:xfrm>
            <a:off x="6187136" y="1459924"/>
            <a:ext cx="5352052" cy="1269009"/>
            <a:chOff x="6446530" y="1464924"/>
            <a:chExt cx="5352052" cy="1269009"/>
          </a:xfrm>
        </p:grpSpPr>
        <p:sp>
          <p:nvSpPr>
            <p:cNvPr id="344" name="Google Shape;344;p10"/>
            <p:cNvSpPr txBox="1"/>
            <p:nvPr/>
          </p:nvSpPr>
          <p:spPr>
            <a:xfrm>
              <a:off x="6719296" y="1464924"/>
              <a:ext cx="480652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Students who drink more on both weekends and weekdays score lower in language course</a:t>
              </a:r>
              <a:endParaRPr/>
            </a:p>
          </p:txBody>
        </p:sp>
        <p:sp>
          <p:nvSpPr>
            <p:cNvPr id="345" name="Google Shape;345;p10"/>
            <p:cNvSpPr txBox="1"/>
            <p:nvPr/>
          </p:nvSpPr>
          <p:spPr>
            <a:xfrm>
              <a:off x="6446530" y="2210713"/>
              <a:ext cx="53520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correlation between study time and final grade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(high alcohol consumption)</a:t>
              </a:r>
              <a:endParaRPr/>
            </a:p>
          </p:txBody>
        </p:sp>
      </p:grpSp>
      <p:graphicFrame>
        <p:nvGraphicFramePr>
          <p:cNvPr id="346" name="Google Shape;346;p10"/>
          <p:cNvGraphicFramePr/>
          <p:nvPr/>
        </p:nvGraphicFramePr>
        <p:xfrm>
          <a:off x="951006" y="2703453"/>
          <a:ext cx="4865795" cy="3097907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347" name="Google Shape;347;p10"/>
          <p:cNvGraphicFramePr/>
          <p:nvPr/>
        </p:nvGraphicFramePr>
        <p:xfrm>
          <a:off x="6348562" y="2703452"/>
          <a:ext cx="5029200" cy="3097907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"/>
          <p:cNvSpPr txBox="1"/>
          <p:nvPr>
            <p:ph type="title"/>
          </p:nvPr>
        </p:nvSpPr>
        <p:spPr>
          <a:xfrm>
            <a:off x="848360" y="196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lang="en-US" sz="3600">
                <a:latin typeface="Arial Black"/>
                <a:ea typeface="Arial Black"/>
                <a:cs typeface="Arial Black"/>
                <a:sym typeface="Arial Black"/>
              </a:rPr>
              <a:t>Preventing Underage Drinking</a:t>
            </a:r>
            <a:endParaRPr/>
          </a:p>
        </p:txBody>
      </p:sp>
      <p:sp>
        <p:nvSpPr>
          <p:cNvPr id="353" name="Google Shape;353;p11"/>
          <p:cNvSpPr txBox="1"/>
          <p:nvPr>
            <p:ph idx="1" type="body"/>
          </p:nvPr>
        </p:nvSpPr>
        <p:spPr>
          <a:xfrm>
            <a:off x="591661" y="1551709"/>
            <a:ext cx="6394131" cy="381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 Black"/>
                <a:ea typeface="Arial Black"/>
                <a:cs typeface="Arial Black"/>
                <a:sym typeface="Arial Black"/>
              </a:rPr>
              <a:t>Law Response</a:t>
            </a:r>
            <a:endParaRPr/>
          </a:p>
        </p:txBody>
      </p:sp>
      <p:sp>
        <p:nvSpPr>
          <p:cNvPr id="354" name="Google Shape;35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355" name="Google Shape;355;p11"/>
          <p:cNvCxnSpPr/>
          <p:nvPr/>
        </p:nvCxnSpPr>
        <p:spPr>
          <a:xfrm>
            <a:off x="7122160" y="1589088"/>
            <a:ext cx="0" cy="4415472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6" name="Google Shape;356;p11"/>
          <p:cNvSpPr txBox="1"/>
          <p:nvPr/>
        </p:nvSpPr>
        <p:spPr>
          <a:xfrm>
            <a:off x="8093232" y="1559757"/>
            <a:ext cx="24012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Other Response</a:t>
            </a:r>
            <a:endParaRPr/>
          </a:p>
        </p:txBody>
      </p:sp>
      <p:grpSp>
        <p:nvGrpSpPr>
          <p:cNvPr id="357" name="Google Shape;357;p11"/>
          <p:cNvGrpSpPr/>
          <p:nvPr/>
        </p:nvGrpSpPr>
        <p:grpSpPr>
          <a:xfrm>
            <a:off x="7449643" y="2112113"/>
            <a:ext cx="1171079" cy="1146127"/>
            <a:chOff x="7530923" y="2162913"/>
            <a:chExt cx="1171079" cy="1146127"/>
          </a:xfrm>
        </p:grpSpPr>
        <p:pic>
          <p:nvPicPr>
            <p:cNvPr id="358" name="Google Shape;358;p11"/>
            <p:cNvPicPr preferRelativeResize="0"/>
            <p:nvPr/>
          </p:nvPicPr>
          <p:blipFill rotWithShape="1">
            <a:blip r:embed="rId3">
              <a:alphaModFix/>
            </a:blip>
            <a:srcRect b="21888" l="20379" r="19724" t="11446"/>
            <a:stretch/>
          </p:blipFill>
          <p:spPr>
            <a:xfrm>
              <a:off x="7682689" y="2366591"/>
              <a:ext cx="786266" cy="942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11"/>
            <p:cNvSpPr txBox="1"/>
            <p:nvPr/>
          </p:nvSpPr>
          <p:spPr>
            <a:xfrm>
              <a:off x="7530923" y="2162913"/>
              <a:ext cx="117107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Parents</a:t>
              </a:r>
              <a:endParaRPr/>
            </a:p>
          </p:txBody>
        </p:sp>
      </p:grpSp>
      <p:grpSp>
        <p:nvGrpSpPr>
          <p:cNvPr id="360" name="Google Shape;360;p11"/>
          <p:cNvGrpSpPr/>
          <p:nvPr/>
        </p:nvGrpSpPr>
        <p:grpSpPr>
          <a:xfrm>
            <a:off x="7409002" y="3575330"/>
            <a:ext cx="1171079" cy="1041358"/>
            <a:chOff x="7530923" y="3541327"/>
            <a:chExt cx="1171079" cy="1041358"/>
          </a:xfrm>
        </p:grpSpPr>
        <p:pic>
          <p:nvPicPr>
            <p:cNvPr id="361" name="Google Shape;361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82689" y="3868971"/>
              <a:ext cx="808875" cy="7137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Google Shape;362;p11"/>
            <p:cNvSpPr txBox="1"/>
            <p:nvPr/>
          </p:nvSpPr>
          <p:spPr>
            <a:xfrm>
              <a:off x="7530923" y="3541327"/>
              <a:ext cx="117107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Schools</a:t>
              </a:r>
              <a:endParaRPr/>
            </a:p>
          </p:txBody>
        </p:sp>
      </p:grpSp>
      <p:grpSp>
        <p:nvGrpSpPr>
          <p:cNvPr id="363" name="Google Shape;363;p11"/>
          <p:cNvGrpSpPr/>
          <p:nvPr/>
        </p:nvGrpSpPr>
        <p:grpSpPr>
          <a:xfrm>
            <a:off x="7394332" y="4987747"/>
            <a:ext cx="1200417" cy="1060789"/>
            <a:chOff x="7501585" y="4913291"/>
            <a:chExt cx="1200417" cy="1060789"/>
          </a:xfrm>
        </p:grpSpPr>
        <p:pic>
          <p:nvPicPr>
            <p:cNvPr id="364" name="Google Shape;364;p11"/>
            <p:cNvPicPr preferRelativeResize="0"/>
            <p:nvPr/>
          </p:nvPicPr>
          <p:blipFill rotWithShape="1">
            <a:blip r:embed="rId5">
              <a:alphaModFix/>
            </a:blip>
            <a:srcRect b="0" l="12065" r="0" t="8186"/>
            <a:stretch/>
          </p:blipFill>
          <p:spPr>
            <a:xfrm>
              <a:off x="7768061" y="5272463"/>
              <a:ext cx="678769" cy="701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11"/>
            <p:cNvSpPr txBox="1"/>
            <p:nvPr/>
          </p:nvSpPr>
          <p:spPr>
            <a:xfrm>
              <a:off x="7501585" y="4913291"/>
              <a:ext cx="120041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Internet</a:t>
              </a:r>
              <a:endParaRPr/>
            </a:p>
          </p:txBody>
        </p:sp>
      </p:grpSp>
      <p:sp>
        <p:nvSpPr>
          <p:cNvPr id="366" name="Google Shape;366;p11"/>
          <p:cNvSpPr txBox="1"/>
          <p:nvPr/>
        </p:nvSpPr>
        <p:spPr>
          <a:xfrm>
            <a:off x="8772487" y="2208123"/>
            <a:ext cx="266767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Look out for signs of alcohol abuse, such as rebelliousness, anxiety,  behavioral problems etc.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1"/>
          <p:cNvSpPr txBox="1"/>
          <p:nvPr/>
        </p:nvSpPr>
        <p:spPr>
          <a:xfrm>
            <a:off x="8808250" y="3618956"/>
            <a:ext cx="274319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Provide students with the knowledge, motivation and opportunities to be alcohol-free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1"/>
          <p:cNvSpPr txBox="1"/>
          <p:nvPr/>
        </p:nvSpPr>
        <p:spPr>
          <a:xfrm>
            <a:off x="8818208" y="5041088"/>
            <a:ext cx="244856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Exposing to social media contents with alcohol might increase underage drinking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1"/>
          <p:cNvSpPr txBox="1"/>
          <p:nvPr/>
        </p:nvSpPr>
        <p:spPr>
          <a:xfrm>
            <a:off x="848360" y="895827"/>
            <a:ext cx="9992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Underage drinking is a severe social problem. Measures can be taken to reduce underage drinking. </a:t>
            </a:r>
            <a:endParaRPr/>
          </a:p>
        </p:txBody>
      </p:sp>
      <p:grpSp>
        <p:nvGrpSpPr>
          <p:cNvPr id="370" name="Google Shape;370;p11"/>
          <p:cNvGrpSpPr/>
          <p:nvPr/>
        </p:nvGrpSpPr>
        <p:grpSpPr>
          <a:xfrm>
            <a:off x="839787" y="2031978"/>
            <a:ext cx="5897880" cy="4016947"/>
            <a:chOff x="1087912" y="2039207"/>
            <a:chExt cx="5897880" cy="4016947"/>
          </a:xfrm>
        </p:grpSpPr>
        <p:graphicFrame>
          <p:nvGraphicFramePr>
            <p:cNvPr id="371" name="Google Shape;371;p11"/>
            <p:cNvGraphicFramePr/>
            <p:nvPr/>
          </p:nvGraphicFramePr>
          <p:xfrm>
            <a:off x="1087912" y="2789026"/>
            <a:ext cx="5897880" cy="3267128"/>
          </p:xfrm>
          <a:graphic>
            <a:graphicData uri="http://schemas.openxmlformats.org/drawingml/2006/chart">
              <c:chart r:id="rId6"/>
            </a:graphicData>
          </a:graphic>
        </p:graphicFrame>
        <p:sp>
          <p:nvSpPr>
            <p:cNvPr id="372" name="Google Shape;372;p11"/>
            <p:cNvSpPr txBox="1"/>
            <p:nvPr/>
          </p:nvSpPr>
          <p:spPr>
            <a:xfrm>
              <a:off x="1152664" y="2039207"/>
              <a:ext cx="57683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Since US set the National Minimum Drinking Age as 21 in 1958, % of underage drinking decreased over the years  </a:t>
              </a:r>
              <a:endParaRPr/>
            </a:p>
          </p:txBody>
        </p:sp>
        <p:sp>
          <p:nvSpPr>
            <p:cNvPr id="373" name="Google Shape;373;p11"/>
            <p:cNvSpPr txBox="1"/>
            <p:nvPr/>
          </p:nvSpPr>
          <p:spPr>
            <a:xfrm>
              <a:off x="1213044" y="2531287"/>
              <a:ext cx="56476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% of high school seniors who have 5+ drink during the last 12 months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2"/>
          <p:cNvSpPr txBox="1"/>
          <p:nvPr>
            <p:ph type="title"/>
          </p:nvPr>
        </p:nvSpPr>
        <p:spPr>
          <a:xfrm>
            <a:off x="848360" y="12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lang="en-US" sz="3600">
                <a:latin typeface="Arial Black"/>
                <a:ea typeface="Arial Black"/>
                <a:cs typeface="Arial Black"/>
                <a:sym typeface="Arial Black"/>
              </a:rPr>
              <a:t>Reference Page</a:t>
            </a:r>
            <a:endParaRPr/>
          </a:p>
        </p:txBody>
      </p:sp>
      <p:sp>
        <p:nvSpPr>
          <p:cNvPr id="379" name="Google Shape;379;p12"/>
          <p:cNvSpPr txBox="1"/>
          <p:nvPr>
            <p:ph idx="1" type="body"/>
          </p:nvPr>
        </p:nvSpPr>
        <p:spPr>
          <a:xfrm>
            <a:off x="838200" y="1348896"/>
            <a:ext cx="10515600" cy="4869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Data source: Kaggle, UCI Machine Learning;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https://www.kaggle.com/uciml/student-alcohol-consumption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More source info: P. Cortez and A. Silva. Using Data Mining to Predict Secondary School Student Performance. In A. Brito and J. Teixeira Eds., Proceedings of 5th Future Business Technology Conference (FUBUTEC 2008) pp. 5-12, Porto, Portugal, April, 2008, EUROSIS, ISBN 978-9077381-39-7.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 this project, high alcohol consumption is defined as students reporting they drink 4-5 alcohol in the survey. Low alcohol consumption is defined as students reporting they drink 1-2 alcohol in the survey.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Why is underage drinking a problem?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https://www.niaaa.nih.gov/publications/brochures-and-fact-sheets/underage-drinking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https://www.drugrehab.com/addiction/alcohol/underage-drinking/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https://www.cdc.gov/alcohol/fact-sheets/underage-drinking.htm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21 legal drinking age in the US: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https://www.consumer.ftc.gov/articles/0386-21-legal-drinking-age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Social media influences on underage drinking：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https://www.ncbi.nlm.nih.gov/pmc/articles/PMC4432862/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1" name="Google Shape;381;p12"/>
          <p:cNvSpPr txBox="1"/>
          <p:nvPr/>
        </p:nvSpPr>
        <p:spPr>
          <a:xfrm>
            <a:off x="848360" y="895827"/>
            <a:ext cx="9992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Bellow are the reference and footnotes of this project.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48360" y="158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lang="en-US" sz="3600">
                <a:latin typeface="Arial Black"/>
                <a:ea typeface="Arial Black"/>
                <a:cs typeface="Arial Black"/>
                <a:sym typeface="Arial Black"/>
              </a:rPr>
              <a:t>Agenda</a:t>
            </a:r>
            <a:endParaRPr sz="36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7882412" y="1532481"/>
            <a:ext cx="0" cy="4623818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2"/>
          <p:cNvCxnSpPr/>
          <p:nvPr/>
        </p:nvCxnSpPr>
        <p:spPr>
          <a:xfrm>
            <a:off x="4407692" y="1523123"/>
            <a:ext cx="0" cy="4623818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9" name="Google Shape;99;p2"/>
          <p:cNvGrpSpPr/>
          <p:nvPr/>
        </p:nvGrpSpPr>
        <p:grpSpPr>
          <a:xfrm>
            <a:off x="1345627" y="1341438"/>
            <a:ext cx="2641193" cy="4562711"/>
            <a:chOff x="1491129" y="1341438"/>
            <a:chExt cx="2641193" cy="4562711"/>
          </a:xfrm>
        </p:grpSpPr>
        <p:sp>
          <p:nvSpPr>
            <p:cNvPr id="100" name="Google Shape;100;p2"/>
            <p:cNvSpPr/>
            <p:nvPr/>
          </p:nvSpPr>
          <p:spPr>
            <a:xfrm>
              <a:off x="1491129" y="2735814"/>
              <a:ext cx="186873" cy="186873"/>
            </a:xfrm>
            <a:prstGeom prst="ellipse">
              <a:avLst/>
            </a:prstGeom>
            <a:solidFill>
              <a:srgbClr val="934B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584566" y="1341438"/>
              <a:ext cx="2547756" cy="4562711"/>
              <a:chOff x="1584566" y="1341438"/>
              <a:chExt cx="2547756" cy="4562711"/>
            </a:xfrm>
          </p:grpSpPr>
          <p:sp>
            <p:nvSpPr>
              <p:cNvPr id="102" name="Google Shape;102;p2"/>
              <p:cNvSpPr txBox="1"/>
              <p:nvPr/>
            </p:nvSpPr>
            <p:spPr>
              <a:xfrm>
                <a:off x="1584566" y="1341438"/>
                <a:ext cx="1838779" cy="156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600" u="none" cap="none" strike="noStrike">
                    <a:solidFill>
                      <a:srgbClr val="934BC9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01</a:t>
                </a:r>
                <a:endParaRPr/>
              </a:p>
            </p:txBody>
          </p:sp>
          <p:sp>
            <p:nvSpPr>
              <p:cNvPr id="103" name="Google Shape;103;p2"/>
              <p:cNvSpPr txBox="1"/>
              <p:nvPr/>
            </p:nvSpPr>
            <p:spPr>
              <a:xfrm>
                <a:off x="1584566" y="3934379"/>
                <a:ext cx="2463678" cy="1969770"/>
              </a:xfrm>
              <a:prstGeom prst="rect">
                <a:avLst/>
              </a:prstGeom>
              <a:noFill/>
              <a:ln cap="flat" cmpd="sng" w="28575">
                <a:solidFill>
                  <a:srgbClr val="934BC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457200" lvl="0" marL="4572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Char char="•"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Underage drinking is risky</a:t>
                </a:r>
                <a:endParaRPr/>
              </a:p>
              <a:p>
                <a:pPr indent="-457200" lvl="0" marL="457200" marR="0" rtl="0" algn="l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Char char="•"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 about consequences of underage drinking</a:t>
                </a:r>
                <a:endParaRPr/>
              </a:p>
              <a:p>
                <a:pPr indent="-355600" lvl="0" marL="457200" marR="0" rtl="0" algn="l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355600" lvl="0" marL="4572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4" name="Google Shape;104;p2"/>
              <p:cNvCxnSpPr/>
              <p:nvPr/>
            </p:nvCxnSpPr>
            <p:spPr>
              <a:xfrm>
                <a:off x="1584566" y="2838550"/>
                <a:ext cx="2463678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934BC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05" name="Google Shape;105;p2"/>
              <p:cNvSpPr txBox="1"/>
              <p:nvPr/>
            </p:nvSpPr>
            <p:spPr>
              <a:xfrm>
                <a:off x="1584566" y="2911098"/>
                <a:ext cx="254775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Underage drinking is dangerous</a:t>
                </a:r>
                <a:endParaRPr sz="18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endParaRPr>
              </a:p>
            </p:txBody>
          </p:sp>
        </p:grpSp>
      </p:grpSp>
      <p:grpSp>
        <p:nvGrpSpPr>
          <p:cNvPr id="106" name="Google Shape;106;p2"/>
          <p:cNvGrpSpPr/>
          <p:nvPr/>
        </p:nvGrpSpPr>
        <p:grpSpPr>
          <a:xfrm>
            <a:off x="4831127" y="1341438"/>
            <a:ext cx="2775212" cy="4562711"/>
            <a:chOff x="4983991" y="1341438"/>
            <a:chExt cx="2775212" cy="4562711"/>
          </a:xfrm>
        </p:grpSpPr>
        <p:sp>
          <p:nvSpPr>
            <p:cNvPr id="107" name="Google Shape;107;p2"/>
            <p:cNvSpPr txBox="1"/>
            <p:nvPr/>
          </p:nvSpPr>
          <p:spPr>
            <a:xfrm>
              <a:off x="5065125" y="1341438"/>
              <a:ext cx="183877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600">
                  <a:solidFill>
                    <a:srgbClr val="AFABAB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02</a:t>
              </a:r>
              <a:endParaRPr/>
            </a:p>
          </p:txBody>
        </p:sp>
        <p:cxnSp>
          <p:nvCxnSpPr>
            <p:cNvPr id="108" name="Google Shape;108;p2"/>
            <p:cNvCxnSpPr/>
            <p:nvPr/>
          </p:nvCxnSpPr>
          <p:spPr>
            <a:xfrm>
              <a:off x="5079606" y="2838550"/>
              <a:ext cx="2463678" cy="0"/>
            </a:xfrm>
            <a:prstGeom prst="straightConnector1">
              <a:avLst/>
            </a:prstGeom>
            <a:noFill/>
            <a:ln cap="flat" cmpd="sng" w="38100">
              <a:solidFill>
                <a:srgbClr val="AFAB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9" name="Google Shape;109;p2"/>
            <p:cNvSpPr txBox="1"/>
            <p:nvPr/>
          </p:nvSpPr>
          <p:spPr>
            <a:xfrm>
              <a:off x="5065125" y="2911098"/>
              <a:ext cx="2694078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Student alcohol consumption dataset analysis</a:t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5065125" y="3934379"/>
              <a:ext cx="2463678" cy="1969770"/>
            </a:xfrm>
            <a:prstGeom prst="rect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 overview of the dataset</a:t>
              </a:r>
              <a:endParaRPr/>
            </a:p>
            <a:p>
              <a:pPr indent="-285750" lvl="0" marL="28575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Gender, family, social and academic factors related to alcohol</a:t>
              </a:r>
              <a:endParaRPr/>
            </a:p>
            <a:p>
              <a:pPr indent="-184150" lvl="0" marL="28575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41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983991" y="2724225"/>
              <a:ext cx="186873" cy="186873"/>
            </a:xfrm>
            <a:prstGeom prst="ellipse">
              <a:avLst/>
            </a:prstGeom>
            <a:solidFill>
              <a:srgbClr val="AF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8305145" y="1341438"/>
            <a:ext cx="2626711" cy="4562711"/>
            <a:chOff x="8305145" y="1341438"/>
            <a:chExt cx="2626711" cy="4562711"/>
          </a:xfrm>
        </p:grpSpPr>
        <p:sp>
          <p:nvSpPr>
            <p:cNvPr id="113" name="Google Shape;113;p2"/>
            <p:cNvSpPr txBox="1"/>
            <p:nvPr/>
          </p:nvSpPr>
          <p:spPr>
            <a:xfrm>
              <a:off x="8384101" y="2911098"/>
              <a:ext cx="254775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How to prevent underage drinking</a:t>
              </a: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8384101" y="1341438"/>
              <a:ext cx="1838779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600">
                  <a:solidFill>
                    <a:srgbClr val="7030A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03</a:t>
              </a:r>
              <a:endParaRPr/>
            </a:p>
          </p:txBody>
        </p:sp>
        <p:cxnSp>
          <p:nvCxnSpPr>
            <p:cNvPr id="115" name="Google Shape;115;p2"/>
            <p:cNvCxnSpPr/>
            <p:nvPr/>
          </p:nvCxnSpPr>
          <p:spPr>
            <a:xfrm>
              <a:off x="8384101" y="2832300"/>
              <a:ext cx="2463678" cy="0"/>
            </a:xfrm>
            <a:prstGeom prst="straightConnector1">
              <a:avLst/>
            </a:prstGeom>
            <a:noFill/>
            <a:ln cap="flat" cmpd="sng" w="381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6" name="Google Shape;116;p2"/>
            <p:cNvSpPr txBox="1"/>
            <p:nvPr/>
          </p:nvSpPr>
          <p:spPr>
            <a:xfrm>
              <a:off x="8384101" y="3934379"/>
              <a:ext cx="2463678" cy="1969770"/>
            </a:xfrm>
            <a:prstGeom prst="rect">
              <a:avLst/>
            </a:prstGeom>
            <a:noFill/>
            <a:ln cap="flat" cmpd="sng" w="2857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Underage drinking is a social issue</a:t>
              </a:r>
              <a:endParaRPr/>
            </a:p>
            <a:p>
              <a:pPr indent="-285750" lvl="0" marL="28575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Measures to reduce underage drinking</a:t>
              </a:r>
              <a:endParaRPr/>
            </a:p>
            <a:p>
              <a:pPr indent="-184150" lvl="0" marL="285750" marR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41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41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305145" y="2735813"/>
              <a:ext cx="186873" cy="186873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2"/>
          <p:cNvSpPr txBox="1"/>
          <p:nvPr/>
        </p:nvSpPr>
        <p:spPr>
          <a:xfrm>
            <a:off x="848360" y="895827"/>
            <a:ext cx="9992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This presentation contains three parts.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848360" y="196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lang="en-US" sz="3600">
                <a:latin typeface="Arial Black"/>
                <a:ea typeface="Arial Black"/>
                <a:cs typeface="Arial Black"/>
                <a:sym typeface="Arial Black"/>
              </a:rPr>
              <a:t>Dangers of Underage Drinking</a:t>
            </a:r>
            <a:endParaRPr sz="36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5" name="Google Shape;1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26" name="Google Shape;126;p3"/>
          <p:cNvGrpSpPr/>
          <p:nvPr/>
        </p:nvGrpSpPr>
        <p:grpSpPr>
          <a:xfrm>
            <a:off x="941101" y="1567039"/>
            <a:ext cx="3048000" cy="4478701"/>
            <a:chOff x="581998" y="1599248"/>
            <a:chExt cx="3048000" cy="4478701"/>
          </a:xfrm>
        </p:grpSpPr>
        <p:sp>
          <p:nvSpPr>
            <p:cNvPr id="127" name="Google Shape;127;p3"/>
            <p:cNvSpPr/>
            <p:nvPr/>
          </p:nvSpPr>
          <p:spPr>
            <a:xfrm>
              <a:off x="581998" y="1599248"/>
              <a:ext cx="3048000" cy="4478701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678718" y="1679652"/>
              <a:ext cx="2853416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Deaths &amp; Injuries of Young People</a:t>
              </a:r>
              <a:endParaRPr/>
            </a:p>
          </p:txBody>
        </p:sp>
        <p:pic>
          <p:nvPicPr>
            <p:cNvPr id="129" name="Google Shape;129;p3"/>
            <p:cNvPicPr preferRelativeResize="0"/>
            <p:nvPr/>
          </p:nvPicPr>
          <p:blipFill rotWithShape="1">
            <a:blip r:embed="rId3">
              <a:alphaModFix/>
            </a:blip>
            <a:srcRect b="10665" l="0" r="0" t="0"/>
            <a:stretch/>
          </p:blipFill>
          <p:spPr>
            <a:xfrm>
              <a:off x="1737530" y="2661972"/>
              <a:ext cx="735791" cy="707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3"/>
            <p:cNvSpPr txBox="1"/>
            <p:nvPr/>
          </p:nvSpPr>
          <p:spPr>
            <a:xfrm>
              <a:off x="776010" y="3471951"/>
              <a:ext cx="2658832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On average, alcohol is the factor of deaths of </a:t>
              </a:r>
              <a:r>
                <a:rPr lang="en-US" sz="2000">
                  <a:solidFill>
                    <a:srgbClr val="7030A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4358</a:t>
              </a:r>
              <a:r>
                <a:rPr lang="en-US" sz="18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young people and </a:t>
              </a:r>
              <a:r>
                <a:rPr lang="en-US" sz="2000">
                  <a:solidFill>
                    <a:srgbClr val="7030A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188,000</a:t>
              </a:r>
              <a:r>
                <a:rPr lang="en-US" sz="18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ER visits every year.</a:t>
              </a:r>
              <a:endParaRPr/>
            </a:p>
          </p:txBody>
        </p:sp>
      </p:grpSp>
      <p:grpSp>
        <p:nvGrpSpPr>
          <p:cNvPr id="131" name="Google Shape;131;p3"/>
          <p:cNvGrpSpPr/>
          <p:nvPr/>
        </p:nvGrpSpPr>
        <p:grpSpPr>
          <a:xfrm>
            <a:off x="4529468" y="1567039"/>
            <a:ext cx="3048000" cy="4478701"/>
            <a:chOff x="4761220" y="1599247"/>
            <a:chExt cx="3048000" cy="4478701"/>
          </a:xfrm>
        </p:grpSpPr>
        <p:sp>
          <p:nvSpPr>
            <p:cNvPr id="132" name="Google Shape;132;p3"/>
            <p:cNvSpPr/>
            <p:nvPr/>
          </p:nvSpPr>
          <p:spPr>
            <a:xfrm>
              <a:off x="4762364" y="1599247"/>
              <a:ext cx="3045712" cy="4478701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4761220" y="1679651"/>
              <a:ext cx="3048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Increases Risk of Alcoholism </a:t>
              </a:r>
              <a:endParaRPr/>
            </a:p>
          </p:txBody>
        </p:sp>
        <p:pic>
          <p:nvPicPr>
            <p:cNvPr id="134" name="Google Shape;134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28663" y="2660272"/>
              <a:ext cx="913114" cy="707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3"/>
            <p:cNvSpPr txBox="1"/>
            <p:nvPr/>
          </p:nvSpPr>
          <p:spPr>
            <a:xfrm>
              <a:off x="4950612" y="3476557"/>
              <a:ext cx="2669216" cy="1785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Teenagers who start drinking before 15 years old are </a:t>
              </a:r>
              <a:r>
                <a:rPr lang="en-US" sz="2000">
                  <a:solidFill>
                    <a:srgbClr val="7030A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4</a:t>
              </a:r>
              <a:r>
                <a:rPr lang="en-US" sz="18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times more likely to be alcohol dependent.</a:t>
              </a: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8117835" y="1567039"/>
            <a:ext cx="3048000" cy="4478701"/>
            <a:chOff x="8584049" y="1534830"/>
            <a:chExt cx="3048000" cy="4478701"/>
          </a:xfrm>
        </p:grpSpPr>
        <p:sp>
          <p:nvSpPr>
            <p:cNvPr id="137" name="Google Shape;137;p3"/>
            <p:cNvSpPr/>
            <p:nvPr/>
          </p:nvSpPr>
          <p:spPr>
            <a:xfrm>
              <a:off x="8585193" y="1534830"/>
              <a:ext cx="3045712" cy="4478701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 txBox="1"/>
            <p:nvPr/>
          </p:nvSpPr>
          <p:spPr>
            <a:xfrm>
              <a:off x="8584049" y="1608475"/>
              <a:ext cx="3048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Affects Brain Development</a:t>
              </a:r>
              <a:endParaRPr/>
            </a:p>
          </p:txBody>
        </p:sp>
        <p:pic>
          <p:nvPicPr>
            <p:cNvPr id="139" name="Google Shape;139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738486" y="2564468"/>
              <a:ext cx="739126" cy="739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3"/>
            <p:cNvSpPr/>
            <p:nvPr/>
          </p:nvSpPr>
          <p:spPr>
            <a:xfrm>
              <a:off x="8903764" y="3407533"/>
              <a:ext cx="2408570" cy="1785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Alcohol can affect children’s brains which continue developing into their early </a:t>
              </a:r>
              <a:r>
                <a:rPr lang="en-US" sz="2000">
                  <a:solidFill>
                    <a:srgbClr val="7030A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20s</a:t>
              </a:r>
              <a:r>
                <a:rPr lang="en-US" sz="20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.</a:t>
              </a:r>
              <a:endParaRPr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sp>
        <p:nvSpPr>
          <p:cNvPr id="141" name="Google Shape;141;p3"/>
          <p:cNvSpPr txBox="1"/>
          <p:nvPr/>
        </p:nvSpPr>
        <p:spPr>
          <a:xfrm>
            <a:off x="848360" y="895827"/>
            <a:ext cx="97878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Everyone knows drinking is dangerous. Data shows exactly how risky underage drinking is.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/>
          <p:nvPr>
            <p:ph type="title"/>
          </p:nvPr>
        </p:nvSpPr>
        <p:spPr>
          <a:xfrm>
            <a:off x="852749" y="199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lang="en-US" sz="3600">
                <a:latin typeface="Arial Black"/>
                <a:ea typeface="Arial Black"/>
                <a:cs typeface="Arial Black"/>
                <a:sym typeface="Arial Black"/>
              </a:rPr>
              <a:t>Dataset Summary</a:t>
            </a:r>
            <a:endParaRPr sz="36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8" name="Google Shape;14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49" name="Google Shape;149;p4"/>
          <p:cNvGrpSpPr/>
          <p:nvPr/>
        </p:nvGrpSpPr>
        <p:grpSpPr>
          <a:xfrm>
            <a:off x="735511" y="1966595"/>
            <a:ext cx="2190099" cy="2793379"/>
            <a:chOff x="735511" y="1966595"/>
            <a:chExt cx="2190099" cy="2793379"/>
          </a:xfrm>
        </p:grpSpPr>
        <p:sp>
          <p:nvSpPr>
            <p:cNvPr id="150" name="Google Shape;150;p4"/>
            <p:cNvSpPr txBox="1"/>
            <p:nvPr/>
          </p:nvSpPr>
          <p:spPr>
            <a:xfrm>
              <a:off x="735511" y="3805867"/>
              <a:ext cx="2190099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Total number of records in the sample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pic>
          <p:nvPicPr>
            <p:cNvPr descr="用户" id="151" name="Google Shape;15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09665" y="1966595"/>
              <a:ext cx="1041790" cy="10417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4"/>
            <p:cNvSpPr txBox="1"/>
            <p:nvPr/>
          </p:nvSpPr>
          <p:spPr>
            <a:xfrm>
              <a:off x="865360" y="3066786"/>
              <a:ext cx="19304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030A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1044</a:t>
              </a:r>
              <a:endParaRPr/>
            </a:p>
          </p:txBody>
        </p:sp>
      </p:grpSp>
      <p:grpSp>
        <p:nvGrpSpPr>
          <p:cNvPr id="153" name="Google Shape;153;p4"/>
          <p:cNvGrpSpPr/>
          <p:nvPr/>
        </p:nvGrpSpPr>
        <p:grpSpPr>
          <a:xfrm>
            <a:off x="9196776" y="1966595"/>
            <a:ext cx="2259713" cy="2822856"/>
            <a:chOff x="9196776" y="1966595"/>
            <a:chExt cx="2259713" cy="2822856"/>
          </a:xfrm>
        </p:grpSpPr>
        <p:sp>
          <p:nvSpPr>
            <p:cNvPr id="154" name="Google Shape;154;p4"/>
            <p:cNvSpPr txBox="1"/>
            <p:nvPr/>
          </p:nvSpPr>
          <p:spPr>
            <a:xfrm>
              <a:off x="9196776" y="3835344"/>
              <a:ext cx="2259713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% of students who have high alcohol consumption on weekends </a:t>
              </a:r>
              <a:endParaRPr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pic>
          <p:nvPicPr>
            <p:cNvPr descr="Champagne glasses" id="155" name="Google Shape;155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05737" y="1966595"/>
              <a:ext cx="1041790" cy="10417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4"/>
            <p:cNvSpPr txBox="1"/>
            <p:nvPr/>
          </p:nvSpPr>
          <p:spPr>
            <a:xfrm>
              <a:off x="9361432" y="3040439"/>
              <a:ext cx="19304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030A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20%</a:t>
              </a:r>
              <a:endParaRPr/>
            </a:p>
          </p:txBody>
        </p:sp>
      </p:grpSp>
      <p:grpSp>
        <p:nvGrpSpPr>
          <p:cNvPr id="157" name="Google Shape;157;p4"/>
          <p:cNvGrpSpPr/>
          <p:nvPr/>
        </p:nvGrpSpPr>
        <p:grpSpPr>
          <a:xfrm>
            <a:off x="3470504" y="1966595"/>
            <a:ext cx="2130080" cy="2793379"/>
            <a:chOff x="3321988" y="1966595"/>
            <a:chExt cx="2130080" cy="2793379"/>
          </a:xfrm>
        </p:grpSpPr>
        <p:sp>
          <p:nvSpPr>
            <p:cNvPr id="158" name="Google Shape;158;p4"/>
            <p:cNvSpPr txBox="1"/>
            <p:nvPr/>
          </p:nvSpPr>
          <p:spPr>
            <a:xfrm>
              <a:off x="3321988" y="3805867"/>
              <a:ext cx="2130080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By the age of 17, % of students who have had at least one drink</a:t>
              </a:r>
              <a:endParaRPr/>
            </a:p>
          </p:txBody>
        </p:sp>
        <p:pic>
          <p:nvPicPr>
            <p:cNvPr descr="Beer" id="159" name="Google Shape;159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66133" y="1966595"/>
              <a:ext cx="1041790" cy="10417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4"/>
            <p:cNvSpPr txBox="1"/>
            <p:nvPr/>
          </p:nvSpPr>
          <p:spPr>
            <a:xfrm>
              <a:off x="3421828" y="3066786"/>
              <a:ext cx="19304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030A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25%</a:t>
              </a:r>
              <a:endParaRPr/>
            </a:p>
          </p:txBody>
        </p:sp>
      </p:grpSp>
      <p:grpSp>
        <p:nvGrpSpPr>
          <p:cNvPr id="161" name="Google Shape;161;p4"/>
          <p:cNvGrpSpPr/>
          <p:nvPr/>
        </p:nvGrpSpPr>
        <p:grpSpPr>
          <a:xfrm>
            <a:off x="6145478" y="1966595"/>
            <a:ext cx="2506403" cy="2793379"/>
            <a:chOff x="5848446" y="1966595"/>
            <a:chExt cx="2506403" cy="2793379"/>
          </a:xfrm>
        </p:grpSpPr>
        <p:sp>
          <p:nvSpPr>
            <p:cNvPr id="162" name="Google Shape;162;p4"/>
            <p:cNvSpPr txBox="1"/>
            <p:nvPr/>
          </p:nvSpPr>
          <p:spPr>
            <a:xfrm>
              <a:off x="5848446" y="3805867"/>
              <a:ext cx="2506403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% of students who have high alcohol consumption on weekdays </a:t>
              </a:r>
              <a:endParaRPr/>
            </a:p>
          </p:txBody>
        </p:sp>
        <p:sp>
          <p:nvSpPr>
            <p:cNvPr id="163" name="Google Shape;163;p4"/>
            <p:cNvSpPr txBox="1"/>
            <p:nvPr/>
          </p:nvSpPr>
          <p:spPr>
            <a:xfrm>
              <a:off x="6136447" y="3066786"/>
              <a:ext cx="19304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030A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5%</a:t>
              </a:r>
              <a:endParaRPr/>
            </a:p>
          </p:txBody>
        </p:sp>
        <p:pic>
          <p:nvPicPr>
            <p:cNvPr id="164" name="Google Shape;164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580752" y="1966595"/>
              <a:ext cx="1041790" cy="10417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" name="Google Shape;165;p4"/>
          <p:cNvSpPr txBox="1"/>
          <p:nvPr/>
        </p:nvSpPr>
        <p:spPr>
          <a:xfrm>
            <a:off x="848360" y="895827"/>
            <a:ext cx="97878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This is an executive-level summary of the information in the student alcohol consumption dataset.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type="title"/>
          </p:nvPr>
        </p:nvSpPr>
        <p:spPr>
          <a:xfrm>
            <a:off x="848360" y="196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lang="en-US" sz="3600">
                <a:latin typeface="Arial Black"/>
                <a:ea typeface="Arial Black"/>
                <a:cs typeface="Arial Black"/>
                <a:sym typeface="Arial Black"/>
              </a:rPr>
              <a:t>Age Distribution</a:t>
            </a:r>
            <a:endParaRPr/>
          </a:p>
        </p:txBody>
      </p:sp>
      <p:sp>
        <p:nvSpPr>
          <p:cNvPr id="171" name="Google Shape;17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72" name="Google Shape;172;p5"/>
          <p:cNvCxnSpPr/>
          <p:nvPr/>
        </p:nvCxnSpPr>
        <p:spPr>
          <a:xfrm>
            <a:off x="4275612" y="1594102"/>
            <a:ext cx="0" cy="4623818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3" name="Google Shape;173;p5"/>
          <p:cNvGrpSpPr/>
          <p:nvPr/>
        </p:nvGrpSpPr>
        <p:grpSpPr>
          <a:xfrm>
            <a:off x="585788" y="1433575"/>
            <a:ext cx="3691572" cy="2307303"/>
            <a:chOff x="585788" y="1433575"/>
            <a:chExt cx="3691572" cy="2307303"/>
          </a:xfrm>
        </p:grpSpPr>
        <p:sp>
          <p:nvSpPr>
            <p:cNvPr id="174" name="Google Shape;174;p5"/>
            <p:cNvSpPr txBox="1"/>
            <p:nvPr/>
          </p:nvSpPr>
          <p:spPr>
            <a:xfrm>
              <a:off x="585788" y="1433575"/>
              <a:ext cx="36915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A majority of students in the dataset are &lt; 18 yrs. </a:t>
              </a:r>
              <a:endParaRPr/>
            </a:p>
          </p:txBody>
        </p:sp>
        <p:grpSp>
          <p:nvGrpSpPr>
            <p:cNvPr id="175" name="Google Shape;175;p5"/>
            <p:cNvGrpSpPr/>
            <p:nvPr/>
          </p:nvGrpSpPr>
          <p:grpSpPr>
            <a:xfrm>
              <a:off x="1416805" y="2140728"/>
              <a:ext cx="2029539" cy="1600150"/>
              <a:chOff x="2166541" y="1955850"/>
              <a:chExt cx="2348706" cy="1731744"/>
            </a:xfrm>
          </p:grpSpPr>
          <p:graphicFrame>
            <p:nvGraphicFramePr>
              <p:cNvPr id="176" name="Google Shape;176;p5"/>
              <p:cNvGraphicFramePr/>
              <p:nvPr/>
            </p:nvGraphicFramePr>
            <p:xfrm>
              <a:off x="2166541" y="1955850"/>
              <a:ext cx="2348706" cy="1731744"/>
            </p:xfrm>
            <a:graphic>
              <a:graphicData uri="http://schemas.openxmlformats.org/drawingml/2006/chart">
                <c:chart r:id="rId3"/>
              </a:graphicData>
            </a:graphic>
          </p:graphicFrame>
          <p:sp>
            <p:nvSpPr>
              <p:cNvPr id="177" name="Google Shape;177;p5"/>
              <p:cNvSpPr txBox="1"/>
              <p:nvPr/>
            </p:nvSpPr>
            <p:spPr>
              <a:xfrm>
                <a:off x="2583974" y="2590889"/>
                <a:ext cx="151384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72%</a:t>
                </a:r>
                <a:endParaRPr/>
              </a:p>
            </p:txBody>
          </p:sp>
        </p:grpSp>
        <p:sp>
          <p:nvSpPr>
            <p:cNvPr id="178" name="Google Shape;178;p5"/>
            <p:cNvSpPr txBox="1"/>
            <p:nvPr/>
          </p:nvSpPr>
          <p:spPr>
            <a:xfrm>
              <a:off x="1202219" y="1945634"/>
              <a:ext cx="24587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% of students under 18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5"/>
          <p:cNvGrpSpPr/>
          <p:nvPr/>
        </p:nvGrpSpPr>
        <p:grpSpPr>
          <a:xfrm>
            <a:off x="780574" y="3906459"/>
            <a:ext cx="3302000" cy="2570492"/>
            <a:chOff x="780574" y="3906459"/>
            <a:chExt cx="3302000" cy="2570492"/>
          </a:xfrm>
        </p:grpSpPr>
        <p:grpSp>
          <p:nvGrpSpPr>
            <p:cNvPr id="180" name="Google Shape;180;p5"/>
            <p:cNvGrpSpPr/>
            <p:nvPr/>
          </p:nvGrpSpPr>
          <p:grpSpPr>
            <a:xfrm>
              <a:off x="1416805" y="4876801"/>
              <a:ext cx="2029539" cy="1600150"/>
              <a:chOff x="2166541" y="1955850"/>
              <a:chExt cx="2348706" cy="1731744"/>
            </a:xfrm>
          </p:grpSpPr>
          <p:graphicFrame>
            <p:nvGraphicFramePr>
              <p:cNvPr id="181" name="Google Shape;181;p5"/>
              <p:cNvGraphicFramePr/>
              <p:nvPr/>
            </p:nvGraphicFramePr>
            <p:xfrm>
              <a:off x="2166541" y="1955850"/>
              <a:ext cx="2348706" cy="1731744"/>
            </p:xfrm>
            <a:graphic>
              <a:graphicData uri="http://schemas.openxmlformats.org/drawingml/2006/chart">
                <c:chart r:id="rId4"/>
              </a:graphicData>
            </a:graphic>
          </p:graphicFrame>
          <p:sp>
            <p:nvSpPr>
              <p:cNvPr id="182" name="Google Shape;182;p5"/>
              <p:cNvSpPr txBox="1"/>
              <p:nvPr/>
            </p:nvSpPr>
            <p:spPr>
              <a:xfrm>
                <a:off x="2583974" y="2590889"/>
                <a:ext cx="1513840" cy="499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20%</a:t>
                </a:r>
                <a:endParaRPr/>
              </a:p>
            </p:txBody>
          </p:sp>
        </p:grpSp>
        <p:sp>
          <p:nvSpPr>
            <p:cNvPr id="183" name="Google Shape;183;p5"/>
            <p:cNvSpPr txBox="1"/>
            <p:nvPr/>
          </p:nvSpPr>
          <p:spPr>
            <a:xfrm>
              <a:off x="780574" y="3906459"/>
              <a:ext cx="33020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Underage drinking is more severe on weekends</a:t>
              </a:r>
              <a:endParaRPr/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822883" y="4421863"/>
              <a:ext cx="32173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% of underage students with high alcohol consumptions on weekends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5"/>
          <p:cNvSpPr txBox="1"/>
          <p:nvPr/>
        </p:nvSpPr>
        <p:spPr>
          <a:xfrm>
            <a:off x="4773887" y="1410049"/>
            <a:ext cx="65520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Students drink more as they grow older, especially on weekends </a:t>
            </a:r>
            <a:endParaRPr/>
          </a:p>
        </p:txBody>
      </p:sp>
      <p:grpSp>
        <p:nvGrpSpPr>
          <p:cNvPr id="186" name="Google Shape;186;p5"/>
          <p:cNvGrpSpPr/>
          <p:nvPr/>
        </p:nvGrpSpPr>
        <p:grpSpPr>
          <a:xfrm>
            <a:off x="4773888" y="1733131"/>
            <a:ext cx="6103051" cy="2424093"/>
            <a:chOff x="4773888" y="1733131"/>
            <a:chExt cx="5949501" cy="2320700"/>
          </a:xfrm>
        </p:grpSpPr>
        <p:pic>
          <p:nvPicPr>
            <p:cNvPr id="187" name="Google Shape;187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40365" y="2138489"/>
              <a:ext cx="5283024" cy="1733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5"/>
            <p:cNvSpPr txBox="1"/>
            <p:nvPr/>
          </p:nvSpPr>
          <p:spPr>
            <a:xfrm rot="-5400000">
              <a:off x="4120455" y="2793427"/>
              <a:ext cx="16761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% of total students</a:t>
              </a:r>
              <a:endParaRPr/>
            </a:p>
          </p:txBody>
        </p:sp>
        <p:sp>
          <p:nvSpPr>
            <p:cNvPr id="189" name="Google Shape;189;p5"/>
            <p:cNvSpPr txBox="1"/>
            <p:nvPr/>
          </p:nvSpPr>
          <p:spPr>
            <a:xfrm>
              <a:off x="7022089" y="3776832"/>
              <a:ext cx="21195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Age</a:t>
              </a:r>
              <a:endParaRPr/>
            </a:p>
          </p:txBody>
        </p:sp>
        <p:sp>
          <p:nvSpPr>
            <p:cNvPr id="190" name="Google Shape;190;p5"/>
            <p:cNvSpPr txBox="1"/>
            <p:nvPr/>
          </p:nvSpPr>
          <p:spPr>
            <a:xfrm>
              <a:off x="5776758" y="1733131"/>
              <a:ext cx="46102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Alcohol consumption by age (weekdays) 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1" name="Google Shape;191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926119" y="2011588"/>
              <a:ext cx="2311519" cy="2137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5"/>
          <p:cNvGrpSpPr/>
          <p:nvPr/>
        </p:nvGrpSpPr>
        <p:grpSpPr>
          <a:xfrm>
            <a:off x="4836623" y="4235998"/>
            <a:ext cx="6027952" cy="2181182"/>
            <a:chOff x="4793067" y="4256315"/>
            <a:chExt cx="5761680" cy="1964041"/>
          </a:xfrm>
        </p:grpSpPr>
        <p:sp>
          <p:nvSpPr>
            <p:cNvPr id="193" name="Google Shape;193;p5"/>
            <p:cNvSpPr txBox="1"/>
            <p:nvPr/>
          </p:nvSpPr>
          <p:spPr>
            <a:xfrm>
              <a:off x="6907399" y="5943357"/>
              <a:ext cx="21195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Age</a:t>
              </a:r>
              <a:endParaRPr/>
            </a:p>
          </p:txBody>
        </p:sp>
        <p:sp>
          <p:nvSpPr>
            <p:cNvPr id="194" name="Google Shape;194;p5"/>
            <p:cNvSpPr txBox="1"/>
            <p:nvPr/>
          </p:nvSpPr>
          <p:spPr>
            <a:xfrm rot="-5400000">
              <a:off x="4139635" y="5146416"/>
              <a:ext cx="16761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% of total students</a:t>
              </a:r>
              <a:endParaRPr/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5662068" y="4256315"/>
              <a:ext cx="46102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Alcohol consumption by age (weekends) 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6" name="Google Shape;196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11429" y="4531118"/>
              <a:ext cx="2311519" cy="2050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60753" y="4789021"/>
              <a:ext cx="5193994" cy="1204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8" name="Google Shape;198;p5"/>
          <p:cNvSpPr txBox="1"/>
          <p:nvPr/>
        </p:nvSpPr>
        <p:spPr>
          <a:xfrm>
            <a:off x="848360" y="895827"/>
            <a:ext cx="97878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Age is an important factor in underage drinking. Elder students tend to drink more.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/>
          <p:nvPr/>
        </p:nvSpPr>
        <p:spPr>
          <a:xfrm>
            <a:off x="2123102" y="1379400"/>
            <a:ext cx="25451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Female Students</a:t>
            </a:r>
            <a:endParaRPr/>
          </a:p>
        </p:txBody>
      </p:sp>
      <p:sp>
        <p:nvSpPr>
          <p:cNvPr id="204" name="Google Shape;20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5" name="Google Shape;205;p6"/>
          <p:cNvSpPr txBox="1"/>
          <p:nvPr>
            <p:ph type="title"/>
          </p:nvPr>
        </p:nvSpPr>
        <p:spPr>
          <a:xfrm>
            <a:off x="848360" y="196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lang="en-US" sz="3600">
                <a:latin typeface="Arial Black"/>
                <a:ea typeface="Arial Black"/>
                <a:cs typeface="Arial Black"/>
                <a:sym typeface="Arial Black"/>
              </a:rPr>
              <a:t>Gender Difference</a:t>
            </a:r>
            <a:endParaRPr/>
          </a:p>
        </p:txBody>
      </p:sp>
      <p:sp>
        <p:nvSpPr>
          <p:cNvPr id="206" name="Google Shape;206;p6"/>
          <p:cNvSpPr txBox="1"/>
          <p:nvPr/>
        </p:nvSpPr>
        <p:spPr>
          <a:xfrm>
            <a:off x="7810115" y="1396103"/>
            <a:ext cx="21964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Male Students</a:t>
            </a:r>
            <a:endParaRPr/>
          </a:p>
        </p:txBody>
      </p:sp>
      <p:pic>
        <p:nvPicPr>
          <p:cNvPr descr="图片包含 游戏机, 桌子&#10;&#10;描述已自动生成" id="207" name="Google Shape;207;p6"/>
          <p:cNvPicPr preferRelativeResize="0"/>
          <p:nvPr/>
        </p:nvPicPr>
        <p:blipFill rotWithShape="1">
          <a:blip r:embed="rId3">
            <a:alphaModFix/>
          </a:blip>
          <a:srcRect b="0" l="0" r="50154" t="0"/>
          <a:stretch/>
        </p:blipFill>
        <p:spPr>
          <a:xfrm>
            <a:off x="1755065" y="1256290"/>
            <a:ext cx="368037" cy="523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游戏机, 桌子&#10;&#10;描述已自动生成" id="208" name="Google Shape;208;p6"/>
          <p:cNvPicPr preferRelativeResize="0"/>
          <p:nvPr/>
        </p:nvPicPr>
        <p:blipFill rotWithShape="1">
          <a:blip r:embed="rId4">
            <a:alphaModFix/>
          </a:blip>
          <a:srcRect b="0" l="51952" r="0" t="0"/>
          <a:stretch/>
        </p:blipFill>
        <p:spPr>
          <a:xfrm>
            <a:off x="7455361" y="1272993"/>
            <a:ext cx="354754" cy="5232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6"/>
          <p:cNvGrpSpPr/>
          <p:nvPr/>
        </p:nvGrpSpPr>
        <p:grpSpPr>
          <a:xfrm>
            <a:off x="2734149" y="2360676"/>
            <a:ext cx="1323026" cy="1366239"/>
            <a:chOff x="907476" y="2570989"/>
            <a:chExt cx="1435814" cy="1475882"/>
          </a:xfrm>
        </p:grpSpPr>
        <p:graphicFrame>
          <p:nvGraphicFramePr>
            <p:cNvPr id="210" name="Google Shape;210;p6"/>
            <p:cNvGraphicFramePr/>
            <p:nvPr/>
          </p:nvGraphicFramePr>
          <p:xfrm>
            <a:off x="907476" y="2570989"/>
            <a:ext cx="1435814" cy="1475882"/>
          </p:xfrm>
          <a:graphic>
            <a:graphicData uri="http://schemas.openxmlformats.org/drawingml/2006/chart">
              <c:chart r:id="rId5"/>
            </a:graphicData>
          </a:graphic>
        </p:graphicFrame>
        <p:sp>
          <p:nvSpPr>
            <p:cNvPr id="211" name="Google Shape;211;p6"/>
            <p:cNvSpPr txBox="1"/>
            <p:nvPr/>
          </p:nvSpPr>
          <p:spPr>
            <a:xfrm>
              <a:off x="1307508" y="3148977"/>
              <a:ext cx="635751" cy="3804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34BC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9%</a:t>
              </a:r>
              <a:endParaRPr/>
            </a:p>
          </p:txBody>
        </p:sp>
      </p:grpSp>
      <p:grpSp>
        <p:nvGrpSpPr>
          <p:cNvPr id="212" name="Google Shape;212;p6"/>
          <p:cNvGrpSpPr/>
          <p:nvPr/>
        </p:nvGrpSpPr>
        <p:grpSpPr>
          <a:xfrm>
            <a:off x="8105361" y="2360676"/>
            <a:ext cx="1605944" cy="1366239"/>
            <a:chOff x="7231113" y="2426560"/>
            <a:chExt cx="1605944" cy="1366239"/>
          </a:xfrm>
        </p:grpSpPr>
        <p:graphicFrame>
          <p:nvGraphicFramePr>
            <p:cNvPr id="213" name="Google Shape;213;p6"/>
            <p:cNvGraphicFramePr/>
            <p:nvPr/>
          </p:nvGraphicFramePr>
          <p:xfrm>
            <a:off x="7231113" y="2426560"/>
            <a:ext cx="1605944" cy="1366239"/>
          </p:xfrm>
          <a:graphic>
            <a:graphicData uri="http://schemas.openxmlformats.org/drawingml/2006/chart">
              <c:chart r:id="rId6"/>
            </a:graphicData>
          </a:graphic>
        </p:graphicFrame>
        <p:sp>
          <p:nvSpPr>
            <p:cNvPr id="214" name="Google Shape;214;p6"/>
            <p:cNvSpPr txBox="1"/>
            <p:nvPr/>
          </p:nvSpPr>
          <p:spPr>
            <a:xfrm>
              <a:off x="7592901" y="2944420"/>
              <a:ext cx="8823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030A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34%</a:t>
              </a:r>
              <a:endParaRPr/>
            </a:p>
          </p:txBody>
        </p:sp>
      </p:grpSp>
      <p:sp>
        <p:nvSpPr>
          <p:cNvPr id="215" name="Google Shape;215;p6"/>
          <p:cNvSpPr txBox="1"/>
          <p:nvPr/>
        </p:nvSpPr>
        <p:spPr>
          <a:xfrm>
            <a:off x="1283118" y="1893458"/>
            <a:ext cx="42250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Only </a:t>
            </a:r>
            <a:r>
              <a:rPr lang="en-US" sz="1400">
                <a:solidFill>
                  <a:srgbClr val="934BC9"/>
                </a:solidFill>
                <a:latin typeface="Arial Black"/>
                <a:ea typeface="Arial Black"/>
                <a:cs typeface="Arial Black"/>
                <a:sym typeface="Arial Black"/>
              </a:rPr>
              <a:t>9% </a:t>
            </a:r>
            <a:r>
              <a:rPr lang="en-US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of female students have high alcohol consumptions on weekends</a:t>
            </a:r>
            <a:endParaRPr/>
          </a:p>
        </p:txBody>
      </p:sp>
      <p:sp>
        <p:nvSpPr>
          <p:cNvPr id="216" name="Google Shape;216;p6"/>
          <p:cNvSpPr txBox="1"/>
          <p:nvPr/>
        </p:nvSpPr>
        <p:spPr>
          <a:xfrm>
            <a:off x="6941717" y="1893458"/>
            <a:ext cx="393323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While</a:t>
            </a:r>
            <a:r>
              <a:rPr lang="en-US" sz="1400">
                <a:solidFill>
                  <a:srgbClr val="7030A0"/>
                </a:solidFill>
                <a:latin typeface="Arial Black"/>
                <a:ea typeface="Arial Black"/>
                <a:cs typeface="Arial Black"/>
                <a:sym typeface="Arial Black"/>
              </a:rPr>
              <a:t> 34% </a:t>
            </a:r>
            <a:r>
              <a:rPr lang="en-US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of male students have high alcohol consumptions on weekends</a:t>
            </a:r>
            <a:endParaRPr/>
          </a:p>
        </p:txBody>
      </p:sp>
      <p:graphicFrame>
        <p:nvGraphicFramePr>
          <p:cNvPr id="217" name="Google Shape;217;p6"/>
          <p:cNvGraphicFramePr/>
          <p:nvPr/>
        </p:nvGraphicFramePr>
        <p:xfrm>
          <a:off x="6694763" y="4313622"/>
          <a:ext cx="4427141" cy="2006684"/>
        </p:xfrm>
        <a:graphic>
          <a:graphicData uri="http://schemas.openxmlformats.org/drawingml/2006/chart">
            <c:chart r:id="rId7"/>
          </a:graphicData>
        </a:graphic>
      </p:graphicFrame>
      <p:graphicFrame>
        <p:nvGraphicFramePr>
          <p:cNvPr id="218" name="Google Shape;218;p6"/>
          <p:cNvGraphicFramePr/>
          <p:nvPr/>
        </p:nvGraphicFramePr>
        <p:xfrm>
          <a:off x="1182087" y="4277578"/>
          <a:ext cx="4427151" cy="2078772"/>
        </p:xfrm>
        <a:graphic>
          <a:graphicData uri="http://schemas.openxmlformats.org/drawingml/2006/chart">
            <c:chart r:id="rId8"/>
          </a:graphicData>
        </a:graphic>
      </p:graphicFrame>
      <p:cxnSp>
        <p:nvCxnSpPr>
          <p:cNvPr id="219" name="Google Shape;219;p6"/>
          <p:cNvCxnSpPr/>
          <p:nvPr/>
        </p:nvCxnSpPr>
        <p:spPr>
          <a:xfrm>
            <a:off x="6096000" y="1566254"/>
            <a:ext cx="0" cy="4623818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6"/>
          <p:cNvSpPr txBox="1"/>
          <p:nvPr/>
        </p:nvSpPr>
        <p:spPr>
          <a:xfrm>
            <a:off x="1199538" y="3780634"/>
            <a:ext cx="439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Female students from all age groups drink less than 2.5 alcohol on average</a:t>
            </a:r>
            <a:endParaRPr/>
          </a:p>
        </p:txBody>
      </p:sp>
      <p:sp>
        <p:nvSpPr>
          <p:cNvPr id="221" name="Google Shape;221;p6"/>
          <p:cNvSpPr txBox="1"/>
          <p:nvPr/>
        </p:nvSpPr>
        <p:spPr>
          <a:xfrm>
            <a:off x="6712209" y="3780634"/>
            <a:ext cx="439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Male students’ avg. alcohol consumption continue increasing to 17 years old</a:t>
            </a:r>
            <a:endParaRPr/>
          </a:p>
        </p:txBody>
      </p:sp>
      <p:sp>
        <p:nvSpPr>
          <p:cNvPr id="222" name="Google Shape;222;p6"/>
          <p:cNvSpPr txBox="1"/>
          <p:nvPr/>
        </p:nvSpPr>
        <p:spPr>
          <a:xfrm>
            <a:off x="848360" y="895827"/>
            <a:ext cx="97878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The data shows male students drink more than female, and the difference is huge.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>
            <p:ph type="title"/>
          </p:nvPr>
        </p:nvSpPr>
        <p:spPr>
          <a:xfrm>
            <a:off x="848360" y="196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lang="en-US" sz="3600">
                <a:latin typeface="Arial Black"/>
                <a:ea typeface="Arial Black"/>
                <a:cs typeface="Arial Black"/>
                <a:sym typeface="Arial Black"/>
              </a:rPr>
              <a:t>Family Influence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8" name="Google Shape;2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9" name="Google Shape;229;p7"/>
          <p:cNvSpPr txBox="1"/>
          <p:nvPr/>
        </p:nvSpPr>
        <p:spPr>
          <a:xfrm>
            <a:off x="848360" y="895827"/>
            <a:ext cx="102839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Mother’s education level and father’s vocation are factors that influence student alcohol consumption.</a:t>
            </a:r>
            <a:endParaRPr/>
          </a:p>
        </p:txBody>
      </p:sp>
      <p:grpSp>
        <p:nvGrpSpPr>
          <p:cNvPr id="230" name="Google Shape;230;p7"/>
          <p:cNvGrpSpPr/>
          <p:nvPr/>
        </p:nvGrpSpPr>
        <p:grpSpPr>
          <a:xfrm>
            <a:off x="379413" y="1393554"/>
            <a:ext cx="4692241" cy="5262600"/>
            <a:chOff x="921680" y="1458875"/>
            <a:chExt cx="5174320" cy="5262600"/>
          </a:xfrm>
        </p:grpSpPr>
        <p:graphicFrame>
          <p:nvGraphicFramePr>
            <p:cNvPr id="231" name="Google Shape;231;p7"/>
            <p:cNvGraphicFramePr/>
            <p:nvPr/>
          </p:nvGraphicFramePr>
          <p:xfrm>
            <a:off x="1753187" y="2291024"/>
            <a:ext cx="3511307" cy="1879804"/>
          </p:xfrm>
          <a:graphic>
            <a:graphicData uri="http://schemas.openxmlformats.org/drawingml/2006/chart">
              <c:chart r:id="rId3"/>
            </a:graphicData>
          </a:graphic>
        </p:graphicFrame>
        <p:graphicFrame>
          <p:nvGraphicFramePr>
            <p:cNvPr id="232" name="Google Shape;232;p7"/>
            <p:cNvGraphicFramePr/>
            <p:nvPr/>
          </p:nvGraphicFramePr>
          <p:xfrm>
            <a:off x="1403760" y="4584334"/>
            <a:ext cx="4210161" cy="2137141"/>
          </p:xfrm>
          <a:graphic>
            <a:graphicData uri="http://schemas.openxmlformats.org/drawingml/2006/chart">
              <c:chart r:id="rId4"/>
            </a:graphicData>
          </a:graphic>
        </p:graphicFrame>
        <p:sp>
          <p:nvSpPr>
            <p:cNvPr id="233" name="Google Shape;233;p7"/>
            <p:cNvSpPr txBox="1"/>
            <p:nvPr/>
          </p:nvSpPr>
          <p:spPr>
            <a:xfrm>
              <a:off x="1457952" y="1458875"/>
              <a:ext cx="410177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A majority of students’ parents work in service or other industry </a:t>
              </a:r>
              <a:endParaRPr/>
            </a:p>
          </p:txBody>
        </p:sp>
        <p:sp>
          <p:nvSpPr>
            <p:cNvPr id="234" name="Google Shape;234;p7"/>
            <p:cNvSpPr txBox="1"/>
            <p:nvPr/>
          </p:nvSpPr>
          <p:spPr>
            <a:xfrm>
              <a:off x="921680" y="4255292"/>
              <a:ext cx="517432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Mothers’ vocation industry components</a:t>
              </a:r>
              <a:endParaRPr/>
            </a:p>
          </p:txBody>
        </p:sp>
        <p:sp>
          <p:nvSpPr>
            <p:cNvPr id="235" name="Google Shape;235;p7"/>
            <p:cNvSpPr txBox="1"/>
            <p:nvPr/>
          </p:nvSpPr>
          <p:spPr>
            <a:xfrm>
              <a:off x="921680" y="1961982"/>
              <a:ext cx="517432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Fathers’ vocation industry components</a:t>
              </a:r>
              <a:endParaRPr/>
            </a:p>
          </p:txBody>
        </p:sp>
      </p:grpSp>
      <p:sp>
        <p:nvSpPr>
          <p:cNvPr id="236" name="Google Shape;236;p7"/>
          <p:cNvSpPr txBox="1"/>
          <p:nvPr/>
        </p:nvSpPr>
        <p:spPr>
          <a:xfrm>
            <a:off x="5284177" y="1417496"/>
            <a:ext cx="55778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Students whose fathers work in services drink more on average</a:t>
            </a:r>
            <a:endParaRPr/>
          </a:p>
        </p:txBody>
      </p:sp>
      <p:graphicFrame>
        <p:nvGraphicFramePr>
          <p:cNvPr id="237" name="Google Shape;237;p7"/>
          <p:cNvGraphicFramePr/>
          <p:nvPr/>
        </p:nvGraphicFramePr>
        <p:xfrm>
          <a:off x="5334844" y="2165899"/>
          <a:ext cx="5476553" cy="1693925"/>
        </p:xfrm>
        <a:graphic>
          <a:graphicData uri="http://schemas.openxmlformats.org/drawingml/2006/chart">
            <c:chart r:id="rId5"/>
          </a:graphicData>
        </a:graphic>
      </p:graphicFrame>
      <p:graphicFrame>
        <p:nvGraphicFramePr>
          <p:cNvPr id="238" name="Google Shape;238;p7"/>
          <p:cNvGraphicFramePr/>
          <p:nvPr/>
        </p:nvGraphicFramePr>
        <p:xfrm>
          <a:off x="5362260" y="4614529"/>
          <a:ext cx="5421721" cy="1842925"/>
        </p:xfrm>
        <a:graphic>
          <a:graphicData uri="http://schemas.openxmlformats.org/drawingml/2006/chart">
            <c:chart r:id="rId6"/>
          </a:graphicData>
        </a:graphic>
      </p:graphicFrame>
      <p:sp>
        <p:nvSpPr>
          <p:cNvPr id="239" name="Google Shape;239;p7"/>
          <p:cNvSpPr txBox="1"/>
          <p:nvPr/>
        </p:nvSpPr>
        <p:spPr>
          <a:xfrm>
            <a:off x="5774374" y="1910065"/>
            <a:ext cx="45974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Fathers’ vocation industry by avg. alcohol consumption </a:t>
            </a:r>
            <a:endParaRPr/>
          </a:p>
        </p:txBody>
      </p:sp>
      <p:sp>
        <p:nvSpPr>
          <p:cNvPr id="240" name="Google Shape;240;p7"/>
          <p:cNvSpPr txBox="1"/>
          <p:nvPr/>
        </p:nvSpPr>
        <p:spPr>
          <a:xfrm>
            <a:off x="5284177" y="3873381"/>
            <a:ext cx="55778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Students whose mothers have low education drink more on average</a:t>
            </a:r>
            <a:endParaRPr/>
          </a:p>
        </p:txBody>
      </p:sp>
      <p:sp>
        <p:nvSpPr>
          <p:cNvPr id="241" name="Google Shape;241;p7"/>
          <p:cNvSpPr txBox="1"/>
          <p:nvPr/>
        </p:nvSpPr>
        <p:spPr>
          <a:xfrm>
            <a:off x="5774374" y="4365124"/>
            <a:ext cx="45974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Mother’s education level by avg. alcohol consumption </a:t>
            </a:r>
            <a:endParaRPr/>
          </a:p>
        </p:txBody>
      </p:sp>
      <p:cxnSp>
        <p:nvCxnSpPr>
          <p:cNvPr id="242" name="Google Shape;242;p7"/>
          <p:cNvCxnSpPr/>
          <p:nvPr/>
        </p:nvCxnSpPr>
        <p:spPr>
          <a:xfrm>
            <a:off x="4783351" y="1534521"/>
            <a:ext cx="0" cy="4623818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"/>
          <p:cNvSpPr txBox="1"/>
          <p:nvPr>
            <p:ph type="title"/>
          </p:nvPr>
        </p:nvSpPr>
        <p:spPr>
          <a:xfrm>
            <a:off x="848360" y="196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lang="en-US" sz="3600">
                <a:latin typeface="Arial Black"/>
                <a:ea typeface="Arial Black"/>
                <a:cs typeface="Arial Black"/>
                <a:sym typeface="Arial Black"/>
              </a:rPr>
              <a:t>Social &amp; Stress Factors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8" name="Google Shape;2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9" name="Google Shape;249;p8"/>
          <p:cNvSpPr txBox="1"/>
          <p:nvPr/>
        </p:nvSpPr>
        <p:spPr>
          <a:xfrm>
            <a:off x="848360" y="895827"/>
            <a:ext cx="102920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Social factors have important effects on high alcohol consumption, especially going out with friends.</a:t>
            </a:r>
            <a:endParaRPr/>
          </a:p>
        </p:txBody>
      </p:sp>
      <p:graphicFrame>
        <p:nvGraphicFramePr>
          <p:cNvPr id="250" name="Google Shape;250;p8"/>
          <p:cNvGraphicFramePr/>
          <p:nvPr/>
        </p:nvGraphicFramePr>
        <p:xfrm>
          <a:off x="960120" y="13655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{894C403A-5907-4AF7-B427-124B6BA6DC1D}</a:tableStyleId>
              </a:tblPr>
              <a:tblGrid>
                <a:gridCol w="10292075"/>
              </a:tblGrid>
              <a:tr h="54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Survey Question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</a:tr>
              <a:tr h="54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Family educational support (</a:t>
                      </a:r>
                      <a:r>
                        <a:rPr b="1" lang="en-US" sz="14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 or </a:t>
                      </a:r>
                      <a:r>
                        <a:rPr b="1" lang="en-US" sz="14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Attended nursery school (</a:t>
                      </a:r>
                      <a:r>
                        <a:rPr b="1" lang="en-US" sz="14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 or </a:t>
                      </a:r>
                      <a:r>
                        <a:rPr b="1" lang="en-US" sz="14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Wants to take higher education (</a:t>
                      </a:r>
                      <a:r>
                        <a:rPr b="1" lang="en-US" sz="14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 or </a:t>
                      </a:r>
                      <a:r>
                        <a:rPr b="1" lang="en-US" sz="14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Quality of family relationship (</a:t>
                      </a:r>
                      <a:r>
                        <a:rPr b="1" lang="en-US" sz="14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Good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 or </a:t>
                      </a:r>
                      <a:r>
                        <a:rPr b="1" lang="en-US" sz="14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Bad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Internet access at home (</a:t>
                      </a:r>
                      <a:r>
                        <a:rPr b="1" lang="en-US" sz="14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 or </a:t>
                      </a:r>
                      <a:r>
                        <a:rPr b="1" lang="en-US" sz="14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With a romantic relationship (</a:t>
                      </a:r>
                      <a:r>
                        <a:rPr b="1" lang="en-US" sz="14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 or </a:t>
                      </a:r>
                      <a:r>
                        <a:rPr b="1" lang="en-US" sz="14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Frequency of going out with friends (</a:t>
                      </a:r>
                      <a:r>
                        <a:rPr b="1" lang="en-US" sz="14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 or </a:t>
                      </a:r>
                      <a:r>
                        <a:rPr b="1" lang="en-US" sz="14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Hours of free time after school (</a:t>
                      </a:r>
                      <a:r>
                        <a:rPr b="1" lang="en-US" sz="14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 or </a:t>
                      </a:r>
                      <a:r>
                        <a:rPr b="1" lang="en-US" sz="14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1" name="Google Shape;251;p8"/>
          <p:cNvSpPr txBox="1"/>
          <p:nvPr/>
        </p:nvSpPr>
        <p:spPr>
          <a:xfrm>
            <a:off x="5760720" y="1456709"/>
            <a:ext cx="32715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Average Alcohol Consumption</a:t>
            </a:r>
            <a:endParaRPr/>
          </a:p>
        </p:txBody>
      </p:sp>
      <p:grpSp>
        <p:nvGrpSpPr>
          <p:cNvPr id="252" name="Google Shape;252;p8"/>
          <p:cNvGrpSpPr/>
          <p:nvPr/>
        </p:nvGrpSpPr>
        <p:grpSpPr>
          <a:xfrm>
            <a:off x="5963920" y="3267867"/>
            <a:ext cx="3830320" cy="158574"/>
            <a:chOff x="5963920" y="2052320"/>
            <a:chExt cx="3830320" cy="233680"/>
          </a:xfrm>
        </p:grpSpPr>
        <p:cxnSp>
          <p:nvCxnSpPr>
            <p:cNvPr id="253" name="Google Shape;253;p8"/>
            <p:cNvCxnSpPr/>
            <p:nvPr/>
          </p:nvCxnSpPr>
          <p:spPr>
            <a:xfrm>
              <a:off x="5963920" y="2174240"/>
              <a:ext cx="38201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8"/>
            <p:cNvCxnSpPr/>
            <p:nvPr/>
          </p:nvCxnSpPr>
          <p:spPr>
            <a:xfrm>
              <a:off x="5963920" y="2052320"/>
              <a:ext cx="0" cy="2235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8"/>
            <p:cNvCxnSpPr/>
            <p:nvPr/>
          </p:nvCxnSpPr>
          <p:spPr>
            <a:xfrm>
              <a:off x="9794240" y="2062480"/>
              <a:ext cx="0" cy="2235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56" name="Google Shape;256;p8"/>
          <p:cNvGrpSpPr/>
          <p:nvPr/>
        </p:nvGrpSpPr>
        <p:grpSpPr>
          <a:xfrm>
            <a:off x="5963920" y="2745282"/>
            <a:ext cx="3830320" cy="162560"/>
            <a:chOff x="5963920" y="2052320"/>
            <a:chExt cx="3830320" cy="233680"/>
          </a:xfrm>
        </p:grpSpPr>
        <p:cxnSp>
          <p:nvCxnSpPr>
            <p:cNvPr id="257" name="Google Shape;257;p8"/>
            <p:cNvCxnSpPr/>
            <p:nvPr/>
          </p:nvCxnSpPr>
          <p:spPr>
            <a:xfrm>
              <a:off x="5963920" y="2174240"/>
              <a:ext cx="38201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8"/>
            <p:cNvCxnSpPr/>
            <p:nvPr/>
          </p:nvCxnSpPr>
          <p:spPr>
            <a:xfrm>
              <a:off x="5963920" y="2052320"/>
              <a:ext cx="0" cy="2235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8"/>
            <p:cNvCxnSpPr/>
            <p:nvPr/>
          </p:nvCxnSpPr>
          <p:spPr>
            <a:xfrm>
              <a:off x="9794240" y="2062480"/>
              <a:ext cx="0" cy="2235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0" name="Google Shape;260;p8"/>
          <p:cNvGrpSpPr/>
          <p:nvPr/>
        </p:nvGrpSpPr>
        <p:grpSpPr>
          <a:xfrm>
            <a:off x="5963920" y="2175064"/>
            <a:ext cx="3830320" cy="168841"/>
            <a:chOff x="5963920" y="2052320"/>
            <a:chExt cx="3830320" cy="233680"/>
          </a:xfrm>
        </p:grpSpPr>
        <p:cxnSp>
          <p:nvCxnSpPr>
            <p:cNvPr id="261" name="Google Shape;261;p8"/>
            <p:cNvCxnSpPr/>
            <p:nvPr/>
          </p:nvCxnSpPr>
          <p:spPr>
            <a:xfrm>
              <a:off x="5963920" y="2174240"/>
              <a:ext cx="38201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8"/>
            <p:cNvCxnSpPr/>
            <p:nvPr/>
          </p:nvCxnSpPr>
          <p:spPr>
            <a:xfrm>
              <a:off x="5963920" y="2052320"/>
              <a:ext cx="0" cy="2235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8"/>
            <p:cNvCxnSpPr/>
            <p:nvPr/>
          </p:nvCxnSpPr>
          <p:spPr>
            <a:xfrm>
              <a:off x="9794240" y="2062480"/>
              <a:ext cx="0" cy="2235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4" name="Google Shape;264;p8"/>
          <p:cNvGrpSpPr/>
          <p:nvPr/>
        </p:nvGrpSpPr>
        <p:grpSpPr>
          <a:xfrm>
            <a:off x="5963920" y="3844497"/>
            <a:ext cx="3830320" cy="161501"/>
            <a:chOff x="5963920" y="2052320"/>
            <a:chExt cx="3830320" cy="233680"/>
          </a:xfrm>
        </p:grpSpPr>
        <p:cxnSp>
          <p:nvCxnSpPr>
            <p:cNvPr id="265" name="Google Shape;265;p8"/>
            <p:cNvCxnSpPr/>
            <p:nvPr/>
          </p:nvCxnSpPr>
          <p:spPr>
            <a:xfrm>
              <a:off x="5963920" y="2174240"/>
              <a:ext cx="38201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8"/>
            <p:cNvCxnSpPr/>
            <p:nvPr/>
          </p:nvCxnSpPr>
          <p:spPr>
            <a:xfrm>
              <a:off x="5963920" y="2052320"/>
              <a:ext cx="0" cy="2235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8"/>
            <p:cNvCxnSpPr/>
            <p:nvPr/>
          </p:nvCxnSpPr>
          <p:spPr>
            <a:xfrm>
              <a:off x="9794240" y="2062480"/>
              <a:ext cx="0" cy="2235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8" name="Google Shape;268;p8"/>
          <p:cNvGrpSpPr/>
          <p:nvPr/>
        </p:nvGrpSpPr>
        <p:grpSpPr>
          <a:xfrm>
            <a:off x="5963920" y="4390803"/>
            <a:ext cx="3830320" cy="169807"/>
            <a:chOff x="5963920" y="2052320"/>
            <a:chExt cx="3830320" cy="233680"/>
          </a:xfrm>
        </p:grpSpPr>
        <p:cxnSp>
          <p:nvCxnSpPr>
            <p:cNvPr id="269" name="Google Shape;269;p8"/>
            <p:cNvCxnSpPr/>
            <p:nvPr/>
          </p:nvCxnSpPr>
          <p:spPr>
            <a:xfrm>
              <a:off x="5963920" y="2174240"/>
              <a:ext cx="38201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8"/>
            <p:cNvCxnSpPr/>
            <p:nvPr/>
          </p:nvCxnSpPr>
          <p:spPr>
            <a:xfrm>
              <a:off x="5963920" y="2052320"/>
              <a:ext cx="0" cy="2235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8"/>
            <p:cNvCxnSpPr/>
            <p:nvPr/>
          </p:nvCxnSpPr>
          <p:spPr>
            <a:xfrm>
              <a:off x="9794240" y="2062480"/>
              <a:ext cx="0" cy="2235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72" name="Google Shape;272;p8"/>
          <p:cNvGrpSpPr/>
          <p:nvPr/>
        </p:nvGrpSpPr>
        <p:grpSpPr>
          <a:xfrm>
            <a:off x="5963920" y="4930310"/>
            <a:ext cx="3830320" cy="165110"/>
            <a:chOff x="5963920" y="2052320"/>
            <a:chExt cx="3830320" cy="233680"/>
          </a:xfrm>
        </p:grpSpPr>
        <p:cxnSp>
          <p:nvCxnSpPr>
            <p:cNvPr id="273" name="Google Shape;273;p8"/>
            <p:cNvCxnSpPr/>
            <p:nvPr/>
          </p:nvCxnSpPr>
          <p:spPr>
            <a:xfrm>
              <a:off x="5963920" y="2174240"/>
              <a:ext cx="38201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8"/>
            <p:cNvCxnSpPr/>
            <p:nvPr/>
          </p:nvCxnSpPr>
          <p:spPr>
            <a:xfrm>
              <a:off x="5963920" y="2052320"/>
              <a:ext cx="0" cy="2235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8"/>
            <p:cNvCxnSpPr/>
            <p:nvPr/>
          </p:nvCxnSpPr>
          <p:spPr>
            <a:xfrm>
              <a:off x="9794240" y="2062480"/>
              <a:ext cx="0" cy="2235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76" name="Google Shape;276;p8"/>
          <p:cNvGrpSpPr/>
          <p:nvPr/>
        </p:nvGrpSpPr>
        <p:grpSpPr>
          <a:xfrm>
            <a:off x="5963920" y="5479296"/>
            <a:ext cx="3830320" cy="155492"/>
            <a:chOff x="5963920" y="2052320"/>
            <a:chExt cx="3830320" cy="233680"/>
          </a:xfrm>
        </p:grpSpPr>
        <p:cxnSp>
          <p:nvCxnSpPr>
            <p:cNvPr id="277" name="Google Shape;277;p8"/>
            <p:cNvCxnSpPr/>
            <p:nvPr/>
          </p:nvCxnSpPr>
          <p:spPr>
            <a:xfrm>
              <a:off x="5963920" y="2174240"/>
              <a:ext cx="38201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8"/>
            <p:cNvCxnSpPr/>
            <p:nvPr/>
          </p:nvCxnSpPr>
          <p:spPr>
            <a:xfrm>
              <a:off x="5963920" y="2052320"/>
              <a:ext cx="0" cy="2235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8"/>
            <p:cNvCxnSpPr/>
            <p:nvPr/>
          </p:nvCxnSpPr>
          <p:spPr>
            <a:xfrm>
              <a:off x="9794240" y="2062480"/>
              <a:ext cx="0" cy="2235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80" name="Google Shape;280;p8"/>
          <p:cNvGrpSpPr/>
          <p:nvPr/>
        </p:nvGrpSpPr>
        <p:grpSpPr>
          <a:xfrm>
            <a:off x="5963920" y="5994796"/>
            <a:ext cx="3830320" cy="148732"/>
            <a:chOff x="5963920" y="2052320"/>
            <a:chExt cx="3830320" cy="233680"/>
          </a:xfrm>
        </p:grpSpPr>
        <p:cxnSp>
          <p:nvCxnSpPr>
            <p:cNvPr id="281" name="Google Shape;281;p8"/>
            <p:cNvCxnSpPr/>
            <p:nvPr/>
          </p:nvCxnSpPr>
          <p:spPr>
            <a:xfrm>
              <a:off x="5963920" y="2174240"/>
              <a:ext cx="38201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8"/>
            <p:cNvCxnSpPr/>
            <p:nvPr/>
          </p:nvCxnSpPr>
          <p:spPr>
            <a:xfrm>
              <a:off x="5963920" y="2052320"/>
              <a:ext cx="0" cy="2235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8"/>
            <p:cNvCxnSpPr/>
            <p:nvPr/>
          </p:nvCxnSpPr>
          <p:spPr>
            <a:xfrm>
              <a:off x="9794240" y="2062480"/>
              <a:ext cx="0" cy="2235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4" name="Google Shape;284;p8"/>
          <p:cNvSpPr txBox="1"/>
          <p:nvPr/>
        </p:nvSpPr>
        <p:spPr>
          <a:xfrm>
            <a:off x="5745487" y="1961693"/>
            <a:ext cx="4825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/>
          </a:p>
        </p:txBody>
      </p:sp>
      <p:sp>
        <p:nvSpPr>
          <p:cNvPr id="285" name="Google Shape;285;p8"/>
          <p:cNvSpPr txBox="1"/>
          <p:nvPr/>
        </p:nvSpPr>
        <p:spPr>
          <a:xfrm>
            <a:off x="9542783" y="1936135"/>
            <a:ext cx="4825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</p:txBody>
      </p:sp>
      <p:sp>
        <p:nvSpPr>
          <p:cNvPr id="286" name="Google Shape;286;p8"/>
          <p:cNvSpPr txBox="1"/>
          <p:nvPr/>
        </p:nvSpPr>
        <p:spPr>
          <a:xfrm>
            <a:off x="5742289" y="2503215"/>
            <a:ext cx="4825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/>
          </a:p>
        </p:txBody>
      </p:sp>
      <p:sp>
        <p:nvSpPr>
          <p:cNvPr id="287" name="Google Shape;287;p8"/>
          <p:cNvSpPr txBox="1"/>
          <p:nvPr/>
        </p:nvSpPr>
        <p:spPr>
          <a:xfrm>
            <a:off x="5749291" y="3008639"/>
            <a:ext cx="4825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/>
          </a:p>
        </p:txBody>
      </p:sp>
      <p:sp>
        <p:nvSpPr>
          <p:cNvPr id="288" name="Google Shape;288;p8"/>
          <p:cNvSpPr txBox="1"/>
          <p:nvPr/>
        </p:nvSpPr>
        <p:spPr>
          <a:xfrm>
            <a:off x="5742289" y="3587589"/>
            <a:ext cx="4825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/>
          </a:p>
        </p:txBody>
      </p:sp>
      <p:sp>
        <p:nvSpPr>
          <p:cNvPr id="289" name="Google Shape;289;p8"/>
          <p:cNvSpPr txBox="1"/>
          <p:nvPr/>
        </p:nvSpPr>
        <p:spPr>
          <a:xfrm>
            <a:off x="5742289" y="4134539"/>
            <a:ext cx="4825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/>
          </a:p>
        </p:txBody>
      </p:sp>
      <p:sp>
        <p:nvSpPr>
          <p:cNvPr id="290" name="Google Shape;290;p8"/>
          <p:cNvSpPr txBox="1"/>
          <p:nvPr/>
        </p:nvSpPr>
        <p:spPr>
          <a:xfrm>
            <a:off x="5749291" y="4692958"/>
            <a:ext cx="4825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/>
          </a:p>
        </p:txBody>
      </p:sp>
      <p:sp>
        <p:nvSpPr>
          <p:cNvPr id="291" name="Google Shape;291;p8"/>
          <p:cNvSpPr txBox="1"/>
          <p:nvPr/>
        </p:nvSpPr>
        <p:spPr>
          <a:xfrm>
            <a:off x="5749291" y="5233369"/>
            <a:ext cx="4825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/>
          </a:p>
        </p:txBody>
      </p:sp>
      <p:sp>
        <p:nvSpPr>
          <p:cNvPr id="292" name="Google Shape;292;p8"/>
          <p:cNvSpPr txBox="1"/>
          <p:nvPr/>
        </p:nvSpPr>
        <p:spPr>
          <a:xfrm>
            <a:off x="9535166" y="2507270"/>
            <a:ext cx="4825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</p:txBody>
      </p:sp>
      <p:sp>
        <p:nvSpPr>
          <p:cNvPr id="293" name="Google Shape;293;p8"/>
          <p:cNvSpPr txBox="1"/>
          <p:nvPr/>
        </p:nvSpPr>
        <p:spPr>
          <a:xfrm>
            <a:off x="9535166" y="3002856"/>
            <a:ext cx="4825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</p:txBody>
      </p:sp>
      <p:sp>
        <p:nvSpPr>
          <p:cNvPr id="294" name="Google Shape;294;p8"/>
          <p:cNvSpPr txBox="1"/>
          <p:nvPr/>
        </p:nvSpPr>
        <p:spPr>
          <a:xfrm>
            <a:off x="9512308" y="3587589"/>
            <a:ext cx="4825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</p:txBody>
      </p:sp>
      <p:sp>
        <p:nvSpPr>
          <p:cNvPr id="295" name="Google Shape;295;p8"/>
          <p:cNvSpPr txBox="1"/>
          <p:nvPr/>
        </p:nvSpPr>
        <p:spPr>
          <a:xfrm>
            <a:off x="9535166" y="4131456"/>
            <a:ext cx="4825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</p:txBody>
      </p:sp>
      <p:sp>
        <p:nvSpPr>
          <p:cNvPr id="296" name="Google Shape;296;p8"/>
          <p:cNvSpPr txBox="1"/>
          <p:nvPr/>
        </p:nvSpPr>
        <p:spPr>
          <a:xfrm>
            <a:off x="9527550" y="5232465"/>
            <a:ext cx="4825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</p:txBody>
      </p:sp>
      <p:sp>
        <p:nvSpPr>
          <p:cNvPr id="297" name="Google Shape;297;p8"/>
          <p:cNvSpPr txBox="1"/>
          <p:nvPr/>
        </p:nvSpPr>
        <p:spPr>
          <a:xfrm>
            <a:off x="9535166" y="4692003"/>
            <a:ext cx="4825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</p:txBody>
      </p:sp>
      <p:sp>
        <p:nvSpPr>
          <p:cNvPr id="298" name="Google Shape;298;p8"/>
          <p:cNvSpPr/>
          <p:nvPr/>
        </p:nvSpPr>
        <p:spPr>
          <a:xfrm>
            <a:off x="6831649" y="2168003"/>
            <a:ext cx="190497" cy="180355"/>
          </a:xfrm>
          <a:prstGeom prst="ellipse">
            <a:avLst/>
          </a:prstGeom>
          <a:solidFill>
            <a:srgbClr val="B482DA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8"/>
          <p:cNvSpPr/>
          <p:nvPr/>
        </p:nvSpPr>
        <p:spPr>
          <a:xfrm>
            <a:off x="7139041" y="2172209"/>
            <a:ext cx="190497" cy="180355"/>
          </a:xfrm>
          <a:prstGeom prst="ellipse">
            <a:avLst/>
          </a:prstGeom>
          <a:solidFill>
            <a:srgbClr val="D0CECE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8"/>
          <p:cNvSpPr/>
          <p:nvPr/>
        </p:nvSpPr>
        <p:spPr>
          <a:xfrm>
            <a:off x="7337867" y="5973005"/>
            <a:ext cx="190497" cy="180355"/>
          </a:xfrm>
          <a:prstGeom prst="ellipse">
            <a:avLst/>
          </a:prstGeom>
          <a:solidFill>
            <a:srgbClr val="B482DA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8"/>
          <p:cNvSpPr/>
          <p:nvPr/>
        </p:nvSpPr>
        <p:spPr>
          <a:xfrm>
            <a:off x="7583545" y="5463483"/>
            <a:ext cx="190497" cy="180355"/>
          </a:xfrm>
          <a:prstGeom prst="ellipse">
            <a:avLst/>
          </a:prstGeom>
          <a:solidFill>
            <a:srgbClr val="B482DA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8"/>
          <p:cNvSpPr/>
          <p:nvPr/>
        </p:nvSpPr>
        <p:spPr>
          <a:xfrm>
            <a:off x="6857659" y="4926276"/>
            <a:ext cx="190497" cy="180355"/>
          </a:xfrm>
          <a:prstGeom prst="ellipse">
            <a:avLst/>
          </a:prstGeom>
          <a:solidFill>
            <a:srgbClr val="B482DA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8"/>
          <p:cNvSpPr/>
          <p:nvPr/>
        </p:nvSpPr>
        <p:spPr>
          <a:xfrm>
            <a:off x="7102213" y="4371753"/>
            <a:ext cx="190497" cy="180355"/>
          </a:xfrm>
          <a:prstGeom prst="ellipse">
            <a:avLst/>
          </a:prstGeom>
          <a:solidFill>
            <a:srgbClr val="B482DA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8"/>
          <p:cNvSpPr/>
          <p:nvPr/>
        </p:nvSpPr>
        <p:spPr>
          <a:xfrm>
            <a:off x="6888800" y="3825495"/>
            <a:ext cx="190497" cy="180355"/>
          </a:xfrm>
          <a:prstGeom prst="ellipse">
            <a:avLst/>
          </a:prstGeom>
          <a:solidFill>
            <a:srgbClr val="B482DA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8"/>
          <p:cNvSpPr/>
          <p:nvPr/>
        </p:nvSpPr>
        <p:spPr>
          <a:xfrm>
            <a:off x="6982579" y="3253528"/>
            <a:ext cx="190497" cy="180355"/>
          </a:xfrm>
          <a:prstGeom prst="ellipse">
            <a:avLst/>
          </a:prstGeom>
          <a:solidFill>
            <a:srgbClr val="B482DA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8"/>
          <p:cNvSpPr/>
          <p:nvPr/>
        </p:nvSpPr>
        <p:spPr>
          <a:xfrm>
            <a:off x="6831649" y="2739423"/>
            <a:ext cx="190497" cy="180355"/>
          </a:xfrm>
          <a:prstGeom prst="ellipse">
            <a:avLst/>
          </a:prstGeom>
          <a:solidFill>
            <a:srgbClr val="B482DA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8"/>
          <p:cNvSpPr txBox="1"/>
          <p:nvPr/>
        </p:nvSpPr>
        <p:spPr>
          <a:xfrm>
            <a:off x="5742289" y="5754849"/>
            <a:ext cx="4825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/>
          </a:p>
        </p:txBody>
      </p:sp>
      <p:sp>
        <p:nvSpPr>
          <p:cNvPr id="308" name="Google Shape;308;p8"/>
          <p:cNvSpPr txBox="1"/>
          <p:nvPr/>
        </p:nvSpPr>
        <p:spPr>
          <a:xfrm>
            <a:off x="9527550" y="5751421"/>
            <a:ext cx="4825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</p:txBody>
      </p:sp>
      <p:sp>
        <p:nvSpPr>
          <p:cNvPr id="309" name="Google Shape;309;p8"/>
          <p:cNvSpPr/>
          <p:nvPr/>
        </p:nvSpPr>
        <p:spPr>
          <a:xfrm>
            <a:off x="6525916" y="5960257"/>
            <a:ext cx="190497" cy="180355"/>
          </a:xfrm>
          <a:prstGeom prst="ellipse">
            <a:avLst/>
          </a:prstGeom>
          <a:solidFill>
            <a:srgbClr val="D0CECE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8"/>
          <p:cNvSpPr/>
          <p:nvPr/>
        </p:nvSpPr>
        <p:spPr>
          <a:xfrm>
            <a:off x="6372732" y="5470148"/>
            <a:ext cx="190497" cy="180355"/>
          </a:xfrm>
          <a:prstGeom prst="ellipse">
            <a:avLst/>
          </a:prstGeom>
          <a:solidFill>
            <a:srgbClr val="D0CECE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8"/>
          <p:cNvSpPr/>
          <p:nvPr/>
        </p:nvSpPr>
        <p:spPr>
          <a:xfrm>
            <a:off x="7045688" y="4919097"/>
            <a:ext cx="190497" cy="180355"/>
          </a:xfrm>
          <a:prstGeom prst="ellipse">
            <a:avLst/>
          </a:prstGeom>
          <a:solidFill>
            <a:srgbClr val="D0CECE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"/>
          <p:cNvSpPr/>
          <p:nvPr/>
        </p:nvSpPr>
        <p:spPr>
          <a:xfrm>
            <a:off x="6852398" y="4368445"/>
            <a:ext cx="190497" cy="180355"/>
          </a:xfrm>
          <a:prstGeom prst="ellipse">
            <a:avLst/>
          </a:prstGeom>
          <a:solidFill>
            <a:srgbClr val="D0CECE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"/>
          <p:cNvSpPr/>
          <p:nvPr/>
        </p:nvSpPr>
        <p:spPr>
          <a:xfrm>
            <a:off x="7377388" y="3825494"/>
            <a:ext cx="190497" cy="180355"/>
          </a:xfrm>
          <a:prstGeom prst="ellipse">
            <a:avLst/>
          </a:prstGeom>
          <a:solidFill>
            <a:srgbClr val="D0CECE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8"/>
          <p:cNvSpPr/>
          <p:nvPr/>
        </p:nvSpPr>
        <p:spPr>
          <a:xfrm>
            <a:off x="7372950" y="3253528"/>
            <a:ext cx="190497" cy="180355"/>
          </a:xfrm>
          <a:prstGeom prst="ellipse">
            <a:avLst/>
          </a:prstGeom>
          <a:solidFill>
            <a:srgbClr val="D0CECE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8"/>
          <p:cNvSpPr/>
          <p:nvPr/>
        </p:nvSpPr>
        <p:spPr>
          <a:xfrm>
            <a:off x="7132382" y="2733241"/>
            <a:ext cx="190497" cy="180355"/>
          </a:xfrm>
          <a:prstGeom prst="ellipse">
            <a:avLst/>
          </a:prstGeom>
          <a:solidFill>
            <a:srgbClr val="D0CECE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"/>
          <p:cNvSpPr txBox="1"/>
          <p:nvPr>
            <p:ph type="title"/>
          </p:nvPr>
        </p:nvSpPr>
        <p:spPr>
          <a:xfrm>
            <a:off x="848360" y="196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lang="en-US" sz="3600">
                <a:latin typeface="Arial Black"/>
                <a:ea typeface="Arial Black"/>
                <a:cs typeface="Arial Black"/>
                <a:sym typeface="Arial Black"/>
              </a:rPr>
              <a:t>Academic Performance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1" name="Google Shape;32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2" name="Google Shape;322;p9"/>
          <p:cNvSpPr txBox="1"/>
          <p:nvPr/>
        </p:nvSpPr>
        <p:spPr>
          <a:xfrm>
            <a:off x="848360" y="895827"/>
            <a:ext cx="97878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Students who drink more, no matter on weekdays or weekends, tend to score lower in exams.</a:t>
            </a:r>
            <a:endParaRPr/>
          </a:p>
        </p:txBody>
      </p:sp>
      <p:cxnSp>
        <p:nvCxnSpPr>
          <p:cNvPr id="323" name="Google Shape;323;p9"/>
          <p:cNvCxnSpPr/>
          <p:nvPr/>
        </p:nvCxnSpPr>
        <p:spPr>
          <a:xfrm>
            <a:off x="6096000" y="1459924"/>
            <a:ext cx="0" cy="4623818"/>
          </a:xfrm>
          <a:prstGeom prst="straightConnector1">
            <a:avLst/>
          </a:prstGeom>
          <a:noFill/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24" name="Google Shape;324;p9"/>
          <p:cNvGrpSpPr/>
          <p:nvPr/>
        </p:nvGrpSpPr>
        <p:grpSpPr>
          <a:xfrm>
            <a:off x="707877" y="1464924"/>
            <a:ext cx="5352052" cy="4497249"/>
            <a:chOff x="622813" y="1464924"/>
            <a:chExt cx="5352052" cy="4497249"/>
          </a:xfrm>
        </p:grpSpPr>
        <p:graphicFrame>
          <p:nvGraphicFramePr>
            <p:cNvPr id="325" name="Google Shape;325;p9"/>
            <p:cNvGraphicFramePr/>
            <p:nvPr/>
          </p:nvGraphicFramePr>
          <p:xfrm>
            <a:off x="848359" y="2612782"/>
            <a:ext cx="4948773" cy="3349391"/>
          </p:xfrm>
          <a:graphic>
            <a:graphicData uri="http://schemas.openxmlformats.org/drawingml/2006/chart">
              <c:chart r:id="rId3"/>
            </a:graphicData>
          </a:graphic>
        </p:graphicFrame>
        <p:sp>
          <p:nvSpPr>
            <p:cNvPr id="326" name="Google Shape;326;p9"/>
            <p:cNvSpPr txBox="1"/>
            <p:nvPr/>
          </p:nvSpPr>
          <p:spPr>
            <a:xfrm>
              <a:off x="711679" y="1464924"/>
              <a:ext cx="51743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Students who drink more on weekends score lower in final exams despite the study time</a:t>
              </a:r>
              <a:endParaRPr/>
            </a:p>
          </p:txBody>
        </p:sp>
        <p:sp>
          <p:nvSpPr>
            <p:cNvPr id="327" name="Google Shape;327;p9"/>
            <p:cNvSpPr txBox="1"/>
            <p:nvPr/>
          </p:nvSpPr>
          <p:spPr>
            <a:xfrm>
              <a:off x="622813" y="2169600"/>
              <a:ext cx="53520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correlation between study time and final grade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(weekends alcohol consumption)</a:t>
              </a:r>
              <a:endParaRPr/>
            </a:p>
          </p:txBody>
        </p:sp>
      </p:grpSp>
      <p:grpSp>
        <p:nvGrpSpPr>
          <p:cNvPr id="328" name="Google Shape;328;p9"/>
          <p:cNvGrpSpPr/>
          <p:nvPr/>
        </p:nvGrpSpPr>
        <p:grpSpPr>
          <a:xfrm>
            <a:off x="6350833" y="1464924"/>
            <a:ext cx="5352052" cy="4497249"/>
            <a:chOff x="6446530" y="1464924"/>
            <a:chExt cx="5352052" cy="4497249"/>
          </a:xfrm>
        </p:grpSpPr>
        <p:graphicFrame>
          <p:nvGraphicFramePr>
            <p:cNvPr id="329" name="Google Shape;329;p9"/>
            <p:cNvGraphicFramePr/>
            <p:nvPr/>
          </p:nvGraphicFramePr>
          <p:xfrm>
            <a:off x="6642120" y="2612782"/>
            <a:ext cx="4960872" cy="3349391"/>
          </p:xfrm>
          <a:graphic>
            <a:graphicData uri="http://schemas.openxmlformats.org/drawingml/2006/chart">
              <c:chart r:id="rId4"/>
            </a:graphicData>
          </a:graphic>
        </p:graphicFrame>
        <p:sp>
          <p:nvSpPr>
            <p:cNvPr id="330" name="Google Shape;330;p9"/>
            <p:cNvSpPr txBox="1"/>
            <p:nvPr/>
          </p:nvSpPr>
          <p:spPr>
            <a:xfrm>
              <a:off x="6719296" y="1464924"/>
              <a:ext cx="480652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Students who drink more on weekdays score even lower than those who drink on weekends</a:t>
              </a:r>
              <a:endParaRPr/>
            </a:p>
          </p:txBody>
        </p:sp>
        <p:sp>
          <p:nvSpPr>
            <p:cNvPr id="331" name="Google Shape;331;p9"/>
            <p:cNvSpPr txBox="1"/>
            <p:nvPr/>
          </p:nvSpPr>
          <p:spPr>
            <a:xfrm>
              <a:off x="6446530" y="2180233"/>
              <a:ext cx="53520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correlation between study time and final grade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(weekdays alcohol consumption)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2020-05-07T15:43:24Z</dcterms:created>
  <dc:creator>雷芷萱</dc:creator>
</cp:coreProperties>
</file>