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D1B0F-223E-4E19-9B0D-2D96E84E9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29AF6-A44C-4534-86DF-BEA823C7D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741D9-F6BC-4C5C-9D66-EF011B5D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2CF3-FAF3-4D3D-969C-769B9E3D002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9C13F-D24C-4E6E-A5AE-A59A4177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B52CC-9F2E-43FD-805D-BC77EE2F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FA3C-029F-42C6-8FAB-63AA1A1E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1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1604-3BE0-4DAE-89B0-78D80A2F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B9541-0EF2-40EC-8929-294AA0F2F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67D78-3C6C-4B70-AEFB-668F253CE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2CF3-FAF3-4D3D-969C-769B9E3D002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4D0C1-9B72-4CF3-99B2-BA940ED4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7DEEB-54AE-4C00-96DD-3B98966B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FA3C-029F-42C6-8FAB-63AA1A1E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0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1A3B0-714B-48FB-8F48-154761C37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AB8FC-161C-419E-82B5-A841A803E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DC7E5-A3F2-4C46-8DA6-1E0E5181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2CF3-FAF3-4D3D-969C-769B9E3D002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C9A12-47F3-4287-ACCC-551FA23D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38008-B6E0-437B-977C-A2EFF23F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FA3C-029F-42C6-8FAB-63AA1A1E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0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B804-1678-42B0-96A4-82D23CCA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6A6B5-DB5E-4682-9029-49B4CE1EC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87AA7-1165-41B1-B246-6E13DD64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2CF3-FAF3-4D3D-969C-769B9E3D002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61567-0F00-447B-9D4C-76B5300C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60F49-BCFA-4E3B-A0B4-41C5E06D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FA3C-029F-42C6-8FAB-63AA1A1E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4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8C56-5128-4E65-915E-2C27B8128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F6D4C-0762-41A9-A714-C863290FA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FE22C-F53B-42C4-ADDF-0D769D99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2CF3-FAF3-4D3D-969C-769B9E3D002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482BB-BBC4-4D94-8D9B-976B9359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2AD79-7ED2-4226-BD41-D318F754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FA3C-029F-42C6-8FAB-63AA1A1E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2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48CFB-E6E1-4564-A1F8-FC90DC34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7A48A-6F15-48E2-9FF6-A4E8FD2AF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10691-0478-47D8-92D5-F10B18800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140CB-6CF9-49BB-A279-3AB8BA35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2CF3-FAF3-4D3D-969C-769B9E3D002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7C261-8F5E-4DDB-B8DE-A1D6EF17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D1825-5D2D-47D9-9652-717EB189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FA3C-029F-42C6-8FAB-63AA1A1E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5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002E-D873-413C-9349-673DCDE7A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D853C-FC18-476F-889B-956D5F7D9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7BA83-F8F6-4E3F-9347-081E69E7C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55E23-AE30-4C38-A19C-164547516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A7952-6075-4A17-8C9A-40D4C55E0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0AFDF-4AD4-4B38-AF9E-4639484B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2CF3-FAF3-4D3D-969C-769B9E3D002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E9F2D-18AC-4F77-9D91-376341E3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D064D-2175-492D-92F6-8259F219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FA3C-029F-42C6-8FAB-63AA1A1E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4654-E7FC-4E5D-B3F3-3324931C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0240F8-7821-4E51-A2AC-68D9531D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2CF3-FAF3-4D3D-969C-769B9E3D002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16A86-B8D8-4DC2-9498-94A5F6F6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8E42C-2C98-4E66-A2C3-A7EFF97B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FA3C-029F-42C6-8FAB-63AA1A1E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4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203A1-B348-4912-973C-0FB6B2CB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2CF3-FAF3-4D3D-969C-769B9E3D002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EF82C-4806-4769-889B-A149408F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27499-8236-4C4C-8ADA-5955CF4D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FA3C-029F-42C6-8FAB-63AA1A1E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8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E6C0-1554-431F-980E-CD068B43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3332E-9612-4A9A-BF9E-3AC2E34F9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7F18E-CD83-4DFB-AA70-0309D295F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B9E52-199E-41E0-A1DA-03506CB3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2CF3-FAF3-4D3D-969C-769B9E3D002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A33B4-85EE-4581-A0A6-C43C7BF5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B2D18-026E-47E4-AE24-4EDC6585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FA3C-029F-42C6-8FAB-63AA1A1E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8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8FC0-87A9-439D-8CDA-2C98C041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A499C3-956E-4E7C-8380-A50980BFF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B33AE-0AF9-4970-9AD3-A716A5F10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05072-B76D-430A-9BB7-7397E037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2CF3-FAF3-4D3D-969C-769B9E3D002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C2FE-A5E4-47A7-A750-A9A1EB02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1B28F-0588-4C92-9196-F196EDD5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FA3C-029F-42C6-8FAB-63AA1A1E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3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218A96-D8B4-4740-B061-26D2D902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C5177-AD8B-4829-AFF1-4C158DB51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67C71-1611-4C91-8A1C-EFE53EC54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D2CF3-FAF3-4D3D-969C-769B9E3D0021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30DDC-9215-4788-B619-9A612EEE9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606F9-F5DA-4839-B79E-49EF18B63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AFA3C-029F-42C6-8FAB-63AA1A1E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1511-F4B4-4299-9D91-B46FAE612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0472" y="1379701"/>
            <a:ext cx="7221666" cy="2610042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err="1"/>
              <a:t>H</a:t>
            </a:r>
            <a:r>
              <a:rPr lang="en-US" altLang="zh-CN" sz="5400" b="1" dirty="0" err="1"/>
              <a:t>arriott</a:t>
            </a:r>
            <a:r>
              <a:rPr lang="en-US" altLang="zh-CN" sz="5400" b="1" dirty="0"/>
              <a:t> Hotels Analysis</a:t>
            </a:r>
            <a:br>
              <a:rPr lang="en-US" altLang="zh-CN" sz="5400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5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9B053-DEAD-4C1B-A6A1-EE637B06E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2184" y="3759022"/>
            <a:ext cx="4609057" cy="766040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  Yiming Ge</a:t>
            </a:r>
          </a:p>
        </p:txBody>
      </p:sp>
      <p:sp>
        <p:nvSpPr>
          <p:cNvPr id="43" name="Freeform: Shape 37">
            <a:extLst>
              <a:ext uri="{FF2B5EF4-FFF2-40B4-BE49-F238E27FC236}">
                <a16:creationId xmlns:a16="http://schemas.microsoft.com/office/drawing/2014/main" id="{F6EF57EF-D042-41D3-83E8-41A1FE6C1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32876" cy="1290953"/>
          </a:xfrm>
          <a:custGeom>
            <a:avLst/>
            <a:gdLst>
              <a:gd name="connsiteX0" fmla="*/ 0 w 5532876"/>
              <a:gd name="connsiteY0" fmla="*/ 0 h 1290953"/>
              <a:gd name="connsiteX1" fmla="*/ 5532876 w 5532876"/>
              <a:gd name="connsiteY1" fmla="*/ 0 h 1290953"/>
              <a:gd name="connsiteX2" fmla="*/ 4936972 w 5532876"/>
              <a:gd name="connsiteY2" fmla="*/ 1290953 h 1290953"/>
              <a:gd name="connsiteX3" fmla="*/ 0 w 5532876"/>
              <a:gd name="connsiteY3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2876" h="1290953">
                <a:moveTo>
                  <a:pt x="0" y="0"/>
                </a:moveTo>
                <a:lnTo>
                  <a:pt x="5532876" y="0"/>
                </a:lnTo>
                <a:lnTo>
                  <a:pt x="4936972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39">
            <a:extLst>
              <a:ext uri="{FF2B5EF4-FFF2-40B4-BE49-F238E27FC236}">
                <a16:creationId xmlns:a16="http://schemas.microsoft.com/office/drawing/2014/main" id="{D00A59BB-A268-4F3E-9D41-CA265AF1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41" y="1"/>
            <a:ext cx="7094159" cy="1290953"/>
          </a:xfrm>
          <a:custGeom>
            <a:avLst/>
            <a:gdLst>
              <a:gd name="connsiteX0" fmla="*/ 595904 w 7094159"/>
              <a:gd name="connsiteY0" fmla="*/ 0 h 1290953"/>
              <a:gd name="connsiteX1" fmla="*/ 7094159 w 7094159"/>
              <a:gd name="connsiteY1" fmla="*/ 0 h 1290953"/>
              <a:gd name="connsiteX2" fmla="*/ 7094159 w 7094159"/>
              <a:gd name="connsiteY2" fmla="*/ 1290553 h 1290953"/>
              <a:gd name="connsiteX3" fmla="*/ 5920618 w 7094159"/>
              <a:gd name="connsiteY3" fmla="*/ 1290553 h 1290953"/>
              <a:gd name="connsiteX4" fmla="*/ 5920618 w 7094159"/>
              <a:gd name="connsiteY4" fmla="*/ 1290953 h 1290953"/>
              <a:gd name="connsiteX5" fmla="*/ 2729248 w 7094159"/>
              <a:gd name="connsiteY5" fmla="*/ 1290953 h 1290953"/>
              <a:gd name="connsiteX6" fmla="*/ 2574303 w 7094159"/>
              <a:gd name="connsiteY6" fmla="*/ 1290953 h 1290953"/>
              <a:gd name="connsiteX7" fmla="*/ 0 w 7094159"/>
              <a:gd name="connsiteY7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4159" h="1290953">
                <a:moveTo>
                  <a:pt x="595904" y="0"/>
                </a:moveTo>
                <a:lnTo>
                  <a:pt x="7094159" y="0"/>
                </a:lnTo>
                <a:lnTo>
                  <a:pt x="7094159" y="1290553"/>
                </a:lnTo>
                <a:lnTo>
                  <a:pt x="5920618" y="1290553"/>
                </a:lnTo>
                <a:lnTo>
                  <a:pt x="5920618" y="1290953"/>
                </a:lnTo>
                <a:lnTo>
                  <a:pt x="2729248" y="1290953"/>
                </a:lnTo>
                <a:lnTo>
                  <a:pt x="2574303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EC43A68-2388-4AF5-823A-EEB7471A5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025" y="390560"/>
            <a:ext cx="3657387" cy="566894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3794DCE-9D34-40DF-AB3F-06DA8ACC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2116" y="5450103"/>
            <a:ext cx="5569884" cy="1407897"/>
          </a:xfrm>
          <a:custGeom>
            <a:avLst/>
            <a:gdLst>
              <a:gd name="connsiteX0" fmla="*/ 652041 w 5569884"/>
              <a:gd name="connsiteY0" fmla="*/ 0 h 1407897"/>
              <a:gd name="connsiteX1" fmla="*/ 5569884 w 5569884"/>
              <a:gd name="connsiteY1" fmla="*/ 0 h 1407897"/>
              <a:gd name="connsiteX2" fmla="*/ 5569884 w 5569884"/>
              <a:gd name="connsiteY2" fmla="*/ 1407897 h 1407897"/>
              <a:gd name="connsiteX3" fmla="*/ 0 w 5569884"/>
              <a:gd name="connsiteY3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9884" h="1407897">
                <a:moveTo>
                  <a:pt x="652041" y="0"/>
                </a:moveTo>
                <a:lnTo>
                  <a:pt x="5569884" y="0"/>
                </a:lnTo>
                <a:lnTo>
                  <a:pt x="5569884" y="1407897"/>
                </a:lnTo>
                <a:lnTo>
                  <a:pt x="0" y="14078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5006452-918C-4282-A72C-C9692B669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50103"/>
            <a:ext cx="7114535" cy="1407897"/>
          </a:xfrm>
          <a:custGeom>
            <a:avLst/>
            <a:gdLst>
              <a:gd name="connsiteX0" fmla="*/ 0 w 7114535"/>
              <a:gd name="connsiteY0" fmla="*/ 0 h 1407897"/>
              <a:gd name="connsiteX1" fmla="*/ 1189345 w 7114535"/>
              <a:gd name="connsiteY1" fmla="*/ 0 h 1407897"/>
              <a:gd name="connsiteX2" fmla="*/ 7114535 w 7114535"/>
              <a:gd name="connsiteY2" fmla="*/ 0 h 1407897"/>
              <a:gd name="connsiteX3" fmla="*/ 6462495 w 7114535"/>
              <a:gd name="connsiteY3" fmla="*/ 1407897 h 1407897"/>
              <a:gd name="connsiteX4" fmla="*/ 0 w 7114535"/>
              <a:gd name="connsiteY4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4535" h="1407897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462495" y="1407897"/>
                </a:lnTo>
                <a:lnTo>
                  <a:pt x="0" y="1407897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F279580-644F-4982-9CC8-2808164721C1}"/>
              </a:ext>
            </a:extLst>
          </p:cNvPr>
          <p:cNvSpPr/>
          <p:nvPr/>
        </p:nvSpPr>
        <p:spPr>
          <a:xfrm>
            <a:off x="0" y="-64300"/>
            <a:ext cx="12192000" cy="6986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B9D22E4-14E2-40E2-B360-0068ED59B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039" y="113121"/>
            <a:ext cx="2234449" cy="3487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B259C1-F1A5-4D99-9B04-3256314AFE47}"/>
              </a:ext>
            </a:extLst>
          </p:cNvPr>
          <p:cNvSpPr txBox="1"/>
          <p:nvPr/>
        </p:nvSpPr>
        <p:spPr>
          <a:xfrm>
            <a:off x="282072" y="130403"/>
            <a:ext cx="4325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General Data Summary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94A92C-9C59-441F-AD9E-F81A3BFEBA14}"/>
              </a:ext>
            </a:extLst>
          </p:cNvPr>
          <p:cNvSpPr txBox="1"/>
          <p:nvPr/>
        </p:nvSpPr>
        <p:spPr>
          <a:xfrm>
            <a:off x="677007" y="1758461"/>
            <a:ext cx="2747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568 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0327C-AFC2-48B9-B4A6-FCD5210B628E}"/>
              </a:ext>
            </a:extLst>
          </p:cNvPr>
          <p:cNvSpPr txBox="1"/>
          <p:nvPr/>
        </p:nvSpPr>
        <p:spPr>
          <a:xfrm>
            <a:off x="3790216" y="1758461"/>
            <a:ext cx="2747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100 K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9357A8-E402-4939-890E-6B8B0E4A7922}"/>
              </a:ext>
            </a:extLst>
          </p:cNvPr>
          <p:cNvSpPr txBox="1"/>
          <p:nvPr/>
        </p:nvSpPr>
        <p:spPr>
          <a:xfrm>
            <a:off x="619857" y="3052825"/>
            <a:ext cx="27475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Total revenue from 2014 to 2016 is 568 million. 1.22 million transactions in total.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FE669C-9380-41C4-BB02-2B53F007F9BF}"/>
              </a:ext>
            </a:extLst>
          </p:cNvPr>
          <p:cNvSpPr txBox="1"/>
          <p:nvPr/>
        </p:nvSpPr>
        <p:spPr>
          <a:xfrm>
            <a:off x="6579576" y="2991278"/>
            <a:ext cx="20258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Average stays for each costumer is almost 3 days (2.7 days)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9E2857-A79B-4241-8521-4DC275E2A8DD}"/>
              </a:ext>
            </a:extLst>
          </p:cNvPr>
          <p:cNvSpPr txBox="1"/>
          <p:nvPr/>
        </p:nvSpPr>
        <p:spPr>
          <a:xfrm>
            <a:off x="6579576" y="1758460"/>
            <a:ext cx="194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3 days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9416B8-D3D4-400D-95BF-3B5CEFFDDEAE}"/>
              </a:ext>
            </a:extLst>
          </p:cNvPr>
          <p:cNvSpPr txBox="1"/>
          <p:nvPr/>
        </p:nvSpPr>
        <p:spPr>
          <a:xfrm>
            <a:off x="3790216" y="2991279"/>
            <a:ext cx="27475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Total guests are 100 thousand. 40% are female(40.07K) and 60% are male (59.93K).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110653-C73C-448C-9133-44D7AE4FB323}"/>
              </a:ext>
            </a:extLst>
          </p:cNvPr>
          <p:cNvSpPr txBox="1"/>
          <p:nvPr/>
        </p:nvSpPr>
        <p:spPr>
          <a:xfrm>
            <a:off x="9043895" y="1758460"/>
            <a:ext cx="194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6600"/>
                </a:solidFill>
              </a:rPr>
              <a:t> 87K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751532-0368-4BAD-A0A8-1469634CEB03}"/>
              </a:ext>
            </a:extLst>
          </p:cNvPr>
          <p:cNvSpPr txBox="1"/>
          <p:nvPr/>
        </p:nvSpPr>
        <p:spPr>
          <a:xfrm>
            <a:off x="9077326" y="3052825"/>
            <a:ext cx="20258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Costumers’ average household income is 86.74 thousand (higher than US HHI median 59 thousand) and the avg. NPS is 7.59</a:t>
            </a:r>
          </a:p>
        </p:txBody>
      </p:sp>
    </p:spTree>
    <p:extLst>
      <p:ext uri="{BB962C8B-B14F-4D97-AF65-F5344CB8AC3E}">
        <p14:creationId xmlns:p14="http://schemas.microsoft.com/office/powerpoint/2010/main" val="323654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D40716-B4BA-4594-A9D2-76DC66E9D1F8}"/>
              </a:ext>
            </a:extLst>
          </p:cNvPr>
          <p:cNvSpPr/>
          <p:nvPr/>
        </p:nvSpPr>
        <p:spPr>
          <a:xfrm>
            <a:off x="0" y="-65315"/>
            <a:ext cx="12192000" cy="90040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4B667-F7D6-4BA6-9992-FDE3DFE4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56" y="23979"/>
            <a:ext cx="2831840" cy="69914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Revenue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Analysis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385DA64C-4F23-4EC7-A495-ABB569C73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71" y="1279870"/>
            <a:ext cx="11216584" cy="5833694"/>
          </a:xfr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1CECA33-1DA4-41DA-90EF-B871B0F7A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489" y="121121"/>
            <a:ext cx="2372309" cy="370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9DEAEE-8670-4767-A8C1-11BDAEDDA3AF}"/>
              </a:ext>
            </a:extLst>
          </p:cNvPr>
          <p:cNvSpPr txBox="1"/>
          <p:nvPr/>
        </p:nvSpPr>
        <p:spPr>
          <a:xfrm>
            <a:off x="595971" y="812416"/>
            <a:ext cx="109681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Revenue Trend</a:t>
            </a:r>
          </a:p>
          <a:p>
            <a:r>
              <a:rPr lang="en-US" i="1" dirty="0"/>
              <a:t>A and E hotel have very large amount of revenue and all 9 hotels have same revenue trend</a:t>
            </a:r>
          </a:p>
        </p:txBody>
      </p:sp>
    </p:spTree>
    <p:extLst>
      <p:ext uri="{BB962C8B-B14F-4D97-AF65-F5344CB8AC3E}">
        <p14:creationId xmlns:p14="http://schemas.microsoft.com/office/powerpoint/2010/main" val="342104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D40716-B4BA-4594-A9D2-76DC66E9D1F8}"/>
              </a:ext>
            </a:extLst>
          </p:cNvPr>
          <p:cNvSpPr/>
          <p:nvPr/>
        </p:nvSpPr>
        <p:spPr>
          <a:xfrm>
            <a:off x="0" y="-65315"/>
            <a:ext cx="12192000" cy="90040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4B667-F7D6-4BA6-9992-FDE3DFE4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56" y="23979"/>
            <a:ext cx="2831840" cy="699143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Occupancy Analysis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1CF5DBBF-BA63-4D07-9F2D-A1E607327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56" y="1273799"/>
            <a:ext cx="8310690" cy="5338805"/>
          </a:xfr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1CECA33-1DA4-41DA-90EF-B871B0F7A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489" y="121121"/>
            <a:ext cx="2372309" cy="37031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4CEA8C-F141-4B17-AC71-02A56E6E20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521" y="1273799"/>
            <a:ext cx="1813717" cy="208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35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D40716-B4BA-4594-A9D2-76DC66E9D1F8}"/>
              </a:ext>
            </a:extLst>
          </p:cNvPr>
          <p:cNvSpPr/>
          <p:nvPr/>
        </p:nvSpPr>
        <p:spPr>
          <a:xfrm>
            <a:off x="0" y="-65315"/>
            <a:ext cx="12192000" cy="90040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4B667-F7D6-4BA6-9992-FDE3DFE4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56" y="23979"/>
            <a:ext cx="2831840" cy="69914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Room Night Price 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1CECA33-1DA4-41DA-90EF-B871B0F7A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489" y="121121"/>
            <a:ext cx="2372309" cy="370312"/>
          </a:xfrm>
          <a:prstGeom prst="rect">
            <a:avLst/>
          </a:prstGeom>
        </p:spPr>
      </p:pic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CA0716-F194-4F78-8970-E4BC14FCB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47" y="1263892"/>
            <a:ext cx="7568989" cy="4857087"/>
          </a:xfr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AE55A7-6B95-463C-A92E-9DAD4D2522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676" y="1358271"/>
            <a:ext cx="1737511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2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C1D7E9-CF9F-4941-A022-DDD757BA3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81" y="1089070"/>
            <a:ext cx="7430024" cy="486385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D40716-B4BA-4594-A9D2-76DC66E9D1F8}"/>
              </a:ext>
            </a:extLst>
          </p:cNvPr>
          <p:cNvSpPr/>
          <p:nvPr/>
        </p:nvSpPr>
        <p:spPr>
          <a:xfrm>
            <a:off x="0" y="-65315"/>
            <a:ext cx="12192000" cy="90040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4B667-F7D6-4BA6-9992-FDE3DFE4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56" y="23979"/>
            <a:ext cx="4553338" cy="69914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Business Price vs Leisure Price 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1CECA33-1DA4-41DA-90EF-B871B0F7A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489" y="121121"/>
            <a:ext cx="2372309" cy="370312"/>
          </a:xfrm>
          <a:prstGeom prst="rect">
            <a:avLst/>
          </a:prstGeom>
        </p:spPr>
      </p:pic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A702559A-C7DA-48C6-8A43-A8EDF0AE9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648" y="3376953"/>
            <a:ext cx="3163647" cy="2668417"/>
          </a:xfr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7531CB-CE43-40DD-B9B3-19E10713DE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102" y="996629"/>
            <a:ext cx="1813717" cy="208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6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D40716-B4BA-4594-A9D2-76DC66E9D1F8}"/>
              </a:ext>
            </a:extLst>
          </p:cNvPr>
          <p:cNvSpPr/>
          <p:nvPr/>
        </p:nvSpPr>
        <p:spPr>
          <a:xfrm>
            <a:off x="0" y="-65315"/>
            <a:ext cx="12192000" cy="90040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4B667-F7D6-4BA6-9992-FDE3DFE4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56" y="23979"/>
            <a:ext cx="4152122" cy="69914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Customers Age Analysis 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1CECA33-1DA4-41DA-90EF-B871B0F7A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489" y="121121"/>
            <a:ext cx="2372309" cy="370312"/>
          </a:xfrm>
          <a:prstGeom prst="rect">
            <a:avLst/>
          </a:prstGeom>
        </p:spPr>
      </p:pic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BB5CF4-8592-4928-BBAD-F88979450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10" y="1074034"/>
            <a:ext cx="7918524" cy="5088934"/>
          </a:xfr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12B3D40-43AB-4174-9779-D482918EB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425" y="1747518"/>
            <a:ext cx="1703218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29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D40716-B4BA-4594-A9D2-76DC66E9D1F8}"/>
              </a:ext>
            </a:extLst>
          </p:cNvPr>
          <p:cNvSpPr/>
          <p:nvPr/>
        </p:nvSpPr>
        <p:spPr>
          <a:xfrm>
            <a:off x="0" y="-65315"/>
            <a:ext cx="12192000" cy="90040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4B667-F7D6-4BA6-9992-FDE3DFE4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56" y="23979"/>
            <a:ext cx="4152122" cy="69914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Data Processing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1CECA33-1DA4-41DA-90EF-B871B0F7A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489" y="121121"/>
            <a:ext cx="2372309" cy="3703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3C8EA8-9043-4043-B5BD-4E5684296E2F}"/>
              </a:ext>
            </a:extLst>
          </p:cNvPr>
          <p:cNvSpPr txBox="1"/>
          <p:nvPr/>
        </p:nvSpPr>
        <p:spPr>
          <a:xfrm>
            <a:off x="774441" y="4613988"/>
            <a:ext cx="10678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Clean Nulls in both Hotels and Transactions data.</a:t>
            </a:r>
          </a:p>
          <a:p>
            <a:r>
              <a:rPr lang="en-US" dirty="0"/>
              <a:t>2. Join people and transactions with </a:t>
            </a:r>
            <a:r>
              <a:rPr lang="en-US" dirty="0" err="1"/>
              <a:t>person_id</a:t>
            </a:r>
            <a:r>
              <a:rPr lang="en-US" dirty="0"/>
              <a:t>, then join with Hotels with </a:t>
            </a:r>
            <a:r>
              <a:rPr lang="en-US" dirty="0" err="1"/>
              <a:t>hotel_id</a:t>
            </a:r>
            <a:r>
              <a:rPr lang="en-US" dirty="0"/>
              <a:t>.</a:t>
            </a:r>
          </a:p>
          <a:p>
            <a:r>
              <a:rPr lang="en-US" dirty="0"/>
              <a:t>3. Change String to Double and use </a:t>
            </a:r>
            <a:r>
              <a:rPr lang="en-US" dirty="0" err="1"/>
              <a:t>room_rev</a:t>
            </a:r>
            <a:r>
              <a:rPr lang="en-US" dirty="0"/>
              <a:t>/nights to calculate night price.</a:t>
            </a:r>
          </a:p>
          <a:p>
            <a:r>
              <a:rPr lang="en-US" dirty="0"/>
              <a:t>4. Count </a:t>
            </a:r>
            <a:r>
              <a:rPr lang="en-US" dirty="0" err="1"/>
              <a:t>trans_id</a:t>
            </a:r>
            <a:r>
              <a:rPr lang="en-US" dirty="0"/>
              <a:t> and group by </a:t>
            </a:r>
            <a:r>
              <a:rPr lang="en-US" dirty="0" err="1"/>
              <a:t>checkin</a:t>
            </a:r>
            <a:r>
              <a:rPr lang="en-US" dirty="0"/>
              <a:t> and </a:t>
            </a:r>
            <a:r>
              <a:rPr lang="en-US" dirty="0" err="1"/>
              <a:t>hotel_id</a:t>
            </a:r>
            <a:r>
              <a:rPr lang="en-US" dirty="0"/>
              <a:t> to get </a:t>
            </a:r>
            <a:r>
              <a:rPr lang="en-US" dirty="0" err="1"/>
              <a:t>Count_daily</a:t>
            </a:r>
            <a:r>
              <a:rPr lang="en-US" dirty="0"/>
              <a:t>.</a:t>
            </a:r>
          </a:p>
          <a:p>
            <a:r>
              <a:rPr lang="en-US" dirty="0"/>
              <a:t>5. Change String to Double and use </a:t>
            </a:r>
            <a:r>
              <a:rPr lang="en-US" dirty="0" err="1"/>
              <a:t>Count_daily</a:t>
            </a:r>
            <a:r>
              <a:rPr lang="en-US" dirty="0"/>
              <a:t> divided by </a:t>
            </a:r>
            <a:r>
              <a:rPr lang="en-US" dirty="0" err="1"/>
              <a:t>number_rooms</a:t>
            </a:r>
            <a:r>
              <a:rPr lang="en-US" dirty="0"/>
              <a:t> to get Occupancy Rate.</a:t>
            </a:r>
          </a:p>
        </p:txBody>
      </p:sp>
      <p:pic>
        <p:nvPicPr>
          <p:cNvPr id="19" name="Content Placeholder 18" descr="A close up of a map&#10;&#10;Description automatically generated">
            <a:extLst>
              <a:ext uri="{FF2B5EF4-FFF2-40B4-BE49-F238E27FC236}">
                <a16:creationId xmlns:a16="http://schemas.microsoft.com/office/drawing/2014/main" id="{11D90045-3248-41AB-B62D-A8FB63762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39" y="1021526"/>
            <a:ext cx="10028789" cy="3280694"/>
          </a:xfrm>
        </p:spPr>
      </p:pic>
    </p:spTree>
    <p:extLst>
      <p:ext uri="{BB962C8B-B14F-4D97-AF65-F5344CB8AC3E}">
        <p14:creationId xmlns:p14="http://schemas.microsoft.com/office/powerpoint/2010/main" val="4154386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219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Harriott Hotels Analysis </vt:lpstr>
      <vt:lpstr>PowerPoint Presentation</vt:lpstr>
      <vt:lpstr>Revenue Analysis</vt:lpstr>
      <vt:lpstr>Occupancy Analysis</vt:lpstr>
      <vt:lpstr>Room Night Price </vt:lpstr>
      <vt:lpstr>Business Price vs Leisure Price </vt:lpstr>
      <vt:lpstr>Customers Age Analysis </vt:lpstr>
      <vt:lpstr>Data 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Harriott Hotels Analysis </dc:title>
  <dc:creator>Yiming Ge</dc:creator>
  <cp:lastModifiedBy>Yiming Ge</cp:lastModifiedBy>
  <cp:revision>8</cp:revision>
  <dcterms:created xsi:type="dcterms:W3CDTF">2020-04-02T02:49:17Z</dcterms:created>
  <dcterms:modified xsi:type="dcterms:W3CDTF">2020-04-02T05:37:53Z</dcterms:modified>
</cp:coreProperties>
</file>