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E780F-D40E-4075-9158-B0001021B3C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96B49-86DE-4AC2-A0EC-223DF406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96B49-86DE-4AC2-A0EC-223DF40654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6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EDA0-5E96-4A4A-B820-E4D3F158E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38BF8-A580-4623-9D75-52F3B30B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24A5B-FBCE-4925-AE4A-D37AFDC8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9A24-41D1-4199-9595-9AED0406126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2A2EB-CB36-43EF-99F4-DD8E4B89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9656-FF2D-4D6F-8D8E-D9673BAE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96BF-D551-44B2-B929-A9491AE1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9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535E-F8A3-4500-AB11-477964F2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35371-2D56-45AF-9C67-B3F715ECF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D78B-12FD-4E5F-B69F-596C459E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9A24-41D1-4199-9595-9AED0406126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D1211-89F7-45ED-B205-B0D7F6DD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74EE4-4A61-467A-8E11-B1372333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96BF-D551-44B2-B929-A9491AE1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5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C0CD6B-35BC-48EC-8E92-41675BB20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35D86-78C5-4453-B0ED-1791274D8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BA6DB-88F6-4F13-BE12-144B22E3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9A24-41D1-4199-9595-9AED0406126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02048-971A-4A9D-99E4-A046FFA6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EA4E-20DA-4A8A-88A9-6BECBBE5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96BF-D551-44B2-B929-A9491AE1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1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1628-9F2E-478B-AD59-3F5AC077C4F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FB53-0F5F-4A6E-890F-6F72776B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DA72-F5AE-4DF0-BA1D-BD8D604B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0D393-CD0F-46FF-A67E-754F8BCA1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00E85-891F-4AEF-8B52-3C379B34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9A24-41D1-4199-9595-9AED0406126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F0784-09BC-4F97-B3A1-0147B1DD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7524-2BF2-4020-BE2F-E1460F6B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96BF-D551-44B2-B929-A9491AE1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1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781B-2FD6-4E35-988F-85A3B9CA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2DDEE-E35F-43B5-AAA3-B21930AD0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B5083-09CD-4D37-9F36-55948DB6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9A24-41D1-4199-9595-9AED0406126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30E0F-16E1-4E01-8E3E-89DB6001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CA1BD-1D28-49EB-A211-64EAAF38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96BF-D551-44B2-B929-A9491AE1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6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6397-583E-4E38-86E0-87A73C0B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F9B7-4631-48AA-8DC7-95D9D35A9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820A2-14BB-46A4-A779-49E78AD08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A8FA3-7504-4532-AA8A-73A5088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9A24-41D1-4199-9595-9AED0406126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472B6-D7FB-4F6F-BD9A-9D025421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70EC1-733D-43DE-A6A6-69E67299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96BF-D551-44B2-B929-A9491AE1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4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9DA0-F993-46C7-83C4-F9CA0156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DFA9F-66B5-45DF-A797-00AEA439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69917-3BD2-4532-92F6-7113679B5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9D6CF-B829-4596-BDB4-0F719007D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AA390-E27F-4EDD-B536-90E500C6D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B5E51-7A1A-4659-B55B-6AE0FF64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9A24-41D1-4199-9595-9AED0406126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84C7C-B101-47B1-822D-4F37AFC8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0C815-AB82-4972-8DC8-2A62DA8E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96BF-D551-44B2-B929-A9491AE1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8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E614-1CB9-42F1-9A23-3B31E374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55569-52F4-4622-972C-0D72E120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9A24-41D1-4199-9595-9AED0406126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FE513-D915-4264-BD7B-D6A8B340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8E406-B98C-429C-B22A-0D044091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96BF-D551-44B2-B929-A9491AE1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4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951EE-5911-403D-8580-60255C6A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9A24-41D1-4199-9595-9AED0406126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0DCEF-237C-4C24-AB75-4184AB4C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3DDFE-79CE-4BF7-9A8D-E3274375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96BF-D551-44B2-B929-A9491AE1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EE6D-49B3-4DBA-891A-7AE56C97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40B8-21DA-4E0F-AAFA-98FFEF140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91E81-32D8-463A-8A49-3C7B31484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3E510-F719-48FD-8A59-426D0DC9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9A24-41D1-4199-9595-9AED0406126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BE00A-E461-4A9F-AB1F-8C154973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01ECD-B6CC-4283-94FD-A7037625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96BF-D551-44B2-B929-A9491AE1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8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3424-E6ED-4049-B761-DAECB3A0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A15DC-1A63-44E7-928A-8EB354202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13100-2EB9-49E8-A89B-D237AD057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8C7EB-80C9-4B81-ACF7-6234D43F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9A24-41D1-4199-9595-9AED0406126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34256-FF45-48CB-8F2C-66D2DAC9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FA996-294F-463F-9C56-AB36121C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96BF-D551-44B2-B929-A9491AE1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1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2D70A-059F-449B-B69A-83A4A2AA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1BB85-7CC4-454C-865E-93B24FC4D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035F9-5205-4933-A395-02B76CA2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99A24-41D1-4199-9595-9AED0406126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016A8-D775-4E3A-82F7-5409E6218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CE10-D6A9-4BA5-B3AE-81AF0BE3A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996BF-D551-44B2-B929-A9491AE1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3831628-9F2E-478B-AD59-3F5AC077C4F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6FFB53-0F5F-4A6E-890F-6F72776B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60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D3E26-3C63-4E3F-9558-42A7F3AD3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 dirty="0">
                <a:solidFill>
                  <a:schemeClr val="bg1"/>
                </a:solidFill>
              </a:rPr>
              <a:t>J</a:t>
            </a:r>
            <a:r>
              <a:rPr lang="en-US" altLang="zh-CN" sz="4700" dirty="0">
                <a:solidFill>
                  <a:schemeClr val="bg1"/>
                </a:solidFill>
              </a:rPr>
              <a:t>&amp;J O</a:t>
            </a:r>
            <a:r>
              <a:rPr lang="en-US" sz="4700" dirty="0">
                <a:solidFill>
                  <a:schemeClr val="bg1"/>
                </a:solidFill>
              </a:rPr>
              <a:t>rganizational Structure A</a:t>
            </a:r>
            <a:r>
              <a:rPr lang="en-US" altLang="zh-CN" sz="4700" dirty="0">
                <a:solidFill>
                  <a:schemeClr val="bg1"/>
                </a:solidFill>
              </a:rPr>
              <a:t>nalysis</a:t>
            </a:r>
            <a:endParaRPr lang="en-US" sz="4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06BA0-C6F0-4138-A2D1-A33D4D822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Yiming Ge</a:t>
            </a:r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4/22/2020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7496C-2925-4390-B4E7-4640C658F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606459"/>
            <a:ext cx="4047843" cy="2276911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B6605D3-4C74-43DA-BCCA-458555B63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039" y="113121"/>
            <a:ext cx="2234449" cy="3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5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F279580-644F-4982-9CC8-2808164721C1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9D22E4-14E2-40E2-B360-0068ED59B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039" y="113121"/>
            <a:ext cx="2234449" cy="348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B259C1-F1A5-4D99-9B04-3256314AFE47}"/>
              </a:ext>
            </a:extLst>
          </p:cNvPr>
          <p:cNvSpPr txBox="1"/>
          <p:nvPr/>
        </p:nvSpPr>
        <p:spPr>
          <a:xfrm>
            <a:off x="193431" y="113121"/>
            <a:ext cx="432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Executive 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94A92C-9C59-441F-AD9E-F81A3BFEBA14}"/>
              </a:ext>
            </a:extLst>
          </p:cNvPr>
          <p:cNvSpPr txBox="1"/>
          <p:nvPr/>
        </p:nvSpPr>
        <p:spPr>
          <a:xfrm>
            <a:off x="677007" y="1758461"/>
            <a:ext cx="2747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srgbClr val="FF6600"/>
                </a:solidFill>
                <a:latin typeface="Calibri" panose="020F0502020204030204"/>
              </a:rPr>
              <a:t>11076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0327C-AFC2-48B9-B4A6-FCD5210B628E}"/>
              </a:ext>
            </a:extLst>
          </p:cNvPr>
          <p:cNvSpPr txBox="1"/>
          <p:nvPr/>
        </p:nvSpPr>
        <p:spPr>
          <a:xfrm>
            <a:off x="6132609" y="1758460"/>
            <a:ext cx="2237296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</a:t>
            </a:r>
            <a:r>
              <a:rPr lang="en-US" sz="5400" dirty="0">
                <a:solidFill>
                  <a:srgbClr val="FF6600"/>
                </a:solidFill>
                <a:latin typeface="Calibri" panose="020F0502020204030204"/>
              </a:rPr>
              <a:t>76K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357A8-E402-4939-890E-6B8B0E4A7922}"/>
              </a:ext>
            </a:extLst>
          </p:cNvPr>
          <p:cNvSpPr txBox="1"/>
          <p:nvPr/>
        </p:nvSpPr>
        <p:spPr>
          <a:xfrm>
            <a:off x="619857" y="2987927"/>
            <a:ext cx="27475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collected from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11076 IT focused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employees(43%) and contract workers(57%) in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J&amp;J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Majority: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lvl="0"/>
            <a:r>
              <a:rPr lang="en-US" sz="2000" dirty="0">
                <a:solidFill>
                  <a:prstClr val="white"/>
                </a:solidFill>
              </a:rPr>
              <a:t>34% from </a:t>
            </a:r>
            <a:r>
              <a:rPr lang="en-US" sz="2000" b="1" i="1" dirty="0">
                <a:solidFill>
                  <a:prstClr val="white"/>
                </a:solidFill>
              </a:rPr>
              <a:t>USA</a:t>
            </a:r>
            <a:r>
              <a:rPr lang="en-US" sz="2000" dirty="0">
                <a:solidFill>
                  <a:prstClr val="white"/>
                </a:solidFill>
              </a:rPr>
              <a:t> and 32% from </a:t>
            </a:r>
            <a:r>
              <a:rPr lang="en-US" sz="2000" b="1" i="1" dirty="0">
                <a:solidFill>
                  <a:prstClr val="white"/>
                </a:solidFill>
              </a:rPr>
              <a:t>India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44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 in </a:t>
            </a:r>
            <a:r>
              <a:rPr lang="en-US" sz="2000" dirty="0">
                <a:solidFill>
                  <a:prstClr val="white"/>
                </a:solidFill>
              </a:rPr>
              <a:t>Pharmaceutical Department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FE669C-9380-41C4-BB02-2B53F007F9BF}"/>
              </a:ext>
            </a:extLst>
          </p:cNvPr>
          <p:cNvSpPr txBox="1"/>
          <p:nvPr/>
        </p:nvSpPr>
        <p:spPr>
          <a:xfrm>
            <a:off x="3800147" y="2985911"/>
            <a:ext cx="2025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99% employees have the regular and full-time job in J&amp;J.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9E2857-A79B-4241-8521-4DC275E2A8DD}"/>
              </a:ext>
            </a:extLst>
          </p:cNvPr>
          <p:cNvSpPr txBox="1"/>
          <p:nvPr/>
        </p:nvSpPr>
        <p:spPr>
          <a:xfrm>
            <a:off x="3662279" y="1758460"/>
            <a:ext cx="194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5400" dirty="0">
                <a:solidFill>
                  <a:srgbClr val="FF6600"/>
                </a:solidFill>
                <a:latin typeface="Calibri" panose="020F0502020204030204"/>
              </a:rPr>
              <a:t>99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416B8-D3D4-400D-95BF-3B5CEFFDDEAE}"/>
              </a:ext>
            </a:extLst>
          </p:cNvPr>
          <p:cNvSpPr txBox="1"/>
          <p:nvPr/>
        </p:nvSpPr>
        <p:spPr>
          <a:xfrm>
            <a:off x="6061170" y="2987927"/>
            <a:ext cx="2747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average annual salary is 76K in J&amp;J.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Annual salary for Leadership &amp; Strategy is </a:t>
            </a: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times higher than average: 239K.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110653-C73C-448C-9133-44D7AE4FB323}"/>
              </a:ext>
            </a:extLst>
          </p:cNvPr>
          <p:cNvSpPr txBox="1"/>
          <p:nvPr/>
        </p:nvSpPr>
        <p:spPr>
          <a:xfrm>
            <a:off x="9043895" y="1758460"/>
            <a:ext cx="194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srgbClr val="FF6600"/>
                </a:solidFill>
                <a:latin typeface="Calibri" panose="020F0502020204030204"/>
              </a:rPr>
              <a:t>4.38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751532-0368-4BAD-A0A8-1469634CEB03}"/>
              </a:ext>
            </a:extLst>
          </p:cNvPr>
          <p:cNvSpPr txBox="1"/>
          <p:nvPr/>
        </p:nvSpPr>
        <p:spPr>
          <a:xfrm>
            <a:off x="9043895" y="2991278"/>
            <a:ext cx="2378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annual average salary(13.6K)  is 4.38 times higher than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salary(3.1k) in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&amp;J.</a:t>
            </a:r>
          </a:p>
        </p:txBody>
      </p:sp>
    </p:spTree>
    <p:extLst>
      <p:ext uri="{BB962C8B-B14F-4D97-AF65-F5344CB8AC3E}">
        <p14:creationId xmlns:p14="http://schemas.microsoft.com/office/powerpoint/2010/main" val="323654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88B2BE-186A-49F0-9584-9EF39F2CF2D6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9D22E4-14E2-40E2-B360-0068ED59B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039" y="113121"/>
            <a:ext cx="2234449" cy="348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CB8A73-7C9E-4B66-B331-77527BE77B01}"/>
              </a:ext>
            </a:extLst>
          </p:cNvPr>
          <p:cNvSpPr txBox="1"/>
          <p:nvPr/>
        </p:nvSpPr>
        <p:spPr>
          <a:xfrm>
            <a:off x="81463" y="56684"/>
            <a:ext cx="432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sto MT" panose="02040603050505030304"/>
              </a:rPr>
              <a:t>Spans and Layers Analysis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A10AB-83E8-409D-9A0C-67D6B6089846}"/>
              </a:ext>
            </a:extLst>
          </p:cNvPr>
          <p:cNvSpPr txBox="1"/>
          <p:nvPr/>
        </p:nvSpPr>
        <p:spPr>
          <a:xfrm>
            <a:off x="449942" y="1049482"/>
            <a:ext cx="492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Overabundance of managers in Level 4 and 5.</a:t>
            </a:r>
          </a:p>
          <a:p>
            <a:pPr lvl="0"/>
            <a:r>
              <a:rPr lang="en-US" dirty="0"/>
              <a:t>Few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managers in level 7</a:t>
            </a:r>
            <a:r>
              <a:rPr lang="en-US" dirty="0"/>
              <a:t>, 8 and 9.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54D18-8912-4ECD-83DD-18A3915A1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44" y="2226946"/>
            <a:ext cx="5017443" cy="3712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98172B-9061-46C9-97F9-8189A20E9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019" y="2583001"/>
            <a:ext cx="6502333" cy="37106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BFF80D-4F30-4423-8A45-09C39526ADCD}"/>
              </a:ext>
            </a:extLst>
          </p:cNvPr>
          <p:cNvSpPr txBox="1"/>
          <p:nvPr/>
        </p:nvSpPr>
        <p:spPr>
          <a:xfrm>
            <a:off x="5825065" y="1049481"/>
            <a:ext cx="4925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Skew to the right. Most managers in J&amp;J supervised five or even less employees on average. </a:t>
            </a:r>
          </a:p>
          <a:p>
            <a:pPr lvl="0"/>
            <a:r>
              <a:rPr lang="en-US" dirty="0"/>
              <a:t>The efficiency of managers is questionable. 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333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88B2BE-186A-49F0-9584-9EF39F2CF2D6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9D22E4-14E2-40E2-B360-0068ED59B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039" y="113121"/>
            <a:ext cx="2234449" cy="348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CB8A73-7C9E-4B66-B331-77527BE77B01}"/>
              </a:ext>
            </a:extLst>
          </p:cNvPr>
          <p:cNvSpPr txBox="1"/>
          <p:nvPr/>
        </p:nvSpPr>
        <p:spPr>
          <a:xfrm>
            <a:off x="81463" y="56684"/>
            <a:ext cx="549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sto MT" panose="02040603050505030304"/>
              </a:rPr>
              <a:t>Annual Salary Analysis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24E720-5F58-4F26-B20D-FEF0AF43DF93}"/>
              </a:ext>
            </a:extLst>
          </p:cNvPr>
          <p:cNvSpPr txBox="1"/>
          <p:nvPr/>
        </p:nvSpPr>
        <p:spPr>
          <a:xfrm>
            <a:off x="7185190" y="575034"/>
            <a:ext cx="41575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prstClr val="white"/>
              </a:solidFill>
              <a:latin typeface="Calisto MT" panose="020406030505050303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Managers in level 4 and 5 have very high compensation. In lower level managers have almost same salary as contributors. Salary structure worth revising.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noProof="0" dirty="0">
              <a:solidFill>
                <a:prstClr val="white"/>
              </a:solidFill>
              <a:latin typeface="Calisto MT" panose="020406030505050303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In high level, Indian has similar salary with American. However in low level, the compensation for India is far behind the United State.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7FF62-7F0E-4662-AA6A-BF2129172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56" y="504298"/>
            <a:ext cx="5665744" cy="3213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984708-7418-4C04-A6F2-6E02E8BB1D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57" y="3676086"/>
            <a:ext cx="5746608" cy="28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0621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225</Words>
  <Application>Microsoft Office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Calisto MT</vt:lpstr>
      <vt:lpstr>Wingdings 2</vt:lpstr>
      <vt:lpstr>Office Theme</vt:lpstr>
      <vt:lpstr>Slate</vt:lpstr>
      <vt:lpstr>J&amp;J Organizational Structure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J&amp;J Organizational Structure Analysis</dc:title>
  <dc:creator>Yiming Ge</dc:creator>
  <cp:lastModifiedBy>Yiming Ge</cp:lastModifiedBy>
  <cp:revision>15</cp:revision>
  <dcterms:created xsi:type="dcterms:W3CDTF">2020-04-22T17:27:17Z</dcterms:created>
  <dcterms:modified xsi:type="dcterms:W3CDTF">2020-04-22T20:14:18Z</dcterms:modified>
</cp:coreProperties>
</file>