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31B"/>
    <a:srgbClr val="295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8" y="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37586828609874"/>
          <c:y val="8.3797408218744221E-2"/>
          <c:w val="0.72124774369051936"/>
          <c:h val="0.832405183562511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CA-4637-81DB-AD30DCB82AD2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A-4637-81DB-AD30DCB82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734165846456693"/>
          <c:y val="3.2812497981514643E-2"/>
          <c:w val="0.59094180610236224"/>
          <c:h val="0.8864126546252058"/>
        </c:manualLayout>
      </c:layout>
      <c:doughnutChart>
        <c:varyColors val="1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F3E2-4EDA-9D1C-C8669CF1A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2A-4B29-BC61-0231BA2A92D0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61.5</c:v>
                </c:pt>
                <c:pt idx="1">
                  <c:v>38.5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A-4B29-BC61-0231BA2A9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22795659493039"/>
          <c:y val="6.167606736559015E-2"/>
          <c:w val="0.66954408681013922"/>
          <c:h val="0.849236279773001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48-463F-AEFE-78C6E4C3CE1F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95.45</c:v>
                </c:pt>
                <c:pt idx="1">
                  <c:v>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48-463F-AEFE-78C6E4C3C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1392-C055-4D3C-88EC-D9E6E4C6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4FD68-7BE7-4B1B-8949-F0FD454F6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EAAE-6352-4AAC-8165-515B2DA8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2F3E-1E92-485C-BA6E-0277DD8E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A50E-69BF-469A-8A31-DA296597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6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F230-8769-4D9A-9572-02DB52EF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D4D16-8A17-4B16-BC0F-757CB57F0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8E8B-4F35-4D28-AEBC-FE344676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3189-2895-4B0B-AA9B-D82CEE82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AC65-A6C5-4112-867E-78E17C1E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3AD8C-9969-43C8-8DDD-C89B938C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75E1F-1E27-401A-9280-DDF903D32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48A7-E4AB-4E00-9746-B0EE00DC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8969-6EC4-440D-8E5C-0C740A3F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FB81-AF83-4461-BBBA-427B6994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452-93C4-48F5-A030-A614356C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1735-6475-4DB3-8BEC-CD45AE60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FCF1-AAED-4043-A859-F74762B4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FA3F-07D2-4829-A6B3-9FF57820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411E-D937-4E26-9226-A3329E34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2665-FFD5-4546-AD11-025A3711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9E8D-B751-44E4-BB08-9E2AF2DA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B781-EAD8-49BD-A479-BAB5D34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C58C-1D46-47B1-B89B-8E71CEA4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CD4D-8214-49F2-933D-9CD05B00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04A7-FB1E-4860-9C6E-E4BBC2D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6AD1-3D9E-4267-A11A-148810841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5238-D713-43FD-A205-D07FA09DA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309C-E318-439C-A3EE-79BF499B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C978-5CF6-41D6-B543-D66130F2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491C-A4FA-4504-843A-E94E0C0D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4AFC-EA92-451C-8518-885DDD49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855C-4515-47FE-A819-74DD5892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36023-68F4-4FCB-88F3-51A49F41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4D004-991C-4C72-AF44-FB342F6D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62CF1-6100-433F-BA5E-466204A3F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CACD4-5C53-477B-9BA0-13DBC2DB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16F70-6B68-4C12-A405-BC4205E4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BFB45-7840-49C5-86D8-EDF53D39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9042-09CD-4A8C-8AC4-72707A3B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24D4B-1E45-4B30-BD52-A34CD910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811C9-6247-48E2-93D5-2FFD63A6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FA0E4-8BEC-40AE-92CD-ACAEB0F3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A8513-2127-4B41-9C9D-669FAB60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AE7D1-D283-4781-AC5D-2CBF9513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9EE7F-2298-49F4-9431-FC141458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48B6-39A8-43B1-A631-50B5C0DE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E009-D8FB-4028-8009-EACBAE42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56886-F716-40AE-A5A5-2A955C7DC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7ACFA-F956-43CD-8FBF-F6AA6113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EA840-5FEF-43DA-A3DB-F34A1EB9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CEA0-2E6D-42FD-A7F2-B0062F6F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C83A-786A-458E-899A-8F7BCB66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5ABD0-BA00-44C6-94FF-A6FEB079F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04BE9-CFEC-4130-8046-185362C7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07F2C-D90D-470E-985C-A23021EF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4AE1-DA69-42B1-BCDF-18083081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71F3-8ACD-4CC2-8D4B-8C23E95B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5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4AE8E-F2E1-4123-84D9-3B8E3037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D603-A586-4C71-ABB9-4E3030FE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F555-08D4-4F2D-97BE-183812F0F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29B6-0F19-4379-91AA-7DFB12FCC81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B105-BD9E-4E01-827F-036A648F8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0C98-8D66-4A37-BEE7-4AB33935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F5EB-4CF1-43BC-B9A5-E8CDB608F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A489B93-B591-4B37-9E19-E677C6F5F5C4}"/>
              </a:ext>
            </a:extLst>
          </p:cNvPr>
          <p:cNvSpPr/>
          <p:nvPr/>
        </p:nvSpPr>
        <p:spPr>
          <a:xfrm>
            <a:off x="0" y="-127136"/>
            <a:ext cx="12192000" cy="6971780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86B9F-65DE-493D-9EBB-34018F8AA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770" y="946016"/>
            <a:ext cx="2253745" cy="82842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Customers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C5BB7-A7F9-46B9-AAAB-491EF370B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615" y="115828"/>
            <a:ext cx="3644726" cy="1036101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35.97 THOUSAND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CUSTOMERS INFO</a:t>
            </a:r>
          </a:p>
        </p:txBody>
      </p:sp>
      <p:pic>
        <p:nvPicPr>
          <p:cNvPr id="1032" name="Picture 8" descr="Cyber Monday Deals for 2019 | Cricket Wireless">
            <a:extLst>
              <a:ext uri="{FF2B5EF4-FFF2-40B4-BE49-F238E27FC236}">
                <a16:creationId xmlns:a16="http://schemas.microsoft.com/office/drawing/2014/main" id="{E4CB52EF-B942-45D9-B4B9-C5D35276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69" y="0"/>
            <a:ext cx="1327826" cy="13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ustomer Support | Cricket Wireless">
            <a:extLst>
              <a:ext uri="{FF2B5EF4-FFF2-40B4-BE49-F238E27FC236}">
                <a16:creationId xmlns:a16="http://schemas.microsoft.com/office/drawing/2014/main" id="{7EFE8FDA-BF61-4C5D-A806-08D6FB0C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68" y="2734738"/>
            <a:ext cx="994430" cy="9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75832277-1D4A-49B2-826C-B120C960FE26}"/>
              </a:ext>
            </a:extLst>
          </p:cNvPr>
          <p:cNvSpPr txBox="1">
            <a:spLocks/>
          </p:cNvSpPr>
          <p:nvPr/>
        </p:nvSpPr>
        <p:spPr>
          <a:xfrm>
            <a:off x="9528094" y="2365206"/>
            <a:ext cx="2253744" cy="167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Customers call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avg.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483 mins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48" name="Picture 24" descr="Rate Plans - No Hassle Wireless | Personalize Plans To Fit Mobile ...">
            <a:extLst>
              <a:ext uri="{FF2B5EF4-FFF2-40B4-BE49-F238E27FC236}">
                <a16:creationId xmlns:a16="http://schemas.microsoft.com/office/drawing/2014/main" id="{9DB0D690-1FE2-4407-82AD-2DBF5022F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06" y="4748953"/>
            <a:ext cx="1154413" cy="99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FC0DF133-29BE-4335-A7E5-406D569EF41E}"/>
              </a:ext>
            </a:extLst>
          </p:cNvPr>
          <p:cNvSpPr txBox="1">
            <a:spLocks/>
          </p:cNvSpPr>
          <p:nvPr/>
        </p:nvSpPr>
        <p:spPr>
          <a:xfrm>
            <a:off x="9593319" y="4333318"/>
            <a:ext cx="2253744" cy="1793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Customers pay avg.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$56.5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cricket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8ECDC06-70F2-4569-A325-C2096BCD721E}"/>
              </a:ext>
            </a:extLst>
          </p:cNvPr>
          <p:cNvSpPr txBox="1">
            <a:spLocks/>
          </p:cNvSpPr>
          <p:nvPr/>
        </p:nvSpPr>
        <p:spPr>
          <a:xfrm>
            <a:off x="8632782" y="1557491"/>
            <a:ext cx="3149056" cy="124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MONTHLY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DE6EC07-7516-4C5E-8BE1-77E08CEAFF68}"/>
              </a:ext>
            </a:extLst>
          </p:cNvPr>
          <p:cNvSpPr txBox="1">
            <a:spLocks/>
          </p:cNvSpPr>
          <p:nvPr/>
        </p:nvSpPr>
        <p:spPr>
          <a:xfrm>
            <a:off x="9712950" y="13356"/>
            <a:ext cx="2253744" cy="1674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Customers use cricket for avg.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19.5 months  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54" name="Picture 30" descr="HowardForums: Your Mobile Phone Community &amp; Resource">
            <a:extLst>
              <a:ext uri="{FF2B5EF4-FFF2-40B4-BE49-F238E27FC236}">
                <a16:creationId xmlns:a16="http://schemas.microsoft.com/office/drawing/2014/main" id="{2B7A0C5D-B274-4729-81B7-D71173AF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326" y="166235"/>
            <a:ext cx="1442999" cy="173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3FAC4-932E-4D62-BFA0-EA84CFD673D8}"/>
              </a:ext>
            </a:extLst>
          </p:cNvPr>
          <p:cNvCxnSpPr/>
          <p:nvPr/>
        </p:nvCxnSpPr>
        <p:spPr>
          <a:xfrm>
            <a:off x="7991475" y="166235"/>
            <a:ext cx="0" cy="624885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FD2FE5-E03A-4E38-AB6D-94CAB016C809}"/>
              </a:ext>
            </a:extLst>
          </p:cNvPr>
          <p:cNvCxnSpPr/>
          <p:nvPr/>
        </p:nvCxnSpPr>
        <p:spPr>
          <a:xfrm>
            <a:off x="8222326" y="1957388"/>
            <a:ext cx="370297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89EB20CC-619D-4F9B-AE33-DCE9696D6E55}"/>
              </a:ext>
            </a:extLst>
          </p:cNvPr>
          <p:cNvSpPr txBox="1">
            <a:spLocks/>
          </p:cNvSpPr>
          <p:nvPr/>
        </p:nvSpPr>
        <p:spPr>
          <a:xfrm>
            <a:off x="417810" y="2583359"/>
            <a:ext cx="1244335" cy="108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28%  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28DEDA3-7421-404A-9C5C-712646D19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958979"/>
              </p:ext>
            </p:extLst>
          </p:nvPr>
        </p:nvGraphicFramePr>
        <p:xfrm>
          <a:off x="80923" y="2382134"/>
          <a:ext cx="1924049" cy="1667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2" name="Subtitle 2">
            <a:extLst>
              <a:ext uri="{FF2B5EF4-FFF2-40B4-BE49-F238E27FC236}">
                <a16:creationId xmlns:a16="http://schemas.microsoft.com/office/drawing/2014/main" id="{778553C1-7D80-45F7-A3E0-65E6869AAA00}"/>
              </a:ext>
            </a:extLst>
          </p:cNvPr>
          <p:cNvSpPr txBox="1">
            <a:spLocks/>
          </p:cNvSpPr>
          <p:nvPr/>
        </p:nvSpPr>
        <p:spPr>
          <a:xfrm>
            <a:off x="96273" y="1621060"/>
            <a:ext cx="2057178" cy="90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Churn Rate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A6D71BC-811C-4460-B8E4-2E9BBA07C780}"/>
              </a:ext>
            </a:extLst>
          </p:cNvPr>
          <p:cNvSpPr/>
          <p:nvPr/>
        </p:nvSpPr>
        <p:spPr>
          <a:xfrm rot="16200000">
            <a:off x="4965796" y="-581473"/>
            <a:ext cx="613600" cy="3716283"/>
          </a:xfrm>
          <a:prstGeom prst="leftBrac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0EFD6308-0C23-42D1-8DA6-05D369DFB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345141"/>
              </p:ext>
            </p:extLst>
          </p:nvPr>
        </p:nvGraphicFramePr>
        <p:xfrm>
          <a:off x="5372658" y="2142799"/>
          <a:ext cx="2061383" cy="207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Subtitle 2">
            <a:extLst>
              <a:ext uri="{FF2B5EF4-FFF2-40B4-BE49-F238E27FC236}">
                <a16:creationId xmlns:a16="http://schemas.microsoft.com/office/drawing/2014/main" id="{2AA1067B-7AE3-4B2F-8A21-0C4FCA7445E8}"/>
              </a:ext>
            </a:extLst>
          </p:cNvPr>
          <p:cNvSpPr txBox="1">
            <a:spLocks/>
          </p:cNvSpPr>
          <p:nvPr/>
        </p:nvSpPr>
        <p:spPr>
          <a:xfrm>
            <a:off x="5437229" y="1683754"/>
            <a:ext cx="1839915" cy="85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Avg. Age Of Customers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616CF59-9B35-4B22-BA09-5D1E7C0939C6}"/>
              </a:ext>
            </a:extLst>
          </p:cNvPr>
          <p:cNvSpPr txBox="1">
            <a:spLocks/>
          </p:cNvSpPr>
          <p:nvPr/>
        </p:nvSpPr>
        <p:spPr>
          <a:xfrm>
            <a:off x="5942611" y="2948198"/>
            <a:ext cx="829149" cy="41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43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8E78F9BC-1F40-476B-A5F4-0C811EB9B6A2}"/>
              </a:ext>
            </a:extLst>
          </p:cNvPr>
          <p:cNvSpPr txBox="1">
            <a:spLocks/>
          </p:cNvSpPr>
          <p:nvPr/>
        </p:nvSpPr>
        <p:spPr>
          <a:xfrm>
            <a:off x="3299236" y="1683707"/>
            <a:ext cx="1907143" cy="865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Income Group Beyond Level 5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AB88826-F580-475F-9CCF-E431351E23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981327"/>
              </p:ext>
            </p:extLst>
          </p:nvPr>
        </p:nvGraphicFramePr>
        <p:xfrm>
          <a:off x="3137970" y="2351270"/>
          <a:ext cx="2234687" cy="149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3" name="Subtitle 2">
            <a:extLst>
              <a:ext uri="{FF2B5EF4-FFF2-40B4-BE49-F238E27FC236}">
                <a16:creationId xmlns:a16="http://schemas.microsoft.com/office/drawing/2014/main" id="{9D2A9061-3998-4A57-A611-A7BF5A4EE5F4}"/>
              </a:ext>
            </a:extLst>
          </p:cNvPr>
          <p:cNvSpPr txBox="1">
            <a:spLocks/>
          </p:cNvSpPr>
          <p:nvPr/>
        </p:nvSpPr>
        <p:spPr>
          <a:xfrm>
            <a:off x="3817661" y="2911670"/>
            <a:ext cx="892716" cy="452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61.5%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AC28FB-3B50-43C9-9613-AF2ABFC70B48}"/>
              </a:ext>
            </a:extLst>
          </p:cNvPr>
          <p:cNvCxnSpPr/>
          <p:nvPr/>
        </p:nvCxnSpPr>
        <p:spPr>
          <a:xfrm>
            <a:off x="2667253" y="237405"/>
            <a:ext cx="0" cy="624885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7451D4-D678-401A-8A22-0D3F7696121A}"/>
              </a:ext>
            </a:extLst>
          </p:cNvPr>
          <p:cNvCxnSpPr/>
          <p:nvPr/>
        </p:nvCxnSpPr>
        <p:spPr>
          <a:xfrm>
            <a:off x="3117259" y="3994999"/>
            <a:ext cx="438129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E78D6D-A6F6-4F76-901E-619D26B80B55}"/>
              </a:ext>
            </a:extLst>
          </p:cNvPr>
          <p:cNvCxnSpPr/>
          <p:nvPr/>
        </p:nvCxnSpPr>
        <p:spPr>
          <a:xfrm>
            <a:off x="172086" y="1858139"/>
            <a:ext cx="208496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636AFEF4-096E-418C-AD91-CB60E80D8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184621"/>
              </p:ext>
            </p:extLst>
          </p:nvPr>
        </p:nvGraphicFramePr>
        <p:xfrm>
          <a:off x="80923" y="4865022"/>
          <a:ext cx="2153450" cy="172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9" name="Subtitle 2">
            <a:extLst>
              <a:ext uri="{FF2B5EF4-FFF2-40B4-BE49-F238E27FC236}">
                <a16:creationId xmlns:a16="http://schemas.microsoft.com/office/drawing/2014/main" id="{EDD12BBE-49F5-4C63-BC97-995171B1E0D3}"/>
              </a:ext>
            </a:extLst>
          </p:cNvPr>
          <p:cNvSpPr txBox="1">
            <a:spLocks/>
          </p:cNvSpPr>
          <p:nvPr/>
        </p:nvSpPr>
        <p:spPr>
          <a:xfrm>
            <a:off x="100380" y="4053891"/>
            <a:ext cx="2220583" cy="1038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Rate of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Making Referrals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3DF80088-59F7-4C48-AF21-E2AE5F24D96D}"/>
              </a:ext>
            </a:extLst>
          </p:cNvPr>
          <p:cNvSpPr txBox="1">
            <a:spLocks/>
          </p:cNvSpPr>
          <p:nvPr/>
        </p:nvSpPr>
        <p:spPr>
          <a:xfrm>
            <a:off x="80923" y="5525800"/>
            <a:ext cx="2220583" cy="103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5%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3D4838B-271A-458C-B17C-D790B098953C}"/>
              </a:ext>
            </a:extLst>
          </p:cNvPr>
          <p:cNvSpPr txBox="1">
            <a:spLocks/>
          </p:cNvSpPr>
          <p:nvPr/>
        </p:nvSpPr>
        <p:spPr>
          <a:xfrm>
            <a:off x="5406289" y="4435093"/>
            <a:ext cx="2393003" cy="20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C624DEF3-DA1A-4F55-926C-43A239D82C9A}"/>
              </a:ext>
            </a:extLst>
          </p:cNvPr>
          <p:cNvSpPr txBox="1">
            <a:spLocks/>
          </p:cNvSpPr>
          <p:nvPr/>
        </p:nvSpPr>
        <p:spPr>
          <a:xfrm>
            <a:off x="3356069" y="3657849"/>
            <a:ext cx="4527351" cy="2928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Customers make avg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1.6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 customer care calls</a:t>
            </a:r>
          </a:p>
          <a:p>
            <a:pPr algn="l"/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88%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 customers experienced dropped &amp; blocked calls</a:t>
            </a:r>
          </a:p>
          <a:p>
            <a:pPr algn="l"/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3%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 customers got the retention calls.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60" name="Picture 36" descr="Mexico, Canada, US Plans | Unlimited Talk &amp; Text | Cricket Wireless">
            <a:extLst>
              <a:ext uri="{FF2B5EF4-FFF2-40B4-BE49-F238E27FC236}">
                <a16:creationId xmlns:a16="http://schemas.microsoft.com/office/drawing/2014/main" id="{1D11BC8A-0929-466B-BF9E-2B8DF721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40" y="5720826"/>
            <a:ext cx="804654" cy="9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11-cricket wireless - white - MiamiGo TvMiamiGo Tv">
            <a:extLst>
              <a:ext uri="{FF2B5EF4-FFF2-40B4-BE49-F238E27FC236}">
                <a16:creationId xmlns:a16="http://schemas.microsoft.com/office/drawing/2014/main" id="{28834745-B4A6-4771-BC5D-D4D6EEDF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8" y="39893"/>
            <a:ext cx="1806890" cy="5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78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Customers Segmentation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Customers Segmentation Analysis</dc:title>
  <dc:creator>yiming</dc:creator>
  <cp:lastModifiedBy>yiming</cp:lastModifiedBy>
  <cp:revision>18</cp:revision>
  <dcterms:created xsi:type="dcterms:W3CDTF">2020-04-27T16:42:56Z</dcterms:created>
  <dcterms:modified xsi:type="dcterms:W3CDTF">2020-04-27T19:12:44Z</dcterms:modified>
</cp:coreProperties>
</file>