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64" r:id="rId6"/>
    <p:sldId id="263" r:id="rId7"/>
    <p:sldId id="266" r:id="rId8"/>
    <p:sldId id="265" r:id="rId9"/>
    <p:sldId id="267" r:id="rId10"/>
    <p:sldId id="257" r:id="rId11"/>
    <p:sldId id="258" r:id="rId12"/>
    <p:sldId id="271" r:id="rId13"/>
    <p:sldId id="273" r:id="rId14"/>
    <p:sldId id="27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4" autoAdjust="0"/>
    <p:restoredTop sz="86422" autoAdjust="0"/>
  </p:normalViewPr>
  <p:slideViewPr>
    <p:cSldViewPr snapToGrid="0">
      <p:cViewPr varScale="1">
        <p:scale>
          <a:sx n="91" d="100"/>
          <a:sy n="91" d="100"/>
        </p:scale>
        <p:origin x="62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6FF8F-175C-8F36-4855-54EC237FA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075CB4-D50F-F32D-9DB4-88F779DFA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77664-D118-3A43-B3F6-28992408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95A056-7010-E82C-1090-59D5EAE6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0B6BF-9FF0-BBA5-6816-D422DE61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3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253D-CE44-324A-A222-CDA62710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7B6CF-D6BC-18C8-B0BB-5ECD811E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9EECA-411E-7EEC-1778-EBE4FA34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8C383-0465-F1D5-70CA-7A3207C6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9DC13-9188-55DC-F832-8696F1D6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4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4F5669-4A8D-185E-8A7F-7DC39EEB8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9A57A-D533-556B-6475-F1C92633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26EF3-2540-FDAF-F445-27D211C1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56058-1643-39DE-26E4-E507DFCF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ADB6E-7496-EEA5-AC7B-E55FB12B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58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3123-3075-3573-657D-E82321D2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D8DEA-7091-04A7-F21F-04223215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6AD648-A621-A159-6D3B-76F63FCA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0D3F6-F3A0-BD59-FA6D-037C5A54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84535-82B7-E32F-2DF9-82B284A5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0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B5250-14A5-88A4-2CC6-7CAF7244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C1245-6C05-A812-60EF-54D1D90E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2D4747-22AC-ADC2-A199-903353B9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0FCAB-C512-8BF1-8A00-5867CD33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33C27-FA34-1FE1-73BC-59A3300A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6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B4FD9-A484-D1EE-E23C-F68A50C4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F2A09-3293-F6A2-800E-E805AA387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0ACAA-DF36-F9ED-5108-F9F83450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3AC7F-F423-EA27-69F8-84C06168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A7AFE4-12BD-DBAB-D6A6-916148F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A97470-6CF5-943D-7E44-B28073E6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65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40813-08DE-186F-94D2-982C2FEC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D12446-AB80-45F5-3349-5B362771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0810D6-8AD8-844B-17A9-7AB4162EE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3FC3E9-1C7E-8487-24F8-AA7AD65F3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5E9319-199A-6B46-3010-980186ADE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F87F5A-A15F-2585-8C81-C22409EC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861143-0819-BDE2-30D0-4BD1D251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6E635-725F-C077-0573-D02BE481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35C58-16AB-8665-D781-B07C2F1E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F11CCB-5F40-88C2-68D6-3C06F274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95D5BB-940A-5CC5-405F-8C21E918D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B55E67-EADC-409D-2F5C-C4672F29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3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47D408-36FE-CADA-0CD9-5F1ED159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9C2EFD-D01C-17EF-FC29-4AE78937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3C609-52B2-F70E-B0B1-6802D804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0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C1694-440A-CC60-62B9-58F4147B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20152F-343C-0D8B-E042-5D85DE01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9B121-E553-BBD6-DAC8-5D06DB0C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C41C8-DE73-0E98-35D6-6127ADFD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1912D-ABC8-E029-3E7B-61A3E997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10F5A-C1D9-FF5E-57C4-3BC3F813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10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A6B9B-0046-EBDF-F327-78BB0C5C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C55984-F72D-CBC2-C912-61EB7633F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C1136-CB99-FB94-1601-52B637FAD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B99FA2-A234-131B-C679-025A1509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A2DE4-5462-A23D-5E4F-BFB2785A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AA5D5-75B2-8F1C-434C-231FE9D2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48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E4FA9E-14EC-1D72-6B3F-E8013E2D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9F3DB-D44A-6622-87C4-4BEC34B6D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D34D1-8A25-8AFD-3CCC-3494F3C06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4EE5B-2CB6-4682-8E72-A4C180DDD9B4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3456F-A67E-F436-CC9C-0FC96146C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E01C1-FDFA-7A4F-409D-2A8919EC9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40E84-05EF-4AA0-B1DC-E7783E7FF5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42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7.xml"/><Relationship Id="rId7" Type="http://schemas.openxmlformats.org/officeDocument/2006/relationships/image" Target="../media/image9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5" Type="http://schemas.openxmlformats.org/officeDocument/2006/relationships/tags" Target="../tags/tag19.xml"/><Relationship Id="rId10" Type="http://schemas.openxmlformats.org/officeDocument/2006/relationships/image" Target="../media/image97.png"/><Relationship Id="rId4" Type="http://schemas.openxmlformats.org/officeDocument/2006/relationships/tags" Target="../tags/tag18.xml"/><Relationship Id="rId9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tags" Target="../tags/tag6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tags" Target="../tags/tag9.xml"/><Relationship Id="rId21" Type="http://schemas.openxmlformats.org/officeDocument/2006/relationships/image" Target="../media/image64.png"/><Relationship Id="rId7" Type="http://schemas.openxmlformats.org/officeDocument/2006/relationships/tags" Target="../tags/tag13.xml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tags" Target="../tags/tag8.xml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54.png"/><Relationship Id="rId24" Type="http://schemas.openxmlformats.org/officeDocument/2006/relationships/image" Target="../media/image67.png"/><Relationship Id="rId5" Type="http://schemas.openxmlformats.org/officeDocument/2006/relationships/tags" Target="../tags/tag11.xml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7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67.png"/><Relationship Id="rId10" Type="http://schemas.openxmlformats.org/officeDocument/2006/relationships/image" Target="../media/image77.png"/><Relationship Id="rId4" Type="http://schemas.openxmlformats.org/officeDocument/2006/relationships/image" Target="../media/image66.png"/><Relationship Id="rId9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A4C5-200E-D1D2-E4FB-A480FB46D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040" y="2624537"/>
            <a:ext cx="9342474" cy="885426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Barrier Function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0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232D0395-D11D-F524-096D-66C7241B58DD}"/>
              </a:ext>
            </a:extLst>
          </p:cNvPr>
          <p:cNvGrpSpPr/>
          <p:nvPr/>
        </p:nvGrpSpPr>
        <p:grpSpPr>
          <a:xfrm>
            <a:off x="617558" y="806599"/>
            <a:ext cx="11936246" cy="5599930"/>
            <a:chOff x="666419" y="1048665"/>
            <a:chExt cx="11936246" cy="559993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6EAFA58-AC8F-01D3-436E-1FF392DC4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19" y="1104760"/>
              <a:ext cx="5499383" cy="5543835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5BB03A79-1F0C-39FA-1556-3FC78DAC603F}"/>
                </a:ext>
              </a:extLst>
            </p:cNvPr>
            <p:cNvCxnSpPr/>
            <p:nvPr/>
          </p:nvCxnSpPr>
          <p:spPr>
            <a:xfrm>
              <a:off x="2226669" y="4628788"/>
              <a:ext cx="4278834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BFF612F-9725-76F1-A8C8-E76310B816BA}"/>
                </a:ext>
              </a:extLst>
            </p:cNvPr>
            <p:cNvGrpSpPr/>
            <p:nvPr/>
          </p:nvGrpSpPr>
          <p:grpSpPr>
            <a:xfrm>
              <a:off x="6505503" y="4471466"/>
              <a:ext cx="6097162" cy="716737"/>
              <a:chOff x="6435702" y="4121194"/>
              <a:chExt cx="6097162" cy="716737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92AB8FF-B658-592A-B788-387A9AB11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3559" y="4121194"/>
                <a:ext cx="1743961" cy="287357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E49C913-A021-428C-E553-90ABDE5CD04E}"/>
                  </a:ext>
                </a:extLst>
              </p:cNvPr>
              <p:cNvSpPr txBox="1"/>
              <p:nvPr/>
            </p:nvSpPr>
            <p:spPr>
              <a:xfrm>
                <a:off x="6435702" y="4468599"/>
                <a:ext cx="609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within a user-defined normalized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convergence criteria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A729EC4-6750-7471-8B5D-DDE0A672CB2F}"/>
                </a:ext>
              </a:extLst>
            </p:cNvPr>
            <p:cNvSpPr/>
            <p:nvPr/>
          </p:nvSpPr>
          <p:spPr>
            <a:xfrm>
              <a:off x="5074571" y="3330480"/>
              <a:ext cx="830639" cy="41182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E4A2DF8-B663-AA9D-6029-30F42AC338E9}"/>
                </a:ext>
              </a:extLst>
            </p:cNvPr>
            <p:cNvCxnSpPr>
              <a:stCxn id="14" idx="6"/>
            </p:cNvCxnSpPr>
            <p:nvPr/>
          </p:nvCxnSpPr>
          <p:spPr>
            <a:xfrm flipV="1">
              <a:off x="5905210" y="3525924"/>
              <a:ext cx="879499" cy="1047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440BB6E-58DE-7A42-1589-C4A68B50D242}"/>
                </a:ext>
              </a:extLst>
            </p:cNvPr>
            <p:cNvSpPr txBox="1"/>
            <p:nvPr/>
          </p:nvSpPr>
          <p:spPr>
            <a:xfrm>
              <a:off x="6784709" y="3423676"/>
              <a:ext cx="5172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 sz="1600" dirty="0"/>
                <a:t>时刻第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zh-CN" altLang="en-US" sz="1600" dirty="0"/>
                <a:t>个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iteration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的一组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个时域估计的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states vector </a:t>
              </a:r>
              <a:r>
                <a:rPr lang="zh-CN" altLang="en-US" sz="1600" dirty="0"/>
                <a:t>和控制输入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</a:t>
              </a:r>
              <a:r>
                <a:rPr lang="zh-CN" altLang="en-US" sz="1600" dirty="0"/>
                <a:t>，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时刻时，一组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1600" dirty="0"/>
                <a:t> </a:t>
              </a:r>
              <a:r>
                <a:rPr lang="zh-CN" altLang="en-US" sz="1600" dirty="0"/>
                <a:t>个时域的控制输入都为 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C580569-6BE2-693D-7795-F0329AC37D3C}"/>
                </a:ext>
              </a:extLst>
            </p:cNvPr>
            <p:cNvGrpSpPr/>
            <p:nvPr/>
          </p:nvGrpSpPr>
          <p:grpSpPr>
            <a:xfrm>
              <a:off x="6746999" y="1048665"/>
              <a:ext cx="2622685" cy="2179195"/>
              <a:chOff x="6714907" y="460384"/>
              <a:chExt cx="2622685" cy="2179195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C8DDDC46-B6C9-9868-2D00-64CC2D2066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907" y="829736"/>
                <a:ext cx="2622685" cy="1809843"/>
              </a:xfrm>
              <a:prstGeom prst="rect">
                <a:avLst/>
              </a:prstGeom>
            </p:spPr>
          </p:pic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1EC8E0EB-6E1D-BC10-443E-B34BAC7A6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0792" y="460384"/>
                <a:ext cx="318339" cy="307728"/>
              </a:xfrm>
              <a:prstGeom prst="rect">
                <a:avLst/>
              </a:prstGeom>
            </p:spPr>
          </p:pic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A39E8DC-EBE6-4EAF-037F-9D4190BA3176}"/>
                </a:ext>
              </a:extLst>
            </p:cNvPr>
            <p:cNvGrpSpPr/>
            <p:nvPr/>
          </p:nvGrpSpPr>
          <p:grpSpPr>
            <a:xfrm>
              <a:off x="10060836" y="1048665"/>
              <a:ext cx="1409772" cy="2214100"/>
              <a:chOff x="9998015" y="474339"/>
              <a:chExt cx="1409772" cy="2214100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1B8A2F29-0A6E-074C-5E2C-6551B711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21450" y="474339"/>
                <a:ext cx="367636" cy="321681"/>
              </a:xfrm>
              <a:prstGeom prst="rect">
                <a:avLst/>
              </a:prstGeom>
            </p:spPr>
          </p:pic>
          <p:pic>
            <p:nvPicPr>
              <p:cNvPr id="28" name="图片 27">
                <a:extLst>
                  <a:ext uri="{FF2B5EF4-FFF2-40B4-BE49-F238E27FC236}">
                    <a16:creationId xmlns:a16="http://schemas.microsoft.com/office/drawing/2014/main" id="{33A05C0E-946E-1849-FB57-46E355EE6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98015" y="878596"/>
                <a:ext cx="1409772" cy="1809843"/>
              </a:xfrm>
              <a:prstGeom prst="rect">
                <a:avLst/>
              </a:prstGeom>
            </p:spPr>
          </p:pic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A971C50-6074-1DD2-00CD-11DFCB45B12E}"/>
              </a:ext>
            </a:extLst>
          </p:cNvPr>
          <p:cNvSpPr txBox="1"/>
          <p:nvPr/>
        </p:nvSpPr>
        <p:spPr>
          <a:xfrm>
            <a:off x="4209570" y="97537"/>
            <a:ext cx="328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: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-DHOCBF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C46BFF-42DA-E1E4-9F4C-D2FFA7FADD32}"/>
              </a:ext>
            </a:extLst>
          </p:cNvPr>
          <p:cNvSpPr txBox="1"/>
          <p:nvPr/>
        </p:nvSpPr>
        <p:spPr>
          <a:xfrm>
            <a:off x="6505503" y="321483"/>
            <a:ext cx="60971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Discrete-Time High-Order Control Barrier Function 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45CA06C-3A86-34AC-0D20-963FA4259DBD}"/>
              </a:ext>
            </a:extLst>
          </p:cNvPr>
          <p:cNvCxnSpPr>
            <a:cxnSpLocks/>
          </p:cNvCxnSpPr>
          <p:nvPr/>
        </p:nvCxnSpPr>
        <p:spPr>
          <a:xfrm>
            <a:off x="0" y="663940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EA4CC17-1F98-A728-C4DE-611148D63448}"/>
              </a:ext>
            </a:extLst>
          </p:cNvPr>
          <p:cNvSpPr txBox="1"/>
          <p:nvPr/>
        </p:nvSpPr>
        <p:spPr>
          <a:xfrm>
            <a:off x="279207" y="6295137"/>
            <a:ext cx="1245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 S, Zeng J, Sreenath K, et al. Iterative convex optimization for model predictive control with discrete-time high-order control barrier functions[C]//2023 American Control Conference (ACC). IEEE, 2023: 3368-3375.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5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BAF9F-4595-1DC7-8026-D70EE6D3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744" y="-374823"/>
            <a:ext cx="10515600" cy="1325563"/>
          </a:xfrm>
        </p:spPr>
        <p:txBody>
          <a:bodyPr/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Linearization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DCBF &amp; DHOCBF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FAF39B2-19EC-E1DC-2260-F70FA92C4729}"/>
              </a:ext>
            </a:extLst>
          </p:cNvPr>
          <p:cNvCxnSpPr>
            <a:cxnSpLocks/>
          </p:cNvCxnSpPr>
          <p:nvPr/>
        </p:nvCxnSpPr>
        <p:spPr>
          <a:xfrm>
            <a:off x="0" y="663114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2845E6B1-512F-5DDF-B951-944A8F62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18" y="791850"/>
            <a:ext cx="2203563" cy="241312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4837852E-C491-8DF8-E161-66365032F50A}"/>
              </a:ext>
            </a:extLst>
          </p:cNvPr>
          <p:cNvSpPr txBox="1"/>
          <p:nvPr/>
        </p:nvSpPr>
        <p:spPr>
          <a:xfrm>
            <a:off x="219064" y="5933276"/>
            <a:ext cx="1245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 S, Zeng J, Sreenath K, et al. Iterative convex optimization for model predictive control with discrete-time high-order control barrier functions[C]//2023 American Control Conference (ACC). IEEE, 2023: 3368-3375.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C52EAC-F482-58A3-8BAD-536767DA3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39" y="1030625"/>
            <a:ext cx="7953352" cy="12071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F7E7FC-23EC-E9ED-DA2F-89C254B93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3" y="970464"/>
            <a:ext cx="3790384" cy="1248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0B6056-D012-2DD2-25C3-3E8BF64EE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24" y="3132970"/>
            <a:ext cx="3960606" cy="2243257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61DE8C5A-41F0-3D48-5347-B569C8853291}"/>
              </a:ext>
            </a:extLst>
          </p:cNvPr>
          <p:cNvGrpSpPr/>
          <p:nvPr/>
        </p:nvGrpSpPr>
        <p:grpSpPr>
          <a:xfrm>
            <a:off x="378615" y="2739220"/>
            <a:ext cx="4793448" cy="2696400"/>
            <a:chOff x="378615" y="2739220"/>
            <a:chExt cx="4793448" cy="26964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2FC099C-2758-AF5C-7218-71D23D807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948" y="3301814"/>
              <a:ext cx="3278775" cy="2133806"/>
            </a:xfrm>
            <a:prstGeom prst="rect">
              <a:avLst/>
            </a:prstGeom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FFBE9CE-8206-E3AE-A1BD-3699519FEF12}"/>
                </a:ext>
              </a:extLst>
            </p:cNvPr>
            <p:cNvGrpSpPr/>
            <p:nvPr/>
          </p:nvGrpSpPr>
          <p:grpSpPr>
            <a:xfrm>
              <a:off x="378615" y="3072273"/>
              <a:ext cx="4793448" cy="2334859"/>
              <a:chOff x="319340" y="2576806"/>
              <a:chExt cx="4793448" cy="2334859"/>
            </a:xfrm>
          </p:grpSpPr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C436891-AFD1-C71B-F0E7-C3263F2E3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5559" y="2828209"/>
                <a:ext cx="937229" cy="2083456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F1130CB-5F40-0C0E-061F-6C5E4AE106A3}"/>
                  </a:ext>
                </a:extLst>
              </p:cNvPr>
              <p:cNvSpPr/>
              <p:nvPr/>
            </p:nvSpPr>
            <p:spPr>
              <a:xfrm>
                <a:off x="1009043" y="2777859"/>
                <a:ext cx="530048" cy="21338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90557D95-F9C0-BC4A-7657-A5CA4FA386D5}"/>
                  </a:ext>
                </a:extLst>
              </p:cNvPr>
              <p:cNvCxnSpPr/>
              <p:nvPr/>
            </p:nvCxnSpPr>
            <p:spPr>
              <a:xfrm>
                <a:off x="2025564" y="2690945"/>
                <a:ext cx="746876" cy="0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11D1B27A-CFE8-8462-19B8-CDBC6A71548A}"/>
                  </a:ext>
                </a:extLst>
              </p:cNvPr>
              <p:cNvCxnSpPr/>
              <p:nvPr/>
            </p:nvCxnSpPr>
            <p:spPr>
              <a:xfrm>
                <a:off x="792214" y="3109520"/>
                <a:ext cx="0" cy="746877"/>
              </a:xfrm>
              <a:prstGeom prst="straightConnector1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A88D40-2281-C375-DCF2-1517FBC9BE2F}"/>
                  </a:ext>
                </a:extLst>
              </p:cNvPr>
              <p:cNvSpPr txBox="1"/>
              <p:nvPr/>
            </p:nvSpPr>
            <p:spPr>
              <a:xfrm rot="16200000">
                <a:off x="-450454" y="3346600"/>
                <a:ext cx="18473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Steps in MPC 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增加</a:t>
                </a: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A4F693E-F79C-0708-DC09-1282012F4FD8}"/>
                </a:ext>
              </a:extLst>
            </p:cNvPr>
            <p:cNvSpPr txBox="1"/>
            <p:nvPr/>
          </p:nvSpPr>
          <p:spPr>
            <a:xfrm>
              <a:off x="1843088" y="2739220"/>
              <a:ext cx="1764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求导次数增加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D5662F5-B529-9107-8029-1C4C5A2E28F4}"/>
              </a:ext>
            </a:extLst>
          </p:cNvPr>
          <p:cNvSpPr/>
          <p:nvPr/>
        </p:nvSpPr>
        <p:spPr>
          <a:xfrm>
            <a:off x="1068318" y="3273326"/>
            <a:ext cx="3000669" cy="302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3098A08-9564-7EFE-1126-CA1DA13289AD}"/>
              </a:ext>
            </a:extLst>
          </p:cNvPr>
          <p:cNvCxnSpPr>
            <a:cxnSpLocks/>
          </p:cNvCxnSpPr>
          <p:nvPr/>
        </p:nvCxnSpPr>
        <p:spPr>
          <a:xfrm flipV="1">
            <a:off x="3829050" y="4927000"/>
            <a:ext cx="2859199" cy="44922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155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19C5C0-4363-45F6-3CDD-034205EC7581}"/>
              </a:ext>
            </a:extLst>
          </p:cNvPr>
          <p:cNvSpPr txBox="1"/>
          <p:nvPr/>
        </p:nvSpPr>
        <p:spPr>
          <a:xfrm>
            <a:off x="1257848" y="256091"/>
            <a:ext cx="170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从向量的角度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AFEDC97-BD53-B6EC-986B-4A1EACEA6289}"/>
              </a:ext>
            </a:extLst>
          </p:cNvPr>
          <p:cNvGrpSpPr/>
          <p:nvPr/>
        </p:nvGrpSpPr>
        <p:grpSpPr>
          <a:xfrm>
            <a:off x="0" y="1396975"/>
            <a:ext cx="4358449" cy="3231359"/>
            <a:chOff x="901964" y="1257372"/>
            <a:chExt cx="4358449" cy="323135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B1627A0-EE0C-DFD8-D5BF-F020086032BA}"/>
                </a:ext>
              </a:extLst>
            </p:cNvPr>
            <p:cNvGrpSpPr/>
            <p:nvPr/>
          </p:nvGrpSpPr>
          <p:grpSpPr>
            <a:xfrm>
              <a:off x="901964" y="2010662"/>
              <a:ext cx="2515697" cy="2478069"/>
              <a:chOff x="6525918" y="2920641"/>
              <a:chExt cx="3209700" cy="3159072"/>
            </a:xfrm>
          </p:grpSpPr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E2F6D59-7ABB-1314-3568-924E1BFAF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918" y="4948928"/>
                <a:ext cx="32097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FD43C940-6F81-9DDF-726B-51574554D9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9255" y="2920641"/>
                <a:ext cx="0" cy="3159072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46CE887-8D89-A6FA-0115-6D7892F426C5}"/>
                  </a:ext>
                </a:extLst>
              </p:cNvPr>
              <p:cNvSpPr txBox="1"/>
              <p:nvPr/>
            </p:nvSpPr>
            <p:spPr>
              <a:xfrm>
                <a:off x="7940445" y="4919028"/>
                <a:ext cx="4929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B32AB60-FFD8-E518-EA74-60483E0A1D90}"/>
                </a:ext>
              </a:extLst>
            </p:cNvPr>
            <p:cNvGrpSpPr/>
            <p:nvPr/>
          </p:nvGrpSpPr>
          <p:grpSpPr>
            <a:xfrm>
              <a:off x="2582435" y="2202634"/>
              <a:ext cx="1028526" cy="1017512"/>
              <a:chOff x="8508806" y="3116508"/>
              <a:chExt cx="1312265" cy="1297137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DC244041-34D0-B73B-DDCF-5F83B5CB5521}"/>
                  </a:ext>
                </a:extLst>
              </p:cNvPr>
              <p:cNvSpPr/>
              <p:nvPr/>
            </p:nvSpPr>
            <p:spPr>
              <a:xfrm>
                <a:off x="8508806" y="3116508"/>
                <a:ext cx="1312265" cy="1297137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87EC3A2-F5D4-B8A9-906C-252A505A3445}"/>
                  </a:ext>
                </a:extLst>
              </p:cNvPr>
              <p:cNvSpPr/>
              <p:nvPr/>
            </p:nvSpPr>
            <p:spPr>
              <a:xfrm flipV="1">
                <a:off x="9142078" y="3770117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片 5" descr="\documentclass{article}&#10;\usepackage{amsmath}&#10;\pagestyle{empty}&#10;\begin{document}&#10;&#10;$$(x_0,y_0)$$&#10;&#10;&#10;\end{document}" title="IguanaTex Bitmap Display">
              <a:extLst>
                <a:ext uri="{FF2B5EF4-FFF2-40B4-BE49-F238E27FC236}">
                  <a16:creationId xmlns:a16="http://schemas.microsoft.com/office/drawing/2014/main" id="{95B10753-2412-7A4B-D877-A8FF07B80E6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1658" y="2774661"/>
              <a:ext cx="414546" cy="134725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7E94697-3A5F-D388-5A0A-E15F16AC3EB5}"/>
                </a:ext>
              </a:extLst>
            </p:cNvPr>
            <p:cNvSpPr/>
            <p:nvPr/>
          </p:nvSpPr>
          <p:spPr>
            <a:xfrm flipV="1">
              <a:off x="2683964" y="3012254"/>
              <a:ext cx="35834" cy="3586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 descr="\documentclass{article}&#10;\usepackage{amsmath}&#10;\pagestyle{empty}&#10;\begin{document}&#10;&#10;&#10;$$(\widetilde{x}_{t,k}^j,\widetilde{y}_{t,k}^j)$$&#10;&#10;\end{document}" title="IguanaTex Bitmap Display">
              <a:extLst>
                <a:ext uri="{FF2B5EF4-FFF2-40B4-BE49-F238E27FC236}">
                  <a16:creationId xmlns:a16="http://schemas.microsoft.com/office/drawing/2014/main" id="{C4EF49B9-4050-58C4-B086-60AFDB7F858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709" y="2134524"/>
              <a:ext cx="451731" cy="150920"/>
            </a:xfrm>
            <a:prstGeom prst="rect">
              <a:avLst/>
            </a:prstGeom>
          </p:spPr>
        </p:pic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D9ACC39-0999-116D-62B5-D3C4EB7CB073}"/>
                </a:ext>
              </a:extLst>
            </p:cNvPr>
            <p:cNvCxnSpPr>
              <a:cxnSpLocks/>
            </p:cNvCxnSpPr>
            <p:nvPr/>
          </p:nvCxnSpPr>
          <p:spPr>
            <a:xfrm>
              <a:off x="2624087" y="1493753"/>
              <a:ext cx="2051955" cy="2107957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12BA650-1279-58F2-5884-AE84DEFDBAA3}"/>
                </a:ext>
              </a:extLst>
            </p:cNvPr>
            <p:cNvSpPr/>
            <p:nvPr/>
          </p:nvSpPr>
          <p:spPr>
            <a:xfrm>
              <a:off x="3579860" y="1257372"/>
              <a:ext cx="1680553" cy="1459598"/>
            </a:xfrm>
            <a:custGeom>
              <a:avLst/>
              <a:gdLst>
                <a:gd name="connsiteX0" fmla="*/ 0 w 2345332"/>
                <a:gd name="connsiteY0" fmla="*/ 0 h 2080255"/>
                <a:gd name="connsiteX1" fmla="*/ 677075 w 2345332"/>
                <a:gd name="connsiteY1" fmla="*/ 321087 h 2080255"/>
                <a:gd name="connsiteX2" fmla="*/ 900440 w 2345332"/>
                <a:gd name="connsiteY2" fmla="*/ 956281 h 2080255"/>
                <a:gd name="connsiteX3" fmla="*/ 1116825 w 2345332"/>
                <a:gd name="connsiteY3" fmla="*/ 1521673 h 2080255"/>
                <a:gd name="connsiteX4" fmla="*/ 1842761 w 2345332"/>
                <a:gd name="connsiteY4" fmla="*/ 2031224 h 2080255"/>
                <a:gd name="connsiteX5" fmla="*/ 2345332 w 2345332"/>
                <a:gd name="connsiteY5" fmla="*/ 2031224 h 208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5332" h="2080255">
                  <a:moveTo>
                    <a:pt x="0" y="0"/>
                  </a:moveTo>
                  <a:cubicBezTo>
                    <a:pt x="263501" y="80853"/>
                    <a:pt x="527002" y="161707"/>
                    <a:pt x="677075" y="321087"/>
                  </a:cubicBezTo>
                  <a:cubicBezTo>
                    <a:pt x="827148" y="480467"/>
                    <a:pt x="827148" y="756183"/>
                    <a:pt x="900440" y="956281"/>
                  </a:cubicBezTo>
                  <a:cubicBezTo>
                    <a:pt x="973732" y="1156379"/>
                    <a:pt x="959772" y="1342516"/>
                    <a:pt x="1116825" y="1521673"/>
                  </a:cubicBezTo>
                  <a:cubicBezTo>
                    <a:pt x="1273879" y="1700830"/>
                    <a:pt x="1638010" y="1946299"/>
                    <a:pt x="1842761" y="2031224"/>
                  </a:cubicBezTo>
                  <a:cubicBezTo>
                    <a:pt x="2047512" y="2116149"/>
                    <a:pt x="2196422" y="2073686"/>
                    <a:pt x="2345332" y="203122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A00E648-64E4-3297-FAD7-76CD52CEB082}"/>
                </a:ext>
              </a:extLst>
            </p:cNvPr>
            <p:cNvSpPr/>
            <p:nvPr/>
          </p:nvSpPr>
          <p:spPr>
            <a:xfrm flipV="1">
              <a:off x="4248863" y="1967088"/>
              <a:ext cx="35834" cy="40166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\documentclass{article}&#10;\usepackage{amsmath}&#10;\pagestyle{empty}&#10;\begin{document}&#10;&#10;$$(x_{t,k},y_{t,k})$$&#10;&#10;&#10;\end{document}" title="IguanaTex Bitmap Display">
              <a:extLst>
                <a:ext uri="{FF2B5EF4-FFF2-40B4-BE49-F238E27FC236}">
                  <a16:creationId xmlns:a16="http://schemas.microsoft.com/office/drawing/2014/main" id="{48B8BE48-BD9F-3A21-1409-E1E4D237D85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625" y="1858854"/>
              <a:ext cx="494940" cy="124377"/>
            </a:xfrm>
            <a:prstGeom prst="rect">
              <a:avLst/>
            </a:prstGeom>
          </p:spPr>
        </p:pic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E4AFE00-15A9-5368-4001-44B809541122}"/>
              </a:ext>
            </a:extLst>
          </p:cNvPr>
          <p:cNvCxnSpPr>
            <a:stCxn id="15" idx="4"/>
            <a:endCxn id="12" idx="1"/>
          </p:cNvCxnSpPr>
          <p:nvPr/>
        </p:nvCxnSpPr>
        <p:spPr>
          <a:xfrm flipV="1">
            <a:off x="2194733" y="2140975"/>
            <a:ext cx="1157414" cy="7139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851CFE9-10FF-E241-71B0-E6288D47DA16}"/>
              </a:ext>
            </a:extLst>
          </p:cNvPr>
          <p:cNvCxnSpPr>
            <a:cxnSpLocks/>
          </p:cNvCxnSpPr>
          <p:nvPr/>
        </p:nvCxnSpPr>
        <p:spPr>
          <a:xfrm flipH="1" flipV="1">
            <a:off x="1897629" y="1819487"/>
            <a:ext cx="295309" cy="105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7AE2A49-33D4-03FA-173B-0E10B45A116E}"/>
              </a:ext>
            </a:extLst>
          </p:cNvPr>
          <p:cNvCxnSpPr/>
          <p:nvPr/>
        </p:nvCxnSpPr>
        <p:spPr>
          <a:xfrm flipH="1" flipV="1">
            <a:off x="2139694" y="2047365"/>
            <a:ext cx="37122" cy="80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98D2534-2432-AE35-D2CE-F162FA910837}"/>
              </a:ext>
            </a:extLst>
          </p:cNvPr>
          <p:cNvCxnSpPr>
            <a:stCxn id="15" idx="6"/>
          </p:cNvCxnSpPr>
          <p:nvPr/>
        </p:nvCxnSpPr>
        <p:spPr>
          <a:xfrm flipV="1">
            <a:off x="2212650" y="2240629"/>
            <a:ext cx="134317" cy="63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F4EAA5-D0B7-5B12-D31D-16E4CED1F95C}"/>
              </a:ext>
            </a:extLst>
          </p:cNvPr>
          <p:cNvCxnSpPr>
            <a:stCxn id="15" idx="0"/>
          </p:cNvCxnSpPr>
          <p:nvPr/>
        </p:nvCxnSpPr>
        <p:spPr>
          <a:xfrm flipV="1">
            <a:off x="2194733" y="2850993"/>
            <a:ext cx="693526" cy="3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21DF63-6E12-282B-4B76-6BE4FCE79A30}"/>
              </a:ext>
            </a:extLst>
          </p:cNvPr>
          <p:cNvCxnSpPr>
            <a:stCxn id="15" idx="2"/>
          </p:cNvCxnSpPr>
          <p:nvPr/>
        </p:nvCxnSpPr>
        <p:spPr>
          <a:xfrm>
            <a:off x="2176816" y="2872878"/>
            <a:ext cx="951196" cy="17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984A75-A17E-6896-74E6-E1534E014A1E}"/>
              </a:ext>
            </a:extLst>
          </p:cNvPr>
          <p:cNvCxnSpPr>
            <a:cxnSpLocks/>
          </p:cNvCxnSpPr>
          <p:nvPr/>
        </p:nvCxnSpPr>
        <p:spPr>
          <a:xfrm>
            <a:off x="2187369" y="2854947"/>
            <a:ext cx="1196097" cy="504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DAC85FD-1586-C4FC-FC4F-3C7A3F57EB4E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2207402" y="2499302"/>
            <a:ext cx="361526" cy="386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73464AAC-3FE8-E694-937A-E0F20A37C2F6}"/>
              </a:ext>
            </a:extLst>
          </p:cNvPr>
          <p:cNvGrpSpPr/>
          <p:nvPr/>
        </p:nvGrpSpPr>
        <p:grpSpPr>
          <a:xfrm>
            <a:off x="3883046" y="1359162"/>
            <a:ext cx="2589636" cy="338554"/>
            <a:chOff x="6686987" y="1041470"/>
            <a:chExt cx="2589636" cy="338554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6798CDF-40B7-31F8-3943-35345101A5BB}"/>
                </a:ext>
              </a:extLst>
            </p:cNvPr>
            <p:cNvSpPr txBox="1"/>
            <p:nvPr/>
          </p:nvSpPr>
          <p:spPr>
            <a:xfrm>
              <a:off x="6686987" y="1041470"/>
              <a:ext cx="25896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红色向量：</a:t>
              </a:r>
            </a:p>
          </p:txBody>
        </p:sp>
        <p:pic>
          <p:nvPicPr>
            <p:cNvPr id="55" name="图片 54" descr="\documentclass{article}&#10;\usepackage{amsmath}&#10;\pagestyle{empty}&#10;\begin{document}&#10;&#10;&#10;$$(\widetilde{x}_{t,k}^j-x_0,\widetilde{y}_{t,k}^j-y_0)$$&#10;&#10;\end{document}" title="IguanaTex Bitmap Display">
              <a:extLst>
                <a:ext uri="{FF2B5EF4-FFF2-40B4-BE49-F238E27FC236}">
                  <a16:creationId xmlns:a16="http://schemas.microsoft.com/office/drawing/2014/main" id="{8929769D-5336-CF6A-CEFB-4E31C034B6F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161" y="1094279"/>
              <a:ext cx="1436947" cy="232937"/>
            </a:xfrm>
            <a:prstGeom prst="rect">
              <a:avLst/>
            </a:prstGeom>
          </p:spPr>
        </p:pic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6709D7A-C774-8CAE-DC30-B4B762AF2E9E}"/>
              </a:ext>
            </a:extLst>
          </p:cNvPr>
          <p:cNvGrpSpPr/>
          <p:nvPr/>
        </p:nvGrpSpPr>
        <p:grpSpPr>
          <a:xfrm>
            <a:off x="3909187" y="1998457"/>
            <a:ext cx="2589638" cy="338554"/>
            <a:chOff x="6686987" y="1873038"/>
            <a:chExt cx="2589638" cy="338554"/>
          </a:xfrm>
        </p:grpSpPr>
        <p:pic>
          <p:nvPicPr>
            <p:cNvPr id="59" name="图片 58" descr="\documentclass{article}&#10;\usepackage{amsmath}&#10;\pagestyle{empty}&#10;\begin{document}&#10;&#10;$$(x_{t,k}-x_0,y_{t,k}-y_0)$$&#10;&#10;&#10;\end{document}" title="IguanaTex Bitmap Display">
              <a:extLst>
                <a:ext uri="{FF2B5EF4-FFF2-40B4-BE49-F238E27FC236}">
                  <a16:creationId xmlns:a16="http://schemas.microsoft.com/office/drawing/2014/main" id="{DA634A44-C559-9080-16DB-89F4CCB76C5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161" y="1950106"/>
              <a:ext cx="1512464" cy="184418"/>
            </a:xfrm>
            <a:prstGeom prst="rect">
              <a:avLst/>
            </a:prstGeom>
          </p:spPr>
        </p:pic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F2800BD1-9848-71D6-D58B-9792B007FC72}"/>
                </a:ext>
              </a:extLst>
            </p:cNvPr>
            <p:cNvSpPr txBox="1"/>
            <p:nvPr/>
          </p:nvSpPr>
          <p:spPr>
            <a:xfrm>
              <a:off x="6686987" y="1873038"/>
              <a:ext cx="1961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绿色向量：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558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3FF38A-65DD-1268-981E-9E46E4E18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1" y="911226"/>
            <a:ext cx="4354589" cy="3558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F9F319-E28F-C35B-D67D-1C5994877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29" y="911226"/>
            <a:ext cx="6051861" cy="46865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C7EC61-F866-E89C-4308-266B834B9F55}"/>
              </a:ext>
            </a:extLst>
          </p:cNvPr>
          <p:cNvSpPr txBox="1"/>
          <p:nvPr/>
        </p:nvSpPr>
        <p:spPr>
          <a:xfrm>
            <a:off x="5101328" y="214769"/>
            <a:ext cx="443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/>
              <a:t>实验部分推导</a:t>
            </a:r>
          </a:p>
        </p:txBody>
      </p:sp>
    </p:spTree>
    <p:extLst>
      <p:ext uri="{BB962C8B-B14F-4D97-AF65-F5344CB8AC3E}">
        <p14:creationId xmlns:p14="http://schemas.microsoft.com/office/powerpoint/2010/main" val="416731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DA64A2C1-AA1C-3DDB-4859-35D62DDACE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88" y="911226"/>
            <a:ext cx="4354589" cy="3558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5AEDEA-83AE-9100-9862-CB3898876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06" y="911226"/>
            <a:ext cx="6051861" cy="46865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B8C7DDC-A729-6ADE-2BEE-0814B0336D5B}"/>
              </a:ext>
            </a:extLst>
          </p:cNvPr>
          <p:cNvSpPr/>
          <p:nvPr/>
        </p:nvSpPr>
        <p:spPr>
          <a:xfrm>
            <a:off x="558413" y="4104329"/>
            <a:ext cx="3615719" cy="418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7E2532-7C4C-1F97-B561-50FC2FEB7914}"/>
              </a:ext>
            </a:extLst>
          </p:cNvPr>
          <p:cNvSpPr/>
          <p:nvPr/>
        </p:nvSpPr>
        <p:spPr>
          <a:xfrm>
            <a:off x="5659706" y="5178958"/>
            <a:ext cx="6051861" cy="418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\documentclass{article}&#10;\usepackage{amsmath}&#10;\pagestyle{empty}&#10;\begin{document}&#10;&#10;$$\frac{(s-s_c)(s_j-s_c)}{(2l)^2}+\frac{(ey-ey_c)(ey_j-ey_c)}{(2d)^2}=r^2$$&#10;&#10;&#10;\end{document}" title="IguanaTex Bitmap Display">
            <a:extLst>
              <a:ext uri="{FF2B5EF4-FFF2-40B4-BE49-F238E27FC236}">
                <a16:creationId xmlns:a16="http://schemas.microsoft.com/office/drawing/2014/main" id="{8E887D0E-AB42-796E-0C04-B7714E386C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6" y="4849961"/>
            <a:ext cx="5046861" cy="598857"/>
          </a:xfrm>
          <a:prstGeom prst="rect">
            <a:avLst/>
          </a:prstGeom>
        </p:spPr>
      </p:pic>
      <p:pic>
        <p:nvPicPr>
          <p:cNvPr id="13" name="图片 12" descr="\documentclass{article}&#10;\usepackage{amsmath}&#10;\pagestyle{empty}&#10;\begin{document}&#10;&#10;$$\frac{(s-s_c)^2}{(2l)^2}+\frac{(ey-ey_c)^2}{(2d)^2}=r^2$$&#10;&#10;&#10;\end{document}" title="IguanaTex Bitmap Display">
            <a:extLst>
              <a:ext uri="{FF2B5EF4-FFF2-40B4-BE49-F238E27FC236}">
                <a16:creationId xmlns:a16="http://schemas.microsoft.com/office/drawing/2014/main" id="{17A9CF8E-B3CB-83CA-788D-55B57F859D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6" y="5764205"/>
            <a:ext cx="3123811" cy="6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2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EF9DB5-2725-FFB8-A45D-7B2AA1CF1C0B}"/>
              </a:ext>
            </a:extLst>
          </p:cNvPr>
          <p:cNvGrpSpPr/>
          <p:nvPr/>
        </p:nvGrpSpPr>
        <p:grpSpPr>
          <a:xfrm>
            <a:off x="326339" y="896200"/>
            <a:ext cx="4966769" cy="1660742"/>
            <a:chOff x="960933" y="948246"/>
            <a:chExt cx="4966769" cy="1660742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E55B003-BDF7-4550-38B1-FB7CD1C3E4E8}"/>
                </a:ext>
              </a:extLst>
            </p:cNvPr>
            <p:cNvSpPr txBox="1"/>
            <p:nvPr/>
          </p:nvSpPr>
          <p:spPr>
            <a:xfrm>
              <a:off x="1060983" y="948246"/>
              <a:ext cx="48667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ZBF</a:t>
              </a:r>
              <a:r>
                <a:rPr lang="zh-CN" altLang="en-US" sz="1400" b="1" dirty="0"/>
                <a:t>的作用：保证了一个集合的前向不变性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87B28C9-1250-5026-42FA-8C576625373C}"/>
                </a:ext>
              </a:extLst>
            </p:cNvPr>
            <p:cNvGrpSpPr/>
            <p:nvPr/>
          </p:nvGrpSpPr>
          <p:grpSpPr>
            <a:xfrm>
              <a:off x="960933" y="1377491"/>
              <a:ext cx="4793897" cy="1231497"/>
              <a:chOff x="6090533" y="1803033"/>
              <a:chExt cx="4793897" cy="1231497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94AB7D-9C47-771F-8821-72DCC8FD6CDE}"/>
                  </a:ext>
                </a:extLst>
              </p:cNvPr>
              <p:cNvSpPr txBox="1"/>
              <p:nvPr/>
            </p:nvSpPr>
            <p:spPr>
              <a:xfrm>
                <a:off x="6249607" y="1809648"/>
                <a:ext cx="24570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9AC9B124-C243-2E33-B533-8F37DF5BF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6374" y="1832603"/>
                <a:ext cx="742988" cy="279414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F3744AF-0B89-8BB8-75CC-ADB9F326B55F}"/>
                  </a:ext>
                </a:extLst>
              </p:cNvPr>
              <p:cNvSpPr txBox="1"/>
              <p:nvPr/>
            </p:nvSpPr>
            <p:spPr>
              <a:xfrm>
                <a:off x="8034961" y="1803033"/>
                <a:ext cx="1531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by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8D931647-DBB3-F808-B541-2152172798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0533" y="2075631"/>
                <a:ext cx="2565532" cy="958899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5CCCD165-0E78-2366-CBD0-D8B8DAAE1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5758" y="2136929"/>
                <a:ext cx="987630" cy="292115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BE5340E-E4AC-7253-9730-6AAFBD2B63C9}"/>
                  </a:ext>
                </a:extLst>
              </p:cNvPr>
              <p:cNvSpPr txBox="1"/>
              <p:nvPr/>
            </p:nvSpPr>
            <p:spPr>
              <a:xfrm>
                <a:off x="8706621" y="2404993"/>
                <a:ext cx="21778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continuously differentiable function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591A7B6E-ADDF-1EDE-1AE2-516545FAB0DA}"/>
              </a:ext>
            </a:extLst>
          </p:cNvPr>
          <p:cNvSpPr txBox="1"/>
          <p:nvPr/>
        </p:nvSpPr>
        <p:spPr>
          <a:xfrm>
            <a:off x="339244" y="2761328"/>
            <a:ext cx="107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ZBF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定义</a:t>
            </a:r>
            <a:r>
              <a:rPr lang="en-US" altLang="zh-CN" sz="1400" b="1" dirty="0"/>
              <a:t>:</a:t>
            </a:r>
            <a:endParaRPr lang="zh-CN" altLang="en-US" sz="1400" b="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BF856AF-B250-6252-8DAA-EF02948082A1}"/>
              </a:ext>
            </a:extLst>
          </p:cNvPr>
          <p:cNvGrpSpPr/>
          <p:nvPr/>
        </p:nvGrpSpPr>
        <p:grpSpPr>
          <a:xfrm>
            <a:off x="6096000" y="908758"/>
            <a:ext cx="5919939" cy="619086"/>
            <a:chOff x="202422" y="4889275"/>
            <a:chExt cx="5919939" cy="61908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B810FC24-F92B-5CFA-EA0B-F18E9007F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659" y="5184494"/>
              <a:ext cx="5867702" cy="323867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97E971-1FED-61E1-D4E7-34507FD26AB7}"/>
                </a:ext>
              </a:extLst>
            </p:cNvPr>
            <p:cNvSpPr txBox="1"/>
            <p:nvPr/>
          </p:nvSpPr>
          <p:spPr>
            <a:xfrm>
              <a:off x="202422" y="4889275"/>
              <a:ext cx="37028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简易证明（</a:t>
              </a:r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ZBF</a:t>
              </a:r>
              <a:r>
                <a:rPr lang="zh-CN" altLang="en-US" sz="1400" b="1" dirty="0"/>
                <a:t>保证集合前向不变的原因）：</a:t>
              </a: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8BA221DE-2560-26A1-E5BB-68F5997030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3" y="4214319"/>
            <a:ext cx="5962956" cy="717587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D7AE0A2A-BA62-6E73-9B59-ADCB1284D0FD}"/>
              </a:ext>
            </a:extLst>
          </p:cNvPr>
          <p:cNvGrpSpPr/>
          <p:nvPr/>
        </p:nvGrpSpPr>
        <p:grpSpPr>
          <a:xfrm>
            <a:off x="8111516" y="1811496"/>
            <a:ext cx="1525189" cy="1282044"/>
            <a:chOff x="7870096" y="5123432"/>
            <a:chExt cx="1525189" cy="1282044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30BDC96-A366-D740-0BBC-0C5E3620EB3C}"/>
                </a:ext>
              </a:extLst>
            </p:cNvPr>
            <p:cNvSpPr/>
            <p:nvPr/>
          </p:nvSpPr>
          <p:spPr>
            <a:xfrm>
              <a:off x="7870096" y="5304401"/>
              <a:ext cx="1525189" cy="110107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FF2FB25-2D70-C19E-96BF-247BC02A5B10}"/>
                </a:ext>
              </a:extLst>
            </p:cNvPr>
            <p:cNvCxnSpPr>
              <a:stCxn id="45" idx="7"/>
            </p:cNvCxnSpPr>
            <p:nvPr/>
          </p:nvCxnSpPr>
          <p:spPr>
            <a:xfrm flipH="1" flipV="1">
              <a:off x="8632690" y="5123432"/>
              <a:ext cx="539236" cy="34221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689BBC5-49FC-FC45-E79E-2B0FB35E8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2605" y="5465650"/>
              <a:ext cx="627056" cy="12752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8EE58C62-4A98-1CE4-3F5E-9A6B0D874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9637" y="5444385"/>
              <a:ext cx="152400" cy="47956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B14C7A5-23CA-EDEA-1B01-ADBE847AD172}"/>
              </a:ext>
            </a:extLst>
          </p:cNvPr>
          <p:cNvGrpSpPr/>
          <p:nvPr/>
        </p:nvGrpSpPr>
        <p:grpSpPr>
          <a:xfrm>
            <a:off x="6450871" y="3558161"/>
            <a:ext cx="5732771" cy="523220"/>
            <a:chOff x="6794869" y="4142577"/>
            <a:chExt cx="5732771" cy="523220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A6AEB4A-45B2-DAAC-54D1-D7289AFF5601}"/>
                </a:ext>
              </a:extLst>
            </p:cNvPr>
            <p:cNvSpPr txBox="1"/>
            <p:nvPr/>
          </p:nvSpPr>
          <p:spPr>
            <a:xfrm>
              <a:off x="6794869" y="4142577"/>
              <a:ext cx="5732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这意味着在集合边界上的时候，             ，       值不变或者增加，而边界上，              ，因此  </a:t>
              </a:r>
            </a:p>
          </p:txBody>
        </p:sp>
        <p:pic>
          <p:nvPicPr>
            <p:cNvPr id="59" name="图片 58" descr="\documentclass{article}&#10;\usepackage{amsmath}&#10;\pagestyle{empty}&#10;\begin{document}&#10;&#10;$$\dot{h}(x) \geq 0$$&#10;&#10;&#10;\end{document}" title="IguanaTex Bitmap Display">
              <a:extLst>
                <a:ext uri="{FF2B5EF4-FFF2-40B4-BE49-F238E27FC236}">
                  <a16:creationId xmlns:a16="http://schemas.microsoft.com/office/drawing/2014/main" id="{8B5B4CFC-893C-894E-2CBE-E5D343A75FE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7958" y="4189114"/>
              <a:ext cx="707291" cy="217815"/>
            </a:xfrm>
            <a:prstGeom prst="rect">
              <a:avLst/>
            </a:prstGeom>
          </p:spPr>
        </p:pic>
        <p:pic>
          <p:nvPicPr>
            <p:cNvPr id="61" name="图片 60" descr="\documentclass{article}&#10;\usepackage{amsmath}&#10;\pagestyle{empty}&#10;\begin{document}&#10;&#10;&#10;$$h(x)$$&#10;&#10;\end{document}" title="IguanaTex Bitmap Display">
              <a:extLst>
                <a:ext uri="{FF2B5EF4-FFF2-40B4-BE49-F238E27FC236}">
                  <a16:creationId xmlns:a16="http://schemas.microsoft.com/office/drawing/2014/main" id="{B3D97466-38D8-2DED-D304-419E5F9F044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4108" y="4193479"/>
              <a:ext cx="383423" cy="217815"/>
            </a:xfrm>
            <a:prstGeom prst="rect">
              <a:avLst/>
            </a:prstGeom>
          </p:spPr>
        </p:pic>
        <p:pic>
          <p:nvPicPr>
            <p:cNvPr id="64" name="图片 63" descr="\documentclass{article}&#10;\usepackage{amsmath}&#10;\pagestyle{empty}&#10;\begin{document}&#10;&#10;&#10;$$h(x)=0$$&#10;&#10;\end{document}" title="IguanaTex Bitmap Display">
              <a:extLst>
                <a:ext uri="{FF2B5EF4-FFF2-40B4-BE49-F238E27FC236}">
                  <a16:creationId xmlns:a16="http://schemas.microsoft.com/office/drawing/2014/main" id="{DDE90938-BAA0-7320-7118-B16E67A04D5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2515" y="4413705"/>
              <a:ext cx="730634" cy="196405"/>
            </a:xfrm>
            <a:prstGeom prst="rect">
              <a:avLst/>
            </a:prstGeom>
          </p:spPr>
        </p:pic>
        <p:pic>
          <p:nvPicPr>
            <p:cNvPr id="67" name="图片 66" descr="\documentclass{article}&#10;\usepackage{amsmath}&#10;\pagestyle{empty}&#10;\begin{document}&#10;&#10;&#10;$$h(x)\geq0$$&#10;&#10;\end{document}" title="IguanaTex Bitmap Display">
              <a:extLst>
                <a:ext uri="{FF2B5EF4-FFF2-40B4-BE49-F238E27FC236}">
                  <a16:creationId xmlns:a16="http://schemas.microsoft.com/office/drawing/2014/main" id="{9D0CDE64-2137-3EF9-B976-152DAE1A7D0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298" y="4442765"/>
              <a:ext cx="730634" cy="196405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1487989-8925-F6C2-AB35-7DA2FB674C08}"/>
                </a:ext>
              </a:extLst>
            </p:cNvPr>
            <p:cNvSpPr txBox="1"/>
            <p:nvPr/>
          </p:nvSpPr>
          <p:spPr>
            <a:xfrm>
              <a:off x="9139906" y="4358020"/>
              <a:ext cx="19684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     , </a:t>
              </a:r>
              <a:r>
                <a:rPr lang="zh-CN" altLang="en-US" sz="1400" dirty="0"/>
                <a:t>集合前向不变。</a:t>
              </a: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115BCCD4-A53E-A249-1205-C51EE1B93129}"/>
              </a:ext>
            </a:extLst>
          </p:cNvPr>
          <p:cNvSpPr txBox="1"/>
          <p:nvPr/>
        </p:nvSpPr>
        <p:spPr>
          <a:xfrm>
            <a:off x="4754397" y="194376"/>
            <a:ext cx="399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Barrier Functions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FDA292-A88C-6F1A-7470-968D9BED8029}"/>
              </a:ext>
            </a:extLst>
          </p:cNvPr>
          <p:cNvSpPr txBox="1"/>
          <p:nvPr/>
        </p:nvSpPr>
        <p:spPr>
          <a:xfrm>
            <a:off x="318511" y="5955738"/>
            <a:ext cx="11554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Ames A D, Xu X, Grizzle J W, et al. Control barrier function based quadratic programs for safety critical systems[J]. IEEE Transactions on Automatic Control, 2016, 62(8): 3861-3876.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19843F4-BC3F-9754-9F1D-F7B715FD78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44" y="3103583"/>
            <a:ext cx="5918504" cy="95254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CB5F3FF-B7E9-177B-6CBD-F671BC596E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89" y="5349394"/>
            <a:ext cx="4299171" cy="279414"/>
          </a:xfrm>
          <a:prstGeom prst="rect">
            <a:avLst/>
          </a:prstGeom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4F816D2-6E6F-C0F5-DEE0-CCA9F45B929E}"/>
              </a:ext>
            </a:extLst>
          </p:cNvPr>
          <p:cNvCxnSpPr/>
          <p:nvPr/>
        </p:nvCxnSpPr>
        <p:spPr>
          <a:xfrm>
            <a:off x="485413" y="5628808"/>
            <a:ext cx="4240147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3FB4DA4-6AD1-789D-4D41-C2AB0F70134A}"/>
              </a:ext>
            </a:extLst>
          </p:cNvPr>
          <p:cNvSpPr txBox="1"/>
          <p:nvPr/>
        </p:nvSpPr>
        <p:spPr>
          <a:xfrm>
            <a:off x="6450871" y="4516407"/>
            <a:ext cx="5425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barrier functions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tools to verify invariance of a set,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directly used to design a controller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enforcing invariance.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E67142-4F60-91C5-0687-0AFC06049C1B}"/>
              </a:ext>
            </a:extLst>
          </p:cNvPr>
          <p:cNvCxnSpPr>
            <a:cxnSpLocks/>
          </p:cNvCxnSpPr>
          <p:nvPr/>
        </p:nvCxnSpPr>
        <p:spPr>
          <a:xfrm>
            <a:off x="0" y="663114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2EAF393A-D653-4F4C-4BC2-E7413A73CF04}"/>
              </a:ext>
            </a:extLst>
          </p:cNvPr>
          <p:cNvSpPr/>
          <p:nvPr/>
        </p:nvSpPr>
        <p:spPr>
          <a:xfrm>
            <a:off x="227261" y="929098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2A2ECA07-B92C-9B04-D0D4-46B3DE0D3053}"/>
              </a:ext>
            </a:extLst>
          </p:cNvPr>
          <p:cNvSpPr/>
          <p:nvPr/>
        </p:nvSpPr>
        <p:spPr>
          <a:xfrm>
            <a:off x="5872035" y="940525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57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01F46F-D629-A878-94C0-EA822C24351F}"/>
              </a:ext>
            </a:extLst>
          </p:cNvPr>
          <p:cNvSpPr txBox="1"/>
          <p:nvPr/>
        </p:nvSpPr>
        <p:spPr>
          <a:xfrm>
            <a:off x="4434240" y="249259"/>
            <a:ext cx="399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Control Barrier Functions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4ECA26-435B-C96F-81B5-833EC6FB8001}"/>
              </a:ext>
            </a:extLst>
          </p:cNvPr>
          <p:cNvGrpSpPr/>
          <p:nvPr/>
        </p:nvGrpSpPr>
        <p:grpSpPr>
          <a:xfrm>
            <a:off x="520994" y="871205"/>
            <a:ext cx="5141273" cy="1660742"/>
            <a:chOff x="960933" y="948246"/>
            <a:chExt cx="5141273" cy="166074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2C970CE-C114-44E6-6E79-ADF699820543}"/>
                </a:ext>
              </a:extLst>
            </p:cNvPr>
            <p:cNvSpPr txBox="1"/>
            <p:nvPr/>
          </p:nvSpPr>
          <p:spPr>
            <a:xfrm>
              <a:off x="1060983" y="948246"/>
              <a:ext cx="5041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ZCBF</a:t>
              </a:r>
              <a:r>
                <a:rPr lang="zh-CN" altLang="en-US" sz="1400" b="1" dirty="0"/>
                <a:t>的作用：通过控制输入，保证了一个集合的前向不变性</a:t>
              </a: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5926F54-F415-3467-CD13-355F872D4432}"/>
                </a:ext>
              </a:extLst>
            </p:cNvPr>
            <p:cNvGrpSpPr/>
            <p:nvPr/>
          </p:nvGrpSpPr>
          <p:grpSpPr>
            <a:xfrm>
              <a:off x="960933" y="1377491"/>
              <a:ext cx="4793897" cy="1231497"/>
              <a:chOff x="6090533" y="1803033"/>
              <a:chExt cx="4793897" cy="1231497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89CD9BC-AE0B-BA94-B53C-2ADF52BD6701}"/>
                  </a:ext>
                </a:extLst>
              </p:cNvPr>
              <p:cNvSpPr txBox="1"/>
              <p:nvPr/>
            </p:nvSpPr>
            <p:spPr>
              <a:xfrm>
                <a:off x="6249607" y="1809648"/>
                <a:ext cx="24570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4D34C6D-5E7B-4162-FD73-DE7C78891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6374" y="1832603"/>
                <a:ext cx="742988" cy="279414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9E5CF5C-B493-567A-AF25-68407EC75EB7}"/>
                  </a:ext>
                </a:extLst>
              </p:cNvPr>
              <p:cNvSpPr txBox="1"/>
              <p:nvPr/>
            </p:nvSpPr>
            <p:spPr>
              <a:xfrm>
                <a:off x="8034961" y="1803033"/>
                <a:ext cx="15310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by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7B3E2420-E750-C2E1-B38C-F8E97A272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0533" y="2075631"/>
                <a:ext cx="2565532" cy="958899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A8156F6B-E7FD-E470-2959-1495B26873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5758" y="2136929"/>
                <a:ext cx="987630" cy="292115"/>
              </a:xfrm>
              <a:prstGeom prst="rect">
                <a:avLst/>
              </a:prstGeom>
            </p:spPr>
          </p:pic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463BC32-E63E-C14D-01F6-5D1452E4E5EA}"/>
                  </a:ext>
                </a:extLst>
              </p:cNvPr>
              <p:cNvSpPr txBox="1"/>
              <p:nvPr/>
            </p:nvSpPr>
            <p:spPr>
              <a:xfrm>
                <a:off x="8706621" y="2404993"/>
                <a:ext cx="21778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continuously differentiable function</a:t>
                </a:r>
                <a:endParaRPr lang="zh-CN" altLang="en-US" sz="16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B988E526-C03E-94F6-F7E2-F5FEC2E12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44" y="2959954"/>
            <a:ext cx="5137414" cy="13081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84E8D78-C747-BF24-4A1C-38779342AD51}"/>
              </a:ext>
            </a:extLst>
          </p:cNvPr>
          <p:cNvSpPr txBox="1"/>
          <p:nvPr/>
        </p:nvSpPr>
        <p:spPr>
          <a:xfrm>
            <a:off x="621044" y="2652177"/>
            <a:ext cx="141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ZCBF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定义</a:t>
            </a:r>
            <a:r>
              <a:rPr lang="en-US" altLang="zh-CN" sz="1400" b="1" dirty="0"/>
              <a:t>:</a:t>
            </a:r>
            <a:endParaRPr lang="zh-CN" altLang="en-US" sz="1400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2A98544-1369-0144-9F89-CA6037763107}"/>
              </a:ext>
            </a:extLst>
          </p:cNvPr>
          <p:cNvGrpSpPr/>
          <p:nvPr/>
        </p:nvGrpSpPr>
        <p:grpSpPr>
          <a:xfrm>
            <a:off x="621044" y="4349323"/>
            <a:ext cx="5143764" cy="1273289"/>
            <a:chOff x="563841" y="5016631"/>
            <a:chExt cx="5143764" cy="12732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ED6214A-6E6C-2B92-F4DB-1896BAB39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41" y="5372249"/>
              <a:ext cx="4070559" cy="37466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98AF6195-2F09-6819-8F89-B38876101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65" y="5016631"/>
              <a:ext cx="2400423" cy="355618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141336E-F85B-2977-DBA0-D3AF35FBC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41" y="5724741"/>
              <a:ext cx="5143764" cy="565179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925613E5-7A12-367B-8BD1-C31D4292D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48" y="1087292"/>
            <a:ext cx="3367239" cy="167309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CF55DDDC-9399-2DCB-44A2-B2F60257B1D3}"/>
              </a:ext>
            </a:extLst>
          </p:cNvPr>
          <p:cNvSpPr txBox="1"/>
          <p:nvPr/>
        </p:nvSpPr>
        <p:spPr>
          <a:xfrm>
            <a:off x="10322" y="6283958"/>
            <a:ext cx="12063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Ames A D, Xu X, Grizzle J W, et al. Control barrier function based quadratic programs for safety critical systems[J]. IEEE Transactions on Automatic Control, 2016, 62(8): 3861-3876.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9CACDA64-9DDC-4FB6-C375-2E57E9BFC0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917" y="2813007"/>
            <a:ext cx="2514261" cy="57897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B58EA9DC-54DC-2FF6-9A7D-45C276FC3D0E}"/>
              </a:ext>
            </a:extLst>
          </p:cNvPr>
          <p:cNvSpPr txBox="1"/>
          <p:nvPr/>
        </p:nvSpPr>
        <p:spPr>
          <a:xfrm>
            <a:off x="6985917" y="3482207"/>
            <a:ext cx="474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stricter condition is imposed by 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</a:rPr>
              <a:t>𝜸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becoming smaller. It requires 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</a:rPr>
              <a:t>𝐵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accent3">
                    <a:lumMod val="50000"/>
                  </a:schemeClr>
                </a:solidFill>
              </a:rPr>
              <a:t>𝑥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decay more slowly.</a:t>
            </a:r>
            <a:endParaRPr lang="zh-CN" altLang="en-US" sz="16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CCCBB2-406B-5281-D322-1FB924A709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159" y="4514951"/>
            <a:ext cx="1885101" cy="258233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8047F90E-3772-17AF-EEDC-B2132D59F010}"/>
              </a:ext>
            </a:extLst>
          </p:cNvPr>
          <p:cNvGrpSpPr/>
          <p:nvPr/>
        </p:nvGrpSpPr>
        <p:grpSpPr>
          <a:xfrm>
            <a:off x="6985917" y="4131490"/>
            <a:ext cx="1718334" cy="957918"/>
            <a:chOff x="7050858" y="4841224"/>
            <a:chExt cx="1930499" cy="984301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70B830C-172F-2C6C-1191-1D87886BD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858" y="4841224"/>
              <a:ext cx="1930499" cy="984301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7DF4576-5BF9-2B46-DF36-BC66F59B3591}"/>
                </a:ext>
              </a:extLst>
            </p:cNvPr>
            <p:cNvSpPr txBox="1"/>
            <p:nvPr/>
          </p:nvSpPr>
          <p:spPr>
            <a:xfrm>
              <a:off x="7636287" y="5192815"/>
              <a:ext cx="1121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可行域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164FC72-87BD-1600-2306-F2D7D94AEFFD}"/>
              </a:ext>
            </a:extLst>
          </p:cNvPr>
          <p:cNvSpPr txBox="1"/>
          <p:nvPr/>
        </p:nvSpPr>
        <p:spPr>
          <a:xfrm>
            <a:off x="4282" y="6023486"/>
            <a:ext cx="1226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Ames A D, Coogan S,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Egerstedt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et al. Control barrier functions: Theory and applications[C]//2019 18th European control conference (ECC). IEEE, 2019: 3420-3431.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A320D9-70FE-1CBF-A9BF-12FB5E476410}"/>
              </a:ext>
            </a:extLst>
          </p:cNvPr>
          <p:cNvSpPr txBox="1"/>
          <p:nvPr/>
        </p:nvSpPr>
        <p:spPr>
          <a:xfrm>
            <a:off x="7065759" y="5538405"/>
            <a:ext cx="3410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conditions are stronger than necessary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4F214C-658A-BC5F-47B7-4DB306F3A9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19" y="5326687"/>
            <a:ext cx="3141411" cy="24461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590008B-D8BF-CDF2-5FAC-B596FC711B95}"/>
              </a:ext>
            </a:extLst>
          </p:cNvPr>
          <p:cNvSpPr/>
          <p:nvPr/>
        </p:nvSpPr>
        <p:spPr>
          <a:xfrm>
            <a:off x="6985917" y="5255815"/>
            <a:ext cx="3490076" cy="6467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6E67B3-D7E5-F3D2-3F26-D6FCE34E5846}"/>
              </a:ext>
            </a:extLst>
          </p:cNvPr>
          <p:cNvSpPr txBox="1"/>
          <p:nvPr/>
        </p:nvSpPr>
        <p:spPr>
          <a:xfrm>
            <a:off x="10517532" y="5414564"/>
            <a:ext cx="1604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earlier version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690C60A-DD90-530E-6DA1-2DB9FCE3918D}"/>
              </a:ext>
            </a:extLst>
          </p:cNvPr>
          <p:cNvCxnSpPr>
            <a:cxnSpLocks/>
          </p:cNvCxnSpPr>
          <p:nvPr/>
        </p:nvCxnSpPr>
        <p:spPr>
          <a:xfrm>
            <a:off x="0" y="663114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92463-2569-5170-E8B9-006BAB72A53E}"/>
              </a:ext>
            </a:extLst>
          </p:cNvPr>
          <p:cNvSpPr txBox="1"/>
          <p:nvPr/>
        </p:nvSpPr>
        <p:spPr>
          <a:xfrm>
            <a:off x="8380256" y="841065"/>
            <a:ext cx="152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特殊形式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ZCBF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星形: 五角 21">
            <a:extLst>
              <a:ext uri="{FF2B5EF4-FFF2-40B4-BE49-F238E27FC236}">
                <a16:creationId xmlns:a16="http://schemas.microsoft.com/office/drawing/2014/main" id="{CCA13142-5EE8-1318-C2E7-E97D4492F2FC}"/>
              </a:ext>
            </a:extLst>
          </p:cNvPr>
          <p:cNvSpPr/>
          <p:nvPr/>
        </p:nvSpPr>
        <p:spPr>
          <a:xfrm>
            <a:off x="355504" y="892728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星形: 五角 23">
            <a:extLst>
              <a:ext uri="{FF2B5EF4-FFF2-40B4-BE49-F238E27FC236}">
                <a16:creationId xmlns:a16="http://schemas.microsoft.com/office/drawing/2014/main" id="{AEAD76B9-5AC7-A37D-B36B-3A823CE992AB}"/>
              </a:ext>
            </a:extLst>
          </p:cNvPr>
          <p:cNvSpPr/>
          <p:nvPr/>
        </p:nvSpPr>
        <p:spPr>
          <a:xfrm>
            <a:off x="8114716" y="901025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2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7D05002-7115-C03B-C8CE-DF5EEAACC2B6}"/>
              </a:ext>
            </a:extLst>
          </p:cNvPr>
          <p:cNvSpPr txBox="1"/>
          <p:nvPr/>
        </p:nvSpPr>
        <p:spPr>
          <a:xfrm>
            <a:off x="4015430" y="249259"/>
            <a:ext cx="440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iscrete-time Control Barrier Functions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54658E-493A-211F-E3B5-652B676136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23" y="1436663"/>
            <a:ext cx="2836592" cy="26987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286193D-6985-18C8-61DF-BC74C4C0FD58}"/>
              </a:ext>
            </a:extLst>
          </p:cNvPr>
          <p:cNvSpPr txBox="1"/>
          <p:nvPr/>
        </p:nvSpPr>
        <p:spPr>
          <a:xfrm>
            <a:off x="907415" y="846568"/>
            <a:ext cx="2736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DCBF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923BCA6-6F1A-9B69-8F87-000172FE7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13" y="1788997"/>
            <a:ext cx="2546770" cy="243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410A763-F2A0-F9B0-BA61-2A7BA433B4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77" y="2114238"/>
            <a:ext cx="2368922" cy="2133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0FAADAB-A5FB-FE25-68B3-0CE32198A9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32" y="2403180"/>
            <a:ext cx="1902905" cy="23495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3C707E89-B147-45AF-C03C-C51EA829C850}"/>
              </a:ext>
            </a:extLst>
          </p:cNvPr>
          <p:cNvGrpSpPr/>
          <p:nvPr/>
        </p:nvGrpSpPr>
        <p:grpSpPr>
          <a:xfrm>
            <a:off x="623243" y="2933812"/>
            <a:ext cx="3981336" cy="309404"/>
            <a:chOff x="1351501" y="4523150"/>
            <a:chExt cx="3981336" cy="309404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932A0B0-DF07-50BC-1DF5-9C232492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501" y="4583934"/>
              <a:ext cx="394814" cy="227018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476037-140A-A584-8B91-2A26797E4EA0}"/>
                </a:ext>
              </a:extLst>
            </p:cNvPr>
            <p:cNvSpPr txBox="1"/>
            <p:nvPr/>
          </p:nvSpPr>
          <p:spPr>
            <a:xfrm>
              <a:off x="1685708" y="4523150"/>
              <a:ext cx="1626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的下确界以</a:t>
              </a: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7DF337C-F9D3-AD91-C78F-A9773B64A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2577" y="4583934"/>
              <a:ext cx="451196" cy="186208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01270D3-D9AB-063B-CCB7-EAF193B4ED9D}"/>
                </a:ext>
              </a:extLst>
            </p:cNvPr>
            <p:cNvSpPr txBox="1"/>
            <p:nvPr/>
          </p:nvSpPr>
          <p:spPr>
            <a:xfrm>
              <a:off x="3096529" y="4524777"/>
              <a:ext cx="22363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的比率指数式衰减</a:t>
              </a:r>
            </a:p>
          </p:txBody>
        </p:sp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13FC7EF1-A8A1-6FFF-8CB4-8E729FAF2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28" y="1078891"/>
            <a:ext cx="3293213" cy="2029595"/>
          </a:xfrm>
          <a:prstGeom prst="rect">
            <a:avLst/>
          </a:prstGeom>
        </p:spPr>
      </p:pic>
      <p:grpSp>
        <p:nvGrpSpPr>
          <p:cNvPr id="89" name="组合 88">
            <a:extLst>
              <a:ext uri="{FF2B5EF4-FFF2-40B4-BE49-F238E27FC236}">
                <a16:creationId xmlns:a16="http://schemas.microsoft.com/office/drawing/2014/main" id="{781CD2BE-D1EF-5A38-2C27-26D307EC3999}"/>
              </a:ext>
            </a:extLst>
          </p:cNvPr>
          <p:cNvGrpSpPr/>
          <p:nvPr/>
        </p:nvGrpSpPr>
        <p:grpSpPr>
          <a:xfrm>
            <a:off x="4418506" y="3139351"/>
            <a:ext cx="2871885" cy="1072325"/>
            <a:chOff x="4376625" y="3139351"/>
            <a:chExt cx="2871885" cy="107232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6C8A389-8360-108E-882C-6467A99B3FAE}"/>
                </a:ext>
              </a:extLst>
            </p:cNvPr>
            <p:cNvSpPr txBox="1"/>
            <p:nvPr/>
          </p:nvSpPr>
          <p:spPr>
            <a:xfrm>
              <a:off x="4394045" y="3139351"/>
              <a:ext cx="144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feasible set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82CDB28-4A81-D34D-2DBA-0E505BCB5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625" y="3416831"/>
              <a:ext cx="2871885" cy="794845"/>
            </a:xfrm>
            <a:prstGeom prst="rect">
              <a:avLst/>
            </a:prstGeom>
          </p:spPr>
        </p:pic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05DE9B4C-EFBB-BD7E-05D0-3EFE794361ED}"/>
              </a:ext>
            </a:extLst>
          </p:cNvPr>
          <p:cNvGrpSpPr/>
          <p:nvPr/>
        </p:nvGrpSpPr>
        <p:grpSpPr>
          <a:xfrm>
            <a:off x="4435926" y="4437078"/>
            <a:ext cx="3225969" cy="796790"/>
            <a:chOff x="4394045" y="4433282"/>
            <a:chExt cx="3225969" cy="796790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5279DBD-945F-61FA-2289-869183A6B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7039" y="4713975"/>
              <a:ext cx="3222975" cy="516097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299859E-171F-CEF4-9A25-3699084EBDA2}"/>
                </a:ext>
              </a:extLst>
            </p:cNvPr>
            <p:cNvSpPr txBox="1"/>
            <p:nvPr/>
          </p:nvSpPr>
          <p:spPr>
            <a:xfrm>
              <a:off x="4394045" y="4433282"/>
              <a:ext cx="144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superlevel set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4022989A-1668-616F-8275-C33D689A6F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509" y="1150559"/>
            <a:ext cx="4044836" cy="1749263"/>
          </a:xfrm>
          <a:prstGeom prst="rect">
            <a:avLst/>
          </a:prstGeom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7C7A3883-9D0C-D440-25B7-2FA3FAEB8A1D}"/>
              </a:ext>
            </a:extLst>
          </p:cNvPr>
          <p:cNvGrpSpPr/>
          <p:nvPr/>
        </p:nvGrpSpPr>
        <p:grpSpPr>
          <a:xfrm>
            <a:off x="4418506" y="5243282"/>
            <a:ext cx="3535022" cy="534966"/>
            <a:chOff x="4387134" y="5361360"/>
            <a:chExt cx="3535022" cy="534966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C918E7A-45C7-2950-EE04-1FA59FB003A5}"/>
                </a:ext>
              </a:extLst>
            </p:cNvPr>
            <p:cNvSpPr txBox="1"/>
            <p:nvPr/>
          </p:nvSpPr>
          <p:spPr>
            <a:xfrm>
              <a:off x="4394045" y="5361360"/>
              <a:ext cx="1102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set</a:t>
              </a:r>
              <a:endPara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0AF2ACA0-A931-5DDE-084D-22D27D015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134" y="5617703"/>
              <a:ext cx="3535022" cy="278623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265BF45-5E39-763E-ABC5-FC146FA0664B}"/>
              </a:ext>
            </a:extLst>
          </p:cNvPr>
          <p:cNvGrpSpPr/>
          <p:nvPr/>
        </p:nvGrpSpPr>
        <p:grpSpPr>
          <a:xfrm>
            <a:off x="86019" y="5168181"/>
            <a:ext cx="4116432" cy="1377524"/>
            <a:chOff x="260124" y="5117152"/>
            <a:chExt cx="4616766" cy="1508485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DED0A7B-BED5-B9D1-D098-EFA742E80B46}"/>
                </a:ext>
              </a:extLst>
            </p:cNvPr>
            <p:cNvGrpSpPr/>
            <p:nvPr/>
          </p:nvGrpSpPr>
          <p:grpSpPr>
            <a:xfrm>
              <a:off x="260124" y="5122488"/>
              <a:ext cx="2295628" cy="1465381"/>
              <a:chOff x="3832035" y="1071833"/>
              <a:chExt cx="2392942" cy="1513592"/>
            </a:xfrm>
          </p:grpSpPr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6C1C1F4A-7DC2-FBA2-E45E-73F464582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32035" y="1071833"/>
                <a:ext cx="2368922" cy="1513592"/>
              </a:xfrm>
              <a:prstGeom prst="rect">
                <a:avLst/>
              </a:prstGeom>
            </p:spPr>
          </p:pic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09B36F1-5624-E972-0ABA-86F8A6BFB5BF}"/>
                  </a:ext>
                </a:extLst>
              </p:cNvPr>
              <p:cNvSpPr/>
              <p:nvPr/>
            </p:nvSpPr>
            <p:spPr>
              <a:xfrm>
                <a:off x="5554882" y="1166420"/>
                <a:ext cx="670095" cy="2698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751D4BF-7107-B908-4032-C62A47B17D66}"/>
                </a:ext>
              </a:extLst>
            </p:cNvPr>
            <p:cNvGrpSpPr/>
            <p:nvPr/>
          </p:nvGrpSpPr>
          <p:grpSpPr>
            <a:xfrm>
              <a:off x="2532709" y="5117152"/>
              <a:ext cx="2344181" cy="1508485"/>
              <a:chOff x="3872565" y="2904351"/>
              <a:chExt cx="2344181" cy="1508485"/>
            </a:xfrm>
          </p:grpSpPr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188E0D89-C3C7-A808-CB77-AF1069456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2565" y="2904351"/>
                <a:ext cx="2302615" cy="1508485"/>
              </a:xfrm>
              <a:prstGeom prst="rect">
                <a:avLst/>
              </a:prstGeom>
            </p:spPr>
          </p:pic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C325348-10E1-A314-B40C-41B0AF9DB244}"/>
                  </a:ext>
                </a:extLst>
              </p:cNvPr>
              <p:cNvSpPr/>
              <p:nvPr/>
            </p:nvSpPr>
            <p:spPr>
              <a:xfrm>
                <a:off x="5546651" y="3038667"/>
                <a:ext cx="670095" cy="26987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50" name="图片 49" descr="\documentclass{article}&#10;\usepackage{amsmath}&#10;\pagestyle{empty}&#10;\begin{document}&#10;&#10;$$\gamma=0.2$$&#10;&#10;&#10;\end{document}" title="IguanaTex Bitmap Display">
              <a:extLst>
                <a:ext uri="{FF2B5EF4-FFF2-40B4-BE49-F238E27FC236}">
                  <a16:creationId xmlns:a16="http://schemas.microsoft.com/office/drawing/2014/main" id="{72B0F418-BE04-05F0-DEA1-158D4C7E525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343" y="5576289"/>
              <a:ext cx="530304" cy="149180"/>
            </a:xfrm>
            <a:prstGeom prst="rect">
              <a:avLst/>
            </a:prstGeom>
          </p:spPr>
        </p:pic>
        <p:pic>
          <p:nvPicPr>
            <p:cNvPr id="53" name="图片 52" descr="\documentclass{article}&#10;\usepackage{amsmath}&#10;\pagestyle{empty}&#10;\begin{document}&#10;&#10;$$\gamma=0.8$$&#10;&#10;&#10;\end{document}" title="IguanaTex Bitmap Display">
              <a:extLst>
                <a:ext uri="{FF2B5EF4-FFF2-40B4-BE49-F238E27FC236}">
                  <a16:creationId xmlns:a16="http://schemas.microsoft.com/office/drawing/2014/main" id="{6630CCE0-2FC1-9FE6-5714-EC1ACB52B1B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128" y="5590902"/>
              <a:ext cx="531326" cy="149180"/>
            </a:xfrm>
            <a:prstGeom prst="rect">
              <a:avLst/>
            </a:prstGeom>
          </p:spPr>
        </p:pic>
      </p:grpSp>
      <p:pic>
        <p:nvPicPr>
          <p:cNvPr id="55" name="图片 54">
            <a:extLst>
              <a:ext uri="{FF2B5EF4-FFF2-40B4-BE49-F238E27FC236}">
                <a16:creationId xmlns:a16="http://schemas.microsoft.com/office/drawing/2014/main" id="{D64D2546-B6B9-7D2C-2C80-7B004F73BD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3" y="3450632"/>
            <a:ext cx="1898748" cy="1505027"/>
          </a:xfrm>
          <a:prstGeom prst="rect">
            <a:avLst/>
          </a:prstGeom>
        </p:spPr>
      </p:pic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0F8543A0-E6F6-F6BF-60EF-3B8835A3D7D7}"/>
              </a:ext>
            </a:extLst>
          </p:cNvPr>
          <p:cNvCxnSpPr/>
          <p:nvPr/>
        </p:nvCxnSpPr>
        <p:spPr>
          <a:xfrm flipH="1">
            <a:off x="739904" y="5457101"/>
            <a:ext cx="297755" cy="3009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93E1041-EFAA-0E4B-8EAB-D1AC43BAD255}"/>
              </a:ext>
            </a:extLst>
          </p:cNvPr>
          <p:cNvCxnSpPr>
            <a:cxnSpLocks/>
          </p:cNvCxnSpPr>
          <p:nvPr/>
        </p:nvCxnSpPr>
        <p:spPr>
          <a:xfrm flipH="1">
            <a:off x="719498" y="5410386"/>
            <a:ext cx="456759" cy="45666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E112E4F-2E30-F8AA-6370-3EE2279FBC96}"/>
              </a:ext>
            </a:extLst>
          </p:cNvPr>
          <p:cNvCxnSpPr>
            <a:cxnSpLocks/>
          </p:cNvCxnSpPr>
          <p:nvPr/>
        </p:nvCxnSpPr>
        <p:spPr>
          <a:xfrm flipH="1">
            <a:off x="775900" y="5410386"/>
            <a:ext cx="509156" cy="5208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F35BE8D-8FE9-4FD6-45CC-27DF2663B6D3}"/>
              </a:ext>
            </a:extLst>
          </p:cNvPr>
          <p:cNvCxnSpPr>
            <a:cxnSpLocks/>
          </p:cNvCxnSpPr>
          <p:nvPr/>
        </p:nvCxnSpPr>
        <p:spPr>
          <a:xfrm flipH="1">
            <a:off x="835048" y="5410386"/>
            <a:ext cx="566111" cy="61665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4B1AFDD-9E22-4E3A-5A63-18A6C3F6A717}"/>
              </a:ext>
            </a:extLst>
          </p:cNvPr>
          <p:cNvCxnSpPr>
            <a:cxnSpLocks/>
          </p:cNvCxnSpPr>
          <p:nvPr/>
        </p:nvCxnSpPr>
        <p:spPr>
          <a:xfrm flipH="1">
            <a:off x="900588" y="5448469"/>
            <a:ext cx="573881" cy="6235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B87D0387-4AAC-E616-6D83-C9D0A1128112}"/>
              </a:ext>
            </a:extLst>
          </p:cNvPr>
          <p:cNvCxnSpPr/>
          <p:nvPr/>
        </p:nvCxnSpPr>
        <p:spPr>
          <a:xfrm flipH="1">
            <a:off x="2787073" y="5595331"/>
            <a:ext cx="297755" cy="30099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F116B2E9-D4BF-78B9-E957-4BFE42F9E2FF}"/>
              </a:ext>
            </a:extLst>
          </p:cNvPr>
          <p:cNvCxnSpPr>
            <a:cxnSpLocks/>
          </p:cNvCxnSpPr>
          <p:nvPr/>
        </p:nvCxnSpPr>
        <p:spPr>
          <a:xfrm flipH="1">
            <a:off x="2766667" y="5548616"/>
            <a:ext cx="456759" cy="45666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AFF9F332-A540-E87D-48EB-FD7F66AB86DD}"/>
              </a:ext>
            </a:extLst>
          </p:cNvPr>
          <p:cNvCxnSpPr>
            <a:cxnSpLocks/>
          </p:cNvCxnSpPr>
          <p:nvPr/>
        </p:nvCxnSpPr>
        <p:spPr>
          <a:xfrm flipH="1">
            <a:off x="2823069" y="5548616"/>
            <a:ext cx="509156" cy="5208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F0B3A74-6E10-3AD4-500B-131DF12E6068}"/>
              </a:ext>
            </a:extLst>
          </p:cNvPr>
          <p:cNvCxnSpPr>
            <a:cxnSpLocks/>
          </p:cNvCxnSpPr>
          <p:nvPr/>
        </p:nvCxnSpPr>
        <p:spPr>
          <a:xfrm flipH="1">
            <a:off x="2882217" y="5548616"/>
            <a:ext cx="566111" cy="61665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F733FA3-158B-0CB8-F2A5-2D7EB6AD61A6}"/>
              </a:ext>
            </a:extLst>
          </p:cNvPr>
          <p:cNvCxnSpPr>
            <a:cxnSpLocks/>
          </p:cNvCxnSpPr>
          <p:nvPr/>
        </p:nvCxnSpPr>
        <p:spPr>
          <a:xfrm flipH="1">
            <a:off x="2947757" y="5586699"/>
            <a:ext cx="573881" cy="6235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E60D5203-888E-507E-BCC5-D3BE0900CE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13" y="2878066"/>
            <a:ext cx="2082774" cy="2077593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94ED7A2C-0DF4-F0C2-297B-C2CBF0D8B3BE}"/>
              </a:ext>
            </a:extLst>
          </p:cNvPr>
          <p:cNvSpPr txBox="1"/>
          <p:nvPr/>
        </p:nvSpPr>
        <p:spPr>
          <a:xfrm>
            <a:off x="4435926" y="6069487"/>
            <a:ext cx="7567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Zeng J, Zhang B, Sreenath K. Safety-critical model predictive control with discrete-time control barrier function[C]//2021 American Control Conference (ACC). IEEE, 2021: 3882-3889.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981107-6440-65B0-D699-B0265B659B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296" y="4921555"/>
            <a:ext cx="2781443" cy="1009702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D9C8E32-2AD5-EBB8-AE9A-F7B0EFC2C4BB}"/>
              </a:ext>
            </a:extLst>
          </p:cNvPr>
          <p:cNvCxnSpPr>
            <a:cxnSpLocks/>
          </p:cNvCxnSpPr>
          <p:nvPr/>
        </p:nvCxnSpPr>
        <p:spPr>
          <a:xfrm>
            <a:off x="0" y="663114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EE01B2DB-8553-EC93-6344-0295EED95FC9}"/>
              </a:ext>
            </a:extLst>
          </p:cNvPr>
          <p:cNvSpPr/>
          <p:nvPr/>
        </p:nvSpPr>
        <p:spPr>
          <a:xfrm>
            <a:off x="619854" y="846568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C1FAA1-85CA-EF84-7701-9232C04E3D07}"/>
              </a:ext>
            </a:extLst>
          </p:cNvPr>
          <p:cNvSpPr txBox="1"/>
          <p:nvPr/>
        </p:nvSpPr>
        <p:spPr>
          <a:xfrm>
            <a:off x="6050407" y="786706"/>
            <a:ext cx="2652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参数对可行性的影响</a:t>
            </a:r>
          </a:p>
        </p:txBody>
      </p:sp>
      <p:sp>
        <p:nvSpPr>
          <p:cNvPr id="10" name="星形: 五角 9">
            <a:extLst>
              <a:ext uri="{FF2B5EF4-FFF2-40B4-BE49-F238E27FC236}">
                <a16:creationId xmlns:a16="http://schemas.microsoft.com/office/drawing/2014/main" id="{6395F7A6-8375-0502-DF33-73CF3F5F1A71}"/>
              </a:ext>
            </a:extLst>
          </p:cNvPr>
          <p:cNvSpPr/>
          <p:nvPr/>
        </p:nvSpPr>
        <p:spPr>
          <a:xfrm>
            <a:off x="5825303" y="836730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1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CC9F751-397E-077D-6840-DD80075872E9}"/>
              </a:ext>
            </a:extLst>
          </p:cNvPr>
          <p:cNvGrpSpPr/>
          <p:nvPr/>
        </p:nvGrpSpPr>
        <p:grpSpPr>
          <a:xfrm>
            <a:off x="4540979" y="2057632"/>
            <a:ext cx="3587128" cy="2259489"/>
            <a:chOff x="772256" y="1563602"/>
            <a:chExt cx="3851227" cy="24150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058B5BB-E6B5-0523-99CD-2AA825782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256" y="1563602"/>
              <a:ext cx="3851227" cy="241508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AABA7F1-711E-524A-7400-DCFC48EE3C38}"/>
                </a:ext>
              </a:extLst>
            </p:cNvPr>
            <p:cNvSpPr/>
            <p:nvPr/>
          </p:nvSpPr>
          <p:spPr>
            <a:xfrm>
              <a:off x="4188092" y="2331371"/>
              <a:ext cx="369948" cy="13960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2B754CF-0CBB-4EA0-DCD7-9CA3F6A2881C}"/>
              </a:ext>
            </a:extLst>
          </p:cNvPr>
          <p:cNvSpPr txBox="1"/>
          <p:nvPr/>
        </p:nvSpPr>
        <p:spPr>
          <a:xfrm>
            <a:off x="166126" y="6262991"/>
            <a:ext cx="11707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Zeng J, Li Z, Sreenath K. Enhancing feasibility and safety of nonlinear model predictive control with discrete-time control barrier functions[C]//2021 60th IEEE Conference on Decision and Control (CDC). IEEE, 2021: 6137-6144.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847D6F-42EA-4DB2-D6F8-1579DF145599}"/>
              </a:ext>
            </a:extLst>
          </p:cNvPr>
          <p:cNvSpPr txBox="1"/>
          <p:nvPr/>
        </p:nvSpPr>
        <p:spPr>
          <a:xfrm>
            <a:off x="3699480" y="171354"/>
            <a:ext cx="527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Feasibility and Safety of MPC-DCBF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55801DF-58CA-54BF-F7C6-EFB8AB6C353E}"/>
              </a:ext>
            </a:extLst>
          </p:cNvPr>
          <p:cNvGrpSpPr/>
          <p:nvPr/>
        </p:nvGrpSpPr>
        <p:grpSpPr>
          <a:xfrm>
            <a:off x="297278" y="2098621"/>
            <a:ext cx="3962446" cy="2115587"/>
            <a:chOff x="533104" y="2394449"/>
            <a:chExt cx="3556254" cy="1763185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2BAA759-60A6-0FA9-8EBC-E6422B41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104" y="2394449"/>
              <a:ext cx="3556254" cy="1763185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056674C-1EB6-F366-B302-288C152BE0C2}"/>
                </a:ext>
              </a:extLst>
            </p:cNvPr>
            <p:cNvSpPr/>
            <p:nvPr/>
          </p:nvSpPr>
          <p:spPr>
            <a:xfrm>
              <a:off x="3776263" y="2736220"/>
              <a:ext cx="313095" cy="1214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11D062A-5B54-60C4-F2AB-FCF6C8001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976" y="4404745"/>
            <a:ext cx="2772904" cy="66832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3ABBCD02-5C4C-5D7D-084C-65924963D505}"/>
              </a:ext>
            </a:extLst>
          </p:cNvPr>
          <p:cNvSpPr txBox="1"/>
          <p:nvPr/>
        </p:nvSpPr>
        <p:spPr>
          <a:xfrm>
            <a:off x="4496532" y="4337970"/>
            <a:ext cx="1371900" cy="33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Reachable set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563FAD-E627-313C-DBC5-97E1751FA643}"/>
              </a:ext>
            </a:extLst>
          </p:cNvPr>
          <p:cNvSpPr txBox="1"/>
          <p:nvPr/>
        </p:nvSpPr>
        <p:spPr>
          <a:xfrm>
            <a:off x="4528123" y="5053688"/>
            <a:ext cx="1241242" cy="331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region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093885B-A4C3-B9AB-CF0F-3244191984AD}"/>
              </a:ext>
            </a:extLst>
          </p:cNvPr>
          <p:cNvGrpSpPr/>
          <p:nvPr/>
        </p:nvGrpSpPr>
        <p:grpSpPr>
          <a:xfrm>
            <a:off x="5737774" y="5139840"/>
            <a:ext cx="3238359" cy="907773"/>
            <a:chOff x="5991584" y="5101257"/>
            <a:chExt cx="3238359" cy="907773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06B72171-61CB-068E-5A8F-59F54E69C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584" y="5101257"/>
              <a:ext cx="2694668" cy="59833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0419ABE4-CFA6-C494-D926-53F544CC8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584" y="5746581"/>
              <a:ext cx="3238359" cy="262449"/>
            </a:xfrm>
            <a:prstGeom prst="rect">
              <a:avLst/>
            </a:prstGeom>
          </p:spPr>
        </p:pic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A1BCEA0-C00D-8083-8901-214927FE0482}"/>
              </a:ext>
            </a:extLst>
          </p:cNvPr>
          <p:cNvGrpSpPr/>
          <p:nvPr/>
        </p:nvGrpSpPr>
        <p:grpSpPr>
          <a:xfrm>
            <a:off x="1082865" y="1226364"/>
            <a:ext cx="9671127" cy="459594"/>
            <a:chOff x="532229" y="1367935"/>
            <a:chExt cx="9671127" cy="459594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8249179-DC6F-7629-0C0A-44A43A413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5112" y="1542845"/>
              <a:ext cx="2851671" cy="284684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997FA4D-0D7B-F66A-F4A2-4F7E4C30A01F}"/>
                </a:ext>
              </a:extLst>
            </p:cNvPr>
            <p:cNvSpPr/>
            <p:nvPr/>
          </p:nvSpPr>
          <p:spPr>
            <a:xfrm>
              <a:off x="8881642" y="1367935"/>
              <a:ext cx="1321714" cy="271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920800C4-5B1F-0CE9-F582-0675698BE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229" y="1425869"/>
              <a:ext cx="1729684" cy="271205"/>
            </a:xfrm>
            <a:prstGeom prst="rect">
              <a:avLst/>
            </a:prstGeom>
          </p:spPr>
        </p:pic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9D55DD9-A3C7-752E-5900-40F7874E636F}"/>
              </a:ext>
            </a:extLst>
          </p:cNvPr>
          <p:cNvCxnSpPr>
            <a:cxnSpLocks/>
          </p:cNvCxnSpPr>
          <p:nvPr/>
        </p:nvCxnSpPr>
        <p:spPr>
          <a:xfrm>
            <a:off x="384312" y="1947463"/>
            <a:ext cx="1143308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CD61808-E059-AC28-CC3C-B08B7D392BD2}"/>
              </a:ext>
            </a:extLst>
          </p:cNvPr>
          <p:cNvGrpSpPr/>
          <p:nvPr/>
        </p:nvGrpSpPr>
        <p:grpSpPr>
          <a:xfrm>
            <a:off x="232114" y="4324557"/>
            <a:ext cx="4181436" cy="1305261"/>
            <a:chOff x="384312" y="4298033"/>
            <a:chExt cx="4181436" cy="130526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E786AA1-C676-F4E6-BB6B-892310037F9B}"/>
                </a:ext>
              </a:extLst>
            </p:cNvPr>
            <p:cNvGrpSpPr/>
            <p:nvPr/>
          </p:nvGrpSpPr>
          <p:grpSpPr>
            <a:xfrm>
              <a:off x="384312" y="4298033"/>
              <a:ext cx="4092912" cy="1222611"/>
              <a:chOff x="286187" y="3683140"/>
              <a:chExt cx="3935832" cy="1135981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4D7EAF70-36F8-8869-D2C9-F2CEC41787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9792" y="3687713"/>
                <a:ext cx="2742227" cy="1131408"/>
              </a:xfrm>
              <a:prstGeom prst="rect">
                <a:avLst/>
              </a:prstGeom>
            </p:spPr>
          </p:pic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01755CE-56DD-CBE1-3E9D-F2EBCC3DECF7}"/>
                  </a:ext>
                </a:extLst>
              </p:cNvPr>
              <p:cNvSpPr txBox="1"/>
              <p:nvPr/>
            </p:nvSpPr>
            <p:spPr>
              <a:xfrm>
                <a:off x="286187" y="3683140"/>
                <a:ext cx="13192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Reachable set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BF250C4-D995-0FB6-06CB-41F335F4CF47}"/>
                  </a:ext>
                </a:extLst>
              </p:cNvPr>
              <p:cNvSpPr txBox="1"/>
              <p:nvPr/>
            </p:nvSpPr>
            <p:spPr>
              <a:xfrm>
                <a:off x="286187" y="4317575"/>
                <a:ext cx="119360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Safety region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F0FC170-3560-FBDC-D5B1-ADE63403A93A}"/>
                </a:ext>
              </a:extLst>
            </p:cNvPr>
            <p:cNvSpPr/>
            <p:nvPr/>
          </p:nvSpPr>
          <p:spPr>
            <a:xfrm>
              <a:off x="1570534" y="5033128"/>
              <a:ext cx="299521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29DD56D6-8DEA-68F3-3E03-BD58AAEA0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582" y="5064182"/>
              <a:ext cx="2866904" cy="539112"/>
            </a:xfrm>
            <a:prstGeom prst="rect">
              <a:avLst/>
            </a:prstGeom>
          </p:spPr>
        </p:pic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733C15B5-00F2-D01E-209E-CB6317468814}"/>
              </a:ext>
            </a:extLst>
          </p:cNvPr>
          <p:cNvSpPr txBox="1"/>
          <p:nvPr/>
        </p:nvSpPr>
        <p:spPr>
          <a:xfrm>
            <a:off x="8976133" y="2111406"/>
            <a:ext cx="260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dirty="0"/>
              <a:t>当每一步的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region</a:t>
            </a:r>
            <a:r>
              <a:rPr lang="zh-CN" altLang="en-US" sz="1200" b="1" dirty="0"/>
              <a:t>与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set</a:t>
            </a:r>
            <a:r>
              <a:rPr lang="zh-CN" altLang="en-US" sz="1200" b="1" dirty="0"/>
              <a:t>的交集非空，整个优化问题就有解。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7D99F67-ED33-0102-40B2-0C2A8EBA7841}"/>
              </a:ext>
            </a:extLst>
          </p:cNvPr>
          <p:cNvCxnSpPr>
            <a:cxnSpLocks/>
          </p:cNvCxnSpPr>
          <p:nvPr/>
        </p:nvCxnSpPr>
        <p:spPr>
          <a:xfrm>
            <a:off x="3448216" y="5643274"/>
            <a:ext cx="87681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DF43338-9283-A564-9A6A-682B6EFA7080}"/>
              </a:ext>
            </a:extLst>
          </p:cNvPr>
          <p:cNvCxnSpPr>
            <a:cxnSpLocks/>
          </p:cNvCxnSpPr>
          <p:nvPr/>
        </p:nvCxnSpPr>
        <p:spPr>
          <a:xfrm>
            <a:off x="6554363" y="5707317"/>
            <a:ext cx="1761776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太阳形 70">
            <a:extLst>
              <a:ext uri="{FF2B5EF4-FFF2-40B4-BE49-F238E27FC236}">
                <a16:creationId xmlns:a16="http://schemas.microsoft.com/office/drawing/2014/main" id="{EDF4F0D9-610E-C6D4-6DF7-136B0E2328C5}"/>
              </a:ext>
            </a:extLst>
          </p:cNvPr>
          <p:cNvSpPr/>
          <p:nvPr/>
        </p:nvSpPr>
        <p:spPr>
          <a:xfrm>
            <a:off x="4369288" y="5555487"/>
            <a:ext cx="194471" cy="195965"/>
          </a:xfrm>
          <a:prstGeom prst="su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太阳形 71">
            <a:extLst>
              <a:ext uri="{FF2B5EF4-FFF2-40B4-BE49-F238E27FC236}">
                <a16:creationId xmlns:a16="http://schemas.microsoft.com/office/drawing/2014/main" id="{5ED1A6BB-9A38-4514-C0CC-3C2A0F038E7B}"/>
              </a:ext>
            </a:extLst>
          </p:cNvPr>
          <p:cNvSpPr/>
          <p:nvPr/>
        </p:nvSpPr>
        <p:spPr>
          <a:xfrm>
            <a:off x="8361926" y="5604096"/>
            <a:ext cx="194471" cy="195965"/>
          </a:xfrm>
          <a:prstGeom prst="su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357DBD1B-5DDF-CEEE-3DAF-00869C0F43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91" y="1421906"/>
            <a:ext cx="1619688" cy="273524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BF2709B3-9444-FA1B-E935-527510284C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366" y="2658291"/>
            <a:ext cx="2532463" cy="2636537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1B44A2F8-6C0D-8B19-EAC4-E447992779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456" y="5338622"/>
            <a:ext cx="2390049" cy="90938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919AB02-8343-5C4C-90CF-1A25C0BC01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54" y="796360"/>
            <a:ext cx="9277827" cy="5334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4BB1E0-FD54-C884-43CA-D952DB5723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904" y="1040756"/>
            <a:ext cx="2643428" cy="4088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2E9D6B-C73C-96DA-A96A-316B546E66B5}"/>
              </a:ext>
            </a:extLst>
          </p:cNvPr>
          <p:cNvSpPr/>
          <p:nvPr/>
        </p:nvSpPr>
        <p:spPr>
          <a:xfrm>
            <a:off x="9228017" y="1297461"/>
            <a:ext cx="1395145" cy="184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D78271D-0AE5-31B5-A766-A0C369F10E45}"/>
              </a:ext>
            </a:extLst>
          </p:cNvPr>
          <p:cNvCxnSpPr>
            <a:cxnSpLocks/>
          </p:cNvCxnSpPr>
          <p:nvPr/>
        </p:nvCxnSpPr>
        <p:spPr>
          <a:xfrm>
            <a:off x="0" y="663114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84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1FD1522-80A1-A2AD-173E-B2CBB411C794}"/>
              </a:ext>
            </a:extLst>
          </p:cNvPr>
          <p:cNvSpPr txBox="1"/>
          <p:nvPr/>
        </p:nvSpPr>
        <p:spPr>
          <a:xfrm>
            <a:off x="104800" y="5725782"/>
            <a:ext cx="1212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Xiao W,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Belta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C. Control barrier functions for systems with high relative degree[C]//2019 IEEE 58th conference on decision and control (CDC). IEEE, 2019: 474-479.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915B67A-9DAD-859A-57E9-DBE540A02055}"/>
              </a:ext>
            </a:extLst>
          </p:cNvPr>
          <p:cNvGrpSpPr/>
          <p:nvPr/>
        </p:nvGrpSpPr>
        <p:grpSpPr>
          <a:xfrm>
            <a:off x="385089" y="1132187"/>
            <a:ext cx="3532156" cy="3056045"/>
            <a:chOff x="392736" y="1686435"/>
            <a:chExt cx="3827606" cy="312330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363A0BA-2007-C9CF-09EA-B1208760BF14}"/>
                </a:ext>
              </a:extLst>
            </p:cNvPr>
            <p:cNvGrpSpPr/>
            <p:nvPr/>
          </p:nvGrpSpPr>
          <p:grpSpPr>
            <a:xfrm>
              <a:off x="392736" y="2218107"/>
              <a:ext cx="3827606" cy="2591636"/>
              <a:chOff x="392736" y="2218107"/>
              <a:chExt cx="3827606" cy="2591636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241C3C41-779A-44E6-5A1C-A1DDB8EF9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761" y="2218107"/>
                <a:ext cx="3765581" cy="703089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DB701B3E-5E1A-9CF7-1AAE-F3C5244C2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2736" y="3143780"/>
                <a:ext cx="2742747" cy="1665963"/>
              </a:xfrm>
              <a:prstGeom prst="rect">
                <a:avLst/>
              </a:prstGeom>
            </p:spPr>
          </p:pic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CBA15F5-B233-06BF-903E-C6270E9EE34C}"/>
                </a:ext>
              </a:extLst>
            </p:cNvPr>
            <p:cNvSpPr txBox="1"/>
            <p:nvPr/>
          </p:nvSpPr>
          <p:spPr>
            <a:xfrm>
              <a:off x="539904" y="1686435"/>
              <a:ext cx="2289490" cy="346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Lie </a:t>
              </a:r>
              <a:r>
                <a:rPr lang="zh-CN" altLang="en-US" sz="1600" b="1" dirty="0"/>
                <a:t>导数定义 ：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01F775C-52E6-5873-F014-AA57AEE8B001}"/>
              </a:ext>
            </a:extLst>
          </p:cNvPr>
          <p:cNvGrpSpPr/>
          <p:nvPr/>
        </p:nvGrpSpPr>
        <p:grpSpPr>
          <a:xfrm>
            <a:off x="4087369" y="2572492"/>
            <a:ext cx="3646130" cy="2548278"/>
            <a:chOff x="3947466" y="2493043"/>
            <a:chExt cx="3359918" cy="230465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8A92858-DF23-43FD-0C4C-31D41D438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7466" y="2800820"/>
              <a:ext cx="3359918" cy="199688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4451E71-7BE3-91AA-C69A-4B553866DD18}"/>
                </a:ext>
              </a:extLst>
            </p:cNvPr>
            <p:cNvSpPr txBox="1"/>
            <p:nvPr/>
          </p:nvSpPr>
          <p:spPr>
            <a:xfrm>
              <a:off x="3947466" y="2493043"/>
              <a:ext cx="2443053" cy="30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degree </a:t>
              </a:r>
              <a:r>
                <a:rPr lang="zh-CN" altLang="en-US" sz="1600" b="1" dirty="0"/>
                <a:t>定义</a:t>
              </a:r>
              <a:r>
                <a:rPr lang="en-US" altLang="zh-CN" sz="1600" b="1" dirty="0"/>
                <a:t>:</a:t>
              </a:r>
              <a:endParaRPr lang="zh-CN" altLang="en-US" sz="1600" b="1" dirty="0"/>
            </a:p>
          </p:txBody>
        </p:sp>
      </p:grp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F34B6C6-848C-67C8-4772-A5C2953FF5F3}"/>
              </a:ext>
            </a:extLst>
          </p:cNvPr>
          <p:cNvCxnSpPr>
            <a:cxnSpLocks/>
          </p:cNvCxnSpPr>
          <p:nvPr/>
        </p:nvCxnSpPr>
        <p:spPr>
          <a:xfrm>
            <a:off x="0" y="753991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84A5DB7-78B8-1C14-0D54-64BF0492E243}"/>
              </a:ext>
            </a:extLst>
          </p:cNvPr>
          <p:cNvSpPr txBox="1"/>
          <p:nvPr/>
        </p:nvSpPr>
        <p:spPr>
          <a:xfrm>
            <a:off x="104800" y="5457014"/>
            <a:ext cx="8264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Nonlinear Systems: Control 3[M]. Springer Science &amp; Business Media, 2012.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0DCB1F6-073C-05D1-9035-78BBCB0CCEF4}"/>
              </a:ext>
            </a:extLst>
          </p:cNvPr>
          <p:cNvGrpSpPr/>
          <p:nvPr/>
        </p:nvGrpSpPr>
        <p:grpSpPr>
          <a:xfrm>
            <a:off x="4036102" y="1085924"/>
            <a:ext cx="3512022" cy="1345377"/>
            <a:chOff x="3582345" y="699304"/>
            <a:chExt cx="3512022" cy="134537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D0303D2-C3BC-DB01-7CFB-11A5773DF033}"/>
                </a:ext>
              </a:extLst>
            </p:cNvPr>
            <p:cNvSpPr txBox="1"/>
            <p:nvPr/>
          </p:nvSpPr>
          <p:spPr>
            <a:xfrm>
              <a:off x="3582345" y="699304"/>
              <a:ext cx="35120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Relative degree </a:t>
              </a:r>
              <a:r>
                <a:rPr lang="zh-CN" altLang="en-US" sz="1600" b="1" dirty="0"/>
                <a:t>定义（好理解版本）</a:t>
              </a:r>
              <a:r>
                <a:rPr lang="en-US" altLang="zh-CN" sz="1600" b="1" dirty="0"/>
                <a:t>:</a:t>
              </a:r>
              <a:endParaRPr lang="zh-CN" altLang="en-US" sz="1600" b="1" dirty="0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601E242-B9AD-3C6A-C707-6BD6339D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6667" y="1041329"/>
              <a:ext cx="3289469" cy="1003352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6DA58BEE-263E-AA12-21EE-540D21E64DCF}"/>
              </a:ext>
            </a:extLst>
          </p:cNvPr>
          <p:cNvSpPr txBox="1"/>
          <p:nvPr/>
        </p:nvSpPr>
        <p:spPr>
          <a:xfrm>
            <a:off x="7882184" y="1111816"/>
            <a:ext cx="4695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Simplified Adaptive Cruise Control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6A67E9B3-6127-D933-CF8C-A18757D974D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945" y="1577637"/>
            <a:ext cx="2325889" cy="442537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9240AF52-BDF6-6D78-427A-11D94F6FD32B}"/>
              </a:ext>
            </a:extLst>
          </p:cNvPr>
          <p:cNvGrpSpPr/>
          <p:nvPr/>
        </p:nvGrpSpPr>
        <p:grpSpPr>
          <a:xfrm>
            <a:off x="7914966" y="2160175"/>
            <a:ext cx="1212341" cy="276999"/>
            <a:chOff x="3785599" y="3475861"/>
            <a:chExt cx="1212341" cy="27699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101853E-E739-66E2-FAAE-4C168F1A1A04}"/>
                </a:ext>
              </a:extLst>
            </p:cNvPr>
            <p:cNvSpPr txBox="1"/>
            <p:nvPr/>
          </p:nvSpPr>
          <p:spPr>
            <a:xfrm>
              <a:off x="3785599" y="3475861"/>
              <a:ext cx="1143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前车恒定速度 </a:t>
              </a:r>
            </a:p>
          </p:txBody>
        </p:sp>
        <p:pic>
          <p:nvPicPr>
            <p:cNvPr id="30" name="图片 29" descr="\documentclass{article}&#10;\usepackage{amsmath}&#10;\pagestyle{empty}&#10;\begin{document}&#10;&#10;$$V_0$$&#10;&#10;&#10;\end{document}" title="IguanaTex Bitmap Display">
              <a:extLst>
                <a:ext uri="{FF2B5EF4-FFF2-40B4-BE49-F238E27FC236}">
                  <a16:creationId xmlns:a16="http://schemas.microsoft.com/office/drawing/2014/main" id="{B01A2134-4137-5784-67D0-38C2424136D7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1161" y="3558983"/>
              <a:ext cx="136779" cy="129386"/>
            </a:xfrm>
            <a:prstGeom prst="rect">
              <a:avLst/>
            </a:prstGeom>
          </p:spPr>
        </p:pic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2DAA365-8296-FAD1-A296-62B592E3BE27}"/>
              </a:ext>
            </a:extLst>
          </p:cNvPr>
          <p:cNvGrpSpPr/>
          <p:nvPr/>
        </p:nvGrpSpPr>
        <p:grpSpPr>
          <a:xfrm>
            <a:off x="9323106" y="2161230"/>
            <a:ext cx="1172149" cy="276999"/>
            <a:chOff x="5692186" y="3578754"/>
            <a:chExt cx="1172149" cy="276999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4F556AA-404D-1A5C-45B4-E33A1AA85B53}"/>
                </a:ext>
              </a:extLst>
            </p:cNvPr>
            <p:cNvSpPr txBox="1"/>
            <p:nvPr/>
          </p:nvSpPr>
          <p:spPr>
            <a:xfrm>
              <a:off x="5692186" y="3578754"/>
              <a:ext cx="1143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前车位置</a:t>
              </a:r>
            </a:p>
          </p:txBody>
        </p:sp>
        <p:pic>
          <p:nvPicPr>
            <p:cNvPr id="44" name="图片 43" descr="\documentclass{article}&#10;\usepackage{amsmath}&#10;\pagestyle{empty}&#10;\begin{document}&#10;&#10;$$x_p(t)$$&#10;&#10;&#10;\end{document}" title="IguanaTex Bitmap Display">
              <a:extLst>
                <a:ext uri="{FF2B5EF4-FFF2-40B4-BE49-F238E27FC236}">
                  <a16:creationId xmlns:a16="http://schemas.microsoft.com/office/drawing/2014/main" id="{95CB8275-D8BC-CDB2-AB24-8772EA48F1D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381" y="3586344"/>
              <a:ext cx="434954" cy="220666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EBC056E-BD22-F0A2-8395-D0EC559FA1F7}"/>
              </a:ext>
            </a:extLst>
          </p:cNvPr>
          <p:cNvGrpSpPr/>
          <p:nvPr/>
        </p:nvGrpSpPr>
        <p:grpSpPr>
          <a:xfrm>
            <a:off x="7947514" y="2547395"/>
            <a:ext cx="1000824" cy="276999"/>
            <a:chOff x="4291866" y="3927816"/>
            <a:chExt cx="1000824" cy="276999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887060D-1398-B1AF-6F74-4F15D8205FD3}"/>
                </a:ext>
              </a:extLst>
            </p:cNvPr>
            <p:cNvSpPr txBox="1"/>
            <p:nvPr/>
          </p:nvSpPr>
          <p:spPr>
            <a:xfrm>
              <a:off x="4291866" y="3927816"/>
              <a:ext cx="974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本车速度</a:t>
              </a:r>
            </a:p>
          </p:txBody>
        </p:sp>
        <p:pic>
          <p:nvPicPr>
            <p:cNvPr id="39" name="图片 38" descr="\documentclass{article}&#10;\usepackage{amsmath}&#10;\pagestyle{empty}&#10;\begin{document}&#10;&#10;&#10;$$v(t)$$&#10;&#10;\end{document}" title="IguanaTex Bitmap Display">
              <a:extLst>
                <a:ext uri="{FF2B5EF4-FFF2-40B4-BE49-F238E27FC236}">
                  <a16:creationId xmlns:a16="http://schemas.microsoft.com/office/drawing/2014/main" id="{0ECEC255-E969-F62A-F924-4D227E639BC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1106" y="3973056"/>
              <a:ext cx="261584" cy="171312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78AB95A-29E1-D62B-0A20-5231F5D9D194}"/>
              </a:ext>
            </a:extLst>
          </p:cNvPr>
          <p:cNvGrpSpPr/>
          <p:nvPr/>
        </p:nvGrpSpPr>
        <p:grpSpPr>
          <a:xfrm>
            <a:off x="9323106" y="2510292"/>
            <a:ext cx="1046637" cy="276999"/>
            <a:chOff x="5692186" y="3927816"/>
            <a:chExt cx="1046637" cy="276999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56BCC86-0DC3-4FCC-382B-9541E714B734}"/>
                </a:ext>
              </a:extLst>
            </p:cNvPr>
            <p:cNvSpPr txBox="1"/>
            <p:nvPr/>
          </p:nvSpPr>
          <p:spPr>
            <a:xfrm>
              <a:off x="5692186" y="3927816"/>
              <a:ext cx="900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/>
                <a:t>本车位置</a:t>
              </a:r>
            </a:p>
          </p:txBody>
        </p:sp>
        <p:pic>
          <p:nvPicPr>
            <p:cNvPr id="47" name="图片 46" descr="\documentclass{article}&#10;\usepackage{amsmath}&#10;\pagestyle{empty}&#10;\begin{document}&#10;&#10;&#10;$$x(t)$$&#10;&#10;\end{document}" title="IguanaTex Bitmap Display">
              <a:extLst>
                <a:ext uri="{FF2B5EF4-FFF2-40B4-BE49-F238E27FC236}">
                  <a16:creationId xmlns:a16="http://schemas.microsoft.com/office/drawing/2014/main" id="{FA88E286-CD35-8353-5A9D-42CBAC43715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115" y="3971752"/>
              <a:ext cx="307708" cy="194648"/>
            </a:xfrm>
            <a:prstGeom prst="rect">
              <a:avLst/>
            </a:prstGeom>
          </p:spPr>
        </p:pic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32BABB0-CE2A-EC09-62BE-012E264E6724}"/>
              </a:ext>
            </a:extLst>
          </p:cNvPr>
          <p:cNvGrpSpPr/>
          <p:nvPr/>
        </p:nvGrpSpPr>
        <p:grpSpPr>
          <a:xfrm>
            <a:off x="8009396" y="3680714"/>
            <a:ext cx="3127249" cy="958452"/>
            <a:chOff x="3923505" y="4394844"/>
            <a:chExt cx="3127249" cy="958452"/>
          </a:xfrm>
        </p:grpSpPr>
        <p:pic>
          <p:nvPicPr>
            <p:cNvPr id="57" name="图片 56" descr="\documentclass{article}&#10;\usepackage{amsmath}&#10;\pagestyle{empty}&#10;\begin{document}&#10;&#10;$$h(\textbf{x}_t)=x_p(t)-x(t)-\delta$$&#10;&#10;&#10;\end{document}" title="IguanaTex Bitmap Display">
              <a:extLst>
                <a:ext uri="{FF2B5EF4-FFF2-40B4-BE49-F238E27FC236}">
                  <a16:creationId xmlns:a16="http://schemas.microsoft.com/office/drawing/2014/main" id="{C2B7C543-9D09-7D43-C4B0-864F50A876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505" y="4394844"/>
              <a:ext cx="1912843" cy="192284"/>
            </a:xfrm>
            <a:prstGeom prst="rect">
              <a:avLst/>
            </a:prstGeom>
          </p:spPr>
        </p:pic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8A0C9D2-7CD5-FCC8-7379-7CB9704D8546}"/>
                </a:ext>
              </a:extLst>
            </p:cNvPr>
            <p:cNvGrpSpPr/>
            <p:nvPr/>
          </p:nvGrpSpPr>
          <p:grpSpPr>
            <a:xfrm>
              <a:off x="4698092" y="4790282"/>
              <a:ext cx="2352662" cy="563014"/>
              <a:chOff x="4165077" y="4797947"/>
              <a:chExt cx="2352662" cy="563014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4577B8E5-5146-6137-B123-8414E54683EA}"/>
                  </a:ext>
                </a:extLst>
              </p:cNvPr>
              <p:cNvGrpSpPr/>
              <p:nvPr/>
            </p:nvGrpSpPr>
            <p:grpSpPr>
              <a:xfrm>
                <a:off x="4246947" y="4858394"/>
                <a:ext cx="2270792" cy="502567"/>
                <a:chOff x="4246947" y="4858394"/>
                <a:chExt cx="2270792" cy="502567"/>
              </a:xfrm>
            </p:grpSpPr>
            <p:pic>
              <p:nvPicPr>
                <p:cNvPr id="59" name="图片 58" descr="\documentclass{article}&#10;\usepackage{amsmath}&#10;\pagestyle{empty}&#10;\begin{document}&#10;&#10;$$L_fh(\textbf{x})+L_gh(\textbf{x})u\geq -\alpha(h(\textbf{x}))$$&#10;&#10;&#10;\end{document}" title="IguanaTex Bitmap Display">
                  <a:extLst>
                    <a:ext uri="{FF2B5EF4-FFF2-40B4-BE49-F238E27FC236}">
                      <a16:creationId xmlns:a16="http://schemas.microsoft.com/office/drawing/2014/main" id="{F4918AC7-E549-283B-271D-77C505FBC30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46947" y="4858394"/>
                  <a:ext cx="2270792" cy="177342"/>
                </a:xfrm>
                <a:prstGeom prst="rect">
                  <a:avLst/>
                </a:prstGeom>
              </p:spPr>
            </p:pic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660B5B71-AA49-8D10-DFBC-22ADD99A76A5}"/>
                    </a:ext>
                  </a:extLst>
                </p:cNvPr>
                <p:cNvCxnSpPr/>
                <p:nvPr/>
              </p:nvCxnSpPr>
              <p:spPr>
                <a:xfrm>
                  <a:off x="4246947" y="5109472"/>
                  <a:ext cx="49442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5A192D36-935C-502B-906B-254C6F7F11BC}"/>
                    </a:ext>
                  </a:extLst>
                </p:cNvPr>
                <p:cNvCxnSpPr/>
                <p:nvPr/>
              </p:nvCxnSpPr>
              <p:spPr>
                <a:xfrm>
                  <a:off x="4988330" y="5109472"/>
                  <a:ext cx="494420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图片 26" descr="\documentclass{article}&#10;\usepackage{amsmath}&#10;\pagestyle{empty}&#10;\begin{document}&#10;&#10;$$-v$$&#10;&#10;&#10;\end{document}" title="IguanaTex Bitmap Display">
                  <a:extLst>
                    <a:ext uri="{FF2B5EF4-FFF2-40B4-BE49-F238E27FC236}">
                      <a16:creationId xmlns:a16="http://schemas.microsoft.com/office/drawing/2014/main" id="{67FB850C-9870-76E8-1A00-AAB69F992E4A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8023" y="5194991"/>
                  <a:ext cx="229715" cy="88807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3C9A388-B36D-86B0-B879-95B0CB4576BC}"/>
                    </a:ext>
                  </a:extLst>
                </p:cNvPr>
                <p:cNvSpPr txBox="1"/>
                <p:nvPr/>
              </p:nvSpPr>
              <p:spPr>
                <a:xfrm>
                  <a:off x="5110163" y="5053184"/>
                  <a:ext cx="581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2C542AF-74BD-CD9D-F1D8-42DBE1C846BA}"/>
                  </a:ext>
                </a:extLst>
              </p:cNvPr>
              <p:cNvSpPr/>
              <p:nvPr/>
            </p:nvSpPr>
            <p:spPr>
              <a:xfrm>
                <a:off x="4165077" y="4797947"/>
                <a:ext cx="1450506" cy="2545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1" name="图片 60" descr="\documentclass{article}&#10;\usepackage{amsmath}&#10;\pagestyle{empty}&#10;\begin{document}&#10;&#10;$$\dot{h}(\textbf{x}(t))=$$&#10;&#10;&#10;\end{document}" title="IguanaTex Bitmap Display">
              <a:extLst>
                <a:ext uri="{FF2B5EF4-FFF2-40B4-BE49-F238E27FC236}">
                  <a16:creationId xmlns:a16="http://schemas.microsoft.com/office/drawing/2014/main" id="{A8E7F390-7440-5398-87A9-DF09CA69945D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505" y="4801988"/>
              <a:ext cx="703588" cy="206568"/>
            </a:xfrm>
            <a:prstGeom prst="rect">
              <a:avLst/>
            </a:prstGeom>
          </p:spPr>
        </p:pic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8AEEF18-EF22-9078-6801-19B4635CDE44}"/>
              </a:ext>
            </a:extLst>
          </p:cNvPr>
          <p:cNvGrpSpPr/>
          <p:nvPr/>
        </p:nvGrpSpPr>
        <p:grpSpPr>
          <a:xfrm>
            <a:off x="7988454" y="2989965"/>
            <a:ext cx="3136163" cy="473487"/>
            <a:chOff x="4165077" y="5507340"/>
            <a:chExt cx="3136163" cy="473487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92AE25E-A417-0779-907C-58BF292EF215}"/>
                </a:ext>
              </a:extLst>
            </p:cNvPr>
            <p:cNvCxnSpPr/>
            <p:nvPr/>
          </p:nvCxnSpPr>
          <p:spPr>
            <a:xfrm>
              <a:off x="4165077" y="5507340"/>
              <a:ext cx="3136163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481AADD-3F00-BFA9-0E24-5A070212FA6B}"/>
                </a:ext>
              </a:extLst>
            </p:cNvPr>
            <p:cNvCxnSpPr/>
            <p:nvPr/>
          </p:nvCxnSpPr>
          <p:spPr>
            <a:xfrm>
              <a:off x="4165077" y="5980827"/>
              <a:ext cx="3136163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643FC7A1-83ED-06B3-A61B-66E69B8BA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777" y="5530612"/>
              <a:ext cx="673670" cy="386736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904FDBFC-A268-0321-0691-F572A12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092" y="5564417"/>
              <a:ext cx="673669" cy="364904"/>
            </a:xfrm>
            <a:prstGeom prst="rect">
              <a:avLst/>
            </a:prstGeom>
          </p:spPr>
        </p:pic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3F588D00-8241-A300-C686-4217E5D2FD47}"/>
              </a:ext>
            </a:extLst>
          </p:cNvPr>
          <p:cNvSpPr txBox="1"/>
          <p:nvPr/>
        </p:nvSpPr>
        <p:spPr>
          <a:xfrm>
            <a:off x="4493454" y="293430"/>
            <a:ext cx="359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 derivative and Relative degree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95A1288E-8681-1BBC-617E-C1E133267ADB}"/>
              </a:ext>
            </a:extLst>
          </p:cNvPr>
          <p:cNvSpPr/>
          <p:nvPr/>
        </p:nvSpPr>
        <p:spPr>
          <a:xfrm>
            <a:off x="249276" y="1170948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F7B7E5BD-A119-E1ED-57B8-85FC83B797D2}"/>
              </a:ext>
            </a:extLst>
          </p:cNvPr>
          <p:cNvSpPr/>
          <p:nvPr/>
        </p:nvSpPr>
        <p:spPr>
          <a:xfrm>
            <a:off x="3755357" y="1134582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五角 6">
            <a:extLst>
              <a:ext uri="{FF2B5EF4-FFF2-40B4-BE49-F238E27FC236}">
                <a16:creationId xmlns:a16="http://schemas.microsoft.com/office/drawing/2014/main" id="{FB68A10D-D0D7-BA1D-6865-A8A799DF25F5}"/>
              </a:ext>
            </a:extLst>
          </p:cNvPr>
          <p:cNvSpPr/>
          <p:nvPr/>
        </p:nvSpPr>
        <p:spPr>
          <a:xfrm>
            <a:off x="7618214" y="1132187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83E31F6-6A73-29FF-7290-E8A15AA3997F}"/>
              </a:ext>
            </a:extLst>
          </p:cNvPr>
          <p:cNvGrpSpPr/>
          <p:nvPr/>
        </p:nvGrpSpPr>
        <p:grpSpPr>
          <a:xfrm>
            <a:off x="673698" y="1147888"/>
            <a:ext cx="3510129" cy="5261602"/>
            <a:chOff x="7776136" y="1014340"/>
            <a:chExt cx="3510129" cy="526160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B11191B-8C04-E3AC-616A-61FCEA4C6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6136" y="1291339"/>
              <a:ext cx="3510129" cy="4984603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521DD81-4C8C-2746-B04E-40FD626DF8B4}"/>
                </a:ext>
              </a:extLst>
            </p:cNvPr>
            <p:cNvSpPr txBox="1"/>
            <p:nvPr/>
          </p:nvSpPr>
          <p:spPr>
            <a:xfrm>
              <a:off x="7776136" y="1014340"/>
              <a:ext cx="1211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HOBF</a:t>
              </a:r>
              <a:r>
                <a:rPr lang="zh-CN" altLang="en-US" sz="1200" b="1" dirty="0"/>
                <a:t>定义：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AD4084E-DAEA-BEB5-6109-E6A20C0FFD3E}"/>
              </a:ext>
            </a:extLst>
          </p:cNvPr>
          <p:cNvSpPr txBox="1"/>
          <p:nvPr/>
        </p:nvSpPr>
        <p:spPr>
          <a:xfrm>
            <a:off x="4741367" y="184825"/>
            <a:ext cx="325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order Barrier Functions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AB02E43-EC94-89A9-3E43-43E00C8F3410}"/>
              </a:ext>
            </a:extLst>
          </p:cNvPr>
          <p:cNvCxnSpPr>
            <a:cxnSpLocks/>
          </p:cNvCxnSpPr>
          <p:nvPr/>
        </p:nvCxnSpPr>
        <p:spPr>
          <a:xfrm>
            <a:off x="0" y="684056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6A158FB-955E-2C38-2A19-761B0A63A59D}"/>
              </a:ext>
            </a:extLst>
          </p:cNvPr>
          <p:cNvSpPr txBox="1"/>
          <p:nvPr/>
        </p:nvSpPr>
        <p:spPr>
          <a:xfrm>
            <a:off x="71256" y="6378712"/>
            <a:ext cx="1212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Xiao W,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Belta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C. Control barrier functions for systems with high relative degree[C]//2019 IEEE 58th conference on decision and control (CDC). IEEE, 2019: 474-479.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E374E2-4148-E98F-9B9F-020E2A1562F1}"/>
              </a:ext>
            </a:extLst>
          </p:cNvPr>
          <p:cNvSpPr txBox="1"/>
          <p:nvPr/>
        </p:nvSpPr>
        <p:spPr>
          <a:xfrm>
            <a:off x="554050" y="831156"/>
            <a:ext cx="4866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HOBF</a:t>
            </a:r>
            <a:r>
              <a:rPr lang="zh-CN" altLang="en-US" sz="1400" b="1" dirty="0"/>
              <a:t>的作用：保证了多个集合的交集的前向不变性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242FA27-55A2-039A-FE1C-FFBF0D706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57" y="1235083"/>
            <a:ext cx="5866318" cy="47756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5522BF4-7FB7-EFBC-1F8E-980EAC4B8915}"/>
              </a:ext>
            </a:extLst>
          </p:cNvPr>
          <p:cNvSpPr txBox="1"/>
          <p:nvPr/>
        </p:nvSpPr>
        <p:spPr>
          <a:xfrm>
            <a:off x="5755162" y="831156"/>
            <a:ext cx="207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需要证明的是：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6030ABF-8A9A-78AE-B0ED-A0CDC73BC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57" y="1973764"/>
            <a:ext cx="5772446" cy="579821"/>
          </a:xfrm>
          <a:prstGeom prst="rect">
            <a:avLst/>
          </a:prstGeom>
        </p:spPr>
      </p:pic>
      <p:sp>
        <p:nvSpPr>
          <p:cNvPr id="2" name="星形: 五角 1">
            <a:extLst>
              <a:ext uri="{FF2B5EF4-FFF2-40B4-BE49-F238E27FC236}">
                <a16:creationId xmlns:a16="http://schemas.microsoft.com/office/drawing/2014/main" id="{97175A66-C96F-7733-220A-DCF39E289A6B}"/>
              </a:ext>
            </a:extLst>
          </p:cNvPr>
          <p:cNvSpPr/>
          <p:nvPr/>
        </p:nvSpPr>
        <p:spPr>
          <a:xfrm>
            <a:off x="330085" y="856623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3E6434FF-A4B1-1CAB-5D35-A347D988EA65}"/>
              </a:ext>
            </a:extLst>
          </p:cNvPr>
          <p:cNvSpPr/>
          <p:nvPr/>
        </p:nvSpPr>
        <p:spPr>
          <a:xfrm>
            <a:off x="5532751" y="888295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4631DFE-85BF-1FD5-E0F6-FB2D32190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44" y="2742235"/>
            <a:ext cx="7004410" cy="31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3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880D2B8-5D91-50E9-A511-34C817E6F598}"/>
              </a:ext>
            </a:extLst>
          </p:cNvPr>
          <p:cNvCxnSpPr>
            <a:cxnSpLocks/>
          </p:cNvCxnSpPr>
          <p:nvPr/>
        </p:nvCxnSpPr>
        <p:spPr>
          <a:xfrm>
            <a:off x="0" y="649155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181A2B5-A7AD-0381-1976-84FCAD186D54}"/>
              </a:ext>
            </a:extLst>
          </p:cNvPr>
          <p:cNvSpPr txBox="1"/>
          <p:nvPr/>
        </p:nvSpPr>
        <p:spPr>
          <a:xfrm>
            <a:off x="4245776" y="191700"/>
            <a:ext cx="394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order Control Barrier Functions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9EE8B-20A3-9DCB-ABDC-5CF9BA4AB1A0}"/>
              </a:ext>
            </a:extLst>
          </p:cNvPr>
          <p:cNvSpPr txBox="1"/>
          <p:nvPr/>
        </p:nvSpPr>
        <p:spPr>
          <a:xfrm>
            <a:off x="301814" y="810100"/>
            <a:ext cx="306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HOCBF</a:t>
            </a:r>
            <a:r>
              <a:rPr lang="zh-CN" altLang="en-US" sz="1400" b="1" dirty="0"/>
              <a:t>的作用：通过控制输入，保证了多个集合的交集的前向不变性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1D3FB4-A763-7DD4-97DB-C69B6A4A0DD0}"/>
              </a:ext>
            </a:extLst>
          </p:cNvPr>
          <p:cNvSpPr txBox="1"/>
          <p:nvPr/>
        </p:nvSpPr>
        <p:spPr>
          <a:xfrm>
            <a:off x="245760" y="6168831"/>
            <a:ext cx="12120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Xiao W,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Belta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C. Control barrier functions for systems with high relative degree[C]//2019 IEEE 58th conference on decision and control (CDC). IEEE, 2019: 474-479.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3AFCA7-F501-68BF-8B2A-07EEB85CB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5" y="1633668"/>
            <a:ext cx="4213312" cy="44856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2FC3510-4505-6BAD-A2DF-51C624C086E6}"/>
              </a:ext>
            </a:extLst>
          </p:cNvPr>
          <p:cNvSpPr txBox="1"/>
          <p:nvPr/>
        </p:nvSpPr>
        <p:spPr>
          <a:xfrm>
            <a:off x="301814" y="1393358"/>
            <a:ext cx="1211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HOCBF</a:t>
            </a:r>
            <a:r>
              <a:rPr lang="zh-CN" altLang="en-US" sz="1200" b="1" dirty="0"/>
              <a:t>定义：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49594-D608-6858-6DF4-8DF55AC212F3}"/>
              </a:ext>
            </a:extLst>
          </p:cNvPr>
          <p:cNvSpPr txBox="1"/>
          <p:nvPr/>
        </p:nvSpPr>
        <p:spPr>
          <a:xfrm>
            <a:off x="7822321" y="810100"/>
            <a:ext cx="474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Simplified Adaptive Cruise Control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DF10602-6DE6-B7DD-DC87-E4016AC1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541" y="1271357"/>
            <a:ext cx="2120096" cy="403382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8208B86B-4577-D3BE-B96F-2627BCCF4AA6}"/>
              </a:ext>
            </a:extLst>
          </p:cNvPr>
          <p:cNvGrpSpPr/>
          <p:nvPr/>
        </p:nvGrpSpPr>
        <p:grpSpPr>
          <a:xfrm>
            <a:off x="7644007" y="1782554"/>
            <a:ext cx="3167648" cy="467271"/>
            <a:chOff x="4165077" y="5507340"/>
            <a:chExt cx="3136163" cy="473487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451C565-3E04-67D3-409C-892724F7F170}"/>
                </a:ext>
              </a:extLst>
            </p:cNvPr>
            <p:cNvCxnSpPr/>
            <p:nvPr/>
          </p:nvCxnSpPr>
          <p:spPr>
            <a:xfrm>
              <a:off x="4165077" y="5507340"/>
              <a:ext cx="3136163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B472C17-F6FA-1A21-1C83-0FCFD67BC746}"/>
                </a:ext>
              </a:extLst>
            </p:cNvPr>
            <p:cNvCxnSpPr/>
            <p:nvPr/>
          </p:nvCxnSpPr>
          <p:spPr>
            <a:xfrm>
              <a:off x="4165077" y="5980827"/>
              <a:ext cx="3136163" cy="0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1E9CEC2C-68B4-91F1-7F5B-EB8082832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9777" y="5530612"/>
              <a:ext cx="673670" cy="386736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DAF2FFB4-89EE-8B53-166F-4E99CC736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8092" y="5564417"/>
              <a:ext cx="673669" cy="364904"/>
            </a:xfrm>
            <a:prstGeom prst="rect">
              <a:avLst/>
            </a:prstGeom>
          </p:spPr>
        </p:pic>
      </p:grpSp>
      <p:sp>
        <p:nvSpPr>
          <p:cNvPr id="45" name="星形: 五角 44">
            <a:extLst>
              <a:ext uri="{FF2B5EF4-FFF2-40B4-BE49-F238E27FC236}">
                <a16:creationId xmlns:a16="http://schemas.microsoft.com/office/drawing/2014/main" id="{8192711D-10FF-17F8-E3A2-46FD40E6DC71}"/>
              </a:ext>
            </a:extLst>
          </p:cNvPr>
          <p:cNvSpPr/>
          <p:nvPr/>
        </p:nvSpPr>
        <p:spPr>
          <a:xfrm>
            <a:off x="7507614" y="849835"/>
            <a:ext cx="226213" cy="222394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730591A-0798-EAFF-D9F0-A764387F191F}"/>
              </a:ext>
            </a:extLst>
          </p:cNvPr>
          <p:cNvSpPr txBox="1"/>
          <p:nvPr/>
        </p:nvSpPr>
        <p:spPr>
          <a:xfrm>
            <a:off x="174504" y="6449048"/>
            <a:ext cx="12262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Ames A D, Coogan S, </a:t>
            </a:r>
            <a:r>
              <a:rPr lang="en-US" altLang="zh-CN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Egerstedt</a:t>
            </a:r>
            <a:r>
              <a:rPr lang="en-US" altLang="zh-C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M, et al. Control barrier functions: Theory and applications[C]//2019 18th European control conference (ECC). IEEE, 2019: 3420-3431.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5C56AE2-9B6D-9815-D0C2-61B096E0D11F}"/>
              </a:ext>
            </a:extLst>
          </p:cNvPr>
          <p:cNvSpPr txBox="1"/>
          <p:nvPr/>
        </p:nvSpPr>
        <p:spPr>
          <a:xfrm>
            <a:off x="3753208" y="861380"/>
            <a:ext cx="2617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特殊形式的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HOCBF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2B91E10C-9DF8-E03E-9A15-DF110398142D}"/>
              </a:ext>
            </a:extLst>
          </p:cNvPr>
          <p:cNvSpPr/>
          <p:nvPr/>
        </p:nvSpPr>
        <p:spPr>
          <a:xfrm>
            <a:off x="3556147" y="875523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星形: 五角 48">
            <a:extLst>
              <a:ext uri="{FF2B5EF4-FFF2-40B4-BE49-F238E27FC236}">
                <a16:creationId xmlns:a16="http://schemas.microsoft.com/office/drawing/2014/main" id="{789B6CCD-0C4D-B263-62CC-9B6FC94106EC}"/>
              </a:ext>
            </a:extLst>
          </p:cNvPr>
          <p:cNvSpPr/>
          <p:nvPr/>
        </p:nvSpPr>
        <p:spPr>
          <a:xfrm>
            <a:off x="71256" y="855398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10422E74-EAE9-6F25-941F-FBADC490D3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051" y="1264701"/>
            <a:ext cx="3313655" cy="341280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58AFC3DE-7776-ADD2-CEE0-C93DA122C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224" y="2782609"/>
            <a:ext cx="3313655" cy="19889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8986AE23-9596-F9C3-D759-6A1F000134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35" y="2364095"/>
            <a:ext cx="2267067" cy="22861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7EE3B5D-FD5E-18E9-C7E6-2D9A8B421D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581" y="3110756"/>
            <a:ext cx="3644695" cy="48026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9375D5BD-54A7-1764-E3BE-68DD3C645D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55" y="5211040"/>
            <a:ext cx="3785024" cy="359663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C43F11CC-ACAC-E499-7B67-65AFEADFB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07" y="5651059"/>
            <a:ext cx="4717731" cy="387758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A913B669-2410-024D-15C8-078EF413AD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70" y="3756123"/>
            <a:ext cx="5354030" cy="13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2C3EC13-EDC4-CA13-3C11-9522E51395DA}"/>
              </a:ext>
            </a:extLst>
          </p:cNvPr>
          <p:cNvCxnSpPr>
            <a:cxnSpLocks/>
          </p:cNvCxnSpPr>
          <p:nvPr/>
        </p:nvCxnSpPr>
        <p:spPr>
          <a:xfrm>
            <a:off x="0" y="628214"/>
            <a:ext cx="12192000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FBDD2D0-2940-3259-8F60-3E62E0896714}"/>
              </a:ext>
            </a:extLst>
          </p:cNvPr>
          <p:cNvSpPr txBox="1"/>
          <p:nvPr/>
        </p:nvSpPr>
        <p:spPr>
          <a:xfrm>
            <a:off x="3308592" y="191700"/>
            <a:ext cx="59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Discrete-Time High-Order Control Barrier Function</a:t>
            </a:r>
            <a:endParaRPr lang="zh-CN" alt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C474ADE-23B0-1B87-73D5-26BCA99C1422}"/>
              </a:ext>
            </a:extLst>
          </p:cNvPr>
          <p:cNvGrpSpPr/>
          <p:nvPr/>
        </p:nvGrpSpPr>
        <p:grpSpPr>
          <a:xfrm>
            <a:off x="336713" y="794321"/>
            <a:ext cx="4746631" cy="5330404"/>
            <a:chOff x="483297" y="1124565"/>
            <a:chExt cx="4746631" cy="533040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A5802E0-ABE8-1CA1-7C43-AEFBC258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97" y="1401563"/>
              <a:ext cx="4746631" cy="505340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39E714B-EF28-3B7D-E753-3A46063F8597}"/>
                </a:ext>
              </a:extLst>
            </p:cNvPr>
            <p:cNvSpPr txBox="1"/>
            <p:nvPr/>
          </p:nvSpPr>
          <p:spPr>
            <a:xfrm>
              <a:off x="483298" y="1124565"/>
              <a:ext cx="1211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HOCBF</a:t>
              </a:r>
              <a:r>
                <a:rPr lang="zh-CN" altLang="en-US" sz="1200" b="1" dirty="0"/>
                <a:t>定义：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BAC5DD4-5B4D-CEF2-95E7-BC65B6533071}"/>
              </a:ext>
            </a:extLst>
          </p:cNvPr>
          <p:cNvGrpSpPr/>
          <p:nvPr/>
        </p:nvGrpSpPr>
        <p:grpSpPr>
          <a:xfrm>
            <a:off x="4971362" y="834262"/>
            <a:ext cx="6463088" cy="1972166"/>
            <a:chOff x="5179807" y="1124565"/>
            <a:chExt cx="6463088" cy="197216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26AC3C5-E344-03C4-D9CE-101435A51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928" y="1401564"/>
              <a:ext cx="6412967" cy="1695167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3CC0443-3BEB-4E5F-BC05-8690C222BC3A}"/>
                </a:ext>
              </a:extLst>
            </p:cNvPr>
            <p:cNvSpPr txBox="1"/>
            <p:nvPr/>
          </p:nvSpPr>
          <p:spPr>
            <a:xfrm>
              <a:off x="5179807" y="1124565"/>
              <a:ext cx="12117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DHOCBF</a:t>
              </a:r>
              <a:r>
                <a:rPr lang="zh-CN" altLang="en-US" sz="1200" b="1" dirty="0"/>
                <a:t>定义：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D1C1A79-E765-5CD0-20F3-20BBF94D7FFD}"/>
              </a:ext>
            </a:extLst>
          </p:cNvPr>
          <p:cNvSpPr txBox="1"/>
          <p:nvPr/>
        </p:nvSpPr>
        <p:spPr>
          <a:xfrm>
            <a:off x="207109" y="6144919"/>
            <a:ext cx="12452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 S, Zeng J, Sreenath K, et al. Iterative convex optimization for model predictive control with discrete-time high-order control barrier functions[C]//2023 American Control Conference (ACC). IEEE, 2023: 3368-3375.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4B3610C-D081-CDA8-D9F6-D7E8738726ED}"/>
              </a:ext>
            </a:extLst>
          </p:cNvPr>
          <p:cNvGrpSpPr/>
          <p:nvPr/>
        </p:nvGrpSpPr>
        <p:grpSpPr>
          <a:xfrm>
            <a:off x="4370329" y="3289474"/>
            <a:ext cx="3796671" cy="1934247"/>
            <a:chOff x="533104" y="2394449"/>
            <a:chExt cx="3556254" cy="176318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BE5B71C-183C-369E-32C8-9B91FA93A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104" y="2394449"/>
              <a:ext cx="3556254" cy="1763185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D0EC971-8DC6-91FF-1AA3-6C070DDF0FC3}"/>
                </a:ext>
              </a:extLst>
            </p:cNvPr>
            <p:cNvSpPr/>
            <p:nvPr/>
          </p:nvSpPr>
          <p:spPr>
            <a:xfrm>
              <a:off x="3776263" y="2736220"/>
              <a:ext cx="313095" cy="1214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星形: 五角 16">
            <a:extLst>
              <a:ext uri="{FF2B5EF4-FFF2-40B4-BE49-F238E27FC236}">
                <a16:creationId xmlns:a16="http://schemas.microsoft.com/office/drawing/2014/main" id="{52FF47DF-E5A2-0EBA-0616-9600FE5BFA6D}"/>
              </a:ext>
            </a:extLst>
          </p:cNvPr>
          <p:cNvSpPr/>
          <p:nvPr/>
        </p:nvSpPr>
        <p:spPr>
          <a:xfrm>
            <a:off x="95127" y="820143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星形: 五角 17">
            <a:extLst>
              <a:ext uri="{FF2B5EF4-FFF2-40B4-BE49-F238E27FC236}">
                <a16:creationId xmlns:a16="http://schemas.microsoft.com/office/drawing/2014/main" id="{4BE916A6-51E0-A4C1-0A20-152E605AEF4E}"/>
              </a:ext>
            </a:extLst>
          </p:cNvPr>
          <p:cNvSpPr/>
          <p:nvPr/>
        </p:nvSpPr>
        <p:spPr>
          <a:xfrm>
            <a:off x="4747397" y="865272"/>
            <a:ext cx="223965" cy="225353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BAFD9E5-2C3F-1543-DBF5-EEF574D65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000" y="3664403"/>
            <a:ext cx="3796671" cy="10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07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456.6929"/>
  <p:tag name="LATEXADDIN" val="\documentclass{article}&#10;\usepackage{amsmath}&#10;\pagestyle{empty}&#10;\begin{document}&#10;&#10;$$\dot{h}(x) \geq 0$$&#10;&#10;&#10;\end{document}"/>
  <p:tag name="IGUANATEXSIZE" val="18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45.4818"/>
  <p:tag name="LATEXADDIN" val="\documentclass{article}&#10;\usepackage{amsmath}&#10;\pagestyle{empty}&#10;\begin{document}&#10;&#10;$$-v$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7.9753"/>
  <p:tag name="LATEXADDIN" val="\documentclass{article}&#10;\usepackage{amsmath}&#10;\pagestyle{empty}&#10;\begin{document}&#10;&#10;&#10;$$x(t)$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1.2261"/>
  <p:tag name="LATEXADDIN" val="\documentclass{article}&#10;\usepackage{amsmath}&#10;\pagestyle{empty}&#10;\begin{document}&#10;&#10;&#10;$$v(t)$$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55.718"/>
  <p:tag name="LATEXADDIN" val="\documentclass{article}&#10;\usepackage{amsmath}&#10;\pagestyle{empty}&#10;\begin{document}&#10;&#10;$$x_p(t)$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0.9861"/>
  <p:tag name="LATEXADDIN" val="\documentclass{article}&#10;\usepackage{amsmath}&#10;\pagestyle{empty}&#10;\begin{document}&#10;&#10;$$V_0$$&#10;&#10;&#10;\end{document}"/>
  <p:tag name="IGUANATEXSIZE" val="18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064.867"/>
  <p:tag name="LATEXADDIN" val="\documentclass{article}&#10;\usepackage{amsmath}&#10;\pagestyle{empty}&#10;\begin{document}&#10;&#10;$$(x_{t,k}-x_0,y_{t,k}-y_0)$$&#10;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1064.867"/>
  <p:tag name="LATEXADDIN" val="\documentclass{article}&#10;\usepackage{amsmath}&#10;\pagestyle{empty}&#10;\begin{document}&#10;&#10;&#10;$$(\widetilde{x}_{t,k}^j-x_0,\widetilde{y}_{t,k}^j-y_0)$$&#10;&#10;\end{document}"/>
  <p:tag name="IGUANATEXSIZE" val="20"/>
  <p:tag name="IGUANATEXCURSOR" val="13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1.2036"/>
  <p:tag name="LATEXADDIN" val="\documentclass{article}&#10;\usepackage{amsmath}&#10;\pagestyle{empty}&#10;\begin{document}&#10;&#10;$$(x_0,y_0)$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516.6854"/>
  <p:tag name="LATEXADDIN" val="\documentclass{article}&#10;\usepackage{amsmath}&#10;\pagestyle{empty}&#10;\begin{document}&#10;&#10;&#10;$$(\widetilde{x}_{t,k}^j,\widetilde{y}_{t,k}^j)$$&#10;&#10;\end{document}"/>
  <p:tag name="IGUANATEXSIZE" val="20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516.6854"/>
  <p:tag name="LATEXADDIN" val="\documentclass{article}&#10;\usepackage{amsmath}&#10;\pagestyle{empty}&#10;\begin{document}&#10;&#10;$$(x_{t,k},y_{t,k})$$&#10;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1.2224"/>
  <p:tag name="LATEXADDIN" val="\documentclass{article}&#10;\usepackage{amsmath}&#10;\pagestyle{empty}&#10;\begin{document}&#10;&#10;&#10;$$h(x)$$&#10;&#10;\end{document}"/>
  <p:tag name="IGUANATEXSIZE" val="18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2483.689"/>
  <p:tag name="LATEXADDIN" val="\documentclass{article}&#10;\usepackage{amsmath}&#10;\pagestyle{empty}&#10;\begin{document}&#10;&#10;$$\frac{(s-s_c)(s_j-s_c)}{(2l)^2}+\frac{(ey-ey_c)(ey_j-ey_c)}{(2d)^2}=r^2$$&#10;&#10;&#10;\end{document}"/>
  <p:tag name="IGUANATEXSIZE" val="20"/>
  <p:tag name="IGUANATEXCURSOR" val="14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537.308"/>
  <p:tag name="LATEXADDIN" val="\documentclass{article}&#10;\usepackage{amsmath}&#10;\pagestyle{empty}&#10;\begin{document}&#10;&#10;$$\frac{(s-s_c)^2}{(2l)^2}+\frac{(ey-ey_c)^2}{(2d)^2}=r^2$$&#10;&#10;&#10;\end{document}"/>
  <p:tag name="IGUANATEXSIZE" val="20"/>
  <p:tag name="IGUANATEXCURSOR" val="1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6.6929"/>
  <p:tag name="LATEXADDIN" val="\documentclass{article}&#10;\usepackage{amsmath}&#10;\pagestyle{empty}&#10;\begin{document}&#10;&#10;&#10;$$h(x)=0$$&#10;&#10;\end{document}"/>
  <p:tag name="IGUANATEXSIZE" val="18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56.6929"/>
  <p:tag name="LATEXADDIN" val="\documentclass{article}&#10;\usepackage{amsmath}&#10;\pagestyle{empty}&#10;\begin{document}&#10;&#10;&#10;$$h(x)\geq0$$&#10;&#10;\end{document}"/>
  <p:tag name="IGUANATEXSIZE" val="18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89.2013"/>
  <p:tag name="LATEXADDIN" val="\documentclass{article}&#10;\usepackage{amsmath}&#10;\pagestyle{empty}&#10;\begin{document}&#10;&#10;$$\gamma=0.2$$&#10;&#10;&#10;\end{document}"/>
  <p:tag name="IGUANATEXSIZE" val="20"/>
  <p:tag name="IGUANATEXCURSOR" val="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389.9513"/>
  <p:tag name="LATEXADDIN" val="\documentclass{article}&#10;\usepackage{amsmath}&#10;\pagestyle{empty}&#10;\begin{document}&#10;&#10;$$\gamma=0.8$$&#10;&#10;&#10;\end{document}"/>
  <p:tag name="IGUANATEXSIZE" val="20"/>
  <p:tag name="IGUANATEXCURSOR" val="4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290.589"/>
  <p:tag name="LATEXADDIN" val="\documentclass{article}&#10;\usepackage{amsmath}&#10;\pagestyle{empty}&#10;\begin{document}&#10;&#10;$$h(\textbf{x}_t)=x_p(t)-x(t)-\delta$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503.1871"/>
  <p:tag name="LATEXADDIN" val="\documentclass{article}&#10;\usepackage{amsmath}&#10;\pagestyle{empty}&#10;\begin{document}&#10;&#10;$$\dot{h}(\textbf{x}(t))=$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1670.791"/>
  <p:tag name="LATEXADDIN" val="\documentclass{article}&#10;\usepackage{amsmath}&#10;\pagestyle{empty}&#10;\begin{document}&#10;&#10;$$L_fh(\textbf{x})+L_gh(\textbf{x})u\geq -\alpha(h(\textbf{x}))$$&#10;&#10;&#10;\end{document}"/>
  <p:tag name="IGUANATEXSIZE" val="20"/>
  <p:tag name="IGUANATEXCURSOR" val="1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14182</TotalTime>
  <Words>898</Words>
  <Application>Microsoft Office PowerPoint</Application>
  <PresentationFormat>宽屏</PresentationFormat>
  <Paragraphs>83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Control Barrier Function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Linearization of DCBF &amp; DHOCBF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Convex Optimization for Model Predictive Control with Discrete-Time High-Order Control Barrier Functions</dc:title>
  <dc:creator>意茗 舒</dc:creator>
  <cp:lastModifiedBy>意茗 舒</cp:lastModifiedBy>
  <cp:revision>732</cp:revision>
  <dcterms:created xsi:type="dcterms:W3CDTF">2023-08-13T04:05:11Z</dcterms:created>
  <dcterms:modified xsi:type="dcterms:W3CDTF">2025-05-08T14:51:54Z</dcterms:modified>
</cp:coreProperties>
</file>