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778" r:id="rId3"/>
    <p:sldId id="779" r:id="rId4"/>
    <p:sldId id="782" r:id="rId5"/>
    <p:sldId id="783" r:id="rId6"/>
    <p:sldId id="780" r:id="rId7"/>
    <p:sldId id="781" r:id="rId8"/>
    <p:sldId id="78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38DEFFCF-CD33-4D0A-8833-F2A295B066E9}" type="datetimeFigureOut">
              <a:rPr lang="en-SG" smtClean="0"/>
              <a:t>19/3/2021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A76B3C7-365A-4379-B500-7E5A79353157}" type="slidenum">
              <a:rPr lang="en-SG" smtClean="0"/>
              <a:t>‹#›</a:t>
            </a:fld>
            <a:endParaRPr lang="en-SG"/>
          </a:p>
        </p:txBody>
      </p:sp>
    </p:spTree>
    <p:extLst>
      <p:ext uri="{BB962C8B-B14F-4D97-AF65-F5344CB8AC3E}">
        <p14:creationId xmlns:p14="http://schemas.microsoft.com/office/powerpoint/2010/main" val="3549878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38DEFFCF-CD33-4D0A-8833-F2A295B066E9}" type="datetimeFigureOut">
              <a:rPr lang="en-SG" smtClean="0"/>
              <a:t>19/3/2021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A76B3C7-365A-4379-B500-7E5A79353157}" type="slidenum">
              <a:rPr lang="en-SG" smtClean="0"/>
              <a:t>‹#›</a:t>
            </a:fld>
            <a:endParaRPr lang="en-SG"/>
          </a:p>
        </p:txBody>
      </p:sp>
    </p:spTree>
    <p:extLst>
      <p:ext uri="{BB962C8B-B14F-4D97-AF65-F5344CB8AC3E}">
        <p14:creationId xmlns:p14="http://schemas.microsoft.com/office/powerpoint/2010/main" val="2140218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38DEFFCF-CD33-4D0A-8833-F2A295B066E9}" type="datetimeFigureOut">
              <a:rPr lang="en-SG" smtClean="0"/>
              <a:t>19/3/2021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A76B3C7-365A-4379-B500-7E5A79353157}" type="slidenum">
              <a:rPr lang="en-SG" smtClean="0"/>
              <a:t>‹#›</a:t>
            </a:fld>
            <a:endParaRPr lang="en-SG"/>
          </a:p>
        </p:txBody>
      </p:sp>
    </p:spTree>
    <p:extLst>
      <p:ext uri="{BB962C8B-B14F-4D97-AF65-F5344CB8AC3E}">
        <p14:creationId xmlns:p14="http://schemas.microsoft.com/office/powerpoint/2010/main" val="3140388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38DEFFCF-CD33-4D0A-8833-F2A295B066E9}" type="datetimeFigureOut">
              <a:rPr lang="en-SG" smtClean="0"/>
              <a:t>19/3/2021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A76B3C7-365A-4379-B500-7E5A79353157}" type="slidenum">
              <a:rPr lang="en-SG" smtClean="0"/>
              <a:t>‹#›</a:t>
            </a:fld>
            <a:endParaRPr lang="en-SG"/>
          </a:p>
        </p:txBody>
      </p:sp>
    </p:spTree>
    <p:extLst>
      <p:ext uri="{BB962C8B-B14F-4D97-AF65-F5344CB8AC3E}">
        <p14:creationId xmlns:p14="http://schemas.microsoft.com/office/powerpoint/2010/main" val="219159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8DEFFCF-CD33-4D0A-8833-F2A295B066E9}" type="datetimeFigureOut">
              <a:rPr lang="en-SG" smtClean="0"/>
              <a:t>19/3/2021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A76B3C7-365A-4379-B500-7E5A79353157}" type="slidenum">
              <a:rPr lang="en-SG" smtClean="0"/>
              <a:t>‹#›</a:t>
            </a:fld>
            <a:endParaRPr lang="en-SG"/>
          </a:p>
        </p:txBody>
      </p:sp>
    </p:spTree>
    <p:extLst>
      <p:ext uri="{BB962C8B-B14F-4D97-AF65-F5344CB8AC3E}">
        <p14:creationId xmlns:p14="http://schemas.microsoft.com/office/powerpoint/2010/main" val="3915289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38DEFFCF-CD33-4D0A-8833-F2A295B066E9}" type="datetimeFigureOut">
              <a:rPr lang="en-SG" smtClean="0"/>
              <a:t>19/3/2021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EA76B3C7-365A-4379-B500-7E5A79353157}" type="slidenum">
              <a:rPr lang="en-SG" smtClean="0"/>
              <a:t>‹#›</a:t>
            </a:fld>
            <a:endParaRPr lang="en-SG"/>
          </a:p>
        </p:txBody>
      </p:sp>
    </p:spTree>
    <p:extLst>
      <p:ext uri="{BB962C8B-B14F-4D97-AF65-F5344CB8AC3E}">
        <p14:creationId xmlns:p14="http://schemas.microsoft.com/office/powerpoint/2010/main" val="1094167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38DEFFCF-CD33-4D0A-8833-F2A295B066E9}" type="datetimeFigureOut">
              <a:rPr lang="en-SG" smtClean="0"/>
              <a:t>19/3/2021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EA76B3C7-365A-4379-B500-7E5A79353157}" type="slidenum">
              <a:rPr lang="en-SG" smtClean="0"/>
              <a:t>‹#›</a:t>
            </a:fld>
            <a:endParaRPr lang="en-SG"/>
          </a:p>
        </p:txBody>
      </p:sp>
    </p:spTree>
    <p:extLst>
      <p:ext uri="{BB962C8B-B14F-4D97-AF65-F5344CB8AC3E}">
        <p14:creationId xmlns:p14="http://schemas.microsoft.com/office/powerpoint/2010/main" val="667080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38DEFFCF-CD33-4D0A-8833-F2A295B066E9}" type="datetimeFigureOut">
              <a:rPr lang="en-SG" smtClean="0"/>
              <a:t>19/3/2021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EA76B3C7-365A-4379-B500-7E5A79353157}" type="slidenum">
              <a:rPr lang="en-SG" smtClean="0"/>
              <a:t>‹#›</a:t>
            </a:fld>
            <a:endParaRPr lang="en-SG"/>
          </a:p>
        </p:txBody>
      </p:sp>
    </p:spTree>
    <p:extLst>
      <p:ext uri="{BB962C8B-B14F-4D97-AF65-F5344CB8AC3E}">
        <p14:creationId xmlns:p14="http://schemas.microsoft.com/office/powerpoint/2010/main" val="2467498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DEFFCF-CD33-4D0A-8833-F2A295B066E9}" type="datetimeFigureOut">
              <a:rPr lang="en-SG" smtClean="0"/>
              <a:t>19/3/2021</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EA76B3C7-365A-4379-B500-7E5A79353157}" type="slidenum">
              <a:rPr lang="en-SG" smtClean="0"/>
              <a:t>‹#›</a:t>
            </a:fld>
            <a:endParaRPr lang="en-SG"/>
          </a:p>
        </p:txBody>
      </p:sp>
    </p:spTree>
    <p:extLst>
      <p:ext uri="{BB962C8B-B14F-4D97-AF65-F5344CB8AC3E}">
        <p14:creationId xmlns:p14="http://schemas.microsoft.com/office/powerpoint/2010/main" val="3574937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DEFFCF-CD33-4D0A-8833-F2A295B066E9}" type="datetimeFigureOut">
              <a:rPr lang="en-SG" smtClean="0"/>
              <a:t>19/3/2021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EA76B3C7-365A-4379-B500-7E5A79353157}" type="slidenum">
              <a:rPr lang="en-SG" smtClean="0"/>
              <a:t>‹#›</a:t>
            </a:fld>
            <a:endParaRPr lang="en-SG"/>
          </a:p>
        </p:txBody>
      </p:sp>
    </p:spTree>
    <p:extLst>
      <p:ext uri="{BB962C8B-B14F-4D97-AF65-F5344CB8AC3E}">
        <p14:creationId xmlns:p14="http://schemas.microsoft.com/office/powerpoint/2010/main" val="850642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DEFFCF-CD33-4D0A-8833-F2A295B066E9}" type="datetimeFigureOut">
              <a:rPr lang="en-SG" smtClean="0"/>
              <a:t>19/3/2021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EA76B3C7-365A-4379-B500-7E5A79353157}" type="slidenum">
              <a:rPr lang="en-SG" smtClean="0"/>
              <a:t>‹#›</a:t>
            </a:fld>
            <a:endParaRPr lang="en-SG"/>
          </a:p>
        </p:txBody>
      </p:sp>
    </p:spTree>
    <p:extLst>
      <p:ext uri="{BB962C8B-B14F-4D97-AF65-F5344CB8AC3E}">
        <p14:creationId xmlns:p14="http://schemas.microsoft.com/office/powerpoint/2010/main" val="2301146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EFFCF-CD33-4D0A-8833-F2A295B066E9}" type="datetimeFigureOut">
              <a:rPr lang="en-SG" smtClean="0"/>
              <a:t>19/3/2021</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76B3C7-365A-4379-B500-7E5A79353157}" type="slidenum">
              <a:rPr lang="en-SG" smtClean="0"/>
              <a:t>‹#›</a:t>
            </a:fld>
            <a:endParaRPr lang="en-SG"/>
          </a:p>
        </p:txBody>
      </p:sp>
    </p:spTree>
    <p:extLst>
      <p:ext uri="{BB962C8B-B14F-4D97-AF65-F5344CB8AC3E}">
        <p14:creationId xmlns:p14="http://schemas.microsoft.com/office/powerpoint/2010/main" val="31409030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hMk5s1y486I&amp;t=599s"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40521" y="570801"/>
            <a:ext cx="8565629"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3600" b="1" dirty="0" smtClean="0">
                <a:solidFill>
                  <a:srgbClr val="002060"/>
                </a:solidFill>
                <a:latin typeface="Calibri" panose="020F0502020204030204" pitchFamily="34" charset="0"/>
                <a:ea typeface="Malgun Gothic" panose="020B0503020000020004" pitchFamily="34" charset="-127"/>
                <a:cs typeface="Times New Roman" panose="02020603050405020304" pitchFamily="18" charset="0"/>
              </a:rPr>
              <a:t>Presentation </a:t>
            </a:r>
            <a:r>
              <a:rPr lang="en-SG" sz="3600" b="1" dirty="0">
                <a:solidFill>
                  <a:srgbClr val="002060"/>
                </a:solidFill>
                <a:latin typeface="Calibri" panose="020F0502020204030204" pitchFamily="34" charset="0"/>
                <a:ea typeface="Malgun Gothic" panose="020B0503020000020004" pitchFamily="34" charset="-127"/>
                <a:cs typeface="Times New Roman" panose="02020603050405020304" pitchFamily="18" charset="0"/>
              </a:rPr>
              <a:t>Tips And Feedback</a:t>
            </a:r>
            <a:r>
              <a:rPr kumimoji="0" lang="en-SG" sz="3600" b="1" i="0" u="none" strike="noStrike" kern="1200" cap="none" spc="0" normalizeH="0" baseline="0" noProof="0" dirty="0">
                <a:ln>
                  <a:noFill/>
                </a:ln>
                <a:solidFill>
                  <a:srgbClr val="002060"/>
                </a:solidFill>
                <a:effectLst/>
                <a:uLnTx/>
                <a:uFillTx/>
                <a:latin typeface="Calibri" panose="020F0502020204030204" pitchFamily="34" charset="0"/>
                <a:ea typeface="Malgun Gothic" panose="020B0503020000020004" pitchFamily="34" charset="-127"/>
                <a:cs typeface="Times New Roman" panose="02020603050405020304" pitchFamily="18" charset="0"/>
              </a:rPr>
              <a:t> </a:t>
            </a:r>
            <a:endParaRPr kumimoji="0" lang="en-SG" sz="36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sp>
        <p:nvSpPr>
          <p:cNvPr id="7" name="Rectangle 6"/>
          <p:cNvSpPr/>
          <p:nvPr/>
        </p:nvSpPr>
        <p:spPr>
          <a:xfrm>
            <a:off x="0" y="0"/>
            <a:ext cx="1001486"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7A82929C-C96E-47A5-8EDE-0F888DCFF0FC}"/>
              </a:ext>
            </a:extLst>
          </p:cNvPr>
          <p:cNvPicPr>
            <a:picLocks noChangeAspect="1"/>
          </p:cNvPicPr>
          <p:nvPr/>
        </p:nvPicPr>
        <p:blipFill>
          <a:blip r:embed="rId2"/>
          <a:stretch>
            <a:fillRect/>
          </a:stretch>
        </p:blipFill>
        <p:spPr>
          <a:xfrm>
            <a:off x="2693370" y="1752490"/>
            <a:ext cx="7657201" cy="4308676"/>
          </a:xfrm>
          <a:prstGeom prst="rect">
            <a:avLst/>
          </a:prstGeom>
        </p:spPr>
      </p:pic>
    </p:spTree>
    <p:extLst>
      <p:ext uri="{BB962C8B-B14F-4D97-AF65-F5344CB8AC3E}">
        <p14:creationId xmlns:p14="http://schemas.microsoft.com/office/powerpoint/2010/main" val="2370824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01461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p:cNvSpPr/>
          <p:nvPr/>
        </p:nvSpPr>
        <p:spPr>
          <a:xfrm>
            <a:off x="1394225" y="204001"/>
            <a:ext cx="10418165" cy="58477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SG" sz="3200" b="1" i="0" u="none" strike="noStrike" kern="1200" cap="none" spc="0" normalizeH="0" baseline="0" noProof="0" dirty="0">
                <a:ln>
                  <a:noFill/>
                </a:ln>
                <a:solidFill>
                  <a:srgbClr val="002060"/>
                </a:solidFill>
                <a:effectLst/>
                <a:uLnTx/>
                <a:uFillTx/>
                <a:latin typeface="Calibri" panose="020F0502020204030204" pitchFamily="34" charset="0"/>
                <a:ea typeface="Malgun Gothic" panose="020B0503020000020004" pitchFamily="34" charset="-127"/>
                <a:cs typeface="Times New Roman" panose="02020603050405020304" pitchFamily="18" charset="0"/>
              </a:rPr>
              <a:t>Presentation Techniques</a:t>
            </a:r>
          </a:p>
        </p:txBody>
      </p:sp>
      <p:sp>
        <p:nvSpPr>
          <p:cNvPr id="7" name="TextBox 6">
            <a:extLst>
              <a:ext uri="{FF2B5EF4-FFF2-40B4-BE49-F238E27FC236}">
                <a16:creationId xmlns:a16="http://schemas.microsoft.com/office/drawing/2014/main" id="{6A87FE0B-1E65-44D0-823E-0DCF26D422F6}"/>
              </a:ext>
            </a:extLst>
          </p:cNvPr>
          <p:cNvSpPr txBox="1"/>
          <p:nvPr/>
        </p:nvSpPr>
        <p:spPr>
          <a:xfrm>
            <a:off x="2285437" y="1102762"/>
            <a:ext cx="8287867" cy="560153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SG" sz="1800" b="1" i="0" u="none" strike="noStrike" kern="0" cap="none" spc="0" normalizeH="0" baseline="0" noProof="0" dirty="0">
                <a:ln>
                  <a:noFill/>
                </a:ln>
                <a:solidFill>
                  <a:srgbClr val="002060"/>
                </a:solidFill>
                <a:effectLst/>
                <a:uLnTx/>
                <a:uFillTx/>
                <a:latin typeface="Calibri" panose="020F0502020204030204"/>
                <a:ea typeface="+mn-ea"/>
                <a:cs typeface="+mn-cs"/>
              </a:rPr>
              <a:t>Tips for effective presenting</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SG" sz="1800" b="1" i="0" u="none" strike="noStrike" kern="0" cap="none" spc="0" normalizeH="0" baseline="0" noProof="0" dirty="0">
              <a:ln>
                <a:noFill/>
              </a:ln>
              <a:solidFill>
                <a:srgbClr val="002060"/>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0000"/>
                </a:solidFill>
                <a:effectLst/>
                <a:uLnTx/>
                <a:uFillTx/>
                <a:latin typeface="Calibri" panose="020F0502020204030204"/>
                <a:ea typeface="+mn-ea"/>
                <a:cs typeface="+mn-cs"/>
              </a:rPr>
              <a:t>Show your Passion and Connect with your Audience</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2060"/>
                </a:solidFill>
                <a:effectLst/>
                <a:uLnTx/>
                <a:uFillTx/>
                <a:latin typeface="Calibri" panose="020F0502020204030204"/>
                <a:ea typeface="+mn-ea"/>
                <a:cs typeface="+mn-cs"/>
              </a:rPr>
              <a:t>Be enthusiastic and honest, and the audience will respond</a:t>
            </a:r>
          </a:p>
          <a:p>
            <a:pPr marL="914400" marR="0" lvl="2"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2060"/>
                </a:solidFill>
                <a:effectLst/>
                <a:uLnTx/>
                <a:uFillTx/>
                <a:latin typeface="Calibri" panose="020F0502020204030204"/>
                <a:ea typeface="+mn-ea"/>
                <a:cs typeface="+mn-cs"/>
              </a:rPr>
              <a:t> </a:t>
            </a:r>
            <a:r>
              <a:rPr kumimoji="0" lang="en-US" sz="1400" b="1" i="0" u="none" strike="noStrike" kern="1200" cap="none" spc="0" normalizeH="0" baseline="0" noProof="0" dirty="0">
                <a:ln>
                  <a:noFill/>
                </a:ln>
                <a:solidFill>
                  <a:srgbClr val="FF0000"/>
                </a:solidFill>
                <a:effectLst/>
                <a:uLnTx/>
                <a:uFillTx/>
                <a:latin typeface="Calibri" panose="020F0502020204030204"/>
                <a:ea typeface="+mn-ea"/>
                <a:cs typeface="+mn-cs"/>
              </a:rPr>
              <a:t>Focus on your Audience’s Needs</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2060"/>
                </a:solidFill>
                <a:effectLst/>
                <a:uLnTx/>
                <a:uFillTx/>
                <a:latin typeface="Calibri" panose="020F0502020204030204"/>
                <a:ea typeface="+mn-ea"/>
                <a:cs typeface="+mn-cs"/>
              </a:rPr>
              <a:t>Make it easy for your audience to understand and respond</a:t>
            </a:r>
          </a:p>
          <a:p>
            <a:pPr marL="914400" marR="0" lvl="2"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0000"/>
                </a:solidFill>
                <a:effectLst/>
                <a:uLnTx/>
                <a:uFillTx/>
                <a:latin typeface="Calibri" panose="020F0502020204030204"/>
                <a:ea typeface="+mn-ea"/>
                <a:cs typeface="+mn-cs"/>
              </a:rPr>
              <a:t>Keep it Simple: Concentrate on your Core Message</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2060"/>
                </a:solidFill>
                <a:effectLst/>
                <a:uLnTx/>
                <a:uFillTx/>
                <a:latin typeface="Calibri" panose="020F0502020204030204"/>
                <a:ea typeface="+mn-ea"/>
                <a:cs typeface="+mn-cs"/>
              </a:rPr>
              <a:t>If what you are planning to say doesn’t contribute to that core message, don’t say it</a:t>
            </a:r>
          </a:p>
          <a:p>
            <a:pPr marL="914400" marR="0" lvl="2"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0000"/>
                </a:solidFill>
                <a:effectLst/>
                <a:uLnTx/>
                <a:uFillTx/>
                <a:latin typeface="Calibri" panose="020F0502020204030204"/>
                <a:ea typeface="+mn-ea"/>
                <a:cs typeface="+mn-cs"/>
              </a:rPr>
              <a:t>Smile and Make Eye Contact</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2060"/>
                </a:solidFill>
                <a:effectLst/>
                <a:uLnTx/>
                <a:uFillTx/>
                <a:latin typeface="Calibri" panose="020F0502020204030204"/>
                <a:ea typeface="+mn-ea"/>
                <a:cs typeface="+mn-cs"/>
              </a:rPr>
              <a:t>Make sure the audience sees you as well as the slides</a:t>
            </a:r>
          </a:p>
          <a:p>
            <a:pPr marL="914400" marR="0" lvl="2"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FF0000"/>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0000"/>
                </a:solidFill>
                <a:effectLst/>
                <a:uLnTx/>
                <a:uFillTx/>
                <a:latin typeface="Calibri" panose="020F0502020204030204"/>
                <a:ea typeface="+mn-ea"/>
                <a:cs typeface="+mn-cs"/>
              </a:rPr>
              <a:t>Start Strongly</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2060"/>
                </a:solidFill>
                <a:effectLst/>
                <a:uLnTx/>
                <a:uFillTx/>
                <a:latin typeface="Calibri" panose="020F0502020204030204"/>
                <a:ea typeface="+mn-ea"/>
                <a:cs typeface="+mn-cs"/>
              </a:rPr>
              <a:t>Try a story or an attention-grabbing (but useful) image on a slide.</a:t>
            </a:r>
          </a:p>
          <a:p>
            <a:pPr marL="914400" marR="0" lvl="2"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0000"/>
                </a:solidFill>
                <a:effectLst/>
                <a:uLnTx/>
                <a:uFillTx/>
                <a:latin typeface="Calibri" panose="020F0502020204030204"/>
                <a:ea typeface="+mn-ea"/>
                <a:cs typeface="+mn-cs"/>
              </a:rPr>
              <a:t>Remember the 10-20-30 Rule for Slideshows</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2060"/>
                </a:solidFill>
                <a:effectLst/>
                <a:uLnTx/>
                <a:uFillTx/>
                <a:latin typeface="Calibri" panose="020F0502020204030204"/>
                <a:ea typeface="+mn-ea"/>
                <a:cs typeface="+mn-cs"/>
              </a:rPr>
              <a:t>No more than 10 slides, no more than 10 minutes and no less that 30 point type</a:t>
            </a:r>
          </a:p>
          <a:p>
            <a:pPr marL="914400" marR="0" lvl="2"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0000"/>
                </a:solidFill>
                <a:effectLst/>
                <a:uLnTx/>
                <a:uFillTx/>
                <a:latin typeface="Calibri" panose="020F0502020204030204"/>
                <a:ea typeface="+mn-ea"/>
                <a:cs typeface="+mn-cs"/>
              </a:rPr>
              <a:t>Tell Stories</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2060"/>
                </a:solidFill>
                <a:effectLst/>
                <a:uLnTx/>
                <a:uFillTx/>
                <a:latin typeface="Calibri" panose="020F0502020204030204"/>
                <a:ea typeface="+mn-ea"/>
                <a:cs typeface="+mn-cs"/>
              </a:rPr>
              <a:t>Think about what story you are trying to tell your audience, and create your presentation to tell it.</a:t>
            </a:r>
          </a:p>
          <a:p>
            <a:pPr marL="914400" marR="0" lvl="2"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0000"/>
                </a:solidFill>
                <a:effectLst/>
                <a:uLnTx/>
                <a:uFillTx/>
                <a:latin typeface="Calibri" panose="020F0502020204030204"/>
                <a:ea typeface="+mn-ea"/>
                <a:cs typeface="+mn-cs"/>
              </a:rPr>
              <a:t>Use your Voice and Body Effectively</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2060"/>
                </a:solidFill>
                <a:effectLst/>
                <a:uLnTx/>
                <a:uFillTx/>
                <a:latin typeface="Calibri" panose="020F0502020204030204"/>
                <a:ea typeface="+mn-ea"/>
                <a:cs typeface="+mn-cs"/>
              </a:rPr>
              <a:t>Estimated that ¾ of communication is non verbal</a:t>
            </a:r>
          </a:p>
        </p:txBody>
      </p:sp>
    </p:spTree>
    <p:extLst>
      <p:ext uri="{BB962C8B-B14F-4D97-AF65-F5344CB8AC3E}">
        <p14:creationId xmlns:p14="http://schemas.microsoft.com/office/powerpoint/2010/main" val="1130476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01461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p:cNvSpPr/>
          <p:nvPr/>
        </p:nvSpPr>
        <p:spPr>
          <a:xfrm>
            <a:off x="1394225" y="204001"/>
            <a:ext cx="10418165"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2060"/>
                </a:solidFill>
                <a:effectLst/>
                <a:uLnTx/>
                <a:uFillTx/>
                <a:latin typeface="Calibri" panose="020F0502020204030204" pitchFamily="34" charset="0"/>
                <a:ea typeface="Malgun Gothic" panose="020B0503020000020004" pitchFamily="34" charset="-127"/>
                <a:cs typeface="Times New Roman" panose="02020603050405020304" pitchFamily="18" charset="0"/>
              </a:rPr>
              <a:t>Further Presentation Tips and Feedback</a:t>
            </a:r>
            <a:endParaRPr kumimoji="0" lang="en-SG" sz="3200" b="1" i="0" u="none" strike="noStrike" kern="1200" cap="none" spc="0" normalizeH="0" baseline="0" noProof="0" dirty="0">
              <a:ln>
                <a:noFill/>
              </a:ln>
              <a:solidFill>
                <a:srgbClr val="002060"/>
              </a:solidFill>
              <a:effectLst/>
              <a:uLnTx/>
              <a:uFillTx/>
              <a:latin typeface="Calibri" panose="020F0502020204030204" pitchFamily="34" charset="0"/>
              <a:ea typeface="Malgun Gothic" panose="020B0503020000020004" pitchFamily="34" charset="-127"/>
              <a:cs typeface="Times New Roman" panose="02020603050405020304" pitchFamily="18" charset="0"/>
            </a:endParaRPr>
          </a:p>
        </p:txBody>
      </p:sp>
      <p:sp>
        <p:nvSpPr>
          <p:cNvPr id="7" name="TextBox 6">
            <a:extLst>
              <a:ext uri="{FF2B5EF4-FFF2-40B4-BE49-F238E27FC236}">
                <a16:creationId xmlns:a16="http://schemas.microsoft.com/office/drawing/2014/main" id="{6A87FE0B-1E65-44D0-823E-0DCF26D422F6}"/>
              </a:ext>
            </a:extLst>
          </p:cNvPr>
          <p:cNvSpPr txBox="1"/>
          <p:nvPr/>
        </p:nvSpPr>
        <p:spPr>
          <a:xfrm>
            <a:off x="2129759" y="1333581"/>
            <a:ext cx="8287867" cy="452431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SG" b="1" kern="0" dirty="0">
                <a:solidFill>
                  <a:srgbClr val="002060"/>
                </a:solidFill>
                <a:latin typeface="Calibri" panose="020F0502020204030204"/>
              </a:rPr>
              <a:t>What are you trying to say?</a:t>
            </a:r>
            <a:endParaRPr kumimoji="0" lang="en-SG" sz="1800" b="1" i="0" u="none" strike="noStrike" kern="0" cap="none" spc="0" normalizeH="0" baseline="0" noProof="0" dirty="0">
              <a:ln>
                <a:noFill/>
              </a:ln>
              <a:solidFill>
                <a:srgbClr val="00206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SG" sz="1800" b="1" i="0" u="none" strike="noStrike" kern="0" cap="none" spc="0" normalizeH="0" baseline="0" noProof="0" dirty="0">
              <a:ln>
                <a:noFill/>
              </a:ln>
              <a:solidFill>
                <a:srgbClr val="002060"/>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FF0000"/>
                </a:solidFill>
                <a:latin typeface="Calibri" panose="020F0502020204030204"/>
              </a:rPr>
              <a:t>Focus on your core message</a:t>
            </a:r>
            <a:endParaRPr kumimoji="0" lang="en-US" sz="1400" b="1" i="0" u="none" strike="noStrike" kern="1200" cap="none" spc="0" normalizeH="0" baseline="0" noProof="0" dirty="0">
              <a:ln>
                <a:noFill/>
              </a:ln>
              <a:solidFill>
                <a:srgbClr val="FF0000"/>
              </a:solidFill>
              <a:effectLst/>
              <a:uLnTx/>
              <a:uFillTx/>
              <a:latin typeface="Calibri" panose="020F0502020204030204"/>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2060"/>
                </a:solidFill>
                <a:latin typeface="Calibri" panose="020F0502020204030204"/>
              </a:rPr>
              <a:t>Identify a goal and objective of the presentation. Be clear about what you are trying to say and what you want the audience to remember and take away</a:t>
            </a:r>
            <a:endParaRPr kumimoji="0" lang="en-US" sz="14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2060"/>
                </a:solidFill>
                <a:effectLst/>
                <a:uLnTx/>
                <a:uFillTx/>
                <a:latin typeface="Calibri" panose="020F0502020204030204"/>
                <a:ea typeface="+mn-ea"/>
                <a:cs typeface="+mn-cs"/>
              </a:rPr>
              <a:t> </a:t>
            </a:r>
            <a:r>
              <a:rPr lang="en-US" sz="1400" b="1" dirty="0">
                <a:solidFill>
                  <a:srgbClr val="FF0000"/>
                </a:solidFill>
                <a:latin typeface="Calibri" panose="020F0502020204030204"/>
              </a:rPr>
              <a:t>Less is more</a:t>
            </a:r>
            <a:endParaRPr kumimoji="0" lang="en-US" sz="1400" b="1" i="0" u="none" strike="noStrike" kern="1200" cap="none" spc="0" normalizeH="0" baseline="0" noProof="0" dirty="0">
              <a:ln>
                <a:noFill/>
              </a:ln>
              <a:solidFill>
                <a:srgbClr val="FF0000"/>
              </a:solidFill>
              <a:effectLst/>
              <a:uLnTx/>
              <a:uFillTx/>
              <a:latin typeface="Calibri" panose="020F0502020204030204"/>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2060"/>
                </a:solidFill>
                <a:latin typeface="Calibri" panose="020F0502020204030204"/>
              </a:rPr>
              <a:t>You can not tell the audience everything. What are the most important points that you need to make? If you try to include too much your key messages with be lost in the all the other unnecessary detail</a:t>
            </a:r>
            <a:endParaRPr kumimoji="0" lang="en-US" sz="14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0000"/>
                </a:solidFill>
                <a:effectLst/>
                <a:uLnTx/>
                <a:uFillTx/>
                <a:latin typeface="Calibri" panose="020F0502020204030204"/>
                <a:ea typeface="+mn-ea"/>
                <a:cs typeface="+mn-cs"/>
              </a:rPr>
              <a:t>Follow </a:t>
            </a:r>
            <a:r>
              <a:rPr lang="en-US" sz="1400" b="1" dirty="0">
                <a:solidFill>
                  <a:srgbClr val="FF0000"/>
                </a:solidFill>
                <a:latin typeface="Calibri" panose="020F0502020204030204"/>
              </a:rPr>
              <a:t>a proven presentation structure</a:t>
            </a:r>
            <a:endParaRPr kumimoji="0" lang="en-US" sz="1400" b="1" i="0" u="none" strike="noStrike" kern="1200" cap="none" spc="0" normalizeH="0" baseline="0" noProof="0" dirty="0">
              <a:ln>
                <a:noFill/>
              </a:ln>
              <a:solidFill>
                <a:srgbClr val="FF0000"/>
              </a:solidFill>
              <a:effectLst/>
              <a:uLnTx/>
              <a:uFillTx/>
              <a:latin typeface="Calibri" panose="020F0502020204030204"/>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2060"/>
                </a:solidFill>
                <a:latin typeface="Calibri" panose="020F0502020204030204"/>
              </a:rPr>
              <a:t>There are different presentation structures that work well to deliver different message. You can see examples of them here. </a:t>
            </a:r>
            <a:r>
              <a:rPr lang="en-US" sz="1400" dirty="0">
                <a:solidFill>
                  <a:srgbClr val="002060"/>
                </a:solidFill>
                <a:latin typeface="Calibri" panose="020F0502020204030204"/>
                <a:hlinkClick r:id="rId2"/>
              </a:rPr>
              <a:t>https://www.youtube.com/watch?v=hMk5s1y486I&amp;t=599s</a:t>
            </a:r>
            <a:endParaRPr lang="en-US" sz="1400" dirty="0">
              <a:solidFill>
                <a:srgbClr val="002060"/>
              </a:solidFill>
              <a:latin typeface="Calibri" panose="020F0502020204030204"/>
            </a:endParaRPr>
          </a:p>
          <a:p>
            <a:pPr marL="914400" marR="0" lvl="2"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2060"/>
                </a:solidFill>
                <a:effectLst/>
                <a:uLnTx/>
                <a:uFillTx/>
                <a:latin typeface="Calibri" panose="020F0502020204030204"/>
                <a:ea typeface="+mn-ea"/>
                <a:cs typeface="+mn-cs"/>
              </a:rPr>
              <a:t>These all take the audience through a logical journey. But two that </a:t>
            </a:r>
            <a:r>
              <a:rPr lang="en-US" sz="1400" dirty="0">
                <a:solidFill>
                  <a:srgbClr val="002060"/>
                </a:solidFill>
                <a:latin typeface="Calibri" panose="020F0502020204030204"/>
              </a:rPr>
              <a:t>are used</a:t>
            </a:r>
            <a:r>
              <a:rPr kumimoji="0" lang="en-US" sz="1400" b="0" i="0" u="none" strike="noStrike" kern="1200" cap="none" spc="0" normalizeH="0" baseline="0" noProof="0" dirty="0">
                <a:ln>
                  <a:noFill/>
                </a:ln>
                <a:solidFill>
                  <a:srgbClr val="002060"/>
                </a:solidFill>
                <a:effectLst/>
                <a:uLnTx/>
                <a:uFillTx/>
                <a:latin typeface="Calibri" panose="020F0502020204030204"/>
                <a:ea typeface="+mn-ea"/>
                <a:cs typeface="+mn-cs"/>
              </a:rPr>
              <a:t> often to  deliver a new business idea and recommendation are The Pitch and The Explanation</a:t>
            </a:r>
          </a:p>
          <a:p>
            <a:pPr marL="914400" marR="0" lvl="2"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2060"/>
                </a:solidFill>
                <a:latin typeface="Calibri" panose="020F0502020204030204"/>
              </a:rPr>
              <a:t>	</a:t>
            </a:r>
            <a:endParaRPr kumimoji="0" lang="en-US" sz="14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3312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01461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p:cNvSpPr/>
          <p:nvPr/>
        </p:nvSpPr>
        <p:spPr>
          <a:xfrm>
            <a:off x="1394225" y="204001"/>
            <a:ext cx="10418165"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2060"/>
                </a:solidFill>
                <a:effectLst/>
                <a:uLnTx/>
                <a:uFillTx/>
                <a:latin typeface="Calibri" panose="020F0502020204030204" pitchFamily="34" charset="0"/>
                <a:ea typeface="Malgun Gothic" panose="020B0503020000020004" pitchFamily="34" charset="-127"/>
                <a:cs typeface="Times New Roman" panose="02020603050405020304" pitchFamily="18" charset="0"/>
              </a:rPr>
              <a:t>Further Presentation Tips and Feedback</a:t>
            </a:r>
            <a:endParaRPr kumimoji="0" lang="en-SG" sz="3200" b="1" i="0" u="none" strike="noStrike" kern="1200" cap="none" spc="0" normalizeH="0" baseline="0" noProof="0" dirty="0">
              <a:ln>
                <a:noFill/>
              </a:ln>
              <a:solidFill>
                <a:srgbClr val="002060"/>
              </a:solidFill>
              <a:effectLst/>
              <a:uLnTx/>
              <a:uFillTx/>
              <a:latin typeface="Calibri" panose="020F0502020204030204" pitchFamily="34" charset="0"/>
              <a:ea typeface="Malgun Gothic" panose="020B0503020000020004" pitchFamily="34" charset="-127"/>
              <a:cs typeface="Times New Roman" panose="02020603050405020304" pitchFamily="18" charset="0"/>
            </a:endParaRPr>
          </a:p>
        </p:txBody>
      </p:sp>
      <p:sp>
        <p:nvSpPr>
          <p:cNvPr id="7" name="TextBox 6">
            <a:extLst>
              <a:ext uri="{FF2B5EF4-FFF2-40B4-BE49-F238E27FC236}">
                <a16:creationId xmlns:a16="http://schemas.microsoft.com/office/drawing/2014/main" id="{6A87FE0B-1E65-44D0-823E-0DCF26D422F6}"/>
              </a:ext>
            </a:extLst>
          </p:cNvPr>
          <p:cNvSpPr txBox="1"/>
          <p:nvPr/>
        </p:nvSpPr>
        <p:spPr>
          <a:xfrm>
            <a:off x="1394225" y="942963"/>
            <a:ext cx="8287867" cy="123110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SG" sz="1800" b="1" i="0" u="none" strike="noStrike" kern="0" cap="none" spc="0" normalizeH="0" baseline="0" noProof="0" dirty="0">
                <a:ln>
                  <a:noFill/>
                </a:ln>
                <a:solidFill>
                  <a:srgbClr val="002060"/>
                </a:solidFill>
                <a:effectLst/>
                <a:uLnTx/>
                <a:uFillTx/>
                <a:latin typeface="Calibri" panose="020F0502020204030204"/>
                <a:ea typeface="+mn-ea"/>
                <a:cs typeface="+mn-cs"/>
              </a:rPr>
              <a:t>What are you trying to say?</a:t>
            </a:r>
          </a:p>
          <a:p>
            <a:pPr marL="914400" marR="0" lvl="2"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a:defRPr/>
            </a:pPr>
            <a:r>
              <a:rPr kumimoji="0" lang="en-US" sz="1400" b="1" i="0" u="none" strike="noStrike" kern="1200" cap="none" spc="0" normalizeH="0" baseline="0" noProof="0" dirty="0">
                <a:ln>
                  <a:noFill/>
                </a:ln>
                <a:solidFill>
                  <a:srgbClr val="FF0000"/>
                </a:solidFill>
                <a:effectLst/>
                <a:uLnTx/>
                <a:uFillTx/>
                <a:latin typeface="Calibri" panose="020F0502020204030204"/>
                <a:ea typeface="+mn-ea"/>
                <a:cs typeface="+mn-cs"/>
              </a:rPr>
              <a:t>Follow a proven presentation structure</a:t>
            </a:r>
          </a:p>
          <a:p>
            <a:pPr marL="914400" marR="0" lvl="2"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04599A38-D037-4AAF-9665-870287E56CD5}"/>
              </a:ext>
            </a:extLst>
          </p:cNvPr>
          <p:cNvPicPr>
            <a:picLocks noChangeAspect="1"/>
          </p:cNvPicPr>
          <p:nvPr/>
        </p:nvPicPr>
        <p:blipFill>
          <a:blip r:embed="rId2"/>
          <a:stretch>
            <a:fillRect/>
          </a:stretch>
        </p:blipFill>
        <p:spPr>
          <a:xfrm>
            <a:off x="1394225" y="2087853"/>
            <a:ext cx="7491242" cy="4215292"/>
          </a:xfrm>
          <a:prstGeom prst="rect">
            <a:avLst/>
          </a:prstGeom>
        </p:spPr>
      </p:pic>
      <p:sp>
        <p:nvSpPr>
          <p:cNvPr id="10" name="TextBox 9">
            <a:extLst>
              <a:ext uri="{FF2B5EF4-FFF2-40B4-BE49-F238E27FC236}">
                <a16:creationId xmlns:a16="http://schemas.microsoft.com/office/drawing/2014/main" id="{4ABDB193-3CEE-4F37-902E-E9CA4F8A5A27}"/>
              </a:ext>
            </a:extLst>
          </p:cNvPr>
          <p:cNvSpPr txBox="1"/>
          <p:nvPr/>
        </p:nvSpPr>
        <p:spPr>
          <a:xfrm>
            <a:off x="8229599" y="2562492"/>
            <a:ext cx="3845889" cy="2893100"/>
          </a:xfrm>
          <a:prstGeom prst="rect">
            <a:avLst/>
          </a:prstGeom>
          <a:noFill/>
        </p:spPr>
        <p:txBody>
          <a:bodyPr wrap="square">
            <a:spAutoFit/>
          </a:bodyPr>
          <a:lstStyle/>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srgbClr val="FF0000"/>
                </a:solidFill>
                <a:latin typeface="Calibri" panose="020F0502020204030204"/>
              </a:rPr>
              <a:t>The Windup </a:t>
            </a:r>
            <a:r>
              <a:rPr lang="en-US" sz="1400" dirty="0">
                <a:solidFill>
                  <a:srgbClr val="002060"/>
                </a:solidFill>
                <a:latin typeface="Calibri" panose="020F0502020204030204"/>
              </a:rPr>
              <a:t>– Set the background / current situation</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FF0000"/>
                </a:solidFill>
                <a:effectLst/>
                <a:uLnTx/>
                <a:uFillTx/>
                <a:latin typeface="Calibri" panose="020F0502020204030204"/>
                <a:ea typeface="+mn-ea"/>
                <a:cs typeface="+mn-cs"/>
              </a:rPr>
              <a:t>The Hurdle </a:t>
            </a:r>
            <a:r>
              <a:rPr kumimoji="0" lang="en-US" sz="1400" b="0" i="0" u="none" strike="noStrike" kern="1200" cap="none" spc="0" normalizeH="0" baseline="0" noProof="0" dirty="0">
                <a:ln>
                  <a:noFill/>
                </a:ln>
                <a:solidFill>
                  <a:srgbClr val="002060"/>
                </a:solidFill>
                <a:effectLst/>
                <a:uLnTx/>
                <a:uFillTx/>
                <a:latin typeface="Calibri" panose="020F0502020204030204"/>
                <a:ea typeface="+mn-ea"/>
                <a:cs typeface="+mn-cs"/>
              </a:rPr>
              <a:t>– Explain the problem to be addressed</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srgbClr val="FF0000"/>
                </a:solidFill>
                <a:latin typeface="Calibri" panose="020F0502020204030204"/>
              </a:rPr>
              <a:t>The Vision </a:t>
            </a:r>
            <a:r>
              <a:rPr lang="en-US" sz="1400" dirty="0">
                <a:solidFill>
                  <a:srgbClr val="002060"/>
                </a:solidFill>
                <a:latin typeface="Calibri" panose="020F0502020204030204"/>
              </a:rPr>
              <a:t>– How things could be better if problem solved</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FF0000"/>
                </a:solidFill>
                <a:effectLst/>
                <a:uLnTx/>
                <a:uFillTx/>
                <a:latin typeface="Calibri" panose="020F0502020204030204"/>
                <a:ea typeface="+mn-ea"/>
                <a:cs typeface="+mn-cs"/>
              </a:rPr>
              <a:t>The </a:t>
            </a:r>
            <a:r>
              <a:rPr lang="en-US" sz="1400" dirty="0">
                <a:solidFill>
                  <a:srgbClr val="FF0000"/>
                </a:solidFill>
                <a:latin typeface="Calibri" panose="020F0502020204030204"/>
              </a:rPr>
              <a:t>Options </a:t>
            </a:r>
            <a:r>
              <a:rPr lang="en-US" sz="1400" dirty="0">
                <a:solidFill>
                  <a:srgbClr val="002060"/>
                </a:solidFill>
                <a:latin typeface="Calibri" panose="020F0502020204030204"/>
              </a:rPr>
              <a:t>– How the problem can be solved. Supported by facts, examples, research, data</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FF0000"/>
                </a:solidFill>
                <a:effectLst/>
                <a:uLnTx/>
                <a:uFillTx/>
                <a:latin typeface="Calibri" panose="020F0502020204030204"/>
                <a:ea typeface="+mn-ea"/>
                <a:cs typeface="+mn-cs"/>
              </a:rPr>
              <a:t>The </a:t>
            </a:r>
            <a:r>
              <a:rPr lang="en-US" sz="1400" dirty="0">
                <a:solidFill>
                  <a:srgbClr val="FF0000"/>
                </a:solidFill>
                <a:latin typeface="Calibri" panose="020F0502020204030204"/>
              </a:rPr>
              <a:t>Close </a:t>
            </a:r>
            <a:r>
              <a:rPr lang="en-US" sz="1400" dirty="0">
                <a:solidFill>
                  <a:srgbClr val="002060"/>
                </a:solidFill>
                <a:latin typeface="Calibri" panose="020F0502020204030204"/>
              </a:rPr>
              <a:t>– Best recommended option and why</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FF0000"/>
                </a:solidFill>
                <a:effectLst/>
                <a:uLnTx/>
                <a:uFillTx/>
                <a:latin typeface="Calibri" panose="020F0502020204030204"/>
                <a:ea typeface="+mn-ea"/>
                <a:cs typeface="+mn-cs"/>
              </a:rPr>
              <a:t>F</a:t>
            </a:r>
            <a:r>
              <a:rPr lang="en-US" sz="1400" dirty="0" err="1">
                <a:solidFill>
                  <a:srgbClr val="FF0000"/>
                </a:solidFill>
                <a:latin typeface="Calibri" panose="020F0502020204030204"/>
              </a:rPr>
              <a:t>ine</a:t>
            </a:r>
            <a:r>
              <a:rPr lang="en-US" sz="1400" dirty="0">
                <a:solidFill>
                  <a:srgbClr val="FF0000"/>
                </a:solidFill>
                <a:latin typeface="Calibri" panose="020F0502020204030204"/>
              </a:rPr>
              <a:t> Print </a:t>
            </a:r>
            <a:r>
              <a:rPr lang="en-US" sz="1400" dirty="0">
                <a:solidFill>
                  <a:srgbClr val="002060"/>
                </a:solidFill>
                <a:latin typeface="Calibri" panose="020F0502020204030204"/>
              </a:rPr>
              <a:t>– Next steps, what requirements are needed</a:t>
            </a:r>
            <a:endParaRPr kumimoji="0" lang="en-US" sz="14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01461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p:cNvSpPr/>
          <p:nvPr/>
        </p:nvSpPr>
        <p:spPr>
          <a:xfrm>
            <a:off x="1394225" y="204001"/>
            <a:ext cx="10418165"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2060"/>
                </a:solidFill>
                <a:effectLst/>
                <a:uLnTx/>
                <a:uFillTx/>
                <a:latin typeface="Calibri" panose="020F0502020204030204" pitchFamily="34" charset="0"/>
                <a:ea typeface="Malgun Gothic" panose="020B0503020000020004" pitchFamily="34" charset="-127"/>
                <a:cs typeface="Times New Roman" panose="02020603050405020304" pitchFamily="18" charset="0"/>
              </a:rPr>
              <a:t>Further Presentation Tips and Feedback</a:t>
            </a:r>
            <a:endParaRPr kumimoji="0" lang="en-SG" sz="3200" b="1" i="0" u="none" strike="noStrike" kern="1200" cap="none" spc="0" normalizeH="0" baseline="0" noProof="0" dirty="0">
              <a:ln>
                <a:noFill/>
              </a:ln>
              <a:solidFill>
                <a:srgbClr val="002060"/>
              </a:solidFill>
              <a:effectLst/>
              <a:uLnTx/>
              <a:uFillTx/>
              <a:latin typeface="Calibri" panose="020F0502020204030204" pitchFamily="34" charset="0"/>
              <a:ea typeface="Malgun Gothic" panose="020B0503020000020004" pitchFamily="34" charset="-127"/>
              <a:cs typeface="Times New Roman" panose="02020603050405020304" pitchFamily="18" charset="0"/>
            </a:endParaRPr>
          </a:p>
        </p:txBody>
      </p:sp>
      <p:sp>
        <p:nvSpPr>
          <p:cNvPr id="7" name="TextBox 6">
            <a:extLst>
              <a:ext uri="{FF2B5EF4-FFF2-40B4-BE49-F238E27FC236}">
                <a16:creationId xmlns:a16="http://schemas.microsoft.com/office/drawing/2014/main" id="{6A87FE0B-1E65-44D0-823E-0DCF26D422F6}"/>
              </a:ext>
            </a:extLst>
          </p:cNvPr>
          <p:cNvSpPr txBox="1"/>
          <p:nvPr/>
        </p:nvSpPr>
        <p:spPr>
          <a:xfrm>
            <a:off x="1521330" y="942964"/>
            <a:ext cx="8287867" cy="123110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SG" sz="1800" b="1" i="0" u="none" strike="noStrike" kern="0" cap="none" spc="0" normalizeH="0" baseline="0" noProof="0" dirty="0">
                <a:ln>
                  <a:noFill/>
                </a:ln>
                <a:solidFill>
                  <a:srgbClr val="002060"/>
                </a:solidFill>
                <a:effectLst/>
                <a:uLnTx/>
                <a:uFillTx/>
                <a:latin typeface="Calibri" panose="020F0502020204030204"/>
                <a:ea typeface="+mn-ea"/>
                <a:cs typeface="+mn-cs"/>
              </a:rPr>
              <a:t>What are you trying to say?</a:t>
            </a:r>
          </a:p>
          <a:p>
            <a:pPr marL="914400" marR="0" lvl="2"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a:defRPr/>
            </a:pPr>
            <a:r>
              <a:rPr kumimoji="0" lang="en-US" sz="1400" b="1" i="0" u="none" strike="noStrike" kern="1200" cap="none" spc="0" normalizeH="0" baseline="0" noProof="0" dirty="0">
                <a:ln>
                  <a:noFill/>
                </a:ln>
                <a:solidFill>
                  <a:srgbClr val="FF0000"/>
                </a:solidFill>
                <a:effectLst/>
                <a:uLnTx/>
                <a:uFillTx/>
                <a:latin typeface="Calibri" panose="020F0502020204030204"/>
                <a:ea typeface="+mn-ea"/>
                <a:cs typeface="+mn-cs"/>
              </a:rPr>
              <a:t>Follow a proven presentation structure</a:t>
            </a:r>
          </a:p>
          <a:p>
            <a:pPr marL="914400" marR="0" lvl="2"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pic>
        <p:nvPicPr>
          <p:cNvPr id="1026" name="Picture 2" descr="7 Ways to Take Your Presentation Structure to the Next Level">
            <a:extLst>
              <a:ext uri="{FF2B5EF4-FFF2-40B4-BE49-F238E27FC236}">
                <a16:creationId xmlns:a16="http://schemas.microsoft.com/office/drawing/2014/main" id="{34CDA6CA-1904-42F0-B8AF-498A3B6A17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1366" y="2039042"/>
            <a:ext cx="5686999" cy="4183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883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01461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p:cNvSpPr/>
          <p:nvPr/>
        </p:nvSpPr>
        <p:spPr>
          <a:xfrm>
            <a:off x="1394225" y="204001"/>
            <a:ext cx="10418165"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2060"/>
                </a:solidFill>
                <a:effectLst/>
                <a:uLnTx/>
                <a:uFillTx/>
                <a:latin typeface="Calibri" panose="020F0502020204030204" pitchFamily="34" charset="0"/>
                <a:ea typeface="Malgun Gothic" panose="020B0503020000020004" pitchFamily="34" charset="-127"/>
                <a:cs typeface="Times New Roman" panose="02020603050405020304" pitchFamily="18" charset="0"/>
              </a:rPr>
              <a:t>Further Presentation Tips and Feedback</a:t>
            </a:r>
            <a:endParaRPr kumimoji="0" lang="en-SG" sz="3200" b="1" i="0" u="none" strike="noStrike" kern="1200" cap="none" spc="0" normalizeH="0" baseline="0" noProof="0" dirty="0">
              <a:ln>
                <a:noFill/>
              </a:ln>
              <a:solidFill>
                <a:srgbClr val="002060"/>
              </a:solidFill>
              <a:effectLst/>
              <a:uLnTx/>
              <a:uFillTx/>
              <a:latin typeface="Calibri" panose="020F0502020204030204" pitchFamily="34" charset="0"/>
              <a:ea typeface="Malgun Gothic" panose="020B0503020000020004" pitchFamily="34" charset="-127"/>
              <a:cs typeface="Times New Roman" panose="02020603050405020304" pitchFamily="18" charset="0"/>
            </a:endParaRPr>
          </a:p>
        </p:txBody>
      </p:sp>
      <p:sp>
        <p:nvSpPr>
          <p:cNvPr id="7" name="TextBox 6">
            <a:extLst>
              <a:ext uri="{FF2B5EF4-FFF2-40B4-BE49-F238E27FC236}">
                <a16:creationId xmlns:a16="http://schemas.microsoft.com/office/drawing/2014/main" id="{6A87FE0B-1E65-44D0-823E-0DCF26D422F6}"/>
              </a:ext>
            </a:extLst>
          </p:cNvPr>
          <p:cNvSpPr txBox="1"/>
          <p:nvPr/>
        </p:nvSpPr>
        <p:spPr>
          <a:xfrm>
            <a:off x="2183025" y="889698"/>
            <a:ext cx="8287867" cy="538609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SG" b="1" kern="0" dirty="0">
                <a:solidFill>
                  <a:srgbClr val="002060"/>
                </a:solidFill>
                <a:latin typeface="Calibri" panose="020F0502020204030204"/>
              </a:rPr>
              <a:t>How to deliver?</a:t>
            </a:r>
            <a:endParaRPr kumimoji="0" lang="en-SG" sz="1800" b="1" i="0" u="none" strike="noStrike" kern="0" cap="none" spc="0" normalizeH="0" baseline="0" noProof="0" dirty="0">
              <a:ln>
                <a:noFill/>
              </a:ln>
              <a:solidFill>
                <a:srgbClr val="00206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SG" sz="1800" b="1" i="0" u="none" strike="noStrike" kern="0" cap="none" spc="0" normalizeH="0" baseline="0" noProof="0" dirty="0">
              <a:ln>
                <a:noFill/>
              </a:ln>
              <a:solidFill>
                <a:srgbClr val="002060"/>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0000"/>
                </a:solidFill>
                <a:effectLst/>
                <a:uLnTx/>
                <a:uFillTx/>
                <a:latin typeface="Calibri" panose="020F0502020204030204"/>
                <a:ea typeface="+mn-ea"/>
                <a:cs typeface="+mn-cs"/>
              </a:rPr>
              <a:t>Tell a story</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2060"/>
                </a:solidFill>
                <a:effectLst/>
                <a:uLnTx/>
                <a:uFillTx/>
                <a:latin typeface="Calibri" panose="020F0502020204030204"/>
                <a:ea typeface="+mn-ea"/>
                <a:cs typeface="+mn-cs"/>
              </a:rPr>
              <a:t>Humans love stories. </a:t>
            </a:r>
            <a:r>
              <a:rPr lang="en-US" sz="1400" dirty="0">
                <a:solidFill>
                  <a:srgbClr val="002060"/>
                </a:solidFill>
                <a:latin typeface="Calibri" panose="020F0502020204030204"/>
              </a:rPr>
              <a:t>Ideally your whole presentation should tell a story. A story can also be a good way to get peoples attention at the start of the presentation. They are also good to way of giving examples or framing a problem.</a:t>
            </a:r>
            <a:endParaRPr kumimoji="0" lang="en-US" sz="14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2060"/>
                </a:solidFill>
                <a:effectLst/>
                <a:uLnTx/>
                <a:uFillTx/>
                <a:latin typeface="Calibri" panose="020F0502020204030204"/>
                <a:ea typeface="+mn-ea"/>
                <a:cs typeface="+mn-cs"/>
              </a:rPr>
              <a:t> </a:t>
            </a:r>
            <a:r>
              <a:rPr kumimoji="0" lang="en-US" sz="1400" b="1" i="0" u="none" strike="noStrike" kern="1200" cap="none" spc="0" normalizeH="0" baseline="0" noProof="0" dirty="0">
                <a:ln>
                  <a:noFill/>
                </a:ln>
                <a:solidFill>
                  <a:srgbClr val="FF0000"/>
                </a:solidFill>
                <a:effectLst/>
                <a:uLnTx/>
                <a:uFillTx/>
                <a:latin typeface="Calibri" panose="020F0502020204030204"/>
                <a:ea typeface="+mn-ea"/>
                <a:cs typeface="+mn-cs"/>
              </a:rPr>
              <a:t>U</a:t>
            </a:r>
            <a:r>
              <a:rPr lang="en-US" sz="1400" b="1" dirty="0">
                <a:solidFill>
                  <a:srgbClr val="FF0000"/>
                </a:solidFill>
                <a:latin typeface="Calibri" panose="020F0502020204030204"/>
              </a:rPr>
              <a:t>se images and video</a:t>
            </a:r>
            <a:endParaRPr kumimoji="0" lang="en-US" sz="1400" b="1" i="0" u="none" strike="noStrike" kern="1200" cap="none" spc="0" normalizeH="0" baseline="0" noProof="0" dirty="0">
              <a:ln>
                <a:noFill/>
              </a:ln>
              <a:solidFill>
                <a:srgbClr val="FF0000"/>
              </a:solidFill>
              <a:effectLst/>
              <a:uLnTx/>
              <a:uFillTx/>
              <a:latin typeface="Calibri" panose="020F0502020204030204"/>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2060"/>
                </a:solidFill>
                <a:latin typeface="Calibri" panose="020F0502020204030204"/>
              </a:rPr>
              <a:t>Too much text is hard to follow and boring. Big images, well used video (Though not too long, ideally 1-2 mins) can bring ideas and examples to life.</a:t>
            </a:r>
            <a:endParaRPr kumimoji="0" lang="en-US" sz="14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FF0000"/>
                </a:solidFill>
                <a:latin typeface="Calibri" panose="020F0502020204030204"/>
              </a:rPr>
              <a:t>Read or Memorize or Bullet Points</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FF0000"/>
              </a:solidFill>
              <a:effectLst/>
              <a:uLnTx/>
              <a:uFillTx/>
              <a:latin typeface="Calibri" panose="020F0502020204030204"/>
              <a:ea typeface="+mn-ea"/>
              <a:cs typeface="+mn-cs"/>
            </a:endParaRP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srgbClr val="FF0000"/>
                </a:solidFill>
                <a:latin typeface="Calibri" panose="020F0502020204030204"/>
              </a:rPr>
              <a:t>Don’t read it</a:t>
            </a:r>
            <a:r>
              <a:rPr lang="en-US" sz="1400" dirty="0">
                <a:solidFill>
                  <a:srgbClr val="002060"/>
                </a:solidFill>
                <a:latin typeface="Calibri" panose="020F0502020204030204"/>
              </a:rPr>
              <a:t>. It immediately turns off the audience. This is not a speech or key-note lecture. You want to engage and connect with the audience. Can not do that when reading.</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srgbClr val="FF0000"/>
                </a:solidFill>
                <a:latin typeface="Calibri" panose="020F0502020204030204"/>
              </a:rPr>
              <a:t>Memorizing is good, but hard</a:t>
            </a:r>
            <a:r>
              <a:rPr lang="en-US" sz="1400" dirty="0">
                <a:solidFill>
                  <a:srgbClr val="002060"/>
                </a:solidFill>
                <a:latin typeface="Calibri" panose="020F0502020204030204"/>
              </a:rPr>
              <a:t>. You need to practice over and over to remember a script word for word and not sound like you have just memorized it. But if you can, it makes for a fantastic delivery</a:t>
            </a:r>
          </a:p>
          <a:p>
            <a:pPr marR="0" lvl="2" algn="l" defTabSz="914400" rtl="0" eaLnBrk="1" fontAlgn="auto" latinLnBrk="0" hangingPunct="1">
              <a:lnSpc>
                <a:spcPct val="100000"/>
              </a:lnSpc>
              <a:spcBef>
                <a:spcPts val="0"/>
              </a:spcBef>
              <a:spcAft>
                <a:spcPts val="0"/>
              </a:spcAft>
              <a:buClrTx/>
              <a:buSzTx/>
              <a:tabLst/>
              <a:defRPr/>
            </a:pPr>
            <a:endParaRPr lang="en-US" sz="1400" dirty="0">
              <a:solidFill>
                <a:srgbClr val="002060"/>
              </a:solidFill>
              <a:latin typeface="Calibri" panose="020F0502020204030204"/>
            </a:endParaRP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i="0" u="none" strike="noStrike" kern="1200" cap="none" spc="0" normalizeH="0" baseline="0" noProof="0" dirty="0">
                <a:ln>
                  <a:noFill/>
                </a:ln>
                <a:solidFill>
                  <a:srgbClr val="FF0000"/>
                </a:solidFill>
                <a:effectLst/>
                <a:uLnTx/>
                <a:uFillTx/>
                <a:latin typeface="Calibri" panose="020F0502020204030204"/>
                <a:ea typeface="+mn-ea"/>
                <a:cs typeface="+mn-cs"/>
              </a:rPr>
              <a:t>Draft script and bullet points</a:t>
            </a:r>
            <a:r>
              <a:rPr kumimoji="0" lang="en-US" sz="1400" b="0" i="0" u="none" strike="noStrike" kern="1200" cap="none" spc="0" normalizeH="0" baseline="0" noProof="0" dirty="0">
                <a:ln>
                  <a:noFill/>
                </a:ln>
                <a:solidFill>
                  <a:srgbClr val="002060"/>
                </a:solidFill>
                <a:effectLst/>
                <a:uLnTx/>
                <a:uFillTx/>
                <a:latin typeface="Calibri" panose="020F0502020204030204"/>
                <a:ea typeface="+mn-ea"/>
                <a:cs typeface="+mn-cs"/>
              </a:rPr>
              <a:t>. </a:t>
            </a:r>
            <a:r>
              <a:rPr lang="en-US" sz="1400" dirty="0">
                <a:solidFill>
                  <a:srgbClr val="002060"/>
                </a:solidFill>
                <a:latin typeface="Calibri" panose="020F0502020204030204"/>
              </a:rPr>
              <a:t>Good middle ground is to draft a script. The process of writing out what you want to say helps to put it in your mind. Then create bullet points of the points that you want to make, or the opening sentence of the next paragraph / section on a note card or on the slides / slide notes in </a:t>
            </a:r>
            <a:r>
              <a:rPr lang="en-US" sz="1400" dirty="0" err="1">
                <a:solidFill>
                  <a:srgbClr val="002060"/>
                </a:solidFill>
                <a:latin typeface="Calibri" panose="020F0502020204030204"/>
              </a:rPr>
              <a:t>Powerpoint</a:t>
            </a:r>
            <a:endParaRPr kumimoji="0" lang="en-US" sz="14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0652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01461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p:cNvSpPr/>
          <p:nvPr/>
        </p:nvSpPr>
        <p:spPr>
          <a:xfrm>
            <a:off x="1394225" y="204001"/>
            <a:ext cx="10418165"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2060"/>
                </a:solidFill>
                <a:effectLst/>
                <a:uLnTx/>
                <a:uFillTx/>
                <a:latin typeface="Calibri" panose="020F0502020204030204" pitchFamily="34" charset="0"/>
                <a:ea typeface="Malgun Gothic" panose="020B0503020000020004" pitchFamily="34" charset="-127"/>
                <a:cs typeface="Times New Roman" panose="02020603050405020304" pitchFamily="18" charset="0"/>
              </a:rPr>
              <a:t>Further Presentation Tips and Feedback</a:t>
            </a:r>
            <a:endParaRPr kumimoji="0" lang="en-SG" sz="3200" b="1" i="0" u="none" strike="noStrike" kern="1200" cap="none" spc="0" normalizeH="0" baseline="0" noProof="0" dirty="0">
              <a:ln>
                <a:noFill/>
              </a:ln>
              <a:solidFill>
                <a:srgbClr val="002060"/>
              </a:solidFill>
              <a:effectLst/>
              <a:uLnTx/>
              <a:uFillTx/>
              <a:latin typeface="Calibri" panose="020F0502020204030204" pitchFamily="34" charset="0"/>
              <a:ea typeface="Malgun Gothic" panose="020B0503020000020004" pitchFamily="34" charset="-127"/>
              <a:cs typeface="Times New Roman" panose="02020603050405020304" pitchFamily="18" charset="0"/>
            </a:endParaRPr>
          </a:p>
        </p:txBody>
      </p:sp>
      <p:sp>
        <p:nvSpPr>
          <p:cNvPr id="7" name="TextBox 6">
            <a:extLst>
              <a:ext uri="{FF2B5EF4-FFF2-40B4-BE49-F238E27FC236}">
                <a16:creationId xmlns:a16="http://schemas.microsoft.com/office/drawing/2014/main" id="{6A87FE0B-1E65-44D0-823E-0DCF26D422F6}"/>
              </a:ext>
            </a:extLst>
          </p:cNvPr>
          <p:cNvSpPr txBox="1"/>
          <p:nvPr/>
        </p:nvSpPr>
        <p:spPr>
          <a:xfrm>
            <a:off x="2183025" y="889698"/>
            <a:ext cx="8287867" cy="473975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SG" b="1" kern="0" dirty="0">
                <a:solidFill>
                  <a:srgbClr val="002060"/>
                </a:solidFill>
                <a:latin typeface="Calibri" panose="020F0502020204030204"/>
              </a:rPr>
              <a:t>Stage presence</a:t>
            </a:r>
            <a:endParaRPr kumimoji="0" lang="en-SG" sz="1800" b="1" i="0" u="none" strike="noStrike" kern="0" cap="none" spc="0" normalizeH="0" baseline="0" noProof="0" dirty="0">
              <a:ln>
                <a:noFill/>
              </a:ln>
              <a:solidFill>
                <a:srgbClr val="00206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SG" sz="1800" b="1" i="0" u="none" strike="noStrike" kern="0" cap="none" spc="0" normalizeH="0" baseline="0" noProof="0" dirty="0">
              <a:ln>
                <a:noFill/>
              </a:ln>
              <a:solidFill>
                <a:srgbClr val="002060"/>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0000"/>
                </a:solidFill>
                <a:effectLst/>
                <a:uLnTx/>
                <a:uFillTx/>
                <a:latin typeface="Calibri" panose="020F0502020204030204"/>
                <a:ea typeface="+mn-ea"/>
                <a:cs typeface="+mn-cs"/>
              </a:rPr>
              <a:t>Tone &amp; Body Language</a:t>
            </a:r>
            <a:endParaRPr lang="en-US" sz="1400" b="1" dirty="0">
              <a:solidFill>
                <a:srgbClr val="FF0000"/>
              </a:solidFill>
              <a:latin typeface="Calibri" panose="020F0502020204030204"/>
            </a:endParaRPr>
          </a:p>
          <a:p>
            <a:pPr lvl="2"/>
            <a:r>
              <a:rPr kumimoji="0" lang="en-US" sz="1400" i="0" u="none" strike="noStrike" kern="1200" cap="none" spc="0" normalizeH="0" baseline="0" noProof="0" dirty="0">
                <a:ln>
                  <a:noFill/>
                </a:ln>
                <a:solidFill>
                  <a:srgbClr val="002060"/>
                </a:solidFill>
                <a:effectLst/>
                <a:uLnTx/>
                <a:uFillTx/>
                <a:latin typeface="Calibri" panose="020F0502020204030204"/>
                <a:ea typeface="+mn-ea"/>
                <a:cs typeface="+mn-cs"/>
              </a:rPr>
              <a:t>Try to be conversation in your tone. Watch the speed of your delivery. </a:t>
            </a:r>
            <a:r>
              <a:rPr lang="en-US" sz="1400" dirty="0">
                <a:solidFill>
                  <a:srgbClr val="002060"/>
                </a:solidFill>
                <a:latin typeface="Calibri" panose="020F0502020204030204"/>
              </a:rPr>
              <a:t>Slower is better. Make eye contact. (Pick a couple of friendly faces in the audience, talk to them). Try not to move around too much and not make excessive hand gestures.</a:t>
            </a:r>
            <a:endParaRPr kumimoji="0" lang="en-US" sz="140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2060"/>
                </a:solidFill>
                <a:effectLst/>
                <a:uLnTx/>
                <a:uFillTx/>
                <a:latin typeface="Calibri" panose="020F0502020204030204"/>
                <a:ea typeface="+mn-ea"/>
                <a:cs typeface="+mn-cs"/>
              </a:rPr>
              <a:t> </a:t>
            </a:r>
            <a:r>
              <a:rPr lang="en-US" sz="1400" b="1" dirty="0">
                <a:solidFill>
                  <a:srgbClr val="FF0000"/>
                </a:solidFill>
                <a:latin typeface="Calibri" panose="020F0502020204030204"/>
              </a:rPr>
              <a:t>Preparation</a:t>
            </a:r>
          </a:p>
          <a:p>
            <a:pPr lvl="2"/>
            <a:r>
              <a:rPr kumimoji="0" lang="en-US" sz="1400" i="0" u="none" strike="noStrike" kern="1200" cap="none" spc="0" normalizeH="0" baseline="0" noProof="0" dirty="0">
                <a:ln>
                  <a:noFill/>
                </a:ln>
                <a:solidFill>
                  <a:srgbClr val="002060"/>
                </a:solidFill>
                <a:effectLst/>
                <a:uLnTx/>
                <a:uFillTx/>
                <a:latin typeface="Calibri" panose="020F0502020204030204"/>
                <a:ea typeface="+mn-ea"/>
                <a:cs typeface="+mn-cs"/>
              </a:rPr>
              <a:t>Before speaking / going on stage; stride around, stand tall, visualize yourself confidently walking on stage and introducing yourself to the audience while looking them in the eye. Then breath deeply, step on the stage and do what you have just visualized.</a:t>
            </a:r>
          </a:p>
          <a:p>
            <a:pPr marL="914400" marR="0" lvl="2"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0000"/>
                </a:solidFill>
                <a:effectLst/>
                <a:uLnTx/>
                <a:uFillTx/>
                <a:latin typeface="Calibri" panose="020F0502020204030204"/>
                <a:ea typeface="+mn-ea"/>
                <a:cs typeface="+mn-cs"/>
              </a:rPr>
              <a:t>Deliver with enthusiasm</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FF0000"/>
              </a:solidFill>
              <a:effectLst/>
              <a:uLnTx/>
              <a:uFillTx/>
              <a:latin typeface="Calibri" panose="020F0502020204030204"/>
              <a:ea typeface="+mn-ea"/>
              <a:cs typeface="+mn-cs"/>
            </a:endParaRPr>
          </a:p>
          <a:p>
            <a:pPr marR="0" lvl="2" algn="l" defTabSz="914400" rtl="0" eaLnBrk="1" fontAlgn="auto" latinLnBrk="0" hangingPunct="1">
              <a:lnSpc>
                <a:spcPct val="100000"/>
              </a:lnSpc>
              <a:spcBef>
                <a:spcPts val="0"/>
              </a:spcBef>
              <a:spcAft>
                <a:spcPts val="0"/>
              </a:spcAft>
              <a:buClrTx/>
              <a:buSzTx/>
              <a:tabLst/>
              <a:defRPr/>
            </a:pPr>
            <a:r>
              <a:rPr lang="en-US" sz="1400" dirty="0">
                <a:solidFill>
                  <a:srgbClr val="002060"/>
                </a:solidFill>
                <a:latin typeface="Calibri" panose="020F0502020204030204"/>
              </a:rPr>
              <a:t>If you believe in your content, what you are saying and the core message that you are trying to deliver, your audience will as well.</a:t>
            </a:r>
          </a:p>
          <a:p>
            <a:pPr marR="0" lvl="2" algn="l" defTabSz="914400" rtl="0" eaLnBrk="1" fontAlgn="auto" latinLnBrk="0" hangingPunct="1">
              <a:lnSpc>
                <a:spcPct val="100000"/>
              </a:lnSpc>
              <a:spcBef>
                <a:spcPts val="0"/>
              </a:spcBef>
              <a:spcAft>
                <a:spcPts val="0"/>
              </a:spcAft>
              <a:buClrTx/>
              <a:buSzTx/>
              <a:tabLst/>
              <a:defRPr/>
            </a:pPr>
            <a:endParaRPr kumimoji="0" lang="en-US" sz="14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R="0" lvl="2" algn="l" defTabSz="914400" rtl="0" eaLnBrk="1" fontAlgn="auto" latinLnBrk="0" hangingPunct="1">
              <a:lnSpc>
                <a:spcPct val="100000"/>
              </a:lnSpc>
              <a:spcBef>
                <a:spcPts val="0"/>
              </a:spcBef>
              <a:spcAft>
                <a:spcPts val="0"/>
              </a:spcAft>
              <a:buClrTx/>
              <a:buSzTx/>
              <a:tabLst/>
              <a:defRPr/>
            </a:pPr>
            <a:r>
              <a:rPr lang="en-US" sz="1400" dirty="0">
                <a:solidFill>
                  <a:srgbClr val="002060"/>
                </a:solidFill>
                <a:latin typeface="Calibri" panose="020F0502020204030204"/>
              </a:rPr>
              <a:t>Be passionate, positive, enthusiastic. You have worked hard to prepare this content. Have confidence that you have interesting and engaging information to share that your audience wants to hear.</a:t>
            </a:r>
          </a:p>
          <a:p>
            <a:pPr marR="0" lvl="2" algn="l" defTabSz="914400" rtl="0" eaLnBrk="1" fontAlgn="auto" latinLnBrk="0" hangingPunct="1">
              <a:lnSpc>
                <a:spcPct val="100000"/>
              </a:lnSpc>
              <a:spcBef>
                <a:spcPts val="0"/>
              </a:spcBef>
              <a:spcAft>
                <a:spcPts val="0"/>
              </a:spcAft>
              <a:buClrTx/>
              <a:buSzTx/>
              <a:tabLst/>
              <a:defRPr/>
            </a:pPr>
            <a:endParaRPr lang="en-US" sz="1400" dirty="0">
              <a:solidFill>
                <a:srgbClr val="002060"/>
              </a:solidFill>
              <a:latin typeface="Calibri" panose="020F0502020204030204"/>
            </a:endParaRPr>
          </a:p>
        </p:txBody>
      </p:sp>
    </p:spTree>
    <p:extLst>
      <p:ext uri="{BB962C8B-B14F-4D97-AF65-F5344CB8AC3E}">
        <p14:creationId xmlns:p14="http://schemas.microsoft.com/office/powerpoint/2010/main" val="3898066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01461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5C27004D-8361-4E09-BA53-3153816A4B39}"/>
              </a:ext>
            </a:extLst>
          </p:cNvPr>
          <p:cNvPicPr>
            <a:picLocks noChangeAspect="1"/>
          </p:cNvPicPr>
          <p:nvPr/>
        </p:nvPicPr>
        <p:blipFill>
          <a:blip r:embed="rId2"/>
          <a:stretch>
            <a:fillRect/>
          </a:stretch>
        </p:blipFill>
        <p:spPr>
          <a:xfrm>
            <a:off x="2015231" y="1043334"/>
            <a:ext cx="7748407" cy="5161479"/>
          </a:xfrm>
          <a:prstGeom prst="rect">
            <a:avLst/>
          </a:prstGeom>
        </p:spPr>
      </p:pic>
      <p:sp>
        <p:nvSpPr>
          <p:cNvPr id="10" name="Rectangle 9">
            <a:extLst>
              <a:ext uri="{FF2B5EF4-FFF2-40B4-BE49-F238E27FC236}">
                <a16:creationId xmlns:a16="http://schemas.microsoft.com/office/drawing/2014/main" id="{3A50CDA1-1B01-4593-94D0-8A04898F0B05}"/>
              </a:ext>
            </a:extLst>
          </p:cNvPr>
          <p:cNvSpPr/>
          <p:nvPr/>
        </p:nvSpPr>
        <p:spPr>
          <a:xfrm>
            <a:off x="1394225" y="204001"/>
            <a:ext cx="10418165"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dirty="0">
                <a:solidFill>
                  <a:srgbClr val="002060"/>
                </a:solidFill>
                <a:latin typeface="Calibri" panose="020F0502020204030204" pitchFamily="34" charset="0"/>
                <a:ea typeface="Malgun Gothic" panose="020B0503020000020004" pitchFamily="34" charset="-127"/>
                <a:cs typeface="Times New Roman" panose="02020603050405020304" pitchFamily="18" charset="0"/>
              </a:rPr>
              <a:t>Enjoy it and look forward to the applause!</a:t>
            </a:r>
            <a:endParaRPr kumimoji="0" lang="en-SG" sz="3200" b="1" i="0" u="none" strike="noStrike" kern="1200" cap="none" spc="0" normalizeH="0" baseline="0" noProof="0" dirty="0">
              <a:ln>
                <a:noFill/>
              </a:ln>
              <a:solidFill>
                <a:srgbClr val="002060"/>
              </a:solidFill>
              <a:effectLst/>
              <a:uLnTx/>
              <a:uFillTx/>
              <a:latin typeface="Calibri" panose="020F0502020204030204" pitchFamily="34" charset="0"/>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326911539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851</Words>
  <Application>Microsoft Office PowerPoint</Application>
  <PresentationFormat>Widescreen</PresentationFormat>
  <Paragraphs>86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Malgun Gothic</vt:lpstr>
      <vt:lpstr>Arial</vt:lpstr>
      <vt:lpstr>Calibri</vt:lpstr>
      <vt:lpstr>Calibri Light</vt:lpstr>
      <vt:lpstr>Times New Roman</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Hardy</dc:creator>
  <cp:lastModifiedBy>Audrey Low Pin Pin</cp:lastModifiedBy>
  <cp:revision>20</cp:revision>
  <dcterms:created xsi:type="dcterms:W3CDTF">2021-01-21T01:33:29Z</dcterms:created>
  <dcterms:modified xsi:type="dcterms:W3CDTF">2021-03-19T07:09:09Z</dcterms:modified>
</cp:coreProperties>
</file>