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67" r:id="rId4"/>
    <p:sldId id="269" r:id="rId5"/>
    <p:sldId id="263" r:id="rId6"/>
    <p:sldId id="268" r:id="rId7"/>
    <p:sldId id="264" r:id="rId8"/>
    <p:sldId id="265"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2" d="100"/>
          <a:sy n="92" d="100"/>
        </p:scale>
        <p:origin x="5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40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374619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0" y="0"/>
            <a:ext cx="3293918" cy="8229599"/>
          </a:xfrm>
          <a:prstGeom prst="rect">
            <a:avLst/>
          </a:prstGeom>
        </p:spPr>
      </p:pic>
      <p:sp>
        <p:nvSpPr>
          <p:cNvPr id="5" name="Text 2"/>
          <p:cNvSpPr/>
          <p:nvPr/>
        </p:nvSpPr>
        <p:spPr>
          <a:xfrm>
            <a:off x="3537976" y="2715829"/>
            <a:ext cx="9723965" cy="1666399"/>
          </a:xfrm>
          <a:prstGeom prst="rect">
            <a:avLst/>
          </a:prstGeom>
          <a:noFill/>
          <a:ln/>
        </p:spPr>
        <p:txBody>
          <a:bodyPr wrap="square" rtlCol="0" anchor="t"/>
          <a:lstStyle/>
          <a:p>
            <a:pPr marL="0" indent="0">
              <a:lnSpc>
                <a:spcPts val="6561"/>
              </a:lnSpc>
              <a:buNone/>
            </a:pPr>
            <a:r>
              <a:rPr lang="zh-CN" altLang="en-US" sz="6000">
                <a:solidFill>
                  <a:schemeClr val="accent1">
                    <a:lumMod val="60000"/>
                    <a:lumOff val="40000"/>
                  </a:schemeClr>
                </a:solidFill>
                <a:latin typeface="Roboto Slab" pitchFamily="34" charset="0"/>
                <a:ea typeface="Roboto Slab" pitchFamily="34" charset="-122"/>
                <a:cs typeface="Roboto Slab" pitchFamily="34" charset="-120"/>
              </a:rPr>
              <a:t>信息安全协会</a:t>
            </a:r>
            <a:r>
              <a:rPr lang="en-US" sz="6000">
                <a:solidFill>
                  <a:schemeClr val="accent1">
                    <a:lumMod val="60000"/>
                    <a:lumOff val="40000"/>
                  </a:schemeClr>
                </a:solidFill>
                <a:latin typeface="Roboto Slab" pitchFamily="34" charset="0"/>
                <a:ea typeface="Roboto Slab" pitchFamily="34" charset="-122"/>
                <a:cs typeface="Roboto Slab" pitchFamily="34" charset="-120"/>
              </a:rPr>
              <a:t>特色活动 </a:t>
            </a:r>
            <a:endParaRPr lang="en-US" sz="6000" dirty="0">
              <a:solidFill>
                <a:schemeClr val="accent1">
                  <a:lumMod val="60000"/>
                  <a:lumOff val="40000"/>
                </a:schemeClr>
              </a:solidFill>
            </a:endParaRPr>
          </a:p>
        </p:txBody>
      </p:sp>
      <p:sp>
        <p:nvSpPr>
          <p:cNvPr id="6" name="Text 3"/>
          <p:cNvSpPr/>
          <p:nvPr/>
        </p:nvSpPr>
        <p:spPr>
          <a:xfrm>
            <a:off x="3537976" y="4031354"/>
            <a:ext cx="12747719" cy="1666399"/>
          </a:xfrm>
          <a:prstGeom prst="rect">
            <a:avLst/>
          </a:prstGeom>
          <a:noFill/>
          <a:ln/>
        </p:spPr>
        <p:txBody>
          <a:bodyPr wrap="square" rtlCol="0" anchor="t"/>
          <a:lstStyle/>
          <a:p>
            <a:pPr marL="0" indent="0">
              <a:lnSpc>
                <a:spcPts val="6561"/>
              </a:lnSpc>
              <a:buNone/>
            </a:pPr>
            <a:r>
              <a:rPr lang="en-US" sz="5249" dirty="0">
                <a:solidFill>
                  <a:schemeClr val="accent1">
                    <a:lumMod val="60000"/>
                    <a:lumOff val="40000"/>
                  </a:schemeClr>
                </a:solidFill>
                <a:latin typeface="Roboto Slab" pitchFamily="34" charset="0"/>
                <a:ea typeface="Roboto Slab" pitchFamily="34" charset="-122"/>
                <a:cs typeface="Roboto Slab" pitchFamily="34" charset="-120"/>
              </a:rPr>
              <a:t>“</a:t>
            </a:r>
            <a:r>
              <a:rPr lang="en-US" sz="5249" dirty="0" err="1">
                <a:solidFill>
                  <a:schemeClr val="accent1">
                    <a:lumMod val="60000"/>
                    <a:lumOff val="40000"/>
                  </a:schemeClr>
                </a:solidFill>
                <a:latin typeface="Roboto Slab" pitchFamily="34" charset="0"/>
                <a:ea typeface="Roboto Slab" pitchFamily="34" charset="-122"/>
                <a:cs typeface="Roboto Slab" pitchFamily="34" charset="-120"/>
              </a:rPr>
              <a:t>国家安全·人人尽责</a:t>
            </a:r>
            <a:r>
              <a:rPr lang="en-US" sz="5249" dirty="0">
                <a:solidFill>
                  <a:schemeClr val="accent1">
                    <a:lumMod val="60000"/>
                    <a:lumOff val="40000"/>
                  </a:schemeClr>
                </a:solidFill>
                <a:latin typeface="Roboto Slab" pitchFamily="34" charset="0"/>
                <a:ea typeface="Roboto Slab" pitchFamily="34" charset="-122"/>
                <a:cs typeface="Roboto Slab" pitchFamily="34" charset="-120"/>
              </a:rPr>
              <a:t>” </a:t>
            </a:r>
            <a:r>
              <a:rPr lang="en-US" sz="5249" dirty="0" err="1">
                <a:solidFill>
                  <a:schemeClr val="accent1">
                    <a:lumMod val="60000"/>
                    <a:lumOff val="40000"/>
                  </a:schemeClr>
                </a:solidFill>
                <a:latin typeface="Roboto Slab" pitchFamily="34" charset="0"/>
                <a:ea typeface="Roboto Slab" pitchFamily="34" charset="-122"/>
                <a:cs typeface="Roboto Slab" pitchFamily="34" charset="-120"/>
              </a:rPr>
              <a:t>系列活动</a:t>
            </a:r>
            <a:endParaRPr lang="en-US" sz="5249" dirty="0">
              <a:solidFill>
                <a:schemeClr val="accent1">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5989989" y="1491018"/>
            <a:ext cx="5554980" cy="694373"/>
          </a:xfrm>
          <a:prstGeom prst="rect">
            <a:avLst/>
          </a:prstGeom>
          <a:noFill/>
          <a:ln/>
        </p:spPr>
        <p:txBody>
          <a:bodyPr wrap="none" rtlCol="0" anchor="t"/>
          <a:lstStyle/>
          <a:p>
            <a:pPr marL="0" indent="0">
              <a:lnSpc>
                <a:spcPts val="5468"/>
              </a:lnSpc>
              <a:buNone/>
            </a:pPr>
            <a:r>
              <a:rPr lang="en-US" sz="4800" dirty="0">
                <a:solidFill>
                  <a:srgbClr val="60A9FF"/>
                </a:solidFill>
                <a:latin typeface="Roboto Slab" pitchFamily="34" charset="0"/>
                <a:ea typeface="Roboto Slab" pitchFamily="34" charset="-122"/>
                <a:cs typeface="Roboto Slab" pitchFamily="34" charset="-120"/>
              </a:rPr>
              <a:t>项目主题</a:t>
            </a:r>
            <a:endParaRPr lang="en-US" sz="4800" dirty="0"/>
          </a:p>
        </p:txBody>
      </p:sp>
      <p:sp>
        <p:nvSpPr>
          <p:cNvPr id="6" name="Text 3"/>
          <p:cNvSpPr/>
          <p:nvPr/>
        </p:nvSpPr>
        <p:spPr>
          <a:xfrm>
            <a:off x="5989989" y="2767240"/>
            <a:ext cx="8410748" cy="1066205"/>
          </a:xfrm>
          <a:prstGeom prst="rect">
            <a:avLst/>
          </a:prstGeom>
          <a:noFill/>
          <a:ln/>
        </p:spPr>
        <p:txBody>
          <a:bodyPr wrap="square" rtlCol="0" anchor="t"/>
          <a:lstStyle/>
          <a:p>
            <a:pPr marL="0" indent="0">
              <a:lnSpc>
                <a:spcPts val="2799"/>
              </a:lnSpc>
              <a:buNone/>
            </a:pPr>
            <a:r>
              <a:rPr lang="en-US" sz="2000" dirty="0">
                <a:solidFill>
                  <a:srgbClr val="D6E5EF"/>
                </a:solidFill>
                <a:latin typeface="Roboto" pitchFamily="34" charset="0"/>
                <a:ea typeface="Roboto" pitchFamily="34" charset="-122"/>
                <a:cs typeface="Roboto" pitchFamily="34" charset="-120"/>
              </a:rPr>
              <a:t>“国家安全·人人尽责”CTF夺旗赛系列活动，立足信息安全协会技术优势，在</a:t>
            </a:r>
            <a:r>
              <a:rPr lang="en-US" sz="2000" b="1" dirty="0">
                <a:solidFill>
                  <a:schemeClr val="accent1">
                    <a:lumMod val="60000"/>
                    <a:lumOff val="40000"/>
                  </a:schemeClr>
                </a:solidFill>
                <a:latin typeface="Roboto" pitchFamily="34" charset="0"/>
                <a:ea typeface="Roboto" pitchFamily="34" charset="-122"/>
                <a:cs typeface="Roboto" pitchFamily="34" charset="-120"/>
              </a:rPr>
              <a:t>普及推广网络与信息安全知识和技能</a:t>
            </a:r>
            <a:r>
              <a:rPr lang="en-US" sz="2000" dirty="0">
                <a:solidFill>
                  <a:srgbClr val="D6E5EF"/>
                </a:solidFill>
                <a:latin typeface="Roboto" pitchFamily="34" charset="0"/>
                <a:ea typeface="Roboto" pitchFamily="34" charset="-122"/>
                <a:cs typeface="Roboto" pitchFamily="34" charset="-120"/>
              </a:rPr>
              <a:t>的基础上，配合“</a:t>
            </a:r>
            <a:r>
              <a:rPr lang="en-US" sz="2000" b="1" dirty="0">
                <a:solidFill>
                  <a:schemeClr val="accent1">
                    <a:lumMod val="60000"/>
                    <a:lumOff val="40000"/>
                  </a:schemeClr>
                </a:solidFill>
                <a:latin typeface="Roboto" pitchFamily="34" charset="0"/>
                <a:ea typeface="Roboto" pitchFamily="34" charset="-122"/>
                <a:cs typeface="Roboto" pitchFamily="34" charset="-120"/>
              </a:rPr>
              <a:t>4•15全民国家安全教育日</a:t>
            </a:r>
            <a:r>
              <a:rPr lang="en-US" sz="2000" dirty="0">
                <a:solidFill>
                  <a:srgbClr val="D6E5EF"/>
                </a:solidFill>
                <a:latin typeface="Roboto" pitchFamily="34" charset="0"/>
                <a:ea typeface="Roboto" pitchFamily="34" charset="-122"/>
                <a:cs typeface="Roboto" pitchFamily="34" charset="-120"/>
              </a:rPr>
              <a:t>”，宣传网络安全、组织校级网络与信息安全CTF夺旗赛。</a:t>
            </a:r>
            <a:endParaRPr lang="en-US" sz="2000" dirty="0"/>
          </a:p>
        </p:txBody>
      </p:sp>
      <p:sp>
        <p:nvSpPr>
          <p:cNvPr id="7" name="Text 4"/>
          <p:cNvSpPr/>
          <p:nvPr/>
        </p:nvSpPr>
        <p:spPr>
          <a:xfrm>
            <a:off x="5989989" y="4415553"/>
            <a:ext cx="8410748" cy="1066205"/>
          </a:xfrm>
          <a:prstGeom prst="rect">
            <a:avLst/>
          </a:prstGeom>
          <a:noFill/>
          <a:ln/>
        </p:spPr>
        <p:txBody>
          <a:bodyPr wrap="square" rtlCol="0" anchor="t"/>
          <a:lstStyle/>
          <a:p>
            <a:pPr marL="0" indent="0">
              <a:lnSpc>
                <a:spcPts val="2799"/>
              </a:lnSpc>
              <a:buNone/>
            </a:pPr>
            <a:r>
              <a:rPr lang="en-US" sz="2000" dirty="0">
                <a:solidFill>
                  <a:srgbClr val="D6E5EF"/>
                </a:solidFill>
                <a:latin typeface="Roboto" pitchFamily="34" charset="0"/>
                <a:ea typeface="Roboto" pitchFamily="34" charset="-122"/>
                <a:cs typeface="Roboto" pitchFamily="34" charset="-120"/>
              </a:rPr>
              <a:t>本项目主题确定为国家安全日宣传活动和校级信息安全CTF夺旗赛，旨在通过举办一场</a:t>
            </a:r>
            <a:r>
              <a:rPr lang="en-US" sz="2000" b="1" dirty="0">
                <a:solidFill>
                  <a:schemeClr val="accent1">
                    <a:lumMod val="60000"/>
                    <a:lumOff val="40000"/>
                  </a:schemeClr>
                </a:solidFill>
                <a:latin typeface="Roboto" pitchFamily="34" charset="0"/>
                <a:ea typeface="Roboto" pitchFamily="34" charset="-122"/>
                <a:cs typeface="Roboto" pitchFamily="34" charset="-120"/>
              </a:rPr>
              <a:t>宣传活动</a:t>
            </a:r>
            <a:r>
              <a:rPr lang="en-US" sz="2000" dirty="0">
                <a:solidFill>
                  <a:srgbClr val="D6E5EF"/>
                </a:solidFill>
                <a:latin typeface="Roboto" pitchFamily="34" charset="0"/>
                <a:ea typeface="Roboto" pitchFamily="34" charset="-122"/>
                <a:cs typeface="Roboto" pitchFamily="34" charset="-120"/>
              </a:rPr>
              <a:t>和</a:t>
            </a:r>
            <a:r>
              <a:rPr lang="en-US" sz="2000" b="1" dirty="0">
                <a:solidFill>
                  <a:schemeClr val="accent1">
                    <a:lumMod val="60000"/>
                    <a:lumOff val="40000"/>
                  </a:schemeClr>
                </a:solidFill>
                <a:latin typeface="Roboto" pitchFamily="34" charset="0"/>
                <a:ea typeface="Roboto" pitchFamily="34" charset="-122"/>
                <a:cs typeface="Roboto" pitchFamily="34" charset="-120"/>
              </a:rPr>
              <a:t>面向全校学生的信息安全竞赛</a:t>
            </a:r>
            <a:r>
              <a:rPr lang="en-US" sz="2000" dirty="0">
                <a:solidFill>
                  <a:srgbClr val="D6E5EF"/>
                </a:solidFill>
                <a:latin typeface="Roboto" pitchFamily="34" charset="0"/>
                <a:ea typeface="Roboto" pitchFamily="34" charset="-122"/>
                <a:cs typeface="Roboto" pitchFamily="34" charset="-120"/>
              </a:rPr>
              <a:t>，提高学生们的信息安全意识和技能水平，增强团队合作能力，培养创新精神和解决问题的能力。</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4621054" y="351234"/>
            <a:ext cx="5554980" cy="694373"/>
          </a:xfrm>
          <a:prstGeom prst="rect">
            <a:avLst/>
          </a:prstGeom>
          <a:noFill/>
          <a:ln/>
        </p:spPr>
        <p:txBody>
          <a:bodyPr wrap="none" rtlCol="0" anchor="t"/>
          <a:lstStyle/>
          <a:p>
            <a:pPr marL="0" marR="0" lvl="0" indent="0" algn="l" defTabSz="914400" rtl="0" eaLnBrk="1" fontAlgn="auto" latinLnBrk="0" hangingPunct="1">
              <a:lnSpc>
                <a:spcPts val="5468"/>
              </a:lnSpc>
              <a:spcBef>
                <a:spcPts val="0"/>
              </a:spcBef>
              <a:spcAft>
                <a:spcPts val="0"/>
              </a:spcAft>
              <a:buClrTx/>
              <a:buSzTx/>
              <a:buFontTx/>
              <a:buNone/>
              <a:tabLst/>
              <a:defRPr/>
            </a:pPr>
            <a:r>
              <a:rPr kumimoji="0" lang="en-US" sz="4374" b="0" i="0" u="none" strike="noStrike" kern="1200" cap="none" spc="0" normalizeH="0" baseline="0" noProof="0" dirty="0">
                <a:ln>
                  <a:noFill/>
                </a:ln>
                <a:solidFill>
                  <a:srgbClr val="60A9FF"/>
                </a:solidFill>
                <a:effectLst/>
                <a:uLnTx/>
                <a:uFillTx/>
                <a:latin typeface="Roboto Slab" pitchFamily="34" charset="0"/>
                <a:ea typeface="Roboto Slab" pitchFamily="34" charset="-122"/>
                <a:cs typeface="Roboto Slab" pitchFamily="34" charset="-120"/>
              </a:rPr>
              <a:t>国家安全日宣传活动</a:t>
            </a:r>
            <a:endParaRPr kumimoji="0" lang="en-US" sz="43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hape 3"/>
          <p:cNvSpPr/>
          <p:nvPr/>
        </p:nvSpPr>
        <p:spPr>
          <a:xfrm>
            <a:off x="1621394" y="1963664"/>
            <a:ext cx="5166122" cy="2346365"/>
          </a:xfrm>
          <a:prstGeom prst="roundRect">
            <a:avLst>
              <a:gd name="adj" fmla="val 5682"/>
            </a:avLst>
          </a:prstGeom>
          <a:solidFill>
            <a:srgbClr val="12161D"/>
          </a:solidFill>
          <a:ln/>
        </p:spPr>
      </p:sp>
      <p:sp>
        <p:nvSpPr>
          <p:cNvPr id="6" name="Text 4"/>
          <p:cNvSpPr/>
          <p:nvPr/>
        </p:nvSpPr>
        <p:spPr>
          <a:xfrm>
            <a:off x="1843564" y="2185835"/>
            <a:ext cx="2777490" cy="34718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r>
              <a:rPr kumimoji="0" lang="en-US" sz="2187" b="0" i="0" u="none" strike="noStrike" kern="1200" cap="none" spc="0" normalizeH="0" baseline="0" noProof="0" dirty="0">
                <a:ln>
                  <a:noFill/>
                </a:ln>
                <a:solidFill>
                  <a:srgbClr val="60A9FF"/>
                </a:solidFill>
                <a:effectLst/>
                <a:uLnTx/>
                <a:uFillTx/>
                <a:latin typeface="Roboto Slab" pitchFamily="34" charset="0"/>
                <a:ea typeface="Roboto Slab" pitchFamily="34" charset="-122"/>
                <a:cs typeface="Roboto Slab" pitchFamily="34" charset="-120"/>
              </a:rPr>
              <a:t>宣传展览</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5"/>
          <p:cNvSpPr/>
          <p:nvPr/>
        </p:nvSpPr>
        <p:spPr>
          <a:xfrm>
            <a:off x="1772628" y="2666252"/>
            <a:ext cx="4863651" cy="1421606"/>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D6E5EF"/>
                </a:solidFill>
                <a:effectLst/>
                <a:uLnTx/>
                <a:uFillTx/>
                <a:latin typeface="Roboto" pitchFamily="34" charset="0"/>
                <a:ea typeface="Roboto" pitchFamily="34" charset="-122"/>
                <a:cs typeface="Roboto" pitchFamily="34" charset="-120"/>
              </a:rPr>
              <a:t>在校园中设立展览摊位，展示有关国家安全的海报、宣传册、图片和视频。内容可以涵盖国家安全意识、个人信息保护、网络安全、防范恐怖主义等方面。</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hape 6"/>
          <p:cNvSpPr/>
          <p:nvPr/>
        </p:nvSpPr>
        <p:spPr>
          <a:xfrm>
            <a:off x="7842885" y="1970007"/>
            <a:ext cx="5166122" cy="2346365"/>
          </a:xfrm>
          <a:prstGeom prst="roundRect">
            <a:avLst>
              <a:gd name="adj" fmla="val 5682"/>
            </a:avLst>
          </a:prstGeom>
          <a:solidFill>
            <a:srgbClr val="12161D"/>
          </a:solidFill>
          <a:ln/>
        </p:spPr>
      </p:sp>
      <p:sp>
        <p:nvSpPr>
          <p:cNvPr id="9" name="Text 7"/>
          <p:cNvSpPr/>
          <p:nvPr/>
        </p:nvSpPr>
        <p:spPr>
          <a:xfrm>
            <a:off x="8065056" y="2192178"/>
            <a:ext cx="2777490" cy="34718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r>
              <a:rPr kumimoji="0" lang="en-US" sz="2187" b="0" i="0" u="none" strike="noStrike" kern="1200" cap="none" spc="0" normalizeH="0" baseline="0" noProof="0" dirty="0">
                <a:ln>
                  <a:noFill/>
                </a:ln>
                <a:solidFill>
                  <a:srgbClr val="60A9FF"/>
                </a:solidFill>
                <a:effectLst/>
                <a:uLnTx/>
                <a:uFillTx/>
                <a:latin typeface="Roboto Slab" pitchFamily="34" charset="0"/>
                <a:ea typeface="Roboto Slab" pitchFamily="34" charset="-122"/>
                <a:cs typeface="Roboto Slab" pitchFamily="34" charset="-120"/>
              </a:rPr>
              <a:t>互动游戏</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8"/>
          <p:cNvSpPr/>
          <p:nvPr/>
        </p:nvSpPr>
        <p:spPr>
          <a:xfrm>
            <a:off x="7992913" y="2708849"/>
            <a:ext cx="4866065" cy="1066205"/>
          </a:xfrm>
          <a:prstGeom prst="rect">
            <a:avLst/>
          </a:prstGeom>
          <a:noFill/>
          <a:ln/>
        </p:spPr>
        <p:txBody>
          <a:bodyPr wrap="square" rtlCol="0" anchor="t"/>
          <a:lstStyle/>
          <a:p>
            <a:pPr marL="0" marR="0" lvl="0" indent="0" algn="just"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D6E5EF"/>
                </a:solidFill>
                <a:effectLst/>
                <a:uLnTx/>
                <a:uFillTx/>
                <a:latin typeface="Roboto" pitchFamily="34" charset="0"/>
                <a:ea typeface="Roboto" pitchFamily="34" charset="-122"/>
                <a:cs typeface="Roboto" pitchFamily="34" charset="-120"/>
              </a:rPr>
              <a:t>设计一些有趣的互动游戏，以吸引学生参与并学习国家安全知识。例如，可以设置解密游戏、模拟应急情况的角色扮演等。</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Shape 9"/>
          <p:cNvSpPr/>
          <p:nvPr/>
        </p:nvSpPr>
        <p:spPr>
          <a:xfrm>
            <a:off x="1621394" y="4966540"/>
            <a:ext cx="5166122" cy="1990963"/>
          </a:xfrm>
          <a:prstGeom prst="roundRect">
            <a:avLst>
              <a:gd name="adj" fmla="val 6696"/>
            </a:avLst>
          </a:prstGeom>
          <a:solidFill>
            <a:srgbClr val="12161D"/>
          </a:solidFill>
          <a:ln/>
        </p:spPr>
      </p:sp>
      <p:sp>
        <p:nvSpPr>
          <p:cNvPr id="12" name="Text 10"/>
          <p:cNvSpPr/>
          <p:nvPr/>
        </p:nvSpPr>
        <p:spPr>
          <a:xfrm>
            <a:off x="1843564" y="5188711"/>
            <a:ext cx="2777490" cy="34718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r>
              <a:rPr kumimoji="0" lang="en-US" sz="2187" b="0" i="0" u="none" strike="noStrike" kern="1200" cap="none" spc="0" normalizeH="0" baseline="0" noProof="0" dirty="0">
                <a:ln>
                  <a:noFill/>
                </a:ln>
                <a:solidFill>
                  <a:srgbClr val="60A9FF"/>
                </a:solidFill>
                <a:effectLst/>
                <a:uLnTx/>
                <a:uFillTx/>
                <a:latin typeface="Roboto Slab" pitchFamily="34" charset="0"/>
                <a:ea typeface="Roboto Slab" pitchFamily="34" charset="-122"/>
                <a:cs typeface="Roboto Slab" pitchFamily="34" charset="-120"/>
              </a:rPr>
              <a:t>线上活动</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 11"/>
          <p:cNvSpPr/>
          <p:nvPr/>
        </p:nvSpPr>
        <p:spPr>
          <a:xfrm>
            <a:off x="1772628" y="5669128"/>
            <a:ext cx="4792715" cy="1066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D6E5EF"/>
                </a:solidFill>
                <a:effectLst/>
                <a:uLnTx/>
                <a:uFillTx/>
                <a:latin typeface="Roboto" pitchFamily="34" charset="0"/>
                <a:ea typeface="Roboto" pitchFamily="34" charset="-122"/>
                <a:cs typeface="Roboto" pitchFamily="34" charset="-120"/>
              </a:rPr>
              <a:t>利用校园社交媒体平台或在线直播工具，组织线上讨论、问答环节或小组分享会，让更多学生参与到国家安全日的活动中来。</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Shape 12"/>
          <p:cNvSpPr/>
          <p:nvPr/>
        </p:nvSpPr>
        <p:spPr>
          <a:xfrm>
            <a:off x="7842885" y="4972883"/>
            <a:ext cx="5166122" cy="1990963"/>
          </a:xfrm>
          <a:prstGeom prst="roundRect">
            <a:avLst>
              <a:gd name="adj" fmla="val 6696"/>
            </a:avLst>
          </a:prstGeom>
          <a:solidFill>
            <a:srgbClr val="12161D"/>
          </a:solidFill>
          <a:ln/>
        </p:spPr>
      </p:sp>
      <p:sp>
        <p:nvSpPr>
          <p:cNvPr id="15" name="Text 13"/>
          <p:cNvSpPr/>
          <p:nvPr/>
        </p:nvSpPr>
        <p:spPr>
          <a:xfrm>
            <a:off x="8065056" y="5195054"/>
            <a:ext cx="2777490" cy="347186"/>
          </a:xfrm>
          <a:prstGeom prst="rect">
            <a:avLst/>
          </a:prstGeom>
          <a:noFill/>
          <a:ln/>
        </p:spPr>
        <p:txBody>
          <a:bodyPr wrap="none" rtlCol="0" anchor="t"/>
          <a:lstStyle/>
          <a:p>
            <a:pPr marL="0" marR="0" lvl="0" indent="0" algn="l" defTabSz="914400" rtl="0" eaLnBrk="1" fontAlgn="auto" latinLnBrk="0" hangingPunct="1">
              <a:lnSpc>
                <a:spcPts val="2734"/>
              </a:lnSpc>
              <a:spcBef>
                <a:spcPts val="0"/>
              </a:spcBef>
              <a:spcAft>
                <a:spcPts val="0"/>
              </a:spcAft>
              <a:buClrTx/>
              <a:buSzTx/>
              <a:buFontTx/>
              <a:buNone/>
              <a:tabLst/>
              <a:defRPr/>
            </a:pPr>
            <a:r>
              <a:rPr kumimoji="0" lang="en-US" sz="2187" b="0" i="0" u="none" strike="noStrike" kern="1200" cap="none" spc="0" normalizeH="0" baseline="0" noProof="0" dirty="0">
                <a:ln>
                  <a:noFill/>
                </a:ln>
                <a:solidFill>
                  <a:srgbClr val="60A9FF"/>
                </a:solidFill>
                <a:effectLst/>
                <a:uLnTx/>
                <a:uFillTx/>
                <a:latin typeface="Roboto Slab" pitchFamily="34" charset="0"/>
                <a:ea typeface="Roboto Slab" pitchFamily="34" charset="-122"/>
                <a:cs typeface="Roboto Slab" pitchFamily="34" charset="-120"/>
              </a:rPr>
              <a:t>宣传栏展示</a:t>
            </a:r>
            <a:endParaRPr kumimoji="0" lang="en-US" sz="218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14"/>
          <p:cNvSpPr/>
          <p:nvPr/>
        </p:nvSpPr>
        <p:spPr>
          <a:xfrm>
            <a:off x="8009573" y="5675471"/>
            <a:ext cx="4793922" cy="1066205"/>
          </a:xfrm>
          <a:prstGeom prst="rect">
            <a:avLst/>
          </a:prstGeom>
          <a:noFill/>
          <a:ln/>
        </p:spPr>
        <p:txBody>
          <a:bodyPr wrap="square" rtlCol="0" anchor="t"/>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sz="1750" b="0" i="0" u="none" strike="noStrike" kern="1200" cap="none" spc="0" normalizeH="0" baseline="0" noProof="0" dirty="0">
                <a:ln>
                  <a:noFill/>
                </a:ln>
                <a:solidFill>
                  <a:srgbClr val="D6E5EF"/>
                </a:solidFill>
                <a:effectLst/>
                <a:uLnTx/>
                <a:uFillTx/>
                <a:latin typeface="Roboto" pitchFamily="34" charset="0"/>
                <a:ea typeface="Roboto" pitchFamily="34" charset="-122"/>
                <a:cs typeface="Roboto" pitchFamily="34" charset="-120"/>
              </a:rPr>
              <a:t>制作并在校园内设置宣传栏，展示国家安全相关的资讯、法律法规、防范措施等内容，以提高学生的安全意识。</a:t>
            </a:r>
            <a:endParaRPr kumimoji="0" lang="en-US" sz="17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4022657" y="533969"/>
            <a:ext cx="6062782" cy="694373"/>
          </a:xfrm>
          <a:prstGeom prst="rect">
            <a:avLst/>
          </a:prstGeom>
          <a:noFill/>
          <a:ln/>
        </p:spPr>
        <p:txBody>
          <a:bodyPr wrap="none" rtlCol="0" anchor="t"/>
          <a:lstStyle/>
          <a:p>
            <a:pPr marL="0" marR="0" lvl="0" indent="0" algn="l" defTabSz="914400" rtl="0" eaLnBrk="1" fontAlgn="auto" latinLnBrk="0" hangingPunct="1">
              <a:lnSpc>
                <a:spcPts val="5468"/>
              </a:lnSpc>
              <a:spcBef>
                <a:spcPts val="0"/>
              </a:spcBef>
              <a:spcAft>
                <a:spcPts val="0"/>
              </a:spcAft>
              <a:buClrTx/>
              <a:buSzTx/>
              <a:buFontTx/>
              <a:buNone/>
              <a:tabLst/>
              <a:defRPr/>
            </a:pPr>
            <a:r>
              <a:rPr kumimoji="0" lang="en-US" sz="4374" b="0" i="0" u="none" strike="noStrike" kern="1200" cap="none" spc="0" normalizeH="0" baseline="0" noProof="0" dirty="0">
                <a:ln>
                  <a:noFill/>
                </a:ln>
                <a:solidFill>
                  <a:srgbClr val="60A9FF"/>
                </a:solidFill>
                <a:effectLst/>
                <a:uLnTx/>
                <a:uFillTx/>
                <a:latin typeface="Roboto Slab" pitchFamily="34" charset="0"/>
                <a:ea typeface="Roboto Slab" pitchFamily="34" charset="-122"/>
                <a:cs typeface="Roboto Slab" pitchFamily="34" charset="-120"/>
              </a:rPr>
              <a:t>校级信息安全</a:t>
            </a:r>
            <a:r>
              <a:rPr kumimoji="0" lang="en-US" sz="4374" b="0" i="0" u="none" strike="noStrike" kern="1200" cap="none" spc="0" normalizeH="0" baseline="0" noProof="0" dirty="0">
                <a:ln>
                  <a:noFill/>
                </a:ln>
                <a:solidFill>
                  <a:srgbClr val="60A9FF"/>
                </a:solidFill>
                <a:effectLst/>
                <a:uLnTx/>
                <a:uFillTx/>
                <a:latin typeface="+mj-lt"/>
                <a:ea typeface="Roboto Slab" pitchFamily="34" charset="-122"/>
                <a:cs typeface="Roboto Slab" pitchFamily="34" charset="-120"/>
              </a:rPr>
              <a:t>CTF</a:t>
            </a:r>
            <a:r>
              <a:rPr kumimoji="0" lang="en-US" sz="4374" b="0" i="0" u="none" strike="noStrike" kern="1200" cap="none" spc="0" normalizeH="0" baseline="0" noProof="0" dirty="0">
                <a:ln>
                  <a:noFill/>
                </a:ln>
                <a:solidFill>
                  <a:srgbClr val="60A9FF"/>
                </a:solidFill>
                <a:effectLst/>
                <a:uLnTx/>
                <a:uFillTx/>
                <a:latin typeface="Roboto Slab" pitchFamily="34" charset="0"/>
                <a:ea typeface="Roboto Slab" pitchFamily="34" charset="-122"/>
                <a:cs typeface="Roboto Slab" pitchFamily="34" charset="-120"/>
              </a:rPr>
              <a:t>夺旗赛</a:t>
            </a:r>
            <a:endParaRPr kumimoji="0" lang="en-US" sz="4374"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 3"/>
          <p:cNvSpPr/>
          <p:nvPr/>
        </p:nvSpPr>
        <p:spPr>
          <a:xfrm>
            <a:off x="1179000" y="2240757"/>
            <a:ext cx="11916998" cy="710803"/>
          </a:xfrm>
          <a:prstGeom prst="rect">
            <a:avLst/>
          </a:prstGeom>
          <a:noFill/>
          <a:ln/>
        </p:spPr>
        <p:txBody>
          <a:bodyPr wrap="square" rtlCol="0" anchor="t"/>
          <a:lstStyle/>
          <a:p>
            <a:pPr marL="342900" marR="0" lvl="0" indent="-342900" algn="l" defTabSz="914400" rtl="0" eaLnBrk="1" fontAlgn="auto" latinLnBrk="0" hangingPunct="1">
              <a:lnSpc>
                <a:spcPts val="2799"/>
              </a:lnSpc>
              <a:spcBef>
                <a:spcPts val="0"/>
              </a:spcBef>
              <a:spcAft>
                <a:spcPts val="0"/>
              </a:spcAft>
              <a:buClrTx/>
              <a:buSzPct val="100000"/>
              <a:buFont typeface="+mj-lt"/>
              <a:buAutoNum type="arabicPeriod"/>
              <a:tabLst/>
              <a:defRPr/>
            </a:pPr>
            <a:r>
              <a:rPr lang="en-US" sz="2000" b="1" dirty="0">
                <a:solidFill>
                  <a:schemeClr val="accent1">
                    <a:lumMod val="60000"/>
                    <a:lumOff val="40000"/>
                  </a:schemeClr>
                </a:solidFill>
                <a:latin typeface="Roboto" pitchFamily="34" charset="0"/>
                <a:ea typeface="Roboto" pitchFamily="34" charset="-122"/>
                <a:cs typeface="Roboto" pitchFamily="34" charset="-120"/>
              </a:rPr>
              <a:t>制定比赛规则和赛程安排</a:t>
            </a:r>
            <a:r>
              <a:rPr kumimoji="0" lang="en-US" sz="2000" b="0" i="0" u="none" strike="noStrike" kern="1200" cap="none" spc="0" normalizeH="0" baseline="0" noProof="0" dirty="0">
                <a:ln>
                  <a:noFill/>
                </a:ln>
                <a:solidFill>
                  <a:srgbClr val="D6E5EF"/>
                </a:solidFill>
                <a:effectLst/>
                <a:uLnTx/>
                <a:uFillTx/>
                <a:latin typeface="Roboto" pitchFamily="34" charset="0"/>
                <a:ea typeface="Roboto" pitchFamily="34" charset="-122"/>
                <a:cs typeface="Roboto" pitchFamily="34" charset="-120"/>
              </a:rPr>
              <a:t>：比赛时间为5月中旬，地点浙江传媒学院现教503，参赛队伍数量待定，比赛模式分为知识竞赛和夺旗赛。</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 4"/>
          <p:cNvSpPr/>
          <p:nvPr/>
        </p:nvSpPr>
        <p:spPr>
          <a:xfrm>
            <a:off x="1179000" y="3258324"/>
            <a:ext cx="11916998" cy="710803"/>
          </a:xfrm>
          <a:prstGeom prst="rect">
            <a:avLst/>
          </a:prstGeom>
          <a:noFill/>
          <a:ln/>
        </p:spPr>
        <p:txBody>
          <a:bodyPr wrap="square" rtlCol="0" anchor="t"/>
          <a:lstStyle/>
          <a:p>
            <a:pPr marL="342900" marR="0" lvl="0" indent="-342900" algn="l" defTabSz="914400" rtl="0" eaLnBrk="1" fontAlgn="auto" latinLnBrk="0" hangingPunct="1">
              <a:lnSpc>
                <a:spcPts val="2799"/>
              </a:lnSpc>
              <a:spcBef>
                <a:spcPts val="0"/>
              </a:spcBef>
              <a:spcAft>
                <a:spcPts val="0"/>
              </a:spcAft>
              <a:buClrTx/>
              <a:buSzPct val="100000"/>
              <a:buFont typeface="+mj-lt"/>
              <a:buAutoNum type="arabicPeriod" startAt="2"/>
              <a:tabLst/>
              <a:defRPr/>
            </a:pPr>
            <a:r>
              <a:rPr lang="en-US" sz="2000" b="1" dirty="0">
                <a:solidFill>
                  <a:schemeClr val="accent1">
                    <a:lumMod val="60000"/>
                    <a:lumOff val="40000"/>
                  </a:schemeClr>
                </a:solidFill>
                <a:latin typeface="Roboto" pitchFamily="34" charset="0"/>
                <a:ea typeface="Roboto" pitchFamily="34" charset="-122"/>
                <a:cs typeface="Roboto" pitchFamily="34" charset="-120"/>
              </a:rPr>
              <a:t>设计比赛题目和场景</a:t>
            </a:r>
            <a:r>
              <a:rPr kumimoji="0" lang="en-US" sz="2000" b="0" i="0" u="none" strike="noStrike" kern="1200" cap="none" spc="0" normalizeH="0" baseline="0" noProof="0" dirty="0">
                <a:ln>
                  <a:noFill/>
                </a:ln>
                <a:solidFill>
                  <a:srgbClr val="D6E5EF"/>
                </a:solidFill>
                <a:effectLst/>
                <a:uLnTx/>
                <a:uFillTx/>
                <a:latin typeface="Roboto" pitchFamily="34" charset="0"/>
                <a:ea typeface="Roboto" pitchFamily="34" charset="-122"/>
                <a:cs typeface="Roboto" pitchFamily="34" charset="-120"/>
              </a:rPr>
              <a:t>：根据学生的知识水平和技能特点，设计不同类型的安全题目，涵盖网络攻防、漏洞挖掘、加密解密等方面。</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 5"/>
          <p:cNvSpPr/>
          <p:nvPr/>
        </p:nvSpPr>
        <p:spPr>
          <a:xfrm>
            <a:off x="1179000" y="4275891"/>
            <a:ext cx="11916998" cy="355402"/>
          </a:xfrm>
          <a:prstGeom prst="rect">
            <a:avLst/>
          </a:prstGeom>
          <a:noFill/>
          <a:ln/>
        </p:spPr>
        <p:txBody>
          <a:bodyPr wrap="none" rtlCol="0" anchor="t"/>
          <a:lstStyle/>
          <a:p>
            <a:pPr marL="342900" marR="0" lvl="0" indent="-342900" algn="l" defTabSz="914400" rtl="0" eaLnBrk="1" fontAlgn="auto" latinLnBrk="0" hangingPunct="1">
              <a:lnSpc>
                <a:spcPts val="2799"/>
              </a:lnSpc>
              <a:spcBef>
                <a:spcPts val="0"/>
              </a:spcBef>
              <a:spcAft>
                <a:spcPts val="0"/>
              </a:spcAft>
              <a:buClrTx/>
              <a:buSzPct val="100000"/>
              <a:buFont typeface="+mj-lt"/>
              <a:buAutoNum type="arabicPeriod" startAt="3"/>
              <a:tabLst/>
              <a:defRPr/>
            </a:pPr>
            <a:r>
              <a:rPr lang="en-US" sz="2000" b="1" dirty="0">
                <a:solidFill>
                  <a:schemeClr val="accent1">
                    <a:lumMod val="60000"/>
                    <a:lumOff val="40000"/>
                  </a:schemeClr>
                </a:solidFill>
                <a:latin typeface="Roboto" pitchFamily="34" charset="0"/>
                <a:ea typeface="Roboto" pitchFamily="34" charset="-122"/>
                <a:cs typeface="Roboto" pitchFamily="34" charset="-120"/>
              </a:rPr>
              <a:t>搭建比赛平台</a:t>
            </a:r>
            <a:r>
              <a:rPr kumimoji="0" lang="en-US" sz="2000" b="0" i="0" u="none" strike="noStrike" kern="1200" cap="none" spc="0" normalizeH="0" baseline="0" noProof="0" dirty="0">
                <a:ln>
                  <a:noFill/>
                </a:ln>
                <a:solidFill>
                  <a:srgbClr val="D6E5EF"/>
                </a:solidFill>
                <a:effectLst/>
                <a:uLnTx/>
                <a:uFillTx/>
                <a:latin typeface="Roboto" pitchFamily="34" charset="0"/>
                <a:ea typeface="Roboto" pitchFamily="34" charset="-122"/>
                <a:cs typeface="Roboto" pitchFamily="34" charset="-120"/>
              </a:rPr>
              <a:t>：使用专业的CTF比赛平台进行搭建，确保比赛过程的公平、安全和稳定。</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6"/>
          <p:cNvSpPr/>
          <p:nvPr/>
        </p:nvSpPr>
        <p:spPr>
          <a:xfrm>
            <a:off x="1179000" y="4938057"/>
            <a:ext cx="11916998" cy="710803"/>
          </a:xfrm>
          <a:prstGeom prst="rect">
            <a:avLst/>
          </a:prstGeom>
          <a:noFill/>
          <a:ln/>
        </p:spPr>
        <p:txBody>
          <a:bodyPr wrap="square" rtlCol="0" anchor="t"/>
          <a:lstStyle/>
          <a:p>
            <a:pPr marL="342900" marR="0" lvl="0" indent="-342900" algn="l" defTabSz="914400" rtl="0" eaLnBrk="1" fontAlgn="auto" latinLnBrk="0" hangingPunct="1">
              <a:lnSpc>
                <a:spcPts val="2799"/>
              </a:lnSpc>
              <a:spcBef>
                <a:spcPts val="0"/>
              </a:spcBef>
              <a:spcAft>
                <a:spcPts val="0"/>
              </a:spcAft>
              <a:buClrTx/>
              <a:buSzPct val="100000"/>
              <a:buFont typeface="+mj-lt"/>
              <a:buAutoNum type="arabicPeriod" startAt="4"/>
              <a:tabLst/>
              <a:defRPr/>
            </a:pPr>
            <a:r>
              <a:rPr lang="en-US" sz="2000" b="1" dirty="0">
                <a:solidFill>
                  <a:schemeClr val="accent1">
                    <a:lumMod val="60000"/>
                    <a:lumOff val="40000"/>
                  </a:schemeClr>
                </a:solidFill>
                <a:latin typeface="Roboto" pitchFamily="34" charset="0"/>
                <a:ea typeface="Roboto" pitchFamily="34" charset="-122"/>
                <a:cs typeface="Roboto" pitchFamily="34" charset="-120"/>
              </a:rPr>
              <a:t>组织培训和宣传</a:t>
            </a:r>
            <a:r>
              <a:rPr kumimoji="0" lang="en-US" sz="2000" b="0" i="0" u="none" strike="noStrike" kern="1200" cap="none" spc="0" normalizeH="0" baseline="0" noProof="0" dirty="0">
                <a:ln>
                  <a:noFill/>
                </a:ln>
                <a:solidFill>
                  <a:srgbClr val="D6E5EF"/>
                </a:solidFill>
                <a:effectLst/>
                <a:uLnTx/>
                <a:uFillTx/>
                <a:latin typeface="Roboto" pitchFamily="34" charset="0"/>
                <a:ea typeface="Roboto" pitchFamily="34" charset="-122"/>
                <a:cs typeface="Roboto" pitchFamily="34" charset="-120"/>
              </a:rPr>
              <a:t>：通过举办赛前培训班，提高学生的安全知识和技能；通过宣传渠道，吸引更多的学生参加比赛。</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 7"/>
          <p:cNvSpPr/>
          <p:nvPr/>
        </p:nvSpPr>
        <p:spPr>
          <a:xfrm>
            <a:off x="1178999" y="5955624"/>
            <a:ext cx="10199013" cy="355402"/>
          </a:xfrm>
          <a:prstGeom prst="rect">
            <a:avLst/>
          </a:prstGeom>
          <a:noFill/>
          <a:ln/>
        </p:spPr>
        <p:txBody>
          <a:bodyPr wrap="none" rtlCol="0" anchor="t"/>
          <a:lstStyle/>
          <a:p>
            <a:pPr marL="342900" marR="0" lvl="0" indent="-342900" algn="l" defTabSz="914400" rtl="0" eaLnBrk="1" fontAlgn="auto" latinLnBrk="0" hangingPunct="1">
              <a:lnSpc>
                <a:spcPts val="2799"/>
              </a:lnSpc>
              <a:spcBef>
                <a:spcPts val="0"/>
              </a:spcBef>
              <a:spcAft>
                <a:spcPts val="0"/>
              </a:spcAft>
              <a:buClrTx/>
              <a:buSzPct val="100000"/>
              <a:buFont typeface="+mj-lt"/>
              <a:buAutoNum type="arabicPeriod" startAt="5"/>
              <a:tabLst/>
              <a:defRPr/>
            </a:pPr>
            <a:r>
              <a:rPr lang="en-US" sz="2000" b="1" dirty="0">
                <a:solidFill>
                  <a:schemeClr val="accent1">
                    <a:lumMod val="60000"/>
                    <a:lumOff val="40000"/>
                  </a:schemeClr>
                </a:solidFill>
                <a:latin typeface="Roboto" pitchFamily="34" charset="0"/>
                <a:ea typeface="Roboto" pitchFamily="34" charset="-122"/>
                <a:cs typeface="Roboto" pitchFamily="34" charset="-120"/>
              </a:rPr>
              <a:t>保障比赛顺利进行</a:t>
            </a:r>
            <a:r>
              <a:rPr kumimoji="0" lang="en-US" sz="2000" b="0" i="0" u="none" strike="noStrike" kern="1200" cap="none" spc="0" normalizeH="0" baseline="0" noProof="0" dirty="0">
                <a:ln>
                  <a:noFill/>
                </a:ln>
                <a:solidFill>
                  <a:srgbClr val="D6E5EF"/>
                </a:solidFill>
                <a:effectLst/>
                <a:uLnTx/>
                <a:uFillTx/>
                <a:latin typeface="Roboto" pitchFamily="34" charset="0"/>
                <a:ea typeface="Roboto" pitchFamily="34" charset="-122"/>
                <a:cs typeface="Roboto" pitchFamily="34" charset="-120"/>
              </a:rPr>
              <a:t>：在比赛过程中，提供技术支持、解答学生疑问，确保比赛公平进行。</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 8"/>
          <p:cNvSpPr/>
          <p:nvPr/>
        </p:nvSpPr>
        <p:spPr>
          <a:xfrm>
            <a:off x="1179000" y="6617790"/>
            <a:ext cx="10199013" cy="355402"/>
          </a:xfrm>
          <a:prstGeom prst="rect">
            <a:avLst/>
          </a:prstGeom>
          <a:noFill/>
          <a:ln/>
        </p:spPr>
        <p:txBody>
          <a:bodyPr wrap="none" rtlCol="0" anchor="t"/>
          <a:lstStyle/>
          <a:p>
            <a:pPr marL="342900" marR="0" lvl="0" indent="-342900" algn="l" defTabSz="914400" rtl="0" eaLnBrk="1" fontAlgn="auto" latinLnBrk="0" hangingPunct="1">
              <a:lnSpc>
                <a:spcPts val="2799"/>
              </a:lnSpc>
              <a:spcBef>
                <a:spcPts val="0"/>
              </a:spcBef>
              <a:spcAft>
                <a:spcPts val="0"/>
              </a:spcAft>
              <a:buClrTx/>
              <a:buSzPct val="100000"/>
              <a:buFont typeface="+mj-lt"/>
              <a:buAutoNum type="arabicPeriod" startAt="6"/>
              <a:tabLst/>
              <a:defRPr/>
            </a:pPr>
            <a:r>
              <a:rPr lang="en-US" sz="2000" b="1" dirty="0">
                <a:solidFill>
                  <a:schemeClr val="accent1">
                    <a:lumMod val="60000"/>
                    <a:lumOff val="40000"/>
                  </a:schemeClr>
                </a:solidFill>
                <a:latin typeface="Roboto" pitchFamily="34" charset="0"/>
                <a:ea typeface="Roboto" pitchFamily="34" charset="-122"/>
                <a:cs typeface="Roboto" pitchFamily="34" charset="-120"/>
              </a:rPr>
              <a:t>总结和反馈</a:t>
            </a:r>
            <a:r>
              <a:rPr kumimoji="0" lang="en-US" sz="2000" b="0" i="0" u="none" strike="noStrike" kern="1200" cap="none" spc="0" normalizeH="0" baseline="0" noProof="0" dirty="0">
                <a:ln>
                  <a:noFill/>
                </a:ln>
                <a:solidFill>
                  <a:srgbClr val="D6E5EF"/>
                </a:solidFill>
                <a:effectLst/>
                <a:uLnTx/>
                <a:uFillTx/>
                <a:latin typeface="Roboto" pitchFamily="34" charset="0"/>
                <a:ea typeface="Roboto" pitchFamily="34" charset="-122"/>
                <a:cs typeface="Roboto" pitchFamily="34" charset="-120"/>
              </a:rPr>
              <a:t>：对比赛进行总结，分析比赛过程中的问题，提出改进措施，为下一届比赛提供经验。</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5880177" y="462059"/>
            <a:ext cx="2870045" cy="694373"/>
          </a:xfrm>
          <a:prstGeom prst="rect">
            <a:avLst/>
          </a:prstGeom>
          <a:noFill/>
          <a:ln/>
        </p:spPr>
        <p:txBody>
          <a:bodyPr wrap="none" rtlCol="0" anchor="t"/>
          <a:lstStyle/>
          <a:p>
            <a:pPr marL="0" indent="0">
              <a:lnSpc>
                <a:spcPts val="5468"/>
              </a:lnSpc>
              <a:buNone/>
            </a:pPr>
            <a:r>
              <a:rPr lang="en-US" sz="4374" dirty="0">
                <a:solidFill>
                  <a:srgbClr val="60A9FF"/>
                </a:solidFill>
                <a:latin typeface="Roboto Slab" pitchFamily="34" charset="0"/>
                <a:ea typeface="Roboto Slab" pitchFamily="34" charset="-122"/>
                <a:cs typeface="Roboto Slab" pitchFamily="34" charset="-120"/>
              </a:rPr>
              <a:t>可行性分析</a:t>
            </a:r>
            <a:endParaRPr lang="en-US" sz="4374" dirty="0"/>
          </a:p>
        </p:txBody>
      </p:sp>
      <p:sp>
        <p:nvSpPr>
          <p:cNvPr id="5" name="Shape 3"/>
          <p:cNvSpPr/>
          <p:nvPr/>
        </p:nvSpPr>
        <p:spPr>
          <a:xfrm>
            <a:off x="1330642" y="2236546"/>
            <a:ext cx="499943" cy="499943"/>
          </a:xfrm>
          <a:prstGeom prst="roundRect">
            <a:avLst>
              <a:gd name="adj" fmla="val 26667"/>
            </a:avLst>
          </a:prstGeom>
          <a:solidFill>
            <a:srgbClr val="12161D"/>
          </a:solidFill>
          <a:ln/>
        </p:spPr>
      </p:sp>
      <p:sp>
        <p:nvSpPr>
          <p:cNvPr id="6" name="Text 4"/>
          <p:cNvSpPr/>
          <p:nvPr/>
        </p:nvSpPr>
        <p:spPr>
          <a:xfrm>
            <a:off x="1511855" y="2278218"/>
            <a:ext cx="137398"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1</a:t>
            </a:r>
            <a:endParaRPr lang="en-US" sz="2624" dirty="0"/>
          </a:p>
        </p:txBody>
      </p:sp>
      <p:sp>
        <p:nvSpPr>
          <p:cNvPr id="7" name="Text 5"/>
          <p:cNvSpPr/>
          <p:nvPr/>
        </p:nvSpPr>
        <p:spPr>
          <a:xfrm>
            <a:off x="2052756" y="2312865"/>
            <a:ext cx="2647950" cy="347186"/>
          </a:xfrm>
          <a:prstGeom prst="rect">
            <a:avLst/>
          </a:prstGeom>
          <a:noFill/>
          <a:ln/>
        </p:spPr>
        <p:txBody>
          <a:bodyPr wrap="none" rtlCol="0" anchor="t"/>
          <a:lstStyle/>
          <a:p>
            <a:pPr marL="0" indent="0">
              <a:lnSpc>
                <a:spcPts val="2734"/>
              </a:lnSpc>
              <a:buNone/>
            </a:pPr>
            <a:r>
              <a:rPr lang="en-US" sz="2187" b="1" dirty="0">
                <a:solidFill>
                  <a:srgbClr val="60A9FF"/>
                </a:solidFill>
                <a:latin typeface="Roboto Slab" pitchFamily="34" charset="0"/>
                <a:ea typeface="Roboto Slab" pitchFamily="34" charset="-122"/>
                <a:cs typeface="Roboto Slab" pitchFamily="34" charset="-120"/>
              </a:rPr>
              <a:t>市场需求</a:t>
            </a:r>
            <a:endParaRPr lang="en-US" sz="2187" b="1" dirty="0"/>
          </a:p>
        </p:txBody>
      </p:sp>
      <p:sp>
        <p:nvSpPr>
          <p:cNvPr id="8" name="Text 6"/>
          <p:cNvSpPr/>
          <p:nvPr/>
        </p:nvSpPr>
        <p:spPr>
          <a:xfrm>
            <a:off x="2052755" y="2793282"/>
            <a:ext cx="3194653" cy="2132409"/>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随着网络攻击手段的不断升级，</a:t>
            </a:r>
            <a:r>
              <a:rPr lang="en-US" sz="1750" b="1" dirty="0">
                <a:solidFill>
                  <a:schemeClr val="accent1">
                    <a:lumMod val="60000"/>
                    <a:lumOff val="40000"/>
                  </a:schemeClr>
                </a:solidFill>
                <a:latin typeface="Roboto" pitchFamily="34" charset="0"/>
                <a:ea typeface="Roboto" pitchFamily="34" charset="-122"/>
                <a:cs typeface="Roboto" pitchFamily="34" charset="-120"/>
              </a:rPr>
              <a:t>信息安全人才的需求越来越大</a:t>
            </a:r>
            <a:r>
              <a:rPr lang="en-US" sz="1750" dirty="0">
                <a:solidFill>
                  <a:srgbClr val="D6E5EF"/>
                </a:solidFill>
                <a:latin typeface="Roboto" pitchFamily="34" charset="0"/>
                <a:ea typeface="Roboto" pitchFamily="34" charset="-122"/>
                <a:cs typeface="Roboto" pitchFamily="34" charset="-120"/>
              </a:rPr>
              <a:t>，举办此类比赛有助于提高学生的网络与信息安全意识和技能水平，满足市场需求。</a:t>
            </a:r>
            <a:endParaRPr lang="en-US" sz="1750" dirty="0"/>
          </a:p>
        </p:txBody>
      </p:sp>
      <p:sp>
        <p:nvSpPr>
          <p:cNvPr id="9" name="Shape 7"/>
          <p:cNvSpPr/>
          <p:nvPr/>
        </p:nvSpPr>
        <p:spPr>
          <a:xfrm>
            <a:off x="5408057" y="2236546"/>
            <a:ext cx="499943" cy="499943"/>
          </a:xfrm>
          <a:prstGeom prst="roundRect">
            <a:avLst>
              <a:gd name="adj" fmla="val 26667"/>
            </a:avLst>
          </a:prstGeom>
          <a:solidFill>
            <a:srgbClr val="12161D"/>
          </a:solidFill>
          <a:ln/>
        </p:spPr>
      </p:sp>
      <p:sp>
        <p:nvSpPr>
          <p:cNvPr id="10" name="Text 8"/>
          <p:cNvSpPr/>
          <p:nvPr/>
        </p:nvSpPr>
        <p:spPr>
          <a:xfrm>
            <a:off x="5565933" y="2278218"/>
            <a:ext cx="184071"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6130171" y="2312865"/>
            <a:ext cx="2647950" cy="347186"/>
          </a:xfrm>
          <a:prstGeom prst="rect">
            <a:avLst/>
          </a:prstGeom>
          <a:noFill/>
          <a:ln/>
        </p:spPr>
        <p:txBody>
          <a:bodyPr wrap="none" rtlCol="0" anchor="t"/>
          <a:lstStyle/>
          <a:p>
            <a:pPr marL="0" indent="0">
              <a:lnSpc>
                <a:spcPts val="2734"/>
              </a:lnSpc>
              <a:buNone/>
            </a:pPr>
            <a:r>
              <a:rPr lang="en-US" sz="2187" b="1" dirty="0">
                <a:solidFill>
                  <a:srgbClr val="60A9FF"/>
                </a:solidFill>
                <a:latin typeface="Roboto Slab" pitchFamily="34" charset="0"/>
                <a:ea typeface="Roboto Slab" pitchFamily="34" charset="-122"/>
                <a:cs typeface="Roboto Slab" pitchFamily="34" charset="-120"/>
              </a:rPr>
              <a:t>学生参与度</a:t>
            </a:r>
            <a:endParaRPr lang="en-US" sz="2187" b="1" dirty="0"/>
          </a:p>
        </p:txBody>
      </p:sp>
      <p:sp>
        <p:nvSpPr>
          <p:cNvPr id="12" name="Text 10"/>
          <p:cNvSpPr/>
          <p:nvPr/>
        </p:nvSpPr>
        <p:spPr>
          <a:xfrm>
            <a:off x="6130171" y="2793282"/>
            <a:ext cx="2961874" cy="1777008"/>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信息安全已经成为学生们关注的话题，举办CTF夺旗赛可以吸引大量的学生参与，</a:t>
            </a:r>
            <a:r>
              <a:rPr lang="en-US" sz="1750" b="1" dirty="0">
                <a:solidFill>
                  <a:schemeClr val="accent1">
                    <a:lumMod val="60000"/>
                    <a:lumOff val="40000"/>
                  </a:schemeClr>
                </a:solidFill>
                <a:latin typeface="Roboto" pitchFamily="34" charset="0"/>
                <a:ea typeface="Roboto" pitchFamily="34" charset="-122"/>
                <a:cs typeface="Roboto" pitchFamily="34" charset="-120"/>
              </a:rPr>
              <a:t>提高比赛的知名度和社会影响力</a:t>
            </a:r>
            <a:r>
              <a:rPr lang="en-US" sz="1750" dirty="0">
                <a:solidFill>
                  <a:srgbClr val="D6E5EF"/>
                </a:solidFill>
                <a:latin typeface="Roboto" pitchFamily="34" charset="0"/>
                <a:ea typeface="Roboto" pitchFamily="34" charset="-122"/>
                <a:cs typeface="Roboto" pitchFamily="34" charset="-120"/>
              </a:rPr>
              <a:t>。</a:t>
            </a:r>
            <a:endParaRPr lang="en-US" sz="1750" dirty="0"/>
          </a:p>
        </p:txBody>
      </p:sp>
      <p:sp>
        <p:nvSpPr>
          <p:cNvPr id="13" name="Shape 11"/>
          <p:cNvSpPr/>
          <p:nvPr/>
        </p:nvSpPr>
        <p:spPr>
          <a:xfrm>
            <a:off x="9263301" y="2236546"/>
            <a:ext cx="499943" cy="499943"/>
          </a:xfrm>
          <a:prstGeom prst="roundRect">
            <a:avLst>
              <a:gd name="adj" fmla="val 26667"/>
            </a:avLst>
          </a:prstGeom>
          <a:solidFill>
            <a:srgbClr val="12161D"/>
          </a:solidFill>
          <a:ln/>
        </p:spPr>
      </p:sp>
      <p:sp>
        <p:nvSpPr>
          <p:cNvPr id="14" name="Text 12"/>
          <p:cNvSpPr/>
          <p:nvPr/>
        </p:nvSpPr>
        <p:spPr>
          <a:xfrm>
            <a:off x="9423202" y="2278218"/>
            <a:ext cx="180023"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3</a:t>
            </a:r>
            <a:endParaRPr lang="en-US" sz="2624" dirty="0"/>
          </a:p>
        </p:txBody>
      </p:sp>
      <p:sp>
        <p:nvSpPr>
          <p:cNvPr id="15" name="Text 13"/>
          <p:cNvSpPr/>
          <p:nvPr/>
        </p:nvSpPr>
        <p:spPr>
          <a:xfrm>
            <a:off x="9985415" y="2312865"/>
            <a:ext cx="2647950" cy="347186"/>
          </a:xfrm>
          <a:prstGeom prst="rect">
            <a:avLst/>
          </a:prstGeom>
          <a:noFill/>
          <a:ln/>
        </p:spPr>
        <p:txBody>
          <a:bodyPr wrap="none" rtlCol="0" anchor="t"/>
          <a:lstStyle/>
          <a:p>
            <a:pPr marL="0" indent="0">
              <a:lnSpc>
                <a:spcPts val="2734"/>
              </a:lnSpc>
              <a:buNone/>
            </a:pPr>
            <a:r>
              <a:rPr lang="en-US" sz="2187" b="1" dirty="0">
                <a:solidFill>
                  <a:srgbClr val="60A9FF"/>
                </a:solidFill>
                <a:latin typeface="Roboto Slab" pitchFamily="34" charset="0"/>
                <a:ea typeface="Roboto Slab" pitchFamily="34" charset="-122"/>
                <a:cs typeface="Roboto Slab" pitchFamily="34" charset="-120"/>
              </a:rPr>
              <a:t>师资力量</a:t>
            </a:r>
            <a:endParaRPr lang="en-US" sz="2187" b="1" dirty="0"/>
          </a:p>
        </p:txBody>
      </p:sp>
      <p:sp>
        <p:nvSpPr>
          <p:cNvPr id="16" name="Text 14"/>
          <p:cNvSpPr/>
          <p:nvPr/>
        </p:nvSpPr>
        <p:spPr>
          <a:xfrm>
            <a:off x="9985415" y="2793282"/>
            <a:ext cx="2647950" cy="1066205"/>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学校拥有专业的</a:t>
            </a:r>
            <a:r>
              <a:rPr lang="en-US" sz="1750" b="1" dirty="0">
                <a:solidFill>
                  <a:schemeClr val="accent1">
                    <a:lumMod val="60000"/>
                    <a:lumOff val="40000"/>
                  </a:schemeClr>
                </a:solidFill>
                <a:latin typeface="Roboto" pitchFamily="34" charset="0"/>
                <a:ea typeface="Roboto" pitchFamily="34" charset="-122"/>
                <a:cs typeface="Roboto" pitchFamily="34" charset="-120"/>
              </a:rPr>
              <a:t>信息安全教师团队</a:t>
            </a:r>
            <a:r>
              <a:rPr lang="en-US" sz="1750" dirty="0">
                <a:solidFill>
                  <a:srgbClr val="D6E5EF"/>
                </a:solidFill>
                <a:latin typeface="Roboto" pitchFamily="34" charset="0"/>
                <a:ea typeface="Roboto" pitchFamily="34" charset="-122"/>
                <a:cs typeface="Roboto" pitchFamily="34" charset="-120"/>
              </a:rPr>
              <a:t>，可以为比赛提供技术支持和保障。</a:t>
            </a:r>
            <a:endParaRPr lang="en-US" sz="1750" dirty="0"/>
          </a:p>
        </p:txBody>
      </p:sp>
      <p:sp>
        <p:nvSpPr>
          <p:cNvPr id="17" name="Shape 15"/>
          <p:cNvSpPr/>
          <p:nvPr/>
        </p:nvSpPr>
        <p:spPr>
          <a:xfrm>
            <a:off x="1330642" y="5668468"/>
            <a:ext cx="499943" cy="499943"/>
          </a:xfrm>
          <a:prstGeom prst="roundRect">
            <a:avLst>
              <a:gd name="adj" fmla="val 26667"/>
            </a:avLst>
          </a:prstGeom>
          <a:solidFill>
            <a:srgbClr val="12161D"/>
          </a:solidFill>
          <a:ln/>
        </p:spPr>
      </p:sp>
      <p:sp>
        <p:nvSpPr>
          <p:cNvPr id="18" name="Text 16"/>
          <p:cNvSpPr/>
          <p:nvPr/>
        </p:nvSpPr>
        <p:spPr>
          <a:xfrm>
            <a:off x="1483994" y="5710140"/>
            <a:ext cx="193238"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4</a:t>
            </a:r>
            <a:endParaRPr lang="en-US" sz="2624" dirty="0"/>
          </a:p>
        </p:txBody>
      </p:sp>
      <p:sp>
        <p:nvSpPr>
          <p:cNvPr id="19" name="Text 17"/>
          <p:cNvSpPr/>
          <p:nvPr/>
        </p:nvSpPr>
        <p:spPr>
          <a:xfrm>
            <a:off x="2052756" y="5744788"/>
            <a:ext cx="2777490" cy="347186"/>
          </a:xfrm>
          <a:prstGeom prst="rect">
            <a:avLst/>
          </a:prstGeom>
          <a:noFill/>
          <a:ln/>
        </p:spPr>
        <p:txBody>
          <a:bodyPr wrap="none" rtlCol="0" anchor="t"/>
          <a:lstStyle/>
          <a:p>
            <a:pPr marL="0" indent="0">
              <a:lnSpc>
                <a:spcPts val="2734"/>
              </a:lnSpc>
              <a:buNone/>
            </a:pPr>
            <a:r>
              <a:rPr lang="en-US" sz="2187" b="1" dirty="0">
                <a:solidFill>
                  <a:srgbClr val="60A9FF"/>
                </a:solidFill>
                <a:latin typeface="Roboto Slab" pitchFamily="34" charset="0"/>
                <a:ea typeface="Roboto Slab" pitchFamily="34" charset="-122"/>
                <a:cs typeface="Roboto Slab" pitchFamily="34" charset="-120"/>
              </a:rPr>
              <a:t>技术可行性</a:t>
            </a:r>
            <a:endParaRPr lang="en-US" sz="2187" b="1" dirty="0"/>
          </a:p>
        </p:txBody>
      </p:sp>
      <p:sp>
        <p:nvSpPr>
          <p:cNvPr id="20" name="Text 18"/>
          <p:cNvSpPr/>
          <p:nvPr/>
        </p:nvSpPr>
        <p:spPr>
          <a:xfrm>
            <a:off x="2052756" y="6225205"/>
            <a:ext cx="4444008" cy="710803"/>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学校CTF比赛平台成熟稳定，可以满足比赛需求。</a:t>
            </a:r>
            <a:endParaRPr lang="en-US" sz="1750" dirty="0"/>
          </a:p>
        </p:txBody>
      </p:sp>
      <p:sp>
        <p:nvSpPr>
          <p:cNvPr id="21" name="Shape 19"/>
          <p:cNvSpPr/>
          <p:nvPr/>
        </p:nvSpPr>
        <p:spPr>
          <a:xfrm>
            <a:off x="7652385" y="5679638"/>
            <a:ext cx="499943" cy="499943"/>
          </a:xfrm>
          <a:prstGeom prst="roundRect">
            <a:avLst>
              <a:gd name="adj" fmla="val 26667"/>
            </a:avLst>
          </a:prstGeom>
          <a:solidFill>
            <a:srgbClr val="12161D"/>
          </a:solidFill>
          <a:ln/>
        </p:spPr>
      </p:sp>
      <p:sp>
        <p:nvSpPr>
          <p:cNvPr id="22" name="Text 20"/>
          <p:cNvSpPr/>
          <p:nvPr/>
        </p:nvSpPr>
        <p:spPr>
          <a:xfrm>
            <a:off x="7814310" y="5721310"/>
            <a:ext cx="175974" cy="416481"/>
          </a:xfrm>
          <a:prstGeom prst="rect">
            <a:avLst/>
          </a:prstGeom>
          <a:noFill/>
          <a:ln/>
        </p:spPr>
        <p:txBody>
          <a:bodyPr wrap="none" rtlCol="0" anchor="t"/>
          <a:lstStyle/>
          <a:p>
            <a:pPr marL="0" indent="0" algn="ctr">
              <a:lnSpc>
                <a:spcPts val="3281"/>
              </a:lnSpc>
              <a:buNone/>
            </a:pPr>
            <a:r>
              <a:rPr lang="en-US" sz="2624" dirty="0">
                <a:solidFill>
                  <a:srgbClr val="60A9FF"/>
                </a:solidFill>
                <a:latin typeface="Roboto Slab" pitchFamily="34" charset="0"/>
                <a:ea typeface="Roboto Slab" pitchFamily="34" charset="-122"/>
                <a:cs typeface="Roboto Slab" pitchFamily="34" charset="-120"/>
              </a:rPr>
              <a:t>5</a:t>
            </a:r>
            <a:endParaRPr lang="en-US" sz="2624" dirty="0"/>
          </a:p>
        </p:txBody>
      </p:sp>
      <p:sp>
        <p:nvSpPr>
          <p:cNvPr id="23" name="Text 21"/>
          <p:cNvSpPr/>
          <p:nvPr/>
        </p:nvSpPr>
        <p:spPr>
          <a:xfrm>
            <a:off x="8374499" y="5755958"/>
            <a:ext cx="2777490" cy="347186"/>
          </a:xfrm>
          <a:prstGeom prst="rect">
            <a:avLst/>
          </a:prstGeom>
          <a:noFill/>
          <a:ln/>
        </p:spPr>
        <p:txBody>
          <a:bodyPr wrap="none" rtlCol="0" anchor="t"/>
          <a:lstStyle/>
          <a:p>
            <a:pPr marL="0" indent="0">
              <a:lnSpc>
                <a:spcPts val="2734"/>
              </a:lnSpc>
              <a:buNone/>
            </a:pPr>
            <a:r>
              <a:rPr lang="en-US" sz="2187" b="1" dirty="0">
                <a:solidFill>
                  <a:srgbClr val="60A9FF"/>
                </a:solidFill>
                <a:latin typeface="Roboto Slab" pitchFamily="34" charset="0"/>
                <a:ea typeface="Roboto Slab" pitchFamily="34" charset="-122"/>
                <a:cs typeface="Roboto Slab" pitchFamily="34" charset="-120"/>
              </a:rPr>
              <a:t>成本控制</a:t>
            </a:r>
            <a:endParaRPr lang="en-US" sz="2187" b="1" dirty="0"/>
          </a:p>
        </p:txBody>
      </p:sp>
      <p:sp>
        <p:nvSpPr>
          <p:cNvPr id="24" name="Text 22"/>
          <p:cNvSpPr/>
          <p:nvPr/>
        </p:nvSpPr>
        <p:spPr>
          <a:xfrm>
            <a:off x="8374499" y="6236375"/>
            <a:ext cx="4444008" cy="710803"/>
          </a:xfrm>
          <a:prstGeom prst="rect">
            <a:avLst/>
          </a:prstGeom>
          <a:noFill/>
          <a:ln/>
        </p:spPr>
        <p:txBody>
          <a:bodyPr wrap="square" rtlCol="0" anchor="t"/>
          <a:lstStyle/>
          <a:p>
            <a:pPr marL="0" indent="0">
              <a:lnSpc>
                <a:spcPts val="2799"/>
              </a:lnSpc>
              <a:buNone/>
            </a:pPr>
            <a:r>
              <a:rPr lang="en-US" sz="1750" dirty="0">
                <a:solidFill>
                  <a:srgbClr val="D6E5EF"/>
                </a:solidFill>
                <a:latin typeface="Roboto" pitchFamily="34" charset="0"/>
                <a:ea typeface="Roboto" pitchFamily="34" charset="-122"/>
                <a:cs typeface="Roboto" pitchFamily="34" charset="-120"/>
              </a:rPr>
              <a:t>合理的预算和成本控制，确保项目的经济效益和社会效益。</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1692116"/>
            <a:ext cx="14630400" cy="9921716"/>
          </a:xfrm>
          <a:prstGeom prst="rect">
            <a:avLst/>
          </a:prstGeom>
          <a:solidFill>
            <a:srgbClr val="202733"/>
          </a:solidFill>
          <a:ln/>
        </p:spPr>
      </p:sp>
      <p:sp>
        <p:nvSpPr>
          <p:cNvPr id="4" name="Text 2"/>
          <p:cNvSpPr/>
          <p:nvPr/>
        </p:nvSpPr>
        <p:spPr>
          <a:xfrm>
            <a:off x="649367" y="260612"/>
            <a:ext cx="3888462" cy="486013"/>
          </a:xfrm>
          <a:prstGeom prst="rect">
            <a:avLst/>
          </a:prstGeom>
          <a:noFill/>
          <a:ln/>
        </p:spPr>
        <p:txBody>
          <a:bodyPr wrap="none" rtlCol="0" anchor="t"/>
          <a:lstStyle/>
          <a:p>
            <a:pPr marL="0" indent="0">
              <a:lnSpc>
                <a:spcPts val="3827"/>
              </a:lnSpc>
              <a:buNone/>
            </a:pPr>
            <a:r>
              <a:rPr lang="en-US" sz="4000" dirty="0">
                <a:solidFill>
                  <a:srgbClr val="60A9FF"/>
                </a:solidFill>
                <a:latin typeface="Roboto Slab" pitchFamily="34" charset="0"/>
                <a:ea typeface="Roboto Slab" pitchFamily="34" charset="-122"/>
                <a:cs typeface="Roboto Slab" pitchFamily="34" charset="-120"/>
              </a:rPr>
              <a:t>预期成果</a:t>
            </a:r>
            <a:endParaRPr lang="en-US" sz="4000" dirty="0"/>
          </a:p>
        </p:txBody>
      </p:sp>
      <p:sp>
        <p:nvSpPr>
          <p:cNvPr id="5" name="Text 3"/>
          <p:cNvSpPr/>
          <p:nvPr/>
        </p:nvSpPr>
        <p:spPr>
          <a:xfrm>
            <a:off x="2180612" y="1639790"/>
            <a:ext cx="3577352" cy="466606"/>
          </a:xfrm>
          <a:prstGeom prst="rect">
            <a:avLst/>
          </a:prstGeom>
          <a:noFill/>
          <a:ln/>
        </p:spPr>
        <p:txBody>
          <a:bodyPr wrap="none" rtlCol="0" anchor="t"/>
          <a:lstStyle/>
          <a:p>
            <a:pPr marL="0" indent="0" algn="ctr">
              <a:lnSpc>
                <a:spcPts val="3674"/>
              </a:lnSpc>
              <a:buNone/>
            </a:pPr>
            <a:r>
              <a:rPr lang="en-US" sz="3200" b="1" dirty="0">
                <a:solidFill>
                  <a:srgbClr val="60A9FF"/>
                </a:solidFill>
                <a:latin typeface="Roboto Slab" pitchFamily="34" charset="0"/>
                <a:ea typeface="Roboto Slab" pitchFamily="34" charset="-122"/>
                <a:cs typeface="Roboto Slab" pitchFamily="34" charset="-120"/>
              </a:rPr>
              <a:t>提高意识</a:t>
            </a:r>
            <a:endParaRPr lang="en-US" sz="3200" b="1" dirty="0"/>
          </a:p>
        </p:txBody>
      </p:sp>
      <p:sp>
        <p:nvSpPr>
          <p:cNvPr id="7" name="Text 5"/>
          <p:cNvSpPr/>
          <p:nvPr/>
        </p:nvSpPr>
        <p:spPr>
          <a:xfrm>
            <a:off x="1205269" y="2358510"/>
            <a:ext cx="5528039" cy="746165"/>
          </a:xfrm>
          <a:prstGeom prst="rect">
            <a:avLst/>
          </a:prstGeom>
          <a:noFill/>
          <a:ln/>
        </p:spPr>
        <p:txBody>
          <a:bodyPr wrap="square" rtlCol="0" anchor="t"/>
          <a:lstStyle/>
          <a:p>
            <a:pPr marL="0" indent="0" algn="just">
              <a:buNone/>
            </a:pPr>
            <a:r>
              <a:rPr lang="en-US" sz="2000" dirty="0">
                <a:solidFill>
                  <a:srgbClr val="D6E5EF"/>
                </a:solidFill>
                <a:latin typeface="Roboto" pitchFamily="34" charset="0"/>
                <a:ea typeface="Roboto" pitchFamily="34" charset="-122"/>
                <a:cs typeface="Roboto" pitchFamily="34" charset="-120"/>
              </a:rPr>
              <a:t>通过展览和线上活动，提高学生对</a:t>
            </a:r>
            <a:r>
              <a:rPr lang="en-US" sz="2000" b="1" dirty="0">
                <a:solidFill>
                  <a:schemeClr val="accent1">
                    <a:lumMod val="60000"/>
                    <a:lumOff val="40000"/>
                  </a:schemeClr>
                </a:solidFill>
                <a:latin typeface="Roboto" pitchFamily="34" charset="0"/>
                <a:ea typeface="Roboto" pitchFamily="34" charset="-122"/>
                <a:cs typeface="Roboto" pitchFamily="34" charset="-120"/>
              </a:rPr>
              <a:t>国家安全的意识和重视程度</a:t>
            </a:r>
            <a:r>
              <a:rPr lang="en-US" sz="2000" dirty="0">
                <a:solidFill>
                  <a:srgbClr val="D6E5EF"/>
                </a:solidFill>
                <a:latin typeface="Roboto" pitchFamily="34" charset="0"/>
                <a:ea typeface="Roboto" pitchFamily="34" charset="-122"/>
                <a:cs typeface="Roboto" pitchFamily="34" charset="-120"/>
              </a:rPr>
              <a:t>，增强他们对安全问题的认识和理解。</a:t>
            </a:r>
            <a:endParaRPr lang="en-US" sz="2000" dirty="0"/>
          </a:p>
        </p:txBody>
      </p:sp>
      <p:sp>
        <p:nvSpPr>
          <p:cNvPr id="8" name="Text 6"/>
          <p:cNvSpPr/>
          <p:nvPr/>
        </p:nvSpPr>
        <p:spPr>
          <a:xfrm>
            <a:off x="8872438" y="1678680"/>
            <a:ext cx="3577471" cy="466606"/>
          </a:xfrm>
          <a:prstGeom prst="rect">
            <a:avLst/>
          </a:prstGeom>
          <a:noFill/>
          <a:ln/>
        </p:spPr>
        <p:txBody>
          <a:bodyPr wrap="none" rtlCol="0" anchor="t"/>
          <a:lstStyle/>
          <a:p>
            <a:pPr indent="0" algn="ctr">
              <a:lnSpc>
                <a:spcPts val="3674"/>
              </a:lnSpc>
              <a:buNone/>
            </a:pPr>
            <a:r>
              <a:rPr lang="en-US" sz="3200" b="1" dirty="0" err="1">
                <a:solidFill>
                  <a:srgbClr val="60A9FF"/>
                </a:solidFill>
                <a:latin typeface="Roboto Slab" pitchFamily="34" charset="0"/>
                <a:ea typeface="Roboto Slab" pitchFamily="34" charset="-122"/>
                <a:cs typeface="Roboto Slab" pitchFamily="34" charset="-120"/>
              </a:rPr>
              <a:t>知识普及</a:t>
            </a:r>
            <a:endParaRPr lang="en-US" sz="3200" b="1" dirty="0">
              <a:solidFill>
                <a:srgbClr val="60A9FF"/>
              </a:solidFill>
              <a:latin typeface="Roboto Slab" pitchFamily="34" charset="0"/>
              <a:ea typeface="Roboto Slab" pitchFamily="34" charset="-122"/>
              <a:cs typeface="Roboto Slab" pitchFamily="34" charset="-120"/>
            </a:endParaRPr>
          </a:p>
        </p:txBody>
      </p:sp>
      <p:sp>
        <p:nvSpPr>
          <p:cNvPr id="10" name="Text 8"/>
          <p:cNvSpPr/>
          <p:nvPr/>
        </p:nvSpPr>
        <p:spPr>
          <a:xfrm>
            <a:off x="7897094" y="2313146"/>
            <a:ext cx="6005942" cy="746165"/>
          </a:xfrm>
          <a:prstGeom prst="rect">
            <a:avLst/>
          </a:prstGeom>
          <a:noFill/>
          <a:ln/>
        </p:spPr>
        <p:txBody>
          <a:bodyPr wrap="square" rtlCol="0" anchor="t"/>
          <a:lstStyle/>
          <a:p>
            <a:pPr algn="just"/>
            <a:r>
              <a:rPr lang="en-US" sz="2000" dirty="0">
                <a:solidFill>
                  <a:srgbClr val="D6E5EF"/>
                </a:solidFill>
                <a:latin typeface="Roboto" pitchFamily="34" charset="0"/>
                <a:ea typeface="Roboto" pitchFamily="34" charset="-122"/>
                <a:cs typeface="Roboto" pitchFamily="34" charset="-120"/>
              </a:rPr>
              <a:t>通过宣传栏、手册发放等形式，普及国家安全相关的知识，使学生了解个人信息保护、网络安全、防范恐怖主义等方面的基本知识和应对方法。</a:t>
            </a:r>
          </a:p>
        </p:txBody>
      </p:sp>
      <p:sp>
        <p:nvSpPr>
          <p:cNvPr id="11" name="Text 9"/>
          <p:cNvSpPr/>
          <p:nvPr/>
        </p:nvSpPr>
        <p:spPr>
          <a:xfrm>
            <a:off x="2180612" y="4353937"/>
            <a:ext cx="3577352" cy="466606"/>
          </a:xfrm>
          <a:prstGeom prst="rect">
            <a:avLst/>
          </a:prstGeom>
          <a:noFill/>
          <a:ln/>
        </p:spPr>
        <p:txBody>
          <a:bodyPr wrap="none" rtlCol="0" anchor="t"/>
          <a:lstStyle/>
          <a:p>
            <a:pPr algn="ctr">
              <a:lnSpc>
                <a:spcPts val="3674"/>
              </a:lnSpc>
            </a:pPr>
            <a:r>
              <a:rPr lang="en-US" sz="3200" b="1" dirty="0">
                <a:solidFill>
                  <a:srgbClr val="60A9FF"/>
                </a:solidFill>
                <a:latin typeface="Roboto Slab" pitchFamily="34" charset="0"/>
                <a:ea typeface="Roboto Slab" pitchFamily="34" charset="-122"/>
                <a:cs typeface="Roboto Slab" pitchFamily="34" charset="-120"/>
              </a:rPr>
              <a:t>参与度提高</a:t>
            </a:r>
          </a:p>
        </p:txBody>
      </p:sp>
      <p:sp>
        <p:nvSpPr>
          <p:cNvPr id="13" name="Text 11"/>
          <p:cNvSpPr/>
          <p:nvPr/>
        </p:nvSpPr>
        <p:spPr>
          <a:xfrm>
            <a:off x="1205269" y="5074919"/>
            <a:ext cx="5528039" cy="994886"/>
          </a:xfrm>
          <a:prstGeom prst="rect">
            <a:avLst/>
          </a:prstGeom>
          <a:noFill/>
          <a:ln/>
        </p:spPr>
        <p:txBody>
          <a:bodyPr wrap="square" rtlCol="0" anchor="t"/>
          <a:lstStyle/>
          <a:p>
            <a:pPr algn="just"/>
            <a:r>
              <a:rPr lang="en-US" sz="2000" dirty="0">
                <a:solidFill>
                  <a:srgbClr val="D6E5EF"/>
                </a:solidFill>
                <a:latin typeface="Roboto" pitchFamily="34" charset="0"/>
                <a:ea typeface="Roboto" pitchFamily="34" charset="-122"/>
                <a:cs typeface="Roboto" pitchFamily="34" charset="-120"/>
              </a:rPr>
              <a:t>通过互动游戏、线上活动等形式，提高学生的</a:t>
            </a:r>
            <a:r>
              <a:rPr lang="en-US" sz="2000" b="1" dirty="0">
                <a:solidFill>
                  <a:schemeClr val="accent1">
                    <a:lumMod val="60000"/>
                    <a:lumOff val="40000"/>
                  </a:schemeClr>
                </a:solidFill>
                <a:latin typeface="Roboto" pitchFamily="34" charset="0"/>
                <a:ea typeface="Roboto" pitchFamily="34" charset="-122"/>
                <a:cs typeface="Roboto" pitchFamily="34" charset="-120"/>
              </a:rPr>
              <a:t>参与度和积极性</a:t>
            </a:r>
            <a:r>
              <a:rPr lang="en-US" sz="2000" dirty="0">
                <a:solidFill>
                  <a:srgbClr val="D6E5EF"/>
                </a:solidFill>
                <a:latin typeface="Roboto" pitchFamily="34" charset="0"/>
                <a:ea typeface="Roboto" pitchFamily="34" charset="-122"/>
                <a:cs typeface="Roboto" pitchFamily="34" charset="-120"/>
              </a:rPr>
              <a:t>，吸引更多学生参与到国家安全日的活动中来，从而增强其对国家安全的关注和参与度。</a:t>
            </a:r>
          </a:p>
        </p:txBody>
      </p:sp>
      <p:sp>
        <p:nvSpPr>
          <p:cNvPr id="14" name="Text 12"/>
          <p:cNvSpPr/>
          <p:nvPr/>
        </p:nvSpPr>
        <p:spPr>
          <a:xfrm>
            <a:off x="9105560" y="4353937"/>
            <a:ext cx="3577471" cy="466606"/>
          </a:xfrm>
          <a:prstGeom prst="rect">
            <a:avLst/>
          </a:prstGeom>
          <a:noFill/>
          <a:ln/>
        </p:spPr>
        <p:txBody>
          <a:bodyPr wrap="none" rtlCol="0" anchor="t"/>
          <a:lstStyle/>
          <a:p>
            <a:pPr algn="ctr">
              <a:lnSpc>
                <a:spcPts val="3674"/>
              </a:lnSpc>
            </a:pPr>
            <a:r>
              <a:rPr lang="en-US" sz="3200" b="1" dirty="0" err="1">
                <a:solidFill>
                  <a:srgbClr val="60A9FF"/>
                </a:solidFill>
                <a:latin typeface="Roboto Slab" pitchFamily="34" charset="0"/>
                <a:ea typeface="Roboto Slab" pitchFamily="34" charset="-122"/>
                <a:cs typeface="Roboto Slab" pitchFamily="34" charset="-120"/>
              </a:rPr>
              <a:t>影响力扩大</a:t>
            </a:r>
            <a:endParaRPr lang="en-US" sz="3200" b="1" dirty="0">
              <a:solidFill>
                <a:srgbClr val="60A9FF"/>
              </a:solidFill>
              <a:latin typeface="Roboto Slab" pitchFamily="34" charset="0"/>
              <a:ea typeface="Roboto Slab" pitchFamily="34" charset="-122"/>
              <a:cs typeface="Roboto Slab" pitchFamily="34" charset="-120"/>
            </a:endParaRPr>
          </a:p>
        </p:txBody>
      </p:sp>
      <p:sp>
        <p:nvSpPr>
          <p:cNvPr id="16" name="Text 14"/>
          <p:cNvSpPr/>
          <p:nvPr/>
        </p:nvSpPr>
        <p:spPr>
          <a:xfrm>
            <a:off x="7938577" y="5074919"/>
            <a:ext cx="5964459" cy="746165"/>
          </a:xfrm>
          <a:prstGeom prst="rect">
            <a:avLst/>
          </a:prstGeom>
          <a:noFill/>
          <a:ln/>
        </p:spPr>
        <p:txBody>
          <a:bodyPr wrap="square" rtlCol="0" anchor="t"/>
          <a:lstStyle/>
          <a:p>
            <a:pPr indent="0" algn="just">
              <a:buNone/>
            </a:pPr>
            <a:r>
              <a:rPr lang="en-US" sz="2000" dirty="0">
                <a:solidFill>
                  <a:srgbClr val="D6E5EF"/>
                </a:solidFill>
                <a:latin typeface="Roboto" pitchFamily="34" charset="0"/>
                <a:ea typeface="Roboto" pitchFamily="34" charset="-122"/>
                <a:cs typeface="Roboto" pitchFamily="34" charset="-120"/>
              </a:rPr>
              <a:t>通过宣传展览、宣传栏设置等形式，扩大活动的影响力，引起更多学生和教职员工的关注和关心，进一步推动</a:t>
            </a:r>
            <a:r>
              <a:rPr lang="en-US" sz="2000" b="1" dirty="0">
                <a:solidFill>
                  <a:schemeClr val="accent1">
                    <a:lumMod val="60000"/>
                    <a:lumOff val="40000"/>
                  </a:schemeClr>
                </a:solidFill>
                <a:latin typeface="Roboto" pitchFamily="34" charset="0"/>
                <a:ea typeface="Roboto" pitchFamily="34" charset="-122"/>
                <a:cs typeface="Roboto" pitchFamily="34" charset="-120"/>
              </a:rPr>
              <a:t>国家安全教育</a:t>
            </a:r>
            <a:r>
              <a:rPr lang="en-US" sz="2000" dirty="0">
                <a:solidFill>
                  <a:srgbClr val="D6E5EF"/>
                </a:solidFill>
                <a:latin typeface="Roboto" pitchFamily="34" charset="0"/>
                <a:ea typeface="Roboto" pitchFamily="34" charset="-122"/>
                <a:cs typeface="Roboto" pitchFamily="34" charset="-120"/>
              </a:rPr>
              <a:t>在校园内的深入开展。</a:t>
            </a:r>
          </a:p>
        </p:txBody>
      </p:sp>
    </p:spTree>
    <p:extLst>
      <p:ext uri="{BB962C8B-B14F-4D97-AF65-F5344CB8AC3E}">
        <p14:creationId xmlns:p14="http://schemas.microsoft.com/office/powerpoint/2010/main" val="245351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bg>
      <p:bgRef idx="1001">
        <a:schemeClr val="bg1"/>
      </p:bgRef>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58574" cy="8229600"/>
          </a:xfrm>
          <a:prstGeom prst="rect">
            <a:avLst/>
          </a:prstGeom>
          <a:solidFill>
            <a:srgbClr val="202733"/>
          </a:solidFill>
          <a:ln/>
        </p:spPr>
      </p:sp>
      <p:sp>
        <p:nvSpPr>
          <p:cNvPr id="4" name="Text 2"/>
          <p:cNvSpPr/>
          <p:nvPr/>
        </p:nvSpPr>
        <p:spPr>
          <a:xfrm>
            <a:off x="481262" y="427673"/>
            <a:ext cx="3888462" cy="486013"/>
          </a:xfrm>
          <a:prstGeom prst="rect">
            <a:avLst/>
          </a:prstGeom>
          <a:noFill/>
          <a:ln/>
        </p:spPr>
        <p:txBody>
          <a:bodyPr wrap="none" rtlCol="0" anchor="t"/>
          <a:lstStyle/>
          <a:p>
            <a:pPr marL="0" indent="0">
              <a:lnSpc>
                <a:spcPts val="3827"/>
              </a:lnSpc>
              <a:buNone/>
            </a:pPr>
            <a:r>
              <a:rPr lang="en-US" sz="4000" dirty="0">
                <a:solidFill>
                  <a:srgbClr val="60A9FF"/>
                </a:solidFill>
                <a:latin typeface="Roboto Slab" pitchFamily="34" charset="0"/>
                <a:ea typeface="Roboto Slab" pitchFamily="34" charset="-122"/>
                <a:cs typeface="Roboto Slab" pitchFamily="34" charset="-120"/>
              </a:rPr>
              <a:t>预期成果</a:t>
            </a:r>
            <a:endParaRPr lang="en-US" sz="4000" dirty="0"/>
          </a:p>
        </p:txBody>
      </p:sp>
      <p:sp>
        <p:nvSpPr>
          <p:cNvPr id="18" name="Text 16"/>
          <p:cNvSpPr/>
          <p:nvPr/>
        </p:nvSpPr>
        <p:spPr>
          <a:xfrm>
            <a:off x="481262" y="1370242"/>
            <a:ext cx="2307193" cy="466606"/>
          </a:xfrm>
          <a:prstGeom prst="rect">
            <a:avLst/>
          </a:prstGeom>
          <a:noFill/>
          <a:ln/>
        </p:spPr>
        <p:txBody>
          <a:bodyPr wrap="none" rtlCol="0" anchor="t"/>
          <a:lstStyle/>
          <a:p>
            <a:pPr marL="0" indent="0" algn="ctr">
              <a:lnSpc>
                <a:spcPts val="3674"/>
              </a:lnSpc>
              <a:buNone/>
            </a:pPr>
            <a:r>
              <a:rPr lang="en-US" sz="3200" b="1" dirty="0">
                <a:solidFill>
                  <a:srgbClr val="60A9FF"/>
                </a:solidFill>
                <a:latin typeface="Roboto Slab" pitchFamily="34" charset="0"/>
                <a:ea typeface="Roboto Slab" pitchFamily="34" charset="-122"/>
                <a:cs typeface="Roboto Slab" pitchFamily="34" charset="-120"/>
              </a:rPr>
              <a:t>普及效果</a:t>
            </a:r>
            <a:endParaRPr lang="en-US" sz="3200" b="1" dirty="0"/>
          </a:p>
        </p:txBody>
      </p:sp>
      <p:sp>
        <p:nvSpPr>
          <p:cNvPr id="20" name="Text 18"/>
          <p:cNvSpPr/>
          <p:nvPr/>
        </p:nvSpPr>
        <p:spPr>
          <a:xfrm>
            <a:off x="710073" y="1969434"/>
            <a:ext cx="13068483" cy="1741051"/>
          </a:xfrm>
          <a:prstGeom prst="rect">
            <a:avLst/>
          </a:prstGeom>
          <a:noFill/>
          <a:ln/>
        </p:spPr>
        <p:txBody>
          <a:bodyPr wrap="square" rtlCol="0" anchor="t"/>
          <a:lstStyle/>
          <a:p>
            <a:pPr algn="just"/>
            <a:r>
              <a:rPr lang="en-US" sz="2000" dirty="0">
                <a:solidFill>
                  <a:srgbClr val="D6E5EF"/>
                </a:solidFill>
                <a:latin typeface="Roboto" pitchFamily="34" charset="0"/>
                <a:ea typeface="Roboto" pitchFamily="34" charset="-122"/>
                <a:cs typeface="Roboto" pitchFamily="34" charset="-120"/>
              </a:rPr>
              <a:t>通过比赛筹备阶段的培训和宣传，以及比赛过程中的参与体验，将信息安全知识传播给更多的学生群体。参赛选手在比赛中学习到的安全技能和知识也会在校园内分享和传播，进一步普及信息安全意识。</a:t>
            </a:r>
          </a:p>
        </p:txBody>
      </p:sp>
      <p:sp>
        <p:nvSpPr>
          <p:cNvPr id="21" name="Text 19"/>
          <p:cNvSpPr/>
          <p:nvPr/>
        </p:nvSpPr>
        <p:spPr>
          <a:xfrm>
            <a:off x="911763" y="3189635"/>
            <a:ext cx="2307193" cy="466606"/>
          </a:xfrm>
          <a:prstGeom prst="rect">
            <a:avLst/>
          </a:prstGeom>
          <a:noFill/>
          <a:ln/>
        </p:spPr>
        <p:txBody>
          <a:bodyPr wrap="none" rtlCol="0" anchor="t"/>
          <a:lstStyle/>
          <a:p>
            <a:pPr algn="ctr">
              <a:lnSpc>
                <a:spcPts val="3674"/>
              </a:lnSpc>
            </a:pPr>
            <a:r>
              <a:rPr lang="en-US" sz="3200" b="1" dirty="0" err="1">
                <a:solidFill>
                  <a:srgbClr val="60A9FF"/>
                </a:solidFill>
                <a:latin typeface="Roboto Slab" pitchFamily="34" charset="0"/>
                <a:ea typeface="Roboto Slab" pitchFamily="34" charset="-122"/>
                <a:cs typeface="Roboto Slab" pitchFamily="34" charset="-120"/>
              </a:rPr>
              <a:t>技术推广效果</a:t>
            </a:r>
            <a:endParaRPr lang="en-US" sz="3200" b="1" dirty="0">
              <a:solidFill>
                <a:srgbClr val="60A9FF"/>
              </a:solidFill>
              <a:latin typeface="Roboto Slab" pitchFamily="34" charset="0"/>
              <a:ea typeface="Roboto Slab" pitchFamily="34" charset="-122"/>
              <a:cs typeface="Roboto Slab" pitchFamily="34" charset="-120"/>
            </a:endParaRPr>
          </a:p>
        </p:txBody>
      </p:sp>
      <p:sp>
        <p:nvSpPr>
          <p:cNvPr id="23" name="Text 21"/>
          <p:cNvSpPr/>
          <p:nvPr/>
        </p:nvSpPr>
        <p:spPr>
          <a:xfrm>
            <a:off x="710072" y="3904844"/>
            <a:ext cx="13068483" cy="1989773"/>
          </a:xfrm>
          <a:prstGeom prst="rect">
            <a:avLst/>
          </a:prstGeom>
          <a:noFill/>
          <a:ln/>
        </p:spPr>
        <p:txBody>
          <a:bodyPr wrap="square" rtlCol="0" anchor="t"/>
          <a:lstStyle/>
          <a:p>
            <a:pPr indent="0" algn="just">
              <a:lnSpc>
                <a:spcPts val="1960"/>
              </a:lnSpc>
              <a:buNone/>
            </a:pPr>
            <a:r>
              <a:rPr lang="en-US" sz="2000" dirty="0">
                <a:solidFill>
                  <a:srgbClr val="D6E5EF"/>
                </a:solidFill>
                <a:latin typeface="Roboto" pitchFamily="34" charset="0"/>
                <a:ea typeface="Roboto" pitchFamily="34" charset="-122"/>
                <a:cs typeface="Roboto" pitchFamily="34" charset="-120"/>
              </a:rPr>
              <a:t>比赛设计的多样化题目和场景将促进学生对网络攻防、漏洞挖掘、加密解密等方面的技术学习和实践。同时，比赛平台的搭建和比赛过程中的技术支持也会提升学生对信息安全技术的认知和应用能力，推动信息安全技术在校园内的普及和发展。</a:t>
            </a:r>
          </a:p>
        </p:txBody>
      </p:sp>
      <p:sp>
        <p:nvSpPr>
          <p:cNvPr id="24" name="Text 22"/>
          <p:cNvSpPr/>
          <p:nvPr/>
        </p:nvSpPr>
        <p:spPr>
          <a:xfrm>
            <a:off x="1870232" y="5456574"/>
            <a:ext cx="2307193" cy="466606"/>
          </a:xfrm>
          <a:prstGeom prst="rect">
            <a:avLst/>
          </a:prstGeom>
          <a:noFill/>
          <a:ln/>
        </p:spPr>
        <p:txBody>
          <a:bodyPr wrap="none" rtlCol="0" anchor="t"/>
          <a:lstStyle/>
          <a:p>
            <a:pPr indent="0" algn="ctr">
              <a:lnSpc>
                <a:spcPts val="3674"/>
              </a:lnSpc>
              <a:buNone/>
            </a:pPr>
            <a:r>
              <a:rPr lang="en-US" sz="3200" b="1" dirty="0" err="1">
                <a:solidFill>
                  <a:srgbClr val="60A9FF"/>
                </a:solidFill>
                <a:latin typeface="Roboto Slab" pitchFamily="34" charset="0"/>
                <a:ea typeface="Roboto Slab" pitchFamily="34" charset="-122"/>
                <a:cs typeface="Roboto Slab" pitchFamily="34" charset="-120"/>
              </a:rPr>
              <a:t>为学科竞赛发现潜在成员</a:t>
            </a:r>
            <a:endParaRPr lang="en-US" sz="3200" b="1" dirty="0">
              <a:solidFill>
                <a:srgbClr val="60A9FF"/>
              </a:solidFill>
              <a:latin typeface="Roboto Slab" pitchFamily="34" charset="0"/>
              <a:ea typeface="Roboto Slab" pitchFamily="34" charset="-122"/>
              <a:cs typeface="Roboto Slab" pitchFamily="34" charset="-120"/>
            </a:endParaRPr>
          </a:p>
        </p:txBody>
      </p:sp>
      <p:sp>
        <p:nvSpPr>
          <p:cNvPr id="26" name="Text 24"/>
          <p:cNvSpPr/>
          <p:nvPr/>
        </p:nvSpPr>
        <p:spPr>
          <a:xfrm>
            <a:off x="710072" y="6088976"/>
            <a:ext cx="13153252" cy="1989773"/>
          </a:xfrm>
          <a:prstGeom prst="rect">
            <a:avLst/>
          </a:prstGeom>
          <a:noFill/>
          <a:ln/>
        </p:spPr>
        <p:txBody>
          <a:bodyPr wrap="square" rtlCol="0" anchor="t"/>
          <a:lstStyle/>
          <a:p>
            <a:pPr algn="just"/>
            <a:r>
              <a:rPr lang="en-US" sz="2000" dirty="0">
                <a:solidFill>
                  <a:srgbClr val="D6E5EF"/>
                </a:solidFill>
                <a:latin typeface="Roboto" pitchFamily="34" charset="0"/>
                <a:ea typeface="Roboto" pitchFamily="34" charset="-122"/>
                <a:cs typeface="Roboto" pitchFamily="34" charset="-120"/>
              </a:rPr>
              <a:t>通过比赛的举办，发现对信息安全领域具有潜力和兴趣的学生。他们在比赛中展现出的优秀表现和解决问题的能力，有望吸引学科竞赛相关团队或研究项目的注意，为他们提供更多深入学习和发展的机会，进而推动学科竞赛的发展和壮大。</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5" name="Text 2"/>
          <p:cNvSpPr/>
          <p:nvPr/>
        </p:nvSpPr>
        <p:spPr>
          <a:xfrm>
            <a:off x="833199" y="2720697"/>
            <a:ext cx="7477601" cy="1388745"/>
          </a:xfrm>
          <a:prstGeom prst="rect">
            <a:avLst/>
          </a:prstGeom>
          <a:noFill/>
          <a:ln/>
        </p:spPr>
        <p:txBody>
          <a:bodyPr wrap="square" rtlCol="0" anchor="t"/>
          <a:lstStyle/>
          <a:p>
            <a:pPr marL="0" indent="0">
              <a:lnSpc>
                <a:spcPts val="5468"/>
              </a:lnSpc>
              <a:buNone/>
            </a:pPr>
            <a:endParaRPr lang="en-US" sz="4374" dirty="0"/>
          </a:p>
        </p:txBody>
      </p:sp>
      <p:sp>
        <p:nvSpPr>
          <p:cNvPr id="6" name="Text 3"/>
          <p:cNvSpPr/>
          <p:nvPr/>
        </p:nvSpPr>
        <p:spPr>
          <a:xfrm>
            <a:off x="833198" y="2242915"/>
            <a:ext cx="7477601" cy="1066205"/>
          </a:xfrm>
          <a:prstGeom prst="rect">
            <a:avLst/>
          </a:prstGeom>
          <a:noFill/>
          <a:ln/>
        </p:spPr>
        <p:txBody>
          <a:bodyPr wrap="square" rtlCol="0" anchor="t"/>
          <a:lstStyle/>
          <a:p>
            <a:pPr marL="0" indent="0">
              <a:lnSpc>
                <a:spcPts val="2799"/>
              </a:lnSpc>
              <a:buNone/>
            </a:pPr>
            <a:r>
              <a:rPr lang="en-US" sz="2000" dirty="0">
                <a:solidFill>
                  <a:srgbClr val="D6E5EF"/>
                </a:solidFill>
                <a:latin typeface="Roboto" pitchFamily="34" charset="0"/>
                <a:ea typeface="Roboto" pitchFamily="34" charset="-122"/>
                <a:cs typeface="Roboto" pitchFamily="34" charset="-120"/>
              </a:rPr>
              <a:t>校级信息安全CTF夺旗赛将在普及信息安全知识、推广信息安全技术、以及为学科竞赛发现潜在成员等方面，为校园信息安全教育和学科竞赛的发展做出积极贡献。</a:t>
            </a:r>
            <a:endParaRPr lang="en-US" sz="2000" dirty="0"/>
          </a:p>
        </p:txBody>
      </p:sp>
      <p:sp>
        <p:nvSpPr>
          <p:cNvPr id="8" name="Text 2">
            <a:extLst>
              <a:ext uri="{FF2B5EF4-FFF2-40B4-BE49-F238E27FC236}">
                <a16:creationId xmlns:a16="http://schemas.microsoft.com/office/drawing/2014/main" id="{6B1394BD-C6BA-73AD-8483-5178A540CAE9}"/>
              </a:ext>
            </a:extLst>
          </p:cNvPr>
          <p:cNvSpPr/>
          <p:nvPr/>
        </p:nvSpPr>
        <p:spPr>
          <a:xfrm>
            <a:off x="833198" y="3897543"/>
            <a:ext cx="9723965" cy="1666399"/>
          </a:xfrm>
          <a:prstGeom prst="rect">
            <a:avLst/>
          </a:prstGeom>
          <a:noFill/>
          <a:ln/>
        </p:spPr>
        <p:txBody>
          <a:bodyPr wrap="square" rtlCol="0" anchor="t"/>
          <a:lstStyle/>
          <a:p>
            <a:pPr marL="0" indent="0">
              <a:lnSpc>
                <a:spcPts val="6561"/>
              </a:lnSpc>
              <a:buNone/>
            </a:pPr>
            <a:r>
              <a:rPr lang="zh-CN" altLang="en-US" sz="6000" dirty="0">
                <a:solidFill>
                  <a:schemeClr val="accent1">
                    <a:lumMod val="60000"/>
                    <a:lumOff val="40000"/>
                  </a:schemeClr>
                </a:solidFill>
                <a:latin typeface="Roboto Slab" pitchFamily="34" charset="0"/>
                <a:ea typeface="Roboto Slab" pitchFamily="34" charset="-122"/>
                <a:cs typeface="Roboto Slab" pitchFamily="34" charset="-120"/>
              </a:rPr>
              <a:t>感谢您的聆听！</a:t>
            </a:r>
            <a:endParaRPr lang="en-US" sz="6000" dirty="0">
              <a:solidFill>
                <a:schemeClr val="accent1">
                  <a:lumMod val="60000"/>
                  <a:lumOff val="40000"/>
                </a:schemeClr>
              </a:solidFill>
            </a:endParaRPr>
          </a:p>
        </p:txBody>
      </p:sp>
      <p:pic>
        <p:nvPicPr>
          <p:cNvPr id="9" name="图片占位符 9">
            <a:extLst>
              <a:ext uri="{FF2B5EF4-FFF2-40B4-BE49-F238E27FC236}">
                <a16:creationId xmlns:a16="http://schemas.microsoft.com/office/drawing/2014/main" id="{2BF3190B-B852-0C6C-D546-CBF6820BA3E4}"/>
              </a:ext>
            </a:extLst>
          </p:cNvPr>
          <p:cNvPicPr>
            <a:picLocks noChangeAspect="1"/>
          </p:cNvPicPr>
          <p:nvPr/>
        </p:nvPicPr>
        <p:blipFill rotWithShape="1">
          <a:blip r:embed="rId3"/>
          <a:srcRect l="22347" t="22347" r="23812" b="23812"/>
          <a:stretch/>
        </p:blipFill>
        <p:spPr>
          <a:xfrm>
            <a:off x="8960634" y="1441822"/>
            <a:ext cx="4660156" cy="4660156"/>
          </a:xfrm>
          <a:prstGeom prst="ellipse">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TotalTime>
  <Words>308</Words>
  <Application>Microsoft Office PowerPoint</Application>
  <PresentationFormat>自定义</PresentationFormat>
  <Paragraphs>63</Paragraphs>
  <Slides>8</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Arial</vt:lpstr>
      <vt:lpstr>Calibri</vt:lpstr>
      <vt:lpstr>Roboto</vt:lpstr>
      <vt:lpstr>Roboto Slab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Modifier Shi</cp:lastModifiedBy>
  <cp:revision>3</cp:revision>
  <dcterms:created xsi:type="dcterms:W3CDTF">2024-03-17T07:14:17Z</dcterms:created>
  <dcterms:modified xsi:type="dcterms:W3CDTF">2024-03-18T07:09:07Z</dcterms:modified>
</cp:coreProperties>
</file>