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4"/>
  </p:notesMasterIdLst>
  <p:sldIdLst>
    <p:sldId id="256" r:id="rId3"/>
    <p:sldId id="258" r:id="rId4"/>
    <p:sldId id="259" r:id="rId5"/>
    <p:sldId id="260" r:id="rId6"/>
    <p:sldId id="265" r:id="rId7"/>
    <p:sldId id="266" r:id="rId8"/>
    <p:sldId id="269" r:id="rId9"/>
    <p:sldId id="270" r:id="rId10"/>
    <p:sldId id="271" r:id="rId11"/>
    <p:sldId id="274" r:id="rId12"/>
    <p:sldId id="285" r:id="rId13"/>
    <p:sldId id="286" r:id="rId14"/>
    <p:sldId id="287" r:id="rId15"/>
    <p:sldId id="288" r:id="rId16"/>
    <p:sldId id="272" r:id="rId17"/>
    <p:sldId id="273" r:id="rId18"/>
    <p:sldId id="289" r:id="rId19"/>
    <p:sldId id="275" r:id="rId20"/>
    <p:sldId id="277" r:id="rId21"/>
    <p:sldId id="280" r:id="rId22"/>
    <p:sldId id="282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3404" autoAdjust="0"/>
  </p:normalViewPr>
  <p:slideViewPr>
    <p:cSldViewPr snapToGrid="0" snapToObjects="1">
      <p:cViewPr>
        <p:scale>
          <a:sx n="100" d="100"/>
          <a:sy n="100" d="100"/>
        </p:scale>
        <p:origin x="-984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8D38C-0A68-4E80-AB94-DE224ACAD7A1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E9B1B-1D3B-4619-8D72-BD196D7C8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2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E9B1B-1D3B-4619-8D72-BD196D7C8B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5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软件测试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针对学校选课系统的测试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pPr lvl="1"/>
            <a:r>
              <a:rPr kumimoji="1" lang="zh-CN" altLang="en-US" dirty="0"/>
              <a:t>殷佳</a:t>
            </a:r>
            <a:r>
              <a:rPr kumimoji="1" lang="zh-CN" altLang="en-US" dirty="0" smtClean="0"/>
              <a:t>飞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14</a:t>
            </a:r>
            <a:r>
              <a:rPr kumimoji="1" lang="zh-CN" altLang="en-US" dirty="0" smtClean="0"/>
              <a:t>软件工程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2014053112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泪珠形 81"/>
          <p:cNvSpPr/>
          <p:nvPr/>
        </p:nvSpPr>
        <p:spPr>
          <a:xfrm>
            <a:off x="3252121" y="1440525"/>
            <a:ext cx="1044362" cy="1044362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22"/>
          <p:cNvGrpSpPr/>
          <p:nvPr/>
        </p:nvGrpSpPr>
        <p:grpSpPr>
          <a:xfrm>
            <a:off x="3499974" y="1733531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矩形 84"/>
          <p:cNvSpPr/>
          <p:nvPr/>
        </p:nvSpPr>
        <p:spPr>
          <a:xfrm>
            <a:off x="4462861" y="1605508"/>
            <a:ext cx="1723549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</a:rPr>
              <a:t>生成测试用例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测试方法</a:t>
            </a:r>
            <a:endParaRPr kumimoji="1"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13052" y="2759246"/>
            <a:ext cx="322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有效：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 </a:t>
            </a:r>
            <a:r>
              <a:rPr lang="zh-CN" altLang="en-US" dirty="0" smtClean="0"/>
              <a:t>三点都满足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73008" y="1607083"/>
            <a:ext cx="427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A:</a:t>
            </a:r>
            <a:r>
              <a:rPr lang="zh-CN" altLang="en-US" dirty="0"/>
              <a:t>已</a:t>
            </a:r>
            <a:r>
              <a:rPr lang="zh-CN" altLang="en-US" dirty="0" smtClean="0"/>
              <a:t>选的学分小于等于可选的学分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B:</a:t>
            </a:r>
            <a:r>
              <a:rPr lang="zh-CN" altLang="en-US" dirty="0" smtClean="0"/>
              <a:t>选修的通识教育选修课小于等于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门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C:</a:t>
            </a:r>
            <a:r>
              <a:rPr lang="zh-CN" altLang="en-US" dirty="0"/>
              <a:t>选修的课程时间不冲突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9739" y="4287520"/>
            <a:ext cx="361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无效：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没有全部满足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19280"/>
              </p:ext>
            </p:extLst>
          </p:nvPr>
        </p:nvGraphicFramePr>
        <p:xfrm>
          <a:off x="2122410" y="3200400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剩余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学分，选修了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学分的课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是本学期选修的第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门选修课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选修的课程时间不冲突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9791"/>
              </p:ext>
            </p:extLst>
          </p:nvPr>
        </p:nvGraphicFramePr>
        <p:xfrm>
          <a:off x="2172686" y="4769882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剩余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学分，选修了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学分的课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是本学期选修的第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门选修课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选修的课程时间冲突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剩余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学分，选修了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学分的课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是本学期选修的第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门选修课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选修的课程时间不冲突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测试方法</a:t>
            </a:r>
          </a:p>
          <a:p>
            <a:endParaRPr lang="zh-CN" altLang="en-US" dirty="0"/>
          </a:p>
        </p:txBody>
      </p:sp>
      <p:sp>
        <p:nvSpPr>
          <p:cNvPr id="3" name="泪珠形 81"/>
          <p:cNvSpPr/>
          <p:nvPr/>
        </p:nvSpPr>
        <p:spPr>
          <a:xfrm>
            <a:off x="3252121" y="1440525"/>
            <a:ext cx="1044362" cy="1044362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4" name="组合 22"/>
          <p:cNvGrpSpPr/>
          <p:nvPr/>
        </p:nvGrpSpPr>
        <p:grpSpPr>
          <a:xfrm>
            <a:off x="3499974" y="1733531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629150" y="173353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</a:rPr>
              <a:t>边界值分析</a:t>
            </a:r>
            <a:endParaRPr lang="zh-CN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8418" y="3545381"/>
            <a:ext cx="453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，已选课程学分≤可修学分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，选修的通识选修课数≤</a:t>
            </a:r>
            <a:r>
              <a:rPr lang="en-US" altLang="zh-CN" sz="2400" dirty="0" smtClean="0"/>
              <a:t>3</a:t>
            </a:r>
          </a:p>
          <a:p>
            <a:r>
              <a:rPr lang="en-US" altLang="zh-CN" sz="2400" dirty="0" smtClean="0"/>
              <a:t>3</a:t>
            </a:r>
            <a:r>
              <a:rPr lang="zh-CN" altLang="en-US" sz="2400" dirty="0"/>
              <a:t>，选修的课程时间不冲突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53960" y="356756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输入：点击课程并点击确认选课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53960" y="4316596"/>
            <a:ext cx="572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有效用例：当剩余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学分时，选修</a:t>
            </a:r>
            <a:r>
              <a:rPr lang="en-US" altLang="zh-CN" dirty="0" smtClean="0"/>
              <a:t>2</a:t>
            </a:r>
            <a:r>
              <a:rPr lang="zh-CN" altLang="en-US" dirty="0" smtClean="0"/>
              <a:t>学分的专业选修课；</a:t>
            </a:r>
            <a:endParaRPr lang="en-US" altLang="zh-CN" dirty="0" smtClean="0"/>
          </a:p>
          <a:p>
            <a:r>
              <a:rPr lang="en-US" altLang="zh-CN" dirty="0" smtClean="0"/>
              <a:t>	    </a:t>
            </a:r>
            <a:r>
              <a:rPr lang="zh-CN" altLang="en-US" dirty="0" smtClean="0"/>
              <a:t>当剩余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学分时，选修第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门通识选修课。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53960" y="5247602"/>
            <a:ext cx="599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无效用例：当剩余</a:t>
            </a:r>
            <a:r>
              <a:rPr lang="en-US" altLang="zh-CN" dirty="0" smtClean="0"/>
              <a:t>1</a:t>
            </a:r>
            <a:r>
              <a:rPr lang="zh-CN" altLang="en-US" dirty="0" smtClean="0"/>
              <a:t>学分时，选修</a:t>
            </a:r>
            <a:r>
              <a:rPr lang="en-US" altLang="zh-CN" dirty="0" smtClean="0"/>
              <a:t>2</a:t>
            </a:r>
            <a:r>
              <a:rPr lang="zh-CN" altLang="en-US" dirty="0" smtClean="0"/>
              <a:t>学分的专业选修课；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当剩余</a:t>
            </a:r>
            <a:r>
              <a:rPr lang="en-US" altLang="zh-CN" dirty="0" smtClean="0"/>
              <a:t>2</a:t>
            </a:r>
            <a:r>
              <a:rPr lang="zh-CN" altLang="en-US" dirty="0" smtClean="0"/>
              <a:t>学分时，选修第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门通识选修课。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2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 </a:t>
            </a:r>
            <a:r>
              <a:rPr lang="zh-CN" altLang="en-US" dirty="0" smtClean="0"/>
              <a:t>测试方法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70258" y="1484430"/>
            <a:ext cx="354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因果图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958" y="2447174"/>
            <a:ext cx="3752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原因：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，剩余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个学分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，剩余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个或更多学分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，选修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分的通识选修课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，选修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分的通识选修课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，选修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分的本专业专业课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，选修已选课程相同时间的课程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9333" y="2949171"/>
            <a:ext cx="3752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结果：</a:t>
            </a:r>
            <a:endParaRPr lang="en-US" altLang="zh-CN" dirty="0" smtClean="0"/>
          </a:p>
          <a:p>
            <a:r>
              <a:rPr lang="en-US" altLang="zh-CN" dirty="0" smtClean="0"/>
              <a:t>21</a:t>
            </a:r>
            <a:r>
              <a:rPr lang="zh-CN" altLang="en-US" dirty="0" smtClean="0"/>
              <a:t>，选课成功</a:t>
            </a:r>
            <a:endParaRPr lang="en-US" altLang="zh-CN" dirty="0" smtClean="0"/>
          </a:p>
          <a:p>
            <a:r>
              <a:rPr lang="en-US" altLang="zh-CN" dirty="0" smtClean="0"/>
              <a:t>22</a:t>
            </a:r>
            <a:r>
              <a:rPr lang="zh-CN" altLang="en-US" dirty="0" smtClean="0"/>
              <a:t>，选课失败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 </a:t>
            </a:r>
            <a:r>
              <a:rPr lang="zh-CN" altLang="en-US" dirty="0" smtClean="0"/>
              <a:t>测试方法</a:t>
            </a:r>
            <a:endParaRPr lang="zh-CN" altLang="en-US" dirty="0"/>
          </a:p>
        </p:txBody>
      </p:sp>
      <p:pic>
        <p:nvPicPr>
          <p:cNvPr id="2050" name="Picture 2" descr="D:\学习\软件测试\1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298095"/>
            <a:ext cx="8020050" cy="45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7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 </a:t>
            </a:r>
            <a:r>
              <a:rPr lang="zh-CN" altLang="en-US" dirty="0" smtClean="0"/>
              <a:t>测试方法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28825" y="1790015"/>
            <a:ext cx="601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分别使用不同的浏览器和分辨率打开网页，测试网页的兼容性。</a:t>
            </a:r>
            <a:endParaRPr lang="zh-CN" altLang="en-US" dirty="0"/>
          </a:p>
        </p:txBody>
      </p:sp>
      <p:pic>
        <p:nvPicPr>
          <p:cNvPr id="3074" name="Picture 2" descr="D:\学习\软件测试\510057fdcd93452e5d473e59a32f858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979895"/>
            <a:ext cx="4714875" cy="205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23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测试结果和分析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测试结果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4902505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4596344" y="2400601"/>
            <a:ext cx="7657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5362083" y="246281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当使用剩余学分为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分的账号选课时：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选修第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门通识选修，选课失败。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选修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分的专业课，选课失败。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5937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4"/>
                </a:solidFill>
              </a:rPr>
              <a:t>02</a:t>
            </a:r>
            <a:endParaRPr lang="en-US" altLang="zh-CN" sz="4000" b="1" dirty="0">
              <a:solidFill>
                <a:schemeClr val="accent4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141748" y="2400601"/>
            <a:ext cx="76573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1907487" y="2373111"/>
            <a:ext cx="2517668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当使用剩余学分为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分的账号选课时：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选修与之前已选课程时间相同的课程，选课失败；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选修第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门通识选修，选课成功；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选修第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门通识选修，选课失败。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1341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8050940" y="2400601"/>
            <a:ext cx="765739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8816679" y="2446320"/>
            <a:ext cx="2517668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当使用剩余学分为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分的账号选课时：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选修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分的专业课，选课失败；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选修第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分的通识选修，选课失败；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选修第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分的通识选修，选课成功。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90533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03</a:t>
            </a:r>
            <a:endParaRPr lang="en-US" altLang="zh-C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 </a:t>
            </a:r>
            <a:r>
              <a:rPr lang="zh-CN" altLang="en-US" dirty="0" smtClean="0"/>
              <a:t>测试结果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33162"/>
              </p:ext>
            </p:extLst>
          </p:nvPr>
        </p:nvGraphicFramePr>
        <p:xfrm>
          <a:off x="3158170" y="2123757"/>
          <a:ext cx="6704967" cy="3524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2806"/>
                <a:gridCol w="4032970"/>
                <a:gridCol w="1509191"/>
              </a:tblGrid>
              <a:tr h="3204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操作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结果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4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选修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学分的专业选修课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选课成功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4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选修</a:t>
                      </a:r>
                      <a:r>
                        <a:rPr lang="en-US" sz="1200" kern="100" dirty="0">
                          <a:effectLst/>
                        </a:rPr>
                        <a:t>2</a:t>
                      </a:r>
                      <a:r>
                        <a:rPr lang="zh-CN" sz="1200" kern="100" dirty="0">
                          <a:effectLst/>
                        </a:rPr>
                        <a:t>学分的专业选修课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选课成功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4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选修</a:t>
                      </a:r>
                      <a:r>
                        <a:rPr lang="en-US" sz="1200" kern="100" dirty="0">
                          <a:effectLst/>
                        </a:rPr>
                        <a:t>2</a:t>
                      </a:r>
                      <a:r>
                        <a:rPr lang="zh-CN" sz="1200" kern="100" dirty="0">
                          <a:effectLst/>
                        </a:rPr>
                        <a:t>学分的通识选修课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选课成功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4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选修</a:t>
                      </a:r>
                      <a:r>
                        <a:rPr lang="en-US" sz="1200" kern="100" dirty="0">
                          <a:effectLst/>
                        </a:rPr>
                        <a:t>2</a:t>
                      </a:r>
                      <a:r>
                        <a:rPr lang="zh-CN" sz="1200" kern="100" dirty="0">
                          <a:effectLst/>
                        </a:rPr>
                        <a:t>门</a:t>
                      </a:r>
                      <a:r>
                        <a:rPr lang="en-US" sz="1200" kern="100" dirty="0">
                          <a:effectLst/>
                        </a:rPr>
                        <a:t>2</a:t>
                      </a:r>
                      <a:r>
                        <a:rPr lang="zh-CN" sz="1200" kern="100" dirty="0">
                          <a:effectLst/>
                        </a:rPr>
                        <a:t>学分的专业选修课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选修成功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8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选修</a:t>
                      </a:r>
                      <a:r>
                        <a:rPr lang="en-US" sz="1200" kern="100">
                          <a:effectLst/>
                        </a:rPr>
                        <a:t>2</a:t>
                      </a:r>
                      <a:r>
                        <a:rPr lang="zh-CN" sz="1200" kern="100">
                          <a:effectLst/>
                        </a:rPr>
                        <a:t>门</a:t>
                      </a:r>
                      <a:r>
                        <a:rPr lang="en-US" sz="1200" kern="100">
                          <a:effectLst/>
                        </a:rPr>
                        <a:t>2</a:t>
                      </a:r>
                      <a:r>
                        <a:rPr lang="zh-CN" sz="1200" kern="100">
                          <a:effectLst/>
                        </a:rPr>
                        <a:t>学分的专业选修课后选修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学分的专业选修课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选课失败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8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选修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门</a:t>
                      </a:r>
                      <a:r>
                        <a:rPr lang="en-US" sz="1200" kern="100">
                          <a:effectLst/>
                        </a:rPr>
                        <a:t>2</a:t>
                      </a:r>
                      <a:r>
                        <a:rPr lang="zh-CN" sz="1200" kern="100">
                          <a:effectLst/>
                        </a:rPr>
                        <a:t>学分的通识选修课后再选修</a:t>
                      </a:r>
                      <a:r>
                        <a:rPr lang="en-US" sz="1200" kern="100">
                          <a:effectLst/>
                        </a:rPr>
                        <a:t>2</a:t>
                      </a:r>
                      <a:r>
                        <a:rPr lang="zh-CN" sz="1200" kern="100">
                          <a:effectLst/>
                        </a:rPr>
                        <a:t>学分的通识选修课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选课失败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8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在选修了周三</a:t>
                      </a:r>
                      <a:r>
                        <a:rPr lang="en-US" sz="1200" kern="100">
                          <a:effectLst/>
                        </a:rPr>
                        <a:t>11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12</a:t>
                      </a:r>
                      <a:r>
                        <a:rPr lang="zh-CN" sz="1200" kern="100">
                          <a:effectLst/>
                        </a:rPr>
                        <a:t>节课的专业课后，选修周三</a:t>
                      </a:r>
                      <a:r>
                        <a:rPr lang="en-US" sz="1200" kern="100">
                          <a:effectLst/>
                        </a:rPr>
                        <a:t>11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12</a:t>
                      </a:r>
                      <a:r>
                        <a:rPr lang="zh-CN" sz="1200" kern="100">
                          <a:effectLst/>
                        </a:rPr>
                        <a:t>节的通识选修课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选课失败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15359" y="1543050"/>
            <a:ext cx="599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使用账号：</a:t>
            </a:r>
            <a:r>
              <a:rPr lang="zh-CN" altLang="zh-CN" sz="1600" dirty="0"/>
              <a:t>可选</a:t>
            </a:r>
            <a:r>
              <a:rPr lang="en-US" altLang="zh-CN" sz="1600" dirty="0"/>
              <a:t>23</a:t>
            </a:r>
            <a:r>
              <a:rPr lang="zh-CN" altLang="zh-CN" sz="1600" dirty="0"/>
              <a:t>分，已选</a:t>
            </a:r>
            <a:r>
              <a:rPr lang="en-US" altLang="zh-CN" sz="1600" dirty="0"/>
              <a:t>19</a:t>
            </a:r>
            <a:r>
              <a:rPr lang="zh-CN" altLang="zh-CN" sz="1600" dirty="0"/>
              <a:t>分，已选</a:t>
            </a:r>
            <a:r>
              <a:rPr lang="en-US" altLang="zh-CN" sz="1600" dirty="0"/>
              <a:t>2</a:t>
            </a:r>
            <a:r>
              <a:rPr lang="zh-CN" altLang="zh-CN" sz="1600" dirty="0"/>
              <a:t>门通识选修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439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测试结果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66875" y="22478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兼容性测试：</a:t>
            </a:r>
          </a:p>
          <a:p>
            <a:r>
              <a:rPr lang="zh-CN" altLang="zh-CN" dirty="0"/>
              <a:t>使用</a:t>
            </a:r>
            <a:r>
              <a:rPr lang="en-US" altLang="zh-CN" dirty="0"/>
              <a:t>chrome</a:t>
            </a:r>
            <a:r>
              <a:rPr lang="zh-CN" altLang="zh-CN" dirty="0"/>
              <a:t>浏览器，</a:t>
            </a:r>
            <a:r>
              <a:rPr lang="en-US" altLang="zh-CN" dirty="0"/>
              <a:t>edge</a:t>
            </a:r>
            <a:r>
              <a:rPr lang="zh-CN" altLang="zh-CN" dirty="0"/>
              <a:t>浏览器，</a:t>
            </a:r>
            <a:r>
              <a:rPr lang="en-US" altLang="zh-CN" dirty="0" err="1"/>
              <a:t>firefox</a:t>
            </a:r>
            <a:r>
              <a:rPr lang="zh-CN" altLang="zh-CN" dirty="0"/>
              <a:t>浏览器，在</a:t>
            </a:r>
            <a:r>
              <a:rPr lang="en-US" altLang="zh-CN" dirty="0"/>
              <a:t>1920*1080</a:t>
            </a:r>
            <a:r>
              <a:rPr lang="zh-CN" altLang="zh-CN" dirty="0"/>
              <a:t>分辨率，</a:t>
            </a:r>
            <a:r>
              <a:rPr lang="en-US" altLang="zh-CN" dirty="0"/>
              <a:t>1280*768</a:t>
            </a:r>
            <a:r>
              <a:rPr lang="zh-CN" altLang="zh-CN" dirty="0"/>
              <a:t>分辨率下分别打开和使用网站</a:t>
            </a:r>
            <a:r>
              <a:rPr lang="zh-CN" altLang="zh-CN" dirty="0" smtClean="0"/>
              <a:t>，网站功能正常</a:t>
            </a:r>
            <a:r>
              <a:rPr lang="zh-CN" altLang="zh-CN" dirty="0"/>
              <a:t>，</a:t>
            </a:r>
            <a:r>
              <a:rPr lang="zh-CN" altLang="zh-CN" dirty="0" smtClean="0"/>
              <a:t>显示完整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测试总结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项目的目的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 smtClean="0"/>
              <a:t>测试前准备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 smtClean="0"/>
              <a:t>测试方法和过程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测试结果和分析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 smtClean="0"/>
              <a:t>测试中遇到的问题和收获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总结回顾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1075045" y="1849684"/>
            <a:ext cx="549720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        经过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手工黑盒测试，我发现，系统基本实现了安全性，易用性，可靠性等性能需求。</a:t>
            </a:r>
          </a:p>
          <a:p>
            <a:pPr lvl="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        在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登陆界面中，系统首先判断验证码是否正确，在确定验证码正确后，判断账号密码是否匹配，保证了账号安全和网站安全。输入账号时，可以使用字母、数字、符号和中文，密码可以输入字母、数字和符号，验证码不区分大小写。</a:t>
            </a:r>
          </a:p>
          <a:p>
            <a:pPr lvl="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        在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选课过程中，选课系统很好的维持了：已选课程学分小于等于可修学分，选修的通识选修课数小于等于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门，选修的课程与已选课程时间不冲突，这三个要求，当有一个要求不满足时，就无法成功选课，保证了系统的可靠性。</a:t>
            </a:r>
          </a:p>
          <a:p>
            <a:pPr lvl="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        在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chrome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浏览器，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edge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浏览器，</a:t>
            </a:r>
            <a:r>
              <a:rPr lang="en-US" altLang="zh-CN" sz="1400" dirty="0" err="1">
                <a:solidFill>
                  <a:srgbClr val="000000"/>
                </a:solidFill>
                <a:latin typeface="+mn-ea"/>
              </a:rPr>
              <a:t>firefox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浏览器中，我分别使用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1920*1080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分辨率，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1280*768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分辨率打开网站，网站均运行良好。网站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UI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虽然不够美观，但简洁明了，初次使用者可以快速的找到需要的功能并进行操作。</a:t>
            </a:r>
          </a:p>
          <a:p>
            <a:pPr lvl="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        测试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结果说明选课系统运行较为稳定，暂时无漏洞发现。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991413" y="2151123"/>
            <a:ext cx="8084654" cy="1041761"/>
          </a:xfrm>
        </p:spPr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项目的目的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项目目的</a:t>
            </a:r>
            <a:endParaRPr kumimoji="1"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2628706" y="2954215"/>
            <a:ext cx="49150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本次测试是对学校的选课系统进行测试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分析学生选课中可能遇到的各种情形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对选课系统的稳定性进行测试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  <p:pic>
        <p:nvPicPr>
          <p:cNvPr id="1026" name="Picture 2" descr="C:\Users\Yin\Desktop\R%RS$%C4U4KVOCVPG9FDMI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4" y="4022638"/>
            <a:ext cx="10181110" cy="156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测试前准备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测试前准备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1233888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289" y="1233888"/>
            <a:ext cx="3542682" cy="19554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923944" y="4008478"/>
            <a:ext cx="309242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进入暨南大学教务处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登陆学生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选课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533783" y="505014"/>
            <a:ext cx="2810385" cy="34132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600" b="1" dirty="0" smtClean="0">
                <a:solidFill>
                  <a:schemeClr val="bg1"/>
                </a:solidFill>
              </a:rPr>
              <a:t>02</a:t>
            </a:r>
            <a:endParaRPr lang="en-US" altLang="zh-CN" sz="16600" b="1" dirty="0">
              <a:solidFill>
                <a:schemeClr val="bg1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206052" y="4008478"/>
            <a:ext cx="309242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准备两个不同专业的账号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以便进行测试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测试方法和过程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测试方法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679897" y="2350457"/>
            <a:ext cx="1178805" cy="4507543"/>
            <a:chOff x="679897" y="2350457"/>
            <a:chExt cx="1178805" cy="4507543"/>
          </a:xfrm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095943" y="1900886"/>
            <a:ext cx="7590858" cy="1211605"/>
            <a:chOff x="1095944" y="2304646"/>
            <a:chExt cx="7590858" cy="1211605"/>
          </a:xfrm>
        </p:grpSpPr>
        <p:grpSp>
          <p:nvGrpSpPr>
            <p:cNvPr id="6" name="组 5"/>
            <p:cNvGrpSpPr/>
            <p:nvPr/>
          </p:nvGrpSpPr>
          <p:grpSpPr>
            <a:xfrm rot="16200000" flipH="1">
              <a:off x="4094153" y="-660763"/>
              <a:ext cx="1178805" cy="7175223"/>
              <a:chOff x="679898" y="2754217"/>
              <a:chExt cx="1178805" cy="7175223"/>
            </a:xfrm>
            <a:solidFill>
              <a:schemeClr val="accent3"/>
            </a:solidFill>
          </p:grpSpPr>
          <p:sp>
            <p:nvSpPr>
              <p:cNvPr id="7" name="斜纹 6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56169" y="3343620"/>
                <a:ext cx="413132" cy="658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三角形 8"/>
            <p:cNvSpPr/>
            <p:nvPr/>
          </p:nvSpPr>
          <p:spPr>
            <a:xfrm rot="5400000">
              <a:off x="8063347" y="2512465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8825354" y="2314588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由于不知道网站的源代码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本次测试主要使用了黑盒测试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1513437" y="3364550"/>
            <a:ext cx="1178805" cy="3493449"/>
            <a:chOff x="679896" y="3364550"/>
            <a:chExt cx="1178805" cy="3493449"/>
          </a:xfrm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929485" y="2921111"/>
            <a:ext cx="3901301" cy="1211604"/>
            <a:chOff x="1095945" y="2304648"/>
            <a:chExt cx="3901301" cy="1211604"/>
          </a:xfrm>
        </p:grpSpPr>
        <p:grpSp>
          <p:nvGrpSpPr>
            <p:cNvPr id="18" name="组 17"/>
            <p:cNvGrpSpPr/>
            <p:nvPr/>
          </p:nvGrpSpPr>
          <p:grpSpPr>
            <a:xfrm rot="16200000" flipH="1">
              <a:off x="2249375" y="1184017"/>
              <a:ext cx="1178805" cy="3485665"/>
              <a:chOff x="679898" y="2754217"/>
              <a:chExt cx="1178805" cy="3485665"/>
            </a:xfrm>
            <a:solidFill>
              <a:schemeClr val="accent3"/>
            </a:solidFill>
          </p:grpSpPr>
          <p:sp>
            <p:nvSpPr>
              <p:cNvPr id="20" name="斜纹 19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6170" y="3343622"/>
                <a:ext cx="413132" cy="2896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三角形 18"/>
            <p:cNvSpPr/>
            <p:nvPr/>
          </p:nvSpPr>
          <p:spPr>
            <a:xfrm rot="5400000">
              <a:off x="4373791" y="2512467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8"/>
          <p:cNvSpPr txBox="1"/>
          <p:nvPr/>
        </p:nvSpPr>
        <p:spPr>
          <a:xfrm>
            <a:off x="5939884" y="3481218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黑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盒测试包括了等价类划分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边界值分析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因果图和错误猜测。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873600" y="1807918"/>
            <a:ext cx="1210588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用例选择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80463" y="2951843"/>
            <a:ext cx="1723549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测试用例设计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测试方法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40277" y="1658677"/>
            <a:ext cx="326243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</a:rPr>
              <a:t>网站登陆界面的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</a:rPr>
              <a:t>等价类划分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2011" y="4034204"/>
            <a:ext cx="4915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有效等价类：账号，密码，验证码输入均正确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无效等价类：</a:t>
            </a:r>
            <a:r>
              <a:rPr lang="en-US" altLang="zh-CN" dirty="0"/>
              <a:t>1</a:t>
            </a:r>
            <a:r>
              <a:rPr lang="zh-CN" altLang="zh-CN" dirty="0"/>
              <a:t>账号错误或空白，</a:t>
            </a:r>
            <a:r>
              <a:rPr lang="en-US" altLang="zh-CN" dirty="0"/>
              <a:t>2</a:t>
            </a:r>
            <a:r>
              <a:rPr lang="zh-CN" altLang="zh-CN" dirty="0"/>
              <a:t>密码错误或空白，</a:t>
            </a:r>
            <a:r>
              <a:rPr lang="en-US" altLang="zh-CN" dirty="0"/>
              <a:t>3</a:t>
            </a:r>
            <a:r>
              <a:rPr lang="zh-CN" altLang="zh-CN" dirty="0"/>
              <a:t>验证码错误或空白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247775" y="27414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在登陆系统时，需要输入账号，密码，验证码。输入账号时，可以使用字母、数字、符号和中文，密码可以输入字母、数字和符号，验证码不区分大</a:t>
            </a:r>
            <a:r>
              <a:rPr lang="zh-CN" altLang="zh-CN" dirty="0" smtClean="0"/>
              <a:t>小写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</TotalTime>
  <Words>1069</Words>
  <Application>Microsoft Office PowerPoint</Application>
  <PresentationFormat>自定义</PresentationFormat>
  <Paragraphs>143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殷佳飞</cp:lastModifiedBy>
  <cp:revision>123</cp:revision>
  <dcterms:created xsi:type="dcterms:W3CDTF">2015-08-18T02:51:41Z</dcterms:created>
  <dcterms:modified xsi:type="dcterms:W3CDTF">2018-01-04T16:56:33Z</dcterms:modified>
  <cp:category/>
</cp:coreProperties>
</file>