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89" r:id="rId5"/>
    <p:sldId id="291" r:id="rId6"/>
    <p:sldId id="290" r:id="rId7"/>
    <p:sldId id="292" r:id="rId8"/>
    <p:sldId id="293" r:id="rId9"/>
    <p:sldId id="294" r:id="rId10"/>
    <p:sldId id="295" r:id="rId11"/>
    <p:sldId id="298" r:id="rId12"/>
    <p:sldId id="297" r:id="rId13"/>
    <p:sldId id="296" r:id="rId14"/>
    <p:sldId id="299" r:id="rId15"/>
    <p:sldId id="300" r:id="rId16"/>
    <p:sldId id="301" r:id="rId17"/>
    <p:sldId id="302" r:id="rId18"/>
    <p:sldId id="303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88955-532A-4625-BF63-D0D210459965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50689-DFDB-4419-9F81-AA07C8109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8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0689-DFDB-4419-9F81-AA07C8109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3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88ACAF3-9E93-4425-9160-11A05DAED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16832" y="4305226"/>
            <a:ext cx="2718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/>
              </a:rPr>
              <a:t>态度决定高度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微软雅黑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方法决定效率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习惯决定实力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细节决定成败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F4A9D2B-89E9-4709-83A6-40EF19C35514}"/>
              </a:ext>
            </a:extLst>
          </p:cNvPr>
          <p:cNvSpPr/>
          <p:nvPr userDrawn="1"/>
        </p:nvSpPr>
        <p:spPr>
          <a:xfrm>
            <a:off x="0" y="1052736"/>
            <a:ext cx="9144000" cy="2825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27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5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424"/>
            <a:ext cx="7772400" cy="1806175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96620"/>
            <a:ext cx="6858000" cy="357314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742B7-E710-4ADC-9AE4-C32EDCA7B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8475" y="10241"/>
            <a:ext cx="2718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习惯决定实力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细节决定成败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FFF124-5C0E-4B28-A826-A24B1460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14328" y="10241"/>
            <a:ext cx="2718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/>
              </a:rPr>
              <a:t>态度决定高度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微软雅黑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方法决定效率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076671-4495-4E6B-9330-148AF4491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14328" y="4418413"/>
            <a:ext cx="2718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/>
              </a:rPr>
              <a:t>态度决定高度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微软雅黑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方法决定效率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习惯决定实力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细节决定成败</a:t>
            </a:r>
          </a:p>
        </p:txBody>
      </p:sp>
    </p:spTree>
    <p:extLst>
      <p:ext uri="{BB962C8B-B14F-4D97-AF65-F5344CB8AC3E}">
        <p14:creationId xmlns:p14="http://schemas.microsoft.com/office/powerpoint/2010/main" val="38270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BCF-BD1F-494B-A846-2AB04B9CBBA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4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49"/>
            <a:ext cx="7615758" cy="7001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0125"/>
            <a:ext cx="7886700" cy="51768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A172D993-13CB-4BCE-A7A1-39DE1C0F746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718265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5354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615758" cy="7001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19175"/>
            <a:ext cx="3886200" cy="5157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19175"/>
            <a:ext cx="3886200" cy="51577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BCF-BD1F-494B-A846-2AB04B9CBBA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id="{A61BB88C-1A06-4EF1-8216-40C9D9B09F7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718265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524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615758" cy="7128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52736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60848"/>
            <a:ext cx="3868340" cy="412881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52736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391" cy="412881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BCF-BD1F-494B-A846-2AB04B9CBBA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矩形 8">
            <a:extLst>
              <a:ext uri="{FF2B5EF4-FFF2-40B4-BE49-F238E27FC236}">
                <a16:creationId xmlns:a16="http://schemas.microsoft.com/office/drawing/2014/main" id="{22D959BA-8902-468C-85F5-65458C5145D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718265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1045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57" y="-27060"/>
            <a:ext cx="7584851" cy="7453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BCF-BD1F-494B-A846-2AB04B9CBBA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8">
            <a:extLst>
              <a:ext uri="{FF2B5EF4-FFF2-40B4-BE49-F238E27FC236}">
                <a16:creationId xmlns:a16="http://schemas.microsoft.com/office/drawing/2014/main" id="{24E50361-AD60-40D3-811E-2C1C7784C9FC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718265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083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BCF-BD1F-494B-A846-2AB04B9CBBA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8">
            <a:extLst>
              <a:ext uri="{FF2B5EF4-FFF2-40B4-BE49-F238E27FC236}">
                <a16:creationId xmlns:a16="http://schemas.microsoft.com/office/drawing/2014/main" id="{B3120BED-F446-4D81-A742-FE3EAE66F04D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718265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051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BCF-BD1F-494B-A846-2AB04B9CBBA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4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BCF-BD1F-494B-A846-2AB04B9CBBA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8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BCF-BD1F-494B-A846-2AB04B9CBBA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BD6CC81D-6D68-45E8-ABCB-90FB69C7AEA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718265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7858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F153E3B-A3FC-4FB5-A7E2-BB118C1A8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9"/>
          <a:stretch/>
        </p:blipFill>
        <p:spPr>
          <a:xfrm>
            <a:off x="198119" y="6374915"/>
            <a:ext cx="674057" cy="3465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A99E18-B12F-464B-AAA8-CBDFF5E8ED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60" y="6626176"/>
            <a:ext cx="1109299" cy="601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B41450-87D0-45A7-92FA-30EC71CF07A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60" y="6455350"/>
            <a:ext cx="1109289" cy="1547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505700" cy="672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4BCF-BD1F-494B-A846-2AB04B9CBBA4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CAA979-F5DF-4C6B-B71A-02ADE2ADC8A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09" y="176216"/>
            <a:ext cx="674057" cy="4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91B1-575D-4C9B-A759-DE1F10DDF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019719"/>
          </a:xfrm>
        </p:spPr>
        <p:txBody>
          <a:bodyPr>
            <a:normAutofit/>
          </a:bodyPr>
          <a:lstStyle/>
          <a:p>
            <a:r>
              <a:rPr lang="zh-CN" altLang="en-US" sz="2800"/>
              <a:t>知识表示学习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7DACB6-752E-4C38-8E67-9E5529A2D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殷佳飞</a:t>
            </a:r>
          </a:p>
        </p:txBody>
      </p:sp>
    </p:spTree>
    <p:extLst>
      <p:ext uri="{BB962C8B-B14F-4D97-AF65-F5344CB8AC3E}">
        <p14:creationId xmlns:p14="http://schemas.microsoft.com/office/powerpoint/2010/main" val="98574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距离变换模型总结</a:t>
            </a:r>
            <a:endParaRPr lang="en-US" altLang="zh-CN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13F00F8-7034-49B8-BD44-DBCE1425EC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712968" cy="5959978"/>
          </a:xfrm>
        </p:spPr>
      </p:pic>
    </p:spTree>
    <p:extLst>
      <p:ext uri="{BB962C8B-B14F-4D97-AF65-F5344CB8AC3E}">
        <p14:creationId xmlns:p14="http://schemas.microsoft.com/office/powerpoint/2010/main" val="216870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语义匹配模型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5FC9-FD2C-4250-AF1C-4616911F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38" y="980728"/>
            <a:ext cx="7579754" cy="554461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RESCAL</a:t>
            </a:r>
            <a:r>
              <a:rPr lang="zh-CN" altLang="en-US" sz="2000" dirty="0"/>
              <a:t>及其扩展</a:t>
            </a:r>
            <a:endParaRPr lang="en-US" altLang="zh-CN" sz="2000" dirty="0"/>
          </a:p>
          <a:p>
            <a:r>
              <a:rPr lang="en-US" altLang="zh-CN" sz="2000" dirty="0"/>
              <a:t>RESACL</a:t>
            </a:r>
            <a:r>
              <a:rPr lang="zh-CN" altLang="en-US" sz="2000" dirty="0"/>
              <a:t>也叫双线性模型，将每个实体与一个向量相关联，以捕获其潜在的语义。每个关系都表示为一个矩阵，该矩阵对潜在因子之间的成对相互作用进行建模。事实得分由双线性函数定义：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8ECD67-A2B3-4856-84F2-31A2F62F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80" y="2525644"/>
            <a:ext cx="5658640" cy="9907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614DDB-A995-49DF-9131-882508CF5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7" y="3832698"/>
            <a:ext cx="7308304" cy="2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语义匹配模型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0638" y="980728"/>
                <a:ext cx="7579754" cy="5544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err="1"/>
                  <a:t>DistMult</a:t>
                </a:r>
                <a:r>
                  <a:rPr lang="zh-CN" altLang="en-US" sz="2000" dirty="0"/>
                  <a:t>通过将</a:t>
                </a:r>
                <a:r>
                  <a:rPr lang="en-US" altLang="zh-CN" sz="2000" dirty="0" err="1"/>
                  <a:t>Mr</a:t>
                </a:r>
                <a:r>
                  <a:rPr lang="zh-CN" altLang="en-US" sz="2000" dirty="0"/>
                  <a:t>限制为对角矩阵来简化</a:t>
                </a:r>
                <a:r>
                  <a:rPr lang="en-US" altLang="zh-CN" sz="2000" dirty="0"/>
                  <a:t>RESCAL</a:t>
                </a:r>
                <a:r>
                  <a:rPr lang="zh-CN" altLang="en-US" sz="2000" dirty="0"/>
                  <a:t>。对每一个关系，它引入一个向量嵌入</a:t>
                </a:r>
                <a:r>
                  <a:rPr lang="en-US" altLang="zh-CN" sz="2000" dirty="0"/>
                  <a:t>r</a:t>
                </a:r>
                <a14:m>
                  <m:oMath xmlns:m="http://schemas.openxmlformats.org/officeDocument/2006/math">
                    <m:r>
                      <a:rPr lang="zh-CN" altLang="en-US" sz="200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000" dirty="0"/>
                  <a:t>，并要求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00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000" i="0" smtClean="0">
                            <a:latin typeface="Cambria Math" panose="02040503050406030204" pitchFamily="18" charset="0"/>
                          </a:rPr>
                          <m:t>diag</m:t>
                        </m:r>
                      </m:fName>
                      <m:e>
                        <m:d>
                          <m:d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，但是这种简化模型智能处理对称关系，其评分函数定义为：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0638" y="980728"/>
                <a:ext cx="7579754" cy="5544616"/>
              </a:xfrm>
              <a:blipFill>
                <a:blip r:embed="rId2"/>
                <a:stretch>
                  <a:fillRect l="-723" t="-1210" r="-2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8A4767F-E8F3-4AA4-80E8-4A3F6BD1F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5696745" cy="8859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95C795-7069-48E4-A601-ABCE40DF6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41" y="3429000"/>
            <a:ext cx="2787576" cy="24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语义匹配模型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0638" y="980728"/>
                <a:ext cx="7579754" cy="151216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Holographic Embeddings (</a:t>
                </a:r>
                <a:r>
                  <a:rPr lang="en-US" altLang="zh-CN" sz="2000" dirty="0" err="1"/>
                  <a:t>HolE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将</a:t>
                </a:r>
                <a:r>
                  <a:rPr lang="en-US" altLang="zh-CN" sz="2000" dirty="0"/>
                  <a:t>RESCAL</a:t>
                </a:r>
                <a:r>
                  <a:rPr lang="zh-CN" altLang="en-US" sz="2000" dirty="0"/>
                  <a:t>的表达能力与</a:t>
                </a:r>
                <a:r>
                  <a:rPr lang="en-US" altLang="zh-CN" sz="2000" dirty="0" err="1"/>
                  <a:t>DIsMult</a:t>
                </a:r>
                <a:r>
                  <a:rPr lang="zh-CN" altLang="en-US" sz="2000" dirty="0"/>
                  <a:t>的效率和简便性相结合。它将实体和关系表示为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000" dirty="0"/>
                  <a:t>中的向量，对于给定的事实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h,r,t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，实体首先通过循环相关计算组成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 sz="200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00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0638" y="980728"/>
                <a:ext cx="7579754" cy="1512168"/>
              </a:xfrm>
              <a:blipFill>
                <a:blip r:embed="rId2"/>
                <a:stretch>
                  <a:fillRect l="-723" t="-4435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C8A0983-ACD3-4095-95E6-29DA1F56D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07096"/>
            <a:ext cx="6468378" cy="1114581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4FD19FB-0381-450C-AFF8-F8E3F1251D39}"/>
              </a:ext>
            </a:extLst>
          </p:cNvPr>
          <p:cNvSpPr txBox="1">
            <a:spLocks/>
          </p:cNvSpPr>
          <p:nvPr/>
        </p:nvSpPr>
        <p:spPr>
          <a:xfrm>
            <a:off x="436885" y="3093919"/>
            <a:ext cx="757975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然后将组成向量与关系表示进行匹配，得到评分函数：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742C2C2-2CEA-466E-9052-8E3F617D5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31043"/>
            <a:ext cx="6411220" cy="12098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09A8392-B267-414C-9F20-997B99CCE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18" y="4112650"/>
            <a:ext cx="2745125" cy="23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7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语义匹配模型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5FC9-FD2C-4250-AF1C-4616911F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38" y="980728"/>
            <a:ext cx="7579754" cy="122413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复杂嵌入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ComplEX</a:t>
            </a:r>
            <a:r>
              <a:rPr lang="en-US" altLang="zh-CN" sz="2000" dirty="0"/>
              <a:t>)</a:t>
            </a:r>
            <a:r>
              <a:rPr lang="zh-CN" altLang="en-US" sz="2000" dirty="0"/>
              <a:t>通过引入复值嵌入来扩展</a:t>
            </a:r>
            <a:r>
              <a:rPr lang="en-US" altLang="zh-CN" sz="2000" dirty="0" err="1"/>
              <a:t>DisMult</a:t>
            </a:r>
            <a:r>
              <a:rPr lang="zh-CN" altLang="en-US" sz="2000" dirty="0"/>
              <a:t>，以便更好地对非对称关系建模。评分函数不是对称的，根据所涉及实体的顺序，来自非对称关系的事实可能会得到不同的评分，定义为：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64FEC3-EAED-49D8-B33A-E8F7E855B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9" y="2060848"/>
            <a:ext cx="5477639" cy="84784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4C3489-3580-47A0-8B1D-BEF5E580828C}"/>
              </a:ext>
            </a:extLst>
          </p:cNvPr>
          <p:cNvSpPr txBox="1">
            <a:spLocks/>
          </p:cNvSpPr>
          <p:nvPr/>
        </p:nvSpPr>
        <p:spPr>
          <a:xfrm>
            <a:off x="520638" y="3212976"/>
            <a:ext cx="757975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ANALOGY</a:t>
            </a:r>
            <a:r>
              <a:rPr lang="zh-CN" altLang="en-US" sz="2000" dirty="0"/>
              <a:t>扩展了</a:t>
            </a:r>
            <a:r>
              <a:rPr lang="en-US" altLang="zh-CN" sz="2000" dirty="0"/>
              <a:t>RESCAL</a:t>
            </a:r>
            <a:r>
              <a:rPr lang="zh-CN" altLang="en-US" sz="2000" dirty="0"/>
              <a:t>，以便进一步建模实体和关系的类别属性，例如马云对淘宝就像马化腾对腾讯一样，它遵循</a:t>
            </a:r>
            <a:r>
              <a:rPr lang="en-US" altLang="zh-CN" sz="2000" dirty="0"/>
              <a:t>RESCAL</a:t>
            </a:r>
            <a:r>
              <a:rPr lang="zh-CN" altLang="en-US" sz="2000" dirty="0"/>
              <a:t>并采用双线性评分功能：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F71078-2FC0-44D0-9951-12311CD9B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77" y="4203717"/>
            <a:ext cx="5249008" cy="46679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624A7BC-0815-47B8-824F-CF75FEA38C1A}"/>
              </a:ext>
            </a:extLst>
          </p:cNvPr>
          <p:cNvSpPr txBox="1">
            <a:spLocks/>
          </p:cNvSpPr>
          <p:nvPr/>
        </p:nvSpPr>
        <p:spPr>
          <a:xfrm>
            <a:off x="528286" y="4722323"/>
            <a:ext cx="757975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要对类比结构进行建模，还需要将关系的线性映射设为正态且相互可交换，即：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85B18E-1D38-4962-918D-18E98E07A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33" y="5486692"/>
            <a:ext cx="543953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1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A06EE86-3CF1-44C5-AEC9-88F72E0F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" t="-94" r="71512" b="1822"/>
          <a:stretch/>
        </p:blipFill>
        <p:spPr>
          <a:xfrm>
            <a:off x="5220072" y="4342540"/>
            <a:ext cx="2448272" cy="216062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语义匹配模型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5FC9-FD2C-4250-AF1C-4616911F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38" y="980728"/>
            <a:ext cx="7579754" cy="136815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与神经网络匹配</a:t>
            </a:r>
            <a:endParaRPr lang="en-US" altLang="zh-CN" sz="2000" dirty="0"/>
          </a:p>
          <a:p>
            <a:r>
              <a:rPr lang="zh-CN" altLang="en-US" sz="2000" dirty="0"/>
              <a:t>语义匹配能量模型</a:t>
            </a:r>
            <a:r>
              <a:rPr lang="en-US" altLang="zh-CN" sz="2000" dirty="0"/>
              <a:t>( Semantic Matching Energy</a:t>
            </a:r>
            <a:r>
              <a:rPr lang="zh-CN" altLang="en-US" sz="2000" dirty="0"/>
              <a:t>，</a:t>
            </a:r>
            <a:r>
              <a:rPr lang="en-US" altLang="zh-CN" sz="2000" dirty="0"/>
              <a:t>SME). SME</a:t>
            </a:r>
            <a:r>
              <a:rPr lang="zh-CN" altLang="en-US" sz="2000" dirty="0"/>
              <a:t>中每个实体和关系都用低维向量表示，再此基础上，</a:t>
            </a:r>
            <a:r>
              <a:rPr lang="en-US" altLang="zh-CN" sz="2000" dirty="0"/>
              <a:t>SME</a:t>
            </a:r>
            <a:r>
              <a:rPr lang="zh-CN" altLang="en-US" sz="2000" dirty="0"/>
              <a:t>定义若干投影矩阵，刻画实体与关系的内在联系，评分函数定义为：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734B30-27BB-4144-9194-BF0B314E7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4998"/>
            <a:ext cx="2772162" cy="485843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DAE6B66-7A8D-42B6-B733-253C0FA5DF29}"/>
              </a:ext>
            </a:extLst>
          </p:cNvPr>
          <p:cNvSpPr txBox="1">
            <a:spLocks/>
          </p:cNvSpPr>
          <p:nvPr/>
        </p:nvSpPr>
        <p:spPr>
          <a:xfrm>
            <a:off x="520638" y="2830841"/>
            <a:ext cx="757975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SME</a:t>
            </a:r>
            <a:r>
              <a:rPr lang="zh-CN" altLang="en-US" sz="2000" dirty="0"/>
              <a:t>定义了两种评分函数，分别是线性形式和双线性形式</a:t>
            </a:r>
            <a:r>
              <a:rPr lang="en-US" altLang="zh-CN" sz="2000" dirty="0"/>
              <a:t>: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CAE17A-FE8D-47F7-BB82-757DF06D1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27005"/>
            <a:ext cx="4250288" cy="19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语义匹配模型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5FC9-FD2C-4250-AF1C-4616911F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38" y="980728"/>
            <a:ext cx="7579754" cy="136815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张量神经网络模型</a:t>
            </a:r>
            <a:r>
              <a:rPr lang="en-US" altLang="zh-CN" sz="2000" dirty="0"/>
              <a:t>(Neural Tensor </a:t>
            </a:r>
            <a:r>
              <a:rPr lang="en-US" altLang="zh-CN" sz="2000" dirty="0" err="1"/>
              <a:t>Network,NTN</a:t>
            </a:r>
            <a:r>
              <a:rPr lang="en-US" altLang="zh-CN" sz="2000" dirty="0"/>
              <a:t>). NTN</a:t>
            </a:r>
            <a:r>
              <a:rPr lang="zh-CN" altLang="en-US" sz="2000" dirty="0"/>
              <a:t>用双线性张量取代传统神经网络中的线性变换层，在不同维度下将头、尾实体向量联系起来，但是对处理大型知识图谱不够简单有效。其评分函数评价</a:t>
            </a:r>
            <a:r>
              <a:rPr lang="en-US" altLang="zh-CN" sz="2000" dirty="0"/>
              <a:t>2</a:t>
            </a:r>
            <a:r>
              <a:rPr lang="zh-CN" altLang="en-US" sz="2000" dirty="0"/>
              <a:t>个实体间存在某个特定关系</a:t>
            </a:r>
            <a:r>
              <a:rPr lang="en-US" altLang="zh-CN" sz="2000" dirty="0"/>
              <a:t>r</a:t>
            </a:r>
            <a:r>
              <a:rPr lang="zh-CN" altLang="en-US" sz="2000" dirty="0"/>
              <a:t>的可能性：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123C2B-DE8A-4E8A-B26E-5CCDE2D8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12" y="2204864"/>
            <a:ext cx="4839375" cy="6192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69CD63-CBAA-454E-B081-CB0D36C06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24944"/>
            <a:ext cx="2098874" cy="26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2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语义匹配模型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5FC9-FD2C-4250-AF1C-4616911F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38" y="980728"/>
            <a:ext cx="7579754" cy="136815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多层感知器</a:t>
            </a:r>
            <a:r>
              <a:rPr lang="en-US" altLang="zh-CN" sz="2000" dirty="0"/>
              <a:t>( Multi-Layer Perceptron ,MLP)MLP</a:t>
            </a:r>
            <a:r>
              <a:rPr lang="zh-CN" altLang="en-US" sz="2000" dirty="0"/>
              <a:t>是一种更简单的方法，其中每个关系以及实体都与单个向量关联。如图所示，给定一个事实，向量嵌入</a:t>
            </a:r>
            <a:r>
              <a:rPr lang="en-US" altLang="zh-CN" sz="2000" dirty="0" err="1"/>
              <a:t>h,r,t</a:t>
            </a:r>
            <a:r>
              <a:rPr lang="zh-CN" altLang="en-US" sz="2000" dirty="0"/>
              <a:t>在输出层中级联，并映射到非线性隐藏层，然后由线性输出层生成评分：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D71E0F-3472-4B81-9B12-A47038E8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2149111"/>
            <a:ext cx="5744377" cy="13813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17E412-127C-4482-BBEF-8B4D6AD32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45024"/>
            <a:ext cx="305795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6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语义匹配模型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5FC9-FD2C-4250-AF1C-4616911F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38" y="980728"/>
            <a:ext cx="7579754" cy="136815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神经关联模型</a:t>
            </a:r>
            <a:r>
              <a:rPr lang="en-US" altLang="zh-CN" sz="2000" dirty="0"/>
              <a:t>( Neural Association </a:t>
            </a:r>
            <a:r>
              <a:rPr lang="en-US" altLang="zh-CN" sz="2000" dirty="0" err="1"/>
              <a:t>Model,NAM</a:t>
            </a:r>
            <a:r>
              <a:rPr lang="en-US" altLang="zh-CN" sz="2000" dirty="0"/>
              <a:t>)NAM</a:t>
            </a:r>
            <a:r>
              <a:rPr lang="zh-CN" altLang="en-US" sz="2000" dirty="0"/>
              <a:t>使用了多隐层，在输入层将事实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h,r,t</a:t>
            </a:r>
            <a:r>
              <a:rPr lang="en-US" altLang="zh-CN" sz="2000" dirty="0"/>
              <a:t>)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h,r</a:t>
            </a:r>
            <a:r>
              <a:rPr lang="zh-CN" altLang="en-US" sz="2000" dirty="0"/>
              <a:t>映射为向量嵌入后进行拼接，经过多隐层（激活函数：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）和</a:t>
            </a:r>
            <a:r>
              <a:rPr lang="en-US" altLang="zh-CN" sz="2000" dirty="0"/>
              <a:t>t</a:t>
            </a:r>
            <a:r>
              <a:rPr lang="zh-CN" altLang="en-US" sz="2000" dirty="0"/>
              <a:t>生成的</a:t>
            </a:r>
            <a:r>
              <a:rPr lang="en-US" altLang="zh-CN" sz="2000" dirty="0"/>
              <a:t>embeddings</a:t>
            </a:r>
            <a:r>
              <a:rPr lang="zh-CN" altLang="en-US" sz="2000" dirty="0"/>
              <a:t>乘积得到评分。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3B723-9B27-40D4-B4C8-71B182674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2" y="2178990"/>
            <a:ext cx="5256584" cy="2390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8EF46A-9BE2-43E4-8466-EEE015858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45808"/>
            <a:ext cx="2413103" cy="29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3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87CFE-3C46-436C-BDCB-A5321ABC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语义匹配模型总结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C31752-204A-4722-824F-94B511C80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925292"/>
            <a:ext cx="8532440" cy="57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2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65294-3596-460C-B468-442A403F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E77795-134B-43A6-B106-0B5EB09A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   表示学习的目标是，通过机器学习将研究对象的语义信息表示为稠密低维实值向量，主要用于相似度计算、知识图谱补全、自动问答等任务。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目前知识表示学习技术大致分为两类：距离变换模型</a:t>
            </a:r>
            <a:r>
              <a:rPr lang="en-US" altLang="zh-CN" dirty="0"/>
              <a:t>(translational distance models)</a:t>
            </a:r>
            <a:r>
              <a:rPr lang="zh-CN" altLang="en-US" dirty="0"/>
              <a:t>和语义匹配模型</a:t>
            </a:r>
            <a:r>
              <a:rPr lang="en-US" altLang="zh-CN" dirty="0"/>
              <a:t>(semantic matching models)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22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距离变换模型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0638" y="980728"/>
                <a:ext cx="7579754" cy="273630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b="1" dirty="0" err="1"/>
                  <a:t>TransE</a:t>
                </a:r>
                <a:r>
                  <a:rPr lang="zh-CN" altLang="en-US" sz="2000" b="1" dirty="0"/>
                  <a:t>及其扩展：</a:t>
                </a:r>
                <a:endParaRPr lang="en-US" altLang="zh-CN" sz="2000" b="1" dirty="0"/>
              </a:p>
              <a:p>
                <a:r>
                  <a:rPr lang="en-US" altLang="zh-CN" sz="2000" dirty="0" err="1"/>
                  <a:t>TransE</a:t>
                </a:r>
                <a:r>
                  <a:rPr lang="zh-CN" altLang="en-US" sz="2000" dirty="0"/>
                  <a:t>是最具代表性的平移距离模型，它通过学习分布式的词表示来捕捉语言规律，例如 </a:t>
                </a:r>
                <a:r>
                  <a:rPr lang="en-US" altLang="zh-CN" sz="2000" dirty="0"/>
                  <a:t>【</a:t>
                </a:r>
                <a:r>
                  <a:rPr lang="zh-CN" altLang="en-US" sz="2000" dirty="0"/>
                  <a:t>卡梅隆</a:t>
                </a:r>
                <a:r>
                  <a:rPr lang="en-US" altLang="zh-CN" sz="2000" dirty="0"/>
                  <a:t>+</a:t>
                </a:r>
                <a:r>
                  <a:rPr lang="zh-CN" altLang="en-US" sz="2000" dirty="0"/>
                  <a:t>导演≈阿凡达</a:t>
                </a:r>
                <a:r>
                  <a:rPr lang="en-US" altLang="zh-CN" sz="2000" dirty="0"/>
                  <a:t>】</a:t>
                </a:r>
                <a:r>
                  <a:rPr lang="zh-CN" altLang="en-US" sz="2000" dirty="0"/>
                  <a:t>。但是</a:t>
                </a:r>
                <a:r>
                  <a:rPr lang="en-US" altLang="zh-CN" sz="2000" dirty="0" err="1"/>
                  <a:t>TransE</a:t>
                </a:r>
                <a:r>
                  <a:rPr lang="zh-CN" altLang="en-US" sz="2000" dirty="0"/>
                  <a:t>在处理</a:t>
                </a:r>
                <a:r>
                  <a:rPr lang="en-US" altLang="zh-CN" sz="2000" dirty="0"/>
                  <a:t>1-to-N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N-to-N</a:t>
                </a:r>
                <a:r>
                  <a:rPr lang="zh-CN" altLang="en-US" sz="2000" dirty="0"/>
                  <a:t>关系的时候有问题。</a:t>
                </a:r>
                <a:endParaRPr lang="en-US" altLang="zh-CN" sz="2000" dirty="0"/>
              </a:p>
              <a:p>
                <a:r>
                  <a:rPr lang="zh-CN" altLang="en-US" sz="2000" dirty="0"/>
                  <a:t>损失函数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en-US" altLang="zh-CN" sz="2000" dirty="0" err="1"/>
                  <a:t>RransE</a:t>
                </a:r>
                <a:r>
                  <a:rPr lang="zh-CN" altLang="en-US" sz="2000" dirty="0"/>
                  <a:t>的改进模型有</a:t>
                </a:r>
                <a:r>
                  <a:rPr lang="en-US" altLang="zh-CN" sz="2000" dirty="0" err="1"/>
                  <a:t>TransH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TransR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TransD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TranSparse</a:t>
                </a:r>
                <a:r>
                  <a:rPr lang="zh-CN" altLang="en-US" sz="2000" dirty="0"/>
                  <a:t>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0638" y="980728"/>
                <a:ext cx="7579754" cy="2736303"/>
              </a:xfrm>
              <a:blipFill>
                <a:blip r:embed="rId2"/>
                <a:stretch>
                  <a:fillRect l="-723" t="-2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DEE35F5-8FEE-4183-B068-7C6F9CB2F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6" y="3833710"/>
            <a:ext cx="7081837" cy="20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距离变换模型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0638" y="980728"/>
                <a:ext cx="7579754" cy="5544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TransH</a:t>
                </a:r>
                <a:r>
                  <a:rPr lang="zh-CN" altLang="en-US" sz="2000" dirty="0"/>
                  <a:t>通过引入特定关系的超平面，允许实体在不同关系中有明显不同的表示。每个关系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用矢量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表示，在一个以</a:t>
                </a:r>
                <a:r>
                  <a:rPr lang="en-US" altLang="zh-CN" sz="2000" dirty="0" err="1"/>
                  <a:t>Wr</a:t>
                </a:r>
                <a:r>
                  <a:rPr lang="zh-CN" altLang="en-US" sz="2000" dirty="0"/>
                  <a:t>为法向量的超平面上，将实体</a:t>
                </a:r>
                <a:r>
                  <a:rPr lang="en-US" altLang="zh-CN" sz="2000" dirty="0"/>
                  <a:t>h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映射到该超平面上。损失函数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0638" y="980728"/>
                <a:ext cx="7579754" cy="5544616"/>
              </a:xfrm>
              <a:blipFill>
                <a:blip r:embed="rId2"/>
                <a:stretch>
                  <a:fillRect l="-723" t="-1210" r="-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DBE4805-0C9D-4B91-9109-D3118FC00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43" y="4653136"/>
            <a:ext cx="2334513" cy="19811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80F3D1-FFA4-4849-98E3-9DAA6865F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02" y="2420888"/>
            <a:ext cx="5199394" cy="17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距离变换模型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0638" y="1196752"/>
                <a:ext cx="7579754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err="1"/>
                  <a:t>TransR</a:t>
                </a:r>
                <a:r>
                  <a:rPr lang="zh-CN" altLang="en-US" sz="2000" dirty="0"/>
                  <a:t>认为不同的关系拥有不同的语义空间，所以引入特定关系的空间，而不是超平面。每个三元组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h,r,t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，对于每一个关系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TransR</a:t>
                </a:r>
                <a:r>
                  <a:rPr lang="zh-CN" altLang="en-US" sz="2000" dirty="0"/>
                  <a:t>定义投影矩阵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000" dirty="0"/>
                  <a:t>，将实体向量</a:t>
                </a:r>
                <a:r>
                  <a:rPr lang="en-US" altLang="zh-CN" sz="2000" dirty="0"/>
                  <a:t>h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投影到关系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的子空间。损失函数为：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0638" y="1196752"/>
                <a:ext cx="7579754" cy="5328592"/>
              </a:xfrm>
              <a:blipFill>
                <a:blip r:embed="rId2"/>
                <a:stretch>
                  <a:fillRect l="-723" t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E15B0C9-D37E-4FC2-970B-F49F34D54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8" y="2673090"/>
            <a:ext cx="4742436" cy="15118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449F02-7F4E-41EA-83EE-09B9AC038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564904"/>
            <a:ext cx="3820898" cy="21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7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距离变换模型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0638" y="1196752"/>
                <a:ext cx="7579754" cy="7001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err="1"/>
                  <a:t>TransD</a:t>
                </a:r>
                <a:r>
                  <a:rPr lang="zh-CN" altLang="en-US" sz="2000" dirty="0"/>
                  <a:t>设置了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个分别将头尾实体投影到关系空间的投影矩阵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，简化了</a:t>
                </a:r>
                <a:r>
                  <a:rPr lang="en-US" altLang="zh-CN" sz="2000" dirty="0" err="1"/>
                  <a:t>TransR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5FC9-FD2C-4250-AF1C-4616911FB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0638" y="1196752"/>
                <a:ext cx="7579754" cy="700175"/>
              </a:xfrm>
              <a:blipFill>
                <a:blip r:embed="rId2"/>
                <a:stretch>
                  <a:fillRect l="-723" t="-8696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DBC8769-7927-4B42-8967-8B716627A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86" y="1896927"/>
            <a:ext cx="4134427" cy="13717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3AC6AC-26B5-448C-81D6-9A7857B3A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57" y="4725144"/>
            <a:ext cx="4134427" cy="144800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265CEBC-D633-4010-A2C1-93312132087D}"/>
              </a:ext>
            </a:extLst>
          </p:cNvPr>
          <p:cNvSpPr txBox="1">
            <a:spLocks/>
          </p:cNvSpPr>
          <p:nvPr/>
        </p:nvSpPr>
        <p:spPr>
          <a:xfrm>
            <a:off x="520638" y="3589282"/>
            <a:ext cx="7579754" cy="70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为了解决实体和关系的异质性，</a:t>
            </a:r>
            <a:r>
              <a:rPr lang="en-US" altLang="zh-CN" sz="2000" dirty="0" err="1"/>
              <a:t>TranSparse</a:t>
            </a:r>
            <a:r>
              <a:rPr lang="zh-CN" altLang="en-US" sz="2000" dirty="0"/>
              <a:t>提出使用稀疏矩阵代替</a:t>
            </a:r>
            <a:r>
              <a:rPr lang="en-US" altLang="zh-CN" sz="2000" dirty="0" err="1"/>
              <a:t>TransR</a:t>
            </a:r>
            <a:r>
              <a:rPr lang="zh-CN" altLang="en-US" sz="2000" dirty="0"/>
              <a:t>模型中的稠密矩阵。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489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距离变换模型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5FC9-FD2C-4250-AF1C-4616911F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38" y="1196752"/>
            <a:ext cx="7579754" cy="700175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TransA</a:t>
            </a:r>
            <a:r>
              <a:rPr lang="zh-CN" altLang="en-US" sz="2000" dirty="0"/>
              <a:t>模型将损失函数中的距离度量改用马氏距离，并为每一维学习不同的权重，增加了处理复杂关系时的灵活性。得分函数为：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9E026C-47BF-4CF1-8E2B-1E48E76E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18066"/>
            <a:ext cx="4083630" cy="503196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DAB91AA-4448-4B16-985D-C439BC3DE6A5}"/>
              </a:ext>
            </a:extLst>
          </p:cNvPr>
          <p:cNvSpPr txBox="1">
            <a:spLocks/>
          </p:cNvSpPr>
          <p:nvPr/>
        </p:nvSpPr>
        <p:spPr>
          <a:xfrm>
            <a:off x="526390" y="3736217"/>
            <a:ext cx="7579754" cy="70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TransF</a:t>
            </a:r>
            <a:r>
              <a:rPr lang="zh-CN" altLang="en-US" sz="2000" dirty="0"/>
              <a:t>不再强制变换</a:t>
            </a:r>
            <a:r>
              <a:rPr lang="en-US" altLang="zh-CN" sz="2000" dirty="0" err="1"/>
              <a:t>h+r≈t</a:t>
            </a:r>
            <a:r>
              <a:rPr lang="zh-CN" altLang="en-US" sz="2000" dirty="0"/>
              <a:t>，而是要求</a:t>
            </a:r>
            <a:r>
              <a:rPr lang="en-US" altLang="zh-CN" sz="2000" dirty="0"/>
              <a:t>t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h+r</a:t>
            </a:r>
            <a:r>
              <a:rPr lang="zh-CN" altLang="en-US" sz="2000" dirty="0"/>
              <a:t>同向，所以损失函数变为评估</a:t>
            </a:r>
            <a:r>
              <a:rPr lang="en-US" altLang="zh-CN" sz="2000" dirty="0"/>
              <a:t>t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h+r</a:t>
            </a:r>
            <a:r>
              <a:rPr lang="zh-CN" altLang="en-US" sz="2000" dirty="0"/>
              <a:t>，以及</a:t>
            </a:r>
            <a:r>
              <a:rPr lang="en-US" altLang="zh-CN" sz="2000" dirty="0"/>
              <a:t>h</a:t>
            </a:r>
            <a:r>
              <a:rPr lang="zh-CN" altLang="en-US" sz="2000" dirty="0"/>
              <a:t>与</a:t>
            </a:r>
            <a:r>
              <a:rPr lang="en-US" altLang="zh-CN" sz="2000" dirty="0"/>
              <a:t>t-r</a:t>
            </a:r>
            <a:r>
              <a:rPr lang="zh-CN" altLang="en-US" sz="2000" dirty="0"/>
              <a:t>。得分函数为：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3B7C89-AD0C-4A48-B5E2-5FABA1B44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937226"/>
            <a:ext cx="402963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6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距离变换模型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5FC9-FD2C-4250-AF1C-4616911F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38" y="1196752"/>
            <a:ext cx="7579754" cy="244827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He</a:t>
            </a:r>
            <a:r>
              <a:rPr lang="zh-CN" altLang="en-US" sz="2000" dirty="0"/>
              <a:t>等人认为，知识库中的关系和实体的语义本身具有不确定性，这在过去模型中被忽略了，因此</a:t>
            </a:r>
            <a:r>
              <a:rPr lang="en-US" altLang="zh-CN" sz="2000" dirty="0"/>
              <a:t>He</a:t>
            </a:r>
            <a:r>
              <a:rPr lang="zh-CN" altLang="en-US" sz="2000" dirty="0"/>
              <a:t>等人提出</a:t>
            </a:r>
            <a:r>
              <a:rPr lang="en-US" altLang="zh-CN" sz="2000" dirty="0"/>
              <a:t>KG2E</a:t>
            </a:r>
            <a:r>
              <a:rPr lang="zh-CN" altLang="en-US" sz="2000" dirty="0"/>
              <a:t>，使用高斯分布来表示实体和关系。</a:t>
            </a:r>
            <a:endParaRPr lang="en-US" altLang="zh-CN" sz="2000" dirty="0"/>
          </a:p>
          <a:p>
            <a:r>
              <a:rPr lang="zh-CN" altLang="en-US" sz="2000" dirty="0"/>
              <a:t>其中高斯分布的均值表示的是实体或关系 在语义空间中的中心位置，而高斯分布的协方差则 表示该实体或关系的不确定度。如图</a:t>
            </a:r>
            <a:r>
              <a:rPr lang="en-US" altLang="zh-CN" sz="2000" dirty="0"/>
              <a:t>9</a:t>
            </a:r>
            <a:r>
              <a:rPr lang="zh-CN" altLang="en-US" sz="2000" dirty="0"/>
              <a:t>所示，每个圆圈表示不同实体或关系的不确定度，可以看到国籍的不确定度远远大于其他关系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EFCE14-95D8-4960-85D7-8CA0F2940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77392"/>
            <a:ext cx="3816424" cy="28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2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CC3BEB-19DF-443A-8189-E820406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距离变换模型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5FC9-FD2C-4250-AF1C-4616911FB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38" y="1196752"/>
            <a:ext cx="7579754" cy="151216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KG2E</a:t>
            </a:r>
            <a:r>
              <a:rPr lang="zh-CN" altLang="en-US" sz="2000" dirty="0"/>
              <a:t>考虑</a:t>
            </a:r>
            <a:r>
              <a:rPr lang="en-US" altLang="zh-CN" sz="2000" dirty="0"/>
              <a:t>2</a:t>
            </a:r>
            <a:r>
              <a:rPr lang="zh-CN" altLang="en-US" sz="2000" dirty="0"/>
              <a:t>种计算概率相似度的方法：</a:t>
            </a:r>
            <a:r>
              <a:rPr lang="en-US" altLang="zh-CN" sz="2000" dirty="0"/>
              <a:t>KL</a:t>
            </a:r>
            <a:r>
              <a:rPr lang="zh-CN" altLang="en-US" sz="2000" dirty="0"/>
              <a:t>距离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Kullback-Leibler</a:t>
            </a:r>
            <a:r>
              <a:rPr lang="en-US" altLang="zh-CN" sz="2000" dirty="0"/>
              <a:t> divergence)</a:t>
            </a:r>
            <a:r>
              <a:rPr lang="zh-CN" altLang="en-US" sz="2000" dirty="0"/>
              <a:t>和期望概率。</a:t>
            </a:r>
            <a:endParaRPr lang="en-US" altLang="zh-CN" sz="2000" dirty="0"/>
          </a:p>
          <a:p>
            <a:r>
              <a:rPr lang="en-US" altLang="zh-CN" sz="2000" dirty="0"/>
              <a:t>KL</a:t>
            </a:r>
            <a:r>
              <a:rPr lang="zh-CN" altLang="en-US" sz="2000" dirty="0"/>
              <a:t>距离是一种不对称相似度，损失函数定义如下</a:t>
            </a:r>
            <a:r>
              <a:rPr lang="en-US" altLang="zh-CN" sz="2000" dirty="0"/>
              <a:t>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F04DA3-31DE-4873-ABE4-141DAB8B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87078"/>
            <a:ext cx="5522195" cy="141736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F2E5BE8-6A32-42CA-98B4-A32EFB565448}"/>
              </a:ext>
            </a:extLst>
          </p:cNvPr>
          <p:cNvSpPr txBox="1">
            <a:spLocks/>
          </p:cNvSpPr>
          <p:nvPr/>
        </p:nvSpPr>
        <p:spPr>
          <a:xfrm>
            <a:off x="518884" y="3899246"/>
            <a:ext cx="7579754" cy="704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期望概率是一种对称相似度，其损失函数定义如下：</a:t>
            </a:r>
            <a:r>
              <a:rPr lang="en-US" altLang="zh-CN" sz="2000" dirty="0"/>
              <a:t>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900AE9-6189-4927-BD93-F0587E75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35" y="4621364"/>
            <a:ext cx="563958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4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68580" tIns="34290" rIns="68580" bIns="34290" rtlCol="0">
        <a:normAutofit/>
      </a:bodyPr>
      <a:lstStyle>
        <a:defPPr algn="l">
          <a:defRPr sz="1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4775</TotalTime>
  <Words>1128</Words>
  <Application>Microsoft Office PowerPoint</Application>
  <PresentationFormat>全屏显示(4:3)</PresentationFormat>
  <Paragraphs>53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黑体</vt:lpstr>
      <vt:lpstr>隶书</vt:lpstr>
      <vt:lpstr>微软雅黑</vt:lpstr>
      <vt:lpstr>Arial</vt:lpstr>
      <vt:lpstr>Calibri</vt:lpstr>
      <vt:lpstr>Cambria Math</vt:lpstr>
      <vt:lpstr>Office 主题​​</vt:lpstr>
      <vt:lpstr>知识表示学习</vt:lpstr>
      <vt:lpstr>总述</vt:lpstr>
      <vt:lpstr>距离变换模型</vt:lpstr>
      <vt:lpstr>距离变换模型</vt:lpstr>
      <vt:lpstr>距离变换模型</vt:lpstr>
      <vt:lpstr>距离变换模型</vt:lpstr>
      <vt:lpstr>距离变换模型</vt:lpstr>
      <vt:lpstr>距离变换模型</vt:lpstr>
      <vt:lpstr>距离变换模型</vt:lpstr>
      <vt:lpstr>距离变换模型总结</vt:lpstr>
      <vt:lpstr>语义匹配模型</vt:lpstr>
      <vt:lpstr>语义匹配模型</vt:lpstr>
      <vt:lpstr>语义匹配模型</vt:lpstr>
      <vt:lpstr>语义匹配模型</vt:lpstr>
      <vt:lpstr>语义匹配模型</vt:lpstr>
      <vt:lpstr>语义匹配模型</vt:lpstr>
      <vt:lpstr>语义匹配模型</vt:lpstr>
      <vt:lpstr>语义匹配模型</vt:lpstr>
      <vt:lpstr>语义匹配模型总结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zgh</dc:creator>
  <cp:lastModifiedBy>殷 佳飞</cp:lastModifiedBy>
  <cp:revision>135</cp:revision>
  <dcterms:created xsi:type="dcterms:W3CDTF">2019-05-13T09:00:37Z</dcterms:created>
  <dcterms:modified xsi:type="dcterms:W3CDTF">2020-05-19T08:32:20Z</dcterms:modified>
</cp:coreProperties>
</file>