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0" r:id="rId6"/>
    <p:sldId id="263" r:id="rId7"/>
    <p:sldId id="268" r:id="rId8"/>
    <p:sldId id="264" r:id="rId9"/>
    <p:sldId id="267" r:id="rId10"/>
    <p:sldId id="265" r:id="rId11"/>
    <p:sldId id="271" r:id="rId12"/>
    <p:sldId id="269" r:id="rId13"/>
    <p:sldId id="272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73C9-9C99-42F6-8680-855FFC6A13FB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4B8DE-4030-453E-B92D-B6F190D7EA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The potential roles of bone marrow (monocyte)-derived renal macrophages in steady state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50334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8</a:t>
            </a:r>
            <a:r>
              <a:rPr lang="en-US" altLang="zh-CN" dirty="0" smtClean="0"/>
              <a:t>. </a:t>
            </a:r>
            <a:r>
              <a:rPr lang="en-US" altLang="zh-CN" dirty="0" smtClean="0"/>
              <a:t>Adherence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Tgfbi</a:t>
            </a:r>
            <a:r>
              <a:rPr lang="en-US" altLang="zh-CN" dirty="0" smtClean="0"/>
              <a:t> (Transforming Growth Factor Beta Induced, a </a:t>
            </a:r>
            <a:r>
              <a:rPr lang="en-US" altLang="zh-CN" dirty="0" err="1" smtClean="0"/>
              <a:t>ligand</a:t>
            </a:r>
            <a:r>
              <a:rPr lang="en-US" altLang="zh-CN" dirty="0" smtClean="0"/>
              <a:t> recognition sequence for several </a:t>
            </a:r>
            <a:r>
              <a:rPr lang="en-US" altLang="zh-CN" dirty="0" err="1" smtClean="0"/>
              <a:t>integrins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Itgax</a:t>
            </a:r>
            <a:r>
              <a:rPr lang="en-US" altLang="zh-CN" dirty="0" smtClean="0"/>
              <a:t> (CD11c)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Tns1 (</a:t>
            </a:r>
            <a:r>
              <a:rPr lang="en-US" altLang="zh-CN" dirty="0" err="1" smtClean="0">
                <a:solidFill>
                  <a:srgbClr val="0070C0"/>
                </a:solidFill>
              </a:rPr>
              <a:t>Tensin</a:t>
            </a:r>
            <a:r>
              <a:rPr lang="en-US" altLang="zh-CN" dirty="0" smtClean="0">
                <a:solidFill>
                  <a:srgbClr val="0070C0"/>
                </a:solidFill>
              </a:rPr>
              <a:t> 1): </a:t>
            </a:r>
            <a:r>
              <a:rPr lang="en-US" altLang="zh-CN" dirty="0" smtClean="0"/>
              <a:t>involved in focal adhesions, regions of the plasma membrane where the cell attaches to the extracellular matrix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900" dirty="0" smtClean="0">
                <a:solidFill>
                  <a:srgbClr val="00B050"/>
                </a:solidFill>
              </a:rPr>
              <a:t>*Are significantly higher than those in self-maintaining macrophages.</a:t>
            </a:r>
            <a:endParaRPr lang="zh-CN" altLang="en-US" sz="29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dirty="0" smtClean="0"/>
              <a:t>Icam1</a:t>
            </a:r>
          </a:p>
          <a:p>
            <a:pPr>
              <a:buNone/>
            </a:pPr>
            <a:r>
              <a:rPr lang="en-US" altLang="zh-CN" dirty="0" smtClean="0"/>
              <a:t>Itgb1, Itgb2, Itgb5, Itga4, Itga9</a:t>
            </a:r>
          </a:p>
          <a:p>
            <a:pPr>
              <a:buNone/>
            </a:pPr>
            <a:r>
              <a:rPr lang="en-US" altLang="zh-CN" dirty="0" err="1" smtClean="0"/>
              <a:t>Itgam</a:t>
            </a:r>
            <a:r>
              <a:rPr lang="en-US" altLang="zh-CN" dirty="0" smtClean="0"/>
              <a:t> (CD11b)</a:t>
            </a:r>
          </a:p>
          <a:p>
            <a:pPr>
              <a:buNone/>
            </a:pPr>
            <a:r>
              <a:rPr lang="en-US" altLang="zh-CN" dirty="0" smtClean="0"/>
              <a:t>Plxnd1 (</a:t>
            </a:r>
            <a:r>
              <a:rPr lang="en-US" altLang="zh-CN" dirty="0" err="1" smtClean="0"/>
              <a:t>Plexin</a:t>
            </a:r>
            <a:r>
              <a:rPr lang="en-US" altLang="zh-CN" dirty="0" smtClean="0"/>
              <a:t> D1) and Plxnb2 (</a:t>
            </a:r>
            <a:r>
              <a:rPr lang="en-US" altLang="zh-CN" dirty="0" err="1" smtClean="0"/>
              <a:t>Plexin</a:t>
            </a:r>
            <a:r>
              <a:rPr lang="en-US" altLang="zh-CN" dirty="0" smtClean="0"/>
              <a:t> B2) : receptors for </a:t>
            </a:r>
            <a:r>
              <a:rPr lang="en-US" altLang="zh-CN" dirty="0" err="1" smtClean="0"/>
              <a:t>semaphorins</a:t>
            </a:r>
            <a:r>
              <a:rPr lang="en-US" altLang="zh-CN" dirty="0" smtClean="0"/>
              <a:t>, regulating cell migration )</a:t>
            </a:r>
          </a:p>
          <a:p>
            <a:pPr>
              <a:buNone/>
            </a:pPr>
            <a:r>
              <a:rPr lang="en-US" altLang="zh-CN" dirty="0" err="1" smtClean="0"/>
              <a:t>Selplg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Selectin</a:t>
            </a:r>
            <a:r>
              <a:rPr lang="en-US" altLang="zh-CN" dirty="0" smtClean="0"/>
              <a:t> P Ligand): through high affinity, calcium-dependent interactions </a:t>
            </a:r>
            <a:r>
              <a:rPr lang="en-US" altLang="zh-CN" dirty="0" err="1" smtClean="0"/>
              <a:t>withselectins</a:t>
            </a:r>
            <a:r>
              <a:rPr lang="en-US" altLang="zh-CN" dirty="0" smtClean="0"/>
              <a:t>, mediates rapid rolling of leukocytes over vascular surfaces during the initial steps in inflammation</a:t>
            </a:r>
          </a:p>
          <a:p>
            <a:pPr>
              <a:buNone/>
            </a:pPr>
            <a:r>
              <a:rPr lang="en-US" altLang="zh-CN" dirty="0" smtClean="0"/>
              <a:t>Ctnnb1 (</a:t>
            </a:r>
            <a:r>
              <a:rPr lang="en-US" altLang="zh-CN" dirty="0" err="1" smtClean="0"/>
              <a:t>Catenin</a:t>
            </a:r>
            <a:r>
              <a:rPr lang="en-US" altLang="zh-CN" dirty="0" smtClean="0"/>
              <a:t> Beta 1): constitute </a:t>
            </a:r>
            <a:r>
              <a:rPr lang="en-US" altLang="zh-CN" dirty="0" err="1" smtClean="0"/>
              <a:t>adherens</a:t>
            </a:r>
            <a:r>
              <a:rPr lang="en-US" altLang="zh-CN" dirty="0" smtClean="0"/>
              <a:t> junctions for the creation and maintenance of epithelial cell layers.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 </a:t>
            </a:r>
            <a:r>
              <a:rPr lang="en-US" altLang="zh-CN" dirty="0" smtClean="0"/>
              <a:t>Complements</a:t>
            </a:r>
          </a:p>
          <a:p>
            <a:pPr>
              <a:buNone/>
            </a:pPr>
            <a:r>
              <a:rPr lang="en-US" altLang="zh-CN" dirty="0" smtClean="0"/>
              <a:t>C1qa (NO.41)</a:t>
            </a:r>
          </a:p>
          <a:p>
            <a:pPr>
              <a:buNone/>
            </a:pPr>
            <a:r>
              <a:rPr lang="en-US" altLang="zh-CN" dirty="0" smtClean="0"/>
              <a:t>C1qb (NO.40)</a:t>
            </a:r>
          </a:p>
          <a:p>
            <a:pPr>
              <a:buNone/>
            </a:pPr>
            <a:r>
              <a:rPr lang="en-US" altLang="zh-CN" dirty="0" smtClean="0"/>
              <a:t>C1qc (NO.60)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Cleaning by </a:t>
            </a:r>
            <a:r>
              <a:rPr lang="en-US" altLang="zh-CN" dirty="0" err="1" smtClean="0"/>
              <a:t>phagocytosis</a:t>
            </a:r>
            <a:endParaRPr lang="en-US" altLang="zh-CN" dirty="0" smtClean="0"/>
          </a:p>
          <a:p>
            <a:r>
              <a:rPr lang="en-US" altLang="zh-CN" dirty="0" smtClean="0"/>
              <a:t>Sampling</a:t>
            </a:r>
          </a:p>
          <a:p>
            <a:r>
              <a:rPr lang="en-US" altLang="zh-CN" dirty="0" smtClean="0"/>
              <a:t>Secretion (</a:t>
            </a:r>
            <a:r>
              <a:rPr lang="en-US" altLang="zh-CN" dirty="0" err="1" smtClean="0"/>
              <a:t>uromodulin</a:t>
            </a:r>
            <a:r>
              <a:rPr lang="en-US" altLang="zh-CN" dirty="0" smtClean="0"/>
              <a:t>)</a:t>
            </a:r>
          </a:p>
          <a:p>
            <a:r>
              <a:rPr lang="en-US" altLang="zh-CN" smtClean="0"/>
              <a:t>Transporting (iron</a:t>
            </a:r>
            <a:r>
              <a:rPr lang="en-US" altLang="zh-CN" dirty="0" smtClean="0"/>
              <a:t>, phosphate,  sodium, fatty acid. Low MW protein)</a:t>
            </a:r>
          </a:p>
          <a:p>
            <a:r>
              <a:rPr lang="en-US" altLang="zh-CN" dirty="0" smtClean="0"/>
              <a:t>Maintaining epithelial barrier (EGF)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Other research directions relevant to renal macrophages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Cross-tissue comparison of macrophage </a:t>
            </a:r>
            <a:r>
              <a:rPr lang="en-US" altLang="zh-CN" dirty="0" err="1" smtClean="0"/>
              <a:t>transcriptomes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Ligand-receptor pair analyses of renal macrophages and renal tissue cells.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Transcriptional search of renal tissue cells with high PDGFR expression.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solidFill>
                  <a:srgbClr val="0070C0"/>
                </a:solidFill>
              </a:rPr>
              <a:t>RNA-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seq</a:t>
            </a:r>
            <a:r>
              <a:rPr lang="en-US" altLang="zh-CN" sz="3200" dirty="0" smtClean="0">
                <a:solidFill>
                  <a:srgbClr val="0070C0"/>
                </a:solidFill>
              </a:rPr>
              <a:t> data indicate multifaceted functions of monocyte-derived macrophages in the kidney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pic>
        <p:nvPicPr>
          <p:cNvPr id="4" name="图片 3" descr="20200818_barplot_GO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1763360"/>
            <a:ext cx="6192688" cy="509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Iron homeostasis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Ftl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Ferritin</a:t>
            </a:r>
            <a:r>
              <a:rPr lang="en-US" altLang="zh-CN" dirty="0" smtClean="0"/>
              <a:t> Light Chain, NO.9)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Fth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Ferritin</a:t>
            </a:r>
            <a:r>
              <a:rPr lang="en-US" altLang="zh-CN" dirty="0" smtClean="0"/>
              <a:t> Heavy Chain, NO.17)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*Both are significantly higher than those in self-maintaining macrophages.</a:t>
            </a:r>
          </a:p>
          <a:p>
            <a:pPr>
              <a:buNone/>
            </a:pPr>
            <a:r>
              <a:rPr lang="en-US" altLang="zh-CN" dirty="0" err="1" smtClean="0"/>
              <a:t>Trf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Transferrin</a:t>
            </a:r>
            <a:r>
              <a:rPr lang="en-US" altLang="zh-CN" dirty="0" smtClean="0"/>
              <a:t>, NO. 158)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Lipid transporters</a:t>
            </a:r>
          </a:p>
          <a:p>
            <a:pPr>
              <a:buNone/>
            </a:pPr>
            <a:r>
              <a:rPr lang="en-US" altLang="zh-CN" dirty="0" err="1" smtClean="0"/>
              <a:t>Apoe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Apolipoprotein</a:t>
            </a:r>
            <a:r>
              <a:rPr lang="en-US" altLang="zh-CN" dirty="0" smtClean="0"/>
              <a:t> E, NO.11)</a:t>
            </a:r>
          </a:p>
          <a:p>
            <a:pPr>
              <a:buNone/>
            </a:pPr>
            <a:r>
              <a:rPr lang="en-US" altLang="zh-CN" dirty="0" smtClean="0"/>
              <a:t>Lrp1 (LDL Receptor Related Protein 1, APOER, NO. 129)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*Slc27a2</a:t>
            </a:r>
            <a:r>
              <a:rPr lang="en-US" altLang="zh-CN" dirty="0" smtClean="0"/>
              <a:t> (Fatty Acid Transporter, NO.354)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*Is significantly higher than that in self-maintaining macrophages.</a:t>
            </a: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50334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Low MW protein transporters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*Lrp2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Megalin</a:t>
            </a:r>
            <a:r>
              <a:rPr lang="en-US" altLang="zh-CN" dirty="0" smtClean="0"/>
              <a:t>, NO.137)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*</a:t>
            </a:r>
            <a:r>
              <a:rPr lang="en-US" altLang="zh-CN" dirty="0" err="1" smtClean="0">
                <a:solidFill>
                  <a:srgbClr val="00B0F0"/>
                </a:solidFill>
              </a:rPr>
              <a:t>Cubn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cubilin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*Are significantly higher than those in self-maintaining macrophages.</a:t>
            </a:r>
          </a:p>
          <a:p>
            <a:pPr>
              <a:buNone/>
            </a:pPr>
            <a:r>
              <a:rPr lang="en-US" altLang="zh-CN" dirty="0" smtClean="0"/>
              <a:t>Dab2 (DAB Adaptor Protein 2, NO.327)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4. Phosphate transporters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Slc34a1</a:t>
            </a:r>
            <a:r>
              <a:rPr lang="en-US" altLang="zh-CN" dirty="0" smtClean="0"/>
              <a:t> (type II sodium-phosphate </a:t>
            </a:r>
            <a:r>
              <a:rPr lang="en-US" altLang="zh-CN" dirty="0" err="1" smtClean="0"/>
              <a:t>cotransporter</a:t>
            </a:r>
            <a:r>
              <a:rPr lang="en-US" altLang="zh-CN" dirty="0" smtClean="0"/>
              <a:t>, NO.62): mediates 70-80% of the apical influx of </a:t>
            </a:r>
            <a:r>
              <a:rPr lang="en-US" altLang="zh-CN" dirty="0" err="1" smtClean="0"/>
              <a:t>phosphage</a:t>
            </a:r>
            <a:r>
              <a:rPr lang="en-US" altLang="zh-CN" dirty="0" smtClean="0"/>
              <a:t>. Mutations in this gene are associated with </a:t>
            </a:r>
            <a:r>
              <a:rPr lang="en-US" altLang="zh-CN" dirty="0" err="1" smtClean="0"/>
              <a:t>hypophosphatemia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nephrolithiasis</a:t>
            </a:r>
            <a:r>
              <a:rPr lang="en-US" altLang="zh-CN" dirty="0" smtClean="0"/>
              <a:t> and osteoporosis. 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Slc25a3</a:t>
            </a:r>
            <a:r>
              <a:rPr lang="en-US" altLang="zh-CN" dirty="0" smtClean="0"/>
              <a:t> (Phosphate Transport Protein): </a:t>
            </a:r>
            <a:r>
              <a:rPr lang="en-US" altLang="zh-CN" dirty="0"/>
              <a:t>Transport of phosphate groups from the </a:t>
            </a:r>
            <a:r>
              <a:rPr lang="en-US" altLang="zh-CN" dirty="0" err="1"/>
              <a:t>cytosol</a:t>
            </a:r>
            <a:r>
              <a:rPr lang="en-US" altLang="zh-CN" dirty="0"/>
              <a:t> to the mitochondrial matrix.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00B050"/>
                </a:solidFill>
              </a:rPr>
              <a:t>*Are significantly higher than those in self-maintaining macrophages.</a:t>
            </a:r>
            <a:endParaRPr lang="zh-CN" altLang="en-US" sz="3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 Na and </a:t>
            </a:r>
            <a:r>
              <a:rPr lang="en-US" altLang="zh-CN" dirty="0" err="1" smtClean="0"/>
              <a:t>Cl</a:t>
            </a:r>
            <a:r>
              <a:rPr lang="en-US" altLang="zh-CN" dirty="0" smtClean="0"/>
              <a:t> transporter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Slc12a3</a:t>
            </a:r>
            <a:r>
              <a:rPr lang="en-US" altLang="zh-CN" dirty="0" smtClean="0"/>
              <a:t> (NCC, NO.203): mediates sodium and chloride reabsorption in the distal convoluted tubule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*Is significantly higher than that in self-maintaining macrophages.</a:t>
            </a:r>
            <a:endParaRPr lang="zh-CN" altLang="en-US" sz="28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Uromodulin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r>
              <a:rPr lang="en-US" altLang="zh-CN" dirty="0" err="1" smtClean="0"/>
              <a:t>Umod</a:t>
            </a:r>
            <a:r>
              <a:rPr lang="en-US" altLang="zh-CN" dirty="0" smtClean="0"/>
              <a:t> (Tamm-</a:t>
            </a:r>
            <a:r>
              <a:rPr lang="en-US" altLang="zh-CN" dirty="0" err="1" smtClean="0"/>
              <a:t>Horsfall</a:t>
            </a:r>
            <a:r>
              <a:rPr lang="en-US" altLang="zh-CN" dirty="0" smtClean="0"/>
              <a:t> Glycoprotein , NO.106): the most abundant protein in mammalian urine and exclusively expressed in the kidney. A constitutive inhibitor of calcium crystallization in renal fluids, and provides defense against urinary tract infections.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70C0"/>
                </a:solidFill>
              </a:rPr>
              <a:t>Among the top 500 highly expressed genes in monocyte-derived macrophages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5503342"/>
          </a:xfrm>
        </p:spPr>
        <p:txBody>
          <a:bodyPr/>
          <a:lstStyle/>
          <a:p>
            <a:r>
              <a:rPr lang="en-US" altLang="zh-CN" dirty="0" smtClean="0"/>
              <a:t>7. </a:t>
            </a:r>
            <a:r>
              <a:rPr lang="en-US" altLang="zh-CN" dirty="0" smtClean="0"/>
              <a:t>Epithelial growth</a:t>
            </a:r>
          </a:p>
          <a:p>
            <a:pPr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Egf</a:t>
            </a:r>
            <a:r>
              <a:rPr lang="en-US" altLang="zh-CN" dirty="0" smtClean="0"/>
              <a:t> (Epidermal Growth Factor, NO. 194)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B050"/>
                </a:solidFill>
              </a:rPr>
              <a:t>*Is significantly higher than that in self-maintaining macrophages.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615</Words>
  <Application>Microsoft Office PowerPoint</Application>
  <PresentationFormat>全屏显示(4:3)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The potential roles of bone marrow (monocyte)-derived renal macrophages in steady state</vt:lpstr>
      <vt:lpstr>RNA-seq data indicate multifaceted functions of monocyte-derived macrophages in the kidney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Among the top 500 highly expressed genes in monocyte-derived macrophages</vt:lpstr>
      <vt:lpstr>In summary</vt:lpstr>
      <vt:lpstr>Other research directions relevant to renal macrophages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potential roles of bone marrow (monocyte)-derived renal macrophages in steady state</dc:title>
  <dc:creator>WZ7040</dc:creator>
  <cp:lastModifiedBy>WZ7040</cp:lastModifiedBy>
  <cp:revision>18</cp:revision>
  <dcterms:created xsi:type="dcterms:W3CDTF">2021-04-06T07:41:37Z</dcterms:created>
  <dcterms:modified xsi:type="dcterms:W3CDTF">2021-04-11T09:02:04Z</dcterms:modified>
</cp:coreProperties>
</file>