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  <p:sldId id="258" r:id="rId17"/>
    <p:sldId id="259" r:id="rId18"/>
    <p:sldId id="260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2" autoAdjust="0"/>
  </p:normalViewPr>
  <p:slideViewPr>
    <p:cSldViewPr snapToGrid="0">
      <p:cViewPr varScale="1">
        <p:scale>
          <a:sx n="75" d="100"/>
          <a:sy n="75" d="100"/>
        </p:scale>
        <p:origin x="8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6C0BB2-7549-4633-A32E-2ECC54ABA45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25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A6962B-7664-45E3-BE48-91A9A715F0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was a significant</a:t>
            </a:r>
            <a:r>
              <a:rPr lang="en-US" altLang="zh-CN" baseline="0" dirty="0" smtClean="0"/>
              <a:t> increase in urinary CGRP levels after antibiotic treatment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02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11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8BE44D8-CB09-4B18-9EA3-91E1F825D144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8/19/2020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2E2006-CAE6-4D0C-AA89-200E263FACF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25D38E-DAF6-4066-A6D9-4C3C425FF54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8/19/2020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BD9AA8-D56A-4E58-AF03-84F25167081C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Advancement of UTI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256997"/>
            <a:ext cx="969780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TRPA1-expression peripheral sensory afferents are directly activated by LPS in a TLR4-independent manner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95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114102"/>
            <a:ext cx="1068854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8" y="4673782"/>
            <a:ext cx="10450383" cy="103837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35" y="847860"/>
            <a:ext cx="4372585" cy="288647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76" y="1343229"/>
            <a:ext cx="428684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1" name="内容占位符 3"/>
          <p:cNvPicPr/>
          <p:nvPr/>
        </p:nvPicPr>
        <p:blipFill>
          <a:blip r:embed="rId2"/>
          <a:stretch/>
        </p:blipFill>
        <p:spPr>
          <a:xfrm>
            <a:off x="838080" y="1690560"/>
            <a:ext cx="10515240" cy="288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内容占位符 3"/>
          <p:cNvPicPr/>
          <p:nvPr/>
        </p:nvPicPr>
        <p:blipFill>
          <a:blip r:embed="rId2"/>
          <a:stretch/>
        </p:blipFill>
        <p:spPr>
          <a:xfrm>
            <a:off x="2003040" y="138600"/>
            <a:ext cx="8602560" cy="655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845360"/>
            <a:ext cx="10515240" cy="4641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FimH+ </a:t>
            </a:r>
            <a:r>
              <a:rPr lang="zh-CN" sz="2800" b="0" i="1" strike="noStrike" spc="-1" dirty="0">
                <a:solidFill>
                  <a:srgbClr val="000000"/>
                </a:solidFill>
                <a:latin typeface="等线"/>
              </a:rPr>
              <a:t>E.coli 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attachment suppresses differentiation of basal / intermediate cells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Bmp4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Bmp4Ia / </a:t>
            </a:r>
            <a:r>
              <a:rPr lang="zh-CN" sz="2800" b="0" strike="noStrike" spc="-1" dirty="0">
                <a:solidFill>
                  <a:srgbClr val="BFBFBF"/>
                </a:solidFill>
                <a:latin typeface="等线"/>
              </a:rPr>
              <a:t>Bmp4Ib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phosphorylation Smad1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promoter differentiation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heparan sulfate D-glucosaminyl-3-O- sulfotransferase 1 (</a:t>
            </a:r>
            <a:r>
              <a:rPr lang="zh-CN" sz="2400" b="0" strike="noStrike" spc="-1" dirty="0">
                <a:solidFill>
                  <a:srgbClr val="FF0000"/>
                </a:solidFill>
                <a:latin typeface="等线"/>
              </a:rPr>
              <a:t>3-Ost1</a:t>
            </a: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) binds to Bmp4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Wnt5a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Fz(3/4/6) receptors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incresase intracellular Ca</a:t>
            </a:r>
            <a:r>
              <a:rPr lang="zh-CN" sz="2800" b="0" strike="noStrike" spc="-1" baseline="30000" dirty="0">
                <a:solidFill>
                  <a:srgbClr val="000000"/>
                </a:solidFill>
                <a:latin typeface="等线"/>
              </a:rPr>
              <a:t>2+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activate Ca</a:t>
            </a:r>
            <a:r>
              <a:rPr lang="zh-CN" sz="2800" b="0" strike="noStrike" spc="-1" baseline="30000" dirty="0">
                <a:solidFill>
                  <a:srgbClr val="000000"/>
                </a:solidFill>
                <a:latin typeface="等线"/>
              </a:rPr>
              <a:t>2+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dependent kinase CamKII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promotor cell differentiation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delta-like 1 (Dll1)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Notch receptors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negatively regulate cell differentiation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49680"/>
            <a:ext cx="10515240" cy="13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689040" y="5198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6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Differentiation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Proliferation, early response, Pro-inflammatory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FimH+ E.coli infection activation series of genes involved in immediate early response 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Elf3 : epithelial specific member of the ETS transcription factor family, activate number of genes involved differentiation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iNOS  (Elf3 target)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HB-EGF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Mip-2 (human IL-8), chemoattractant for neutrophils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Cebpb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Bcl3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Socs3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838080" y="584200"/>
            <a:ext cx="10515240" cy="5592320"/>
          </a:xfrm>
        </p:spPr>
        <p:txBody>
          <a:bodyPr/>
          <a:lstStyle/>
          <a:p>
            <a:r>
              <a:rPr lang="en-US" altLang="zh-CN" dirty="0" smtClean="0"/>
              <a:t>neuron-immune interaction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response sequential: epithelial </a:t>
            </a:r>
            <a:r>
              <a:rPr lang="en-US" altLang="zh-CN" dirty="0" smtClean="0">
                <a:sym typeface="Wingdings" panose="05000000000000000000" pitchFamily="2" charset="2"/>
              </a:rPr>
              <a:t> sensory neuron  immune system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inspection time points: 2h, 6h, 24h, 7days</a:t>
            </a:r>
          </a:p>
          <a:p>
            <a:endParaRPr lang="en-US" altLang="zh-CN" dirty="0"/>
          </a:p>
          <a:p>
            <a:r>
              <a:rPr lang="en-US" altLang="zh-CN" dirty="0" smtClean="0"/>
              <a:t>UPEC </a:t>
            </a:r>
            <a:r>
              <a:rPr lang="en-US" altLang="zh-CN" dirty="0" smtClean="0"/>
              <a:t>colonize 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0" name="内容占位符 3"/>
          <p:cNvPicPr/>
          <p:nvPr/>
        </p:nvPicPr>
        <p:blipFill>
          <a:blip r:embed="rId3"/>
          <a:stretch/>
        </p:blipFill>
        <p:spPr>
          <a:xfrm>
            <a:off x="1013040" y="1431860"/>
            <a:ext cx="101653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56000" y="479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a potent microvascular vasodilator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localized in central and peripheral nerve system neurons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negative regulate immune system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 inhibits neutrophil recruitment of local acute inflammation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 inhibits TNF-a </a:t>
            </a:r>
            <a:r>
              <a:rPr lang="zh-CN" sz="1200" b="0" strike="noStrike" spc="-1" dirty="0">
                <a:solidFill>
                  <a:srgbClr val="000000"/>
                </a:solidFill>
                <a:latin typeface="等线"/>
              </a:rPr>
              <a:t>(macrophage) 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serum levels and enhance IL-6 and IL-10 levels</a:t>
            </a:r>
          </a:p>
        </p:txBody>
      </p:sp>
      <p:pic>
        <p:nvPicPr>
          <p:cNvPr id="102" name="图片 3"/>
          <p:cNvPicPr/>
          <p:nvPr/>
        </p:nvPicPr>
        <p:blipFill>
          <a:blip r:embed="rId2"/>
          <a:stretch/>
        </p:blipFill>
        <p:spPr>
          <a:xfrm>
            <a:off x="673920" y="3836520"/>
            <a:ext cx="4581720" cy="2657520"/>
          </a:xfrm>
          <a:prstGeom prst="rect">
            <a:avLst/>
          </a:prstGeom>
          <a:ln>
            <a:noFill/>
          </a:ln>
        </p:spPr>
      </p:pic>
      <p:pic>
        <p:nvPicPr>
          <p:cNvPr id="103" name="图片 4"/>
          <p:cNvPicPr/>
          <p:nvPr/>
        </p:nvPicPr>
        <p:blipFill>
          <a:blip r:embed="rId3"/>
          <a:stretch/>
        </p:blipFill>
        <p:spPr>
          <a:xfrm>
            <a:off x="5672520" y="4050720"/>
            <a:ext cx="5181840" cy="222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5" name="内容占位符 3"/>
          <p:cNvPicPr/>
          <p:nvPr/>
        </p:nvPicPr>
        <p:blipFill>
          <a:blip r:embed="rId2"/>
          <a:stretch/>
        </p:blipFill>
        <p:spPr>
          <a:xfrm>
            <a:off x="838080" y="1690560"/>
            <a:ext cx="10515240" cy="31330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1346040" y="5311800"/>
            <a:ext cx="380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Nociceptin: 致痛素，痛敏肽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626760"/>
            <a:ext cx="10515240" cy="554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The immune system LPS receptor complex: CD-14, </a:t>
            </a:r>
            <a:r>
              <a:rPr lang="zh-CN" sz="2800" b="0" strike="noStrike" spc="-1" dirty="0">
                <a:solidFill>
                  <a:srgbClr val="FF0000"/>
                </a:solidFill>
                <a:latin typeface="等线"/>
              </a:rPr>
              <a:t>MD-2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, TLR4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DRG neurons LPS receptor complex: CD-14, </a:t>
            </a:r>
            <a:r>
              <a:rPr lang="zh-CN" sz="2800" b="0" strike="noStrike" spc="-1" dirty="0">
                <a:solidFill>
                  <a:srgbClr val="FF0000"/>
                </a:solidFill>
                <a:latin typeface="等线"/>
              </a:rPr>
              <a:t>MD-1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, TLR4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LPS stimulate DRG to express N/OFQ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LBP (lipopolysaccharide-binding protein) enhance LPS binding to DRG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8" name="图片 3"/>
          <p:cNvPicPr/>
          <p:nvPr/>
        </p:nvPicPr>
        <p:blipFill>
          <a:blip r:embed="rId3"/>
          <a:stretch/>
        </p:blipFill>
        <p:spPr>
          <a:xfrm>
            <a:off x="3797280" y="2626560"/>
            <a:ext cx="4597200" cy="42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/>
          <p:cNvPicPr/>
          <p:nvPr/>
        </p:nvPicPr>
        <p:blipFill>
          <a:blip r:embed="rId2"/>
          <a:stretch/>
        </p:blipFill>
        <p:spPr>
          <a:xfrm>
            <a:off x="775440" y="1638000"/>
            <a:ext cx="10640520" cy="3581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9048960" y="344520"/>
            <a:ext cx="1483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等线"/>
              </a:rPr>
              <a:t>2012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7000" y="332640"/>
            <a:ext cx="11471040" cy="54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Nociceptor neurons has danger recognition receptors, and can response to danger as immune cells.</a:t>
            </a:r>
            <a:endParaRPr lang="en-US" sz="2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TRPV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TLRs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p2x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DAMP receptors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PRRs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 Sensory neuronal control innate and adaptive immunity</a:t>
            </a:r>
            <a:endParaRPr lang="en-US" sz="2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interact with mast cells, dendritic cells and neuropeptides induce degranulation or cytokine production in these cells. 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mediators released from sensory neurons – neuropeptides, chemokines and glutamate – are chemotactic (neutrophils, eosinophils, macrophage, T cell, leukocytes)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/>
          <a:stretch/>
        </p:blipFill>
        <p:spPr>
          <a:xfrm>
            <a:off x="-4680" y="1272960"/>
            <a:ext cx="12191760" cy="429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838080" y="558800"/>
            <a:ext cx="10515240" cy="6299200"/>
          </a:xfrm>
        </p:spPr>
        <p:txBody>
          <a:bodyPr/>
          <a:lstStyle/>
          <a:p>
            <a:r>
              <a:rPr lang="en-US" altLang="zh-CN" dirty="0" smtClean="0"/>
              <a:t>α-</a:t>
            </a:r>
            <a:r>
              <a:rPr lang="en-US" altLang="zh-CN" dirty="0" err="1" smtClean="0"/>
              <a:t>haemolysin</a:t>
            </a:r>
            <a:r>
              <a:rPr lang="en-US" altLang="zh-CN" dirty="0" smtClean="0"/>
              <a:t> activate nociceptors neurons by binding to A </a:t>
            </a:r>
            <a:r>
              <a:rPr lang="en-US" altLang="zh-CN" dirty="0" err="1" smtClean="0"/>
              <a:t>disintegrin</a:t>
            </a:r>
            <a:r>
              <a:rPr lang="en-US" altLang="zh-CN" dirty="0" smtClean="0"/>
              <a:t> and metalloprotease 10</a:t>
            </a:r>
          </a:p>
          <a:p>
            <a:r>
              <a:rPr lang="en-US" altLang="zh-CN" dirty="0" smtClean="0"/>
              <a:t>Formyl peptides induce calcium flux of DRG</a:t>
            </a:r>
          </a:p>
          <a:p>
            <a:endParaRPr lang="en-US" altLang="zh-CN" dirty="0"/>
          </a:p>
          <a:p>
            <a:r>
              <a:rPr lang="en-US" altLang="zh-CN" dirty="0" smtClean="0"/>
              <a:t>Granulocytes near DRG </a:t>
            </a:r>
            <a:r>
              <a:rPr lang="en-US" altLang="zh-CN" dirty="0" err="1" smtClean="0"/>
              <a:t>fibres</a:t>
            </a:r>
            <a:r>
              <a:rPr lang="en-US" altLang="zh-CN" dirty="0" smtClean="0"/>
              <a:t> after infection</a:t>
            </a:r>
          </a:p>
          <a:p>
            <a:r>
              <a:rPr lang="en-US" altLang="zh-CN" dirty="0" smtClean="0"/>
              <a:t>Nav1.8 deleted mice showed increased infiltration of neutrophils / monocyte at infection sites</a:t>
            </a:r>
          </a:p>
          <a:p>
            <a:r>
              <a:rPr lang="en-US" altLang="zh-CN" dirty="0" smtClean="0"/>
              <a:t>Nav1.8 deleted mice lymph node size increased </a:t>
            </a:r>
          </a:p>
          <a:p>
            <a:r>
              <a:rPr lang="en-US" altLang="zh-CN" dirty="0" smtClean="0"/>
              <a:t>CGRP, </a:t>
            </a:r>
            <a:r>
              <a:rPr lang="en-US" altLang="zh-CN" dirty="0" err="1" smtClean="0"/>
              <a:t>galanin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somatostain</a:t>
            </a:r>
            <a:r>
              <a:rPr lang="en-US" altLang="zh-CN" dirty="0" smtClean="0"/>
              <a:t> receptors highly expressed in neutrophils, monocytes and macrophages</a:t>
            </a:r>
          </a:p>
          <a:p>
            <a:r>
              <a:rPr lang="en-US" altLang="zh-CN" dirty="0" smtClean="0"/>
              <a:t>CGRP, </a:t>
            </a:r>
            <a:r>
              <a:rPr lang="en-US" altLang="zh-CN" dirty="0" err="1" smtClean="0"/>
              <a:t>galanin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somatostain</a:t>
            </a:r>
            <a:r>
              <a:rPr lang="en-US" altLang="zh-CN" dirty="0" smtClean="0"/>
              <a:t> all suppress TNF-α release from macrophages after infection</a:t>
            </a:r>
          </a:p>
          <a:p>
            <a:r>
              <a:rPr lang="en-US" altLang="zh-CN" dirty="0" smtClean="0"/>
              <a:t>CGRP injection suppress lymph node size after infection, but didn’t alter inflammation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59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485</Words>
  <Application>Microsoft Office PowerPoint</Application>
  <PresentationFormat>宽屏</PresentationFormat>
  <Paragraphs>60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DejaVu Sans</vt:lpstr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尹 纯友</dc:creator>
  <dc:description/>
  <cp:lastModifiedBy>尹 纯友</cp:lastModifiedBy>
  <cp:revision>124</cp:revision>
  <dcterms:created xsi:type="dcterms:W3CDTF">2020-08-17T01:10:50Z</dcterms:created>
  <dcterms:modified xsi:type="dcterms:W3CDTF">2020-08-19T05:56:22Z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