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move the slide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C6C0BB2-7549-4633-A32E-2ECC54ABA4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LPS has been reported to cause death of CNS neurons in vivo and in vitro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A6962B-7664-45E3-BE48-91A9A715F0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8BE44D8-CB09-4B18-9EA3-91E1F825D144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8/18/20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2E2006-CAE6-4D0C-AA89-200E263FACF4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编辑母版文本样式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第二级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第五级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C25D38E-DAF6-4066-A6D9-4C3C425FF542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8/18/20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BD9AA8-D56A-4E58-AF03-84F25167081C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Advancement of UTI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3" descr=""/>
          <p:cNvPicPr/>
          <p:nvPr/>
        </p:nvPicPr>
        <p:blipFill>
          <a:blip r:embed="rId1"/>
          <a:stretch/>
        </p:blipFill>
        <p:spPr>
          <a:xfrm>
            <a:off x="775440" y="1638000"/>
            <a:ext cx="10640520" cy="3581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9048960" y="344520"/>
            <a:ext cx="148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2012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7000" y="332640"/>
            <a:ext cx="11471040" cy="54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Nociceptor neurons has danger recognition receptors, and can response to danger as immune cells.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TRPV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TLRs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p2x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DAMP receptors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PRRs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Sensory neuronal control innate and adaptive immunity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interact with mast cells, dendritic cells and neuropeptides induce degranulation or cytokine production in these cells. 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mediators released from sensory neurons – neuropeptides, chemokines and glutamate – are chemotactic (neutrophils, eosinophils, macrophage, T cell, leukocytes)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-4680" y="1272960"/>
            <a:ext cx="12191760" cy="42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1" name="内容占位符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15240" cy="288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内容占位符 3" descr=""/>
          <p:cNvPicPr/>
          <p:nvPr/>
        </p:nvPicPr>
        <p:blipFill>
          <a:blip r:embed="rId1"/>
          <a:stretch/>
        </p:blipFill>
        <p:spPr>
          <a:xfrm>
            <a:off x="2003040" y="138600"/>
            <a:ext cx="8602560" cy="65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1845360"/>
            <a:ext cx="10515240" cy="464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FimH+ </a:t>
            </a:r>
            <a:r>
              <a:rPr b="0" i="1" lang="zh-CN" sz="2800" spc="-1" strike="noStrike">
                <a:solidFill>
                  <a:srgbClr val="000000"/>
                </a:solidFill>
                <a:latin typeface="等线"/>
              </a:rPr>
              <a:t>E.coli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attachment suppresses differentiation of basal / intermediate cells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Bmp4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Bmp4Ia / </a:t>
            </a:r>
            <a:r>
              <a:rPr b="0" lang="zh-CN" sz="2800" spc="-1" strike="noStrike">
                <a:solidFill>
                  <a:srgbClr val="bfbfbf"/>
                </a:solidFill>
                <a:latin typeface="等线"/>
              </a:rPr>
              <a:t>Bmp4Ib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phosphorylation Smad1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promoter differentiation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heparan sulfate D-glucosaminyl-3-O- sulfotransferase 1 (</a:t>
            </a:r>
            <a:r>
              <a:rPr b="0" lang="zh-CN" sz="2400" spc="-1" strike="noStrike">
                <a:solidFill>
                  <a:srgbClr val="ff0000"/>
                </a:solidFill>
                <a:latin typeface="等线"/>
              </a:rPr>
              <a:t>3-Ost1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) binds to Bmp4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Wnt5a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Fz(3/4/6) receptors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incresase intracellular Ca</a:t>
            </a:r>
            <a:r>
              <a:rPr b="0" lang="zh-CN" sz="2800" spc="-1" strike="noStrike" baseline="30000">
                <a:solidFill>
                  <a:srgbClr val="000000"/>
                </a:solidFill>
                <a:latin typeface="等线"/>
              </a:rPr>
              <a:t>2+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activate Ca</a:t>
            </a:r>
            <a:r>
              <a:rPr b="0" lang="zh-CN" sz="2800" spc="-1" strike="noStrike" baseline="30000">
                <a:solidFill>
                  <a:srgbClr val="000000"/>
                </a:solidFill>
                <a:latin typeface="等线"/>
              </a:rPr>
              <a:t>2+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dependent kinase CamKII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promotor cell differentiation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delta-like 1 (Dll1)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Notch receptors </a:t>
            </a:r>
            <a:r>
              <a:rPr b="0" lang="zh-CN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 negatively regulate cell differentiation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49680"/>
            <a:ext cx="10515240" cy="13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689040" y="5198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Differentiation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Proliferation, early response, Pro-inflammatory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FimH+ E.coli infection activation series of genes involved in immediate early response  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Elf3 : epithelial specific member of the ETS transcription factor family, activate number of genes involved differentiation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iNOS  (Elf3 target)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HB-EGF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Mip-2 (human IL-8), chemoattractant for neutrophils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Cebpb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Bcl3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Socs3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0" name="内容占位符 3" descr=""/>
          <p:cNvPicPr/>
          <p:nvPr/>
        </p:nvPicPr>
        <p:blipFill>
          <a:blip r:embed="rId1"/>
          <a:stretch/>
        </p:blipFill>
        <p:spPr>
          <a:xfrm>
            <a:off x="1013040" y="1825560"/>
            <a:ext cx="1016532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56000" y="479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CGRP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a potent microvascular vasodilator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localized in central and peripheral nerve system neurons 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negative regulate immune system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CGRP inhibits neutrophil recruitment of local acute inflammation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CGRP inhibits TNF-a </a:t>
            </a:r>
            <a:r>
              <a:rPr b="0" lang="zh-CN" sz="1200" spc="-1" strike="noStrike">
                <a:solidFill>
                  <a:srgbClr val="000000"/>
                </a:solidFill>
                <a:latin typeface="等线"/>
              </a:rPr>
              <a:t>(macrophage)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serum levels and enhance IL-6 and IL-10 levels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2" name="图片 3" descr=""/>
          <p:cNvPicPr/>
          <p:nvPr/>
        </p:nvPicPr>
        <p:blipFill>
          <a:blip r:embed="rId1"/>
          <a:stretch/>
        </p:blipFill>
        <p:spPr>
          <a:xfrm>
            <a:off x="673920" y="3836520"/>
            <a:ext cx="4581720" cy="2657520"/>
          </a:xfrm>
          <a:prstGeom prst="rect">
            <a:avLst/>
          </a:prstGeom>
          <a:ln>
            <a:noFill/>
          </a:ln>
        </p:spPr>
      </p:pic>
      <p:pic>
        <p:nvPicPr>
          <p:cNvPr id="103" name="图片 4" descr=""/>
          <p:cNvPicPr/>
          <p:nvPr/>
        </p:nvPicPr>
        <p:blipFill>
          <a:blip r:embed="rId2"/>
          <a:stretch/>
        </p:blipFill>
        <p:spPr>
          <a:xfrm>
            <a:off x="5672520" y="4050720"/>
            <a:ext cx="5181840" cy="22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5" name="内容占位符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15240" cy="31330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1346040" y="5311800"/>
            <a:ext cx="380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Nociceptin: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致痛素，痛敏肽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626760"/>
            <a:ext cx="10515240" cy="554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The immune system LPS receptor complex: CD-14, </a:t>
            </a:r>
            <a:r>
              <a:rPr b="0" lang="zh-CN" sz="2800" spc="-1" strike="noStrike">
                <a:solidFill>
                  <a:srgbClr val="ff0000"/>
                </a:solidFill>
                <a:latin typeface="等线"/>
              </a:rPr>
              <a:t>MD-2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, TLR4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DRG neurons LPS receptor complex: CD-14, </a:t>
            </a:r>
            <a:r>
              <a:rPr b="0" lang="zh-CN" sz="2800" spc="-1" strike="noStrike">
                <a:solidFill>
                  <a:srgbClr val="ff0000"/>
                </a:solidFill>
                <a:latin typeface="等线"/>
              </a:rPr>
              <a:t>MD-1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, TLR4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LPS stimulate DRG to express N/OFQ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LBP (lipopolysaccharide-binding protein) enhance LPS binding to DRG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8" name="图片 3" descr=""/>
          <p:cNvPicPr/>
          <p:nvPr/>
        </p:nvPicPr>
        <p:blipFill>
          <a:blip r:embed="rId1"/>
          <a:stretch/>
        </p:blipFill>
        <p:spPr>
          <a:xfrm>
            <a:off x="3797280" y="2626560"/>
            <a:ext cx="4597200" cy="42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LibreOffice/6.0.7.3$Linux_X86_64 LibreOffice_project/00m0$Build-3</Application>
  <Words>303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2020-08-17T01:10:50Z</dcterms:created>
  <dc:creator>尹 纯友</dc:creator>
  <dc:description/>
  <dc:language>en-US</dc:language>
  <cp:lastModifiedBy/>
  <dcterms:modified xsi:type="dcterms:W3CDTF">2020-08-18T07:35:39Z</dcterms:modified>
  <cp:revision>76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