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6" autoAdjust="0"/>
    <p:restoredTop sz="95693" autoAdjust="0"/>
  </p:normalViewPr>
  <p:slideViewPr>
    <p:cSldViewPr snapToGrid="0">
      <p:cViewPr varScale="1">
        <p:scale>
          <a:sx n="81" d="100"/>
          <a:sy n="81" d="100"/>
        </p:scale>
        <p:origin x="9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38F01-DE9D-4CCD-8800-B0E848C66739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10286-0D4C-4F7B-B53B-071541A17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2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LPS has been reported to cause death of CNS neurons</a:t>
            </a:r>
            <a:r>
              <a:rPr lang="en-US" altLang="zh-CN" baseline="0" dirty="0" smtClean="0"/>
              <a:t> in vivo and in vitro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0286-0D4C-4F7B-B53B-071541A170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2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D653-FF78-43FD-8123-D02FE16600B7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D806-BB77-4508-844C-8D9E1555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2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D653-FF78-43FD-8123-D02FE16600B7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D806-BB77-4508-844C-8D9E1555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9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D653-FF78-43FD-8123-D02FE16600B7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D806-BB77-4508-844C-8D9E1555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0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D653-FF78-43FD-8123-D02FE16600B7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D806-BB77-4508-844C-8D9E1555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8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D653-FF78-43FD-8123-D02FE16600B7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D806-BB77-4508-844C-8D9E1555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1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D653-FF78-43FD-8123-D02FE16600B7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D806-BB77-4508-844C-8D9E1555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57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D653-FF78-43FD-8123-D02FE16600B7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D806-BB77-4508-844C-8D9E1555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31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D653-FF78-43FD-8123-D02FE16600B7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D806-BB77-4508-844C-8D9E1555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1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D653-FF78-43FD-8123-D02FE16600B7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D806-BB77-4508-844C-8D9E1555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5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D653-FF78-43FD-8123-D02FE16600B7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D806-BB77-4508-844C-8D9E1555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40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D653-FF78-43FD-8123-D02FE16600B7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D806-BB77-4508-844C-8D9E1555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6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ED653-FF78-43FD-8123-D02FE16600B7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D806-BB77-4508-844C-8D9E1555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4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Advancement of UTI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5" y="1638050"/>
            <a:ext cx="10640910" cy="3581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48997" y="344384"/>
            <a:ext cx="14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2012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5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6883" y="332508"/>
            <a:ext cx="114715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Nociceptor neurons has danger recognition receptors, and can response to danger as immune cells.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TRPV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TLRs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p2x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DAMP receptors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PRRs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Sensory neuronal control innate and adaptive immunity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interact with mast cells, dendritic cells and neuropeptides induce degranulation or cytokine production in these cells. 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mediators released from sensory neurons – neuropeptides, chemokines and glutamate – are </a:t>
            </a:r>
            <a:r>
              <a:rPr lang="en-US" altLang="zh-CN" sz="2000" dirty="0"/>
              <a:t>chemotactic</a:t>
            </a:r>
            <a:r>
              <a:rPr lang="en-US" altLang="zh-CN" sz="2000" dirty="0" smtClean="0"/>
              <a:t> (neutrophils, eosinophils, macrophage, T cell, leukocytes)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91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1783"/>
            <a:ext cx="10459910" cy="3162741"/>
          </a:xfrm>
        </p:spPr>
      </p:pic>
    </p:spTree>
    <p:extLst>
      <p:ext uri="{BB962C8B-B14F-4D97-AF65-F5344CB8AC3E}">
        <p14:creationId xmlns:p14="http://schemas.microsoft.com/office/powerpoint/2010/main" val="332325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45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2883447"/>
          </a:xfrm>
        </p:spPr>
      </p:pic>
    </p:spTree>
    <p:extLst>
      <p:ext uri="{BB962C8B-B14F-4D97-AF65-F5344CB8AC3E}">
        <p14:creationId xmlns:p14="http://schemas.microsoft.com/office/powerpoint/2010/main" val="40459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60" y="138575"/>
            <a:ext cx="8602967" cy="6551613"/>
          </a:xfrm>
        </p:spPr>
      </p:pic>
    </p:spTree>
    <p:extLst>
      <p:ext uri="{BB962C8B-B14F-4D97-AF65-F5344CB8AC3E}">
        <p14:creationId xmlns:p14="http://schemas.microsoft.com/office/powerpoint/2010/main" val="25304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5538"/>
            <a:ext cx="10515600" cy="4642159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FimH</a:t>
            </a:r>
            <a:r>
              <a:rPr lang="en-US" altLang="zh-CN" dirty="0" smtClean="0"/>
              <a:t>+ </a:t>
            </a:r>
            <a:r>
              <a:rPr lang="en-US" altLang="zh-CN" i="1" dirty="0" smtClean="0"/>
              <a:t>E.coli </a:t>
            </a:r>
            <a:r>
              <a:rPr lang="en-US" altLang="zh-CN" dirty="0" smtClean="0"/>
              <a:t>attachment suppresses differentiation of basal / intermediate cells</a:t>
            </a:r>
          </a:p>
          <a:p>
            <a:r>
              <a:rPr lang="en-US" altLang="zh-CN" dirty="0" smtClean="0"/>
              <a:t>Bmp4 </a:t>
            </a:r>
            <a:r>
              <a:rPr lang="en-US" altLang="zh-CN" dirty="0" smtClean="0">
                <a:sym typeface="Wingdings" panose="05000000000000000000" pitchFamily="2" charset="2"/>
              </a:rPr>
              <a:t> Bmp4Ia /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Bmp4Ib </a:t>
            </a:r>
            <a:r>
              <a:rPr lang="en-US" altLang="zh-CN" dirty="0" smtClean="0">
                <a:sym typeface="Wingdings" panose="05000000000000000000" pitchFamily="2" charset="2"/>
              </a:rPr>
              <a:t> phosphorylation Smad1  promoter differentiation</a:t>
            </a:r>
          </a:p>
          <a:p>
            <a:pPr lvl="1"/>
            <a:r>
              <a:rPr lang="pt-BR" altLang="zh-CN" dirty="0" smtClean="0"/>
              <a:t>heparan sulfate D-glucosaminyl-3-O- sulfotransferase 1 (</a:t>
            </a:r>
            <a:r>
              <a:rPr lang="pt-BR" altLang="zh-CN" dirty="0" smtClean="0">
                <a:solidFill>
                  <a:srgbClr val="FF0000"/>
                </a:solidFill>
              </a:rPr>
              <a:t>3-Ost1</a:t>
            </a:r>
            <a:r>
              <a:rPr lang="pt-BR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binds to Bmp4</a:t>
            </a:r>
          </a:p>
          <a:p>
            <a:r>
              <a:rPr lang="en-US" altLang="zh-CN" dirty="0" smtClean="0"/>
              <a:t>Wnt5a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ym typeface="Wingdings" panose="05000000000000000000" pitchFamily="2" charset="2"/>
              </a:rPr>
              <a:t>Fz</a:t>
            </a:r>
            <a:r>
              <a:rPr lang="en-US" altLang="zh-CN" dirty="0" smtClean="0">
                <a:sym typeface="Wingdings" panose="05000000000000000000" pitchFamily="2" charset="2"/>
              </a:rPr>
              <a:t>(3/4/6) receptors  </a:t>
            </a:r>
            <a:r>
              <a:rPr lang="en-US" altLang="zh-CN" dirty="0" err="1" smtClean="0">
                <a:sym typeface="Wingdings" panose="05000000000000000000" pitchFamily="2" charset="2"/>
              </a:rPr>
              <a:t>incresase</a:t>
            </a:r>
            <a:r>
              <a:rPr lang="en-US" altLang="zh-CN" dirty="0" smtClean="0">
                <a:sym typeface="Wingdings" panose="05000000000000000000" pitchFamily="2" charset="2"/>
              </a:rPr>
              <a:t> intracellular Ca</a:t>
            </a:r>
            <a:r>
              <a:rPr lang="en-US" altLang="zh-CN" baseline="30000" dirty="0" smtClean="0">
                <a:sym typeface="Wingdings" panose="05000000000000000000" pitchFamily="2" charset="2"/>
              </a:rPr>
              <a:t>2+</a:t>
            </a:r>
            <a:r>
              <a:rPr lang="en-US" altLang="zh-CN" dirty="0" smtClean="0">
                <a:sym typeface="Wingdings" panose="05000000000000000000" pitchFamily="2" charset="2"/>
              </a:rPr>
              <a:t>  activate Ca</a:t>
            </a:r>
            <a:r>
              <a:rPr lang="en-US" altLang="zh-CN" baseline="30000" dirty="0" smtClean="0">
                <a:sym typeface="Wingdings" panose="05000000000000000000" pitchFamily="2" charset="2"/>
              </a:rPr>
              <a:t>2+</a:t>
            </a:r>
            <a:r>
              <a:rPr lang="en-US" altLang="zh-CN" dirty="0" smtClean="0">
                <a:sym typeface="Wingdings" panose="05000000000000000000" pitchFamily="2" charset="2"/>
              </a:rPr>
              <a:t> dependent kinase </a:t>
            </a:r>
            <a:r>
              <a:rPr lang="en-US" altLang="zh-CN" dirty="0" err="1" smtClean="0">
                <a:sym typeface="Wingdings" panose="05000000000000000000" pitchFamily="2" charset="2"/>
              </a:rPr>
              <a:t>CamKII</a:t>
            </a:r>
            <a:r>
              <a:rPr lang="en-US" altLang="zh-CN" dirty="0" smtClean="0">
                <a:sym typeface="Wingdings" panose="05000000000000000000" pitchFamily="2" charset="2"/>
              </a:rPr>
              <a:t>  promotor cell differentiation</a:t>
            </a:r>
          </a:p>
          <a:p>
            <a:r>
              <a:rPr lang="en-US" altLang="zh-CN" dirty="0" smtClean="0"/>
              <a:t>delta-like 1 (Dll1) </a:t>
            </a:r>
            <a:r>
              <a:rPr lang="en-US" altLang="zh-CN" dirty="0" smtClean="0">
                <a:sym typeface="Wingdings" panose="05000000000000000000" pitchFamily="2" charset="2"/>
              </a:rPr>
              <a:t> Notch receptors  negatively regulate cell differentiation</a:t>
            </a: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200" y="49698"/>
            <a:ext cx="10515600" cy="1328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689113" y="519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Differentiation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92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Proliferation, early response, Pro-inflammatory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FimH</a:t>
            </a:r>
            <a:r>
              <a:rPr lang="en-US" altLang="zh-CN" dirty="0" smtClean="0"/>
              <a:t>+ E.coli infection activation series of genes involved in immediate early response  </a:t>
            </a:r>
          </a:p>
          <a:p>
            <a:pPr lvl="1"/>
            <a:r>
              <a:rPr lang="en-US" altLang="zh-CN" dirty="0" smtClean="0"/>
              <a:t>Elf3 : epithelial specific member of the ETS transcription factor family, activate number of genes involved differentiation</a:t>
            </a:r>
          </a:p>
          <a:p>
            <a:pPr lvl="1"/>
            <a:r>
              <a:rPr lang="en-US" altLang="zh-CN" dirty="0" err="1" smtClean="0"/>
              <a:t>iNOS</a:t>
            </a:r>
            <a:r>
              <a:rPr lang="en-US" altLang="zh-CN" dirty="0" smtClean="0"/>
              <a:t>  (Elf3 target)</a:t>
            </a:r>
          </a:p>
          <a:p>
            <a:pPr lvl="1"/>
            <a:r>
              <a:rPr lang="en-US" altLang="zh-CN" dirty="0" smtClean="0"/>
              <a:t>HB-EGF</a:t>
            </a:r>
          </a:p>
          <a:p>
            <a:pPr lvl="1"/>
            <a:r>
              <a:rPr lang="en-US" altLang="zh-CN" dirty="0" smtClean="0"/>
              <a:t>Mip-2 (human IL-8), chemoattractant for neutrophils</a:t>
            </a:r>
          </a:p>
          <a:p>
            <a:pPr lvl="1"/>
            <a:r>
              <a:rPr lang="en-US" altLang="zh-CN" dirty="0" err="1" smtClean="0"/>
              <a:t>Cebpb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Bcl3</a:t>
            </a:r>
          </a:p>
          <a:p>
            <a:pPr lvl="1"/>
            <a:r>
              <a:rPr lang="en-US" altLang="zh-CN" dirty="0" smtClean="0"/>
              <a:t>Socs3</a:t>
            </a:r>
          </a:p>
        </p:txBody>
      </p:sp>
    </p:spTree>
    <p:extLst>
      <p:ext uri="{BB962C8B-B14F-4D97-AF65-F5344CB8AC3E}">
        <p14:creationId xmlns:p14="http://schemas.microsoft.com/office/powerpoint/2010/main" val="14886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46" y="1825625"/>
            <a:ext cx="10165707" cy="4351338"/>
          </a:xfrm>
        </p:spPr>
      </p:pic>
    </p:spTree>
    <p:extLst>
      <p:ext uri="{BB962C8B-B14F-4D97-AF65-F5344CB8AC3E}">
        <p14:creationId xmlns:p14="http://schemas.microsoft.com/office/powerpoint/2010/main" val="40021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6007" y="479711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CGRP</a:t>
            </a:r>
          </a:p>
          <a:p>
            <a:pPr lvl="1"/>
            <a:r>
              <a:rPr lang="en-US" altLang="zh-CN" dirty="0" smtClean="0"/>
              <a:t>a potent microvascular vasodilator</a:t>
            </a:r>
          </a:p>
          <a:p>
            <a:pPr lvl="1"/>
            <a:r>
              <a:rPr lang="en-US" altLang="zh-CN" dirty="0" smtClean="0"/>
              <a:t>localized in central and peripheral nerve system neurons </a:t>
            </a:r>
          </a:p>
          <a:p>
            <a:pPr lvl="1"/>
            <a:r>
              <a:rPr lang="en-US" altLang="zh-CN" dirty="0" smtClean="0"/>
              <a:t>negative regulate immune system</a:t>
            </a:r>
          </a:p>
          <a:p>
            <a:r>
              <a:rPr lang="en-US" altLang="zh-CN" dirty="0" smtClean="0"/>
              <a:t>CGRP inhibits neutrophil recruitment of local acute inflammation</a:t>
            </a:r>
          </a:p>
          <a:p>
            <a:r>
              <a:rPr lang="en-US" altLang="zh-CN" dirty="0" smtClean="0"/>
              <a:t>CGRP inhibits TNF-a </a:t>
            </a:r>
            <a:r>
              <a:rPr lang="en-US" altLang="zh-CN" sz="1200" dirty="0" smtClean="0"/>
              <a:t>(macrophage) </a:t>
            </a:r>
            <a:r>
              <a:rPr lang="en-US" altLang="zh-CN" dirty="0" smtClean="0"/>
              <a:t>serum levels and enhance IL-6 and IL-10 levels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4" y="3836410"/>
            <a:ext cx="4582164" cy="2657846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31" y="4050752"/>
            <a:ext cx="5182323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133482"/>
          </a:xfrm>
        </p:spPr>
      </p:pic>
      <p:sp>
        <p:nvSpPr>
          <p:cNvPr id="5" name="文本框 4"/>
          <p:cNvSpPr txBox="1"/>
          <p:nvPr/>
        </p:nvSpPr>
        <p:spPr>
          <a:xfrm>
            <a:off x="1345915" y="5311739"/>
            <a:ext cx="380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Nociceptin</a:t>
            </a:r>
            <a:r>
              <a:rPr lang="en-US" altLang="zh-CN" dirty="0" smtClean="0"/>
              <a:t>: </a:t>
            </a:r>
            <a:r>
              <a:rPr lang="zh-CN" altLang="en-US" dirty="0"/>
              <a:t>致</a:t>
            </a:r>
            <a:r>
              <a:rPr lang="zh-CN" altLang="en-US" dirty="0" smtClean="0"/>
              <a:t>痛素，</a:t>
            </a:r>
            <a:r>
              <a:rPr lang="zh-CN" altLang="en-US" dirty="0" smtClean="0">
                <a:effectLst/>
              </a:rPr>
              <a:t>痛敏肽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7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6724"/>
            <a:ext cx="10515600" cy="5550239"/>
          </a:xfrm>
        </p:spPr>
        <p:txBody>
          <a:bodyPr/>
          <a:lstStyle/>
          <a:p>
            <a:r>
              <a:rPr lang="en-US" altLang="zh-CN" dirty="0" smtClean="0"/>
              <a:t>The immune system LPS receptor complex: CD-14, </a:t>
            </a:r>
            <a:r>
              <a:rPr lang="en-US" altLang="zh-CN" dirty="0" smtClean="0">
                <a:solidFill>
                  <a:srgbClr val="FF0000"/>
                </a:solidFill>
              </a:rPr>
              <a:t>MD-2</a:t>
            </a:r>
            <a:r>
              <a:rPr lang="en-US" altLang="zh-CN" dirty="0" smtClean="0"/>
              <a:t>, TLR4</a:t>
            </a:r>
          </a:p>
          <a:p>
            <a:r>
              <a:rPr lang="en-US" altLang="zh-CN" dirty="0" smtClean="0"/>
              <a:t>DRG neurons LPS receptor complex: CD-14, </a:t>
            </a:r>
            <a:r>
              <a:rPr lang="en-US" altLang="zh-CN" dirty="0" smtClean="0">
                <a:solidFill>
                  <a:srgbClr val="FF0000"/>
                </a:solidFill>
              </a:rPr>
              <a:t>MD-1</a:t>
            </a:r>
            <a:r>
              <a:rPr lang="en-US" altLang="zh-CN" dirty="0" smtClean="0"/>
              <a:t>, TLR4</a:t>
            </a:r>
          </a:p>
          <a:p>
            <a:r>
              <a:rPr lang="en-US" altLang="zh-CN" dirty="0" smtClean="0"/>
              <a:t>LPS stimulate DRG to express N/OFQ</a:t>
            </a:r>
          </a:p>
          <a:p>
            <a:r>
              <a:rPr lang="en-US" altLang="zh-CN" dirty="0" smtClean="0"/>
              <a:t>LBP (lipopolysaccharide-binding protein) enhance LPS binding to DRG</a:t>
            </a:r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291" y="2626381"/>
            <a:ext cx="4597417" cy="42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303</Words>
  <Application>Microsoft Office PowerPoint</Application>
  <PresentationFormat>宽屏</PresentationFormat>
  <Paragraphs>40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Wingdings</vt:lpstr>
      <vt:lpstr>Office 主题​​</vt:lpstr>
      <vt:lpstr>Advancement of UTI</vt:lpstr>
      <vt:lpstr>PowerPoint 演示文稿</vt:lpstr>
      <vt:lpstr>PowerPoint 演示文稿</vt:lpstr>
      <vt:lpstr>Differentiation</vt:lpstr>
      <vt:lpstr>Proliferation, early response, Pro-inflammatory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 纯友</dc:creator>
  <cp:lastModifiedBy>尹 纯友</cp:lastModifiedBy>
  <cp:revision>75</cp:revision>
  <dcterms:created xsi:type="dcterms:W3CDTF">2020-08-17T01:10:50Z</dcterms:created>
  <dcterms:modified xsi:type="dcterms:W3CDTF">2020-08-17T08:59:36Z</dcterms:modified>
</cp:coreProperties>
</file>