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57" r:id="rId16"/>
    <p:sldId id="258" r:id="rId17"/>
    <p:sldId id="259" r:id="rId18"/>
    <p:sldId id="260" r:id="rId19"/>
    <p:sldId id="27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82" autoAdjust="0"/>
  </p:normalViewPr>
  <p:slideViewPr>
    <p:cSldViewPr snapToGrid="0">
      <p:cViewPr varScale="1">
        <p:scale>
          <a:sx n="75" d="100"/>
          <a:sy n="75" d="100"/>
        </p:scale>
        <p:origin x="84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C6C0BB2-7549-4633-A32E-2ECC54ABA456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C6C0BB2-7549-4633-A32E-2ECC54ABA456}" type="slidenum">
              <a:rPr lang="en-US" sz="1400" b="0" strike="noStrike" spc="-1" smtClean="0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72253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1A6962B-7664-45E3-BE48-91A9A715F06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there was a significant</a:t>
            </a:r>
            <a:r>
              <a:rPr lang="en-US" altLang="zh-CN" baseline="0" dirty="0" smtClean="0"/>
              <a:t> increase in urinary CGRP levels after antibiotic treatment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C6C0BB2-7549-4633-A32E-2ECC54ABA456}" type="slidenum">
              <a:rPr lang="en-US" sz="1400" b="0" strike="noStrike" spc="-1" smtClean="0">
                <a:latin typeface="Times New Roman"/>
              </a:rPr>
              <a:t>13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3020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C6C0BB2-7549-4633-A32E-2ECC54ABA456}" type="slidenum">
              <a:rPr lang="en-US" sz="1400" b="0" strike="noStrike" spc="-1" smtClean="0">
                <a:latin typeface="Times New Roman"/>
              </a:rPr>
              <a:t>18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5115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zh-CN" sz="6000" b="0" strike="noStrike" spc="-1">
                <a:solidFill>
                  <a:srgbClr val="000000"/>
                </a:solidFill>
                <a:latin typeface="等线 Light"/>
              </a:rPr>
              <a:t>单击此处编辑母版标题样式</a:t>
            </a:r>
            <a:endParaRPr lang="zh-CN" sz="60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8BE44D8-CB09-4B18-9EA3-91E1F825D144}" type="datetime">
              <a:rPr lang="en-US" sz="1200" b="0" strike="noStrike" spc="-1">
                <a:solidFill>
                  <a:srgbClr val="8B8B8B"/>
                </a:solidFill>
                <a:latin typeface="等线"/>
              </a:rPr>
              <a:t>8/18/2020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F2E2006-CAE6-4D0C-AA89-200E263FACF4}" type="slidenum">
              <a:rPr lang="en-US" sz="1200" b="0" strike="noStrike" spc="-1">
                <a:solidFill>
                  <a:srgbClr val="8B8B8B"/>
                </a:solidFill>
                <a:latin typeface="等线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等线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单击此处编辑母版标题样式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latin typeface="等线"/>
              </a:rPr>
              <a:t>编辑母版文本样式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latin typeface="等线"/>
              </a:rPr>
              <a:t>第二级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第三级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第四级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第五级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C25D38E-DAF6-4066-A6D9-4C3C425FF542}" type="datetime">
              <a:rPr lang="en-US" sz="1200" b="0" strike="noStrike" spc="-1">
                <a:solidFill>
                  <a:srgbClr val="8B8B8B"/>
                </a:solidFill>
                <a:latin typeface="等线"/>
              </a:rPr>
              <a:t>8/18/2020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DBD9AA8-D56A-4E58-AF03-84F25167081C}" type="slidenum">
              <a:rPr lang="en-US" sz="1200" b="0" strike="noStrike" spc="-1">
                <a:solidFill>
                  <a:srgbClr val="8B8B8B"/>
                </a:solidFill>
                <a:latin typeface="等线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zh-CN" sz="6000" b="0" strike="noStrike" spc="-1">
                <a:solidFill>
                  <a:srgbClr val="000000"/>
                </a:solidFill>
                <a:latin typeface="等线 Light"/>
              </a:rPr>
              <a:t>Advancement of UTI</a:t>
            </a:r>
            <a:endParaRPr lang="zh-CN" sz="60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098" y="1256997"/>
            <a:ext cx="9697803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626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altLang="zh-CN" dirty="0" smtClean="0"/>
              <a:t>TRPA1-expression peripheral sensory afferents are directly activated by LPS in a TLR4-independent manner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2958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29" y="1114102"/>
            <a:ext cx="10688542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10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副标题 3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08" y="4673782"/>
            <a:ext cx="10450383" cy="1038370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735" y="847860"/>
            <a:ext cx="4372585" cy="2886478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076" y="1343229"/>
            <a:ext cx="4286848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78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91" name="内容占位符 3"/>
          <p:cNvPicPr/>
          <p:nvPr/>
        </p:nvPicPr>
        <p:blipFill>
          <a:blip r:embed="rId2"/>
          <a:stretch/>
        </p:blipFill>
        <p:spPr>
          <a:xfrm>
            <a:off x="838080" y="1690560"/>
            <a:ext cx="10515240" cy="2883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内容占位符 3"/>
          <p:cNvPicPr/>
          <p:nvPr/>
        </p:nvPicPr>
        <p:blipFill>
          <a:blip r:embed="rId2"/>
          <a:stretch/>
        </p:blipFill>
        <p:spPr>
          <a:xfrm>
            <a:off x="2003040" y="138600"/>
            <a:ext cx="8602560" cy="6551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1845360"/>
            <a:ext cx="10515240" cy="464184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FimH+ </a:t>
            </a:r>
            <a:r>
              <a:rPr lang="zh-CN" sz="2800" b="0" i="1" strike="noStrike" spc="-1" dirty="0">
                <a:solidFill>
                  <a:srgbClr val="000000"/>
                </a:solidFill>
                <a:latin typeface="等线"/>
              </a:rPr>
              <a:t>E.coli </a:t>
            </a: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attachment suppresses differentiation of basal / intermediate cells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Bmp4 </a:t>
            </a:r>
            <a:r>
              <a:rPr lang="zh-CN" sz="2800" b="0" strike="noStrike" spc="-1" dirty="0">
                <a:solidFill>
                  <a:srgbClr val="000000"/>
                </a:solidFill>
                <a:latin typeface="Wingdings"/>
              </a:rPr>
              <a:t></a:t>
            </a: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 Bmp4Ia / </a:t>
            </a:r>
            <a:r>
              <a:rPr lang="zh-CN" sz="2800" b="0" strike="noStrike" spc="-1" dirty="0">
                <a:solidFill>
                  <a:srgbClr val="BFBFBF"/>
                </a:solidFill>
                <a:latin typeface="等线"/>
              </a:rPr>
              <a:t>Bmp4Ib </a:t>
            </a:r>
            <a:r>
              <a:rPr lang="zh-CN" sz="2800" b="0" strike="noStrike" spc="-1" dirty="0">
                <a:solidFill>
                  <a:srgbClr val="000000"/>
                </a:solidFill>
                <a:latin typeface="Wingdings"/>
              </a:rPr>
              <a:t></a:t>
            </a: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 phosphorylation Smad1 </a:t>
            </a:r>
            <a:r>
              <a:rPr lang="zh-CN" sz="2800" b="0" strike="noStrike" spc="-1" dirty="0">
                <a:solidFill>
                  <a:srgbClr val="000000"/>
                </a:solidFill>
                <a:latin typeface="Wingdings"/>
              </a:rPr>
              <a:t></a:t>
            </a: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 promoter differentiation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 dirty="0">
                <a:solidFill>
                  <a:srgbClr val="000000"/>
                </a:solidFill>
                <a:latin typeface="等线"/>
              </a:rPr>
              <a:t>heparan sulfate D-glucosaminyl-3-O- sulfotransferase 1 (</a:t>
            </a:r>
            <a:r>
              <a:rPr lang="zh-CN" sz="2400" b="0" strike="noStrike" spc="-1" dirty="0">
                <a:solidFill>
                  <a:srgbClr val="FF0000"/>
                </a:solidFill>
                <a:latin typeface="等线"/>
              </a:rPr>
              <a:t>3-Ost1</a:t>
            </a:r>
            <a:r>
              <a:rPr lang="zh-CN" sz="2400" b="0" strike="noStrike" spc="-1" dirty="0">
                <a:solidFill>
                  <a:srgbClr val="000000"/>
                </a:solidFill>
                <a:latin typeface="等线"/>
              </a:rPr>
              <a:t>) binds to Bmp4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Wnt5a </a:t>
            </a:r>
            <a:r>
              <a:rPr lang="zh-CN" sz="2800" b="0" strike="noStrike" spc="-1" dirty="0">
                <a:solidFill>
                  <a:srgbClr val="000000"/>
                </a:solidFill>
                <a:latin typeface="Wingdings"/>
              </a:rPr>
              <a:t></a:t>
            </a: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 Fz(3/4/6) receptors </a:t>
            </a:r>
            <a:r>
              <a:rPr lang="zh-CN" sz="2800" b="0" strike="noStrike" spc="-1" dirty="0">
                <a:solidFill>
                  <a:srgbClr val="000000"/>
                </a:solidFill>
                <a:latin typeface="Wingdings"/>
              </a:rPr>
              <a:t></a:t>
            </a: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 incresase intracellular Ca</a:t>
            </a:r>
            <a:r>
              <a:rPr lang="zh-CN" sz="2800" b="0" strike="noStrike" spc="-1" baseline="30000" dirty="0">
                <a:solidFill>
                  <a:srgbClr val="000000"/>
                </a:solidFill>
                <a:latin typeface="等线"/>
              </a:rPr>
              <a:t>2+</a:t>
            </a: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 </a:t>
            </a:r>
            <a:r>
              <a:rPr lang="zh-CN" sz="2800" b="0" strike="noStrike" spc="-1" dirty="0">
                <a:solidFill>
                  <a:srgbClr val="000000"/>
                </a:solidFill>
                <a:latin typeface="Wingdings"/>
              </a:rPr>
              <a:t></a:t>
            </a: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 activate Ca</a:t>
            </a:r>
            <a:r>
              <a:rPr lang="zh-CN" sz="2800" b="0" strike="noStrike" spc="-1" baseline="30000" dirty="0">
                <a:solidFill>
                  <a:srgbClr val="000000"/>
                </a:solidFill>
                <a:latin typeface="等线"/>
              </a:rPr>
              <a:t>2+</a:t>
            </a: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 dependent kinase CamKII </a:t>
            </a:r>
            <a:r>
              <a:rPr lang="zh-CN" sz="2800" b="0" strike="noStrike" spc="-1" dirty="0">
                <a:solidFill>
                  <a:srgbClr val="000000"/>
                </a:solidFill>
                <a:latin typeface="Wingdings"/>
              </a:rPr>
              <a:t></a:t>
            </a: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 promotor cell differentiation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delta-like 1 (Dll1) </a:t>
            </a:r>
            <a:r>
              <a:rPr lang="zh-CN" sz="2800" b="0" strike="noStrike" spc="-1" dirty="0">
                <a:solidFill>
                  <a:srgbClr val="000000"/>
                </a:solidFill>
                <a:latin typeface="Wingdings"/>
              </a:rPr>
              <a:t></a:t>
            </a: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 Notch receptors </a:t>
            </a:r>
            <a:r>
              <a:rPr lang="zh-CN" sz="2800" b="0" strike="noStrike" spc="-1" dirty="0">
                <a:solidFill>
                  <a:srgbClr val="000000"/>
                </a:solidFill>
                <a:latin typeface="Wingdings"/>
              </a:rPr>
              <a:t></a:t>
            </a: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 negatively regulate cell differentiation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zh-CN" sz="2800" b="0" strike="noStrike" spc="-1" dirty="0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zh-CN" sz="2800" b="0" strike="noStrike" spc="-1" dirty="0">
              <a:solidFill>
                <a:srgbClr val="000000"/>
              </a:solidFill>
              <a:latin typeface="等线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838080" y="49680"/>
            <a:ext cx="10515240" cy="132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3"/>
          <p:cNvSpPr/>
          <p:nvPr/>
        </p:nvSpPr>
        <p:spPr>
          <a:xfrm>
            <a:off x="689040" y="51984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96" name="TextShape 4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Differentiation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Proliferation, early response, Pro-inflammatory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latin typeface="等线"/>
              </a:rPr>
              <a:t>FimH+ E.coli infection activation series of genes involved in immediate early response 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latin typeface="等线"/>
              </a:rPr>
              <a:t>Elf3 : epithelial specific member of the ETS transcription factor family, activate number of genes involved differentiation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latin typeface="等线"/>
              </a:rPr>
              <a:t>iNOS  (Elf3 target)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latin typeface="等线"/>
              </a:rPr>
              <a:t>HB-EGF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latin typeface="等线"/>
              </a:rPr>
              <a:t>Mip-2 (human IL-8), chemoattractant for neutrophils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latin typeface="等线"/>
              </a:rPr>
              <a:t>Cebpb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latin typeface="等线"/>
              </a:rPr>
              <a:t>Bcl3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latin typeface="等线"/>
              </a:rPr>
              <a:t>Socs3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838080" y="584200"/>
            <a:ext cx="10515240" cy="5592320"/>
          </a:xfrm>
        </p:spPr>
        <p:txBody>
          <a:bodyPr/>
          <a:lstStyle/>
          <a:p>
            <a:r>
              <a:rPr lang="en-US" altLang="zh-CN" dirty="0" smtClean="0"/>
              <a:t>neuron-immune interaction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response sequential: epithelial </a:t>
            </a:r>
            <a:r>
              <a:rPr lang="en-US" altLang="zh-CN" dirty="0" smtClean="0">
                <a:sym typeface="Wingdings" panose="05000000000000000000" pitchFamily="2" charset="2"/>
              </a:rPr>
              <a:t> sensory neuron  immune system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inspection time points: 2h, 6h, 24h</a:t>
            </a:r>
            <a:r>
              <a:rPr lang="en-US" altLang="zh-CN" smtClean="0"/>
              <a:t>, 7days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urine volume</a:t>
            </a:r>
          </a:p>
          <a:p>
            <a:endParaRPr lang="en-US" altLang="zh-CN" dirty="0"/>
          </a:p>
          <a:p>
            <a:r>
              <a:rPr lang="en-US" altLang="zh-CN" dirty="0" smtClean="0"/>
              <a:t>UPEC colonize position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779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100" name="内容占位符 3"/>
          <p:cNvPicPr/>
          <p:nvPr/>
        </p:nvPicPr>
        <p:blipFill>
          <a:blip r:embed="rId3"/>
          <a:stretch/>
        </p:blipFill>
        <p:spPr>
          <a:xfrm>
            <a:off x="1013040" y="1431860"/>
            <a:ext cx="101653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756000" y="47988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CGRP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 dirty="0">
                <a:solidFill>
                  <a:srgbClr val="000000"/>
                </a:solidFill>
                <a:latin typeface="等线"/>
              </a:rPr>
              <a:t>a potent microvascular vasodilator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 dirty="0">
                <a:solidFill>
                  <a:srgbClr val="000000"/>
                </a:solidFill>
                <a:latin typeface="等线"/>
              </a:rPr>
              <a:t>localized in central and peripheral nerve system neurons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 dirty="0">
                <a:solidFill>
                  <a:srgbClr val="000000"/>
                </a:solidFill>
                <a:latin typeface="等线"/>
              </a:rPr>
              <a:t>negative regulate immune system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CGRP inhibits neutrophil recruitment of local acute inflammation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CGRP inhibits TNF-a </a:t>
            </a:r>
            <a:r>
              <a:rPr lang="zh-CN" sz="1200" b="0" strike="noStrike" spc="-1" dirty="0">
                <a:solidFill>
                  <a:srgbClr val="000000"/>
                </a:solidFill>
                <a:latin typeface="等线"/>
              </a:rPr>
              <a:t>(macrophage) </a:t>
            </a: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serum levels and enhance IL-6 and IL-10 levels</a:t>
            </a:r>
          </a:p>
        </p:txBody>
      </p:sp>
      <p:pic>
        <p:nvPicPr>
          <p:cNvPr id="102" name="图片 3"/>
          <p:cNvPicPr/>
          <p:nvPr/>
        </p:nvPicPr>
        <p:blipFill>
          <a:blip r:embed="rId2"/>
          <a:stretch/>
        </p:blipFill>
        <p:spPr>
          <a:xfrm>
            <a:off x="673920" y="3836520"/>
            <a:ext cx="4581720" cy="2657520"/>
          </a:xfrm>
          <a:prstGeom prst="rect">
            <a:avLst/>
          </a:prstGeom>
          <a:ln>
            <a:noFill/>
          </a:ln>
        </p:spPr>
      </p:pic>
      <p:pic>
        <p:nvPicPr>
          <p:cNvPr id="103" name="图片 4"/>
          <p:cNvPicPr/>
          <p:nvPr/>
        </p:nvPicPr>
        <p:blipFill>
          <a:blip r:embed="rId3"/>
          <a:stretch/>
        </p:blipFill>
        <p:spPr>
          <a:xfrm>
            <a:off x="5672520" y="4050720"/>
            <a:ext cx="5181840" cy="222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105" name="内容占位符 3"/>
          <p:cNvPicPr/>
          <p:nvPr/>
        </p:nvPicPr>
        <p:blipFill>
          <a:blip r:embed="rId2"/>
          <a:stretch/>
        </p:blipFill>
        <p:spPr>
          <a:xfrm>
            <a:off x="838080" y="1690560"/>
            <a:ext cx="10515240" cy="3133080"/>
          </a:xfrm>
          <a:prstGeom prst="rect">
            <a:avLst/>
          </a:prstGeom>
          <a:ln>
            <a:noFill/>
          </a:ln>
        </p:spPr>
      </p:pic>
      <p:sp>
        <p:nvSpPr>
          <p:cNvPr id="106" name="CustomShape 2"/>
          <p:cNvSpPr/>
          <p:nvPr/>
        </p:nvSpPr>
        <p:spPr>
          <a:xfrm>
            <a:off x="1346040" y="5311800"/>
            <a:ext cx="3801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Nociceptin: 致痛素，痛敏肽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38080" y="626760"/>
            <a:ext cx="10515240" cy="554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The immune system LPS receptor complex: CD-14, </a:t>
            </a:r>
            <a:r>
              <a:rPr lang="zh-CN" sz="2800" b="0" strike="noStrike" spc="-1" dirty="0">
                <a:solidFill>
                  <a:srgbClr val="FF0000"/>
                </a:solidFill>
                <a:latin typeface="等线"/>
              </a:rPr>
              <a:t>MD-2</a:t>
            </a: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, TLR4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DRG neurons LPS receptor complex: CD-14, </a:t>
            </a:r>
            <a:r>
              <a:rPr lang="zh-CN" sz="2800" b="0" strike="noStrike" spc="-1" dirty="0">
                <a:solidFill>
                  <a:srgbClr val="FF0000"/>
                </a:solidFill>
                <a:latin typeface="等线"/>
              </a:rPr>
              <a:t>MD-1</a:t>
            </a: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, TLR4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LPS stimulate DRG to express N/OFQ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 dirty="0">
                <a:solidFill>
                  <a:srgbClr val="000000"/>
                </a:solidFill>
                <a:latin typeface="等线"/>
              </a:rPr>
              <a:t>LBP (lipopolysaccharide-binding protein) enhance LPS binding to DRG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zh-CN" sz="2800" b="0" strike="noStrike" spc="-1" dirty="0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108" name="图片 3"/>
          <p:cNvPicPr/>
          <p:nvPr/>
        </p:nvPicPr>
        <p:blipFill>
          <a:blip r:embed="rId3"/>
          <a:stretch/>
        </p:blipFill>
        <p:spPr>
          <a:xfrm>
            <a:off x="3797280" y="2626560"/>
            <a:ext cx="4597200" cy="4231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图片 3"/>
          <p:cNvPicPr/>
          <p:nvPr/>
        </p:nvPicPr>
        <p:blipFill>
          <a:blip r:embed="rId2"/>
          <a:stretch/>
        </p:blipFill>
        <p:spPr>
          <a:xfrm>
            <a:off x="775440" y="1638000"/>
            <a:ext cx="10640520" cy="3581640"/>
          </a:xfrm>
          <a:prstGeom prst="rect">
            <a:avLst/>
          </a:prstGeom>
          <a:ln>
            <a:noFill/>
          </a:ln>
        </p:spPr>
      </p:pic>
      <p:sp>
        <p:nvSpPr>
          <p:cNvPr id="110" name="CustomShape 1"/>
          <p:cNvSpPr/>
          <p:nvPr/>
        </p:nvSpPr>
        <p:spPr>
          <a:xfrm>
            <a:off x="9048960" y="344520"/>
            <a:ext cx="1483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等线"/>
              </a:rPr>
              <a:t>2012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97000" y="332640"/>
            <a:ext cx="11471040" cy="54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等线"/>
              </a:rPr>
              <a:t>Nociceptor neurons has danger recognition receptors, and can response to danger as immune cells.</a:t>
            </a:r>
            <a:endParaRPr lang="en-US" sz="2800" b="0" strike="noStrike" spc="-1" dirty="0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等线"/>
              </a:rPr>
              <a:t>TRPV</a:t>
            </a:r>
            <a:endParaRPr lang="en-US" sz="2000" b="0" strike="noStrike" spc="-1" dirty="0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等线"/>
              </a:rPr>
              <a:t>TLRs</a:t>
            </a:r>
            <a:endParaRPr lang="en-US" sz="2000" b="0" strike="noStrike" spc="-1" dirty="0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等线"/>
              </a:rPr>
              <a:t>p2x</a:t>
            </a:r>
            <a:endParaRPr lang="en-US" sz="2000" b="0" strike="noStrike" spc="-1" dirty="0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等线"/>
              </a:rPr>
              <a:t>DAMP receptors</a:t>
            </a:r>
            <a:endParaRPr lang="en-US" sz="2000" b="0" strike="noStrike" spc="-1" dirty="0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等线"/>
              </a:rPr>
              <a:t>PRRs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等线"/>
              </a:rPr>
              <a:t> Sensory neuronal control innate and adaptive immunity</a:t>
            </a:r>
            <a:endParaRPr lang="en-US" sz="2800" b="0" strike="noStrike" spc="-1" dirty="0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等线"/>
              </a:rPr>
              <a:t>interact with mast cells, dendritic cells and neuropeptides induce degranulation or cytokine production in these cells. </a:t>
            </a:r>
            <a:endParaRPr lang="en-US" sz="2000" b="0" strike="noStrike" spc="-1" dirty="0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等线"/>
              </a:rPr>
              <a:t>mediators released from sensory neurons – neuropeptides, chemokines and glutamate – are chemotactic (neutrophils, eosinophils, macrophage, T cell, leukocytes)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113" name="图片 112"/>
          <p:cNvPicPr/>
          <p:nvPr/>
        </p:nvPicPr>
        <p:blipFill>
          <a:blip r:embed="rId2"/>
          <a:stretch/>
        </p:blipFill>
        <p:spPr>
          <a:xfrm>
            <a:off x="-4680" y="1272960"/>
            <a:ext cx="12191760" cy="4296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838080" y="558800"/>
            <a:ext cx="10515240" cy="6299200"/>
          </a:xfrm>
        </p:spPr>
        <p:txBody>
          <a:bodyPr/>
          <a:lstStyle/>
          <a:p>
            <a:r>
              <a:rPr lang="en-US" altLang="zh-CN" dirty="0" smtClean="0"/>
              <a:t>α-</a:t>
            </a:r>
            <a:r>
              <a:rPr lang="en-US" altLang="zh-CN" dirty="0" err="1" smtClean="0"/>
              <a:t>haemolysin</a:t>
            </a:r>
            <a:r>
              <a:rPr lang="en-US" altLang="zh-CN" dirty="0" smtClean="0"/>
              <a:t> activate nociceptors neurons by binding to A </a:t>
            </a:r>
            <a:r>
              <a:rPr lang="en-US" altLang="zh-CN" dirty="0" err="1" smtClean="0"/>
              <a:t>disintegrin</a:t>
            </a:r>
            <a:r>
              <a:rPr lang="en-US" altLang="zh-CN" dirty="0" smtClean="0"/>
              <a:t> and metalloprotease 10</a:t>
            </a:r>
          </a:p>
          <a:p>
            <a:r>
              <a:rPr lang="en-US" altLang="zh-CN" dirty="0" smtClean="0"/>
              <a:t>Formyl peptides induce calcium flux of DRG</a:t>
            </a:r>
          </a:p>
          <a:p>
            <a:endParaRPr lang="en-US" altLang="zh-CN" dirty="0"/>
          </a:p>
          <a:p>
            <a:r>
              <a:rPr lang="en-US" altLang="zh-CN" dirty="0" smtClean="0"/>
              <a:t>Granulocytes near DRG </a:t>
            </a:r>
            <a:r>
              <a:rPr lang="en-US" altLang="zh-CN" dirty="0" err="1" smtClean="0"/>
              <a:t>fibres</a:t>
            </a:r>
            <a:r>
              <a:rPr lang="en-US" altLang="zh-CN" dirty="0" smtClean="0"/>
              <a:t> after infection</a:t>
            </a:r>
          </a:p>
          <a:p>
            <a:r>
              <a:rPr lang="en-US" altLang="zh-CN" dirty="0" smtClean="0"/>
              <a:t>Nav1.8 deleted mice showed increased infiltration of neutrophils / monocyte at infection sites</a:t>
            </a:r>
          </a:p>
          <a:p>
            <a:r>
              <a:rPr lang="en-US" altLang="zh-CN" dirty="0" smtClean="0"/>
              <a:t>Nav1.8 deleted mice lymph node size increased </a:t>
            </a:r>
          </a:p>
          <a:p>
            <a:r>
              <a:rPr lang="en-US" altLang="zh-CN" dirty="0" smtClean="0"/>
              <a:t>CGRP, </a:t>
            </a:r>
            <a:r>
              <a:rPr lang="en-US" altLang="zh-CN" dirty="0" err="1" smtClean="0"/>
              <a:t>galanin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somatostain</a:t>
            </a:r>
            <a:r>
              <a:rPr lang="en-US" altLang="zh-CN" dirty="0" smtClean="0"/>
              <a:t> receptors highly expressed in neutrophils, monocytes and macrophages</a:t>
            </a:r>
          </a:p>
          <a:p>
            <a:r>
              <a:rPr lang="en-US" altLang="zh-CN" dirty="0" smtClean="0"/>
              <a:t>CGRP, </a:t>
            </a:r>
            <a:r>
              <a:rPr lang="en-US" altLang="zh-CN" dirty="0" err="1" smtClean="0"/>
              <a:t>galanin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somatostain</a:t>
            </a:r>
            <a:r>
              <a:rPr lang="en-US" altLang="zh-CN" dirty="0" smtClean="0"/>
              <a:t> all suppress TNF-α release from macrophages after infection</a:t>
            </a:r>
          </a:p>
          <a:p>
            <a:r>
              <a:rPr lang="en-US" altLang="zh-CN" dirty="0" smtClean="0"/>
              <a:t>CGRP injection suppress lymph node size after infection, but didn’t alter inflammation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06597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</TotalTime>
  <Words>487</Words>
  <Application>Microsoft Office PowerPoint</Application>
  <PresentationFormat>宽屏</PresentationFormat>
  <Paragraphs>62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DejaVu Sans</vt:lpstr>
      <vt:lpstr>等线</vt:lpstr>
      <vt:lpstr>等线 Light</vt:lpstr>
      <vt:lpstr>Arial</vt:lpstr>
      <vt:lpstr>Symbol</vt:lpstr>
      <vt:lpstr>Times New Roman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尹 纯友</dc:creator>
  <dc:description/>
  <cp:lastModifiedBy>尹 纯友</cp:lastModifiedBy>
  <cp:revision>123</cp:revision>
  <dcterms:created xsi:type="dcterms:W3CDTF">2020-08-17T01:10:50Z</dcterms:created>
  <dcterms:modified xsi:type="dcterms:W3CDTF">2020-08-18T07:09:52Z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