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6079-7515-44EE-904F-A6BBDEE71EF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B2E9-BB4B-4B1F-8B21-C4358E911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0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6079-7515-44EE-904F-A6BBDEE71EF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B2E9-BB4B-4B1F-8B21-C4358E911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2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6079-7515-44EE-904F-A6BBDEE71EF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B2E9-BB4B-4B1F-8B21-C4358E911D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27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6079-7515-44EE-904F-A6BBDEE71EF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B2E9-BB4B-4B1F-8B21-C4358E911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184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6079-7515-44EE-904F-A6BBDEE71EF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B2E9-BB4B-4B1F-8B21-C4358E911D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07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6079-7515-44EE-904F-A6BBDEE71EF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B2E9-BB4B-4B1F-8B21-C4358E911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14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6079-7515-44EE-904F-A6BBDEE71EF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B2E9-BB4B-4B1F-8B21-C4358E911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95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6079-7515-44EE-904F-A6BBDEE71EF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B2E9-BB4B-4B1F-8B21-C4358E911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1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6079-7515-44EE-904F-A6BBDEE71EF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B2E9-BB4B-4B1F-8B21-C4358E911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88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6079-7515-44EE-904F-A6BBDEE71EF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B2E9-BB4B-4B1F-8B21-C4358E911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3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6079-7515-44EE-904F-A6BBDEE71EF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B2E9-BB4B-4B1F-8B21-C4358E911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3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6079-7515-44EE-904F-A6BBDEE71EF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B2E9-BB4B-4B1F-8B21-C4358E911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6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6079-7515-44EE-904F-A6BBDEE71EF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B2E9-BB4B-4B1F-8B21-C4358E911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3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6079-7515-44EE-904F-A6BBDEE71EF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B2E9-BB4B-4B1F-8B21-C4358E911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1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6079-7515-44EE-904F-A6BBDEE71EF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B2E9-BB4B-4B1F-8B21-C4358E911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1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6079-7515-44EE-904F-A6BBDEE71EF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B2E9-BB4B-4B1F-8B21-C4358E911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5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6079-7515-44EE-904F-A6BBDEE71EF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B9B2E9-BB4B-4B1F-8B21-C4358E911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01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EasyDo</a:t>
            </a:r>
            <a:r>
              <a:rPr lang="zh-CN" altLang="en-US" dirty="0" smtClean="0"/>
              <a:t>项目整体规划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主讲人：尹超</a:t>
            </a:r>
            <a:endParaRPr lang="en-US" altLang="zh-CN" dirty="0" smtClean="0"/>
          </a:p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2018-11-13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8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EasyDo</a:t>
            </a:r>
            <a:r>
              <a:rPr lang="zh-CN" altLang="en-US" dirty="0" smtClean="0"/>
              <a:t>（最简单，就是一层封装）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简述：该模块将前面的内容整合起来，形成有机整体，供用户调用或者测试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属性：</a:t>
            </a:r>
            <a:endParaRPr lang="en-US" altLang="zh-CN" dirty="0" smtClean="0"/>
          </a:p>
          <a:p>
            <a:pPr lvl="2"/>
            <a:r>
              <a:rPr lang="zh-CN" altLang="en-US" dirty="0"/>
              <a:t>待定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Login/</a:t>
            </a:r>
            <a:r>
              <a:rPr lang="en-US" altLang="zh-CN" dirty="0" err="1" smtClean="0"/>
              <a:t>SignOut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Destory</a:t>
            </a:r>
            <a:r>
              <a:rPr lang="zh-CN" altLang="en-US" dirty="0" smtClean="0"/>
              <a:t>（用户登录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注销）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GetAdvise</a:t>
            </a:r>
            <a:r>
              <a:rPr lang="en-US" altLang="zh-CN" dirty="0" smtClean="0"/>
              <a:t>(</a:t>
            </a:r>
            <a:r>
              <a:rPr lang="zh-CN" altLang="en-US" dirty="0" smtClean="0"/>
              <a:t>获取投资建议）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Add</a:t>
            </a:r>
            <a:r>
              <a:rPr lang="en-US" altLang="zh-CN" dirty="0" err="1"/>
              <a:t>InvestRecord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DelInvestRecord</a:t>
            </a:r>
            <a:r>
              <a:rPr lang="zh-CN" altLang="en-US" dirty="0" smtClean="0"/>
              <a:t>（录入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删除实际的投资记录）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BasicInfo</a:t>
            </a:r>
            <a:r>
              <a:rPr lang="zh-CN" altLang="en-US" dirty="0" smtClean="0"/>
              <a:t>（基础信息查询）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ShowInvestInfo</a:t>
            </a:r>
            <a:r>
              <a:rPr lang="zh-CN" altLang="en-US" dirty="0" smtClean="0"/>
              <a:t>（投资情况查询）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2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项目规划与分工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90699"/>
            <a:ext cx="8596668" cy="4250663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快速搭建整体框架</a:t>
            </a:r>
            <a:r>
              <a:rPr lang="en-US" altLang="zh-CN" dirty="0" err="1" smtClean="0"/>
              <a:t>EasyDo</a:t>
            </a:r>
            <a:r>
              <a:rPr lang="zh-CN" altLang="en-US" dirty="0" smtClean="0"/>
              <a:t>，保证能够跑起来，在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上进行托管。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确定各模块的负责人，各自准备好本模块的设计文档和规划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所有人直接在</a:t>
            </a:r>
            <a:r>
              <a:rPr lang="zh-CN" altLang="en-US" dirty="0"/>
              <a:t>同一</a:t>
            </a:r>
            <a:r>
              <a:rPr lang="zh-CN" altLang="en-US" dirty="0" smtClean="0"/>
              <a:t>套主程序（</a:t>
            </a:r>
            <a:r>
              <a:rPr lang="en-US" altLang="zh-CN" dirty="0" err="1" smtClean="0"/>
              <a:t>EasyDo</a:t>
            </a:r>
            <a:r>
              <a:rPr lang="zh-CN" altLang="en-US" dirty="0" smtClean="0"/>
              <a:t>）下进行开发。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每个模块能够在同一套主程序上测试，但是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部分不托管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1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其他注意事项：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85901"/>
            <a:ext cx="8596668" cy="45554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GitHub</a:t>
            </a:r>
            <a:r>
              <a:rPr lang="zh-CN" altLang="en-US" dirty="0"/>
              <a:t>分支策略：</a:t>
            </a:r>
            <a:endParaRPr lang="en-US" altLang="zh-CN" dirty="0"/>
          </a:p>
          <a:p>
            <a:pPr lvl="1"/>
            <a:r>
              <a:rPr lang="zh-CN" altLang="en-US" dirty="0" smtClean="0"/>
              <a:t>远程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下文称</a:t>
            </a:r>
            <a:r>
              <a:rPr lang="en-US" altLang="zh-CN" dirty="0" smtClean="0"/>
              <a:t>origin)</a:t>
            </a:r>
            <a:r>
              <a:rPr lang="zh-CN" altLang="en-US" dirty="0" smtClean="0"/>
              <a:t>主线</a:t>
            </a:r>
            <a:r>
              <a:rPr lang="zh-CN" altLang="en-US" dirty="0"/>
              <a:t>分支定为</a:t>
            </a:r>
            <a:r>
              <a:rPr lang="en-US" altLang="zh-CN" dirty="0"/>
              <a:t>master</a:t>
            </a:r>
            <a:r>
              <a:rPr lang="zh-CN" altLang="en-US" dirty="0"/>
              <a:t>，定期更新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本地分支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下文称</a:t>
            </a:r>
            <a:r>
              <a:rPr lang="en-US" altLang="zh-CN" dirty="0" smtClean="0"/>
              <a:t>local)</a:t>
            </a:r>
            <a:r>
              <a:rPr lang="zh-CN" altLang="en-US" dirty="0" smtClean="0"/>
              <a:t>中主线分支为</a:t>
            </a:r>
            <a:r>
              <a:rPr lang="en-US" altLang="zh-CN" dirty="0" smtClean="0"/>
              <a:t>develop</a:t>
            </a:r>
          </a:p>
          <a:p>
            <a:pPr lvl="1"/>
            <a:r>
              <a:rPr lang="zh-CN" altLang="en-US" dirty="0" smtClean="0"/>
              <a:t>没事就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一下，确保</a:t>
            </a:r>
            <a:r>
              <a:rPr lang="en-US" altLang="zh-CN" dirty="0" err="1" smtClean="0"/>
              <a:t>local:develop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origin:master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开发主线分支命名格式：“</a:t>
            </a:r>
            <a:r>
              <a:rPr lang="en-US" altLang="zh-CN" dirty="0" err="1" smtClean="0"/>
              <a:t>feature_xxx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临时测试时在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分支下建立</a:t>
            </a:r>
            <a:r>
              <a:rPr lang="en-US" altLang="zh-CN" dirty="0" smtClean="0"/>
              <a:t>test/debug</a:t>
            </a:r>
            <a:r>
              <a:rPr lang="zh-CN" altLang="en-US" dirty="0" smtClean="0"/>
              <a:t>分支，用完就删</a:t>
            </a:r>
            <a:endParaRPr lang="en-US" altLang="zh-CN" dirty="0" smtClean="0"/>
          </a:p>
          <a:p>
            <a:r>
              <a:rPr lang="en-US" altLang="zh-CN" dirty="0" smtClean="0"/>
              <a:t>GitHub</a:t>
            </a:r>
            <a:r>
              <a:rPr lang="zh-CN" altLang="en-US" dirty="0" smtClean="0"/>
              <a:t>合并策略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</a:t>
            </a:r>
            <a:r>
              <a:rPr lang="zh-CN" altLang="en-US" dirty="0"/>
              <a:t>一个人有权限合并，其他人只能</a:t>
            </a:r>
            <a:r>
              <a:rPr lang="en-US" altLang="zh-CN" dirty="0"/>
              <a:t>pull </a:t>
            </a:r>
            <a:r>
              <a:rPr lang="en-US" altLang="zh-CN" dirty="0" smtClean="0"/>
              <a:t>request</a:t>
            </a:r>
            <a:endParaRPr lang="en-US" altLang="zh-CN" dirty="0"/>
          </a:p>
          <a:p>
            <a:pPr lvl="1"/>
            <a:r>
              <a:rPr lang="en-US" altLang="zh-CN" dirty="0" smtClean="0"/>
              <a:t>Feature</a:t>
            </a:r>
            <a:r>
              <a:rPr lang="zh-CN" altLang="en-US" dirty="0" smtClean="0"/>
              <a:t>测试成功后想提交到</a:t>
            </a:r>
            <a:r>
              <a:rPr lang="en-US" altLang="zh-CN" dirty="0" err="1" smtClean="0"/>
              <a:t>orign</a:t>
            </a:r>
            <a:r>
              <a:rPr lang="zh-CN" altLang="en-US" dirty="0" smtClean="0"/>
              <a:t>时的标准动作：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 </a:t>
            </a:r>
            <a:r>
              <a:rPr lang="zh-CN" altLang="en-US" dirty="0" smtClean="0"/>
              <a:t>先</a:t>
            </a:r>
            <a:r>
              <a:rPr lang="en-US" altLang="zh-CN" dirty="0"/>
              <a:t>pull</a:t>
            </a:r>
            <a:r>
              <a:rPr lang="zh-CN" altLang="en-US" dirty="0" smtClean="0"/>
              <a:t>，确保</a:t>
            </a:r>
            <a:r>
              <a:rPr lang="en-US" altLang="zh-CN" dirty="0" err="1" smtClean="0"/>
              <a:t>orign:master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local:develop</a:t>
            </a:r>
            <a:r>
              <a:rPr lang="zh-CN" altLang="en-US" dirty="0" smtClean="0"/>
              <a:t>一致，如果不一致，先合并（理论上不可能冲突）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2. </a:t>
            </a:r>
            <a:r>
              <a:rPr lang="zh-CN" altLang="en-US" dirty="0" smtClean="0"/>
              <a:t>然后再将</a:t>
            </a:r>
            <a:r>
              <a:rPr lang="en-US" altLang="zh-CN" dirty="0" err="1" smtClean="0"/>
              <a:t>local:feature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local:develop</a:t>
            </a:r>
            <a:r>
              <a:rPr lang="zh-CN" altLang="en-US" dirty="0" smtClean="0"/>
              <a:t>合并，并将</a:t>
            </a:r>
            <a:r>
              <a:rPr lang="en-US" altLang="zh-CN" dirty="0" err="1" smtClean="0"/>
              <a:t>local:develop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pull request</a:t>
            </a:r>
          </a:p>
          <a:p>
            <a:pPr lvl="2"/>
            <a:r>
              <a:rPr lang="en-US" altLang="zh-CN" dirty="0" smtClean="0"/>
              <a:t>3. </a:t>
            </a:r>
            <a:r>
              <a:rPr lang="zh-CN" altLang="en-US" dirty="0" smtClean="0"/>
              <a:t>检查到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成功合并后，删除</a:t>
            </a:r>
            <a:r>
              <a:rPr lang="en-US" altLang="zh-CN" dirty="0" err="1" smtClean="0"/>
              <a:t>local:feature_xxx</a:t>
            </a:r>
            <a:r>
              <a:rPr lang="zh-CN" altLang="en-US" smtClean="0"/>
              <a:t>分支。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</a:t>
            </a:r>
            <a:r>
              <a:rPr lang="zh-CN" altLang="en-US" dirty="0"/>
              <a:t>是在最新的主线分支下。</a:t>
            </a:r>
            <a:endParaRPr lang="en-US" altLang="zh-CN" dirty="0"/>
          </a:p>
          <a:p>
            <a:pPr lvl="1"/>
            <a:r>
              <a:rPr lang="zh-CN" altLang="en-US" dirty="0" smtClean="0"/>
              <a:t>本地合并出现冲突时，以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分支的内容为准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9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函数返回值约定：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 smtClean="0"/>
              <a:t>：过程正确</a:t>
            </a:r>
            <a:r>
              <a:rPr lang="en-US" altLang="zh-CN" dirty="0"/>
              <a:t>	</a:t>
            </a:r>
            <a:r>
              <a:rPr lang="en-US" altLang="zh-CN" dirty="0" smtClean="0"/>
              <a:t>	-1</a:t>
            </a:r>
            <a:r>
              <a:rPr lang="zh-CN" altLang="en-US" dirty="0" smtClean="0"/>
              <a:t>：过程失败</a:t>
            </a:r>
            <a:endParaRPr lang="en-US" altLang="zh-CN" dirty="0" smtClean="0"/>
          </a:p>
          <a:p>
            <a:r>
              <a:rPr lang="en-US" altLang="zh-CN" dirty="0" err="1" smtClean="0"/>
              <a:t>Gitignore</a:t>
            </a:r>
            <a:r>
              <a:rPr lang="zh-CN" altLang="en-US" dirty="0" smtClean="0"/>
              <a:t>排除：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Debug.py</a:t>
            </a:r>
          </a:p>
          <a:p>
            <a:pPr lvl="1"/>
            <a:r>
              <a:rPr lang="en-US" altLang="zh-CN" dirty="0" smtClean="0"/>
              <a:t>Test.py</a:t>
            </a:r>
            <a:r>
              <a:rPr lang="zh-CN" altLang="en-US" smtClean="0"/>
              <a:t>（自己随意可以在任何地方兴建测试工程，而不会被托管）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84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144493" y="256502"/>
            <a:ext cx="9963339" cy="5966877"/>
            <a:chOff x="362857" y="-30101"/>
            <a:chExt cx="11079984" cy="6635617"/>
          </a:xfrm>
        </p:grpSpPr>
        <p:sp>
          <p:nvSpPr>
            <p:cNvPr id="57" name="椭圆 56"/>
            <p:cNvSpPr/>
            <p:nvPr/>
          </p:nvSpPr>
          <p:spPr>
            <a:xfrm>
              <a:off x="2183641" y="321520"/>
              <a:ext cx="1323833" cy="600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feature</a:t>
              </a:r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>
              <a:off x="4667533" y="313900"/>
              <a:ext cx="1323833" cy="600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develop</a:t>
              </a:r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>
              <a:off x="7342495" y="313900"/>
              <a:ext cx="1323833" cy="600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master</a:t>
              </a:r>
              <a:endParaRPr lang="zh-CN" altLang="en-US" dirty="0"/>
            </a:p>
          </p:txBody>
        </p:sp>
        <p:cxnSp>
          <p:nvCxnSpPr>
            <p:cNvPr id="60" name="直接箭头连接符 59"/>
            <p:cNvCxnSpPr>
              <a:stCxn id="59" idx="2"/>
              <a:endCxn id="58" idx="6"/>
            </p:cNvCxnSpPr>
            <p:nvPr/>
          </p:nvCxnSpPr>
          <p:spPr>
            <a:xfrm flipH="1">
              <a:off x="5991366" y="614151"/>
              <a:ext cx="1351129" cy="0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曲线连接符 60"/>
            <p:cNvCxnSpPr>
              <a:stCxn id="58" idx="2"/>
              <a:endCxn id="57" idx="6"/>
            </p:cNvCxnSpPr>
            <p:nvPr/>
          </p:nvCxnSpPr>
          <p:spPr>
            <a:xfrm rot="10800000" flipV="1">
              <a:off x="3507475" y="614151"/>
              <a:ext cx="1160059" cy="7620"/>
            </a:xfrm>
            <a:prstGeom prst="curvedConnector3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523630" y="0"/>
              <a:ext cx="0" cy="6605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2749711" y="1255598"/>
              <a:ext cx="191070" cy="1910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/>
            <p:cNvCxnSpPr>
              <a:stCxn id="57" idx="4"/>
              <a:endCxn id="63" idx="0"/>
            </p:cNvCxnSpPr>
            <p:nvPr/>
          </p:nvCxnSpPr>
          <p:spPr>
            <a:xfrm flipH="1">
              <a:off x="2845246" y="922022"/>
              <a:ext cx="312" cy="333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/>
            <p:nvPr/>
          </p:nvSpPr>
          <p:spPr>
            <a:xfrm>
              <a:off x="859808" y="1319714"/>
              <a:ext cx="1323833" cy="600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test</a:t>
              </a:r>
              <a:endParaRPr lang="zh-CN" altLang="en-US" dirty="0"/>
            </a:p>
          </p:txBody>
        </p:sp>
        <p:cxnSp>
          <p:nvCxnSpPr>
            <p:cNvPr id="66" name="曲线连接符 65"/>
            <p:cNvCxnSpPr>
              <a:stCxn id="63" idx="2"/>
              <a:endCxn id="65" idx="0"/>
            </p:cNvCxnSpPr>
            <p:nvPr/>
          </p:nvCxnSpPr>
          <p:spPr>
            <a:xfrm rot="10800000">
              <a:off x="1521725" y="1319715"/>
              <a:ext cx="1227986" cy="31419"/>
            </a:xfrm>
            <a:prstGeom prst="curvedConnector4">
              <a:avLst>
                <a:gd name="adj1" fmla="val 23049"/>
                <a:gd name="adj2" fmla="val 82758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>
              <a:off x="1420928" y="2038277"/>
              <a:ext cx="191070" cy="1910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/>
            <p:cNvCxnSpPr>
              <a:stCxn id="65" idx="4"/>
              <a:endCxn id="67" idx="0"/>
            </p:cNvCxnSpPr>
            <p:nvPr/>
          </p:nvCxnSpPr>
          <p:spPr>
            <a:xfrm flipH="1">
              <a:off x="1516463" y="1920216"/>
              <a:ext cx="5262" cy="118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/>
            <p:cNvSpPr/>
            <p:nvPr/>
          </p:nvSpPr>
          <p:spPr>
            <a:xfrm>
              <a:off x="2754366" y="2049882"/>
              <a:ext cx="191070" cy="1910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/>
            <p:cNvCxnSpPr>
              <a:stCxn id="67" idx="6"/>
              <a:endCxn id="69" idx="2"/>
            </p:cNvCxnSpPr>
            <p:nvPr/>
          </p:nvCxnSpPr>
          <p:spPr>
            <a:xfrm>
              <a:off x="1611998" y="2133812"/>
              <a:ext cx="1142368" cy="1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/>
            <p:cNvSpPr/>
            <p:nvPr/>
          </p:nvSpPr>
          <p:spPr>
            <a:xfrm>
              <a:off x="2183641" y="2456531"/>
              <a:ext cx="1316572" cy="600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feature2</a:t>
              </a:r>
              <a:endParaRPr lang="zh-CN" altLang="en-US" dirty="0"/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362857" y="1029648"/>
              <a:ext cx="107696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673241" y="3220804"/>
              <a:ext cx="107696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606566" y="5616802"/>
              <a:ext cx="107696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/>
            <p:cNvSpPr/>
            <p:nvPr/>
          </p:nvSpPr>
          <p:spPr>
            <a:xfrm>
              <a:off x="4667533" y="4004631"/>
              <a:ext cx="1323833" cy="600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develop2</a:t>
              </a:r>
              <a:endParaRPr lang="zh-CN" altLang="en-US" dirty="0"/>
            </a:p>
          </p:txBody>
        </p:sp>
        <p:sp>
          <p:nvSpPr>
            <p:cNvPr id="76" name="椭圆 75"/>
            <p:cNvSpPr/>
            <p:nvPr/>
          </p:nvSpPr>
          <p:spPr>
            <a:xfrm>
              <a:off x="7335672" y="3329185"/>
              <a:ext cx="1323833" cy="600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master2</a:t>
              </a:r>
              <a:endParaRPr lang="zh-CN" altLang="en-US" dirty="0"/>
            </a:p>
          </p:txBody>
        </p:sp>
        <p:sp>
          <p:nvSpPr>
            <p:cNvPr id="77" name="椭圆 76"/>
            <p:cNvSpPr/>
            <p:nvPr/>
          </p:nvSpPr>
          <p:spPr>
            <a:xfrm>
              <a:off x="5233914" y="3533901"/>
              <a:ext cx="191070" cy="1910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箭头连接符 77"/>
            <p:cNvCxnSpPr>
              <a:stCxn id="58" idx="4"/>
              <a:endCxn id="77" idx="0"/>
            </p:cNvCxnSpPr>
            <p:nvPr/>
          </p:nvCxnSpPr>
          <p:spPr>
            <a:xfrm flipH="1">
              <a:off x="5329449" y="914402"/>
              <a:ext cx="1" cy="26194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76" idx="2"/>
              <a:endCxn id="77" idx="6"/>
            </p:cNvCxnSpPr>
            <p:nvPr/>
          </p:nvCxnSpPr>
          <p:spPr>
            <a:xfrm flipH="1">
              <a:off x="5424984" y="3629436"/>
              <a:ext cx="1910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77" idx="4"/>
              <a:endCxn id="75" idx="0"/>
            </p:cNvCxnSpPr>
            <p:nvPr/>
          </p:nvCxnSpPr>
          <p:spPr>
            <a:xfrm>
              <a:off x="5329449" y="3724971"/>
              <a:ext cx="1" cy="279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2746392" y="4212262"/>
              <a:ext cx="191070" cy="1910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4643687" y="4896966"/>
              <a:ext cx="1323833" cy="600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develop3</a:t>
              </a:r>
              <a:endParaRPr lang="zh-CN" altLang="en-US" dirty="0"/>
            </a:p>
          </p:txBody>
        </p:sp>
        <p:sp>
          <p:nvSpPr>
            <p:cNvPr id="83" name="椭圆 82"/>
            <p:cNvSpPr/>
            <p:nvPr/>
          </p:nvSpPr>
          <p:spPr>
            <a:xfrm>
              <a:off x="7902053" y="5103350"/>
              <a:ext cx="191070" cy="1910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箭头连接符 83"/>
            <p:cNvCxnSpPr>
              <a:stCxn id="82" idx="6"/>
              <a:endCxn id="83" idx="2"/>
            </p:cNvCxnSpPr>
            <p:nvPr/>
          </p:nvCxnSpPr>
          <p:spPr>
            <a:xfrm>
              <a:off x="5967520" y="5197217"/>
              <a:ext cx="1934533" cy="166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椭圆 84"/>
            <p:cNvSpPr/>
            <p:nvPr/>
          </p:nvSpPr>
          <p:spPr>
            <a:xfrm>
              <a:off x="7335671" y="5776138"/>
              <a:ext cx="1323833" cy="600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master3</a:t>
              </a:r>
              <a:endParaRPr lang="zh-CN" altLang="en-US" dirty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4611986" y="5788133"/>
              <a:ext cx="1323833" cy="600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develop3</a:t>
              </a:r>
              <a:endParaRPr lang="zh-CN" altLang="en-US" dirty="0"/>
            </a:p>
          </p:txBody>
        </p:sp>
        <p:cxnSp>
          <p:nvCxnSpPr>
            <p:cNvPr id="87" name="直接箭头连接符 86"/>
            <p:cNvCxnSpPr>
              <a:stCxn id="59" idx="4"/>
              <a:endCxn id="76" idx="0"/>
            </p:cNvCxnSpPr>
            <p:nvPr/>
          </p:nvCxnSpPr>
          <p:spPr>
            <a:xfrm flipH="1">
              <a:off x="7997589" y="914402"/>
              <a:ext cx="6823" cy="24147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76" idx="4"/>
            </p:cNvCxnSpPr>
            <p:nvPr/>
          </p:nvCxnSpPr>
          <p:spPr>
            <a:xfrm flipH="1">
              <a:off x="7997588" y="3929687"/>
              <a:ext cx="1" cy="1172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3" idx="4"/>
            </p:cNvCxnSpPr>
            <p:nvPr/>
          </p:nvCxnSpPr>
          <p:spPr>
            <a:xfrm>
              <a:off x="7997588" y="5294420"/>
              <a:ext cx="6823" cy="493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6263063" y="4853846"/>
              <a:ext cx="1343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Pull Request</a:t>
              </a:r>
              <a:endParaRPr lang="zh-CN" altLang="en-US" dirty="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7983265" y="530082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access</a:t>
              </a:r>
              <a:endParaRPr lang="zh-CN" altLang="en-US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2975974" y="1929060"/>
              <a:ext cx="2593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此处成功合并，删除</a:t>
              </a:r>
              <a:r>
                <a:rPr lang="en-US" altLang="zh-CN" dirty="0" smtClean="0"/>
                <a:t>test</a:t>
              </a:r>
              <a:endParaRPr lang="zh-CN" altLang="en-US" dirty="0"/>
            </a:p>
          </p:txBody>
        </p:sp>
        <p:cxnSp>
          <p:nvCxnSpPr>
            <p:cNvPr id="93" name="直接箭头连接符 92"/>
            <p:cNvCxnSpPr>
              <a:endCxn id="69" idx="0"/>
            </p:cNvCxnSpPr>
            <p:nvPr/>
          </p:nvCxnSpPr>
          <p:spPr>
            <a:xfrm>
              <a:off x="2845558" y="1442545"/>
              <a:ext cx="4343" cy="6073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69" idx="4"/>
              <a:endCxn id="71" idx="0"/>
            </p:cNvCxnSpPr>
            <p:nvPr/>
          </p:nvCxnSpPr>
          <p:spPr>
            <a:xfrm flipH="1">
              <a:off x="2841927" y="2240952"/>
              <a:ext cx="7974" cy="2155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71" idx="4"/>
              <a:endCxn id="81" idx="0"/>
            </p:cNvCxnSpPr>
            <p:nvPr/>
          </p:nvCxnSpPr>
          <p:spPr>
            <a:xfrm>
              <a:off x="2841927" y="3057033"/>
              <a:ext cx="0" cy="11552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75" idx="2"/>
              <a:endCxn id="81" idx="6"/>
            </p:cNvCxnSpPr>
            <p:nvPr/>
          </p:nvCxnSpPr>
          <p:spPr>
            <a:xfrm flipH="1">
              <a:off x="2937462" y="4304882"/>
              <a:ext cx="1730071" cy="2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81" idx="4"/>
              <a:endCxn id="82" idx="2"/>
            </p:cNvCxnSpPr>
            <p:nvPr/>
          </p:nvCxnSpPr>
          <p:spPr>
            <a:xfrm>
              <a:off x="2841927" y="4403332"/>
              <a:ext cx="1801760" cy="7938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/>
            <p:cNvSpPr txBox="1"/>
            <p:nvPr/>
          </p:nvSpPr>
          <p:spPr>
            <a:xfrm>
              <a:off x="2869194" y="394013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解决</a:t>
              </a:r>
              <a:r>
                <a:rPr lang="zh-CN" altLang="en-US" dirty="0">
                  <a:solidFill>
                    <a:srgbClr val="FF0000"/>
                  </a:solidFill>
                </a:rPr>
                <a:t>本地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冲突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420928" y="5849155"/>
              <a:ext cx="2452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确保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master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同意自己的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提交后再删除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feature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9633155" y="600649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1. </a:t>
              </a:r>
              <a:r>
                <a:rPr lang="zh-CN" altLang="en-US" dirty="0" smtClean="0"/>
                <a:t>初始状态</a:t>
              </a:r>
              <a:endParaRPr lang="zh-CN" altLang="en-US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9633155" y="2756782"/>
              <a:ext cx="1365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2. </a:t>
              </a:r>
              <a:r>
                <a:rPr lang="zh-CN" altLang="en-US" dirty="0" smtClean="0"/>
                <a:t>特性开发</a:t>
              </a:r>
              <a:endParaRPr lang="zh-CN" altLang="en-US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9633155" y="5132603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3. </a:t>
              </a:r>
              <a:r>
                <a:rPr lang="zh-CN" altLang="en-US" dirty="0" smtClean="0"/>
                <a:t>请求合并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633155" y="6049413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4. </a:t>
              </a:r>
              <a:r>
                <a:rPr lang="zh-CN" altLang="en-US" dirty="0" smtClean="0"/>
                <a:t>合并完成</a:t>
              </a:r>
              <a:endParaRPr lang="zh-CN" altLang="en-US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173604" y="60064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复制</a:t>
              </a:r>
              <a:endParaRPr lang="zh-CN" altLang="en-US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3783477" y="59051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复制</a:t>
              </a:r>
              <a:endParaRPr lang="zh-CN" altLang="en-US" dirty="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3855492" y="-30101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本地过程</a:t>
              </a:r>
              <a:endParaRPr lang="zh-CN" altLang="en-US" b="1" dirty="0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8575706" y="20854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远端过程</a:t>
              </a:r>
              <a:endParaRPr lang="zh-CN" altLang="en-US" b="1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5357195" y="2990839"/>
              <a:ext cx="20462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</a:rPr>
                <a:t>提交</a:t>
              </a:r>
              <a:r>
                <a:rPr lang="zh-CN" altLang="en-US" sz="1600" dirty="0" smtClean="0">
                  <a:solidFill>
                    <a:srgbClr val="FF0000"/>
                  </a:solidFill>
                </a:rPr>
                <a:t>前先确保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rgbClr val="FF0000"/>
                  </a:solidFill>
                </a:rPr>
                <a:t>master</a:t>
              </a:r>
              <a:r>
                <a:rPr lang="zh-CN" altLang="en-US" sz="1600" dirty="0" smtClean="0">
                  <a:solidFill>
                    <a:srgbClr val="FF0000"/>
                  </a:solidFill>
                </a:rPr>
                <a:t>和</a:t>
              </a:r>
              <a:r>
                <a:rPr lang="en-US" altLang="zh-CN" sz="1600" dirty="0" smtClean="0">
                  <a:solidFill>
                    <a:srgbClr val="FF0000"/>
                  </a:solidFill>
                </a:rPr>
                <a:t>develop</a:t>
              </a:r>
              <a:r>
                <a:rPr lang="zh-CN" altLang="en-US" sz="1600" dirty="0" smtClean="0">
                  <a:solidFill>
                    <a:srgbClr val="FF0000"/>
                  </a:solidFill>
                </a:rPr>
                <a:t>一致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系统执行流程图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大类的划分与依据说明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类的功能定义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项目规划与分工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5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最简执行流程图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0011" y="3646879"/>
            <a:ext cx="1255595" cy="37745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下个月到来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38575" y="1819275"/>
            <a:ext cx="13525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91250" y="1819275"/>
            <a:ext cx="147637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首次初始化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38575" y="2611436"/>
            <a:ext cx="13525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股</a:t>
            </a:r>
            <a:r>
              <a:rPr lang="zh-CN" altLang="en-US" dirty="0" smtClean="0"/>
              <a:t>债比计算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38575" y="3348033"/>
            <a:ext cx="13525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安全性评估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38575" y="4075105"/>
            <a:ext cx="13525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提供建议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38575" y="4792652"/>
            <a:ext cx="13525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结果录入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2"/>
            <a:endCxn id="6" idx="0"/>
          </p:cNvCxnSpPr>
          <p:nvPr/>
        </p:nvCxnSpPr>
        <p:spPr>
          <a:xfrm>
            <a:off x="4514850" y="2124075"/>
            <a:ext cx="0" cy="48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>
            <a:off x="4514850" y="2916236"/>
            <a:ext cx="0" cy="43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4514850" y="3652833"/>
            <a:ext cx="0" cy="42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  <a:endCxn id="9" idx="0"/>
          </p:cNvCxnSpPr>
          <p:nvPr/>
        </p:nvCxnSpPr>
        <p:spPr>
          <a:xfrm>
            <a:off x="4514850" y="4379905"/>
            <a:ext cx="0" cy="41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9" idx="1"/>
          </p:cNvCxnSpPr>
          <p:nvPr/>
        </p:nvCxnSpPr>
        <p:spPr>
          <a:xfrm rot="10800000" flipH="1">
            <a:off x="3838574" y="2367756"/>
            <a:ext cx="676273" cy="2577297"/>
          </a:xfrm>
          <a:prstGeom prst="bentConnector4">
            <a:avLst>
              <a:gd name="adj1" fmla="val -134273"/>
              <a:gd name="adj2" fmla="val 100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1"/>
          </p:cNvCxnSpPr>
          <p:nvPr/>
        </p:nvCxnSpPr>
        <p:spPr>
          <a:xfrm>
            <a:off x="5191125" y="1971675"/>
            <a:ext cx="1000125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191250" y="2763836"/>
            <a:ext cx="189547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投资收益率查询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大类的划分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主要依据：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人员组织结构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按功能模块化，尽可能解耦和</a:t>
            </a:r>
            <a:endParaRPr lang="en-US" altLang="zh-CN" dirty="0" smtClean="0"/>
          </a:p>
          <a:p>
            <a:pPr marL="400050"/>
            <a:r>
              <a:rPr lang="zh-CN" altLang="en-US" dirty="0" smtClean="0"/>
              <a:t>类的划分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User</a:t>
            </a:r>
            <a:r>
              <a:rPr lang="zh-CN" altLang="en-US" dirty="0" smtClean="0"/>
              <a:t>：负责用户创建，删除，资产收益率计算，对比，统计，显示等内容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Algorithm</a:t>
            </a:r>
            <a:r>
              <a:rPr lang="zh-CN" altLang="en-US" dirty="0" smtClean="0"/>
              <a:t>：负责核心的算法处理逻辑，主要是得到投资建议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Data</a:t>
            </a:r>
            <a:r>
              <a:rPr lang="zh-CN" altLang="en-US" dirty="0" smtClean="0"/>
              <a:t>：负责向算法部门提供数据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 smtClean="0"/>
              <a:t>MySql</a:t>
            </a:r>
            <a:r>
              <a:rPr lang="zh-CN" altLang="en-US" dirty="0" smtClean="0"/>
              <a:t>：负责用户管理和数据存取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 smtClean="0"/>
              <a:t>EasyDo</a:t>
            </a:r>
            <a:r>
              <a:rPr lang="zh-CN" altLang="en-US" dirty="0" smtClean="0"/>
              <a:t>：顶层封装。方便用户使用与开发人员调试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51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类的功能定义（需要一起讨论）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User</a:t>
            </a:r>
            <a:r>
              <a:rPr lang="zh-CN" altLang="en-US" dirty="0" smtClean="0"/>
              <a:t>（难度系数低）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用户名，密码，股池列表，投资记录列表，注册时间，投资收益率，投资偏好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成本，</a:t>
            </a:r>
            <a:r>
              <a:rPr lang="zh-CN" altLang="en-US" dirty="0"/>
              <a:t>总</a:t>
            </a:r>
            <a:r>
              <a:rPr lang="zh-CN" altLang="en-US" dirty="0" smtClean="0"/>
              <a:t>市值，现金（不够</a:t>
            </a:r>
            <a:r>
              <a:rPr lang="en-US" altLang="zh-CN" dirty="0" smtClean="0"/>
              <a:t>100</a:t>
            </a:r>
            <a:r>
              <a:rPr lang="zh-CN" altLang="en-US" dirty="0" smtClean="0"/>
              <a:t>股的部分），收益率等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删除（存在数据库里）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用户信息安全性考虑（登陆密码）</a:t>
            </a:r>
            <a:endParaRPr lang="en-US" altLang="zh-CN" dirty="0" smtClean="0"/>
          </a:p>
          <a:p>
            <a:r>
              <a:rPr lang="zh-CN" altLang="en-US" dirty="0"/>
              <a:t>耦合</a:t>
            </a:r>
            <a:r>
              <a:rPr lang="zh-CN" altLang="en-US" dirty="0" smtClean="0"/>
              <a:t>性分析：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用户信息必须涉及数据库操作，与</a:t>
            </a:r>
            <a:r>
              <a:rPr lang="en-US" altLang="zh-CN" b="1" dirty="0" err="1" smtClean="0">
                <a:solidFill>
                  <a:srgbClr val="0070C0"/>
                </a:solidFill>
              </a:rPr>
              <a:t>MySql</a:t>
            </a:r>
            <a:r>
              <a:rPr lang="zh-CN" altLang="en-US" dirty="0" smtClean="0"/>
              <a:t>有联系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1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User.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Invest</a:t>
            </a:r>
            <a:r>
              <a:rPr lang="en-US" altLang="zh-CN" dirty="0" smtClean="0"/>
              <a:t>(User</a:t>
            </a:r>
            <a:r>
              <a:rPr lang="zh-CN" altLang="en-US" dirty="0" smtClean="0"/>
              <a:t>的子类，或者直接合并到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中去）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大部分继承于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。需要时可添加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新增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/</a:t>
            </a:r>
            <a:r>
              <a:rPr lang="zh-CN" altLang="en-US" dirty="0"/>
              <a:t>查询</a:t>
            </a:r>
            <a:r>
              <a:rPr lang="zh-CN" altLang="en-US" dirty="0" smtClean="0"/>
              <a:t>投资记录（</a:t>
            </a:r>
            <a:r>
              <a:rPr lang="zh-CN" altLang="en-US" dirty="0"/>
              <a:t>更新投资历史列表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此处要认真定义投资记录的格式（</a:t>
            </a:r>
            <a:r>
              <a:rPr lang="en-US" altLang="zh-CN" dirty="0" smtClean="0"/>
              <a:t>id,</a:t>
            </a:r>
            <a:r>
              <a:rPr lang="zh-CN" altLang="en-US" dirty="0" smtClean="0"/>
              <a:t>交易时间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成交价）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投资收益率计算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同比</a:t>
            </a:r>
            <a:r>
              <a:rPr lang="en-US" altLang="zh-CN" dirty="0" smtClean="0"/>
              <a:t>ETF</a:t>
            </a:r>
            <a:r>
              <a:rPr lang="zh-CN" altLang="en-US" dirty="0" smtClean="0"/>
              <a:t>指数，著名基金收益率计算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有效性分析逻辑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绘图显示（暂不着急）</a:t>
            </a:r>
            <a:endParaRPr lang="en-US" altLang="zh-CN" dirty="0" smtClean="0"/>
          </a:p>
          <a:p>
            <a:pPr lvl="1"/>
            <a:r>
              <a:rPr lang="zh-CN" altLang="en-US" dirty="0"/>
              <a:t>耦合</a:t>
            </a:r>
            <a:r>
              <a:rPr lang="zh-CN" altLang="en-US" dirty="0" smtClean="0"/>
              <a:t>性分析：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投资记录写入时依赖于</a:t>
            </a:r>
            <a:r>
              <a:rPr lang="en-US" altLang="zh-CN" b="1" dirty="0" err="1" smtClean="0">
                <a:solidFill>
                  <a:srgbClr val="0070C0"/>
                </a:solidFill>
              </a:rPr>
              <a:t>EasyDo</a:t>
            </a:r>
            <a:r>
              <a:rPr lang="zh-CN" altLang="en-US" dirty="0" smtClean="0"/>
              <a:t>的分析，不过功能测试时可以不管，弱耦合性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3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2. 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Algorithm(</a:t>
            </a:r>
            <a:r>
              <a:rPr lang="zh-CN" altLang="en-US" dirty="0" smtClean="0"/>
              <a:t>难度系数最高）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简述：负责投资核心逻辑分析，给出投资建议</a:t>
            </a:r>
            <a:r>
              <a:rPr lang="zh-CN" altLang="en-US" dirty="0"/>
              <a:t>。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股票列表，投资额；输出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投资建议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2"/>
            <a:r>
              <a:rPr lang="zh-CN" altLang="en-US" dirty="0"/>
              <a:t>股债</a:t>
            </a:r>
            <a:r>
              <a:rPr lang="zh-CN" altLang="en-US" dirty="0" smtClean="0"/>
              <a:t>比率计算（粒度很大，还未研究，需要细化）</a:t>
            </a:r>
            <a:endParaRPr lang="en-US" altLang="zh-CN" dirty="0" smtClean="0"/>
          </a:p>
          <a:p>
            <a:pPr lvl="2"/>
            <a:r>
              <a:rPr lang="zh-CN" altLang="en-US" dirty="0"/>
              <a:t>股</a:t>
            </a:r>
            <a:r>
              <a:rPr lang="zh-CN" altLang="en-US" dirty="0" smtClean="0"/>
              <a:t>池安全性评估</a:t>
            </a:r>
            <a:endParaRPr lang="en-US" altLang="zh-CN" dirty="0" smtClean="0"/>
          </a:p>
          <a:p>
            <a:pPr lvl="3"/>
            <a:r>
              <a:rPr lang="zh-CN" altLang="en-US" dirty="0"/>
              <a:t>个</a:t>
            </a:r>
            <a:r>
              <a:rPr lang="zh-CN" altLang="en-US" dirty="0" smtClean="0"/>
              <a:t>股基本面数据获取（天梯图</a:t>
            </a:r>
            <a:r>
              <a:rPr lang="en-US" altLang="zh-CN" dirty="0" smtClean="0"/>
              <a:t>+</a:t>
            </a:r>
            <a:r>
              <a:rPr lang="zh-CN" altLang="en-US" dirty="0" smtClean="0"/>
              <a:t>得分）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行业对比分析</a:t>
            </a:r>
            <a:r>
              <a:rPr lang="en-US" altLang="zh-CN" dirty="0" smtClean="0"/>
              <a:t>+</a:t>
            </a:r>
            <a:r>
              <a:rPr lang="zh-CN" altLang="en-US" dirty="0" smtClean="0"/>
              <a:t>历史变化等逻辑（需要细化）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股池筛选与更新（极少改变）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获取投资建议（最终给用户的接口）</a:t>
            </a:r>
            <a:endParaRPr lang="en-US" altLang="zh-CN" dirty="0" smtClean="0"/>
          </a:p>
          <a:p>
            <a:r>
              <a:rPr lang="zh-CN" altLang="en-US" dirty="0"/>
              <a:t>耦合</a:t>
            </a:r>
            <a:r>
              <a:rPr lang="zh-CN" altLang="en-US" dirty="0" smtClean="0"/>
              <a:t>性分析：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需要获取数据，与</a:t>
            </a:r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r>
              <a:rPr lang="zh-CN" altLang="en-US" dirty="0" smtClean="0"/>
              <a:t>有联系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28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CN" sz="2800" b="1" dirty="0">
                <a:solidFill>
                  <a:srgbClr val="FF0000"/>
                </a:solidFill>
              </a:rPr>
              <a:t>Data</a:t>
            </a:r>
            <a:r>
              <a:rPr lang="zh-CN" altLang="en-US" dirty="0" smtClean="0"/>
              <a:t>（难度系数较高）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简述：满足</a:t>
            </a:r>
            <a:r>
              <a:rPr lang="en-US" altLang="zh-CN" dirty="0" err="1" smtClean="0"/>
              <a:t>EasyDo</a:t>
            </a:r>
            <a:r>
              <a:rPr lang="zh-CN" altLang="en-US" dirty="0" smtClean="0"/>
              <a:t>的数据需求（爬虫，已有模块调取，计算）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zh-CN" altLang="en-US" dirty="0"/>
              <a:t>耦合</a:t>
            </a:r>
            <a:r>
              <a:rPr lang="zh-CN" altLang="en-US" dirty="0" smtClean="0"/>
              <a:t>性分析：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获取到的数据一方面提供给</a:t>
            </a:r>
            <a:r>
              <a:rPr lang="en-US" altLang="zh-CN" b="1" dirty="0" err="1" smtClean="0">
                <a:solidFill>
                  <a:srgbClr val="0070C0"/>
                </a:solidFill>
              </a:rPr>
              <a:t>EasyDo</a:t>
            </a:r>
            <a:r>
              <a:rPr lang="zh-CN" altLang="en-US" dirty="0" smtClean="0"/>
              <a:t>，另一方面有可能（不一定）要上传</a:t>
            </a:r>
            <a:r>
              <a:rPr lang="en-US" altLang="zh-CN" b="1" dirty="0" err="1" smtClean="0">
                <a:solidFill>
                  <a:srgbClr val="0070C0"/>
                </a:solidFill>
              </a:rPr>
              <a:t>MySql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原始需求来源：</a:t>
            </a:r>
            <a:r>
              <a:rPr lang="en-US" altLang="zh-CN" dirty="0" err="1" smtClean="0"/>
              <a:t>easydo</a:t>
            </a:r>
            <a:r>
              <a:rPr lang="zh-CN" altLang="en-US" dirty="0" smtClean="0"/>
              <a:t>部门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主动定义数据接口，并返回给</a:t>
            </a:r>
            <a:r>
              <a:rPr lang="en-US" altLang="zh-CN" dirty="0" err="1" smtClean="0"/>
              <a:t>EasyDo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1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en-US" altLang="zh-CN" sz="2800" b="1" dirty="0" err="1">
                <a:solidFill>
                  <a:srgbClr val="FF0000"/>
                </a:solidFill>
              </a:rPr>
              <a:t>MySql</a:t>
            </a:r>
            <a:r>
              <a:rPr lang="zh-CN" altLang="en-US" dirty="0" smtClean="0"/>
              <a:t>（难度系数较低）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简述：主要负责</a:t>
            </a:r>
            <a:r>
              <a:rPr lang="zh-CN" altLang="en-US" u="sng" dirty="0" smtClean="0"/>
              <a:t>用户信息管理</a:t>
            </a:r>
            <a:r>
              <a:rPr lang="zh-CN" altLang="en-US" dirty="0" smtClean="0"/>
              <a:t>和</a:t>
            </a:r>
            <a:r>
              <a:rPr lang="zh-CN" altLang="en-US" u="sng" dirty="0" smtClean="0"/>
              <a:t>金融数据存取</a:t>
            </a:r>
            <a:r>
              <a:rPr lang="zh-CN" altLang="en-US" dirty="0" smtClean="0"/>
              <a:t>两大功能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用户登录（系统运行的第一句话）</a:t>
            </a:r>
            <a:endParaRPr lang="en-US" altLang="zh-CN" dirty="0" smtClean="0"/>
          </a:p>
          <a:p>
            <a:pPr lvl="1"/>
            <a:r>
              <a:rPr lang="zh-CN" altLang="en-US" dirty="0"/>
              <a:t>耦合</a:t>
            </a:r>
            <a:r>
              <a:rPr lang="zh-CN" altLang="en-US" dirty="0" smtClean="0"/>
              <a:t>性分析：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</a:t>
            </a:r>
            <a:r>
              <a:rPr lang="en-US" altLang="zh-CN" b="1" dirty="0" smtClean="0">
                <a:solidFill>
                  <a:srgbClr val="0070C0"/>
                </a:solidFill>
              </a:rPr>
              <a:t>user</a:t>
            </a:r>
            <a:r>
              <a:rPr lang="zh-CN" altLang="en-US" dirty="0" smtClean="0"/>
              <a:t>和</a:t>
            </a:r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r>
              <a:rPr lang="zh-CN" altLang="en-US" dirty="0" smtClean="0"/>
              <a:t>有交互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3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947</Words>
  <Application>Microsoft Office PowerPoint</Application>
  <PresentationFormat>宽屏</PresentationFormat>
  <Paragraphs>138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方正姚体</vt:lpstr>
      <vt:lpstr>华文新魏</vt:lpstr>
      <vt:lpstr>Arial</vt:lpstr>
      <vt:lpstr>Trebuchet MS</vt:lpstr>
      <vt:lpstr>Wingdings 3</vt:lpstr>
      <vt:lpstr>平面</vt:lpstr>
      <vt:lpstr>EasyDo项目整体规划</vt:lpstr>
      <vt:lpstr>提纲</vt:lpstr>
      <vt:lpstr>最简执行流程图</vt:lpstr>
      <vt:lpstr>大类的划分</vt:lpstr>
      <vt:lpstr>类的功能定义（需要一起讨论）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项目规划与分工</vt:lpstr>
      <vt:lpstr>其他注意事项：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EasyDo项目整体规划</dc:title>
  <dc:creator>yinchao</dc:creator>
  <cp:lastModifiedBy>yinchao</cp:lastModifiedBy>
  <cp:revision>48</cp:revision>
  <dcterms:created xsi:type="dcterms:W3CDTF">2018-11-10T00:54:25Z</dcterms:created>
  <dcterms:modified xsi:type="dcterms:W3CDTF">2018-11-13T14:35:56Z</dcterms:modified>
</cp:coreProperties>
</file>