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8"/>
  </p:notesMasterIdLst>
  <p:sldIdLst>
    <p:sldId id="256" r:id="rId2"/>
    <p:sldId id="257" r:id="rId3"/>
    <p:sldId id="265" r:id="rId4"/>
    <p:sldId id="258" r:id="rId5"/>
    <p:sldId id="259" r:id="rId6"/>
    <p:sldId id="262" r:id="rId7"/>
    <p:sldId id="261" r:id="rId8"/>
    <p:sldId id="260" r:id="rId9"/>
    <p:sldId id="263" r:id="rId10"/>
    <p:sldId id="267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9" r:id="rId19"/>
    <p:sldId id="274" r:id="rId20"/>
    <p:sldId id="273" r:id="rId21"/>
    <p:sldId id="278" r:id="rId22"/>
    <p:sldId id="280" r:id="rId23"/>
    <p:sldId id="276" r:id="rId24"/>
    <p:sldId id="275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0F1"/>
    <a:srgbClr val="38E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F7F8E-E13E-459A-B0B4-932C1655D8D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FD9E5-ADEF-4884-A5A3-6842A37F3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https://www.techtarget.com/whatis/definition/named-entity-recognition-NER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D9E5-ADEF-4884-A5A3-6842A37F3E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https://www.altexsoft.com/blog/structured-unstructured-data/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D9E5-ADEF-4884-A5A3-6842A37F3E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D9E5-ADEF-4884-A5A3-6842A37F3E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https://towardsdatascience.com/model-rollbacks-through-versioning-7cdca954e1cc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FD9E5-ADEF-4884-A5A3-6842A37F3E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08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1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22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28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21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37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108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09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5" name="Picture 34" descr="A blue and white paper cut out&#10;&#10;Description automatically generated">
            <a:extLst>
              <a:ext uri="{FF2B5EF4-FFF2-40B4-BE49-F238E27FC236}">
                <a16:creationId xmlns:a16="http://schemas.microsoft.com/office/drawing/2014/main" id="{CE18FD7F-8D91-40B6-B716-7AE501E2CE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15" r="981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E49E5-2D79-7534-48E6-5DC7D9B8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Midterm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44BD0-600D-7954-F71C-98AB2496E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</a:rPr>
              <a:t>Intern: </a:t>
            </a:r>
            <a:r>
              <a:rPr lang="en-US" sz="3600" dirty="0">
                <a:solidFill>
                  <a:srgbClr val="FFFFFF"/>
                </a:solidFill>
              </a:rPr>
              <a:t>Matt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19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BEA2-19EA-DB0E-F29D-C3805DB4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/>
              <a:t>所以，這就是可以使用（部署）的嗎？</a:t>
            </a:r>
            <a:endParaRPr lang="en-US" b="1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C5ABA-97BD-B9FA-F814-114E811BA0AD}"/>
              </a:ext>
            </a:extLst>
          </p:cNvPr>
          <p:cNvSpPr txBox="1"/>
          <p:nvPr/>
        </p:nvSpPr>
        <p:spPr>
          <a:xfrm>
            <a:off x="657225" y="2736502"/>
            <a:ext cx="6334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j-lt"/>
              </a:rPr>
              <a:t>現況</a:t>
            </a:r>
            <a:endParaRPr lang="en-US" altLang="zh-CN" sz="2800" b="1" dirty="0">
              <a:latin typeface="+mj-lt"/>
            </a:endParaRPr>
          </a:p>
          <a:p>
            <a:r>
              <a:rPr lang="zh-CN" altLang="en-US" sz="2800" dirty="0">
                <a:latin typeface="+mj-lt"/>
              </a:rPr>
              <a:t>已清理資料約</a:t>
            </a:r>
            <a:r>
              <a:rPr lang="en-US" altLang="zh-CN" sz="2800" dirty="0">
                <a:latin typeface="+mj-lt"/>
              </a:rPr>
              <a:t>36,000</a:t>
            </a:r>
            <a:r>
              <a:rPr lang="zh-CN" altLang="en-US" sz="2800" dirty="0">
                <a:latin typeface="+mj-lt"/>
              </a:rPr>
              <a:t>筆法院判例資料</a:t>
            </a:r>
            <a:endParaRPr lang="en-US" altLang="zh-CN" sz="2800" dirty="0">
              <a:latin typeface="+mj-lt"/>
            </a:endParaRPr>
          </a:p>
          <a:p>
            <a:r>
              <a:rPr lang="zh-CN" altLang="en-US" sz="2800" dirty="0">
                <a:latin typeface="+mj-lt"/>
              </a:rPr>
              <a:t>完整資料約</a:t>
            </a:r>
            <a:r>
              <a:rPr lang="en-US" altLang="zh-CN" sz="2800" dirty="0">
                <a:latin typeface="+mj-lt"/>
              </a:rPr>
              <a:t>1,000,000</a:t>
            </a:r>
            <a:r>
              <a:rPr lang="zh-CN" altLang="en-US" sz="2800" dirty="0">
                <a:latin typeface="+mj-lt"/>
              </a:rPr>
              <a:t>筆法院判例資料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47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EE972-98BA-FA96-8CBB-35E2E06F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59"/>
            <a:ext cx="12192000" cy="67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0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510-2B91-8487-FF63-141A38C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F4B8-C08E-0CC8-80EC-2040ACB6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AC74D-DAA9-36C8-F9BE-66D8C7C9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" y="0"/>
            <a:ext cx="12163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2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26D8-5D5A-62FB-9834-D28C52C6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/>
              <a:t>MLOps</a:t>
            </a:r>
            <a:endParaRPr lang="en-US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2D71-884E-73E3-A0AC-0CA3CECD2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/>
              <a:t>簡化</a:t>
            </a:r>
            <a:r>
              <a:rPr lang="zh-TW" altLang="en-US" dirty="0"/>
              <a:t>和</a:t>
            </a:r>
            <a:r>
              <a:rPr lang="zh-TW" altLang="en-US" b="1" dirty="0"/>
              <a:t>自動化機器學習</a:t>
            </a:r>
            <a:r>
              <a:rPr lang="zh-TW" altLang="en-US" dirty="0"/>
              <a:t>模型開發和部署的過程。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結合</a:t>
            </a:r>
            <a:r>
              <a:rPr lang="en-US" altLang="zh-TW" dirty="0"/>
              <a:t>DevOps</a:t>
            </a:r>
            <a:r>
              <a:rPr lang="zh-TW" altLang="en-US" dirty="0"/>
              <a:t>的元素，如持續集成和持續交付（</a:t>
            </a:r>
            <a:r>
              <a:rPr lang="en-US" altLang="zh-TW" dirty="0"/>
              <a:t>CI/CD</a:t>
            </a:r>
            <a:r>
              <a:rPr lang="zh-TW" altLang="en-US" dirty="0"/>
              <a:t>），敏捷</a:t>
            </a:r>
            <a:r>
              <a:rPr lang="en-US" altLang="zh-TW" dirty="0" err="1"/>
              <a:t>MLOps</a:t>
            </a:r>
            <a:r>
              <a:rPr lang="zh-TW" altLang="en-US" dirty="0"/>
              <a:t>在機器學習模型的生命週期中</a:t>
            </a:r>
            <a:r>
              <a:rPr lang="zh-TW" altLang="en-US" b="1" dirty="0"/>
              <a:t>高效、可靠地部署</a:t>
            </a:r>
            <a:r>
              <a:rPr lang="en-US" altLang="zh-TW" b="1" dirty="0"/>
              <a:t>ML</a:t>
            </a:r>
            <a:r>
              <a:rPr lang="zh-TW" altLang="en-US" b="1" dirty="0"/>
              <a:t>模型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51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7B1A-5B25-D3A8-E003-8759090D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/>
              <a:t>MLOps</a:t>
            </a:r>
            <a:r>
              <a:rPr lang="en-US" i="0" dirty="0"/>
              <a:t> </a:t>
            </a:r>
            <a:r>
              <a:rPr lang="zh-CN" altLang="en-US" i="0" dirty="0"/>
              <a:t>原則</a:t>
            </a:r>
            <a:endParaRPr lang="en-US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9CDA-73B9-3274-B31A-877FEE7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自動化和集成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持續整合和持續部署（</a:t>
            </a:r>
            <a:r>
              <a:rPr lang="en-US" altLang="zh-TW" sz="2800" dirty="0"/>
              <a:t>CI/CD</a:t>
            </a:r>
            <a:r>
              <a:rPr lang="zh-TW" altLang="en-US" sz="2800" dirty="0"/>
              <a:t>）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版本控制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監控和運維</a:t>
            </a:r>
            <a:r>
              <a:rPr lang="en-US" altLang="zh-CN" sz="28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/>
              <a:t>再訓練和模型更新</a:t>
            </a:r>
            <a:endParaRPr lang="en-US" altLang="zh-TW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協作和溝通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735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12F74-D0AE-374D-0C8B-0816CFB0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29" y="613969"/>
            <a:ext cx="9640645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96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8427-CF1D-5FF3-894E-6A73027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Web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E6C5-F38E-87A3-AABA-BDF2BBCC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69485"/>
            <a:ext cx="10077557" cy="3549045"/>
          </a:xfrm>
        </p:spPr>
        <p:txBody>
          <a:bodyPr/>
          <a:lstStyle/>
          <a:p>
            <a:r>
              <a:rPr lang="en-US" altLang="zh-TW" dirty="0"/>
              <a:t>NER Web</a:t>
            </a:r>
            <a:r>
              <a:rPr lang="zh-TW" altLang="en-US" dirty="0"/>
              <a:t>是專為越南法院判例資料集量身定制的命名實體識別</a:t>
            </a:r>
            <a:r>
              <a:rPr lang="en-US" altLang="zh-TW" dirty="0"/>
              <a:t>(NER)</a:t>
            </a:r>
            <a:r>
              <a:rPr lang="zh-TW" altLang="en-US" dirty="0"/>
              <a:t>。 通過我們直觀的界面輸入文本數據即可可提取命名實體，如姓名和出生日期。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DBC4E-4D66-60A6-0E67-1113E58C2607}"/>
              </a:ext>
            </a:extLst>
          </p:cNvPr>
          <p:cNvSpPr txBox="1"/>
          <p:nvPr/>
        </p:nvSpPr>
        <p:spPr>
          <a:xfrm>
            <a:off x="3895725" y="45820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http://34.125.210.223:5000/</a:t>
            </a:r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866C0431-4260-D1DD-2FF8-D8B2B42A6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3429000"/>
            <a:ext cx="3019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you should think about docker containers if you understand linux. | by  Lucas Sproule | Medium">
            <a:extLst>
              <a:ext uri="{FF2B5EF4-FFF2-40B4-BE49-F238E27FC236}">
                <a16:creationId xmlns:a16="http://schemas.microsoft.com/office/drawing/2014/main" id="{E477335B-758D-BE89-05E8-465F8B13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7" y="3565706"/>
            <a:ext cx="2355359" cy="14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C9C4EF-CF0F-C188-9000-A9B84A5F4BE4}"/>
              </a:ext>
            </a:extLst>
          </p:cNvPr>
          <p:cNvSpPr/>
          <p:nvPr/>
        </p:nvSpPr>
        <p:spPr>
          <a:xfrm>
            <a:off x="6635474" y="1110470"/>
            <a:ext cx="2181225" cy="47513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C503B65D-8FD2-9447-5B0C-137089B61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415" y="1843242"/>
            <a:ext cx="1618020" cy="91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Logo Google Cloud Platform Cloud computing Font, cloud computing, text, cloud  png | PNGEgg">
            <a:extLst>
              <a:ext uri="{FF2B5EF4-FFF2-40B4-BE49-F238E27FC236}">
                <a16:creationId xmlns:a16="http://schemas.microsoft.com/office/drawing/2014/main" id="{1E6E10CE-21A7-2DE1-98BC-E8CE03907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57089" y="32609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24518-9B9F-FBDA-3F45-0C872DB54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825" y="3558523"/>
            <a:ext cx="1981200" cy="1320800"/>
          </a:xfrm>
          <a:prstGeom prst="rect">
            <a:avLst/>
          </a:prstGeom>
        </p:spPr>
      </p:pic>
      <p:pic>
        <p:nvPicPr>
          <p:cNvPr id="2070" name="Picture 22" descr="What is Bootstrap - [Marketing Dictionary]">
            <a:extLst>
              <a:ext uri="{FF2B5EF4-FFF2-40B4-BE49-F238E27FC236}">
                <a16:creationId xmlns:a16="http://schemas.microsoft.com/office/drawing/2014/main" id="{E3073A0A-056B-E494-EF3A-85A7126C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03" y="1247775"/>
            <a:ext cx="2581275" cy="11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oogle Cloud Logo, symbol, meaning, history, PNG, brand">
            <a:extLst>
              <a:ext uri="{FF2B5EF4-FFF2-40B4-BE49-F238E27FC236}">
                <a16:creationId xmlns:a16="http://schemas.microsoft.com/office/drawing/2014/main" id="{C500D386-5964-34D3-E171-46A34FD6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06" y="137444"/>
            <a:ext cx="1398188" cy="78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Set three icons - html css javascript vector image on VectorStock">
            <a:extLst>
              <a:ext uri="{FF2B5EF4-FFF2-40B4-BE49-F238E27FC236}">
                <a16:creationId xmlns:a16="http://schemas.microsoft.com/office/drawing/2014/main" id="{DC983CFF-CAF9-6A37-0603-97F99F1CE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" t="24669" r="74432" b="36064"/>
          <a:stretch/>
        </p:blipFill>
        <p:spPr bwMode="auto">
          <a:xfrm>
            <a:off x="3498591" y="2586394"/>
            <a:ext cx="1143150" cy="134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Set three icons - html css javascript vector image on VectorStock">
            <a:extLst>
              <a:ext uri="{FF2B5EF4-FFF2-40B4-BE49-F238E27FC236}">
                <a16:creationId xmlns:a16="http://schemas.microsoft.com/office/drawing/2014/main" id="{4B9DA277-43A5-D574-EBBC-669221DAE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3" t="26307" r="37627" b="36411"/>
          <a:stretch/>
        </p:blipFill>
        <p:spPr bwMode="auto">
          <a:xfrm>
            <a:off x="4861075" y="2586394"/>
            <a:ext cx="1128796" cy="134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Set three icons - html css javascript vector image on VectorStock">
            <a:extLst>
              <a:ext uri="{FF2B5EF4-FFF2-40B4-BE49-F238E27FC236}">
                <a16:creationId xmlns:a16="http://schemas.microsoft.com/office/drawing/2014/main" id="{1BE25005-CD95-FF56-8F6A-315B9D2F5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21" t="26133" r="2599" b="36597"/>
          <a:stretch/>
        </p:blipFill>
        <p:spPr bwMode="auto">
          <a:xfrm>
            <a:off x="4180924" y="4078468"/>
            <a:ext cx="1156143" cy="14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0AFB46-564A-FE9D-0934-8172CDDCA283}"/>
              </a:ext>
            </a:extLst>
          </p:cNvPr>
          <p:cNvSpPr/>
          <p:nvPr/>
        </p:nvSpPr>
        <p:spPr>
          <a:xfrm>
            <a:off x="3295650" y="1110470"/>
            <a:ext cx="2908578" cy="47513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8" name="Picture 40" descr="Google Cloud Storage: solution for data lakes - Flowygo">
            <a:extLst>
              <a:ext uri="{FF2B5EF4-FFF2-40B4-BE49-F238E27FC236}">
                <a16:creationId xmlns:a16="http://schemas.microsoft.com/office/drawing/2014/main" id="{9C908036-171C-5D45-62BA-51C06F6E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29" y="3387936"/>
            <a:ext cx="1997946" cy="14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Exploring Google Cloud Platform's BigQuery: A Game Changer for Data  Analysis — Evonence | Google Cloud Partner">
            <a:extLst>
              <a:ext uri="{FF2B5EF4-FFF2-40B4-BE49-F238E27FC236}">
                <a16:creationId xmlns:a16="http://schemas.microsoft.com/office/drawing/2014/main" id="{889ECDB9-25F2-50A0-14CA-E40E3BF4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29" y="1602438"/>
            <a:ext cx="1993349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D25D5CB-3FAA-841E-D3CE-3574C537D6C7}"/>
              </a:ext>
            </a:extLst>
          </p:cNvPr>
          <p:cNvSpPr/>
          <p:nvPr/>
        </p:nvSpPr>
        <p:spPr>
          <a:xfrm>
            <a:off x="9439490" y="1110470"/>
            <a:ext cx="2181225" cy="47513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92D97-2A3A-0AE3-218A-AFCD73595025}"/>
              </a:ext>
            </a:extLst>
          </p:cNvPr>
          <p:cNvSpPr txBox="1"/>
          <p:nvPr/>
        </p:nvSpPr>
        <p:spPr>
          <a:xfrm>
            <a:off x="4228564" y="5943600"/>
            <a:ext cx="18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FrontEnd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ACCCB-0BF9-CCE9-EA92-9027C51867E0}"/>
              </a:ext>
            </a:extLst>
          </p:cNvPr>
          <p:cNvSpPr txBox="1"/>
          <p:nvPr/>
        </p:nvSpPr>
        <p:spPr>
          <a:xfrm>
            <a:off x="7228939" y="5943600"/>
            <a:ext cx="18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BackEnd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E47E9-8802-75B7-597F-606386A415EE}"/>
              </a:ext>
            </a:extLst>
          </p:cNvPr>
          <p:cNvSpPr txBox="1"/>
          <p:nvPr/>
        </p:nvSpPr>
        <p:spPr>
          <a:xfrm>
            <a:off x="9778401" y="5861829"/>
            <a:ext cx="184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Infrastructure</a:t>
            </a:r>
          </a:p>
          <a:p>
            <a:r>
              <a:rPr lang="en-US" altLang="zh-CN" dirty="0"/>
              <a:t>Services</a:t>
            </a:r>
            <a:endParaRPr lang="en-US" dirty="0"/>
          </a:p>
        </p:txBody>
      </p:sp>
      <p:pic>
        <p:nvPicPr>
          <p:cNvPr id="2092" name="Picture 44" descr="Fundamentals of Google Compute Engine – Part 2 - Knoldus Blogs">
            <a:extLst>
              <a:ext uri="{FF2B5EF4-FFF2-40B4-BE49-F238E27FC236}">
                <a16:creationId xmlns:a16="http://schemas.microsoft.com/office/drawing/2014/main" id="{A23A1239-2F5E-4E1D-5EF6-34E70EF7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7" y="1759197"/>
            <a:ext cx="2355360" cy="12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CBCBAB-C2D5-0AB6-8679-329FE1A91B25}"/>
              </a:ext>
            </a:extLst>
          </p:cNvPr>
          <p:cNvSpPr/>
          <p:nvPr/>
        </p:nvSpPr>
        <p:spPr>
          <a:xfrm>
            <a:off x="523338" y="1110469"/>
            <a:ext cx="2552978" cy="47513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761D5-83D0-5361-3737-478A4D6421A1}"/>
              </a:ext>
            </a:extLst>
          </p:cNvPr>
          <p:cNvSpPr txBox="1"/>
          <p:nvPr/>
        </p:nvSpPr>
        <p:spPr>
          <a:xfrm>
            <a:off x="1241039" y="5922407"/>
            <a:ext cx="184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851-D665-5866-A878-D9A15236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/>
              <a:t>功能介紹</a:t>
            </a:r>
            <a:endParaRPr lang="en-US" b="1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F405C-0B94-EA40-DD55-BB446DFA734D}"/>
              </a:ext>
            </a:extLst>
          </p:cNvPr>
          <p:cNvSpPr txBox="1"/>
          <p:nvPr/>
        </p:nvSpPr>
        <p:spPr>
          <a:xfrm>
            <a:off x="971550" y="4001183"/>
            <a:ext cx="29337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檢視</a:t>
            </a:r>
            <a:r>
              <a:rPr lang="en-US" altLang="zh-CN" dirty="0"/>
              <a:t>/</a:t>
            </a:r>
            <a:r>
              <a:rPr lang="zh-CN" altLang="en-US" dirty="0"/>
              <a:t>查看資料集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擴增</a:t>
            </a:r>
            <a:r>
              <a:rPr lang="en-US" altLang="zh-CN" dirty="0"/>
              <a:t>/</a:t>
            </a:r>
            <a:r>
              <a:rPr lang="zh-CN" altLang="en-US" dirty="0"/>
              <a:t>新增資料集</a:t>
            </a:r>
            <a:r>
              <a:rPr lang="en-US" altLang="zh-CN" dirty="0"/>
              <a:t>(</a:t>
            </a:r>
            <a:r>
              <a:rPr lang="zh-CN" altLang="en-US" dirty="0"/>
              <a:t>開發中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A2461-2D05-0A57-F6AE-94340A6CEB77}"/>
              </a:ext>
            </a:extLst>
          </p:cNvPr>
          <p:cNvSpPr txBox="1"/>
          <p:nvPr/>
        </p:nvSpPr>
        <p:spPr>
          <a:xfrm>
            <a:off x="4829175" y="4001184"/>
            <a:ext cx="2533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選擇資料、大小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訓練</a:t>
            </a: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F1A83-7AE0-6C1A-5E26-4BF0DEE6F4BB}"/>
              </a:ext>
            </a:extLst>
          </p:cNvPr>
          <p:cNvSpPr txBox="1"/>
          <p:nvPr/>
        </p:nvSpPr>
        <p:spPr>
          <a:xfrm>
            <a:off x="8420100" y="4001184"/>
            <a:ext cx="25336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選擇模型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測試結果</a:t>
            </a:r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356C2-BB3F-82AF-2043-674E2AFA72E4}"/>
              </a:ext>
            </a:extLst>
          </p:cNvPr>
          <p:cNvSpPr txBox="1"/>
          <p:nvPr/>
        </p:nvSpPr>
        <p:spPr>
          <a:xfrm>
            <a:off x="1171575" y="3105834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4537F-242F-C5AD-2745-22753AEFAF01}"/>
              </a:ext>
            </a:extLst>
          </p:cNvPr>
          <p:cNvSpPr txBox="1"/>
          <p:nvPr/>
        </p:nvSpPr>
        <p:spPr>
          <a:xfrm>
            <a:off x="8420100" y="3105834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B8489-6913-A1CD-33C9-3AF5348A8477}"/>
              </a:ext>
            </a:extLst>
          </p:cNvPr>
          <p:cNvSpPr txBox="1"/>
          <p:nvPr/>
        </p:nvSpPr>
        <p:spPr>
          <a:xfrm>
            <a:off x="4829175" y="3105834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E14394-C0D9-6770-33E6-7E075C5DC44D}"/>
              </a:ext>
            </a:extLst>
          </p:cNvPr>
          <p:cNvSpPr txBox="1"/>
          <p:nvPr/>
        </p:nvSpPr>
        <p:spPr>
          <a:xfrm>
            <a:off x="4829175" y="2288827"/>
            <a:ext cx="2533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NER WEB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24D332-B5A0-DA3E-8EB2-EAD9EF75D5A1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6096000" y="2658159"/>
            <a:ext cx="0" cy="447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943C4-3AFC-978E-0EFD-F4D739DCA8FD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2438400" y="3475166"/>
            <a:ext cx="0" cy="526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4795F4-A45E-90B7-3E0D-693A824FD63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686925" y="3475166"/>
            <a:ext cx="0" cy="52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931E8E-FCAE-F4BA-61E0-5539B4C0F2D4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6096000" y="3475166"/>
            <a:ext cx="0" cy="526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2908B-947F-5F70-46B9-654720DBCBC3}"/>
              </a:ext>
            </a:extLst>
          </p:cNvPr>
          <p:cNvCxnSpPr>
            <a:cxnSpLocks/>
          </p:cNvCxnSpPr>
          <p:nvPr/>
        </p:nvCxnSpPr>
        <p:spPr>
          <a:xfrm>
            <a:off x="2438400" y="2856816"/>
            <a:ext cx="7248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A73EFB-FC81-4F0D-EEEE-7BB2DE5ED47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686925" y="2856816"/>
            <a:ext cx="0" cy="24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90A99C-C4BA-05E2-321F-A906D19E751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438400" y="2856816"/>
            <a:ext cx="0" cy="249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5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885F-7FA3-0E93-C503-400AFF0E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dirty="0"/>
              <a:t>網頁展示</a:t>
            </a:r>
            <a:endParaRPr lang="en-US" sz="4400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7319-1D15-7E1A-D5E2-F34BE959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注意</a:t>
            </a:r>
            <a:r>
              <a:rPr lang="en-US" altLang="zh-CN" dirty="0"/>
              <a:t>* 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 請選擇 </a:t>
            </a:r>
            <a:r>
              <a:rPr lang="en-US" altLang="zh-CN" dirty="0"/>
              <a:t>[</a:t>
            </a:r>
            <a:r>
              <a:rPr lang="en-US" altLang="zh-CN" dirty="0" err="1"/>
              <a:t>criminal_data_inorder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可選擇約</a:t>
            </a:r>
            <a:r>
              <a:rPr lang="en-US" altLang="zh-CN" dirty="0"/>
              <a:t>10</a:t>
            </a:r>
            <a:r>
              <a:rPr lang="zh-CN" altLang="en-US" dirty="0"/>
              <a:t>筆就能大致瞭解資料樣式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9556-9A56-10FD-351F-CDAED98E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F5FC-BE4E-AAC3-BD4F-8E91BDEF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92" y="2521887"/>
            <a:ext cx="10077557" cy="35490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>
                <a:latin typeface="+mj-lt"/>
              </a:rPr>
              <a:t>3 </a:t>
            </a:r>
            <a:r>
              <a:rPr lang="en-US" altLang="zh-CN" sz="2800" b="1" dirty="0">
                <a:latin typeface="+mj-lt"/>
              </a:rPr>
              <a:t>months of intern</a:t>
            </a:r>
            <a:endParaRPr lang="en-US" sz="2800" b="1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latin typeface="+mj-lt"/>
              </a:rPr>
              <a:t>What is NER ?</a:t>
            </a:r>
          </a:p>
          <a:p>
            <a:pPr marL="457200" indent="-457200">
              <a:buAutoNum type="arabicPeriod"/>
            </a:pPr>
            <a:r>
              <a:rPr lang="zh-CN" altLang="en-US" sz="2800" b="1" dirty="0">
                <a:latin typeface="+mj-lt"/>
              </a:rPr>
              <a:t>導入</a:t>
            </a:r>
            <a:r>
              <a:rPr lang="en-US" altLang="zh-CN" sz="2800" b="1" dirty="0">
                <a:latin typeface="+mj-lt"/>
              </a:rPr>
              <a:t>AI-</a:t>
            </a:r>
            <a:r>
              <a:rPr lang="zh-CN" altLang="en-US" sz="2800" b="1" dirty="0">
                <a:latin typeface="+mj-lt"/>
              </a:rPr>
              <a:t>越南法院判例</a:t>
            </a:r>
            <a:endParaRPr lang="en-US" altLang="zh-CN" sz="2800" b="1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en-US" altLang="zh-CN" sz="2800" b="1" dirty="0" err="1">
                <a:latin typeface="+mj-lt"/>
              </a:rPr>
              <a:t>MLOps</a:t>
            </a:r>
            <a:r>
              <a:rPr lang="en-US" altLang="zh-CN" sz="2800" b="1" dirty="0">
                <a:latin typeface="+mj-lt"/>
              </a:rPr>
              <a:t>-NER-Web</a:t>
            </a:r>
          </a:p>
          <a:p>
            <a:pPr marL="457200" indent="-457200">
              <a:buAutoNum type="arabicPeriod"/>
            </a:pPr>
            <a:r>
              <a:rPr lang="en-US" altLang="zh-CN" sz="2800" b="1" dirty="0">
                <a:latin typeface="+mj-lt"/>
              </a:rPr>
              <a:t>Future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103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1684C-1C56-37A7-3942-A18447EC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98654"/>
              </p:ext>
            </p:extLst>
          </p:nvPr>
        </p:nvGraphicFramePr>
        <p:xfrm>
          <a:off x="140779" y="1492600"/>
          <a:ext cx="3678415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22">
                  <a:extLst>
                    <a:ext uri="{9D8B030D-6E8A-4147-A177-3AD203B41FA5}">
                      <a16:colId xmlns:a16="http://schemas.microsoft.com/office/drawing/2014/main" val="1792618226"/>
                    </a:ext>
                  </a:extLst>
                </a:gridCol>
                <a:gridCol w="2866193">
                  <a:extLst>
                    <a:ext uri="{9D8B030D-6E8A-4147-A177-3AD203B41FA5}">
                      <a16:colId xmlns:a16="http://schemas.microsoft.com/office/drawing/2014/main" val="303687157"/>
                    </a:ext>
                  </a:extLst>
                </a:gridCol>
              </a:tblGrid>
              <a:tr h="33392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8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Subordinating conjunction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Numeral (1/one)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2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9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Punctuation 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8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8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8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3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187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997B69-260B-5364-75DD-E9F9A3CF0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04339"/>
              </p:ext>
            </p:extLst>
          </p:nvPr>
        </p:nvGraphicFramePr>
        <p:xfrm>
          <a:off x="4040818" y="1492600"/>
          <a:ext cx="370572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650">
                  <a:extLst>
                    <a:ext uri="{9D8B030D-6E8A-4147-A177-3AD203B41FA5}">
                      <a16:colId xmlns:a16="http://schemas.microsoft.com/office/drawing/2014/main" val="561674937"/>
                    </a:ext>
                  </a:extLst>
                </a:gridCol>
                <a:gridCol w="2945078">
                  <a:extLst>
                    <a:ext uri="{9D8B030D-6E8A-4147-A177-3AD203B41FA5}">
                      <a16:colId xmlns:a16="http://schemas.microsoft.com/office/drawing/2014/main" val="239761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chunk (other)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6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verb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57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adj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a noun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9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prepositional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32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noun phrase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1401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DEC09E-CB15-5FB2-CDB8-3E3DC954E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35222"/>
              </p:ext>
            </p:extLst>
          </p:nvPr>
        </p:nvGraphicFramePr>
        <p:xfrm>
          <a:off x="7968171" y="1492600"/>
          <a:ext cx="4064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26">
                  <a:extLst>
                    <a:ext uri="{9D8B030D-6E8A-4147-A177-3AD203B41FA5}">
                      <a16:colId xmlns:a16="http://schemas.microsoft.com/office/drawing/2014/main" val="1063436421"/>
                    </a:ext>
                  </a:extLst>
                </a:gridCol>
                <a:gridCol w="3101474">
                  <a:extLst>
                    <a:ext uri="{9D8B030D-6E8A-4147-A177-3AD203B41FA5}">
                      <a16:colId xmlns:a16="http://schemas.microsoft.com/office/drawing/2014/main" val="360557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61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Outside of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location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location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9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B-MISC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miscellaneous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I-MISC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Inside of miscellaneous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a person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486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79911-E8A1-C353-FC47-8421A2C275AC}"/>
              </a:ext>
            </a:extLst>
          </p:cNvPr>
          <p:cNvSpPr txBox="1"/>
          <p:nvPr/>
        </p:nvSpPr>
        <p:spPr>
          <a:xfrm>
            <a:off x="484510" y="613546"/>
            <a:ext cx="2990952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 Tagging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923A9-75D5-3949-CAD3-930CDFA43685}"/>
              </a:ext>
            </a:extLst>
          </p:cNvPr>
          <p:cNvSpPr txBox="1"/>
          <p:nvPr/>
        </p:nvSpPr>
        <p:spPr>
          <a:xfrm>
            <a:off x="4398206" y="613545"/>
            <a:ext cx="2990952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Chunking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5BEC7-1091-49B6-424F-B724C1C06A2F}"/>
              </a:ext>
            </a:extLst>
          </p:cNvPr>
          <p:cNvSpPr txBox="1"/>
          <p:nvPr/>
        </p:nvSpPr>
        <p:spPr>
          <a:xfrm>
            <a:off x="8504696" y="613545"/>
            <a:ext cx="2990949" cy="4086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930CC-AD1A-B5ED-5FF6-301B06FA54B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0000171" y="1022168"/>
            <a:ext cx="0" cy="47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11E1A2-5251-7ADF-2C17-E56D04601B70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93682" y="1022168"/>
            <a:ext cx="0" cy="47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C280EA-CC09-CC84-BEC1-D1711254FF10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979986" y="1022169"/>
            <a:ext cx="0" cy="47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0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71F0-64BD-40DA-204D-898669C1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733C-FEF5-3009-F8FE-F80303E0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注意</a:t>
            </a:r>
            <a:r>
              <a:rPr lang="en-US" altLang="zh-CN" dirty="0"/>
              <a:t>*</a:t>
            </a:r>
          </a:p>
          <a:p>
            <a:r>
              <a:rPr lang="en-US" altLang="zh-CN" dirty="0"/>
              <a:t>dataset</a:t>
            </a:r>
            <a:r>
              <a:rPr lang="zh-CN" altLang="en-US" dirty="0"/>
              <a:t> 請選擇 </a:t>
            </a:r>
            <a:r>
              <a:rPr lang="en-US" altLang="zh-CN" dirty="0"/>
              <a:t>[</a:t>
            </a:r>
            <a:r>
              <a:rPr lang="en-US" altLang="zh-CN" dirty="0" err="1"/>
              <a:t>criminal_data_inorder</a:t>
            </a:r>
            <a:r>
              <a:rPr lang="en-US" altLang="zh-CN" dirty="0"/>
              <a:t>]</a:t>
            </a:r>
            <a:endParaRPr lang="en-US" dirty="0"/>
          </a:p>
        </p:txBody>
      </p:sp>
      <p:pic>
        <p:nvPicPr>
          <p:cNvPr id="4098" name="Picture 2" descr="Metrics to Evaluate your Machine Learning Algorithm: Accuracy, Precision,  Recall, Specificity, and F1. | by Maria Gusarova | Medium">
            <a:extLst>
              <a:ext uri="{FF2B5EF4-FFF2-40B4-BE49-F238E27FC236}">
                <a16:creationId xmlns:a16="http://schemas.microsoft.com/office/drawing/2014/main" id="{30EC2EF4-E69A-CD3D-800F-088935FC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11" y="611226"/>
            <a:ext cx="6425015" cy="563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0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EB5E-852F-1D97-5C51-74FA801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BEB7-80D5-B8D0-D762-EDF45458A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907115"/>
          </a:xfrm>
        </p:spPr>
        <p:txBody>
          <a:bodyPr/>
          <a:lstStyle/>
          <a:p>
            <a:r>
              <a:rPr lang="en-US" dirty="0"/>
              <a:t>Add two labels:</a:t>
            </a:r>
          </a:p>
          <a:p>
            <a:r>
              <a:rPr lang="en-US" dirty="0"/>
              <a:t>[N: Name, M: Birthdate/Date]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D1DD3-1E29-AF74-05B2-6CE96B58B351}"/>
              </a:ext>
            </a:extLst>
          </p:cNvPr>
          <p:cNvSpPr txBox="1"/>
          <p:nvPr/>
        </p:nvSpPr>
        <p:spPr>
          <a:xfrm>
            <a:off x="516192" y="4095750"/>
            <a:ext cx="953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 </a:t>
            </a:r>
            <a:r>
              <a:rPr lang="en-US" dirty="0"/>
              <a:t>1. </a:t>
            </a:r>
            <a:r>
              <a:rPr lang="vi-VN" dirty="0"/>
              <a:t>Trần Văn Q Sinh ngày 23 tháng 4 năm 1993 Nghề nghiệp: Lao động tự do Nơi ĐKHKTT và chỗ ở: Tổ Phố M, phường Ngọc S, quận K, TP. H; Con ông Trần Văn Nh Con bà Phú Thị 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5589-56E4-1FD8-A105-1A6FCDC06218}"/>
              </a:ext>
            </a:extLst>
          </p:cNvPr>
          <p:cNvSpPr txBox="1"/>
          <p:nvPr/>
        </p:nvSpPr>
        <p:spPr>
          <a:xfrm>
            <a:off x="525718" y="3695700"/>
            <a:ext cx="12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88D70-AFF4-F013-7C91-6D8875DF81B7}"/>
              </a:ext>
            </a:extLst>
          </p:cNvPr>
          <p:cNvSpPr txBox="1"/>
          <p:nvPr/>
        </p:nvSpPr>
        <p:spPr>
          <a:xfrm>
            <a:off x="525717" y="4867275"/>
            <a:ext cx="1017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vi-VN" dirty="0"/>
              <a:t>Nguyễn Văn T, sinh ngày 28/6/1996; nghề nghiệp: Lao động tự do; nơi cư trú: Xóm 9, xã Công Thành, huyện Yên Thành, tỉnh Nghệ An; con ông Nguyễn Văn Viện và bà Nguyễn Thị Trang.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3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FE1A-5447-F54E-C376-14E05965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9DAA-EABE-5455-0B1B-2C07AE1B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擴增原始資料量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模型迭代</a:t>
            </a:r>
            <a:r>
              <a:rPr lang="en-US" altLang="zh-CN" sz="2400" dirty="0"/>
              <a:t>/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en-US" altLang="zh-CN" sz="2400" dirty="0"/>
              <a:t>		</a:t>
            </a:r>
            <a:r>
              <a:rPr lang="zh-CN" altLang="en-US" sz="2400" dirty="0"/>
              <a:t>擴增罪犯資料庫名單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快速比對方法</a:t>
            </a:r>
            <a:endParaRPr lang="en-US" altLang="zh-CN" sz="2400" dirty="0"/>
          </a:p>
          <a:p>
            <a:r>
              <a:rPr lang="en-US" altLang="zh-CN" sz="2400" dirty="0"/>
              <a:t>	[</a:t>
            </a:r>
            <a:r>
              <a:rPr lang="zh-CN" altLang="en-US" sz="2400" dirty="0"/>
              <a:t>申請人與資料庫</a:t>
            </a:r>
            <a:r>
              <a:rPr lang="en-US" altLang="zh-CN" sz="2400" dirty="0"/>
              <a:t>]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7AFCAAAC-D48E-BBC6-43AE-8D15DDECC48D}"/>
              </a:ext>
            </a:extLst>
          </p:cNvPr>
          <p:cNvSpPr/>
          <p:nvPr/>
        </p:nvSpPr>
        <p:spPr>
          <a:xfrm flipV="1">
            <a:off x="1095375" y="3057525"/>
            <a:ext cx="323850" cy="3714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0CE2B5F5-CC16-D7A5-92CD-FE008A3D3E91}"/>
              </a:ext>
            </a:extLst>
          </p:cNvPr>
          <p:cNvSpPr/>
          <p:nvPr/>
        </p:nvSpPr>
        <p:spPr>
          <a:xfrm flipV="1">
            <a:off x="1819275" y="3552824"/>
            <a:ext cx="476250" cy="3905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FE4541D1-E5DB-68C0-EB99-8DACEB0950DB}"/>
              </a:ext>
            </a:extLst>
          </p:cNvPr>
          <p:cNvSpPr/>
          <p:nvPr/>
        </p:nvSpPr>
        <p:spPr>
          <a:xfrm rot="10800000" flipV="1">
            <a:off x="3181349" y="2686050"/>
            <a:ext cx="333375" cy="36232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9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D87E-3EB1-5E16-4638-6CE9C9C2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2" y="2520618"/>
            <a:ext cx="10077557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i="0" dirty="0"/>
              <a:t>Q&amp;A</a:t>
            </a:r>
            <a:endParaRPr lang="en-US" sz="6600" i="0" dirty="0"/>
          </a:p>
        </p:txBody>
      </p:sp>
    </p:spTree>
    <p:extLst>
      <p:ext uri="{BB962C8B-B14F-4D97-AF65-F5344CB8AC3E}">
        <p14:creationId xmlns:p14="http://schemas.microsoft.com/office/powerpoint/2010/main" val="38987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1FCC-3B63-907D-46B3-DD8B90F1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42" y="2501568"/>
            <a:ext cx="10077557" cy="1325563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Thanks for listening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09658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AEAE-A201-75E9-61ED-26922714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DCDCB-04C8-3B76-F3FF-44C35EBBE18B}"/>
              </a:ext>
            </a:extLst>
          </p:cNvPr>
          <p:cNvSpPr txBox="1"/>
          <p:nvPr/>
        </p:nvSpPr>
        <p:spPr>
          <a:xfrm>
            <a:off x="418625" y="2529520"/>
            <a:ext cx="5898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Overall Accuracy:    0.9737038192704791</a:t>
            </a:r>
          </a:p>
          <a:p>
            <a:r>
              <a:rPr lang="en-US" dirty="0"/>
              <a:t>Overall Precision:   0.9734881814197965</a:t>
            </a:r>
          </a:p>
          <a:p>
            <a:r>
              <a:rPr lang="en-US" dirty="0"/>
              <a:t>Overall Recall:      0.9737038192704791</a:t>
            </a:r>
          </a:p>
          <a:p>
            <a:r>
              <a:rPr lang="en-US" dirty="0"/>
              <a:t>Overall F1-score:    0.9733168344615485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454449-4729-100D-C593-255C2DE5B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02227"/>
              </p:ext>
            </p:extLst>
          </p:nvPr>
        </p:nvGraphicFramePr>
        <p:xfrm>
          <a:off x="525717" y="389979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984077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63792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50552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456711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3130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5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0.644908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7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0.948136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3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0.505310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8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8124-EAA1-4B51-D8DB-1A77DD9B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altLang="zh-CN" dirty="0"/>
              <a:t>months of intern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0D39-5248-ED84-9108-67114CC6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1-3 week</a:t>
            </a:r>
          </a:p>
          <a:p>
            <a:r>
              <a:rPr lang="en-US" dirty="0"/>
              <a:t>Tutorial &amp; GCP</a:t>
            </a:r>
          </a:p>
          <a:p>
            <a:r>
              <a:rPr lang="en-US" b="1" dirty="0"/>
              <a:t>4-7 week</a:t>
            </a:r>
          </a:p>
          <a:p>
            <a:r>
              <a:rPr lang="en-US" dirty="0"/>
              <a:t>NER model </a:t>
            </a:r>
          </a:p>
          <a:p>
            <a:r>
              <a:rPr lang="en-US" b="1" dirty="0"/>
              <a:t>8-11 week</a:t>
            </a:r>
          </a:p>
          <a:p>
            <a:r>
              <a:rPr lang="en-US" dirty="0"/>
              <a:t>NER Web</a:t>
            </a:r>
          </a:p>
        </p:txBody>
      </p:sp>
    </p:spTree>
    <p:extLst>
      <p:ext uri="{BB962C8B-B14F-4D97-AF65-F5344CB8AC3E}">
        <p14:creationId xmlns:p14="http://schemas.microsoft.com/office/powerpoint/2010/main" val="36391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7C8-EB6A-144E-C19D-D1C75F7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482268"/>
            <a:ext cx="10077557" cy="132556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NER (Named Entity Recognition)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C731-8EFF-570C-FF34-83EA0FAF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617137"/>
            <a:ext cx="10077557" cy="3549045"/>
          </a:xfrm>
        </p:spPr>
        <p:txBody>
          <a:bodyPr>
            <a:normAutofit/>
          </a:bodyPr>
          <a:lstStyle/>
          <a:p>
            <a:r>
              <a:rPr lang="en-US" sz="2300" dirty="0"/>
              <a:t>Named entity recognition (NER) is a natural language processing (NLP) method that </a:t>
            </a:r>
            <a:r>
              <a:rPr lang="en-US" sz="2300" dirty="0">
                <a:solidFill>
                  <a:srgbClr val="FF0000"/>
                </a:solidFill>
              </a:rPr>
              <a:t>extracts information from text</a:t>
            </a:r>
            <a:r>
              <a:rPr lang="en-US" sz="2300" dirty="0"/>
              <a:t>. NER involves detecting and categorizing important information in text known as named entities. Named entities refer to the key subjects of a piece of text, such as </a:t>
            </a:r>
            <a:r>
              <a:rPr lang="en-US" sz="2300" dirty="0">
                <a:highlight>
                  <a:srgbClr val="00FF00"/>
                </a:highlight>
              </a:rPr>
              <a:t>names, locations, companies, events and products</a:t>
            </a:r>
            <a:r>
              <a:rPr lang="en-US" sz="2300" dirty="0"/>
              <a:t>.</a:t>
            </a:r>
          </a:p>
          <a:p>
            <a:r>
              <a:rPr lang="zh-TW" altLang="en-US" dirty="0"/>
              <a:t>命名實體識別（</a:t>
            </a:r>
            <a:r>
              <a:rPr lang="en-US" altLang="zh-TW" dirty="0"/>
              <a:t>NER</a:t>
            </a:r>
            <a:r>
              <a:rPr lang="zh-TW" altLang="en-US" dirty="0"/>
              <a:t>）是一種</a:t>
            </a:r>
            <a:r>
              <a:rPr lang="zh-TW" altLang="en-US" dirty="0">
                <a:solidFill>
                  <a:srgbClr val="FF0000"/>
                </a:solidFill>
              </a:rPr>
              <a:t>從文本中提取資訊</a:t>
            </a:r>
            <a:r>
              <a:rPr lang="zh-TW" altLang="en-US" dirty="0"/>
              <a:t>的自然語言處理（</a:t>
            </a:r>
            <a:r>
              <a:rPr lang="en-US" altLang="zh-TW" dirty="0"/>
              <a:t>NLP</a:t>
            </a:r>
            <a:r>
              <a:rPr lang="zh-TW" altLang="en-US" dirty="0"/>
              <a:t>）方法。 </a:t>
            </a:r>
            <a:r>
              <a:rPr lang="en-US" altLang="zh-TW" dirty="0"/>
              <a:t>NER </a:t>
            </a:r>
            <a:r>
              <a:rPr lang="zh-TW" altLang="en-US" dirty="0"/>
              <a:t>涉及對文本中稱為命名實體的重要資訊進行檢測和分類。 命名實體是指一段文字的關鍵主題，例如名稱、位置、公司、事件和產品。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B136-463E-8179-E653-40FB9945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72768"/>
            <a:ext cx="10077557" cy="1325563"/>
          </a:xfrm>
        </p:spPr>
        <p:txBody>
          <a:bodyPr>
            <a:normAutofit/>
          </a:bodyPr>
          <a:lstStyle/>
          <a:p>
            <a:r>
              <a:rPr lang="zh-CN" altLang="en-US" sz="4400" b="1" i="0" dirty="0"/>
              <a:t>使用場景之一</a:t>
            </a:r>
            <a:endParaRPr lang="en-US" sz="4400" b="1" i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4ADB50-CF5C-F9C3-1C58-C3686442A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62406"/>
              </p:ext>
            </p:extLst>
          </p:nvPr>
        </p:nvGraphicFramePr>
        <p:xfrm>
          <a:off x="1603374" y="2643519"/>
          <a:ext cx="8816976" cy="247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488">
                  <a:extLst>
                    <a:ext uri="{9D8B030D-6E8A-4147-A177-3AD203B41FA5}">
                      <a16:colId xmlns:a16="http://schemas.microsoft.com/office/drawing/2014/main" val="1968068374"/>
                    </a:ext>
                  </a:extLst>
                </a:gridCol>
                <a:gridCol w="4408488">
                  <a:extLst>
                    <a:ext uri="{9D8B030D-6E8A-4147-A177-3AD203B41FA5}">
                      <a16:colId xmlns:a16="http://schemas.microsoft.com/office/drawing/2014/main" val="3440795175"/>
                    </a:ext>
                  </a:extLst>
                </a:gridCol>
              </a:tblGrid>
              <a:tr h="494281">
                <a:tc>
                  <a:txBody>
                    <a:bodyPr/>
                    <a:lstStyle/>
                    <a:p>
                      <a:r>
                        <a:rPr lang="en-US" dirty="0"/>
                        <a:t>Unstructured Data </a:t>
                      </a:r>
                      <a:r>
                        <a:rPr lang="zh-CN" altLang="en-US" dirty="0"/>
                        <a:t>非結構化資料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Structured Data </a:t>
                      </a:r>
                      <a:r>
                        <a:rPr lang="zh-CN" altLang="en-US" dirty="0"/>
                        <a:t>結構化資料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47698"/>
                  </a:ext>
                </a:extLst>
              </a:tr>
              <a:tr h="494281">
                <a:tc>
                  <a:txBody>
                    <a:bodyPr/>
                    <a:lstStyle/>
                    <a:p>
                      <a:r>
                        <a:rPr lang="en-US" altLang="zh-CN" dirty="0"/>
                        <a:t>Business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57328"/>
                  </a:ext>
                </a:extLst>
              </a:tr>
              <a:tr h="494281"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47675"/>
                  </a:ext>
                </a:extLst>
              </a:tr>
              <a:tr h="494281">
                <a:tc>
                  <a:txBody>
                    <a:bodyPr/>
                    <a:lstStyle/>
                    <a:p>
                      <a:r>
                        <a:rPr lang="en-US" dirty="0"/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 and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3291"/>
                  </a:ext>
                </a:extLst>
              </a:tr>
              <a:tr h="494281">
                <a:tc>
                  <a:txBody>
                    <a:bodyPr/>
                    <a:lstStyle/>
                    <a:p>
                      <a:r>
                        <a:rPr lang="en-US" dirty="0"/>
                        <a:t>Images, Audio and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names and contact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3693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5FE39-D7AD-E24C-CDA5-D9B4DA94BD14}"/>
              </a:ext>
            </a:extLst>
          </p:cNvPr>
          <p:cNvSpPr txBox="1"/>
          <p:nvPr/>
        </p:nvSpPr>
        <p:spPr>
          <a:xfrm>
            <a:off x="1332525" y="2381250"/>
            <a:ext cx="9526949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Davidson Michael, born on April 3rd, 1986, from the United States, made a purchase on December 10th, 2016, with an amount of $37</a:t>
            </a:r>
          </a:p>
        </p:txBody>
      </p:sp>
      <p:pic>
        <p:nvPicPr>
          <p:cNvPr id="1026" name="Picture 2" descr="The typical structured data example">
            <a:extLst>
              <a:ext uri="{FF2B5EF4-FFF2-40B4-BE49-F238E27FC236}">
                <a16:creationId xmlns:a16="http://schemas.microsoft.com/office/drawing/2014/main" id="{14AD593B-64AD-4122-196A-E4ABC7AE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89" y="930397"/>
            <a:ext cx="10795819" cy="51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2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0EA9-EB6A-9D4C-EBF1-7DE0224A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/>
              <a:t>在銀行業務中導入</a:t>
            </a:r>
            <a:r>
              <a:rPr lang="en-US" altLang="zh-CN" sz="4000" b="1" i="0" dirty="0"/>
              <a:t>AI</a:t>
            </a:r>
            <a:endParaRPr lang="en-US" sz="4000" b="1" i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5BD1D-A861-46E0-DC99-1DBA957AA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87" y="3053414"/>
            <a:ext cx="1325563" cy="13255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11698-9FBE-71C6-4210-7334E269DE0C}"/>
              </a:ext>
            </a:extLst>
          </p:cNvPr>
          <p:cNvCxnSpPr/>
          <p:nvPr/>
        </p:nvCxnSpPr>
        <p:spPr>
          <a:xfrm>
            <a:off x="3426697" y="3716194"/>
            <a:ext cx="52251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E1966C-5417-C2D5-7FEC-B666A77DFB45}"/>
              </a:ext>
            </a:extLst>
          </p:cNvPr>
          <p:cNvSpPr txBox="1"/>
          <p:nvPr/>
        </p:nvSpPr>
        <p:spPr>
          <a:xfrm>
            <a:off x="4686842" y="3427497"/>
            <a:ext cx="2200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偵審流程</a:t>
            </a:r>
            <a:endParaRPr lang="en-US" sz="3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0D4FA3-13FD-3AD9-4100-4B3151BD0E62}"/>
              </a:ext>
            </a:extLst>
          </p:cNvPr>
          <p:cNvCxnSpPr>
            <a:cxnSpLocks/>
          </p:cNvCxnSpPr>
          <p:nvPr/>
        </p:nvCxnSpPr>
        <p:spPr>
          <a:xfrm>
            <a:off x="5631170" y="4378977"/>
            <a:ext cx="0" cy="5359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90B3FA-6398-B9B8-BCFF-1E97FBFCC9BB}"/>
              </a:ext>
            </a:extLst>
          </p:cNvPr>
          <p:cNvCxnSpPr/>
          <p:nvPr/>
        </p:nvCxnSpPr>
        <p:spPr>
          <a:xfrm>
            <a:off x="7322422" y="3716194"/>
            <a:ext cx="52251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9DF832-BA99-6632-EAB9-C726C2EC1A15}"/>
              </a:ext>
            </a:extLst>
          </p:cNvPr>
          <p:cNvSpPr txBox="1"/>
          <p:nvPr/>
        </p:nvSpPr>
        <p:spPr>
          <a:xfrm>
            <a:off x="8336679" y="3427497"/>
            <a:ext cx="948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通過</a:t>
            </a:r>
            <a:endParaRPr 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D61C24-91C2-B09E-715C-7A59113AAC2D}"/>
              </a:ext>
            </a:extLst>
          </p:cNvPr>
          <p:cNvSpPr txBox="1"/>
          <p:nvPr/>
        </p:nvSpPr>
        <p:spPr>
          <a:xfrm>
            <a:off x="5124911" y="5070187"/>
            <a:ext cx="101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拒絕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F906B-7D6E-CBFF-B76B-E5D2C6F591BA}"/>
              </a:ext>
            </a:extLst>
          </p:cNvPr>
          <p:cNvSpPr txBox="1"/>
          <p:nvPr/>
        </p:nvSpPr>
        <p:spPr>
          <a:xfrm>
            <a:off x="4384517" y="3088942"/>
            <a:ext cx="2641293" cy="1200329"/>
          </a:xfrm>
          <a:prstGeom prst="rect">
            <a:avLst/>
          </a:prstGeom>
          <a:solidFill>
            <a:srgbClr val="F3F0F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偵審流程</a:t>
            </a:r>
            <a:endParaRPr lang="en-US" altLang="zh-CN" sz="2400" dirty="0"/>
          </a:p>
          <a:p>
            <a:pPr algn="ctr"/>
            <a:r>
              <a:rPr lang="en-US" sz="2400" dirty="0"/>
              <a:t>+</a:t>
            </a:r>
          </a:p>
          <a:p>
            <a:pPr algn="ctr"/>
            <a:r>
              <a:rPr lang="zh-CN" altLang="en-US" sz="2400" dirty="0"/>
              <a:t>金融罪犯比對系統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5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5EF0-C39E-55CC-BF90-231CCA55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" y="2106379"/>
            <a:ext cx="10460334" cy="3579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57D60-BE8F-FF49-785A-4EA17008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65" y="293845"/>
            <a:ext cx="10077557" cy="1325563"/>
          </a:xfrm>
        </p:spPr>
        <p:txBody>
          <a:bodyPr/>
          <a:lstStyle/>
          <a:p>
            <a:r>
              <a:rPr lang="zh-CN" altLang="en-US" b="1" i="0" dirty="0"/>
              <a:t>越南法院判例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D581C-C9E3-2139-BDEE-4CAC5374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5" y="1760085"/>
            <a:ext cx="10077558" cy="4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D21EA3-AD57-1736-4C8C-694E48AE925E}"/>
              </a:ext>
            </a:extLst>
          </p:cNvPr>
          <p:cNvCxnSpPr>
            <a:cxnSpLocks/>
          </p:cNvCxnSpPr>
          <p:nvPr/>
        </p:nvCxnSpPr>
        <p:spPr>
          <a:xfrm flipV="1">
            <a:off x="1190626" y="3070216"/>
            <a:ext cx="4705349" cy="71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B8AA5D-6F29-D3B4-5064-E31EA36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/>
              <a:t>越南法院判例結合</a:t>
            </a:r>
            <a:r>
              <a:rPr lang="en-US" altLang="zh-CN" b="1" i="0" dirty="0"/>
              <a:t>NER</a:t>
            </a:r>
            <a:endParaRPr lang="en-US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6A84-96C0-904C-79C8-5C4269DF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4570158" cy="3549045"/>
          </a:xfrm>
        </p:spPr>
        <p:txBody>
          <a:bodyPr/>
          <a:lstStyle/>
          <a:p>
            <a:r>
              <a:rPr lang="vi-VN" dirty="0"/>
              <a:t> Họ và tên: Nguyễn Văn C – Giới tính: Nam Sinh ngày: 25/01/1994 Dân tộc: Kinh; Tôn giáo: Thiên chúa giáo; Trình độ văn hóa: 9/12 Nơi cư trú: thôn 12, xã T, huyện A, tỉnh N Nghề nghiệp: Lao động tự do Tiền án, tiền sự: Không Con ông: Nguyễn Văn Trung; con bà: Nguyễn Thị Hà. Có mặt tại phiên họp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E231E-B065-6BCE-F75C-5173B444C5F9}"/>
              </a:ext>
            </a:extLst>
          </p:cNvPr>
          <p:cNvSpPr/>
          <p:nvPr/>
        </p:nvSpPr>
        <p:spPr>
          <a:xfrm>
            <a:off x="1857375" y="2531410"/>
            <a:ext cx="1771650" cy="373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A7D51E-7343-E987-0F0B-458258570A69}"/>
              </a:ext>
            </a:extLst>
          </p:cNvPr>
          <p:cNvSpPr/>
          <p:nvPr/>
        </p:nvSpPr>
        <p:spPr>
          <a:xfrm>
            <a:off x="2466975" y="2905125"/>
            <a:ext cx="1438275" cy="3737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6D0CAB-ADBE-6BCB-BEF0-B08B1AA9861F}"/>
              </a:ext>
            </a:extLst>
          </p:cNvPr>
          <p:cNvSpPr/>
          <p:nvPr/>
        </p:nvSpPr>
        <p:spPr>
          <a:xfrm>
            <a:off x="557211" y="2905125"/>
            <a:ext cx="623889" cy="37371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9C0C-673F-D7EE-5CDB-1D4B6B2FDF2B}"/>
              </a:ext>
            </a:extLst>
          </p:cNvPr>
          <p:cNvSpPr/>
          <p:nvPr/>
        </p:nvSpPr>
        <p:spPr>
          <a:xfrm>
            <a:off x="557211" y="4217335"/>
            <a:ext cx="1846005" cy="37371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9EA051-E495-9300-97BF-9950253F7C6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29025" y="2493232"/>
            <a:ext cx="2266950" cy="225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6F306-5B04-F664-9100-9B1693134AB8}"/>
              </a:ext>
            </a:extLst>
          </p:cNvPr>
          <p:cNvCxnSpPr>
            <a:cxnSpLocks/>
          </p:cNvCxnSpPr>
          <p:nvPr/>
        </p:nvCxnSpPr>
        <p:spPr>
          <a:xfrm>
            <a:off x="3186112" y="3278840"/>
            <a:ext cx="2709863" cy="34690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D33656-B9B7-FB13-2CCE-BA5F344AE6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03216" y="4088859"/>
            <a:ext cx="3492759" cy="31533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75B767-C9DF-9492-C275-87E4E8478424}"/>
              </a:ext>
            </a:extLst>
          </p:cNvPr>
          <p:cNvSpPr txBox="1"/>
          <p:nvPr/>
        </p:nvSpPr>
        <p:spPr>
          <a:xfrm>
            <a:off x="6041768" y="2815802"/>
            <a:ext cx="213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性別：男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B32F3F-A583-03DA-F518-D982C8CB9D19}"/>
              </a:ext>
            </a:extLst>
          </p:cNvPr>
          <p:cNvSpPr txBox="1"/>
          <p:nvPr/>
        </p:nvSpPr>
        <p:spPr>
          <a:xfrm>
            <a:off x="6041769" y="2269800"/>
            <a:ext cx="368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姓名：</a:t>
            </a:r>
            <a:r>
              <a:rPr lang="en-US" altLang="zh-CN" sz="2800" dirty="0" err="1"/>
              <a:t>Nguyễn</a:t>
            </a:r>
            <a:r>
              <a:rPr lang="en-US" altLang="zh-CN" sz="2800" dirty="0"/>
              <a:t> Văn C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D42884-8555-BA4D-F8B9-C8C091158C85}"/>
              </a:ext>
            </a:extLst>
          </p:cNvPr>
          <p:cNvSpPr txBox="1"/>
          <p:nvPr/>
        </p:nvSpPr>
        <p:spPr>
          <a:xfrm>
            <a:off x="6022719" y="3855372"/>
            <a:ext cx="314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職業：自由工作者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9FAC2-3F3D-79CC-5BC6-88EC3AC790AF}"/>
              </a:ext>
            </a:extLst>
          </p:cNvPr>
          <p:cNvSpPr txBox="1"/>
          <p:nvPr/>
        </p:nvSpPr>
        <p:spPr>
          <a:xfrm>
            <a:off x="6041769" y="3364133"/>
            <a:ext cx="349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生日：</a:t>
            </a:r>
            <a:r>
              <a:rPr lang="en-US" altLang="zh-CN" sz="2800" dirty="0"/>
              <a:t>25/01/1994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20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7D9F-5A3B-17A2-92AA-718CD9A2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i="0" dirty="0"/>
              <a:t>使用場景</a:t>
            </a:r>
            <a:endParaRPr lang="en-US" sz="4000" b="1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FA899-6137-DC16-5DDB-E3883B321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83" y="2726067"/>
            <a:ext cx="2008831" cy="2008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4B104-EA3C-EE7A-48E7-450E7C7C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47" y="2964261"/>
            <a:ext cx="1606899" cy="160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9B0E4D-2044-DCA7-BCF8-EDA78DCE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26" y="2533005"/>
            <a:ext cx="2008831" cy="2008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C8BAC-FA6C-D30E-D3C4-5B4B15852B4E}"/>
              </a:ext>
            </a:extLst>
          </p:cNvPr>
          <p:cNvSpPr txBox="1"/>
          <p:nvPr/>
        </p:nvSpPr>
        <p:spPr>
          <a:xfrm>
            <a:off x="1366156" y="4745370"/>
            <a:ext cx="134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申請人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6CD49-990F-EE9D-05FE-C0FB349A69A7}"/>
              </a:ext>
            </a:extLst>
          </p:cNvPr>
          <p:cNvSpPr txBox="1"/>
          <p:nvPr/>
        </p:nvSpPr>
        <p:spPr>
          <a:xfrm>
            <a:off x="8622741" y="4656610"/>
            <a:ext cx="134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資料庫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A2021-EAEC-E07C-B56E-76AEC0417AE2}"/>
              </a:ext>
            </a:extLst>
          </p:cNvPr>
          <p:cNvSpPr txBox="1"/>
          <p:nvPr/>
        </p:nvSpPr>
        <p:spPr>
          <a:xfrm>
            <a:off x="5159211" y="4745370"/>
            <a:ext cx="93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對比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7CCBC-96B0-A4E1-03E7-D1BC95520FC1}"/>
              </a:ext>
            </a:extLst>
          </p:cNvPr>
          <p:cNvCxnSpPr>
            <a:cxnSpLocks/>
          </p:cNvCxnSpPr>
          <p:nvPr/>
        </p:nvCxnSpPr>
        <p:spPr>
          <a:xfrm>
            <a:off x="5543556" y="5269423"/>
            <a:ext cx="0" cy="5359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615AFA-4FD7-ABAE-215D-9720FC126871}"/>
              </a:ext>
            </a:extLst>
          </p:cNvPr>
          <p:cNvSpPr txBox="1"/>
          <p:nvPr/>
        </p:nvSpPr>
        <p:spPr>
          <a:xfrm>
            <a:off x="5153041" y="5902487"/>
            <a:ext cx="936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結果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98392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1A1E2F"/>
      </a:dk2>
      <a:lt2>
        <a:srgbClr val="F3F0F1"/>
      </a:lt2>
      <a:accent1>
        <a:srgbClr val="21B87B"/>
      </a:accent1>
      <a:accent2>
        <a:srgbClr val="14B2B4"/>
      </a:accent2>
      <a:accent3>
        <a:srgbClr val="2995E7"/>
      </a:accent3>
      <a:accent4>
        <a:srgbClr val="1B37D6"/>
      </a:accent4>
      <a:accent5>
        <a:srgbClr val="5B29E7"/>
      </a:accent5>
      <a:accent6>
        <a:srgbClr val="9817D5"/>
      </a:accent6>
      <a:hlink>
        <a:srgbClr val="BF3F73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1037</Words>
  <Application>Microsoft Office PowerPoint</Application>
  <PresentationFormat>Widescreen</PresentationFormat>
  <Paragraphs>203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Avenir Next LT Pro</vt:lpstr>
      <vt:lpstr>Avenir Next LT Pro Light</vt:lpstr>
      <vt:lpstr>Georgia Pro Semibold</vt:lpstr>
      <vt:lpstr>RocaVTI</vt:lpstr>
      <vt:lpstr>Midterm Sharing</vt:lpstr>
      <vt:lpstr>Table of Content</vt:lpstr>
      <vt:lpstr>3 months of intern</vt:lpstr>
      <vt:lpstr>NER (Named Entity Recognition)</vt:lpstr>
      <vt:lpstr>使用場景之一</vt:lpstr>
      <vt:lpstr>在銀行業務中導入AI</vt:lpstr>
      <vt:lpstr>越南法院判例</vt:lpstr>
      <vt:lpstr>越南法院判例結合NER</vt:lpstr>
      <vt:lpstr>使用場景</vt:lpstr>
      <vt:lpstr>所以，這就是可以使用（部署）的嗎？</vt:lpstr>
      <vt:lpstr>PowerPoint Presentation</vt:lpstr>
      <vt:lpstr>PowerPoint Presentation</vt:lpstr>
      <vt:lpstr>MLOps</vt:lpstr>
      <vt:lpstr>MLOps 原則</vt:lpstr>
      <vt:lpstr>PowerPoint Presentation</vt:lpstr>
      <vt:lpstr>NER Web </vt:lpstr>
      <vt:lpstr>PowerPoint Presentation</vt:lpstr>
      <vt:lpstr>功能介紹</vt:lpstr>
      <vt:lpstr>網頁展示</vt:lpstr>
      <vt:lpstr>PowerPoint Presentation</vt:lpstr>
      <vt:lpstr>Model Training</vt:lpstr>
      <vt:lpstr>Inference</vt:lpstr>
      <vt:lpstr>Future Work</vt:lpstr>
      <vt:lpstr>Q&amp;A</vt:lpstr>
      <vt:lpstr>Thanks for listening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Sharing</dc:title>
  <dc:creator>YinJie Foo</dc:creator>
  <cp:lastModifiedBy>YinJie Foo</cp:lastModifiedBy>
  <cp:revision>7</cp:revision>
  <dcterms:created xsi:type="dcterms:W3CDTF">2024-05-07T02:59:42Z</dcterms:created>
  <dcterms:modified xsi:type="dcterms:W3CDTF">2024-05-07T09:26:49Z</dcterms:modified>
</cp:coreProperties>
</file>