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93ED1-3B0F-4801-B71F-928E23A52E8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04922-2283-4F81-803E-E126D4F8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04922-2283-4F81-803E-E126D4F85B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https://github.com/undertheseanlp/underthesea</a:t>
            </a:r>
          </a:p>
          <a:p>
            <a:r>
              <a:rPr lang="en-US" dirty="0"/>
              <a:t>https://medium.com/greyatom/learning-pos-tagging-chunking-in-nlp-85f7f811a8cb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04922-2283-4F81-803E-E126D4F85B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E45D-40ED-FE65-C1DA-F1D61ED7B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7A8D1-6149-3970-5903-29DDE9CA2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070D-7D8C-706C-1714-A4B738D6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2C6A-D4EB-C614-E125-AB10CC6E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6D72-3BE0-DEFA-8A28-28ED830A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97EE-8212-304F-9816-6D23DCE6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6EA1F-9851-ABE7-5EF0-9E1D36B17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3129-F5C7-39B9-046F-E7E4328F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314D-3423-ACC6-D95F-D1ADE0AF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203D-20CB-CAD0-14CD-E2A8E668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22B09-957A-A757-3673-3FE1B9E9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D1231-F336-9C24-3C7A-E01749EC9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4C08-F892-229D-E848-55F61943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2EFC-BC0B-1AD3-5912-ED92CB06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CA6F-E7C6-4CD8-F577-DDFF794B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10F-40F1-6900-D17C-602C3199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C695-FECE-0775-C12A-30CDBE1D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5F41-10E0-D4F5-0FE2-6CC4A761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975D-4AB2-E97D-9F0B-DCA76760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C303-AF4F-F777-5068-58C25BF7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C0B0-A9C4-001A-8D58-D16807D8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BB1A8-C364-507E-88FE-7E88E67F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5704-3810-ED72-AA0C-7667276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8E7D-C73D-94EB-A10F-9F4A8321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36A7-F581-863E-3195-FFEBE90F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5671-65B2-8382-3BBD-DF3A2087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DF27-57DD-A591-ADDF-443C3CEC7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3CF6C-2FF9-2D66-72A4-62B0B92F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0B3E-51D9-44D4-DA12-666C6314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AF6A5-E8A8-1EE1-415B-47E7A280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EFE4E-BE0D-A71D-37B9-EBBF5EDA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5D6A-1B74-0CB7-B9D9-1FF9601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8B6A-D370-16AB-8A4E-7263D645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9661-851E-03D5-DFC7-356C0B96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987C2-4C91-FAAE-DC75-3569516E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DDDEE-7469-4EA4-2C1E-C06A94913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C2792-B01D-1E0D-8D3E-D47D6CD5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E564E-B9B2-A0AB-23F2-81AB9E8F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37C31-521F-1B3D-028C-54C020C0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AE1-0B3B-5E71-0CF4-DD0610BE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3005-24B1-0FC7-8125-6CB746EC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507B2-D707-6DE2-B808-C18C06EA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711D2-E1A4-2C30-63F5-5F84B09B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A5917-00EF-1AA4-F219-93052C73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EC1F4-19D2-F6F4-6E0E-380438E7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D62C-4026-3EDF-3C1D-99A4792E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F998-F098-8FD0-AB2B-473ED6E7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4C2D-0330-5A96-B8B6-19E884B1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FF7C-854B-2CCA-ABDA-F6AFE1B5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4785-32EB-D8F4-6D3C-2367A692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D389-9581-DF3A-B6D9-B7567EB2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4AB6D-236E-9BE8-CA34-5823DDE5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EA09-5429-E5D7-6D85-2CB97046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B4492-54FA-DFA0-AE23-58F2B6470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1F403-0CEF-19AB-74DF-9D9D7D20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F595-EB3C-878E-1D51-51C9F039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32F1-B24E-FB03-3208-65F0FAD5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8D70-88ED-34B5-93FB-AA71DC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6FC45-0546-1401-0512-4F96BD44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6731-077D-6270-E35F-3C9E1992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EE421-F181-3F14-BEFE-471ED4839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A5228-0DCB-4B90-8509-E5AA5B34253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3CEB-E831-AA1F-A4C1-885F896BC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A93E-5F23-FDB1-D638-434B05277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97652-D63A-4BB9-BF75-E6A2086E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876C-3851-8720-F9C0-716782686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97E4C-4A12-CFBB-CDD6-B95112A44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14478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7F591A-8F7A-24A5-0E89-007C5D033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41015"/>
              </p:ext>
            </p:extLst>
          </p:nvPr>
        </p:nvGraphicFramePr>
        <p:xfrm>
          <a:off x="214184" y="719666"/>
          <a:ext cx="1186248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5632">
                  <a:extLst>
                    <a:ext uri="{9D8B030D-6E8A-4147-A177-3AD203B41FA5}">
                      <a16:colId xmlns:a16="http://schemas.microsoft.com/office/drawing/2014/main" val="151449870"/>
                    </a:ext>
                  </a:extLst>
                </a:gridCol>
                <a:gridCol w="1103870">
                  <a:extLst>
                    <a:ext uri="{9D8B030D-6E8A-4147-A177-3AD203B41FA5}">
                      <a16:colId xmlns:a16="http://schemas.microsoft.com/office/drawing/2014/main" val="4253812453"/>
                    </a:ext>
                  </a:extLst>
                </a:gridCol>
                <a:gridCol w="1713471">
                  <a:extLst>
                    <a:ext uri="{9D8B030D-6E8A-4147-A177-3AD203B41FA5}">
                      <a16:colId xmlns:a16="http://schemas.microsoft.com/office/drawing/2014/main" val="3754227998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val="1578144177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1421905364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3614473057"/>
                    </a:ext>
                  </a:extLst>
                </a:gridCol>
                <a:gridCol w="906162">
                  <a:extLst>
                    <a:ext uri="{9D8B030D-6E8A-4147-A177-3AD203B41FA5}">
                      <a16:colId xmlns:a16="http://schemas.microsoft.com/office/drawing/2014/main" val="739547989"/>
                    </a:ext>
                  </a:extLst>
                </a:gridCol>
                <a:gridCol w="733168">
                  <a:extLst>
                    <a:ext uri="{9D8B030D-6E8A-4147-A177-3AD203B41FA5}">
                      <a16:colId xmlns:a16="http://schemas.microsoft.com/office/drawing/2014/main" val="608146663"/>
                    </a:ext>
                  </a:extLst>
                </a:gridCol>
                <a:gridCol w="815545">
                  <a:extLst>
                    <a:ext uri="{9D8B030D-6E8A-4147-A177-3AD203B41FA5}">
                      <a16:colId xmlns:a16="http://schemas.microsoft.com/office/drawing/2014/main" val="1924188240"/>
                    </a:ext>
                  </a:extLst>
                </a:gridCol>
                <a:gridCol w="675498">
                  <a:extLst>
                    <a:ext uri="{9D8B030D-6E8A-4147-A177-3AD203B41FA5}">
                      <a16:colId xmlns:a16="http://schemas.microsoft.com/office/drawing/2014/main" val="3330578786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1189975995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11352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JLR_LINK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TRANS TYPE OF CASE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TRANS LEGAL RELATIONSHIP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PDF_TEXT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972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3F3CA0-F057-C4E8-DFAB-CD747003E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6024"/>
              </p:ext>
            </p:extLst>
          </p:nvPr>
        </p:nvGraphicFramePr>
        <p:xfrm>
          <a:off x="1753287" y="3273553"/>
          <a:ext cx="759974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121">
                  <a:extLst>
                    <a:ext uri="{9D8B030D-6E8A-4147-A177-3AD203B41FA5}">
                      <a16:colId xmlns:a16="http://schemas.microsoft.com/office/drawing/2014/main" val="1957164969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4266563856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3913846268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1229896741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333059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Sentence_id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POS_Tag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Crime_Data</a:t>
                      </a:r>
                      <a:r>
                        <a:rPr lang="en-US" dirty="0"/>
                        <a:t> sentence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 text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Named</a:t>
                      </a:r>
                    </a:p>
                    <a:p>
                      <a:r>
                        <a:rPr lang="en-US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4900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FFDE544-46F1-E966-5784-D2A21C28F02B}"/>
              </a:ext>
            </a:extLst>
          </p:cNvPr>
          <p:cNvCxnSpPr>
            <a:cxnSpLocks/>
          </p:cNvCxnSpPr>
          <p:nvPr/>
        </p:nvCxnSpPr>
        <p:spPr>
          <a:xfrm rot="5400000">
            <a:off x="4221402" y="1654327"/>
            <a:ext cx="1730927" cy="1507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F77D5CA-87C1-4F82-5C66-7C389838EF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99158" y="1542625"/>
            <a:ext cx="2931637" cy="1661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6881142-EFDE-A912-5BA2-657E46C70D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4448" y="1792805"/>
            <a:ext cx="1661894" cy="1161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5BB89A-1B47-4FA0-503C-120943848BD4}"/>
              </a:ext>
            </a:extLst>
          </p:cNvPr>
          <p:cNvSpPr txBox="1"/>
          <p:nvPr/>
        </p:nvSpPr>
        <p:spPr>
          <a:xfrm>
            <a:off x="5750012" y="5890054"/>
            <a:ext cx="1614616" cy="408623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underthesea</a:t>
            </a:r>
            <a:endParaRPr lang="en-US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37FA6E2-4A71-D272-03C4-3212954C6CA6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6093845" y="4816981"/>
            <a:ext cx="1536548" cy="6095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13AFDD0-7B94-08A8-16DC-4DD5BE14097D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5430700" y="4763434"/>
            <a:ext cx="1536548" cy="7166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0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5E4AF-0553-8124-E281-03E594F304EC}"/>
              </a:ext>
            </a:extLst>
          </p:cNvPr>
          <p:cNvSpPr txBox="1"/>
          <p:nvPr/>
        </p:nvSpPr>
        <p:spPr>
          <a:xfrm>
            <a:off x="1299519" y="2169838"/>
            <a:ext cx="2084173" cy="715089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Criminal GRAY </a:t>
            </a:r>
            <a:r>
              <a:rPr lang="en-US" altLang="zh-CN" dirty="0"/>
              <a:t>LIST (BQ)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32417-4E45-D5AC-C45A-78AAE064035C}"/>
              </a:ext>
            </a:extLst>
          </p:cNvPr>
          <p:cNvSpPr txBox="1"/>
          <p:nvPr/>
        </p:nvSpPr>
        <p:spPr>
          <a:xfrm>
            <a:off x="4593624" y="2323071"/>
            <a:ext cx="2193326" cy="408623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AI notebook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A8EBF-4CE1-773A-BD3A-9653F57393AB}"/>
              </a:ext>
            </a:extLst>
          </p:cNvPr>
          <p:cNvSpPr txBox="1"/>
          <p:nvPr/>
        </p:nvSpPr>
        <p:spPr>
          <a:xfrm>
            <a:off x="7771374" y="2323071"/>
            <a:ext cx="2193326" cy="408623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Criminal Data 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5BAD8D-2F1B-2706-D236-EDEDB25829E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83692" y="2527383"/>
            <a:ext cx="1209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602C5E-6B8F-3E79-7584-7C56AC48C4B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786950" y="2527383"/>
            <a:ext cx="984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2D35E5-94D2-7E70-F58C-73BEB3D81F24}"/>
              </a:ext>
            </a:extLst>
          </p:cNvPr>
          <p:cNvSpPr txBox="1"/>
          <p:nvPr/>
        </p:nvSpPr>
        <p:spPr>
          <a:xfrm>
            <a:off x="4648200" y="3305826"/>
            <a:ext cx="2084173" cy="408623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underthesea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F8913A-413A-54BE-F71F-F170C350A723}"/>
              </a:ext>
            </a:extLst>
          </p:cNvPr>
          <p:cNvSpPr txBox="1"/>
          <p:nvPr/>
        </p:nvSpPr>
        <p:spPr>
          <a:xfrm>
            <a:off x="4648199" y="4380864"/>
            <a:ext cx="2084173" cy="1021556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Label:</a:t>
            </a:r>
          </a:p>
          <a:p>
            <a:pPr algn="ctr"/>
            <a:r>
              <a:rPr lang="en-US" altLang="zh-CN" dirty="0"/>
              <a:t>Name: N</a:t>
            </a:r>
          </a:p>
          <a:p>
            <a:pPr algn="ctr"/>
            <a:r>
              <a:rPr lang="en-US" altLang="zh-CN" dirty="0"/>
              <a:t>Number: 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FC60A-D5E2-546C-AB4C-815B125493D3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690287" y="2731694"/>
            <a:ext cx="0" cy="57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259CCC-245E-360B-388A-BEC33F63DD8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690286" y="3714449"/>
            <a:ext cx="1" cy="666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D9BAFCE0-DF0E-E202-60E4-182FE81E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bigquery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20838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C1E6D-FA34-B7FD-6CB6-E646502B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7" y="1535039"/>
            <a:ext cx="10854813" cy="3787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0F5A5E-91A7-53DA-33B9-E123D16534BA}"/>
              </a:ext>
            </a:extLst>
          </p:cNvPr>
          <p:cNvSpPr/>
          <p:nvPr/>
        </p:nvSpPr>
        <p:spPr>
          <a:xfrm>
            <a:off x="9527458" y="2861187"/>
            <a:ext cx="757084" cy="31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B1536-CF13-6B50-A9DC-BF9DF2029A38}"/>
              </a:ext>
            </a:extLst>
          </p:cNvPr>
          <p:cNvSpPr/>
          <p:nvPr/>
        </p:nvSpPr>
        <p:spPr>
          <a:xfrm>
            <a:off x="9527458" y="4751770"/>
            <a:ext cx="757084" cy="31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75C-03CE-AFBB-0345-B97C8C7E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Underthesea</a:t>
            </a:r>
            <a:r>
              <a:rPr lang="en-US" dirty="0"/>
              <a:t>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05BD-49DB-BB48-DB91-746BBB77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Vietnamese Natural Language Processing (NLP) toolset </a:t>
            </a:r>
          </a:p>
          <a:p>
            <a:r>
              <a:rPr lang="en-US" dirty="0" err="1"/>
              <a:t>Word_segmentation</a:t>
            </a:r>
            <a:r>
              <a:rPr lang="en-US" dirty="0"/>
              <a:t>, part-of-speech tagging (</a:t>
            </a:r>
            <a:r>
              <a:rPr lang="en-US" dirty="0" err="1"/>
              <a:t>PoS</a:t>
            </a:r>
            <a:r>
              <a:rPr lang="en-US" dirty="0"/>
              <a:t>), named entity	 recognition (NER)</a:t>
            </a:r>
          </a:p>
          <a:p>
            <a:r>
              <a:rPr lang="en-US" dirty="0"/>
              <a:t>https://github.com/undertheseanlp/underthesea</a:t>
            </a:r>
          </a:p>
        </p:txBody>
      </p:sp>
    </p:spTree>
    <p:extLst>
      <p:ext uri="{BB962C8B-B14F-4D97-AF65-F5344CB8AC3E}">
        <p14:creationId xmlns:p14="http://schemas.microsoft.com/office/powerpoint/2010/main" val="9521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91323-8D61-1C61-FF8C-88B37A5F3E48}"/>
              </a:ext>
            </a:extLst>
          </p:cNvPr>
          <p:cNvSpPr txBox="1"/>
          <p:nvPr/>
        </p:nvSpPr>
        <p:spPr>
          <a:xfrm>
            <a:off x="840260" y="1512068"/>
            <a:ext cx="2323070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word_segmentation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13A65-0DE6-05D2-BEB0-A06716D24F58}"/>
              </a:ext>
            </a:extLst>
          </p:cNvPr>
          <p:cNvSpPr txBox="1"/>
          <p:nvPr/>
        </p:nvSpPr>
        <p:spPr>
          <a:xfrm>
            <a:off x="3484606" y="1512068"/>
            <a:ext cx="2323070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 Tagging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68B5A-4121-4CD3-67A0-A73F7D2A3A53}"/>
              </a:ext>
            </a:extLst>
          </p:cNvPr>
          <p:cNvSpPr txBox="1"/>
          <p:nvPr/>
        </p:nvSpPr>
        <p:spPr>
          <a:xfrm>
            <a:off x="6128952" y="1512067"/>
            <a:ext cx="2323070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D2CCA-BB78-2E21-B5D7-3A634DAE090A}"/>
              </a:ext>
            </a:extLst>
          </p:cNvPr>
          <p:cNvSpPr txBox="1"/>
          <p:nvPr/>
        </p:nvSpPr>
        <p:spPr>
          <a:xfrm>
            <a:off x="8773298" y="1512067"/>
            <a:ext cx="2323070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6BCB9-AFA2-C7ED-C0D1-4EAE001CA16C}"/>
              </a:ext>
            </a:extLst>
          </p:cNvPr>
          <p:cNvSpPr txBox="1"/>
          <p:nvPr/>
        </p:nvSpPr>
        <p:spPr>
          <a:xfrm>
            <a:off x="840261" y="2380735"/>
            <a:ext cx="2323070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Divide texts/sentence(s) into individual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68792-33DC-6CB8-56C9-147D58FEB994}"/>
              </a:ext>
            </a:extLst>
          </p:cNvPr>
          <p:cNvSpPr txBox="1"/>
          <p:nvPr/>
        </p:nvSpPr>
        <p:spPr>
          <a:xfrm>
            <a:off x="8773295" y="2380734"/>
            <a:ext cx="2323070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Identifying named entities (e.g., names, locations)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745AC-182E-2494-0E3A-419DFF6AFAE7}"/>
              </a:ext>
            </a:extLst>
          </p:cNvPr>
          <p:cNvSpPr txBox="1"/>
          <p:nvPr/>
        </p:nvSpPr>
        <p:spPr>
          <a:xfrm>
            <a:off x="6128951" y="2380734"/>
            <a:ext cx="2323070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Grouping words into meaningful phrases or units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98E26-540D-9929-CE67-43C298F4FC20}"/>
              </a:ext>
            </a:extLst>
          </p:cNvPr>
          <p:cNvSpPr txBox="1"/>
          <p:nvPr/>
        </p:nvSpPr>
        <p:spPr>
          <a:xfrm>
            <a:off x="3484606" y="2380735"/>
            <a:ext cx="2323070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Labeling words with their part-of-speech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8E558-634E-120A-F0A0-96C82003C082}"/>
              </a:ext>
            </a:extLst>
          </p:cNvPr>
          <p:cNvSpPr txBox="1"/>
          <p:nvPr/>
        </p:nvSpPr>
        <p:spPr>
          <a:xfrm>
            <a:off x="3484606" y="3917092"/>
            <a:ext cx="2323070" cy="1021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explains how a word is used in a sentence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: verb, noun…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C4A7D2-8F22-7A5F-9BC4-D3D6FE3A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dirty="0"/>
              <a:t>Different level of word-tokenize in NLP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6ED4CD-9645-0FA5-88D2-09487D9F0A0C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001795" y="1920691"/>
            <a:ext cx="1" cy="46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633174-B97D-8BC5-CBF7-2FBD1664755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934830" y="1920690"/>
            <a:ext cx="3" cy="46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7183E-4A3E-3F05-F216-26DA06A7009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290486" y="1920690"/>
            <a:ext cx="1" cy="46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D0D5E-2C27-2503-C6CA-6487BC1F298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646141" y="1920691"/>
            <a:ext cx="0" cy="46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2631A4-A401-4000-BA21-07600FA4EF7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646141" y="3095824"/>
            <a:ext cx="0" cy="82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C399E5-8F11-35BE-E7DF-ACABD115B861}"/>
              </a:ext>
            </a:extLst>
          </p:cNvPr>
          <p:cNvSpPr txBox="1"/>
          <p:nvPr/>
        </p:nvSpPr>
        <p:spPr>
          <a:xfrm>
            <a:off x="6128951" y="3917092"/>
            <a:ext cx="2323070" cy="1021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extract higher-level syntactic structures from text.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5CF1B2-4212-8962-76E6-B73C7B2BA4F0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>
            <a:off x="9934830" y="3402290"/>
            <a:ext cx="0" cy="514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449650-5207-8F20-D1F9-D98F77D6A905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>
            <a:off x="7290486" y="3402290"/>
            <a:ext cx="0" cy="514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34ADCE-14E0-A27D-E352-26031505E4BC}"/>
              </a:ext>
            </a:extLst>
          </p:cNvPr>
          <p:cNvSpPr txBox="1"/>
          <p:nvPr/>
        </p:nvSpPr>
        <p:spPr>
          <a:xfrm>
            <a:off x="8773295" y="3917092"/>
            <a:ext cx="2323070" cy="13280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extracting common entities like names, organizations, location,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6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AF24-042A-DBF4-5B57-0E41DE488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004"/>
            <a:ext cx="10515600" cy="46449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Underthesea</a:t>
            </a:r>
            <a:r>
              <a:rPr lang="en-US" altLang="zh-CN" dirty="0"/>
              <a:t> labels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27651-8105-4376-0CED-433C3BBED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24569"/>
              </p:ext>
            </p:extLst>
          </p:nvPr>
        </p:nvGraphicFramePr>
        <p:xfrm>
          <a:off x="150304" y="2016475"/>
          <a:ext cx="367841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22">
                  <a:extLst>
                    <a:ext uri="{9D8B030D-6E8A-4147-A177-3AD203B41FA5}">
                      <a16:colId xmlns:a16="http://schemas.microsoft.com/office/drawing/2014/main" val="1792618226"/>
                    </a:ext>
                  </a:extLst>
                </a:gridCol>
                <a:gridCol w="2866193">
                  <a:extLst>
                    <a:ext uri="{9D8B030D-6E8A-4147-A177-3AD203B41FA5}">
                      <a16:colId xmlns:a16="http://schemas.microsoft.com/office/drawing/2014/main" val="303687157"/>
                    </a:ext>
                  </a:extLst>
                </a:gridCol>
              </a:tblGrid>
              <a:tr h="333926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8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Subordinating conjunction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Numeral (1/one)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9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Punctuation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8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8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8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187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9CB98B-F924-8C74-AF28-A71EF5F2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10358"/>
              </p:ext>
            </p:extLst>
          </p:nvPr>
        </p:nvGraphicFramePr>
        <p:xfrm>
          <a:off x="4050343" y="2016475"/>
          <a:ext cx="370572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650">
                  <a:extLst>
                    <a:ext uri="{9D8B030D-6E8A-4147-A177-3AD203B41FA5}">
                      <a16:colId xmlns:a16="http://schemas.microsoft.com/office/drawing/2014/main" val="561674937"/>
                    </a:ext>
                  </a:extLst>
                </a:gridCol>
                <a:gridCol w="2945078">
                  <a:extLst>
                    <a:ext uri="{9D8B030D-6E8A-4147-A177-3AD203B41FA5}">
                      <a16:colId xmlns:a16="http://schemas.microsoft.com/office/drawing/2014/main" val="239761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chunk (other)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 verb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5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adj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0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of a noun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9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 prepositional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 noun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401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297F76-DA36-C1BA-943D-26B9B9FB4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25944"/>
              </p:ext>
            </p:extLst>
          </p:nvPr>
        </p:nvGraphicFramePr>
        <p:xfrm>
          <a:off x="7977696" y="2016475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26">
                  <a:extLst>
                    <a:ext uri="{9D8B030D-6E8A-4147-A177-3AD203B41FA5}">
                      <a16:colId xmlns:a16="http://schemas.microsoft.com/office/drawing/2014/main" val="1063436421"/>
                    </a:ext>
                  </a:extLst>
                </a:gridCol>
                <a:gridCol w="3101474">
                  <a:extLst>
                    <a:ext uri="{9D8B030D-6E8A-4147-A177-3AD203B41FA5}">
                      <a16:colId xmlns:a16="http://schemas.microsoft.com/office/drawing/2014/main" val="360557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1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location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2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of location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B-MISC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miscellaneous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I-MISC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of miscellaneous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 person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86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318134-19A5-00B5-1EFB-F5BAC7904418}"/>
              </a:ext>
            </a:extLst>
          </p:cNvPr>
          <p:cNvSpPr txBox="1"/>
          <p:nvPr/>
        </p:nvSpPr>
        <p:spPr>
          <a:xfrm>
            <a:off x="494035" y="1137421"/>
            <a:ext cx="2990952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 Tagging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C9658-B964-3853-F65E-DA51BF170306}"/>
              </a:ext>
            </a:extLst>
          </p:cNvPr>
          <p:cNvSpPr txBox="1"/>
          <p:nvPr/>
        </p:nvSpPr>
        <p:spPr>
          <a:xfrm>
            <a:off x="4407731" y="1137420"/>
            <a:ext cx="2990952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5E607-D255-1AA3-22BE-56B7CF887B3C}"/>
              </a:ext>
            </a:extLst>
          </p:cNvPr>
          <p:cNvSpPr txBox="1"/>
          <p:nvPr/>
        </p:nvSpPr>
        <p:spPr>
          <a:xfrm>
            <a:off x="8514221" y="1137420"/>
            <a:ext cx="2990949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E58CF-52E2-62CE-47D5-5306AFE6C08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10009696" y="1546043"/>
            <a:ext cx="0" cy="47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52217-7952-5E5B-EAF7-78BDEB8DE14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903207" y="1546043"/>
            <a:ext cx="0" cy="47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3D1BB-E7BB-595B-F49C-C2B3A647105E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989511" y="1546044"/>
            <a:ext cx="0" cy="470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5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8FA929-A524-3CA0-BE09-78979318F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97428"/>
              </p:ext>
            </p:extLst>
          </p:nvPr>
        </p:nvGraphicFramePr>
        <p:xfrm>
          <a:off x="730421" y="2808278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80365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082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2234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7505989"/>
                    </a:ext>
                  </a:extLst>
                </a:gridCol>
              </a:tblGrid>
              <a:tr h="363089">
                <a:tc>
                  <a:txBody>
                    <a:bodyPr/>
                    <a:lstStyle/>
                    <a:p>
                      <a:r>
                        <a:rPr lang="en-US" dirty="0"/>
                        <a:t>Tokenized-word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01856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23153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9109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dirty="0"/>
                        <a:t> Văn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853451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08695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r>
                        <a:rPr lang="en-US" dirty="0" err="1"/>
                        <a:t>sinh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1862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ACBC104-C2C7-1A0A-4951-0F150B55D2C6}"/>
              </a:ext>
            </a:extLst>
          </p:cNvPr>
          <p:cNvSpPr/>
          <p:nvPr/>
        </p:nvSpPr>
        <p:spPr>
          <a:xfrm>
            <a:off x="730421" y="2258095"/>
            <a:ext cx="2012779" cy="2744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BDF75-F2BC-BEC4-582E-99241D4E0F58}"/>
              </a:ext>
            </a:extLst>
          </p:cNvPr>
          <p:cNvSpPr/>
          <p:nvPr/>
        </p:nvSpPr>
        <p:spPr>
          <a:xfrm>
            <a:off x="730421" y="1709630"/>
            <a:ext cx="4047525" cy="32932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3789C1-1D43-AEB8-5088-6BD82517DB8F}"/>
              </a:ext>
            </a:extLst>
          </p:cNvPr>
          <p:cNvSpPr/>
          <p:nvPr/>
        </p:nvSpPr>
        <p:spPr>
          <a:xfrm>
            <a:off x="746896" y="1697273"/>
            <a:ext cx="4047525" cy="3293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30A94D-F648-71B8-134C-2AD5475C1C4C}"/>
              </a:ext>
            </a:extLst>
          </p:cNvPr>
          <p:cNvSpPr/>
          <p:nvPr/>
        </p:nvSpPr>
        <p:spPr>
          <a:xfrm>
            <a:off x="727674" y="1120320"/>
            <a:ext cx="6093256" cy="38578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82EA74-EC18-EFD6-B90D-2A34FFF588A3}"/>
              </a:ext>
            </a:extLst>
          </p:cNvPr>
          <p:cNvSpPr/>
          <p:nvPr/>
        </p:nvSpPr>
        <p:spPr>
          <a:xfrm>
            <a:off x="735911" y="535460"/>
            <a:ext cx="8122509" cy="4442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F6138-3B76-7EFC-9F04-2E8E7B78D672}"/>
              </a:ext>
            </a:extLst>
          </p:cNvPr>
          <p:cNvSpPr txBox="1"/>
          <p:nvPr/>
        </p:nvSpPr>
        <p:spPr>
          <a:xfrm>
            <a:off x="925383" y="2348521"/>
            <a:ext cx="1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tokenize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84FD9-820C-656F-DBE6-FE098D49FB82}"/>
              </a:ext>
            </a:extLst>
          </p:cNvPr>
          <p:cNvSpPr txBox="1"/>
          <p:nvPr/>
        </p:nvSpPr>
        <p:spPr>
          <a:xfrm>
            <a:off x="2945027" y="1979189"/>
            <a:ext cx="1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</a:t>
            </a:r>
            <a:r>
              <a:rPr lang="en-US" dirty="0"/>
              <a:t> 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D3EDD-C444-C007-EA55-F563C5ED5473}"/>
              </a:ext>
            </a:extLst>
          </p:cNvPr>
          <p:cNvSpPr txBox="1"/>
          <p:nvPr/>
        </p:nvSpPr>
        <p:spPr>
          <a:xfrm>
            <a:off x="4996248" y="1532117"/>
            <a:ext cx="1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Chunking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A6C02-1D97-FC0E-05AC-CC1AB01850B1}"/>
              </a:ext>
            </a:extLst>
          </p:cNvPr>
          <p:cNvSpPr txBox="1"/>
          <p:nvPr/>
        </p:nvSpPr>
        <p:spPr>
          <a:xfrm>
            <a:off x="7370118" y="1040317"/>
            <a:ext cx="93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188CC-40AC-8E60-761F-9B2D0E524A55}"/>
              </a:ext>
            </a:extLst>
          </p:cNvPr>
          <p:cNvSpPr txBox="1"/>
          <p:nvPr/>
        </p:nvSpPr>
        <p:spPr>
          <a:xfrm>
            <a:off x="790832" y="5371070"/>
            <a:ext cx="47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other are based on it’s word tokenize,</a:t>
            </a:r>
          </a:p>
          <a:p>
            <a:r>
              <a:rPr lang="en-US" dirty="0"/>
              <a:t>Therefore we can get every element in label by just calling NER.</a:t>
            </a:r>
          </a:p>
        </p:txBody>
      </p:sp>
    </p:spTree>
    <p:extLst>
      <p:ext uri="{BB962C8B-B14F-4D97-AF65-F5344CB8AC3E}">
        <p14:creationId xmlns:p14="http://schemas.microsoft.com/office/powerpoint/2010/main" val="213889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44A2-92E0-1A71-4BCF-771148C2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502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C833-22B6-48F8-4FFA-C5CE1768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909999"/>
          </a:xfrm>
        </p:spPr>
        <p:txBody>
          <a:bodyPr/>
          <a:lstStyle/>
          <a:p>
            <a:r>
              <a:rPr lang="en-US" dirty="0"/>
              <a:t>1. “/” (2000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01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01) </a:t>
            </a:r>
          </a:p>
          <a:p>
            <a:r>
              <a:rPr lang="en-US" dirty="0"/>
              <a:t>Birthday keyword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”</a:t>
            </a:r>
            <a:r>
              <a:rPr lang="zh-CN" altLang="en-US" dirty="0"/>
              <a:t>出生日期 </a:t>
            </a:r>
            <a:r>
              <a:rPr lang="en-US" altLang="zh-CN" dirty="0"/>
              <a:t>“</a:t>
            </a:r>
            <a:r>
              <a:rPr lang="en-US" altLang="zh-CN" dirty="0" err="1"/>
              <a:t>sinh</a:t>
            </a:r>
            <a:r>
              <a:rPr lang="en-US" altLang="zh-CN" dirty="0"/>
              <a:t>”</a:t>
            </a:r>
            <a:r>
              <a:rPr lang="zh-CN" altLang="en-US" dirty="0"/>
              <a:t>出生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A67B3C-5A39-B2B4-0846-195BD03D31DE}"/>
              </a:ext>
            </a:extLst>
          </p:cNvPr>
          <p:cNvSpPr txBox="1">
            <a:spLocks/>
          </p:cNvSpPr>
          <p:nvPr/>
        </p:nvSpPr>
        <p:spPr>
          <a:xfrm>
            <a:off x="838200" y="3143915"/>
            <a:ext cx="10515600" cy="90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87C9A-E639-41CC-65EB-1DD01F4BA847}"/>
              </a:ext>
            </a:extLst>
          </p:cNvPr>
          <p:cNvSpPr txBox="1">
            <a:spLocks/>
          </p:cNvSpPr>
          <p:nvPr/>
        </p:nvSpPr>
        <p:spPr>
          <a:xfrm>
            <a:off x="838200" y="4083617"/>
            <a:ext cx="10515600" cy="19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 tagging: Np</a:t>
            </a:r>
          </a:p>
          <a:p>
            <a:r>
              <a:rPr lang="en-US" dirty="0"/>
              <a:t>NER: B-per?</a:t>
            </a:r>
          </a:p>
          <a:p>
            <a:r>
              <a:rPr lang="en-US" dirty="0"/>
              <a:t>Two words</a:t>
            </a:r>
          </a:p>
        </p:txBody>
      </p:sp>
    </p:spTree>
    <p:extLst>
      <p:ext uri="{BB962C8B-B14F-4D97-AF65-F5344CB8AC3E}">
        <p14:creationId xmlns:p14="http://schemas.microsoft.com/office/powerpoint/2010/main" val="245961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571C-BA4E-FD36-97AA-4C45F7F4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6423-E746-0BB6-C12B-0E1FBEE9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Name, Birthdate</a:t>
            </a:r>
          </a:p>
          <a:p>
            <a:pPr lvl="1"/>
            <a:r>
              <a:rPr lang="en-US" dirty="0"/>
              <a:t>1. These two element are close to each other</a:t>
            </a:r>
          </a:p>
          <a:p>
            <a:pPr lvl="1"/>
            <a:r>
              <a:rPr lang="en-US" dirty="0"/>
              <a:t>2. Separated by the word </a:t>
            </a:r>
            <a:r>
              <a:rPr lang="en-US" dirty="0" err="1"/>
              <a:t>sinh</a:t>
            </a:r>
            <a:r>
              <a:rPr lang="en-US" dirty="0"/>
              <a:t> (</a:t>
            </a:r>
            <a:r>
              <a:rPr lang="zh-CN" altLang="en-US" dirty="0"/>
              <a:t>出生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74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EAFE-3645-C7A9-4E58-666CE6A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Search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02D5-5C49-E446-E885-97E87700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45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FD70C6-8540-C9F2-E9FB-02A43855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23902"/>
              </p:ext>
            </p:extLst>
          </p:nvPr>
        </p:nvGraphicFramePr>
        <p:xfrm>
          <a:off x="838200" y="2458007"/>
          <a:ext cx="868542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678">
                  <a:extLst>
                    <a:ext uri="{9D8B030D-6E8A-4147-A177-3AD203B41FA5}">
                      <a16:colId xmlns:a16="http://schemas.microsoft.com/office/drawing/2014/main" val="3212782453"/>
                    </a:ext>
                  </a:extLst>
                </a:gridCol>
                <a:gridCol w="2388492">
                  <a:extLst>
                    <a:ext uri="{9D8B030D-6E8A-4147-A177-3AD203B41FA5}">
                      <a16:colId xmlns:a16="http://schemas.microsoft.com/office/drawing/2014/main" val="1957164969"/>
                    </a:ext>
                  </a:extLst>
                </a:gridCol>
                <a:gridCol w="1737085">
                  <a:extLst>
                    <a:ext uri="{9D8B030D-6E8A-4147-A177-3AD203B41FA5}">
                      <a16:colId xmlns:a16="http://schemas.microsoft.com/office/drawing/2014/main" val="4266563856"/>
                    </a:ext>
                  </a:extLst>
                </a:gridCol>
                <a:gridCol w="1737085">
                  <a:extLst>
                    <a:ext uri="{9D8B030D-6E8A-4147-A177-3AD203B41FA5}">
                      <a16:colId xmlns:a16="http://schemas.microsoft.com/office/drawing/2014/main" val="3913846268"/>
                    </a:ext>
                  </a:extLst>
                </a:gridCol>
                <a:gridCol w="1737085">
                  <a:extLst>
                    <a:ext uri="{9D8B030D-6E8A-4147-A177-3AD203B41FA5}">
                      <a16:colId xmlns:a16="http://schemas.microsoft.com/office/drawing/2014/main" val="333059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Sentence_id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POS_Tag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Crime_Data</a:t>
                      </a:r>
                      <a:r>
                        <a:rPr lang="en-US" dirty="0"/>
                        <a:t> sentence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 text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8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17AF-F64B-5DB1-FBAF-6E64B322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D6E93-F755-BA8E-0EA1-29FFD1678D95}"/>
              </a:ext>
            </a:extLst>
          </p:cNvPr>
          <p:cNvSpPr txBox="1"/>
          <p:nvPr/>
        </p:nvSpPr>
        <p:spPr>
          <a:xfrm>
            <a:off x="1604319" y="2451590"/>
            <a:ext cx="2084173" cy="715089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with sentence (old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C65D5-8F2A-696F-2AF0-6D3CEC3ADFDC}"/>
              </a:ext>
            </a:extLst>
          </p:cNvPr>
          <p:cNvSpPr txBox="1"/>
          <p:nvPr/>
        </p:nvSpPr>
        <p:spPr>
          <a:xfrm>
            <a:off x="4576120" y="2298357"/>
            <a:ext cx="2084173" cy="1021556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the id of sentence from </a:t>
            </a:r>
            <a:r>
              <a:rPr lang="en-US" dirty="0" err="1"/>
              <a:t>Data_Crime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EC712-38E1-BDF0-BBB6-793260D44ACC}"/>
              </a:ext>
            </a:extLst>
          </p:cNvPr>
          <p:cNvSpPr txBox="1"/>
          <p:nvPr/>
        </p:nvSpPr>
        <p:spPr>
          <a:xfrm>
            <a:off x="7725034" y="2298357"/>
            <a:ext cx="2817340" cy="1021556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 the label with name and birthdate from </a:t>
            </a:r>
            <a:r>
              <a:rPr lang="en-US" dirty="0" err="1"/>
              <a:t>quick_search_table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4309C7-9F53-B740-0C4C-9B7B00FB80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8492" y="2809135"/>
            <a:ext cx="88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DBA62-F20A-9D78-C6C5-BC17601865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60293" y="2809135"/>
            <a:ext cx="1064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7321</TotalTime>
  <Words>491</Words>
  <Application>Microsoft Office PowerPoint</Application>
  <PresentationFormat>Widescreen</PresentationFormat>
  <Paragraphs>171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source-serif-pro</vt:lpstr>
      <vt:lpstr>Aptos</vt:lpstr>
      <vt:lpstr>Aptos Display</vt:lpstr>
      <vt:lpstr>Arial</vt:lpstr>
      <vt:lpstr>Office Theme</vt:lpstr>
      <vt:lpstr>Week 3</vt:lpstr>
      <vt:lpstr>Underthesea toolkit</vt:lpstr>
      <vt:lpstr>Different level of word-tokenize in NLP</vt:lpstr>
      <vt:lpstr>PowerPoint Presentation</vt:lpstr>
      <vt:lpstr>PowerPoint Presentation</vt:lpstr>
      <vt:lpstr>Date</vt:lpstr>
      <vt:lpstr>Related Information</vt:lpstr>
      <vt:lpstr>Quick Search Table</vt:lpstr>
      <vt:lpstr>Dataflow</vt:lpstr>
      <vt:lpstr>PowerPoint Presentation</vt:lpstr>
      <vt:lpstr>Build bigquery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YinJie Foo</dc:creator>
  <cp:lastModifiedBy>YinJie Foo</cp:lastModifiedBy>
  <cp:revision>12</cp:revision>
  <dcterms:created xsi:type="dcterms:W3CDTF">2024-03-01T05:47:32Z</dcterms:created>
  <dcterms:modified xsi:type="dcterms:W3CDTF">2024-03-07T01:54:54Z</dcterms:modified>
</cp:coreProperties>
</file>