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2" r:id="rId6"/>
    <p:sldId id="274" r:id="rId7"/>
    <p:sldId id="260" r:id="rId8"/>
    <p:sldId id="264" r:id="rId9"/>
    <p:sldId id="263" r:id="rId10"/>
    <p:sldId id="265" r:id="rId11"/>
    <p:sldId id="275" r:id="rId12"/>
    <p:sldId id="266" r:id="rId13"/>
    <p:sldId id="269" r:id="rId14"/>
    <p:sldId id="270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261"/>
    <a:srgbClr val="444F5E"/>
    <a:srgbClr val="45505F"/>
    <a:srgbClr val="C03097"/>
    <a:srgbClr val="00B050"/>
    <a:srgbClr val="FFC000"/>
    <a:srgbClr val="3A4656"/>
    <a:srgbClr val="4472C4"/>
    <a:srgbClr val="59595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003B-1EFC-48BE-A8FA-47EF4CB3D282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6D67-9177-48B1-A0E0-110F56FA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g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 16"/>
          <p:cNvSpPr/>
          <p:nvPr/>
        </p:nvSpPr>
        <p:spPr>
          <a:xfrm flipH="1">
            <a:off x="614298" y="1774272"/>
            <a:ext cx="6147573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2909"/>
            <a:ext cx="6761871" cy="609600"/>
          </a:xfrm>
          <a:noFill/>
        </p:spPr>
        <p:txBody>
          <a:bodyPr>
            <a:noAutofit/>
          </a:bodyPr>
          <a:lstStyle/>
          <a:p>
            <a:r>
              <a:rPr lang="en-US" sz="5400" i="1" dirty="0" err="1">
                <a:solidFill>
                  <a:schemeClr val="bg1"/>
                </a:solidFill>
                <a:latin typeface="Arial Black" panose="020B0A04020102020204" pitchFamily="34" charset="0"/>
              </a:rPr>
              <a:t>YinHang</a:t>
            </a:r>
            <a:r>
              <a:rPr lang="en-US" sz="5400" i="1" dirty="0">
                <a:solidFill>
                  <a:schemeClr val="bg1"/>
                </a:solidFill>
                <a:latin typeface="Arial Black" panose="020B0A04020102020204" pitchFamily="34" charset="0"/>
              </a:rPr>
              <a:t> Kwok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973" y="2978595"/>
            <a:ext cx="5918898" cy="275313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ITCS 3134 Spring 2017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    Digital Image Processing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	Challenge 3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	    Count Object</a:t>
            </a:r>
          </a:p>
        </p:txBody>
      </p:sp>
      <p:sp>
        <p:nvSpPr>
          <p:cNvPr id="4" name="Rectangle: Rounded Corners 3"/>
          <p:cNvSpPr/>
          <p:nvPr/>
        </p:nvSpPr>
        <p:spPr>
          <a:xfrm rot="18496170">
            <a:off x="5606373" y="1167970"/>
            <a:ext cx="5889356" cy="6157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190735" y="-6277576"/>
            <a:ext cx="6161212" cy="14111722"/>
            <a:chOff x="8190735" y="-6277576"/>
            <a:chExt cx="6161212" cy="14111722"/>
          </a:xfrm>
          <a:blipFill>
            <a:blip r:embed="rId2"/>
            <a:stretch>
              <a:fillRect/>
            </a:stretch>
          </a:blipFill>
        </p:grpSpPr>
        <p:sp>
          <p:nvSpPr>
            <p:cNvPr id="5" name="Rectangle: Rounded Corners 4"/>
            <p:cNvSpPr/>
            <p:nvPr/>
          </p:nvSpPr>
          <p:spPr>
            <a:xfrm rot="18498187">
              <a:off x="4371273" y="2391985"/>
              <a:ext cx="8530792" cy="8918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 rot="18409352">
              <a:off x="6558418" y="40616"/>
              <a:ext cx="14111722" cy="147533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45291" y="-7840853"/>
            <a:ext cx="7037943" cy="15835187"/>
            <a:chOff x="10145291" y="-7840853"/>
            <a:chExt cx="7037943" cy="15835187"/>
          </a:xfrm>
          <a:blipFill>
            <a:blip r:embed="rId3"/>
            <a:stretch>
              <a:fillRect/>
            </a:stretch>
          </a:blipFill>
        </p:grpSpPr>
        <p:sp>
          <p:nvSpPr>
            <p:cNvPr id="6" name="Rectangle: Rounded Corners 5"/>
            <p:cNvSpPr/>
            <p:nvPr/>
          </p:nvSpPr>
          <p:spPr>
            <a:xfrm rot="18461158">
              <a:off x="5533490" y="1689096"/>
              <a:ext cx="10300485" cy="107688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 rot="18424355">
              <a:off x="8437880" y="-751019"/>
              <a:ext cx="15835187" cy="16555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38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182" y="-341264"/>
            <a:ext cx="11708486" cy="7635682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724649" y="599326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53250" y="367945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pic>
        <p:nvPicPr>
          <p:cNvPr id="8" name="Graphic 7" descr="Lightbul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0249" y="208619"/>
            <a:ext cx="914400" cy="9144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66839" y="1931170"/>
            <a:ext cx="3174791" cy="10008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Image from subtraction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3649164" y="2895795"/>
            <a:ext cx="435116" cy="62345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 rot="16200000">
            <a:off x="5426958" y="2129569"/>
            <a:ext cx="435116" cy="62345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7" y="2044109"/>
            <a:ext cx="3414891" cy="2071327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7695651" y="4155911"/>
            <a:ext cx="288324" cy="522952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541630" y="1110275"/>
            <a:ext cx="2442345" cy="12281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Using LCS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30" y="3896669"/>
            <a:ext cx="3774471" cy="226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7" y="4842622"/>
            <a:ext cx="3764439" cy="22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45721" y="-598184"/>
            <a:ext cx="14249399" cy="3442077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310992" y="599161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9593" y="359674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pic>
        <p:nvPicPr>
          <p:cNvPr id="8" name="Graphic 7" descr="Shredd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292" y="207274"/>
            <a:ext cx="914400" cy="9144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58344" y="1110275"/>
            <a:ext cx="3825632" cy="12281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Thresholding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76" y="2275914"/>
            <a:ext cx="4574222" cy="382162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 rot="16200000">
            <a:off x="-431387" y="3647396"/>
            <a:ext cx="2730606" cy="6967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45505F"/>
                </a:solidFill>
                <a:latin typeface="Arial Black" panose="020B0A04020102020204" pitchFamily="34" charset="0"/>
              </a:rPr>
              <a:t>Pixel Count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96692" y="5923369"/>
            <a:ext cx="2730606" cy="6967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45505F"/>
                </a:solidFill>
                <a:latin typeface="Arial Black" panose="020B0A04020102020204" pitchFamily="34" charset="0"/>
              </a:rPr>
              <a:t>Intensity</a:t>
            </a:r>
          </a:p>
        </p:txBody>
      </p:sp>
      <p:sp>
        <p:nvSpPr>
          <p:cNvPr id="17" name="Arrow: Down 16"/>
          <p:cNvSpPr/>
          <p:nvPr/>
        </p:nvSpPr>
        <p:spPr>
          <a:xfrm rot="4818909">
            <a:off x="4055312" y="1479601"/>
            <a:ext cx="244228" cy="5126961"/>
          </a:xfrm>
          <a:prstGeom prst="downArrow">
            <a:avLst/>
          </a:prstGeom>
          <a:solidFill>
            <a:srgbClr val="45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24914" y="3159847"/>
            <a:ext cx="5314685" cy="10855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45505F"/>
                </a:solidFill>
                <a:latin typeface="Arial Black" panose="020B0A04020102020204" pitchFamily="34" charset="0"/>
              </a:rPr>
              <a:t>T value for thresholding</a:t>
            </a:r>
          </a:p>
        </p:txBody>
      </p:sp>
      <p:pic>
        <p:nvPicPr>
          <p:cNvPr id="20" name="Graphic 19" descr="Brain in he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5472" y="5090613"/>
            <a:ext cx="1289956" cy="12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3143" y="-355977"/>
            <a:ext cx="11427160" cy="7690182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flipH="1">
            <a:off x="1584963" y="559570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7792" y="321031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pic>
        <p:nvPicPr>
          <p:cNvPr id="6" name="Graphic 5" descr="Teach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46" y="24908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8" y="1768539"/>
            <a:ext cx="3608525" cy="219327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15907" y="1637352"/>
            <a:ext cx="5999693" cy="18612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Have to Remove Salt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Some small white pixels is not the object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6753" y="5037645"/>
            <a:ext cx="3982400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Dilate ? Erode ?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Graphic 10" descr="Head with Gea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2637" y="5030537"/>
            <a:ext cx="1005945" cy="100594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67935" y="4116968"/>
            <a:ext cx="7580647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Next step: create Binary image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7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1550" y="-336927"/>
            <a:ext cx="14249399" cy="3442077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flipH="1">
            <a:off x="1985013" y="597670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7842" y="359131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58402" y="970162"/>
            <a:ext cx="6545319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Erode Then Dilate 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Hel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613" y="287181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5" y="2136178"/>
            <a:ext cx="3608525" cy="21932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10" y="3169886"/>
            <a:ext cx="3665468" cy="219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95" y="4039747"/>
            <a:ext cx="3576796" cy="2173987"/>
          </a:xfrm>
          <a:prstGeom prst="rect">
            <a:avLst/>
          </a:prstGeom>
        </p:spPr>
      </p:pic>
      <p:sp>
        <p:nvSpPr>
          <p:cNvPr id="23" name="Arrow: Bent 22"/>
          <p:cNvSpPr/>
          <p:nvPr/>
        </p:nvSpPr>
        <p:spPr>
          <a:xfrm flipV="1">
            <a:off x="3624624" y="4435464"/>
            <a:ext cx="695080" cy="538843"/>
          </a:xfrm>
          <a:prstGeom prst="bentArrow">
            <a:avLst/>
          </a:prstGeom>
          <a:solidFill>
            <a:srgbClr val="47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rrow: Bent 23"/>
          <p:cNvSpPr/>
          <p:nvPr/>
        </p:nvSpPr>
        <p:spPr>
          <a:xfrm flipV="1">
            <a:off x="7644174" y="5483214"/>
            <a:ext cx="695080" cy="538843"/>
          </a:xfrm>
          <a:prstGeom prst="bentArrow">
            <a:avLst/>
          </a:prstGeom>
          <a:solidFill>
            <a:srgbClr val="47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70613" y="2929652"/>
            <a:ext cx="787648" cy="7876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62039" y="4453059"/>
            <a:ext cx="212265" cy="2518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804913" y="4796552"/>
            <a:ext cx="787648" cy="7876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98855" y="5366491"/>
            <a:ext cx="6545319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75261"/>
                </a:solidFill>
                <a:latin typeface="Arial Black" panose="020B0A04020102020204" pitchFamily="34" charset="0"/>
              </a:rPr>
              <a:t>Some objects combined</a:t>
            </a:r>
          </a:p>
          <a:p>
            <a:r>
              <a:rPr lang="en-US" sz="3200" dirty="0">
                <a:solidFill>
                  <a:srgbClr val="475261"/>
                </a:solidFill>
                <a:latin typeface="Arial Black" panose="020B0A04020102020204" pitchFamily="34" charset="0"/>
              </a:rPr>
              <a:t>Lost objects </a:t>
            </a:r>
            <a:endParaRPr lang="en-US" sz="2500" dirty="0">
              <a:solidFill>
                <a:srgbClr val="47526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861591" y="2396124"/>
            <a:ext cx="212265" cy="2518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71550" y="-336927"/>
            <a:ext cx="14249399" cy="3442077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flipH="1">
            <a:off x="1985013" y="597670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67842" y="359131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58402" y="970162"/>
            <a:ext cx="6545319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Dilate Then Erosion 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95" y="2136178"/>
            <a:ext cx="3608525" cy="2193272"/>
          </a:xfrm>
          <a:prstGeom prst="rect">
            <a:avLst/>
          </a:prstGeom>
        </p:spPr>
      </p:pic>
      <p:sp>
        <p:nvSpPr>
          <p:cNvPr id="23" name="Arrow: Bent 22"/>
          <p:cNvSpPr/>
          <p:nvPr/>
        </p:nvSpPr>
        <p:spPr>
          <a:xfrm flipV="1">
            <a:off x="3624624" y="4435464"/>
            <a:ext cx="695080" cy="538843"/>
          </a:xfrm>
          <a:prstGeom prst="bentArrow">
            <a:avLst/>
          </a:prstGeom>
          <a:solidFill>
            <a:srgbClr val="47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rrow: Bent 23"/>
          <p:cNvSpPr/>
          <p:nvPr/>
        </p:nvSpPr>
        <p:spPr>
          <a:xfrm flipV="1">
            <a:off x="7644174" y="5483214"/>
            <a:ext cx="695080" cy="538843"/>
          </a:xfrm>
          <a:prstGeom prst="bentArrow">
            <a:avLst/>
          </a:prstGeom>
          <a:solidFill>
            <a:srgbClr val="47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5" descr="Flas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612" y="128751"/>
            <a:ext cx="1073415" cy="1073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86" y="3232814"/>
            <a:ext cx="3625613" cy="2193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92" y="4290214"/>
            <a:ext cx="3745308" cy="2271744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098855" y="5366491"/>
            <a:ext cx="6545319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75261"/>
                </a:solidFill>
                <a:latin typeface="Arial Black" panose="020B0A04020102020204" pitchFamily="34" charset="0"/>
              </a:rPr>
              <a:t>Remove noise</a:t>
            </a:r>
          </a:p>
          <a:p>
            <a:r>
              <a:rPr lang="en-US" sz="3200" dirty="0">
                <a:solidFill>
                  <a:srgbClr val="475261"/>
                </a:solidFill>
                <a:latin typeface="Arial Black" panose="020B0A04020102020204" pitchFamily="34" charset="0"/>
              </a:rPr>
              <a:t>Keep all objects</a:t>
            </a:r>
            <a:endParaRPr lang="en-US" sz="2500" dirty="0">
              <a:solidFill>
                <a:srgbClr val="47526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0" y="-1652955"/>
            <a:ext cx="12192000" cy="9671539"/>
          </a:xfrm>
          <a:prstGeom prst="parallelogram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861313" y="673870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32763" y="435563"/>
            <a:ext cx="803587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Get better Binary image?</a:t>
            </a:r>
          </a:p>
        </p:txBody>
      </p:sp>
      <p:pic>
        <p:nvPicPr>
          <p:cNvPr id="9" name="Graphic 8" descr="Datab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062" y="283163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2" y="1788673"/>
            <a:ext cx="4648200" cy="28194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852053" y="2368161"/>
            <a:ext cx="6545319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Get a good look </a:t>
            </a:r>
          </a:p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binary image !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51637" y="4782288"/>
            <a:ext cx="8248650" cy="1531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Final step:</a:t>
            </a:r>
          </a:p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	Do CCL for getting the numbers of 	objects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1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56556" y="-543710"/>
            <a:ext cx="13925550" cy="3602596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 flipH="1">
            <a:off x="5669828" y="717413"/>
            <a:ext cx="2538001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41278" y="479106"/>
            <a:ext cx="260603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Result</a:t>
            </a:r>
          </a:p>
        </p:txBody>
      </p:sp>
      <p:pic>
        <p:nvPicPr>
          <p:cNvPr id="6" name="Graphic 5" descr="Diplo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3953" y="430053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111522"/>
            <a:ext cx="5448300" cy="409575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8828" y="2502229"/>
            <a:ext cx="5253172" cy="43557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Video 1: 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	Score 47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	Time   12.125sec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Video 2: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	Score 69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	Time    6.5sec</a:t>
            </a:r>
          </a:p>
          <a:p>
            <a:r>
              <a:rPr lang="en-US" sz="3000" dirty="0">
                <a:solidFill>
                  <a:srgbClr val="444F5E"/>
                </a:solidFill>
                <a:latin typeface="Arial Black" panose="020B0A04020102020204" pitchFamily="34" charset="0"/>
              </a:rPr>
              <a:t>Total Score 116</a:t>
            </a:r>
          </a:p>
        </p:txBody>
      </p:sp>
    </p:spTree>
    <p:extLst>
      <p:ext uri="{BB962C8B-B14F-4D97-AF65-F5344CB8AC3E}">
        <p14:creationId xmlns:p14="http://schemas.microsoft.com/office/powerpoint/2010/main" val="266774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0" y="-543711"/>
            <a:ext cx="12080423" cy="8185481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133179" y="2393813"/>
            <a:ext cx="4236172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8014" y="2177280"/>
            <a:ext cx="4410346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69351" y="1018419"/>
            <a:ext cx="5620658" cy="5442855"/>
            <a:chOff x="6825342" y="1001486"/>
            <a:chExt cx="5620658" cy="5442855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: Rounded Corners 8"/>
            <p:cNvSpPr/>
            <p:nvPr/>
          </p:nvSpPr>
          <p:spPr>
            <a:xfrm>
              <a:off x="7859486" y="1001486"/>
              <a:ext cx="2242457" cy="276497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6825342" y="3874743"/>
              <a:ext cx="3287486" cy="1284514"/>
            </a:xfrm>
            <a:prstGeom prst="roundRect">
              <a:avLst>
                <a:gd name="adj" fmla="val 28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643257" y="5268112"/>
              <a:ext cx="1404258" cy="117622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946570" y="5289883"/>
              <a:ext cx="609599" cy="5881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625165" y="5289883"/>
              <a:ext cx="280815" cy="566343"/>
            </a:xfrm>
            <a:prstGeom prst="roundRect">
              <a:avLst>
                <a:gd name="adj" fmla="val 3701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463790" y="5955030"/>
              <a:ext cx="1064096" cy="4664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0202335" y="3291840"/>
              <a:ext cx="651510" cy="12251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202335" y="4546677"/>
              <a:ext cx="651510" cy="12251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0899293" y="3298657"/>
              <a:ext cx="1208042" cy="24731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10185402" y="2444612"/>
              <a:ext cx="2260598" cy="75578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0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800099" y="-325996"/>
            <a:ext cx="13925550" cy="3602596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3104162" y="522984"/>
            <a:ext cx="6554187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04162" y="313434"/>
            <a:ext cx="6761871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i="1" dirty="0">
                <a:solidFill>
                  <a:schemeClr val="bg1"/>
                </a:solidFill>
                <a:latin typeface="Arial Black" panose="020B0A04020102020204" pitchFamily="34" charset="0"/>
              </a:rPr>
              <a:t>Challenge Three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91" y="45301"/>
            <a:ext cx="2066871" cy="135380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55208" y="1889044"/>
            <a:ext cx="230603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Goal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957479" y="1904230"/>
            <a:ext cx="965933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Find the number of objects in an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61" y="3520247"/>
            <a:ext cx="3934601" cy="29813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77" y="3521404"/>
            <a:ext cx="5198532" cy="2924174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22543" y="3726962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32899" y="4020850"/>
            <a:ext cx="331838" cy="331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9885" y="3797884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628339" y="4072265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019908" y="3696719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45033" y="4243662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04492" y="5224583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93565" y="4437192"/>
            <a:ext cx="1090562" cy="1057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71099" y="5046163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32899" y="5976956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79885" y="6003277"/>
            <a:ext cx="530500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27907" y="5760502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775929" y="5937993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66539" y="3762216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950221" y="4367436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18383" y="4880244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19121" y="5897544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09422" y="5377698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36750" y="5986631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79942" y="6063463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371023" y="5035154"/>
            <a:ext cx="446239" cy="674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811780" y="5606155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58038" y="3693833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984638" y="4070100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60372" y="4290185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401254" y="3889895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688067" y="3676582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303934" y="3889895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35142" y="3639968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7815" y="4028557"/>
            <a:ext cx="331838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47903" y="3685243"/>
            <a:ext cx="555033" cy="331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00099" y="-325996"/>
            <a:ext cx="13925550" cy="6040996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996042" y="950482"/>
            <a:ext cx="10989129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0856" y="735397"/>
            <a:ext cx="1134835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i="1" dirty="0">
                <a:solidFill>
                  <a:schemeClr val="bg1"/>
                </a:solidFill>
                <a:latin typeface="Arial Black" panose="020B0A04020102020204" pitchFamily="34" charset="0"/>
              </a:rPr>
              <a:t>How To Solve This Problem?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68039" y="1947882"/>
            <a:ext cx="3153390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Method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09309" y="1959591"/>
            <a:ext cx="5181106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Background Subtraction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55127" y="3434301"/>
            <a:ext cx="923528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1. First Image To Be The Background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74225" y="4094229"/>
            <a:ext cx="869100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2. Other Image – background Image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18211" y="4754157"/>
            <a:ext cx="869100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3. Find the group of pixels remain</a:t>
            </a:r>
          </a:p>
        </p:txBody>
      </p:sp>
      <p:pic>
        <p:nvPicPr>
          <p:cNvPr id="13" name="Graphic 12" descr="Head with Gea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402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152400" y="-1195754"/>
            <a:ext cx="12172950" cy="9671539"/>
          </a:xfrm>
          <a:prstGeom prst="parallelogram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002215" y="556007"/>
            <a:ext cx="72357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40316" y="316523"/>
            <a:ext cx="839510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Function &amp; Knowledge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6414" y="1540686"/>
            <a:ext cx="9687044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1. Convert RGB image to grayscale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97414" y="2203445"/>
            <a:ext cx="9687044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2. Filter - mean, median,</a:t>
            </a:r>
            <a:r>
              <a:rPr lang="en-US" dirty="0"/>
              <a:t> </a:t>
            </a:r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Gaussian</a:t>
            </a:r>
            <a:r>
              <a:rPr lang="en-US" b="1" dirty="0"/>
              <a:t> </a:t>
            </a:r>
            <a:endParaRPr lang="en-US" sz="3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40316" y="2923377"/>
            <a:ext cx="10713766" cy="598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3. Point Transformation - </a:t>
            </a:r>
            <a:r>
              <a:rPr lang="en-US" sz="3000" dirty="0">
                <a:latin typeface="Arial Black" panose="020B0A04020102020204" pitchFamily="34" charset="0"/>
              </a:rPr>
              <a:t> </a:t>
            </a:r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LCS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90319" y="3531613"/>
            <a:ext cx="10713766" cy="598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4. image threshold - Otsu's method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21271" y="4065573"/>
            <a:ext cx="10713766" cy="598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5. Morphology - Dilate &amp; Erode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52223" y="4602811"/>
            <a:ext cx="10713766" cy="598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6. Boundary Extraction - SRR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 </a:t>
            </a:r>
            <a:endParaRPr lang="en-US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55398" y="5197599"/>
            <a:ext cx="10713766" cy="598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7. Connected Component Labeling</a:t>
            </a:r>
          </a:p>
        </p:txBody>
      </p:sp>
      <p:pic>
        <p:nvPicPr>
          <p:cNvPr id="15" name="Graphic 14" descr="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283" y="1425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13015" y="-309670"/>
            <a:ext cx="13111843" cy="3150839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4259525" y="620482"/>
            <a:ext cx="3512866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32318" y="429214"/>
            <a:ext cx="839510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Work Flow</a:t>
            </a:r>
          </a:p>
        </p:txBody>
      </p:sp>
      <p:pic>
        <p:nvPicPr>
          <p:cNvPr id="8" name="Graphic 7" descr="Gau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0608" y="338239"/>
            <a:ext cx="1014595" cy="1014595"/>
          </a:xfrm>
          <a:prstGeom prst="rect">
            <a:avLst/>
          </a:prstGeom>
        </p:spPr>
      </p:pic>
      <p:sp>
        <p:nvSpPr>
          <p:cNvPr id="9" name="Arrow: Pentagon 8"/>
          <p:cNvSpPr/>
          <p:nvPr/>
        </p:nvSpPr>
        <p:spPr>
          <a:xfrm>
            <a:off x="415907" y="3563801"/>
            <a:ext cx="1150477" cy="70212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/>
          <p:cNvSpPr/>
          <p:nvPr/>
        </p:nvSpPr>
        <p:spPr>
          <a:xfrm>
            <a:off x="1205437" y="3555636"/>
            <a:ext cx="1237442" cy="718457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/>
          <p:cNvSpPr/>
          <p:nvPr/>
        </p:nvSpPr>
        <p:spPr>
          <a:xfrm>
            <a:off x="2099888" y="3555635"/>
            <a:ext cx="2205186" cy="718457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/>
          <p:nvPr/>
        </p:nvSpPr>
        <p:spPr>
          <a:xfrm>
            <a:off x="3968154" y="3554295"/>
            <a:ext cx="2435168" cy="70212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/>
          <p:cNvSpPr/>
          <p:nvPr/>
        </p:nvSpPr>
        <p:spPr>
          <a:xfrm>
            <a:off x="6051979" y="3555118"/>
            <a:ext cx="1668039" cy="70212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8932" y="3610063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71644" y="3623761"/>
            <a:ext cx="907690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Gray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582861" y="3623761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Filter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398544" y="3591733"/>
            <a:ext cx="181535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Subtraction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32265" y="2901657"/>
            <a:ext cx="3957615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Linear Contrast Stretching</a:t>
            </a:r>
          </a:p>
        </p:txBody>
      </p:sp>
      <p:sp>
        <p:nvSpPr>
          <p:cNvPr id="21" name="Arrow: Right 20"/>
          <p:cNvSpPr/>
          <p:nvPr/>
        </p:nvSpPr>
        <p:spPr>
          <a:xfrm rot="2521833">
            <a:off x="6387978" y="3375269"/>
            <a:ext cx="508634" cy="358053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hevron 21"/>
          <p:cNvSpPr/>
          <p:nvPr/>
        </p:nvSpPr>
        <p:spPr>
          <a:xfrm>
            <a:off x="7361703" y="3554295"/>
            <a:ext cx="1668039" cy="702129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68532" y="3569960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95959"/>
                </a:solidFill>
                <a:latin typeface="Arial Black" panose="020B0A04020102020204" pitchFamily="34" charset="0"/>
              </a:rPr>
              <a:t>dilate</a:t>
            </a:r>
          </a:p>
        </p:txBody>
      </p:sp>
      <p:sp>
        <p:nvSpPr>
          <p:cNvPr id="24" name="Arrow: Chevron 23"/>
          <p:cNvSpPr/>
          <p:nvPr/>
        </p:nvSpPr>
        <p:spPr>
          <a:xfrm>
            <a:off x="8678399" y="3553472"/>
            <a:ext cx="1668039" cy="70212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001785" y="3599736"/>
            <a:ext cx="1292186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95959"/>
                </a:solidFill>
                <a:latin typeface="Arial Black" panose="020B0A04020102020204" pitchFamily="34" charset="0"/>
              </a:rPr>
              <a:t>erosion</a:t>
            </a:r>
          </a:p>
        </p:txBody>
      </p:sp>
      <p:sp>
        <p:nvSpPr>
          <p:cNvPr id="26" name="Arrow: Chevron 25"/>
          <p:cNvSpPr/>
          <p:nvPr/>
        </p:nvSpPr>
        <p:spPr>
          <a:xfrm>
            <a:off x="9986368" y="3553472"/>
            <a:ext cx="855343" cy="70212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Chevron 26"/>
          <p:cNvSpPr/>
          <p:nvPr/>
        </p:nvSpPr>
        <p:spPr>
          <a:xfrm>
            <a:off x="10496462" y="3553472"/>
            <a:ext cx="1695538" cy="70212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436026" y="4420770"/>
            <a:ext cx="3131518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Small region removal</a:t>
            </a:r>
          </a:p>
        </p:txBody>
      </p:sp>
      <p:sp>
        <p:nvSpPr>
          <p:cNvPr id="29" name="Arrow: Right 28"/>
          <p:cNvSpPr/>
          <p:nvPr/>
        </p:nvSpPr>
        <p:spPr>
          <a:xfrm rot="19347298">
            <a:off x="9946397" y="4122016"/>
            <a:ext cx="508634" cy="358053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0997231" y="3671540"/>
            <a:ext cx="754940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CCL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52342" y="3086129"/>
            <a:ext cx="3957615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Original approach</a:t>
            </a:r>
          </a:p>
        </p:txBody>
      </p:sp>
      <p:pic>
        <p:nvPicPr>
          <p:cNvPr id="59" name="Graphic 58" descr="Megaphon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2142" y="5898379"/>
            <a:ext cx="949858" cy="949858"/>
          </a:xfrm>
          <a:prstGeom prst="rect">
            <a:avLst/>
          </a:prstGeom>
        </p:spPr>
      </p:pic>
      <p:sp>
        <p:nvSpPr>
          <p:cNvPr id="60" name="Title 1"/>
          <p:cNvSpPr txBox="1">
            <a:spLocks/>
          </p:cNvSpPr>
          <p:nvPr/>
        </p:nvSpPr>
        <p:spPr>
          <a:xfrm>
            <a:off x="470309" y="4898017"/>
            <a:ext cx="10371401" cy="15245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Problem 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	image too big for filter, subtraction, LCS…etc.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	Time too long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	high CPU usage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6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8215" y="-309669"/>
            <a:ext cx="13111843" cy="3150839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4734681" y="718512"/>
            <a:ext cx="3512866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34682" y="518302"/>
            <a:ext cx="839510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Work Flow</a:t>
            </a:r>
          </a:p>
        </p:txBody>
      </p:sp>
      <p:pic>
        <p:nvPicPr>
          <p:cNvPr id="8" name="Graphic 7" descr="Gau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351" y="441512"/>
            <a:ext cx="1014595" cy="1014595"/>
          </a:xfrm>
          <a:prstGeom prst="rect">
            <a:avLst/>
          </a:prstGeom>
        </p:spPr>
      </p:pic>
      <p:sp>
        <p:nvSpPr>
          <p:cNvPr id="31" name="Arrow: Pentagon 30"/>
          <p:cNvSpPr/>
          <p:nvPr/>
        </p:nvSpPr>
        <p:spPr>
          <a:xfrm>
            <a:off x="1770559" y="3724531"/>
            <a:ext cx="1150477" cy="70212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hevron 31"/>
          <p:cNvSpPr/>
          <p:nvPr/>
        </p:nvSpPr>
        <p:spPr>
          <a:xfrm>
            <a:off x="2560089" y="3716366"/>
            <a:ext cx="1237442" cy="718457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hevron 32"/>
          <p:cNvSpPr/>
          <p:nvPr/>
        </p:nvSpPr>
        <p:spPr>
          <a:xfrm>
            <a:off x="3986582" y="3734780"/>
            <a:ext cx="1365094" cy="718457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33"/>
          <p:cNvSpPr/>
          <p:nvPr/>
        </p:nvSpPr>
        <p:spPr>
          <a:xfrm>
            <a:off x="5021618" y="3749475"/>
            <a:ext cx="1252149" cy="70212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/>
          <p:cNvSpPr/>
          <p:nvPr/>
        </p:nvSpPr>
        <p:spPr>
          <a:xfrm>
            <a:off x="5923836" y="3745682"/>
            <a:ext cx="1277965" cy="70212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753584" y="3770793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2826296" y="3784491"/>
            <a:ext cx="907690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Gray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313666" y="3802170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Filter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465044" y="3163804"/>
            <a:ext cx="181535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Subtraction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879772" y="4560642"/>
            <a:ext cx="3957615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Linear Contrast Stretching</a:t>
            </a:r>
          </a:p>
        </p:txBody>
      </p:sp>
      <p:sp>
        <p:nvSpPr>
          <p:cNvPr id="41" name="Arrow: Right 40"/>
          <p:cNvSpPr/>
          <p:nvPr/>
        </p:nvSpPr>
        <p:spPr>
          <a:xfrm rot="2521833">
            <a:off x="5330780" y="3697468"/>
            <a:ext cx="433046" cy="263996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Chevron 41"/>
          <p:cNvSpPr/>
          <p:nvPr/>
        </p:nvSpPr>
        <p:spPr>
          <a:xfrm>
            <a:off x="6854378" y="3744182"/>
            <a:ext cx="1148331" cy="702129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984600" y="3910423"/>
            <a:ext cx="101577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95959"/>
                </a:solidFill>
                <a:latin typeface="Arial Black" panose="020B0A04020102020204" pitchFamily="34" charset="0"/>
              </a:rPr>
              <a:t>dilate</a:t>
            </a:r>
          </a:p>
        </p:txBody>
      </p:sp>
      <p:sp>
        <p:nvSpPr>
          <p:cNvPr id="44" name="Arrow: Chevron 43"/>
          <p:cNvSpPr/>
          <p:nvPr/>
        </p:nvSpPr>
        <p:spPr>
          <a:xfrm>
            <a:off x="7743762" y="3732621"/>
            <a:ext cx="1102597" cy="70212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Arrow: Chevron 45"/>
          <p:cNvSpPr/>
          <p:nvPr/>
        </p:nvSpPr>
        <p:spPr>
          <a:xfrm>
            <a:off x="8555912" y="3715431"/>
            <a:ext cx="855343" cy="702129"/>
          </a:xfrm>
          <a:prstGeom prst="chevron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629007" y="3656890"/>
            <a:ext cx="1292186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95959"/>
                </a:solidFill>
                <a:latin typeface="Arial Black" panose="020B0A04020102020204" pitchFamily="34" charset="0"/>
              </a:rPr>
              <a:t>erosion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506730" y="3083245"/>
            <a:ext cx="3131518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Small region removal</a:t>
            </a:r>
          </a:p>
        </p:txBody>
      </p:sp>
      <p:sp>
        <p:nvSpPr>
          <p:cNvPr id="48" name="Arrow: Right 47"/>
          <p:cNvSpPr/>
          <p:nvPr/>
        </p:nvSpPr>
        <p:spPr>
          <a:xfrm rot="2960865">
            <a:off x="8561953" y="3502218"/>
            <a:ext cx="508634" cy="358053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Chevron 49"/>
          <p:cNvSpPr/>
          <p:nvPr/>
        </p:nvSpPr>
        <p:spPr>
          <a:xfrm>
            <a:off x="9091618" y="3713231"/>
            <a:ext cx="1215427" cy="71489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9373330" y="3808182"/>
            <a:ext cx="754940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CCL</a:t>
            </a: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157892" y="2931530"/>
            <a:ext cx="3957615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Speed up approach</a:t>
            </a:r>
          </a:p>
        </p:txBody>
      </p:sp>
      <p:sp>
        <p:nvSpPr>
          <p:cNvPr id="54" name="Arrow: Chevron 53"/>
          <p:cNvSpPr/>
          <p:nvPr/>
        </p:nvSpPr>
        <p:spPr>
          <a:xfrm>
            <a:off x="3476032" y="3727682"/>
            <a:ext cx="864361" cy="718457"/>
          </a:xfrm>
          <a:prstGeom prst="chevron">
            <a:avLst/>
          </a:prstGeom>
          <a:solidFill>
            <a:srgbClr val="C03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Right 54"/>
          <p:cNvSpPr/>
          <p:nvPr/>
        </p:nvSpPr>
        <p:spPr>
          <a:xfrm rot="18369522">
            <a:off x="6169581" y="4294684"/>
            <a:ext cx="433046" cy="263996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2826307" y="4520023"/>
            <a:ext cx="181535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Sub image</a:t>
            </a:r>
          </a:p>
        </p:txBody>
      </p:sp>
      <p:sp>
        <p:nvSpPr>
          <p:cNvPr id="57" name="Arrow: Right 56"/>
          <p:cNvSpPr/>
          <p:nvPr/>
        </p:nvSpPr>
        <p:spPr>
          <a:xfrm rot="18369522">
            <a:off x="3528606" y="4360207"/>
            <a:ext cx="433046" cy="263996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Graphic 58" descr="Megaphon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2142" y="5898379"/>
            <a:ext cx="949858" cy="949858"/>
          </a:xfrm>
          <a:prstGeom prst="rect">
            <a:avLst/>
          </a:prstGeom>
        </p:spPr>
      </p:pic>
      <p:sp>
        <p:nvSpPr>
          <p:cNvPr id="60" name="Title 1"/>
          <p:cNvSpPr txBox="1">
            <a:spLocks/>
          </p:cNvSpPr>
          <p:nvPr/>
        </p:nvSpPr>
        <p:spPr>
          <a:xfrm rot="20691737">
            <a:off x="10421150" y="5735434"/>
            <a:ext cx="1697552" cy="4866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Speed UP!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1611" y="4938483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75261"/>
                </a:solidFill>
                <a:latin typeface="Arial Black" panose="020B0A04020102020204" pitchFamily="34" charset="0"/>
              </a:rPr>
              <a:t>(1:4:end,1:4:end) </a:t>
            </a:r>
            <a:endParaRPr lang="en-US" dirty="0">
              <a:solidFill>
                <a:srgbClr val="4752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657" y="-325996"/>
            <a:ext cx="11949794" cy="7690182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2724649" y="599326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24650" y="359842"/>
            <a:ext cx="1022390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Create Background image</a:t>
            </a:r>
          </a:p>
        </p:txBody>
      </p:sp>
      <p:pic>
        <p:nvPicPr>
          <p:cNvPr id="8" name="Graphic 7" descr="Sa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2952" y="207441"/>
            <a:ext cx="1033529" cy="1033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480454"/>
            <a:ext cx="2543854" cy="1498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77" y="3309974"/>
            <a:ext cx="2533650" cy="1504029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383964" y="3797836"/>
            <a:ext cx="3174791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1. Input image</a:t>
            </a:r>
          </a:p>
        </p:txBody>
      </p:sp>
      <p:sp>
        <p:nvSpPr>
          <p:cNvPr id="18" name="Arrow: Bent 17"/>
          <p:cNvSpPr/>
          <p:nvPr/>
        </p:nvSpPr>
        <p:spPr>
          <a:xfrm flipV="1">
            <a:off x="3950158" y="3146583"/>
            <a:ext cx="695080" cy="53884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34631" y="2392875"/>
            <a:ext cx="3174792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2. Gray image – rgb2gray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983" y="2386076"/>
            <a:ext cx="1919044" cy="1194507"/>
          </a:xfrm>
          <a:prstGeom prst="rect">
            <a:avLst/>
          </a:prstGeom>
        </p:spPr>
      </p:pic>
      <p:sp>
        <p:nvSpPr>
          <p:cNvPr id="22" name="Arrow: Bent 21"/>
          <p:cNvSpPr/>
          <p:nvPr/>
        </p:nvSpPr>
        <p:spPr>
          <a:xfrm>
            <a:off x="7559624" y="3235952"/>
            <a:ext cx="831364" cy="671767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667585" y="3685426"/>
            <a:ext cx="3815370" cy="13258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3. Sub image – (1:4:end,1:4:end) </a:t>
            </a:r>
          </a:p>
        </p:txBody>
      </p:sp>
    </p:spTree>
    <p:extLst>
      <p:ext uri="{BB962C8B-B14F-4D97-AF65-F5344CB8AC3E}">
        <p14:creationId xmlns:p14="http://schemas.microsoft.com/office/powerpoint/2010/main" val="1423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3143" y="-355977"/>
            <a:ext cx="11427160" cy="7690182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flipH="1">
            <a:off x="1480466" y="374474"/>
            <a:ext cx="4320727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0466" y="168647"/>
            <a:ext cx="4440649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Choose Filter</a:t>
            </a:r>
          </a:p>
        </p:txBody>
      </p: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144" y="168647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497"/>
            <a:ext cx="3450558" cy="2149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98" y="4210220"/>
            <a:ext cx="3516056" cy="2122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58" y="2499369"/>
            <a:ext cx="3503833" cy="214941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597813" y="4679673"/>
            <a:ext cx="3823404" cy="15203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Too Hard to do segmentation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974675" y="2728960"/>
            <a:ext cx="3174791" cy="17635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Filtered unwanted pixels, look better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711435" y="1103994"/>
            <a:ext cx="5449399" cy="124229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Tried sig = 2,3,4 </a:t>
            </a:r>
          </a:p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But median filter look better</a:t>
            </a:r>
          </a:p>
        </p:txBody>
      </p:sp>
    </p:spTree>
    <p:extLst>
      <p:ext uri="{BB962C8B-B14F-4D97-AF65-F5344CB8AC3E}">
        <p14:creationId xmlns:p14="http://schemas.microsoft.com/office/powerpoint/2010/main" val="389923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8175" y="-265421"/>
            <a:ext cx="13111843" cy="3877328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 flipH="1">
            <a:off x="2724649" y="599326"/>
            <a:ext cx="8264480" cy="52369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24650" y="359842"/>
            <a:ext cx="10223908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Background Subtraction</a:t>
            </a:r>
          </a:p>
        </p:txBody>
      </p:sp>
      <p:pic>
        <p:nvPicPr>
          <p:cNvPr id="8" name="Graphic 7" descr="Playboo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5319" y="359842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09" y="1637586"/>
            <a:ext cx="3627776" cy="2258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0" y="1631127"/>
            <a:ext cx="3696626" cy="229341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836604" y="3800658"/>
            <a:ext cx="462569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595959"/>
                </a:solidFill>
                <a:latin typeface="Arial Black" panose="020B0A04020102020204" pitchFamily="34" charset="0"/>
              </a:rPr>
              <a:t>Background Image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87419" y="3951517"/>
            <a:ext cx="3214124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595959"/>
                </a:solidFill>
                <a:latin typeface="Arial Black" panose="020B0A04020102020204" pitchFamily="34" charset="0"/>
              </a:rPr>
              <a:t>Frame 0010</a:t>
            </a:r>
          </a:p>
        </p:txBody>
      </p:sp>
      <p:sp>
        <p:nvSpPr>
          <p:cNvPr id="15" name="Arrow: Bent 14"/>
          <p:cNvSpPr/>
          <p:nvPr/>
        </p:nvSpPr>
        <p:spPr>
          <a:xfrm rot="5400000">
            <a:off x="4532935" y="3228628"/>
            <a:ext cx="794479" cy="539646"/>
          </a:xfrm>
          <a:prstGeom prst="ben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/>
          <p:cNvSpPr/>
          <p:nvPr/>
        </p:nvSpPr>
        <p:spPr>
          <a:xfrm rot="5400000" flipV="1">
            <a:off x="6701655" y="3281705"/>
            <a:ext cx="794478" cy="539645"/>
          </a:xfrm>
          <a:prstGeom prst="ben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79" y="3991861"/>
            <a:ext cx="3552971" cy="2139034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3956769" y="6039996"/>
            <a:ext cx="4625697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595959"/>
                </a:solidFill>
                <a:latin typeface="Arial Black" panose="020B0A04020102020204" pitchFamily="34" charset="0"/>
              </a:rPr>
              <a:t>Subtracted image</a:t>
            </a:r>
          </a:p>
        </p:txBody>
      </p:sp>
      <p:sp>
        <p:nvSpPr>
          <p:cNvPr id="21" name="Oval 20"/>
          <p:cNvSpPr/>
          <p:nvPr/>
        </p:nvSpPr>
        <p:spPr>
          <a:xfrm>
            <a:off x="5364446" y="1688406"/>
            <a:ext cx="1394032" cy="1394032"/>
          </a:xfrm>
          <a:prstGeom prst="ellipse">
            <a:avLst/>
          </a:prstGeom>
          <a:ln w="444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 flipV="1">
            <a:off x="5454361" y="2309335"/>
            <a:ext cx="1214203" cy="1499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306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YinHang Kwok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 HANG KWOK</dc:title>
  <dc:creator>YHK</dc:creator>
  <cp:lastModifiedBy>YHK</cp:lastModifiedBy>
  <cp:revision>59</cp:revision>
  <dcterms:created xsi:type="dcterms:W3CDTF">2017-04-02T23:35:00Z</dcterms:created>
  <dcterms:modified xsi:type="dcterms:W3CDTF">2017-04-04T16:58:28Z</dcterms:modified>
</cp:coreProperties>
</file>