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97" r:id="rId6"/>
    <p:sldId id="261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75" r:id="rId23"/>
  </p:sldIdLst>
  <p:sldSz cx="9144000" cy="5143500" type="screen16x9"/>
  <p:notesSz cx="6858000" cy="9144000"/>
  <p:embeddedFontLst>
    <p:embeddedFont>
      <p:font typeface="Antonio" panose="020B0604020202020204" charset="0"/>
      <p:regular r:id="rId25"/>
      <p:bold r:id="rId26"/>
    </p:embeddedFont>
    <p:embeddedFont>
      <p:font typeface="Manrope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08E59D-5532-43C8-B3CF-063E364323D0}">
  <a:tblStyle styleId="{0308E59D-5532-43C8-B3CF-063E36432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0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4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8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8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3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98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3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17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9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326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31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a1525af2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a1525af2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8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1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2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04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nxt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38" y="-2666400"/>
            <a:ext cx="3418925" cy="33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001" y="-13612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1">
            <a:off x="-773274" y="-1604634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423" y="60500"/>
            <a:ext cx="728175" cy="7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2887" y="10846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5000" y="31155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37" y="33570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00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15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64200" y="1416767"/>
            <a:ext cx="6615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264200" y="3266533"/>
            <a:ext cx="6615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7300" y="163825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9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45251" y="177432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4169" y="4723786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2212" y="126342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9175" y="-1990625"/>
            <a:ext cx="2644890" cy="26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2125800" y="525550"/>
            <a:ext cx="48924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2125800" y="1496697"/>
            <a:ext cx="48924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subTitle" idx="2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01" name="Google Shape;3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60091" y="31155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991" flipH="1">
            <a:off x="7525291" y="-584209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02728" y="33570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57716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9721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91691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421853" y="267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81023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6941" y="88075"/>
            <a:ext cx="285450" cy="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2125800" y="3688925"/>
            <a:ext cx="4892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12" name="Google Shape;312;p19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0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17" name="Google Shape;317;p2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20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20" name="Google Shape;320;p2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1" y="-19379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590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4017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5567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59" y="4605526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551" y="460552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5537" y="223327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1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32" name="Google Shape;332;p21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1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35" name="Google Shape;335;p21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1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257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8050" y="460552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33038" y="128302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15875" y="1927275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3059" y="2484201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51" y="13327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0212" y="4464850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02675" y="2153744"/>
            <a:ext cx="37512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02675" y="3633944"/>
            <a:ext cx="375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4777975" y="754200"/>
            <a:ext cx="3637500" cy="3635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" name="Google Shape;35;p3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6" name="Google Shape;36;p3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8075458" y="4157973"/>
            <a:ext cx="963135" cy="895099"/>
            <a:chOff x="250643" y="4018300"/>
            <a:chExt cx="1210730" cy="1125203"/>
          </a:xfrm>
        </p:grpSpPr>
        <p:pic>
          <p:nvPicPr>
            <p:cNvPr id="39" name="Google Shape;3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643" y="4378603"/>
              <a:ext cx="1210730" cy="7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248" y="4018300"/>
              <a:ext cx="703045" cy="762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976" y="-20334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400" y="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38249" y="36659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50" y="36803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351" y="29260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3887" y="3604150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71" name="Google Shape;71;p5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Google Shape;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67460">
            <a:off x="8886852" y="948903"/>
            <a:ext cx="1907898" cy="253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6537" y="-2104362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66750" y="4743949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380438" y="46533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47200" y="7748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8522" y="-525049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251" y="203727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962" y="450567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85" name="Google Shape;85;p6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7" name="Google Shape;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876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303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853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9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01" y="44528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7301" y="25623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7312" y="1826275"/>
            <a:ext cx="473915" cy="5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073266" y="1146851"/>
            <a:ext cx="1532326" cy="1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2024400" y="1499997"/>
            <a:ext cx="50952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2024400" y="2729103"/>
            <a:ext cx="5095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7"/>
          <p:cNvGrpSpPr/>
          <p:nvPr/>
        </p:nvGrpSpPr>
        <p:grpSpPr>
          <a:xfrm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01" name="Google Shape;101;p7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" name="Google Shape;10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8365" y="370835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69873" y="346195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399982" flipH="1">
            <a:off x="6809816" y="-729235"/>
            <a:ext cx="1907900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017026" y="4605513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726741" y="4605525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080099" y="-16391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45366" y="45720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7331" y="1883611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912" y="1081600"/>
            <a:ext cx="473915" cy="5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3651" y="468377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01534" y="1701826"/>
            <a:ext cx="1532326" cy="1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9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35" name="Google Shape;135;p9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7" name="Google Shape;1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257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590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017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567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059" y="4713676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51" y="13327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75537" y="2233275"/>
            <a:ext cx="473915" cy="5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1643400" y="4098000"/>
            <a:ext cx="5857200" cy="40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tonio"/>
              <a:buNone/>
              <a:defRPr sz="30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</a:lstStyle>
          <a:p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77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162" y="416132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1">
            <a:off x="-436899" y="-584209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1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037" y="460552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6125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00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0"/>
          <p:cNvGrpSpPr/>
          <p:nvPr/>
        </p:nvGrpSpPr>
        <p:grpSpPr>
          <a:xfrm rot="10800000" flipH="1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158" name="Google Shape;158;p1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0" name="Google Shape;16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262" y="304722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/>
          </p:nvPr>
        </p:nvSpPr>
        <p:spPr>
          <a:xfrm>
            <a:off x="1678276" y="1521588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/>
          </p:nvPr>
        </p:nvSpPr>
        <p:spPr>
          <a:xfrm>
            <a:off x="5413342" y="1521588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1678278" y="1739742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5413344" y="1739742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/>
          </p:nvPr>
        </p:nvSpPr>
        <p:spPr>
          <a:xfrm>
            <a:off x="1678276" y="3145350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6"/>
          </p:nvPr>
        </p:nvSpPr>
        <p:spPr>
          <a:xfrm>
            <a:off x="5413334" y="3145350"/>
            <a:ext cx="2808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7"/>
          </p:nvPr>
        </p:nvSpPr>
        <p:spPr>
          <a:xfrm>
            <a:off x="1678307" y="3363505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>
            <a:off x="5413349" y="3363505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9" hasCustomPrompt="1"/>
          </p:nvPr>
        </p:nvSpPr>
        <p:spPr>
          <a:xfrm>
            <a:off x="963844" y="1659133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3844" y="3285295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4466" y="1659125"/>
            <a:ext cx="590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4466" y="3285298"/>
            <a:ext cx="590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97" name="Google Shape;197;p13"/>
          <p:cNvGrpSpPr/>
          <p:nvPr/>
        </p:nvGrpSpPr>
        <p:grpSpPr>
          <a:xfrm rot="10800000" flipH="1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198" name="Google Shape;198;p13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0" name="Google Shape;2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26" y="-20963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700" y="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7799" y="-12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6125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77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5881">
            <a:off x="-859474" y="432059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1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369" y="4870986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27926" y="3246350"/>
            <a:ext cx="361301" cy="3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600" y="1152475"/>
            <a:ext cx="7690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ctrTitle"/>
          </p:nvPr>
        </p:nvSpPr>
        <p:spPr>
          <a:xfrm>
            <a:off x="1264200" y="1416767"/>
            <a:ext cx="6787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Making A Simple </a:t>
            </a:r>
            <a:r>
              <a:rPr lang="en" sz="4000" dirty="0"/>
              <a:t>API project using GrpahQL with .Net 7</a:t>
            </a:r>
            <a:endParaRPr sz="4000" b="0" dirty="0">
              <a:solidFill>
                <a:schemeClr val="accent1"/>
              </a:solidFill>
            </a:endParaRPr>
          </a:p>
        </p:txBody>
      </p:sp>
      <p:sp>
        <p:nvSpPr>
          <p:cNvPr id="356" name="Google Shape;356;p25"/>
          <p:cNvSpPr txBox="1">
            <a:spLocks noGrp="1"/>
          </p:cNvSpPr>
          <p:nvPr>
            <p:ph type="subTitle" idx="1"/>
          </p:nvPr>
        </p:nvSpPr>
        <p:spPr>
          <a:xfrm>
            <a:off x="4895850" y="3683000"/>
            <a:ext cx="2781300" cy="546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: Yin Win Phyu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2. REST API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95761"/>
              </p:ext>
            </p:extLst>
          </p:nvPr>
        </p:nvGraphicFramePr>
        <p:xfrm>
          <a:off x="3911600" y="1238250"/>
          <a:ext cx="3917950" cy="3444241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4442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Simple and widely understood.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Leverages existing HTTP infrastructure.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Easy to test with standard tools like Postman.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lead to over-fetching or under-fetching of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Multiple endpoints can lead to complex client logic.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Lacks a standard way to describe APIs (though </a:t>
                      </a:r>
                      <a:r>
                        <a:rPr lang="en-US" dirty="0" err="1">
                          <a:latin typeface="+mn-lt"/>
                        </a:rPr>
                        <a:t>OpenAPI</a:t>
                      </a:r>
                      <a:r>
                        <a:rPr lang="en-US" dirty="0">
                          <a:latin typeface="+mn-lt"/>
                        </a:rPr>
                        <a:t> helps).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2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3. SOAP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05995"/>
              </p:ext>
            </p:extLst>
          </p:nvPr>
        </p:nvGraphicFramePr>
        <p:xfrm>
          <a:off x="3943350" y="1041911"/>
          <a:ext cx="3917950" cy="350520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4442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a protocol for exchanging structured information in web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XML for message </a:t>
                      </a:r>
                    </a:p>
                    <a:p>
                      <a:endParaRPr lang="en-US" b="1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Extensive Standards</a:t>
                      </a:r>
                      <a:r>
                        <a:rPr lang="en-US" dirty="0">
                          <a:latin typeface="+mn-lt"/>
                        </a:rPr>
                        <a:t>: Built-in error handling, security (WS-Security), and transaction compliance.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Strong Typing</a:t>
                      </a:r>
                      <a:r>
                        <a:rPr lang="en-US" dirty="0">
                          <a:latin typeface="+mn-lt"/>
                        </a:rPr>
                        <a:t>: Uses WSDL (Web Services Description Language) to describe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Stateful Operations</a:t>
                      </a:r>
                      <a:r>
                        <a:rPr lang="en-US" dirty="0">
                          <a:latin typeface="+mn-lt"/>
                        </a:rPr>
                        <a:t>: Supports complex operations and stateful interactions.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3. SOAP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79216"/>
              </p:ext>
            </p:extLst>
          </p:nvPr>
        </p:nvGraphicFramePr>
        <p:xfrm>
          <a:off x="3943350" y="1270000"/>
          <a:ext cx="3917950" cy="295275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Highly extensible and standardized.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Built-in error handling and security features.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Suitable for enterprise-level applications requiring high security.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Verbose XML format increases bandwidth usage.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Steeper learning curve and complexity.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be slower due to larger message sizes.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3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4. gRPC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275" b="2275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20924"/>
              </p:ext>
            </p:extLst>
          </p:nvPr>
        </p:nvGraphicFramePr>
        <p:xfrm>
          <a:off x="3949700" y="1108450"/>
          <a:ext cx="4203700" cy="37185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open-source remote procedure call system developed by Google.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Protocol Buffers (</a:t>
                      </a:r>
                      <a:r>
                        <a:rPr lang="en-US" dirty="0" err="1">
                          <a:latin typeface="+mn-lt"/>
                        </a:rPr>
                        <a:t>protobuf</a:t>
                      </a:r>
                      <a:r>
                        <a:rPr lang="en-US" dirty="0">
                          <a:latin typeface="+mn-lt"/>
                        </a:rPr>
                        <a:t>) as the interface definition language.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High Performance</a:t>
                      </a:r>
                      <a:r>
                        <a:rPr lang="en-US" dirty="0">
                          <a:latin typeface="+mn-lt"/>
                        </a:rPr>
                        <a:t>: Efficient binary serialization.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Bi-Directional Streaming</a:t>
                      </a:r>
                      <a:r>
                        <a:rPr lang="en-US" dirty="0">
                          <a:latin typeface="+mn-lt"/>
                        </a:rPr>
                        <a:t>: Supports client, server, and bi-directional streaming.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Strongly Typed</a:t>
                      </a:r>
                      <a:r>
                        <a:rPr lang="en-US" dirty="0">
                          <a:latin typeface="+mn-lt"/>
                        </a:rPr>
                        <a:t>: Interface defined using Protocol Buffers.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Supports Multiple Languages</a:t>
                      </a:r>
                      <a:r>
                        <a:rPr lang="en-US" dirty="0">
                          <a:latin typeface="+mn-lt"/>
                        </a:rPr>
                        <a:t>: Provides language-specific bindings.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0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4. gRPC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275" b="2275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74980"/>
              </p:ext>
            </p:extLst>
          </p:nvPr>
        </p:nvGraphicFramePr>
        <p:xfrm>
          <a:off x="3956050" y="1133850"/>
          <a:ext cx="420370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High performance and low latency.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Strongly typed contracts with Protocol Buffers.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Supports advanced use cases like bi-directional streaming.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Requires additional tooling (e.g., </a:t>
                      </a:r>
                      <a:r>
                        <a:rPr lang="en-US" dirty="0" err="1">
                          <a:latin typeface="+mn-lt"/>
                        </a:rPr>
                        <a:t>protoc</a:t>
                      </a:r>
                      <a:r>
                        <a:rPr lang="en-US" dirty="0">
                          <a:latin typeface="+mn-lt"/>
                        </a:rPr>
                        <a:t> compiler for </a:t>
                      </a:r>
                      <a:r>
                        <a:rPr lang="en-US" dirty="0" err="1">
                          <a:latin typeface="+mn-lt"/>
                        </a:rPr>
                        <a:t>protobuf</a:t>
                      </a:r>
                      <a:r>
                        <a:rPr lang="en-US" dirty="0">
                          <a:latin typeface="+mn-lt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Not as human-readable as JSON (used in REST).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Learning curve for Protocol Buffers and </a:t>
                      </a:r>
                      <a:r>
                        <a:rPr lang="en-US" dirty="0" err="1">
                          <a:latin typeface="+mn-lt"/>
                        </a:rPr>
                        <a:t>gRPC</a:t>
                      </a:r>
                      <a:r>
                        <a:rPr lang="en-US" dirty="0">
                          <a:latin typeface="+mn-lt"/>
                        </a:rPr>
                        <a:t> concepts.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7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4" y="2153744"/>
            <a:ext cx="4383675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Types of </a:t>
            </a:r>
            <a:r>
              <a:rPr lang="en-US" dirty="0" err="1"/>
              <a:t>GraphQL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3D4F-8513-A720-919B-6E8716D8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900" y="1079500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3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582024" y="2058344"/>
            <a:ext cx="4383675" cy="251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Easy and Simple Library for </a:t>
            </a:r>
            <a:r>
              <a:rPr lang="en-US" sz="5400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99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The Easy and Simple Library for </a:t>
            </a:r>
            <a:r>
              <a:rPr lang="en-US" sz="2400" dirty="0" err="1"/>
              <a:t>GraphQL</a:t>
            </a:r>
            <a:br>
              <a:rPr lang="en-US" sz="2400" dirty="0"/>
            </a:br>
            <a:br>
              <a:rPr lang="en-US" sz="2400" dirty="0"/>
            </a:b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2257" r="22257"/>
          <a:stretch/>
        </p:blipFill>
        <p:spPr>
          <a:xfrm>
            <a:off x="894950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2861"/>
              </p:ext>
            </p:extLst>
          </p:nvPr>
        </p:nvGraphicFramePr>
        <p:xfrm>
          <a:off x="3956050" y="1133850"/>
          <a:ext cx="4203700" cy="37185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/>
                        <a:t>Hot Chocolate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 .NET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library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create a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quickly and efficiently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tools for building robust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schemas and resolving queries and mutations, simplifying the process of integrating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.NET applications.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Banana Cake Pop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 that comes with the Hot Chocolate framework.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a user-friendly interface for exploring and testing your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APIs, similar to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Playground or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but specifically tailored for use with Hot Chocolate.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4" y="2153744"/>
            <a:ext cx="4383675" cy="251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4661344" y="2505650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4661344" y="1521468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11077" y="2495850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22666" y="1521468"/>
            <a:ext cx="676800" cy="67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>
            <a:spLocks noGrp="1"/>
          </p:cNvSpPr>
          <p:nvPr>
            <p:ph type="title" idx="14"/>
          </p:nvPr>
        </p:nvSpPr>
        <p:spPr>
          <a:xfrm>
            <a:off x="4704466" y="1659125"/>
            <a:ext cx="59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title" idx="15"/>
          </p:nvPr>
        </p:nvSpPr>
        <p:spPr>
          <a:xfrm>
            <a:off x="4704466" y="2651400"/>
            <a:ext cx="59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6"/>
          </p:nvPr>
        </p:nvSpPr>
        <p:spPr>
          <a:xfrm>
            <a:off x="5424923" y="2505650"/>
            <a:ext cx="2808000" cy="733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Easy and Simple Library for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5"/>
          </p:nvPr>
        </p:nvSpPr>
        <p:spPr>
          <a:xfrm>
            <a:off x="1585859" y="2608937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GraphQL</a:t>
            </a:r>
            <a:endParaRPr dirty="0"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1633342" y="1715115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lang="en-US"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/>
          </p:nvPr>
        </p:nvSpPr>
        <p:spPr>
          <a:xfrm>
            <a:off x="5413349" y="1675643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Choices</a:t>
            </a:r>
            <a:endParaRPr dirty="0"/>
          </a:p>
        </p:txBody>
      </p:sp>
      <p:sp>
        <p:nvSpPr>
          <p:cNvPr id="385" name="Google Shape;385;p27"/>
          <p:cNvSpPr txBox="1">
            <a:spLocks noGrp="1"/>
          </p:cNvSpPr>
          <p:nvPr>
            <p:ph type="title" idx="9"/>
          </p:nvPr>
        </p:nvSpPr>
        <p:spPr>
          <a:xfrm>
            <a:off x="963844" y="1659133"/>
            <a:ext cx="59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 idx="13"/>
          </p:nvPr>
        </p:nvSpPr>
        <p:spPr>
          <a:xfrm>
            <a:off x="948437" y="2651400"/>
            <a:ext cx="59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5" name="Google Shape;372;p27">
            <a:extLst>
              <a:ext uri="{FF2B5EF4-FFF2-40B4-BE49-F238E27FC236}">
                <a16:creationId xmlns:a16="http://schemas.microsoft.com/office/drawing/2014/main" id="{7C1CF712-835E-B648-E399-C1A19787CB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42138" y="3715527"/>
            <a:ext cx="676800" cy="67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Google Shape;386;p27">
            <a:extLst>
              <a:ext uri="{FF2B5EF4-FFF2-40B4-BE49-F238E27FC236}">
                <a16:creationId xmlns:a16="http://schemas.microsoft.com/office/drawing/2014/main" id="{FC809254-046B-24C4-33C7-7D58A219BA46}"/>
              </a:ext>
            </a:extLst>
          </p:cNvPr>
          <p:cNvSpPr txBox="1">
            <a:spLocks/>
          </p:cNvSpPr>
          <p:nvPr/>
        </p:nvSpPr>
        <p:spPr>
          <a:xfrm>
            <a:off x="983388" y="3865341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io"/>
              <a:buNone/>
              <a:defRPr sz="2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" name="Google Shape;377;p27">
            <a:extLst>
              <a:ext uri="{FF2B5EF4-FFF2-40B4-BE49-F238E27FC236}">
                <a16:creationId xmlns:a16="http://schemas.microsoft.com/office/drawing/2014/main" id="{D6C60414-83AF-F8DD-C6A9-F622A1982A03}"/>
              </a:ext>
            </a:extLst>
          </p:cNvPr>
          <p:cNvSpPr txBox="1">
            <a:spLocks/>
          </p:cNvSpPr>
          <p:nvPr/>
        </p:nvSpPr>
        <p:spPr>
          <a:xfrm>
            <a:off x="1633342" y="3594259"/>
            <a:ext cx="2741808" cy="7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2000" b="0" i="0" u="none" strike="noStrike" cap="none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A456EE-E1DF-3463-D84E-20E284865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54234"/>
              </p:ext>
            </p:extLst>
          </p:nvPr>
        </p:nvGraphicFramePr>
        <p:xfrm>
          <a:off x="781050" y="1066800"/>
          <a:ext cx="3238500" cy="5181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51832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Libraires that need to install not using Hot Chocolate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342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95B96-DE83-6EE3-9669-4982798D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54099"/>
              </p:ext>
            </p:extLst>
          </p:nvPr>
        </p:nvGraphicFramePr>
        <p:xfrm>
          <a:off x="4241800" y="1066800"/>
          <a:ext cx="4044950" cy="5181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044950">
                  <a:extLst>
                    <a:ext uri="{9D8B030D-6E8A-4147-A177-3AD203B41FA5}">
                      <a16:colId xmlns:a16="http://schemas.microsoft.com/office/drawing/2014/main" val="12265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Libraires that need to install using Hot Chocolate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4018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576F0D-E0CF-883F-1B57-77E8BB38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584961"/>
            <a:ext cx="3382100" cy="320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3512A-4CE5-024C-87BB-86627462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4" y="1714394"/>
            <a:ext cx="425767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2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" name="Google Shape;408;p30">
            <a:extLst>
              <a:ext uri="{FF2B5EF4-FFF2-40B4-BE49-F238E27FC236}">
                <a16:creationId xmlns:a16="http://schemas.microsoft.com/office/drawing/2014/main" id="{F3298A47-293A-E5E6-727B-B096AFDC47A6}"/>
              </a:ext>
            </a:extLst>
          </p:cNvPr>
          <p:cNvSpPr txBox="1">
            <a:spLocks/>
          </p:cNvSpPr>
          <p:nvPr/>
        </p:nvSpPr>
        <p:spPr>
          <a:xfrm>
            <a:off x="720000" y="21832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Showing Code Time </a:t>
            </a:r>
          </a:p>
        </p:txBody>
      </p:sp>
    </p:spTree>
    <p:extLst>
      <p:ext uri="{BB962C8B-B14F-4D97-AF65-F5344CB8AC3E}">
        <p14:creationId xmlns:p14="http://schemas.microsoft.com/office/powerpoint/2010/main" val="12342169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6FC9D-4B8D-A583-78B1-5FEC52D7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330199"/>
            <a:ext cx="4711700" cy="4371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777975" y="754200"/>
            <a:ext cx="3637500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5" y="2153744"/>
            <a:ext cx="37512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2024400" y="1499997"/>
            <a:ext cx="50952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dirty="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1"/>
          </p:nvPr>
        </p:nvSpPr>
        <p:spPr>
          <a:xfrm>
            <a:off x="2024400" y="2571750"/>
            <a:ext cx="5095200" cy="1339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and a runtime for executing those queries by using a type system you define for your data. It provides a more efficient, powerful, and flexible alternative to REST for accessing data in an API.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777975" y="754200"/>
            <a:ext cx="3637500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5" y="2400045"/>
            <a:ext cx="3969906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	Choices</a:t>
            </a:r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5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Choices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3D4F-8513-A720-919B-6E8716D8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5" y="1244600"/>
            <a:ext cx="5899150" cy="31051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1. GraphQL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840" r="23840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16626"/>
              </p:ext>
            </p:extLst>
          </p:nvPr>
        </p:nvGraphicFramePr>
        <p:xfrm>
          <a:off x="4127500" y="1294185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349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latin typeface="+mn-lt"/>
                        </a:rPr>
                        <a:t>GraphQL</a:t>
                      </a:r>
                      <a:r>
                        <a:rPr lang="en-US" dirty="0">
                          <a:latin typeface="+mn-lt"/>
                        </a:rPr>
                        <a:t> is a query language for APIs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 Queries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Clients specify exactly what data they need.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Endpoint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Uses a single endpoint to handle all requests.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Strongly Typed Schema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Schema defines types and relationships.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Introspective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Clients can query the schema itself.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Real-time Capabilities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Supports subscriptions for real-time updates.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1. GraphQL 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840" r="23840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11051"/>
              </p:ext>
            </p:extLst>
          </p:nvPr>
        </p:nvGraphicFramePr>
        <p:xfrm>
          <a:off x="3911600" y="1153160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213101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Efficient data fetching: Only the data requested by the client is returned.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Strongly typed schema ensures valid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Reduces over-fetching and under-fetching of data.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Can be complex to implement and optimize.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Requires learning a new query language.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May lead to deeply nested queries that are hard to optimize.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4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2. REST API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11907"/>
              </p:ext>
            </p:extLst>
          </p:nvPr>
        </p:nvGraphicFramePr>
        <p:xfrm>
          <a:off x="3911600" y="1390651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6705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architectural style for designing networked applications.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standard HTTP methods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Resource-Based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Everything is a resource accessible via a unique URL.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Stateless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Each request from the client contains all the information needed to process the request.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Cacheable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Responses must define themselves as cacheable or non-cacheable</a:t>
                      </a:r>
                      <a:r>
                        <a:rPr lang="en-US" dirty="0"/>
                        <a:t>.</a:t>
                      </a: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1136"/>
      </p:ext>
    </p:extLst>
  </p:cSld>
  <p:clrMapOvr>
    <a:masterClrMapping/>
  </p:clrMapOvr>
</p:sld>
</file>

<file path=ppt/theme/theme1.xml><?xml version="1.0" encoding="utf-8"?>
<a:theme xmlns:a="http://schemas.openxmlformats.org/drawingml/2006/main" name="Brand Strategy Consulting by Slidesgo">
  <a:themeElements>
    <a:clrScheme name="Simple Light">
      <a:dk1>
        <a:srgbClr val="2D3B8F"/>
      </a:dk1>
      <a:lt1>
        <a:srgbClr val="000000"/>
      </a:lt1>
      <a:dk2>
        <a:srgbClr val="8DDCFF"/>
      </a:dk2>
      <a:lt2>
        <a:srgbClr val="7085FF"/>
      </a:lt2>
      <a:accent1>
        <a:srgbClr val="C0E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716</Words>
  <Application>Microsoft Office PowerPoint</Application>
  <PresentationFormat>On-screen Show (16:9)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Antonio</vt:lpstr>
      <vt:lpstr>Manrope</vt:lpstr>
      <vt:lpstr>Raleway</vt:lpstr>
      <vt:lpstr>Open Sans</vt:lpstr>
      <vt:lpstr>Brand Strategy Consulting by Slidesgo</vt:lpstr>
      <vt:lpstr>Making A Simple API project using GrpahQL with .Net 7</vt:lpstr>
      <vt:lpstr>02</vt:lpstr>
      <vt:lpstr>About GraphQL</vt:lpstr>
      <vt:lpstr>About GraphQL</vt:lpstr>
      <vt:lpstr>Navigating API  Choices</vt:lpstr>
      <vt:lpstr>Navigating API Choices</vt:lpstr>
      <vt:lpstr>1. GraphQL</vt:lpstr>
      <vt:lpstr>1. GraphQL </vt:lpstr>
      <vt:lpstr>2. REST API</vt:lpstr>
      <vt:lpstr>2. REST API</vt:lpstr>
      <vt:lpstr>3. SOAP</vt:lpstr>
      <vt:lpstr>3. SOAP</vt:lpstr>
      <vt:lpstr>4. gRPC</vt:lpstr>
      <vt:lpstr>4. gRPC</vt:lpstr>
      <vt:lpstr>Types of GraphQL</vt:lpstr>
      <vt:lpstr>Types of GraphQL</vt:lpstr>
      <vt:lpstr>The Easy and Simple Library for GraphQL</vt:lpstr>
      <vt:lpstr>The Easy and Simple Library for GraphQL  </vt:lpstr>
      <vt:lpstr>Simple API Project By GraphQL</vt:lpstr>
      <vt:lpstr>Simple API Project By GraphQL</vt:lpstr>
      <vt:lpstr>Simple API Project By GraphQL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Simplest Way to make the project using GrpahQL with .Net 7</dc:title>
  <cp:lastModifiedBy>Yin Win Phyu 02</cp:lastModifiedBy>
  <cp:revision>79</cp:revision>
  <dcterms:modified xsi:type="dcterms:W3CDTF">2024-06-13T07:00:46Z</dcterms:modified>
</cp:coreProperties>
</file>