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632" r:id="rId3"/>
    <p:sldId id="630" r:id="rId4"/>
    <p:sldId id="634" r:id="rId5"/>
    <p:sldId id="636" r:id="rId6"/>
    <p:sldId id="637" r:id="rId7"/>
    <p:sldId id="617" r:id="rId8"/>
    <p:sldId id="631" r:id="rId9"/>
    <p:sldId id="638" r:id="rId10"/>
    <p:sldId id="639" r:id="rId11"/>
    <p:sldId id="640" r:id="rId12"/>
    <p:sldId id="635" r:id="rId13"/>
    <p:sldId id="300" r:id="rId14"/>
    <p:sldId id="618" r:id="rId15"/>
    <p:sldId id="606" r:id="rId16"/>
    <p:sldId id="619" r:id="rId17"/>
    <p:sldId id="620" r:id="rId18"/>
    <p:sldId id="626" r:id="rId19"/>
    <p:sldId id="629" r:id="rId20"/>
    <p:sldId id="641" r:id="rId21"/>
    <p:sldId id="623" r:id="rId22"/>
    <p:sldId id="627" r:id="rId23"/>
    <p:sldId id="628" r:id="rId24"/>
    <p:sldId id="6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8E"/>
    <a:srgbClr val="FF0000"/>
    <a:srgbClr val="8FAADC"/>
    <a:srgbClr val="17E93A"/>
    <a:srgbClr val="BCB804"/>
    <a:srgbClr val="E6E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9" autoAdjust="0"/>
  </p:normalViewPr>
  <p:slideViewPr>
    <p:cSldViewPr snapToGrid="0">
      <p:cViewPr varScale="1">
        <p:scale>
          <a:sx n="102" d="100"/>
          <a:sy n="102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B489-82E8-47A4-8785-E4C8FBE7FE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577A-0194-4BFD-BC0C-96BA959D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638EE-5B3A-80B9-F571-DE34ED7F4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7335A-5A17-D582-3637-9AE67A7E0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E3A6F-06A2-4094-3F94-5F1D61971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8D07D-C146-16EB-A3F1-A5F6430B6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7BC20-98F1-635F-694B-D139C65D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5AD26-05C4-C61E-F0B5-CE64ADF5F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00FC4-274D-7145-1C2D-D8CDDD52B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CF1DC-517F-06F8-5972-3C88BE406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64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A195F-1145-80AD-D1C9-67F77F520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F5253-A04F-5361-8546-56CF5F630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2E425-5A20-63CF-7097-BAA934418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FFD3D-EE8D-D72D-B8EE-DA247302A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23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Here is a sample dataset of the GPS data of one goat.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It contains Greenwich mean time, coordinates, elevation, temperatures, the duration of connecting to a satellite, and the DOP (dilution of precision), and the number of connected satellites.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 theory, at least 4 satellites are needed to estimate the 3D position. Thus, GPS data with 3 or fewer satellites number are considered invalid. Because the lowest elevation of Cove is over 1000 meters, GPS data with altitude below 1000 meters are also considered invalid.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6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95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0.0001 degree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3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0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0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study is located in Navajo Nation, which in the intersection of 4 states UT, CO, AZ and NM. </a:t>
            </a:r>
          </a:p>
          <a:p>
            <a:r>
              <a:rPr lang="en-US" dirty="0"/>
              <a:t>There is a team – FAD, send a task force group…..</a:t>
            </a:r>
          </a:p>
          <a:p>
            <a:r>
              <a:rPr lang="en-US" dirty="0"/>
              <a:t>And most of the RMSF positive dogs were found in the community Shiprock.</a:t>
            </a:r>
          </a:p>
          <a:p>
            <a:endParaRPr lang="en-US" dirty="0"/>
          </a:p>
          <a:p>
            <a:r>
              <a:rPr lang="en-US" dirty="0"/>
              <a:t>But beyond those listed communities, Ramah, which is located here, also care about their dogs’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1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2AE8-0453-F387-BB56-AE1E1103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D2920C-F052-C7E2-5879-D06242DDF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2757C-F830-9BC0-C469-42D0A74DC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082F-6728-C8CC-CE35-C2294D74D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0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69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5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models, and more potential related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4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8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However, all those methods are analyzing the exposure only in the spatial. They are methods to produce a risk map determining the risk value of each place.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We want to move one step ahead, We want to analyze the individual level of environmental exposure.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And find out which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envriromental</a:t>
            </a: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feature is the major factor.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 out study’s case, we want to find which environmental factor is increasing the possibility for ticks to attack dogs.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5A266-288D-789A-B983-418402A00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05DF7-B5E3-1AC4-4042-6B6674A83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485EC-5C27-42C1-E68B-C60165BC5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D620-6236-FF23-C0BF-ED28F2242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3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BE561-BDDA-4A41-1A58-DC58C2C9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94465-057A-1B9E-600A-AFBCE4911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5CC22-AB59-F401-ED08-35D6F9DB3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F73-CCB0-6132-5FBA-C9B81E719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Catagorical</a:t>
            </a:r>
            <a:endParaRPr lang="en-US" dirty="0"/>
          </a:p>
          <a:p>
            <a:r>
              <a:rPr lang="en-US" dirty="0"/>
              <a:t>Ticks </a:t>
            </a:r>
            <a:r>
              <a:rPr lang="en-US" dirty="0">
                <a:sym typeface="Wingdings" panose="05000000000000000000" pitchFamily="2" charset="2"/>
              </a:rPr>
              <a:t> health  body temperature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Test: temperature, 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5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67E8E-2103-95C8-FB43-17A68447A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60D5F-072B-3EB8-D793-A01EF09E0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71CF7-7DF8-54C6-E7AC-0E09A2F52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F093-EF7B-2538-CB61-C164C5C8E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03F-8C9E-4670-91CE-FC4E5FE9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7B7E-CB9F-4F22-9DCA-8966FAA3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603D-F5E2-472F-8C7B-C3E34C5C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FC24-C2A4-4B21-97CB-875ABBE8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3556-5546-45EC-B00C-729898AE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5EA-3B0E-4963-BE7B-197F42B1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CCA4-30EF-4B7C-8265-D4981EC2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1C86-53BD-49B3-ABF5-5B0D608F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DE62-0CF2-42B9-9F3A-51A1E46A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6196-E722-4D7B-B12E-4C68C88C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67F2F-25A2-49EE-8131-1D19ACE2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7978-8F6F-4544-AD3D-241D28B9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B9D1-9C44-4708-BAAA-615F2A2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1C24-AACD-40B6-96FF-A5CD6C9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0711-07B9-4A1A-8D4D-82E343C6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F3EC-912B-4887-8890-F811AB7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5AC7-7526-4DA3-9346-3D1C8637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9D24-E815-4D8E-9CF8-39561F9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3B78-AD02-4BA5-8D57-6F41AB9C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2622-9644-4DDC-8328-7B803E5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604-D8F6-4A2B-9F3D-60459AA9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88B1-B80A-4D0B-9720-52A7B69F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7551-9B91-43A6-B542-97453E5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DC99-75E1-48F4-BA10-17D6F126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3F70-E5A2-4C95-9661-02F2F51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3D6D-17D3-4D54-89C6-19D4D01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B2B9-ED28-46CB-9584-1CA27F24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8BF9F-3DBB-41FE-8091-D42B7A64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6F8B-2DAD-440E-8CBD-557EAADA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DE19-6DE5-43A3-99E0-067C6804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07A4-4E15-4E57-824E-4E408A45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9B1-8335-4666-887A-598B9F6A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7B2D-55D4-4E99-BF70-FD415E63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864E-F59D-4F00-B070-2450C7A9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C614D-CA58-4787-88FA-D95BC2F41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90C5A-53AE-464E-8BF9-751B9EEE1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F7D75-AEF8-4E9C-BCD0-72AF425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BF70-FF0A-4F9B-AF0D-03DB5CE2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B264-9D30-4805-846B-1C7ED37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747F-95AB-43F3-909B-6A49EE91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9E0BB-63F9-425C-A84C-B257C9A6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C90C-D678-492A-BA11-BEBF0A8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6D535-2A47-43B2-A43A-B9789D0A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ACACF-7CBD-425A-B5FE-6EB0C1C8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F0A45-6F95-4749-8E28-7E9DCC2D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B9B9-E394-4721-B21F-2B6BC7DF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A6B3-E405-45AE-95E7-22797797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DCB7-2B22-4069-90C2-FE1D4A4B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598F-8702-474B-A886-C37E3233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E59D-C8DE-4698-A59F-DE82FE2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35AA-63D1-4661-AC85-3DF79F37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C330-B477-4DD2-9DD6-92082A0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1E68-C651-47B8-8D8E-CB9E1A6D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28B0B-2FE7-4F7D-89F0-128F79FA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B052-425F-4920-A807-345F4B24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DD63B-6DE9-45DC-802C-676AF10F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0220E-8B81-45D7-B9B7-AEF57019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A118F-008D-4177-A5B7-79F6446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0ED74-A3F3-4994-9EEC-A86A77E1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6A00-62F4-4AA0-B80B-3E7DD138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1FF-9048-423E-9479-15E16B040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2F1E-DA83-4918-AFCC-32CBCD322AFC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9C9B-9949-4ECE-BAA6-CED907B6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B4E3-95C1-4D24-BB4D-E206EA0AA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gi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38530A-0D23-4F5B-A593-CEA291373D02}"/>
              </a:ext>
            </a:extLst>
          </p:cNvPr>
          <p:cNvSpPr/>
          <p:nvPr/>
        </p:nvSpPr>
        <p:spPr>
          <a:xfrm>
            <a:off x="-1" y="663"/>
            <a:ext cx="121920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12816C-1413-4DD9-AA71-63CBB0CBCF07}"/>
              </a:ext>
            </a:extLst>
          </p:cNvPr>
          <p:cNvGrpSpPr/>
          <p:nvPr/>
        </p:nvGrpSpPr>
        <p:grpSpPr>
          <a:xfrm>
            <a:off x="274781" y="359038"/>
            <a:ext cx="4002771" cy="115136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EE89BC-F6EE-47A1-8CC4-D3D9C3C06948}"/>
                </a:ext>
              </a:extLst>
            </p:cNvPr>
            <p:cNvSpPr/>
            <p:nvPr/>
          </p:nvSpPr>
          <p:spPr>
            <a:xfrm>
              <a:off x="511277" y="600326"/>
              <a:ext cx="3876031" cy="93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B412EED1-8AA9-4BA1-AC25-FF46A74C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07" y="536922"/>
              <a:ext cx="4002771" cy="1151368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53FDF-4738-49E0-B575-DF4627B2E373}"/>
              </a:ext>
            </a:extLst>
          </p:cNvPr>
          <p:cNvSpPr/>
          <p:nvPr/>
        </p:nvSpPr>
        <p:spPr>
          <a:xfrm>
            <a:off x="1" y="6187439"/>
            <a:ext cx="12192000" cy="687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C82A-8B81-42DC-BC11-CCC079A4E16F}"/>
              </a:ext>
            </a:extLst>
          </p:cNvPr>
          <p:cNvSpPr txBox="1"/>
          <p:nvPr/>
        </p:nvSpPr>
        <p:spPr>
          <a:xfrm>
            <a:off x="-1887776" y="1935424"/>
            <a:ext cx="157093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of using GPS to estimate </a:t>
            </a:r>
          </a:p>
          <a:p>
            <a:pPr algn="ct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exposure</a:t>
            </a:r>
          </a:p>
          <a:p>
            <a:pPr algn="ctr"/>
            <a:endParaRPr lang="en-US" altLang="zh-C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3EB988-B65D-4194-9AD9-B1E7D3EC6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45539"/>
              </p:ext>
            </p:extLst>
          </p:nvPr>
        </p:nvGraphicFramePr>
        <p:xfrm>
          <a:off x="-1" y="3735917"/>
          <a:ext cx="979475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189">
                  <a:extLst>
                    <a:ext uri="{9D8B030D-6E8A-4147-A177-3AD203B41FA5}">
                      <a16:colId xmlns:a16="http://schemas.microsoft.com/office/drawing/2014/main" val="3047003553"/>
                    </a:ext>
                  </a:extLst>
                </a:gridCol>
                <a:gridCol w="7563563">
                  <a:extLst>
                    <a:ext uri="{9D8B030D-6E8A-4147-A177-3AD203B41FA5}">
                      <a16:colId xmlns:a16="http://schemas.microsoft.com/office/drawing/2014/main" val="1796439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case study of estimating individual dog’s exposure to ticks in Ramah, Navajo Nation, AZ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56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98F0-E175-5693-1917-E14A9AC9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F8CB03-43FD-8277-EF9A-6D3D86C9DC60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280BAC-EE5D-5B90-8D41-58552E8327E6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6C4F1-C11D-57BA-2CF1-B8BDAF5C9FB7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20842-9A14-018E-CE83-47FA14CEFE75}"/>
              </a:ext>
            </a:extLst>
          </p:cNvPr>
          <p:cNvSpPr txBox="1"/>
          <p:nvPr/>
        </p:nvSpPr>
        <p:spPr>
          <a:xfrm>
            <a:off x="1869457" y="1420696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Time series: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2FFF6E-7F20-86E5-17BF-8152210C4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47236"/>
              </p:ext>
            </p:extLst>
          </p:nvPr>
        </p:nvGraphicFramePr>
        <p:xfrm>
          <a:off x="1718816" y="2194412"/>
          <a:ext cx="8754368" cy="385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895">
                  <a:extLst>
                    <a:ext uri="{9D8B030D-6E8A-4147-A177-3AD203B41FA5}">
                      <a16:colId xmlns:a16="http://schemas.microsoft.com/office/drawing/2014/main" val="3100043810"/>
                    </a:ext>
                  </a:extLst>
                </a:gridCol>
                <a:gridCol w="1487862">
                  <a:extLst>
                    <a:ext uri="{9D8B030D-6E8A-4147-A177-3AD203B41FA5}">
                      <a16:colId xmlns:a16="http://schemas.microsoft.com/office/drawing/2014/main" val="1354421683"/>
                    </a:ext>
                  </a:extLst>
                </a:gridCol>
                <a:gridCol w="1366432">
                  <a:extLst>
                    <a:ext uri="{9D8B030D-6E8A-4147-A177-3AD203B41FA5}">
                      <a16:colId xmlns:a16="http://schemas.microsoft.com/office/drawing/2014/main" val="216299367"/>
                    </a:ext>
                  </a:extLst>
                </a:gridCol>
                <a:gridCol w="1437613">
                  <a:extLst>
                    <a:ext uri="{9D8B030D-6E8A-4147-A177-3AD203B41FA5}">
                      <a16:colId xmlns:a16="http://schemas.microsoft.com/office/drawing/2014/main" val="2070486175"/>
                    </a:ext>
                  </a:extLst>
                </a:gridCol>
                <a:gridCol w="1164323">
                  <a:extLst>
                    <a:ext uri="{9D8B030D-6E8A-4147-A177-3AD203B41FA5}">
                      <a16:colId xmlns:a16="http://schemas.microsoft.com/office/drawing/2014/main" val="2999112698"/>
                    </a:ext>
                  </a:extLst>
                </a:gridCol>
                <a:gridCol w="1690243">
                  <a:extLst>
                    <a:ext uri="{9D8B030D-6E8A-4147-A177-3AD203B41FA5}">
                      <a16:colId xmlns:a16="http://schemas.microsoft.com/office/drawing/2014/main" val="1749471713"/>
                    </a:ext>
                  </a:extLst>
                </a:gridCol>
              </a:tblGrid>
              <a:tr h="7134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GMT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Precip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</a:rPr>
                        <a:t>°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76055"/>
                  </a:ext>
                </a:extLst>
              </a:tr>
              <a:tr h="78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6/24/2019 4:42:12 PM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3.759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24.5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926596"/>
                  </a:ext>
                </a:extLst>
              </a:tr>
              <a:tr h="78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6/24/2019 5:01:10 PM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24.5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Day 1</a:t>
                      </a:r>
                    </a:p>
                  </a:txBody>
                  <a:tcPr marL="96474" marR="96474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477085"/>
                  </a:ext>
                </a:extLst>
              </a:tr>
              <a:tr h="78481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6474" marR="96474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6474" marR="96474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82307"/>
                  </a:ext>
                </a:extLst>
              </a:tr>
              <a:tr h="78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6/24/2019 5:40:28 PM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35.09127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-106.617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1.352</a:t>
                      </a: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25.5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Day n</a:t>
                      </a: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72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65359-931D-B6E9-DC2E-DCFE9D5E8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1B68B8-9B81-75B4-1123-67F8A8632BA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CB135C-7CEE-B7EA-2D34-8CBC294CF694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72A57E-BE23-9E5F-DB73-63D1A920AA5E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996AB-B741-65F6-DB6F-BEB7FECC13AA}"/>
              </a:ext>
            </a:extLst>
          </p:cNvPr>
          <p:cNvSpPr txBox="1"/>
          <p:nvPr/>
        </p:nvSpPr>
        <p:spPr>
          <a:xfrm>
            <a:off x="1239728" y="1481081"/>
            <a:ext cx="3892987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Raster and Time series: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08B45C-9D76-8CF1-9FEA-82D698D3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2480"/>
              </p:ext>
            </p:extLst>
          </p:nvPr>
        </p:nvGraphicFramePr>
        <p:xfrm>
          <a:off x="2725243" y="2816630"/>
          <a:ext cx="6659592" cy="2208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377">
                  <a:extLst>
                    <a:ext uri="{9D8B030D-6E8A-4147-A177-3AD203B41FA5}">
                      <a16:colId xmlns:a16="http://schemas.microsoft.com/office/drawing/2014/main" val="1369500813"/>
                    </a:ext>
                  </a:extLst>
                </a:gridCol>
                <a:gridCol w="3597215">
                  <a:extLst>
                    <a:ext uri="{9D8B030D-6E8A-4147-A177-3AD203B41FA5}">
                      <a16:colId xmlns:a16="http://schemas.microsoft.com/office/drawing/2014/main" val="394326730"/>
                    </a:ext>
                  </a:extLst>
                </a:gridCol>
              </a:tblGrid>
              <a:tr h="690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Variable type</a:t>
                      </a: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Compared pairs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60975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Raster</a:t>
                      </a: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Any Dog Any time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47682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Time series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Different time</a:t>
                      </a: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34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1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49034-0C42-86E7-1551-DE21C6CF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7E9108-CB8E-5EF0-B51F-7933D653E569}"/>
              </a:ext>
            </a:extLst>
          </p:cNvPr>
          <p:cNvSpPr txBox="1"/>
          <p:nvPr/>
        </p:nvSpPr>
        <p:spPr>
          <a:xfrm rot="16200000">
            <a:off x="-547543" y="2942291"/>
            <a:ext cx="2159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7C1251-F706-EE98-EC97-D40F915C0897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4B92E3-13DF-26D5-A71D-2589E36CBB9C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E0CAD6-78D3-4676-A0A9-C52AD82B7843}"/>
              </a:ext>
            </a:extLst>
          </p:cNvPr>
          <p:cNvGrpSpPr/>
          <p:nvPr/>
        </p:nvGrpSpPr>
        <p:grpSpPr>
          <a:xfrm>
            <a:off x="1680854" y="2119761"/>
            <a:ext cx="1518945" cy="596855"/>
            <a:chOff x="101373" y="204787"/>
            <a:chExt cx="1096010" cy="43066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3F01C262-0A78-4F96-8FB4-2806EEB2B188}"/>
                </a:ext>
              </a:extLst>
            </p:cNvPr>
            <p:cNvSpPr/>
            <p:nvPr/>
          </p:nvSpPr>
          <p:spPr>
            <a:xfrm>
              <a:off x="119743" y="223157"/>
              <a:ext cx="1028700" cy="402772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275A9EE4-2206-4ECE-A694-603BA3EC7C3E}"/>
                </a:ext>
              </a:extLst>
            </p:cNvPr>
            <p:cNvSpPr txBox="1"/>
            <p:nvPr/>
          </p:nvSpPr>
          <p:spPr>
            <a:xfrm>
              <a:off x="101373" y="204787"/>
              <a:ext cx="1096010" cy="430667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Collect data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with GPS device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0F170-9E4C-475B-A8FC-70C60FF59578}"/>
              </a:ext>
            </a:extLst>
          </p:cNvPr>
          <p:cNvGrpSpPr/>
          <p:nvPr/>
        </p:nvGrpSpPr>
        <p:grpSpPr>
          <a:xfrm>
            <a:off x="1546962" y="2978744"/>
            <a:ext cx="1704759" cy="883493"/>
            <a:chOff x="4763" y="896032"/>
            <a:chExt cx="1230086" cy="637493"/>
          </a:xfrm>
        </p:grpSpPr>
        <p:sp>
          <p:nvSpPr>
            <p:cNvPr id="47" name="Flowchart: Data 46">
              <a:extLst>
                <a:ext uri="{FF2B5EF4-FFF2-40B4-BE49-F238E27FC236}">
                  <a16:creationId xmlns:a16="http://schemas.microsoft.com/office/drawing/2014/main" id="{BA4C6223-DBDA-4F74-A4D9-ACC14A0B7755}"/>
                </a:ext>
              </a:extLst>
            </p:cNvPr>
            <p:cNvSpPr/>
            <p:nvPr/>
          </p:nvSpPr>
          <p:spPr>
            <a:xfrm>
              <a:off x="4763" y="938893"/>
              <a:ext cx="1230086" cy="55177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A32069F1-3C1A-44DC-84B5-EFDAFBB04605}"/>
                </a:ext>
              </a:extLst>
            </p:cNvPr>
            <p:cNvSpPr txBox="1"/>
            <p:nvPr/>
          </p:nvSpPr>
          <p:spPr>
            <a:xfrm>
              <a:off x="71438" y="896032"/>
              <a:ext cx="1042670" cy="63749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  Location of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  individual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every </a:t>
              </a:r>
              <a:r>
                <a:rPr lang="en-US" sz="1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15</a:t>
              </a: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mins</a:t>
              </a:r>
            </a:p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F0FFD1-303B-4841-8CD7-BF8E5B0AAF8A}"/>
              </a:ext>
            </a:extLst>
          </p:cNvPr>
          <p:cNvGrpSpPr/>
          <p:nvPr/>
        </p:nvGrpSpPr>
        <p:grpSpPr>
          <a:xfrm>
            <a:off x="1651688" y="4085293"/>
            <a:ext cx="1434523" cy="1144049"/>
            <a:chOff x="18370" y="-19056"/>
            <a:chExt cx="1035095" cy="825762"/>
          </a:xfrm>
        </p:grpSpPr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6BBC1A2F-FF3E-494F-9164-3E4583B134A6}"/>
                </a:ext>
              </a:extLst>
            </p:cNvPr>
            <p:cNvSpPr/>
            <p:nvPr/>
          </p:nvSpPr>
          <p:spPr>
            <a:xfrm>
              <a:off x="18370" y="18370"/>
              <a:ext cx="1028700" cy="402772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789026AE-E9BA-401E-AB0D-26CE9BCD42B8}"/>
                </a:ext>
              </a:extLst>
            </p:cNvPr>
            <p:cNvSpPr txBox="1"/>
            <p:nvPr/>
          </p:nvSpPr>
          <p:spPr>
            <a:xfrm>
              <a:off x="67310" y="-19056"/>
              <a:ext cx="986155" cy="82576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Data 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29B7C1-C070-4316-AA3C-6AA0AF4F126D}"/>
              </a:ext>
            </a:extLst>
          </p:cNvPr>
          <p:cNvGrpSpPr/>
          <p:nvPr/>
        </p:nvGrpSpPr>
        <p:grpSpPr>
          <a:xfrm>
            <a:off x="1520561" y="5030483"/>
            <a:ext cx="1704633" cy="706234"/>
            <a:chOff x="0" y="42861"/>
            <a:chExt cx="1230086" cy="551770"/>
          </a:xfrm>
        </p:grpSpPr>
        <p:sp>
          <p:nvSpPr>
            <p:cNvPr id="43" name="Flowchart: Data 42">
              <a:extLst>
                <a:ext uri="{FF2B5EF4-FFF2-40B4-BE49-F238E27FC236}">
                  <a16:creationId xmlns:a16="http://schemas.microsoft.com/office/drawing/2014/main" id="{2572C06A-4ABB-43E7-B30B-3175C235E0E0}"/>
                </a:ext>
              </a:extLst>
            </p:cNvPr>
            <p:cNvSpPr/>
            <p:nvPr/>
          </p:nvSpPr>
          <p:spPr>
            <a:xfrm>
              <a:off x="0" y="42861"/>
              <a:ext cx="1230086" cy="551770"/>
            </a:xfrm>
            <a:prstGeom prst="flowChartInputOutpu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44" name="Text Box 15">
              <a:extLst>
                <a:ext uri="{FF2B5EF4-FFF2-40B4-BE49-F238E27FC236}">
                  <a16:creationId xmlns:a16="http://schemas.microsoft.com/office/drawing/2014/main" id="{9CAEFC81-FAFE-488D-BAE7-8BAA94A0D3ED}"/>
                </a:ext>
              </a:extLst>
            </p:cNvPr>
            <p:cNvSpPr txBox="1"/>
            <p:nvPr/>
          </p:nvSpPr>
          <p:spPr>
            <a:xfrm>
              <a:off x="85731" y="68645"/>
              <a:ext cx="1108792" cy="4905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  Data only with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valid records</a:t>
              </a:r>
            </a:p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A3BDD2-B908-471F-A6A1-E5A205FC529F}"/>
              </a:ext>
            </a:extLst>
          </p:cNvPr>
          <p:cNvCxnSpPr/>
          <p:nvPr/>
        </p:nvCxnSpPr>
        <p:spPr>
          <a:xfrm>
            <a:off x="2411600" y="2716616"/>
            <a:ext cx="0" cy="32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5D285-5338-4F82-B786-97156B205A45}"/>
              </a:ext>
            </a:extLst>
          </p:cNvPr>
          <p:cNvCxnSpPr/>
          <p:nvPr/>
        </p:nvCxnSpPr>
        <p:spPr>
          <a:xfrm>
            <a:off x="2304203" y="3815931"/>
            <a:ext cx="0" cy="32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692E45-1A83-4514-AF61-D358C7328DF5}"/>
              </a:ext>
            </a:extLst>
          </p:cNvPr>
          <p:cNvCxnSpPr/>
          <p:nvPr/>
        </p:nvCxnSpPr>
        <p:spPr>
          <a:xfrm>
            <a:off x="2411600" y="4695164"/>
            <a:ext cx="0" cy="32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C70D0E-98F3-4ADE-899A-0D82F263B8B5}"/>
              </a:ext>
            </a:extLst>
          </p:cNvPr>
          <p:cNvGrpSpPr/>
          <p:nvPr/>
        </p:nvGrpSpPr>
        <p:grpSpPr>
          <a:xfrm>
            <a:off x="5122471" y="2104216"/>
            <a:ext cx="1947667" cy="1144049"/>
            <a:chOff x="0" y="4078"/>
            <a:chExt cx="1028700" cy="825762"/>
          </a:xfrm>
        </p:grpSpPr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8FFF33BF-FD9E-4A36-9C2E-A13330373B32}"/>
                </a:ext>
              </a:extLst>
            </p:cNvPr>
            <p:cNvSpPr/>
            <p:nvPr/>
          </p:nvSpPr>
          <p:spPr>
            <a:xfrm>
              <a:off x="0" y="37426"/>
              <a:ext cx="1028700" cy="4027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42" name="Text Box 3">
              <a:extLst>
                <a:ext uri="{FF2B5EF4-FFF2-40B4-BE49-F238E27FC236}">
                  <a16:creationId xmlns:a16="http://schemas.microsoft.com/office/drawing/2014/main" id="{7B4C4AB8-9DCD-472B-9720-7786D6A7BE11}"/>
                </a:ext>
              </a:extLst>
            </p:cNvPr>
            <p:cNvSpPr txBox="1"/>
            <p:nvPr/>
          </p:nvSpPr>
          <p:spPr>
            <a:xfrm>
              <a:off x="0" y="4078"/>
              <a:ext cx="1012820" cy="82576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Calculate cumulative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environmental factors</a:t>
              </a:r>
              <a:endPara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307601A-BF3E-46F0-8988-87684DB98EB5}"/>
              </a:ext>
            </a:extLst>
          </p:cNvPr>
          <p:cNvCxnSpPr>
            <a:stCxn id="44" idx="3"/>
            <a:endCxn id="41" idx="1"/>
          </p:cNvCxnSpPr>
          <p:nvPr/>
        </p:nvCxnSpPr>
        <p:spPr>
          <a:xfrm flipV="1">
            <a:off x="3175912" y="2429428"/>
            <a:ext cx="1946559" cy="29479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84EB12-6802-4AB9-B14E-8F97D54120D8}"/>
              </a:ext>
            </a:extLst>
          </p:cNvPr>
          <p:cNvCxnSpPr>
            <a:cxnSpLocks/>
          </p:cNvCxnSpPr>
          <p:nvPr/>
        </p:nvCxnSpPr>
        <p:spPr>
          <a:xfrm>
            <a:off x="6055355" y="4157958"/>
            <a:ext cx="0" cy="6978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ft Brace 2">
            <a:extLst>
              <a:ext uri="{FF2B5EF4-FFF2-40B4-BE49-F238E27FC236}">
                <a16:creationId xmlns:a16="http://schemas.microsoft.com/office/drawing/2014/main" id="{FAF18347-A924-4C8E-85D7-6085D18A43CC}"/>
              </a:ext>
            </a:extLst>
          </p:cNvPr>
          <p:cNvSpPr/>
          <p:nvPr/>
        </p:nvSpPr>
        <p:spPr>
          <a:xfrm>
            <a:off x="7144304" y="1345773"/>
            <a:ext cx="546984" cy="1902492"/>
          </a:xfrm>
          <a:prstGeom prst="leftBrace">
            <a:avLst>
              <a:gd name="adj1" fmla="val 8333"/>
              <a:gd name="adj2" fmla="val 544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B2FBA2-279E-4DCD-8F26-6BB15E01267B}"/>
              </a:ext>
            </a:extLst>
          </p:cNvPr>
          <p:cNvGrpSpPr/>
          <p:nvPr/>
        </p:nvGrpSpPr>
        <p:grpSpPr>
          <a:xfrm>
            <a:off x="7761750" y="942473"/>
            <a:ext cx="2099048" cy="613697"/>
            <a:chOff x="0" y="37426"/>
            <a:chExt cx="1033048" cy="442959"/>
          </a:xfrm>
        </p:grpSpPr>
        <p:sp>
          <p:nvSpPr>
            <p:cNvPr id="52" name="Flowchart: Process 51">
              <a:extLst>
                <a:ext uri="{FF2B5EF4-FFF2-40B4-BE49-F238E27FC236}">
                  <a16:creationId xmlns:a16="http://schemas.microsoft.com/office/drawing/2014/main" id="{E1075A05-92F4-441F-9BBD-2F58814E86C1}"/>
                </a:ext>
              </a:extLst>
            </p:cNvPr>
            <p:cNvSpPr/>
            <p:nvPr/>
          </p:nvSpPr>
          <p:spPr>
            <a:xfrm>
              <a:off x="0" y="37426"/>
              <a:ext cx="1028700" cy="402772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3" name="Text Box 3">
              <a:extLst>
                <a:ext uri="{FF2B5EF4-FFF2-40B4-BE49-F238E27FC236}">
                  <a16:creationId xmlns:a16="http://schemas.microsoft.com/office/drawing/2014/main" id="{AFA7518A-BAAB-423D-ACB8-CF19DB67140A}"/>
                </a:ext>
              </a:extLst>
            </p:cNvPr>
            <p:cNvSpPr txBox="1"/>
            <p:nvPr/>
          </p:nvSpPr>
          <p:spPr>
            <a:xfrm>
              <a:off x="20228" y="85577"/>
              <a:ext cx="1012820" cy="3948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Environment data 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5EE128E-7CBD-476D-91E0-E1F1BD43CB08}"/>
              </a:ext>
            </a:extLst>
          </p:cNvPr>
          <p:cNvGrpSpPr/>
          <p:nvPr/>
        </p:nvGrpSpPr>
        <p:grpSpPr>
          <a:xfrm>
            <a:off x="7752914" y="1740304"/>
            <a:ext cx="2099049" cy="627894"/>
            <a:chOff x="0" y="37426"/>
            <a:chExt cx="1028700" cy="453207"/>
          </a:xfrm>
        </p:grpSpPr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B2590DC2-DC1E-4C8D-84E1-089D4E555A36}"/>
                </a:ext>
              </a:extLst>
            </p:cNvPr>
            <p:cNvSpPr/>
            <p:nvPr/>
          </p:nvSpPr>
          <p:spPr>
            <a:xfrm>
              <a:off x="0" y="37426"/>
              <a:ext cx="1028700" cy="402772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1D1F4FE5-7949-410B-B6A8-79B8D9B5366F}"/>
                </a:ext>
              </a:extLst>
            </p:cNvPr>
            <p:cNvSpPr txBox="1"/>
            <p:nvPr/>
          </p:nvSpPr>
          <p:spPr>
            <a:xfrm>
              <a:off x="14788" y="95825"/>
              <a:ext cx="1012820" cy="3948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Environment</a:t>
              </a: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data</a:t>
              </a: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07D38F-4D2E-4EB9-8921-F03970996CFC}"/>
              </a:ext>
            </a:extLst>
          </p:cNvPr>
          <p:cNvGrpSpPr/>
          <p:nvPr/>
        </p:nvGrpSpPr>
        <p:grpSpPr>
          <a:xfrm>
            <a:off x="5096160" y="3469035"/>
            <a:ext cx="2077172" cy="693792"/>
            <a:chOff x="0" y="-173105"/>
            <a:chExt cx="1075884" cy="723135"/>
          </a:xfrm>
        </p:grpSpPr>
        <p:sp>
          <p:nvSpPr>
            <p:cNvPr id="74" name="Flowchart: Process 73">
              <a:extLst>
                <a:ext uri="{FF2B5EF4-FFF2-40B4-BE49-F238E27FC236}">
                  <a16:creationId xmlns:a16="http://schemas.microsoft.com/office/drawing/2014/main" id="{F838CB2E-793D-45A3-928B-68935654C466}"/>
                </a:ext>
              </a:extLst>
            </p:cNvPr>
            <p:cNvSpPr/>
            <p:nvPr/>
          </p:nvSpPr>
          <p:spPr>
            <a:xfrm>
              <a:off x="0" y="-173105"/>
              <a:ext cx="1028700" cy="60922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Text Box 3">
              <a:extLst>
                <a:ext uri="{FF2B5EF4-FFF2-40B4-BE49-F238E27FC236}">
                  <a16:creationId xmlns:a16="http://schemas.microsoft.com/office/drawing/2014/main" id="{7B73BB30-A522-485D-B232-C19CF89A04DC}"/>
                </a:ext>
              </a:extLst>
            </p:cNvPr>
            <p:cNvSpPr txBox="1"/>
            <p:nvPr/>
          </p:nvSpPr>
          <p:spPr>
            <a:xfrm>
              <a:off x="5453" y="-79746"/>
              <a:ext cx="1070431" cy="62977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defRPr sz="16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sz="2000" dirty="0"/>
                <a:t>Regression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6F47B3-2D15-40DC-88A6-EB9677E4BF8A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6089198" y="2703416"/>
            <a:ext cx="6802" cy="765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40E939E7-4020-99B8-AE81-5918F38CB526}"/>
              </a:ext>
            </a:extLst>
          </p:cNvPr>
          <p:cNvGrpSpPr/>
          <p:nvPr/>
        </p:nvGrpSpPr>
        <p:grpSpPr>
          <a:xfrm>
            <a:off x="7750686" y="2967931"/>
            <a:ext cx="2099049" cy="627894"/>
            <a:chOff x="0" y="37426"/>
            <a:chExt cx="1028700" cy="453207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0B0DFF3D-2B52-F745-C48A-DB93E852750F}"/>
                </a:ext>
              </a:extLst>
            </p:cNvPr>
            <p:cNvSpPr/>
            <p:nvPr/>
          </p:nvSpPr>
          <p:spPr>
            <a:xfrm>
              <a:off x="0" y="37426"/>
              <a:ext cx="1028700" cy="402772"/>
            </a:xfrm>
            <a:prstGeom prst="flowChart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BBEA120D-9351-543B-EA94-12B049E72128}"/>
                </a:ext>
              </a:extLst>
            </p:cNvPr>
            <p:cNvSpPr txBox="1"/>
            <p:nvPr/>
          </p:nvSpPr>
          <p:spPr>
            <a:xfrm>
              <a:off x="14788" y="95825"/>
              <a:ext cx="1012820" cy="3948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Environment</a:t>
              </a:r>
              <a:r>
                <a:rPr lang="en-US" sz="1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data n</a:t>
              </a:r>
              <a:endParaRPr 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E8E39-A0CC-08A9-3F0D-AFFEA7110D09}"/>
                  </a:ext>
                </a:extLst>
              </p:cNvPr>
              <p:cNvSpPr txBox="1"/>
              <p:nvPr/>
            </p:nvSpPr>
            <p:spPr>
              <a:xfrm>
                <a:off x="4456634" y="500581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… +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E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3E8E39-A0CC-08A9-3F0D-AFFEA711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34" y="5005819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3304B91-4DEA-8FC3-D2AC-7F31B123596A}"/>
              </a:ext>
            </a:extLst>
          </p:cNvPr>
          <p:cNvSpPr txBox="1"/>
          <p:nvPr/>
        </p:nvSpPr>
        <p:spPr>
          <a:xfrm>
            <a:off x="8485906" y="247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38530A-0D23-4F5B-A593-CEA291373D02}"/>
              </a:ext>
            </a:extLst>
          </p:cNvPr>
          <p:cNvSpPr/>
          <p:nvPr/>
        </p:nvSpPr>
        <p:spPr>
          <a:xfrm>
            <a:off x="-1" y="663"/>
            <a:ext cx="121920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12816C-1413-4DD9-AA71-63CBB0CBCF07}"/>
              </a:ext>
            </a:extLst>
          </p:cNvPr>
          <p:cNvGrpSpPr/>
          <p:nvPr/>
        </p:nvGrpSpPr>
        <p:grpSpPr>
          <a:xfrm>
            <a:off x="274781" y="359038"/>
            <a:ext cx="4002771" cy="115136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EE89BC-F6EE-47A1-8CC4-D3D9C3C06948}"/>
                </a:ext>
              </a:extLst>
            </p:cNvPr>
            <p:cNvSpPr/>
            <p:nvPr/>
          </p:nvSpPr>
          <p:spPr>
            <a:xfrm>
              <a:off x="511277" y="600326"/>
              <a:ext cx="3876031" cy="93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B412EED1-8AA9-4BA1-AC25-FF46A74C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07" y="536922"/>
              <a:ext cx="4002771" cy="1151368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53FDF-4738-49E0-B575-DF4627B2E373}"/>
              </a:ext>
            </a:extLst>
          </p:cNvPr>
          <p:cNvSpPr/>
          <p:nvPr/>
        </p:nvSpPr>
        <p:spPr>
          <a:xfrm>
            <a:off x="1" y="6187439"/>
            <a:ext cx="12192000" cy="687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9C881-A855-41C1-814E-0C113025BFFF}"/>
              </a:ext>
            </a:extLst>
          </p:cNvPr>
          <p:cNvSpPr txBox="1"/>
          <p:nvPr/>
        </p:nvSpPr>
        <p:spPr>
          <a:xfrm>
            <a:off x="5012341" y="99276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71A598-5810-4A05-A56E-21044BBA1EF2}"/>
              </a:ext>
            </a:extLst>
          </p:cNvPr>
          <p:cNvGraphicFramePr>
            <a:graphicFrameLocks noGrp="1"/>
          </p:cNvGraphicFramePr>
          <p:nvPr/>
        </p:nvGraphicFramePr>
        <p:xfrm>
          <a:off x="1579605" y="1695196"/>
          <a:ext cx="9032790" cy="372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9098">
                  <a:extLst>
                    <a:ext uri="{9D8B030D-6E8A-4147-A177-3AD203B41FA5}">
                      <a16:colId xmlns:a16="http://schemas.microsoft.com/office/drawing/2014/main" val="1369500813"/>
                    </a:ext>
                  </a:extLst>
                </a:gridCol>
                <a:gridCol w="1202117">
                  <a:extLst>
                    <a:ext uri="{9D8B030D-6E8A-4147-A177-3AD203B41FA5}">
                      <a16:colId xmlns:a16="http://schemas.microsoft.com/office/drawing/2014/main" val="3707650745"/>
                    </a:ext>
                  </a:extLst>
                </a:gridCol>
                <a:gridCol w="1104008">
                  <a:extLst>
                    <a:ext uri="{9D8B030D-6E8A-4147-A177-3AD203B41FA5}">
                      <a16:colId xmlns:a16="http://schemas.microsoft.com/office/drawing/2014/main" val="133691228"/>
                    </a:ext>
                  </a:extLst>
                </a:gridCol>
                <a:gridCol w="976579">
                  <a:extLst>
                    <a:ext uri="{9D8B030D-6E8A-4147-A177-3AD203B41FA5}">
                      <a16:colId xmlns:a16="http://schemas.microsoft.com/office/drawing/2014/main" val="337880142"/>
                    </a:ext>
                  </a:extLst>
                </a:gridCol>
                <a:gridCol w="1161519">
                  <a:extLst>
                    <a:ext uri="{9D8B030D-6E8A-4147-A177-3AD203B41FA5}">
                      <a16:colId xmlns:a16="http://schemas.microsoft.com/office/drawing/2014/main" val="608335490"/>
                    </a:ext>
                  </a:extLst>
                </a:gridCol>
                <a:gridCol w="965302">
                  <a:extLst>
                    <a:ext uri="{9D8B030D-6E8A-4147-A177-3AD203B41FA5}">
                      <a16:colId xmlns:a16="http://schemas.microsoft.com/office/drawing/2014/main" val="2635801658"/>
                    </a:ext>
                  </a:extLst>
                </a:gridCol>
                <a:gridCol w="958536">
                  <a:extLst>
                    <a:ext uri="{9D8B030D-6E8A-4147-A177-3AD203B41FA5}">
                      <a16:colId xmlns:a16="http://schemas.microsoft.com/office/drawing/2014/main" val="3620613835"/>
                    </a:ext>
                  </a:extLst>
                </a:gridCol>
                <a:gridCol w="1365631">
                  <a:extLst>
                    <a:ext uri="{9D8B030D-6E8A-4147-A177-3AD203B41FA5}">
                      <a16:colId xmlns:a16="http://schemas.microsoft.com/office/drawing/2014/main" val="2394314037"/>
                    </a:ext>
                  </a:extLst>
                </a:gridCol>
              </a:tblGrid>
              <a:tr h="690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GMT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Lat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Alt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(meter)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(second)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Temp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800" b="1" dirty="0">
                          <a:solidFill>
                            <a:schemeClr val="tx1"/>
                          </a:solidFill>
                          <a:effectLst/>
                        </a:rPr>
                        <a:t>°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DOP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Satellites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60975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6/24/2019 4:42:12 PM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24.5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47682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6/24/2019 5:01:10 PM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29.5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347465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6/24/2019 5:20:27 PM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35.09131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-106.617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1556.96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61318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6/24/2019 5:40:28 PM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35.09127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-106.617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1542.07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25.5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035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913E22-6F51-4FAA-BC7E-AA700660B298}"/>
              </a:ext>
            </a:extLst>
          </p:cNvPr>
          <p:cNvSpPr/>
          <p:nvPr/>
        </p:nvSpPr>
        <p:spPr>
          <a:xfrm>
            <a:off x="5304691" y="2459737"/>
            <a:ext cx="785446" cy="1389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3D2CA7-4BC4-4F3C-9848-FD85A8F34EBD}"/>
              </a:ext>
            </a:extLst>
          </p:cNvPr>
          <p:cNvSpPr/>
          <p:nvPr/>
        </p:nvSpPr>
        <p:spPr>
          <a:xfrm>
            <a:off x="9545514" y="2459737"/>
            <a:ext cx="785446" cy="13891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D3440-EDE0-4BDF-AF6C-2E433E0D6F96}"/>
              </a:ext>
            </a:extLst>
          </p:cNvPr>
          <p:cNvSpPr txBox="1"/>
          <p:nvPr/>
        </p:nvSpPr>
        <p:spPr>
          <a:xfrm>
            <a:off x="2116207" y="1260508"/>
            <a:ext cx="2755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simulation strategy: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 counts</a:t>
            </a:r>
          </a:p>
        </p:txBody>
      </p:sp>
    </p:spTree>
    <p:extLst>
      <p:ext uri="{BB962C8B-B14F-4D97-AF65-F5344CB8AC3E}">
        <p14:creationId xmlns:p14="http://schemas.microsoft.com/office/powerpoint/2010/main" val="296036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A0D10-A959-6C76-F2F7-8DA46DB0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98" y="0"/>
            <a:ext cx="5899796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7B7E17-D1D1-1EA2-3F3C-797E0E712770}"/>
              </a:ext>
            </a:extLst>
          </p:cNvPr>
          <p:cNvCxnSpPr>
            <a:cxnSpLocks/>
          </p:cNvCxnSpPr>
          <p:nvPr/>
        </p:nvCxnSpPr>
        <p:spPr>
          <a:xfrm flipH="1" flipV="1">
            <a:off x="3777521" y="1178199"/>
            <a:ext cx="1866276" cy="409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59A048E-63F0-0CAA-9FD4-D5721B9E1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96" y="281051"/>
            <a:ext cx="4435224" cy="35512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D7F72B-E336-B296-F150-62ED387FD332}"/>
              </a:ext>
            </a:extLst>
          </p:cNvPr>
          <p:cNvSpPr/>
          <p:nvPr/>
        </p:nvSpPr>
        <p:spPr>
          <a:xfrm>
            <a:off x="8534957" y="263799"/>
            <a:ext cx="258792" cy="25378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42B21-8976-638A-923B-D2110AFF984C}"/>
              </a:ext>
            </a:extLst>
          </p:cNvPr>
          <p:cNvSpPr txBox="1"/>
          <p:nvPr/>
        </p:nvSpPr>
        <p:spPr>
          <a:xfrm>
            <a:off x="1356669" y="263799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25280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2A3DD6-DECF-D4DF-F800-AD3A6D42D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337" y="2056222"/>
            <a:ext cx="2934654" cy="2745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9A0D9-6C3D-4936-9CC6-7E122AED2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935" y="2260893"/>
            <a:ext cx="3214540" cy="2331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785C3-5F93-4B3E-888F-3DD8741ED246}"/>
              </a:ext>
            </a:extLst>
          </p:cNvPr>
          <p:cNvSpPr txBox="1"/>
          <p:nvPr/>
        </p:nvSpPr>
        <p:spPr>
          <a:xfrm>
            <a:off x="1815885" y="1828183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Use\Land Cover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C5D54-AF33-3501-AC4A-D5E324B76F3C}"/>
              </a:ext>
            </a:extLst>
          </p:cNvPr>
          <p:cNvSpPr txBox="1"/>
          <p:nvPr/>
        </p:nvSpPr>
        <p:spPr>
          <a:xfrm>
            <a:off x="1267550" y="16660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AA2A6-5645-FB00-611E-E52455E9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187" y="2698511"/>
            <a:ext cx="2915045" cy="1682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523A1A-C552-B49F-E64B-485A382CC770}"/>
              </a:ext>
            </a:extLst>
          </p:cNvPr>
          <p:cNvSpPr txBox="1"/>
          <p:nvPr/>
        </p:nvSpPr>
        <p:spPr>
          <a:xfrm>
            <a:off x="5921363" y="1963901"/>
            <a:ext cx="1391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Index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3951B-150B-6F76-6F3C-37AD1A1CCBA3}"/>
              </a:ext>
            </a:extLst>
          </p:cNvPr>
          <p:cNvSpPr txBox="1"/>
          <p:nvPr/>
        </p:nvSpPr>
        <p:spPr>
          <a:xfrm>
            <a:off x="9665858" y="1828183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NDVI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8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4493" y="29422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4BD22-F2D7-6AA1-1319-CCA3DFF37BA5}"/>
              </a:ext>
            </a:extLst>
          </p:cNvPr>
          <p:cNvSpPr txBox="1"/>
          <p:nvPr/>
        </p:nvSpPr>
        <p:spPr>
          <a:xfrm>
            <a:off x="1267550" y="16660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Time series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E3615B-23E6-942B-B4E1-34904E113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276"/>
              </p:ext>
            </p:extLst>
          </p:nvPr>
        </p:nvGraphicFramePr>
        <p:xfrm>
          <a:off x="1577810" y="1694350"/>
          <a:ext cx="4400296" cy="2617464"/>
        </p:xfrm>
        <a:graphic>
          <a:graphicData uri="http://schemas.openxmlformats.org/drawingml/2006/table">
            <a:tbl>
              <a:tblPr/>
              <a:tblGrid>
                <a:gridCol w="2200148">
                  <a:extLst>
                    <a:ext uri="{9D8B030D-6E8A-4147-A177-3AD203B41FA5}">
                      <a16:colId xmlns:a16="http://schemas.microsoft.com/office/drawing/2014/main" val="854524157"/>
                    </a:ext>
                  </a:extLst>
                </a:gridCol>
                <a:gridCol w="2200148">
                  <a:extLst>
                    <a:ext uri="{9D8B030D-6E8A-4147-A177-3AD203B41FA5}">
                      <a16:colId xmlns:a16="http://schemas.microsoft.com/office/drawing/2014/main" val="4017631046"/>
                    </a:ext>
                  </a:extLst>
                </a:gridCol>
              </a:tblGrid>
              <a:tr h="6477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Precipitation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358045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098138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715223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913035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598717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976843"/>
                  </a:ext>
                </a:extLst>
              </a:tr>
              <a:tr h="328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135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4E7C1D-E5AA-A1A9-60DC-AEACFE06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2563"/>
              </p:ext>
            </p:extLst>
          </p:nvPr>
        </p:nvGraphicFramePr>
        <p:xfrm>
          <a:off x="6825790" y="1694350"/>
          <a:ext cx="3788402" cy="2760452"/>
        </p:xfrm>
        <a:graphic>
          <a:graphicData uri="http://schemas.openxmlformats.org/drawingml/2006/table">
            <a:tbl>
              <a:tblPr/>
              <a:tblGrid>
                <a:gridCol w="1759966">
                  <a:extLst>
                    <a:ext uri="{9D8B030D-6E8A-4147-A177-3AD203B41FA5}">
                      <a16:colId xmlns:a16="http://schemas.microsoft.com/office/drawing/2014/main" val="2422614861"/>
                    </a:ext>
                  </a:extLst>
                </a:gridCol>
                <a:gridCol w="2028436">
                  <a:extLst>
                    <a:ext uri="{9D8B030D-6E8A-4147-A177-3AD203B41FA5}">
                      <a16:colId xmlns:a16="http://schemas.microsoft.com/office/drawing/2014/main" val="3722849534"/>
                    </a:ext>
                  </a:extLst>
                </a:gridCol>
              </a:tblGrid>
              <a:tr h="6830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(‘K)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589921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274.718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54361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274.16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397832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276.696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560637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277.094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729164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280.424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9547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6-Oct-21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277.892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9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3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329445" y="294229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79DE3-F168-4816-929B-4770C363E5B7}"/>
              </a:ext>
            </a:extLst>
          </p:cNvPr>
          <p:cNvSpPr txBox="1"/>
          <p:nvPr/>
        </p:nvSpPr>
        <p:spPr>
          <a:xfrm>
            <a:off x="1739590" y="920570"/>
            <a:ext cx="545213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related variables (has a raster map):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no-related variables (not having a raster map):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6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26988" y="294229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B16E88-CEBE-46B3-ABDD-59177A10F619}"/>
                  </a:ext>
                </a:extLst>
              </p:cNvPr>
              <p:cNvSpPr/>
              <p:nvPr/>
            </p:nvSpPr>
            <p:spPr>
              <a:xfrm>
                <a:off x="1759056" y="704515"/>
                <a:ext cx="8148193" cy="3108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s-E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x1: NDVI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raster: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x2: temperature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x3: wind index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raster: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x4: precipitation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x5: landscape (raster: category)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B16E88-CEBE-46B3-ABDD-59177A10F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56" y="704515"/>
                <a:ext cx="8148193" cy="3108543"/>
              </a:xfrm>
              <a:prstGeom prst="rect">
                <a:avLst/>
              </a:prstGeom>
              <a:blipFill>
                <a:blip r:embed="rId3"/>
                <a:stretch>
                  <a:fillRect l="-1572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39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74116" y="2942291"/>
            <a:ext cx="261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B66238-5BDB-45E3-A6F5-3E6CEB58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41" y="773301"/>
            <a:ext cx="6043990" cy="49215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B850F7-1084-47AD-9064-96CFB09F6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44" y="2761018"/>
            <a:ext cx="4929753" cy="27941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C53FA4-B150-4EB7-891E-BADE9324B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77" y="1959008"/>
            <a:ext cx="4503810" cy="31625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C8D87A7-6BE6-4C51-A935-7DDE099C80C6}"/>
              </a:ext>
            </a:extLst>
          </p:cNvPr>
          <p:cNvSpPr txBox="1"/>
          <p:nvPr/>
        </p:nvSpPr>
        <p:spPr>
          <a:xfrm>
            <a:off x="7362417" y="758679"/>
            <a:ext cx="45038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Foreign Animal Disease </a:t>
            </a:r>
            <a:r>
              <a:rPr lang="en-US" dirty="0"/>
              <a:t>Task Force went to 19 communities to provide dog &amp; cat vaccination shots. Tested 337 dogs and found 54 were positive for RMSF</a:t>
            </a:r>
          </a:p>
        </p:txBody>
      </p:sp>
    </p:spTree>
    <p:extLst>
      <p:ext uri="{BB962C8B-B14F-4D97-AF65-F5344CB8AC3E}">
        <p14:creationId xmlns:p14="http://schemas.microsoft.com/office/powerpoint/2010/main" val="321802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5182 0.2692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13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1E26-FF94-B00B-9038-33C27A22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B9462-4981-CF84-B03E-5CE6DF2D7A97}"/>
              </a:ext>
            </a:extLst>
          </p:cNvPr>
          <p:cNvSpPr txBox="1"/>
          <p:nvPr/>
        </p:nvSpPr>
        <p:spPr>
          <a:xfrm rot="16200000">
            <a:off x="-726988" y="294229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E1CED8-B3CC-3BFA-6368-6F2B45B52A72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F8EEA1B3-9248-719F-0833-251FF66F4AA5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B743EE-F1BE-A647-38A4-8076D9CB01AE}"/>
                  </a:ext>
                </a:extLst>
              </p:cNvPr>
              <p:cNvSpPr/>
              <p:nvPr/>
            </p:nvSpPr>
            <p:spPr>
              <a:xfrm>
                <a:off x="1759056" y="704515"/>
                <a:ext cx="8148193" cy="4257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s-E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NDVI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raster: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temperature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wind index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raster: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precipitation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landscape (raster: category)</a:t>
                </a: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--x</a:t>
                </a:r>
                <a:r>
                  <a:rPr lang="en-US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51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shrubland </a:t>
                </a:r>
              </a:p>
              <a:p>
                <a:pPr algn="l"/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--x</a:t>
                </a:r>
                <a:r>
                  <a:rPr lang="en-US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52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evergreen land</a:t>
                </a:r>
              </a:p>
              <a:p>
                <a:pPr algn="l"/>
                <a:r>
                  <a:rPr lang="en-US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……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B743EE-F1BE-A647-38A4-8076D9CB0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56" y="704515"/>
                <a:ext cx="8148193" cy="4257576"/>
              </a:xfrm>
              <a:prstGeom prst="rect">
                <a:avLst/>
              </a:prstGeom>
              <a:blipFill>
                <a:blip r:embed="rId3"/>
                <a:stretch>
                  <a:fillRect l="-1572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8D37E-1C53-9D8A-66BF-FEC84C3BAA32}"/>
                  </a:ext>
                </a:extLst>
              </p:cNvPr>
              <p:cNvSpPr txBox="1"/>
              <p:nvPr/>
            </p:nvSpPr>
            <p:spPr>
              <a:xfrm>
                <a:off x="1552021" y="5435237"/>
                <a:ext cx="9325885" cy="83099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400" b="1" i="1" dirty="0" err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  <m:r>
                        <a:rPr lang="es-E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s-E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8D37E-1C53-9D8A-66BF-FEC84C3B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21" y="5435237"/>
                <a:ext cx="9325885" cy="830997"/>
              </a:xfrm>
              <a:prstGeom prst="rect">
                <a:avLst/>
              </a:prstGeom>
              <a:blipFill>
                <a:blip r:embed="rId4"/>
                <a:stretch>
                  <a:fillRect l="-262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04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26989" y="294229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07CE0-716D-0B0B-101B-7F2377C3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766" y="220702"/>
            <a:ext cx="10478408" cy="64165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FCC1A0-3565-232C-7785-8B410E97F95F}"/>
              </a:ext>
            </a:extLst>
          </p:cNvPr>
          <p:cNvSpPr/>
          <p:nvPr/>
        </p:nvSpPr>
        <p:spPr>
          <a:xfrm>
            <a:off x="1434766" y="3132945"/>
            <a:ext cx="8634334" cy="18213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7B316-A07C-DDE0-9CA8-8EAEA683C68F}"/>
              </a:ext>
            </a:extLst>
          </p:cNvPr>
          <p:cNvSpPr/>
          <p:nvPr/>
        </p:nvSpPr>
        <p:spPr>
          <a:xfrm>
            <a:off x="5748728" y="683293"/>
            <a:ext cx="5066675" cy="182130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3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26988" y="294229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4085C-AED7-870E-9335-7B9648C4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79" y="33996"/>
            <a:ext cx="9015241" cy="67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5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853400" y="2942291"/>
            <a:ext cx="277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1DE3F5-2F5E-5C63-BD9E-59F14B8189F7}"/>
                  </a:ext>
                </a:extLst>
              </p:cNvPr>
              <p:cNvSpPr/>
              <p:nvPr/>
            </p:nvSpPr>
            <p:spPr>
              <a:xfrm>
                <a:off x="1759056" y="704515"/>
                <a:ext cx="8148193" cy="3108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ES" sz="2800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E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s-E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s-ES" sz="28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s-E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x1: NDVI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raster: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x2: temperature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x3: wind index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raster: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x4: precipitation (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series: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x5: landscape (raster: category)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1DE3F5-2F5E-5C63-BD9E-59F14B818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56" y="704515"/>
                <a:ext cx="8148193" cy="3108543"/>
              </a:xfrm>
              <a:prstGeom prst="rect">
                <a:avLst/>
              </a:prstGeom>
              <a:blipFill>
                <a:blip r:embed="rId3"/>
                <a:stretch>
                  <a:fillRect l="-1572" b="-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82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42060" y="2942291"/>
            <a:ext cx="254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A18A1-93CE-408A-81A0-6B5F1B0A82EC}"/>
              </a:ext>
            </a:extLst>
          </p:cNvPr>
          <p:cNvCxnSpPr/>
          <p:nvPr/>
        </p:nvCxnSpPr>
        <p:spPr>
          <a:xfrm>
            <a:off x="6278137" y="769434"/>
            <a:ext cx="0" cy="514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A3AD78-6035-4B85-BE5D-C8584E53007E}"/>
              </a:ext>
            </a:extLst>
          </p:cNvPr>
          <p:cNvSpPr/>
          <p:nvPr/>
        </p:nvSpPr>
        <p:spPr>
          <a:xfrm>
            <a:off x="2011650" y="1069847"/>
            <a:ext cx="3220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a1x1 + a2x2 + ... + </a:t>
            </a:r>
            <a:r>
              <a:rPr lang="es-E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anxn</a:t>
            </a: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2A13C-8EB7-43B2-B60C-43BBFCC38B1F}"/>
              </a:ext>
            </a:extLst>
          </p:cNvPr>
          <p:cNvSpPr/>
          <p:nvPr/>
        </p:nvSpPr>
        <p:spPr>
          <a:xfrm>
            <a:off x="7750812" y="1721522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4534C-727E-44C2-A4A3-F769EF6C1814}"/>
              </a:ext>
            </a:extLst>
          </p:cNvPr>
          <p:cNvSpPr txBox="1"/>
          <p:nvPr/>
        </p:nvSpPr>
        <p:spPr>
          <a:xfrm>
            <a:off x="7415561" y="1148576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map</a:t>
            </a:r>
          </a:p>
        </p:txBody>
      </p:sp>
    </p:spTree>
    <p:extLst>
      <p:ext uri="{BB962C8B-B14F-4D97-AF65-F5344CB8AC3E}">
        <p14:creationId xmlns:p14="http://schemas.microsoft.com/office/powerpoint/2010/main" val="38308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774116" y="2942291"/>
            <a:ext cx="261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FDA907AD-0A8D-4AB6-9CFC-7D694473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042" y="904954"/>
            <a:ext cx="1665028" cy="209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2736FB-82CD-4567-8AFB-49D61F18728D}"/>
              </a:ext>
            </a:extLst>
          </p:cNvPr>
          <p:cNvSpPr txBox="1"/>
          <p:nvPr/>
        </p:nvSpPr>
        <p:spPr>
          <a:xfrm>
            <a:off x="4006128" y="1699540"/>
            <a:ext cx="15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Interpolation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8B0B6-5B8E-4A29-A81D-C1583705ABCE}"/>
              </a:ext>
            </a:extLst>
          </p:cNvPr>
          <p:cNvGrpSpPr/>
          <p:nvPr/>
        </p:nvGrpSpPr>
        <p:grpSpPr>
          <a:xfrm>
            <a:off x="6411469" y="1378322"/>
            <a:ext cx="1547732" cy="1178442"/>
            <a:chOff x="7272067" y="4416725"/>
            <a:chExt cx="1547732" cy="117844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68AC27-0D64-4F66-ACA8-E076A2211725}"/>
                </a:ext>
              </a:extLst>
            </p:cNvPr>
            <p:cNvGrpSpPr/>
            <p:nvPr/>
          </p:nvGrpSpPr>
          <p:grpSpPr>
            <a:xfrm>
              <a:off x="7272067" y="4963823"/>
              <a:ext cx="1547731" cy="631344"/>
              <a:chOff x="7272068" y="4416725"/>
              <a:chExt cx="1547731" cy="631344"/>
            </a:xfrm>
          </p:grpSpPr>
          <p:sp>
            <p:nvSpPr>
              <p:cNvPr id="18" name="Diamond 17">
                <a:extLst>
                  <a:ext uri="{FF2B5EF4-FFF2-40B4-BE49-F238E27FC236}">
                    <a16:creationId xmlns:a16="http://schemas.microsoft.com/office/drawing/2014/main" id="{1E1489A6-5202-462E-8D9F-4AEBF1A4EBD1}"/>
                  </a:ext>
                </a:extLst>
              </p:cNvPr>
              <p:cNvSpPr/>
              <p:nvPr/>
            </p:nvSpPr>
            <p:spPr>
              <a:xfrm>
                <a:off x="7272068" y="4560447"/>
                <a:ext cx="1547731" cy="487622"/>
              </a:xfrm>
              <a:prstGeom prst="diamond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44CFB995-DDA9-4A44-9D0B-3D44E154E7FA}"/>
                  </a:ext>
                </a:extLst>
              </p:cNvPr>
              <p:cNvSpPr/>
              <p:nvPr/>
            </p:nvSpPr>
            <p:spPr>
              <a:xfrm>
                <a:off x="7272068" y="4416725"/>
                <a:ext cx="1547731" cy="487622"/>
              </a:xfrm>
              <a:prstGeom prst="diamond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314E9B-78B2-4F0C-9E2F-5333FEC3663F}"/>
                </a:ext>
              </a:extLst>
            </p:cNvPr>
            <p:cNvGrpSpPr/>
            <p:nvPr/>
          </p:nvGrpSpPr>
          <p:grpSpPr>
            <a:xfrm>
              <a:off x="7272068" y="4416725"/>
              <a:ext cx="1547731" cy="916224"/>
              <a:chOff x="7272068" y="4416725"/>
              <a:chExt cx="1547731" cy="91622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29AB8CC-73EB-44E3-B50D-CEFB89108D93}"/>
                  </a:ext>
                </a:extLst>
              </p:cNvPr>
              <p:cNvGrpSpPr/>
              <p:nvPr/>
            </p:nvGrpSpPr>
            <p:grpSpPr>
              <a:xfrm>
                <a:off x="7272068" y="4701605"/>
                <a:ext cx="1547731" cy="631344"/>
                <a:chOff x="7272068" y="4416725"/>
                <a:chExt cx="1547731" cy="631344"/>
              </a:xfrm>
            </p:grpSpPr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CA18696F-4B4F-460A-81E6-499A615AC9C9}"/>
                    </a:ext>
                  </a:extLst>
                </p:cNvPr>
                <p:cNvSpPr/>
                <p:nvPr/>
              </p:nvSpPr>
              <p:spPr>
                <a:xfrm>
                  <a:off x="7272068" y="4560447"/>
                  <a:ext cx="1547731" cy="487622"/>
                </a:xfrm>
                <a:prstGeom prst="diamon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Diamond 16">
                  <a:extLst>
                    <a:ext uri="{FF2B5EF4-FFF2-40B4-BE49-F238E27FC236}">
                      <a16:creationId xmlns:a16="http://schemas.microsoft.com/office/drawing/2014/main" id="{FD53CE99-9EE1-49CF-854A-36A57D17C865}"/>
                    </a:ext>
                  </a:extLst>
                </p:cNvPr>
                <p:cNvSpPr/>
                <p:nvPr/>
              </p:nvSpPr>
              <p:spPr>
                <a:xfrm>
                  <a:off x="7272068" y="4416725"/>
                  <a:ext cx="1547731" cy="487622"/>
                </a:xfrm>
                <a:prstGeom prst="diamon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50F05D-1242-4EF1-A8C8-454B99E781DA}"/>
                  </a:ext>
                </a:extLst>
              </p:cNvPr>
              <p:cNvGrpSpPr/>
              <p:nvPr/>
            </p:nvGrpSpPr>
            <p:grpSpPr>
              <a:xfrm>
                <a:off x="7272068" y="4416725"/>
                <a:ext cx="1547731" cy="631344"/>
                <a:chOff x="7272068" y="4416725"/>
                <a:chExt cx="1547731" cy="631344"/>
              </a:xfrm>
            </p:grpSpPr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3F57A1CF-E746-4925-9CAB-5F45D7419B31}"/>
                    </a:ext>
                  </a:extLst>
                </p:cNvPr>
                <p:cNvSpPr/>
                <p:nvPr/>
              </p:nvSpPr>
              <p:spPr>
                <a:xfrm>
                  <a:off x="7272068" y="4560447"/>
                  <a:ext cx="1547731" cy="487622"/>
                </a:xfrm>
                <a:prstGeom prst="diamon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Diamond 14">
                  <a:extLst>
                    <a:ext uri="{FF2B5EF4-FFF2-40B4-BE49-F238E27FC236}">
                      <a16:creationId xmlns:a16="http://schemas.microsoft.com/office/drawing/2014/main" id="{2CCA1FD3-1072-4C0B-887D-5B37BAF58684}"/>
                    </a:ext>
                  </a:extLst>
                </p:cNvPr>
                <p:cNvSpPr/>
                <p:nvPr/>
              </p:nvSpPr>
              <p:spPr>
                <a:xfrm>
                  <a:off x="7272068" y="4416725"/>
                  <a:ext cx="1547731" cy="487622"/>
                </a:xfrm>
                <a:prstGeom prst="diamond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EF35213-CA9E-468E-9E96-6703AEE3F57C}"/>
              </a:ext>
            </a:extLst>
          </p:cNvPr>
          <p:cNvSpPr/>
          <p:nvPr/>
        </p:nvSpPr>
        <p:spPr>
          <a:xfrm>
            <a:off x="8306283" y="1742389"/>
            <a:ext cx="1013497" cy="400110"/>
          </a:xfrm>
          <a:prstGeom prst="rightArrow">
            <a:avLst>
              <a:gd name="adj1" fmla="val 50000"/>
              <a:gd name="adj2" fmla="val 11075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Map&#10;&#10;Description automatically generated">
            <a:extLst>
              <a:ext uri="{FF2B5EF4-FFF2-40B4-BE49-F238E27FC236}">
                <a16:creationId xmlns:a16="http://schemas.microsoft.com/office/drawing/2014/main" id="{6C2696AE-DEB6-467B-9A8A-6921DFE67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03" y="957438"/>
            <a:ext cx="1155315" cy="18369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772071-A72C-4FCF-BEAC-0C14652997BC}"/>
              </a:ext>
            </a:extLst>
          </p:cNvPr>
          <p:cNvSpPr txBox="1"/>
          <p:nvPr/>
        </p:nvSpPr>
        <p:spPr>
          <a:xfrm>
            <a:off x="6834612" y="2666622"/>
            <a:ext cx="3373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GIS-based multi-criteria model</a:t>
            </a:r>
          </a:p>
        </p:txBody>
      </p:sp>
      <p:pic>
        <p:nvPicPr>
          <p:cNvPr id="23" name="Graphic 22" descr="Dog">
            <a:extLst>
              <a:ext uri="{FF2B5EF4-FFF2-40B4-BE49-F238E27FC236}">
                <a16:creationId xmlns:a16="http://schemas.microsoft.com/office/drawing/2014/main" id="{7451EFE2-9F10-4DDA-B4AB-E1BB2D7E3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125895" y="3556571"/>
            <a:ext cx="1334412" cy="1334412"/>
          </a:xfrm>
          <a:prstGeom prst="rect">
            <a:avLst/>
          </a:prstGeom>
        </p:spPr>
      </p:pic>
      <p:pic>
        <p:nvPicPr>
          <p:cNvPr id="25" name="Graphic 24" descr="Dog">
            <a:extLst>
              <a:ext uri="{FF2B5EF4-FFF2-40B4-BE49-F238E27FC236}">
                <a16:creationId xmlns:a16="http://schemas.microsoft.com/office/drawing/2014/main" id="{22646176-6A33-48B1-8E79-98244632CC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264240" y="4146506"/>
            <a:ext cx="1334412" cy="133441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B221A51C-E1D1-4407-A5AA-61959F98F6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7899719" y="4984258"/>
            <a:ext cx="1334412" cy="133441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D418364-6484-7C55-6D37-5E13BA16B606}"/>
              </a:ext>
            </a:extLst>
          </p:cNvPr>
          <p:cNvGrpSpPr/>
          <p:nvPr/>
        </p:nvGrpSpPr>
        <p:grpSpPr>
          <a:xfrm>
            <a:off x="1901330" y="3157412"/>
            <a:ext cx="2730618" cy="3201878"/>
            <a:chOff x="4957622" y="3370552"/>
            <a:chExt cx="2730618" cy="32018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4B897C-03F6-E79C-9076-725E6BE7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00698" y="4677854"/>
              <a:ext cx="2253549" cy="1894576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60178D-914A-8090-BD01-46364197B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00698" y="3925923"/>
              <a:ext cx="2587542" cy="242081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F9BBEF-3794-F9C1-E765-53B9C803C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57622" y="3615717"/>
              <a:ext cx="2674903" cy="2320397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E2718D-AD00-58D8-A7D5-37F5A3591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9975" y="3370552"/>
              <a:ext cx="2430195" cy="181835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30" name="Right Brace 29">
            <a:extLst>
              <a:ext uri="{FF2B5EF4-FFF2-40B4-BE49-F238E27FC236}">
                <a16:creationId xmlns:a16="http://schemas.microsoft.com/office/drawing/2014/main" id="{DA38C286-D798-CB61-5251-F80AF7B2DA6E}"/>
              </a:ext>
            </a:extLst>
          </p:cNvPr>
          <p:cNvSpPr/>
          <p:nvPr/>
        </p:nvSpPr>
        <p:spPr>
          <a:xfrm>
            <a:off x="4670949" y="3885786"/>
            <a:ext cx="596478" cy="18558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2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F16B-C8A0-2FC9-E2FC-3F0ECE6DA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93D999-BB87-1CA2-618F-6398F4CEC52D}"/>
              </a:ext>
            </a:extLst>
          </p:cNvPr>
          <p:cNvSpPr txBox="1"/>
          <p:nvPr/>
        </p:nvSpPr>
        <p:spPr>
          <a:xfrm rot="16200000">
            <a:off x="-1408902" y="2942291"/>
            <a:ext cx="3882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351F27-21E2-3F7F-BDA2-6A053FD85F8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2727D8-39BC-8259-1C91-A169C800BF13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pic>
        <p:nvPicPr>
          <p:cNvPr id="6" name="Picture 5" descr="A pair of headphones&#10;&#10;Description automatically generated with low confidence">
            <a:extLst>
              <a:ext uri="{FF2B5EF4-FFF2-40B4-BE49-F238E27FC236}">
                <a16:creationId xmlns:a16="http://schemas.microsoft.com/office/drawing/2014/main" id="{792C35A4-F829-31CA-D895-8F4076D2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003" y="2214212"/>
            <a:ext cx="3175000" cy="317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E8E6E-5C5B-201C-BE2F-A7A90DD84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45" y="1690825"/>
            <a:ext cx="4846740" cy="3574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A7699-E1B3-1B26-7322-7BACDEC255E2}"/>
              </a:ext>
            </a:extLst>
          </p:cNvPr>
          <p:cNvSpPr txBox="1"/>
          <p:nvPr/>
        </p:nvSpPr>
        <p:spPr>
          <a:xfrm>
            <a:off x="7195282" y="5743014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2-month period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7E981-47AA-9EBF-605D-122CDE78FD61}"/>
              </a:ext>
            </a:extLst>
          </p:cNvPr>
          <p:cNvSpPr txBox="1"/>
          <p:nvPr/>
        </p:nvSpPr>
        <p:spPr>
          <a:xfrm>
            <a:off x="3059166" y="574301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Lotek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52486-4076-6775-2F77-9FA9BC3E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AD197-6C1A-5073-AF77-839280CA622D}"/>
              </a:ext>
            </a:extLst>
          </p:cNvPr>
          <p:cNvSpPr txBox="1"/>
          <p:nvPr/>
        </p:nvSpPr>
        <p:spPr>
          <a:xfrm rot="16200000">
            <a:off x="-855223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D06E04-513B-2DFE-5FC4-A060848FC954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3C9297-9CCF-74A6-D517-E87B7ED4FE08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AA3B4-5A37-ADDD-DFA9-FDD5A95F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45" y="1690825"/>
            <a:ext cx="4846740" cy="3574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E3F56-2067-B02A-0EF8-8F927FB2061E}"/>
              </a:ext>
            </a:extLst>
          </p:cNvPr>
          <p:cNvSpPr txBox="1"/>
          <p:nvPr/>
        </p:nvSpPr>
        <p:spPr>
          <a:xfrm>
            <a:off x="7195282" y="5743014"/>
            <a:ext cx="2408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2-month period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6597242-8E1B-A5CF-BD15-2474B6EABB8E}"/>
              </a:ext>
            </a:extLst>
          </p:cNvPr>
          <p:cNvSpPr/>
          <p:nvPr/>
        </p:nvSpPr>
        <p:spPr>
          <a:xfrm rot="10800000">
            <a:off x="5549016" y="2299855"/>
            <a:ext cx="546984" cy="2326755"/>
          </a:xfrm>
          <a:prstGeom prst="leftBrace">
            <a:avLst>
              <a:gd name="adj1" fmla="val 8333"/>
              <a:gd name="adj2" fmla="val 544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09F5C64-9C44-2179-C7D8-A5CD0D2DC727}"/>
              </a:ext>
            </a:extLst>
          </p:cNvPr>
          <p:cNvSpPr txBox="1"/>
          <p:nvPr/>
        </p:nvSpPr>
        <p:spPr>
          <a:xfrm>
            <a:off x="2550860" y="2026362"/>
            <a:ext cx="2057947" cy="54698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B146F-EB28-AF6B-A52C-129CEDB11950}"/>
              </a:ext>
            </a:extLst>
          </p:cNvPr>
          <p:cNvSpPr txBox="1"/>
          <p:nvPr/>
        </p:nvSpPr>
        <p:spPr>
          <a:xfrm>
            <a:off x="3818501" y="2026362"/>
            <a:ext cx="126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1F360-F8B1-0694-8E9B-E8450E0392DA}"/>
              </a:ext>
            </a:extLst>
          </p:cNvPr>
          <p:cNvSpPr txBox="1"/>
          <p:nvPr/>
        </p:nvSpPr>
        <p:spPr>
          <a:xfrm>
            <a:off x="3818501" y="2839997"/>
            <a:ext cx="126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B720D-613E-ED45-496B-A2501DF34348}"/>
              </a:ext>
            </a:extLst>
          </p:cNvPr>
          <p:cNvSpPr txBox="1"/>
          <p:nvPr/>
        </p:nvSpPr>
        <p:spPr>
          <a:xfrm>
            <a:off x="3818501" y="4395490"/>
            <a:ext cx="126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BF27A-1C01-80EC-50EE-D1378A2D1520}"/>
              </a:ext>
            </a:extLst>
          </p:cNvPr>
          <p:cNvSpPr txBox="1"/>
          <p:nvPr/>
        </p:nvSpPr>
        <p:spPr>
          <a:xfrm>
            <a:off x="3997300" y="3716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8B115-BC8A-BB0C-947C-04D6EA487978}"/>
              </a:ext>
            </a:extLst>
          </p:cNvPr>
          <p:cNvSpPr txBox="1"/>
          <p:nvPr/>
        </p:nvSpPr>
        <p:spPr>
          <a:xfrm>
            <a:off x="1821565" y="2026362"/>
            <a:ext cx="141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Ticks 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B5D36-FDD0-491D-8543-7F7E110AD8E2}"/>
              </a:ext>
            </a:extLst>
          </p:cNvPr>
          <p:cNvSpPr txBox="1"/>
          <p:nvPr/>
        </p:nvSpPr>
        <p:spPr>
          <a:xfrm>
            <a:off x="1821565" y="2839997"/>
            <a:ext cx="141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Ticks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30664-E673-D998-BF8B-EF534F80EE70}"/>
              </a:ext>
            </a:extLst>
          </p:cNvPr>
          <p:cNvSpPr txBox="1"/>
          <p:nvPr/>
        </p:nvSpPr>
        <p:spPr>
          <a:xfrm>
            <a:off x="1821565" y="4395490"/>
            <a:ext cx="141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Ticks #8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D93CB-DC14-FB73-5F11-A39B0C534F73}"/>
              </a:ext>
            </a:extLst>
          </p:cNvPr>
          <p:cNvSpPr txBox="1"/>
          <p:nvPr/>
        </p:nvSpPr>
        <p:spPr>
          <a:xfrm>
            <a:off x="2000364" y="37164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6145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156FA6-9A8A-E211-4D4E-E8B46C5C8D82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id="{A392B10A-3169-5A7A-F44B-C81684F7BDCD}"/>
                  </a:ext>
                </a:extLst>
              </p:cNvPr>
              <p:cNvSpPr txBox="1"/>
              <p:nvPr/>
            </p:nvSpPr>
            <p:spPr>
              <a:xfrm>
                <a:off x="1830424" y="1730798"/>
                <a:ext cx="6907176" cy="54698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8 </m:t>
                      </m:r>
                      <m:d>
                        <m:dPr>
                          <m:ctrlP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𝑤𝑒𝑒𝑘</m:t>
                          </m:r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1 – </m:t>
                          </m:r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𝑤𝑒𝑒𝑘</m:t>
                          </m:r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4 </m:t>
                      </m:r>
                      <m:d>
                        <m:d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𝑑𝑜𝑔𝑠</m:t>
                          </m:r>
                        </m:e>
                      </m:d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=32</m:t>
                      </m:r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 Box 3">
                <a:extLst>
                  <a:ext uri="{FF2B5EF4-FFF2-40B4-BE49-F238E27FC236}">
                    <a16:creationId xmlns:a16="http://schemas.microsoft.com/office/drawing/2014/main" id="{A392B10A-3169-5A7A-F44B-C81684F7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424" y="1730798"/>
                <a:ext cx="6907176" cy="546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92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-855230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C57D63-0384-4D7F-9C35-449194D521A7}"/>
              </a:ext>
            </a:extLst>
          </p:cNvPr>
          <p:cNvSpPr txBox="1"/>
          <p:nvPr/>
        </p:nvSpPr>
        <p:spPr>
          <a:xfrm>
            <a:off x="1990825" y="1456131"/>
            <a:ext cx="9635586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x1: Normalized Difference Vegetation Index, NDVI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x2: temperature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x3: wind index (</a:t>
            </a:r>
            <a:r>
              <a:rPr lang="en-US" sz="2400" strike="sngStrike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raster: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4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x4: precipitation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x5: landscape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raster: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x6: travel distance (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8961120" y="3003082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55992-401B-E459-7E16-35D15ACAE162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A4522C96-B165-D663-7D33-4F4293B34F68}"/>
                  </a:ext>
                </a:extLst>
              </p:cNvPr>
              <p:cNvSpPr txBox="1"/>
              <p:nvPr/>
            </p:nvSpPr>
            <p:spPr>
              <a:xfrm>
                <a:off x="1830424" y="1730798"/>
                <a:ext cx="6907176" cy="54698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 8 </m:t>
                      </m:r>
                      <m:d>
                        <m:dPr>
                          <m:ctrlP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𝑤𝑒𝑒𝑘</m:t>
                          </m:r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1 – </m:t>
                          </m:r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𝑤𝑒𝑒𝑘</m:t>
                          </m:r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4 </m:t>
                      </m:r>
                      <m:d>
                        <m:d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𝑑𝑜𝑔𝑠</m:t>
                          </m:r>
                        </m:e>
                      </m:d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=32</m:t>
                      </m:r>
                    </m:oMath>
                  </m:oMathPara>
                </a14:m>
                <a:endParaRPr lang="en-US" sz="2800" dirty="0"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Box 3">
                <a:extLst>
                  <a:ext uri="{FF2B5EF4-FFF2-40B4-BE49-F238E27FC236}">
                    <a16:creationId xmlns:a16="http://schemas.microsoft.com/office/drawing/2014/main" id="{A4522C96-B165-D663-7D33-4F4293B34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424" y="1730798"/>
                <a:ext cx="6907176" cy="546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5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A0055D2A-2A97-4CB5-9BE9-299A7B5AE218}"/>
              </a:ext>
            </a:extLst>
          </p:cNvPr>
          <p:cNvSpPr/>
          <p:nvPr/>
        </p:nvSpPr>
        <p:spPr>
          <a:xfrm>
            <a:off x="9025787" y="4050085"/>
            <a:ext cx="1471824" cy="1155032"/>
          </a:xfrm>
          <a:prstGeom prst="halfFrame">
            <a:avLst/>
          </a:prstGeom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E30A1E1-4A53-42EB-8D12-CBD32182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8688">
            <a:off x="1357866" y="3543652"/>
            <a:ext cx="4582702" cy="382917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45F71F-60DD-4224-B6CA-29D404EEDE32}"/>
              </a:ext>
            </a:extLst>
          </p:cNvPr>
          <p:cNvCxnSpPr/>
          <p:nvPr/>
        </p:nvCxnSpPr>
        <p:spPr>
          <a:xfrm>
            <a:off x="1438982" y="6126548"/>
            <a:ext cx="388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D0ADE1-A794-492D-A0DB-3AB02C5AB123}"/>
              </a:ext>
            </a:extLst>
          </p:cNvPr>
          <p:cNvCxnSpPr/>
          <p:nvPr/>
        </p:nvCxnSpPr>
        <p:spPr>
          <a:xfrm flipV="1">
            <a:off x="1431362" y="2179388"/>
            <a:ext cx="0" cy="39547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420DCE7-07CC-4465-9A88-AC04D9500D1D}"/>
              </a:ext>
            </a:extLst>
          </p:cNvPr>
          <p:cNvSpPr/>
          <p:nvPr/>
        </p:nvSpPr>
        <p:spPr>
          <a:xfrm>
            <a:off x="2280992" y="2624169"/>
            <a:ext cx="3284220" cy="366459"/>
          </a:xfrm>
          <a:custGeom>
            <a:avLst/>
            <a:gdLst>
              <a:gd name="connsiteX0" fmla="*/ 0 w 3284220"/>
              <a:gd name="connsiteY0" fmla="*/ 233399 h 366459"/>
              <a:gd name="connsiteX1" fmla="*/ 426720 w 3284220"/>
              <a:gd name="connsiteY1" fmla="*/ 65759 h 366459"/>
              <a:gd name="connsiteX2" fmla="*/ 807720 w 3284220"/>
              <a:gd name="connsiteY2" fmla="*/ 195299 h 366459"/>
              <a:gd name="connsiteX3" fmla="*/ 1760220 w 3284220"/>
              <a:gd name="connsiteY3" fmla="*/ 362939 h 366459"/>
              <a:gd name="connsiteX4" fmla="*/ 2385060 w 3284220"/>
              <a:gd name="connsiteY4" fmla="*/ 27659 h 366459"/>
              <a:gd name="connsiteX5" fmla="*/ 3284220 w 3284220"/>
              <a:gd name="connsiteY5" fmla="*/ 42899 h 36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220" h="366459">
                <a:moveTo>
                  <a:pt x="0" y="233399"/>
                </a:moveTo>
                <a:cubicBezTo>
                  <a:pt x="146050" y="152754"/>
                  <a:pt x="292100" y="72109"/>
                  <a:pt x="426720" y="65759"/>
                </a:cubicBezTo>
                <a:cubicBezTo>
                  <a:pt x="561340" y="59409"/>
                  <a:pt x="585470" y="145769"/>
                  <a:pt x="807720" y="195299"/>
                </a:cubicBezTo>
                <a:cubicBezTo>
                  <a:pt x="1029970" y="244829"/>
                  <a:pt x="1497330" y="390879"/>
                  <a:pt x="1760220" y="362939"/>
                </a:cubicBezTo>
                <a:cubicBezTo>
                  <a:pt x="2023110" y="334999"/>
                  <a:pt x="2131060" y="80999"/>
                  <a:pt x="2385060" y="27659"/>
                </a:cubicBezTo>
                <a:cubicBezTo>
                  <a:pt x="2639060" y="-25681"/>
                  <a:pt x="2961640" y="8609"/>
                  <a:pt x="3284220" y="42899"/>
                </a:cubicBezTo>
              </a:path>
            </a:pathLst>
          </a:cu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63CB9-F5D2-42BC-A5BE-304AF1B127B6}"/>
              </a:ext>
            </a:extLst>
          </p:cNvPr>
          <p:cNvCxnSpPr/>
          <p:nvPr/>
        </p:nvCxnSpPr>
        <p:spPr>
          <a:xfrm flipV="1">
            <a:off x="3244922" y="4457768"/>
            <a:ext cx="0" cy="86106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F9675-8673-4987-BEA4-A5AF7FD85376}"/>
              </a:ext>
            </a:extLst>
          </p:cNvPr>
          <p:cNvCxnSpPr/>
          <p:nvPr/>
        </p:nvCxnSpPr>
        <p:spPr>
          <a:xfrm flipV="1">
            <a:off x="3523982" y="4134848"/>
            <a:ext cx="0" cy="38388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A0267E-5996-487F-9455-6E8D813968E8}"/>
              </a:ext>
            </a:extLst>
          </p:cNvPr>
          <p:cNvSpPr/>
          <p:nvPr/>
        </p:nvSpPr>
        <p:spPr>
          <a:xfrm>
            <a:off x="3511622" y="3781063"/>
            <a:ext cx="2065020" cy="372384"/>
          </a:xfrm>
          <a:custGeom>
            <a:avLst/>
            <a:gdLst>
              <a:gd name="connsiteX0" fmla="*/ 0 w 1584960"/>
              <a:gd name="connsiteY0" fmla="*/ 348255 h 357201"/>
              <a:gd name="connsiteX1" fmla="*/ 243840 w 1584960"/>
              <a:gd name="connsiteY1" fmla="*/ 317775 h 357201"/>
              <a:gd name="connsiteX2" fmla="*/ 647700 w 1584960"/>
              <a:gd name="connsiteY2" fmla="*/ 35835 h 357201"/>
              <a:gd name="connsiteX3" fmla="*/ 1584960 w 1584960"/>
              <a:gd name="connsiteY3" fmla="*/ 12975 h 357201"/>
              <a:gd name="connsiteX0" fmla="*/ 0 w 1996440"/>
              <a:gd name="connsiteY0" fmla="*/ 333895 h 342841"/>
              <a:gd name="connsiteX1" fmla="*/ 243840 w 1996440"/>
              <a:gd name="connsiteY1" fmla="*/ 303415 h 342841"/>
              <a:gd name="connsiteX2" fmla="*/ 647700 w 1996440"/>
              <a:gd name="connsiteY2" fmla="*/ 21475 h 342841"/>
              <a:gd name="connsiteX3" fmla="*/ 1996440 w 1996440"/>
              <a:gd name="connsiteY3" fmla="*/ 29095 h 342841"/>
              <a:gd name="connsiteX0" fmla="*/ 0 w 1996440"/>
              <a:gd name="connsiteY0" fmla="*/ 399259 h 412417"/>
              <a:gd name="connsiteX1" fmla="*/ 243840 w 1996440"/>
              <a:gd name="connsiteY1" fmla="*/ 368779 h 412417"/>
              <a:gd name="connsiteX2" fmla="*/ 883442 w 1996440"/>
              <a:gd name="connsiteY2" fmla="*/ 10639 h 412417"/>
              <a:gd name="connsiteX3" fmla="*/ 1996440 w 1996440"/>
              <a:gd name="connsiteY3" fmla="*/ 94459 h 412417"/>
              <a:gd name="connsiteX0" fmla="*/ 0 w 1996440"/>
              <a:gd name="connsiteY0" fmla="*/ 339579 h 348913"/>
              <a:gd name="connsiteX1" fmla="*/ 243840 w 1996440"/>
              <a:gd name="connsiteY1" fmla="*/ 309099 h 348913"/>
              <a:gd name="connsiteX2" fmla="*/ 905543 w 1996440"/>
              <a:gd name="connsiteY2" fmla="*/ 19539 h 348913"/>
              <a:gd name="connsiteX3" fmla="*/ 1996440 w 1996440"/>
              <a:gd name="connsiteY3" fmla="*/ 34779 h 348913"/>
              <a:gd name="connsiteX0" fmla="*/ 0 w 1996440"/>
              <a:gd name="connsiteY0" fmla="*/ 339016 h 345811"/>
              <a:gd name="connsiteX1" fmla="*/ 521300 w 1996440"/>
              <a:gd name="connsiteY1" fmla="*/ 300916 h 345811"/>
              <a:gd name="connsiteX2" fmla="*/ 905543 w 1996440"/>
              <a:gd name="connsiteY2" fmla="*/ 18976 h 345811"/>
              <a:gd name="connsiteX3" fmla="*/ 1996440 w 1996440"/>
              <a:gd name="connsiteY3" fmla="*/ 34216 h 345811"/>
              <a:gd name="connsiteX0" fmla="*/ 0 w 1996440"/>
              <a:gd name="connsiteY0" fmla="*/ 364286 h 372384"/>
              <a:gd name="connsiteX1" fmla="*/ 521300 w 1996440"/>
              <a:gd name="connsiteY1" fmla="*/ 326186 h 372384"/>
              <a:gd name="connsiteX2" fmla="*/ 1104450 w 1996440"/>
              <a:gd name="connsiteY2" fmla="*/ 13766 h 372384"/>
              <a:gd name="connsiteX3" fmla="*/ 1996440 w 1996440"/>
              <a:gd name="connsiteY3" fmla="*/ 59486 h 37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6440" h="372384">
                <a:moveTo>
                  <a:pt x="0" y="364286"/>
                </a:moveTo>
                <a:cubicBezTo>
                  <a:pt x="67945" y="375081"/>
                  <a:pt x="337225" y="384606"/>
                  <a:pt x="521300" y="326186"/>
                </a:cubicBezTo>
                <a:cubicBezTo>
                  <a:pt x="705375" y="267766"/>
                  <a:pt x="858593" y="58216"/>
                  <a:pt x="1104450" y="13766"/>
                </a:cubicBezTo>
                <a:cubicBezTo>
                  <a:pt x="1350307" y="-30684"/>
                  <a:pt x="1639570" y="45516"/>
                  <a:pt x="1996440" y="59486"/>
                </a:cubicBez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489761-3DE2-4362-AEFB-291C7FECEA00}"/>
              </a:ext>
            </a:extLst>
          </p:cNvPr>
          <p:cNvSpPr/>
          <p:nvPr/>
        </p:nvSpPr>
        <p:spPr>
          <a:xfrm>
            <a:off x="3226802" y="4457768"/>
            <a:ext cx="297180" cy="76200"/>
          </a:xfrm>
          <a:custGeom>
            <a:avLst/>
            <a:gdLst>
              <a:gd name="connsiteX0" fmla="*/ 0 w 297180"/>
              <a:gd name="connsiteY0" fmla="*/ 0 h 76200"/>
              <a:gd name="connsiteX1" fmla="*/ 266700 w 297180"/>
              <a:gd name="connsiteY1" fmla="*/ 68580 h 76200"/>
              <a:gd name="connsiteX2" fmla="*/ 297180 w 297180"/>
              <a:gd name="connsiteY2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76200">
                <a:moveTo>
                  <a:pt x="0" y="0"/>
                </a:moveTo>
                <a:lnTo>
                  <a:pt x="266700" y="68580"/>
                </a:lnTo>
                <a:lnTo>
                  <a:pt x="297180" y="7620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DA6331E-AC36-46CD-8F7A-9C4B94836EEB}"/>
              </a:ext>
            </a:extLst>
          </p:cNvPr>
          <p:cNvSpPr/>
          <p:nvPr/>
        </p:nvSpPr>
        <p:spPr>
          <a:xfrm>
            <a:off x="2209532" y="5102311"/>
            <a:ext cx="1043940" cy="213360"/>
          </a:xfrm>
          <a:custGeom>
            <a:avLst/>
            <a:gdLst>
              <a:gd name="connsiteX0" fmla="*/ 0 w 1043940"/>
              <a:gd name="connsiteY0" fmla="*/ 183422 h 213902"/>
              <a:gd name="connsiteX1" fmla="*/ 449580 w 1043940"/>
              <a:gd name="connsiteY1" fmla="*/ 542 h 213902"/>
              <a:gd name="connsiteX2" fmla="*/ 632460 w 1043940"/>
              <a:gd name="connsiteY2" fmla="*/ 130082 h 213902"/>
              <a:gd name="connsiteX3" fmla="*/ 1043940 w 1043940"/>
              <a:gd name="connsiteY3" fmla="*/ 213902 h 213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3940" h="213902">
                <a:moveTo>
                  <a:pt x="0" y="183422"/>
                </a:moveTo>
                <a:cubicBezTo>
                  <a:pt x="172085" y="96427"/>
                  <a:pt x="344170" y="9432"/>
                  <a:pt x="449580" y="542"/>
                </a:cubicBezTo>
                <a:cubicBezTo>
                  <a:pt x="554990" y="-8348"/>
                  <a:pt x="533400" y="94522"/>
                  <a:pt x="632460" y="130082"/>
                </a:cubicBezTo>
                <a:cubicBezTo>
                  <a:pt x="731520" y="165642"/>
                  <a:pt x="887730" y="189772"/>
                  <a:pt x="1043940" y="213902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D2C653-31FF-4D08-8F40-ECBB32FFF13C}"/>
              </a:ext>
            </a:extLst>
          </p:cNvPr>
          <p:cNvCxnSpPr/>
          <p:nvPr/>
        </p:nvCxnSpPr>
        <p:spPr>
          <a:xfrm flipV="1">
            <a:off x="5367092" y="4258395"/>
            <a:ext cx="1436370" cy="1860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46">
            <a:extLst>
              <a:ext uri="{FF2B5EF4-FFF2-40B4-BE49-F238E27FC236}">
                <a16:creationId xmlns:a16="http://schemas.microsoft.com/office/drawing/2014/main" id="{A42691A6-FA39-438C-93D1-44156715B5E5}"/>
              </a:ext>
            </a:extLst>
          </p:cNvPr>
          <p:cNvSpPr txBox="1"/>
          <p:nvPr/>
        </p:nvSpPr>
        <p:spPr>
          <a:xfrm>
            <a:off x="3138242" y="6149408"/>
            <a:ext cx="862965" cy="2895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Location (X)</a:t>
            </a:r>
          </a:p>
        </p:txBody>
      </p:sp>
      <p:sp>
        <p:nvSpPr>
          <p:cNvPr id="14" name="Text Box 46">
            <a:extLst>
              <a:ext uri="{FF2B5EF4-FFF2-40B4-BE49-F238E27FC236}">
                <a16:creationId xmlns:a16="http://schemas.microsoft.com/office/drawing/2014/main" id="{BFC900E5-DC68-496D-98EA-C63D7101A512}"/>
              </a:ext>
            </a:extLst>
          </p:cNvPr>
          <p:cNvSpPr txBox="1"/>
          <p:nvPr/>
        </p:nvSpPr>
        <p:spPr>
          <a:xfrm rot="18462118">
            <a:off x="5893802" y="5094969"/>
            <a:ext cx="858520" cy="2895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Location (Y)</a:t>
            </a:r>
          </a:p>
        </p:txBody>
      </p:sp>
      <p:sp>
        <p:nvSpPr>
          <p:cNvPr id="15" name="Text Box 46">
            <a:extLst>
              <a:ext uri="{FF2B5EF4-FFF2-40B4-BE49-F238E27FC236}">
                <a16:creationId xmlns:a16="http://schemas.microsoft.com/office/drawing/2014/main" id="{58B5E01F-33EE-4BAD-BC26-BEA82AA3168E}"/>
              </a:ext>
            </a:extLst>
          </p:cNvPr>
          <p:cNvSpPr txBox="1"/>
          <p:nvPr/>
        </p:nvSpPr>
        <p:spPr>
          <a:xfrm rot="16200000">
            <a:off x="928442" y="3891010"/>
            <a:ext cx="655320" cy="28956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 (T)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9F31F0-1A69-4A73-A199-C2318FC3C143}"/>
              </a:ext>
            </a:extLst>
          </p:cNvPr>
          <p:cNvGrpSpPr/>
          <p:nvPr/>
        </p:nvGrpSpPr>
        <p:grpSpPr>
          <a:xfrm>
            <a:off x="2138920" y="2371223"/>
            <a:ext cx="393056" cy="504732"/>
            <a:chOff x="1502218" y="1968800"/>
            <a:chExt cx="393056" cy="5047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C7C87D0-6695-43F7-AF0D-0D33FA44CF1E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6277C0-92DC-4411-83F1-6BF5655906DA}"/>
                </a:ext>
              </a:extLst>
            </p:cNvPr>
            <p:cNvSpPr txBox="1"/>
            <p:nvPr/>
          </p:nvSpPr>
          <p:spPr>
            <a:xfrm>
              <a:off x="1502218" y="19688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DD2047-0D9C-4096-B1FA-10320A950CFA}"/>
              </a:ext>
            </a:extLst>
          </p:cNvPr>
          <p:cNvGrpSpPr/>
          <p:nvPr/>
        </p:nvGrpSpPr>
        <p:grpSpPr>
          <a:xfrm>
            <a:off x="3121289" y="2443501"/>
            <a:ext cx="393056" cy="504732"/>
            <a:chOff x="1502218" y="1968800"/>
            <a:chExt cx="393056" cy="50473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66F92F-FF73-4BF3-88DB-CA41DDF0EAEC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0D7CCC-E286-4F92-8214-F5018356989B}"/>
                </a:ext>
              </a:extLst>
            </p:cNvPr>
            <p:cNvSpPr txBox="1"/>
            <p:nvPr/>
          </p:nvSpPr>
          <p:spPr>
            <a:xfrm>
              <a:off x="1502218" y="19688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849B03-6696-4491-8E2C-A604D4832A44}"/>
              </a:ext>
            </a:extLst>
          </p:cNvPr>
          <p:cNvGrpSpPr/>
          <p:nvPr/>
        </p:nvGrpSpPr>
        <p:grpSpPr>
          <a:xfrm>
            <a:off x="3410048" y="2497890"/>
            <a:ext cx="393056" cy="504732"/>
            <a:chOff x="1502218" y="1968800"/>
            <a:chExt cx="393056" cy="5047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85377E-86DC-4484-B601-22A62EE18C21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F5BF16-E6DD-492F-A555-69D9A47F32DC}"/>
                </a:ext>
              </a:extLst>
            </p:cNvPr>
            <p:cNvSpPr txBox="1"/>
            <p:nvPr/>
          </p:nvSpPr>
          <p:spPr>
            <a:xfrm>
              <a:off x="1502218" y="19688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D2F3E44-A34B-491A-AEBC-9D907F8A629F}"/>
              </a:ext>
            </a:extLst>
          </p:cNvPr>
          <p:cNvGrpSpPr/>
          <p:nvPr/>
        </p:nvGrpSpPr>
        <p:grpSpPr>
          <a:xfrm>
            <a:off x="2007463" y="4850000"/>
            <a:ext cx="393056" cy="504732"/>
            <a:chOff x="1502218" y="1968800"/>
            <a:chExt cx="393056" cy="50473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A712E49-3600-4A1F-B0A3-5FFE1EDA820D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34AC91-2606-4484-9451-F014D78B2B92}"/>
                </a:ext>
              </a:extLst>
            </p:cNvPr>
            <p:cNvSpPr txBox="1"/>
            <p:nvPr/>
          </p:nvSpPr>
          <p:spPr>
            <a:xfrm>
              <a:off x="1502218" y="19688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D83034-719E-4ADC-9309-92A56374E67C}"/>
              </a:ext>
            </a:extLst>
          </p:cNvPr>
          <p:cNvGrpSpPr/>
          <p:nvPr/>
        </p:nvGrpSpPr>
        <p:grpSpPr>
          <a:xfrm>
            <a:off x="2441148" y="4243706"/>
            <a:ext cx="879105" cy="369332"/>
            <a:chOff x="862282" y="2192304"/>
            <a:chExt cx="879105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65E8FF4-2CB9-41FD-9F13-A714415878C8}"/>
                </a:ext>
              </a:extLst>
            </p:cNvPr>
            <p:cNvSpPr/>
            <p:nvPr/>
          </p:nvSpPr>
          <p:spPr>
            <a:xfrm>
              <a:off x="1604273" y="2336418"/>
              <a:ext cx="137114" cy="1371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D51610E-84E0-482C-8799-48ACF54F3B9D}"/>
                </a:ext>
              </a:extLst>
            </p:cNvPr>
            <p:cNvSpPr txBox="1"/>
            <p:nvPr/>
          </p:nvSpPr>
          <p:spPr>
            <a:xfrm>
              <a:off x="862282" y="2192304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(T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,R</a:t>
              </a:r>
              <a:r>
                <a:rPr lang="en-US" b="1" baseline="-25000" dirty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)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8E6F4639-08B0-44B1-A14A-1A73869255C2}"/>
              </a:ext>
            </a:extLst>
          </p:cNvPr>
          <p:cNvSpPr/>
          <p:nvPr/>
        </p:nvSpPr>
        <p:spPr>
          <a:xfrm>
            <a:off x="3472086" y="4073365"/>
            <a:ext cx="137114" cy="137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2C5AD20-3A6F-4911-B3DC-98E53A8331DA}"/>
              </a:ext>
            </a:extLst>
          </p:cNvPr>
          <p:cNvSpPr/>
          <p:nvPr/>
        </p:nvSpPr>
        <p:spPr>
          <a:xfrm>
            <a:off x="3192939" y="5236345"/>
            <a:ext cx="137114" cy="137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21F51F-9228-4A17-ABD8-E4BD7C3FC80F}"/>
              </a:ext>
            </a:extLst>
          </p:cNvPr>
          <p:cNvSpPr txBox="1"/>
          <p:nvPr/>
        </p:nvSpPr>
        <p:spPr>
          <a:xfrm>
            <a:off x="2923317" y="535090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(T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,R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E81498-5B3C-4C19-A595-74FB9671FF25}"/>
              </a:ext>
            </a:extLst>
          </p:cNvPr>
          <p:cNvSpPr txBox="1"/>
          <p:nvPr/>
        </p:nvSpPr>
        <p:spPr>
          <a:xfrm>
            <a:off x="3575878" y="432109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(T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,R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A98DD-0D2A-4724-832F-85374B092AA1}"/>
              </a:ext>
            </a:extLst>
          </p:cNvPr>
          <p:cNvSpPr txBox="1"/>
          <p:nvPr/>
        </p:nvSpPr>
        <p:spPr>
          <a:xfrm>
            <a:off x="3138242" y="36743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(T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,R</a:t>
            </a:r>
            <a:r>
              <a:rPr lang="en-US" b="1" baseline="-25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2120C17-0194-4E24-8FA0-CF9EB76703AB}"/>
              </a:ext>
            </a:extLst>
          </p:cNvPr>
          <p:cNvSpPr/>
          <p:nvPr/>
        </p:nvSpPr>
        <p:spPr>
          <a:xfrm>
            <a:off x="3481722" y="4451139"/>
            <a:ext cx="137114" cy="1371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FA3542-58CF-4064-AC79-7C09D8367043}"/>
              </a:ext>
            </a:extLst>
          </p:cNvPr>
          <p:cNvCxnSpPr>
            <a:cxnSpLocks/>
          </p:cNvCxnSpPr>
          <p:nvPr/>
        </p:nvCxnSpPr>
        <p:spPr>
          <a:xfrm flipH="1">
            <a:off x="5763332" y="2682556"/>
            <a:ext cx="79219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BF57DFB-50BA-4F04-B612-A2854FD729F6}"/>
              </a:ext>
            </a:extLst>
          </p:cNvPr>
          <p:cNvCxnSpPr>
            <a:cxnSpLocks/>
          </p:cNvCxnSpPr>
          <p:nvPr/>
        </p:nvCxnSpPr>
        <p:spPr>
          <a:xfrm flipH="1">
            <a:off x="5791420" y="3869582"/>
            <a:ext cx="79219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27081B-419D-4654-B210-57AFF674789D}"/>
                  </a:ext>
                </a:extLst>
              </p:cNvPr>
              <p:cNvSpPr txBox="1"/>
              <p:nvPr/>
            </p:nvSpPr>
            <p:spPr>
              <a:xfrm>
                <a:off x="6732701" y="2487274"/>
                <a:ext cx="2469202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27081B-419D-4654-B210-57AFF6747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701" y="2487274"/>
                <a:ext cx="2469202" cy="360804"/>
              </a:xfrm>
              <a:prstGeom prst="rect">
                <a:avLst/>
              </a:prstGeom>
              <a:blipFill>
                <a:blip r:embed="rId4"/>
                <a:stretch>
                  <a:fillRect l="-1728" r="-247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5D874FD-2C14-47F4-BA85-BE2549B831F0}"/>
                  </a:ext>
                </a:extLst>
              </p:cNvPr>
              <p:cNvSpPr txBox="1"/>
              <p:nvPr/>
            </p:nvSpPr>
            <p:spPr>
              <a:xfrm>
                <a:off x="6721721" y="3641436"/>
                <a:ext cx="547027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5D874FD-2C14-47F4-BA85-BE2549B8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21" y="3641436"/>
                <a:ext cx="5470279" cy="360804"/>
              </a:xfrm>
              <a:prstGeom prst="rect">
                <a:avLst/>
              </a:prstGeom>
              <a:blipFill>
                <a:blip r:embed="rId5"/>
                <a:stretch>
                  <a:fillRect l="-5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AE14396-F008-402D-8C35-B302B4844B7D}"/>
                  </a:ext>
                </a:extLst>
              </p:cNvPr>
              <p:cNvSpPr txBox="1"/>
              <p:nvPr/>
            </p:nvSpPr>
            <p:spPr>
              <a:xfrm>
                <a:off x="8638451" y="4702317"/>
                <a:ext cx="1060610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AE14396-F008-402D-8C35-B302B484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51" y="4702317"/>
                <a:ext cx="1060610" cy="360804"/>
              </a:xfrm>
              <a:prstGeom prst="rect">
                <a:avLst/>
              </a:prstGeom>
              <a:blipFill>
                <a:blip r:embed="rId6"/>
                <a:stretch>
                  <a:fillRect l="-6897" r="-40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tangle 118">
            <a:extLst>
              <a:ext uri="{FF2B5EF4-FFF2-40B4-BE49-F238E27FC236}">
                <a16:creationId xmlns:a16="http://schemas.microsoft.com/office/drawing/2014/main" id="{2C1D86D6-5A54-4E13-A14D-38432138584B}"/>
              </a:ext>
            </a:extLst>
          </p:cNvPr>
          <p:cNvSpPr/>
          <p:nvPr/>
        </p:nvSpPr>
        <p:spPr>
          <a:xfrm>
            <a:off x="8083787" y="3532485"/>
            <a:ext cx="1362805" cy="60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74D5F65-78B3-4578-90B8-9446A33830DA}"/>
              </a:ext>
            </a:extLst>
          </p:cNvPr>
          <p:cNvCxnSpPr>
            <a:cxnSpLocks/>
          </p:cNvCxnSpPr>
          <p:nvPr/>
        </p:nvCxnSpPr>
        <p:spPr>
          <a:xfrm flipV="1">
            <a:off x="3244922" y="4527767"/>
            <a:ext cx="0" cy="708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5C389D-FB19-3533-060D-DA71A4863D86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F96D5C-B8E0-8458-309C-380F7910F13E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B5AFE8-29F2-7A02-F66B-70BC2A2A41D5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9DEC7-A5FD-9D71-BF26-EA888A3E9CF0}"/>
              </a:ext>
            </a:extLst>
          </p:cNvPr>
          <p:cNvSpPr txBox="1"/>
          <p:nvPr/>
        </p:nvSpPr>
        <p:spPr>
          <a:xfrm>
            <a:off x="1377752" y="1370534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Raster:</a:t>
            </a:r>
          </a:p>
        </p:txBody>
      </p:sp>
    </p:spTree>
    <p:extLst>
      <p:ext uri="{BB962C8B-B14F-4D97-AF65-F5344CB8AC3E}">
        <p14:creationId xmlns:p14="http://schemas.microsoft.com/office/powerpoint/2010/main" val="115065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3" grpId="0" animBg="1"/>
      <p:bldP spid="34" grpId="0" animBg="1"/>
      <p:bldP spid="35" grpId="0" animBg="1"/>
      <p:bldP spid="13" grpId="0"/>
      <p:bldP spid="14" grpId="0"/>
      <p:bldP spid="15" grpId="0"/>
      <p:bldP spid="93" grpId="0" animBg="1"/>
      <p:bldP spid="96" grpId="0" animBg="1"/>
      <p:bldP spid="101" grpId="0"/>
      <p:bldP spid="102" grpId="0"/>
      <p:bldP spid="103" grpId="0"/>
      <p:bldP spid="99" grpId="0" animBg="1"/>
      <p:bldP spid="42" grpId="0"/>
      <p:bldP spid="104" grpId="0"/>
      <p:bldP spid="111" grpId="0"/>
      <p:bldP spid="119" grpId="0" animBg="1"/>
      <p:bldP spid="1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C7C3C-B425-7AD5-A0BB-143CBC6E5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AADE6A-E896-1960-DC37-3568A6766368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B4CE61-2203-B210-DBCB-12895DC1CA73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5CDA42-36A5-2E17-738D-D570B571A097}"/>
              </a:ext>
            </a:extLst>
          </p:cNvPr>
          <p:cNvSpPr txBox="1"/>
          <p:nvPr/>
        </p:nvSpPr>
        <p:spPr>
          <a:xfrm>
            <a:off x="1422399" y="258620"/>
            <a:ext cx="79624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environment factors increase the possibility of 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dogs getting exposed to ticks?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C815CE-0B2E-35FC-D98C-03FA318BD437}"/>
              </a:ext>
            </a:extLst>
          </p:cNvPr>
          <p:cNvSpPr txBox="1"/>
          <p:nvPr/>
        </p:nvSpPr>
        <p:spPr>
          <a:xfrm>
            <a:off x="1869457" y="1420696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Time series: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66E451-8F2B-9333-08AF-8DE800E99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19986"/>
              </p:ext>
            </p:extLst>
          </p:nvPr>
        </p:nvGraphicFramePr>
        <p:xfrm>
          <a:off x="1785668" y="2117890"/>
          <a:ext cx="9316528" cy="372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2377">
                  <a:extLst>
                    <a:ext uri="{9D8B030D-6E8A-4147-A177-3AD203B41FA5}">
                      <a16:colId xmlns:a16="http://schemas.microsoft.com/office/drawing/2014/main" val="1369500813"/>
                    </a:ext>
                  </a:extLst>
                </a:gridCol>
                <a:gridCol w="3597215">
                  <a:extLst>
                    <a:ext uri="{9D8B030D-6E8A-4147-A177-3AD203B41FA5}">
                      <a16:colId xmlns:a16="http://schemas.microsoft.com/office/drawing/2014/main" val="394326730"/>
                    </a:ext>
                  </a:extLst>
                </a:gridCol>
                <a:gridCol w="2656936">
                  <a:extLst>
                    <a:ext uri="{9D8B030D-6E8A-4147-A177-3AD203B41FA5}">
                      <a16:colId xmlns:a16="http://schemas.microsoft.com/office/drawing/2014/main" val="1039224677"/>
                    </a:ext>
                  </a:extLst>
                </a:gridCol>
              </a:tblGrid>
              <a:tr h="6902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Time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Temperature (‘F)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Precipitation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460975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Day 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3.759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347682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Day 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1.329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347465"/>
                  </a:ext>
                </a:extLst>
              </a:tr>
              <a:tr h="759294"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3461318"/>
                  </a:ext>
                </a:extLst>
              </a:tr>
              <a:tr h="759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Day 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72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6474" marR="964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1.352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800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3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  <a:ln w="6350">
          <a:noFill/>
        </a:ln>
      </a:spPr>
      <a:bodyPr rot="0" spcFirstLastPara="0" vert="horz" wrap="non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algn="ctr">
          <a:lnSpc>
            <a:spcPct val="107000"/>
          </a:lnSpc>
          <a:spcBef>
            <a:spcPts val="0"/>
          </a:spcBef>
          <a:spcAft>
            <a:spcPts val="0"/>
          </a:spcAft>
          <a:defRPr sz="2800" dirty="0" smtClean="0">
            <a:effectLst/>
            <a:latin typeface="Times New Roman" panose="02020603050405020304" pitchFamily="18" charset="0"/>
            <a:ea typeface="DengXian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10491</TotalTime>
  <Words>1173</Words>
  <Application>Microsoft Office PowerPoint</Application>
  <PresentationFormat>Widescreen</PresentationFormat>
  <Paragraphs>321</Paragraphs>
  <Slides>24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Zhuoming Liu</dc:creator>
  <cp:lastModifiedBy>Zhuoming Liu</cp:lastModifiedBy>
  <cp:revision>130</cp:revision>
  <dcterms:created xsi:type="dcterms:W3CDTF">2022-01-13T00:34:24Z</dcterms:created>
  <dcterms:modified xsi:type="dcterms:W3CDTF">2024-03-04T19:03:04Z</dcterms:modified>
</cp:coreProperties>
</file>