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43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9" r:id="rId8"/>
    <p:sldId id="261" r:id="rId9"/>
    <p:sldId id="263" r:id="rId10"/>
    <p:sldId id="271" r:id="rId11"/>
    <p:sldId id="264" r:id="rId12"/>
    <p:sldId id="266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86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4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79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0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763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4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5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9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4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99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7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1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9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2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9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0Bz8a_Dbh9Qhbfll6bVpmNUtUcFdjYmF2SEpmZUZUcVNiMUw1TWN6RDV3a0JHT3kxLVhVR2M" TargetMode="External"/><Relationship Id="rId2" Type="http://schemas.openxmlformats.org/officeDocument/2006/relationships/hyperlink" Target="https://www.kaggle.com/bittlingmayer/amazonreview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0729-5523-F749-B9D5-CF5D10A94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0836" y="1467780"/>
            <a:ext cx="9092152" cy="26967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600" b="1" dirty="0"/>
              <a:t>Sentiment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Classification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of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Amazon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Reviews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BE99A-02F5-6E46-B38E-5EA938138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zh-CN" dirty="0" err="1"/>
              <a:t>Yina</a:t>
            </a:r>
            <a:r>
              <a:rPr lang="zh-CN" altLang="en-US" dirty="0"/>
              <a:t> </a:t>
            </a:r>
            <a:r>
              <a:rPr lang="en-US" altLang="zh-CN" dirty="0"/>
              <a:t>Bao</a:t>
            </a:r>
          </a:p>
          <a:p>
            <a:pPr algn="ctr"/>
            <a:r>
              <a:rPr lang="en-US" altLang="zh-CN" dirty="0"/>
              <a:t>DATS6501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Capstone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pPr algn="ctr"/>
            <a:r>
              <a:rPr lang="en-US" altLang="zh-CN" dirty="0"/>
              <a:t>Dec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51B4-9BA9-EB41-89BC-4744D76E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7E97-15D7-A542-A703-1CA7E96F4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A656E-0EF5-B548-A00B-614B4B1C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1" y="1847327"/>
            <a:ext cx="3911587" cy="3660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3ABA5-7306-3642-AB05-C998A698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59" y="1853733"/>
            <a:ext cx="5215052" cy="3654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6862F-6844-EE4D-9719-C396250A1B05}"/>
              </a:ext>
            </a:extLst>
          </p:cNvPr>
          <p:cNvSpPr txBox="1"/>
          <p:nvPr/>
        </p:nvSpPr>
        <p:spPr>
          <a:xfrm>
            <a:off x="1806643" y="1372284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6E4CE-0496-EE4E-B937-FF4C45228321}"/>
              </a:ext>
            </a:extLst>
          </p:cNvPr>
          <p:cNvSpPr txBox="1"/>
          <p:nvPr/>
        </p:nvSpPr>
        <p:spPr>
          <a:xfrm>
            <a:off x="7801825" y="1358038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5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939B-2335-8D41-93C5-66D8D3FD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-214550"/>
            <a:ext cx="8915399" cy="14688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See</a:t>
            </a:r>
            <a:r>
              <a:rPr lang="zh-CN" altLang="en-US" sz="3600" dirty="0"/>
              <a:t> </a:t>
            </a:r>
            <a:r>
              <a:rPr lang="en-US" altLang="zh-CN" sz="3600" dirty="0"/>
              <a:t>what’s</a:t>
            </a:r>
            <a:r>
              <a:rPr lang="zh-CN" altLang="en-US" sz="3600" dirty="0"/>
              <a:t> </a:t>
            </a:r>
            <a:r>
              <a:rPr lang="en-US" altLang="zh-CN" sz="3600" dirty="0"/>
              <a:t>going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5</a:t>
            </a:r>
            <a:r>
              <a:rPr lang="zh-CN" altLang="en-US" sz="3600" dirty="0"/>
              <a:t> </a:t>
            </a:r>
            <a:r>
              <a:rPr lang="en-US" altLang="zh-CN" sz="3600" dirty="0"/>
              <a:t>classes…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7517A-08B0-BC46-9DED-55EEDCC0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10" y="1472729"/>
            <a:ext cx="4851400" cy="45847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A8400-2683-894D-91BE-20F85EC8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472729"/>
            <a:ext cx="3974875" cy="458470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SVM</a:t>
            </a:r>
          </a:p>
          <a:p>
            <a:r>
              <a:rPr lang="en-US" dirty="0"/>
              <a:t>Accuracy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0.46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F1-score:</a:t>
            </a:r>
            <a:r>
              <a:rPr lang="zh-CN" altLang="en-US" dirty="0"/>
              <a:t> </a:t>
            </a:r>
            <a:r>
              <a:rPr lang="en-US" altLang="zh-CN" dirty="0"/>
              <a:t>0.45</a:t>
            </a:r>
          </a:p>
          <a:p>
            <a:endParaRPr lang="en-US" dirty="0"/>
          </a:p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matrix,</a:t>
            </a:r>
            <a:r>
              <a:rPr lang="zh-CN" altLang="en-US" dirty="0"/>
              <a:t> </a:t>
            </a:r>
            <a:r>
              <a:rPr lang="en-US" altLang="zh-CN" dirty="0"/>
              <a:t>star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star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rate.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star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0.77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16C2B-23A8-724E-A1D8-2F924AE4EF4F}"/>
              </a:ext>
            </a:extLst>
          </p:cNvPr>
          <p:cNvSpPr txBox="1"/>
          <p:nvPr/>
        </p:nvSpPr>
        <p:spPr>
          <a:xfrm>
            <a:off x="7336482" y="6057429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01A0-E4D9-A944-9621-A3F15DEA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0"/>
            <a:ext cx="8915400" cy="106031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Summary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604A-2D29-434C-B3E3-88F7E365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1409700"/>
            <a:ext cx="8915400" cy="40513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GridsearchCV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hyper-parameter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MLP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CNN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preprocessing: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 err="1"/>
              <a:t>Stopwords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”sentiment”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‘not’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/>
              <a:t>Misspelling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/>
              <a:t>Bag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Natural language is “versatile”,</a:t>
            </a:r>
            <a:r>
              <a:rPr lang="zh-CN" altLang="en-US" dirty="0"/>
              <a:t> </a:t>
            </a:r>
            <a:r>
              <a:rPr lang="en-US" altLang="zh-CN" dirty="0"/>
              <a:t>“elusory”…(such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sarcastic)</a:t>
            </a:r>
          </a:p>
          <a:p>
            <a:pPr marL="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6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97B0-DDDE-084E-8F58-AF778F7B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1"/>
            <a:ext cx="8915400" cy="946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Future</a:t>
            </a:r>
            <a:r>
              <a:rPr lang="zh-CN" altLang="en-US" sz="3600" dirty="0"/>
              <a:t> </a:t>
            </a:r>
            <a:r>
              <a:rPr lang="en-US" altLang="zh-CN" sz="3600" dirty="0"/>
              <a:t>work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DBC7E-ED00-6649-9459-41712881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1206500"/>
            <a:ext cx="8915400" cy="49765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dirty="0"/>
              <a:t>P</a:t>
            </a:r>
            <a:r>
              <a:rPr lang="en-US" dirty="0"/>
              <a:t>re- trained word embedding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dirty="0"/>
              <a:t>Glove, </a:t>
            </a:r>
            <a:r>
              <a:rPr lang="en-US" dirty="0" err="1"/>
              <a:t>FastText</a:t>
            </a:r>
            <a:r>
              <a:rPr lang="en-US" dirty="0"/>
              <a:t> as transfer learning 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headline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Lemmatizer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Classifying</a:t>
            </a:r>
            <a:r>
              <a:rPr lang="zh-CN" altLang="en-US" dirty="0"/>
              <a:t> </a:t>
            </a:r>
            <a:r>
              <a:rPr lang="en-US" altLang="zh-CN" dirty="0"/>
              <a:t>neutral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model, and clustering the neutral reviews to find some patterns (whether the positive-neutral reviews and negative-neutral reviews are clustered separately).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410C7F-7EF9-E248-903A-A3F8BBED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28" y="4118307"/>
            <a:ext cx="3157543" cy="2530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5C7A2-8531-7E43-8DF5-BC76AACE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439" y="4118307"/>
            <a:ext cx="3150694" cy="25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4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3814-9945-4E4D-844E-FDE2318E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473424"/>
            <a:ext cx="8915399" cy="288002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b="1" dirty="0"/>
              <a:t>Thank</a:t>
            </a:r>
            <a:r>
              <a:rPr lang="zh-CN" altLang="en-US" sz="9600" b="1" dirty="0"/>
              <a:t> </a:t>
            </a:r>
            <a:r>
              <a:rPr lang="en-US" altLang="zh-CN" sz="9600" b="1" dirty="0"/>
              <a:t>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7068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8F88-E2E9-6B4E-8551-DBB9EBD9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5E00-FE08-EC4E-B83D-0401A7BD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7488"/>
            <a:ext cx="8915400" cy="4520119"/>
          </a:xfrm>
        </p:spPr>
        <p:txBody>
          <a:bodyPr/>
          <a:lstStyle/>
          <a:p>
            <a:r>
              <a:rPr lang="en-US" dirty="0"/>
              <a:t>In recent years, electronic commerce more and more dominates the market, and there has been a huge increase of interest from brands, companies and data scientists in sentiment analysis and the application to find the business intelligence insight.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Recent study from Zendesk mentioned that 45% of people share negative customer service experience and 30% share positive customer service experience via social media, which shows a high demand for mining the information and extracting the opinion and meaning for further analysis.</a:t>
            </a:r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classifying</a:t>
            </a:r>
            <a:r>
              <a:rPr lang="zh-CN" altLang="en-US" dirty="0"/>
              <a:t> </a:t>
            </a:r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labels,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suggestion</a:t>
            </a:r>
            <a:r>
              <a:rPr lang="zh-CN" altLang="en-US" dirty="0"/>
              <a:t> </a:t>
            </a:r>
            <a:r>
              <a:rPr lang="en-US" altLang="zh-CN" dirty="0"/>
              <a:t>(such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recommend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YouTube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comments).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7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8E0E-F627-9B4F-9819-CA4695F5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50BA-D904-E14C-A8D3-222CC78F3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0157"/>
            <a:ext cx="8915400" cy="3777622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altLang="zh-CN" dirty="0"/>
              <a:t>customer’s</a:t>
            </a:r>
            <a:r>
              <a:rPr lang="en-US" dirty="0"/>
              <a:t> sentiment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descriptive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reviews.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classification: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B542CC-A5BE-874A-A27F-D8E27CE7E88D}"/>
              </a:ext>
            </a:extLst>
          </p:cNvPr>
          <p:cNvSpPr/>
          <p:nvPr/>
        </p:nvSpPr>
        <p:spPr>
          <a:xfrm>
            <a:off x="3054485" y="3489797"/>
            <a:ext cx="1877439" cy="758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Text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D2353A-CEF6-DB46-8E1F-515AABC368C2}"/>
              </a:ext>
            </a:extLst>
          </p:cNvPr>
          <p:cNvSpPr/>
          <p:nvPr/>
        </p:nvSpPr>
        <p:spPr>
          <a:xfrm>
            <a:off x="5997826" y="3121362"/>
            <a:ext cx="1728317" cy="615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Negative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9A150F-080E-9B41-A258-A792161B8D50}"/>
              </a:ext>
            </a:extLst>
          </p:cNvPr>
          <p:cNvSpPr/>
          <p:nvPr/>
        </p:nvSpPr>
        <p:spPr>
          <a:xfrm>
            <a:off x="5997827" y="4337724"/>
            <a:ext cx="1728316" cy="615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Positive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D605B20-5B82-DA45-BC88-8D9F0549F009}"/>
              </a:ext>
            </a:extLst>
          </p:cNvPr>
          <p:cNvSpPr/>
          <p:nvPr/>
        </p:nvSpPr>
        <p:spPr>
          <a:xfrm>
            <a:off x="8581383" y="3107581"/>
            <a:ext cx="1887167" cy="650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Not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recommend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025322-F6A0-B344-A05E-4947B49EFC15}"/>
              </a:ext>
            </a:extLst>
          </p:cNvPr>
          <p:cNvSpPr/>
          <p:nvPr/>
        </p:nvSpPr>
        <p:spPr>
          <a:xfrm>
            <a:off x="8581383" y="4302866"/>
            <a:ext cx="1887167" cy="650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Recommended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F3366-D3A4-C34B-B22C-2170A56F89C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931924" y="3429000"/>
            <a:ext cx="1065902" cy="44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C08BD6-0EDC-454B-A62D-CA313A8486C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931924" y="3869176"/>
            <a:ext cx="1065903" cy="7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1E50D9-965C-7848-A23F-AF9443F63CD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726143" y="3429000"/>
            <a:ext cx="855240" cy="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07521-5024-284A-A345-6583879D590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726143" y="4627933"/>
            <a:ext cx="855240" cy="17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4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A673-20A0-FC43-B542-0A4A5245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ACBA-E77B-2144-95A8-E1E69E0C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7762"/>
            <a:ext cx="8915400" cy="3777622"/>
          </a:xfrm>
        </p:spPr>
        <p:txBody>
          <a:bodyPr>
            <a:normAutofit/>
          </a:bodyPr>
          <a:lstStyle/>
          <a:p>
            <a:r>
              <a:rPr lang="en-US" sz="1400" dirty="0"/>
              <a:t>Amazon product reviews dataset consists of star ratings</a:t>
            </a:r>
            <a:r>
              <a:rPr lang="zh-CN" altLang="en-US" sz="1400" dirty="0"/>
              <a:t> </a:t>
            </a:r>
            <a:r>
              <a:rPr lang="en-US" altLang="zh-CN" sz="1400" dirty="0"/>
              <a:t>(1-5)</a:t>
            </a:r>
            <a:r>
              <a:rPr lang="en-US" sz="1400" dirty="0"/>
              <a:t>, the headline and the descriptive customer reviews.</a:t>
            </a:r>
          </a:p>
          <a:p>
            <a:r>
              <a:rPr lang="en-US" sz="1400" dirty="0"/>
              <a:t>The original dataset is pre-split into a testing set and training set. Training set contains 3</a:t>
            </a:r>
            <a:r>
              <a:rPr lang="en-US" altLang="zh-CN" sz="1400" dirty="0"/>
              <a:t>,</a:t>
            </a:r>
            <a:r>
              <a:rPr lang="en-US" sz="1400" dirty="0"/>
              <a:t>000</a:t>
            </a:r>
            <a:r>
              <a:rPr lang="en-US" altLang="zh-CN" sz="1400" dirty="0"/>
              <a:t>,</a:t>
            </a:r>
            <a:r>
              <a:rPr lang="en-US" sz="1400" dirty="0"/>
              <a:t>000 reviews and testing set contains 6</a:t>
            </a:r>
            <a:r>
              <a:rPr lang="en-US" altLang="zh-CN" sz="1400" dirty="0"/>
              <a:t>5</a:t>
            </a:r>
            <a:r>
              <a:rPr lang="en-US" sz="1400" dirty="0"/>
              <a:t>0</a:t>
            </a:r>
            <a:r>
              <a:rPr lang="en-US" altLang="zh-CN" sz="1400" dirty="0"/>
              <a:t>,</a:t>
            </a:r>
            <a:r>
              <a:rPr lang="en-US" sz="1400" dirty="0"/>
              <a:t>000 reviews.</a:t>
            </a:r>
          </a:p>
          <a:p>
            <a:r>
              <a:rPr lang="en-US" sz="1400" dirty="0"/>
              <a:t>Link to Kaggle data page: </a:t>
            </a:r>
            <a:r>
              <a:rPr lang="en-US" sz="1400" u="sng" dirty="0">
                <a:hlinkClick r:id="rId2"/>
              </a:rPr>
              <a:t>https://www.kaggle.com/bittlingmayer/amazonreviews</a:t>
            </a:r>
            <a:br>
              <a:rPr lang="en-US" sz="1400" u="sng" dirty="0"/>
            </a:br>
            <a:br>
              <a:rPr lang="en-US" sz="1400" u="sng" dirty="0"/>
            </a:br>
            <a:r>
              <a:rPr lang="en-US" sz="1400" dirty="0"/>
              <a:t>Link to dataset: </a:t>
            </a:r>
            <a:r>
              <a:rPr lang="en-US" sz="1400" u="sng" dirty="0">
                <a:hlinkClick r:id="rId3"/>
              </a:rPr>
              <a:t>https://drive.google.com/drive/folders/0Bz8a_Dbh9Qhbfll6bVpmNUtUcFdjYmF2SEpmZUZUcVNiMUw1TWN6RDV3a0JHT3kxLVhVR2M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Screen Shot 2018-10-14 at 5.29.38 PM.png" descr="Screen Shot 2018-10-14 at 5.29.38 PM.png">
            <a:extLst>
              <a:ext uri="{FF2B5EF4-FFF2-40B4-BE49-F238E27FC236}">
                <a16:creationId xmlns:a16="http://schemas.microsoft.com/office/drawing/2014/main" id="{1B54820E-4598-C44A-B86A-66600621C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01577" y="4011297"/>
            <a:ext cx="5203035" cy="2387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7D8E2A-9F99-CE4A-B2DD-69AA53E8A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778" y="4011297"/>
            <a:ext cx="4548646" cy="23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7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A0CD-D4A3-A349-B7F5-F6BB0DFD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B1B692-8767-1C4E-9B8D-04D88920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200,000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balanced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/>
              <a:t>Covert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case </a:t>
            </a:r>
          </a:p>
          <a:p>
            <a:pPr lvl="1"/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</a:p>
          <a:p>
            <a:pPr lvl="1"/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  <a:r>
              <a:rPr lang="zh-CN" altLang="en-US" dirty="0"/>
              <a:t> </a:t>
            </a:r>
            <a:r>
              <a:rPr lang="en-US" altLang="zh-CN" dirty="0"/>
              <a:t>account </a:t>
            </a:r>
          </a:p>
          <a:p>
            <a:pPr lvl="1"/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non-alphabetic</a:t>
            </a:r>
            <a:r>
              <a:rPr lang="zh-CN" altLang="en-US" dirty="0"/>
              <a:t> </a:t>
            </a:r>
            <a:r>
              <a:rPr lang="en-US" altLang="zh-CN" dirty="0"/>
              <a:t>characters</a:t>
            </a:r>
          </a:p>
          <a:p>
            <a:r>
              <a:rPr lang="en-US" altLang="zh-CN" dirty="0"/>
              <a:t>Export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csv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saving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F4C5E-B2E1-7E41-B526-68BDE206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534" y="2906763"/>
            <a:ext cx="3429000" cy="698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E6113A-A990-C74D-9A9B-EDBC9757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722290"/>
            <a:ext cx="6636774" cy="967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0C0F56-5096-8A4C-B8E3-ED79C7A5F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690" y="5789752"/>
            <a:ext cx="7399844" cy="8882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7CF894-955B-DD47-B80B-7B5A86D91354}"/>
              </a:ext>
            </a:extLst>
          </p:cNvPr>
          <p:cNvSpPr/>
          <p:nvPr/>
        </p:nvSpPr>
        <p:spPr>
          <a:xfrm>
            <a:off x="9560449" y="4799132"/>
            <a:ext cx="190182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Examples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after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cleaning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C59066F-D6DA-0741-9145-5DCF9A99F721}"/>
              </a:ext>
            </a:extLst>
          </p:cNvPr>
          <p:cNvCxnSpPr>
            <a:stCxn id="10" idx="3"/>
          </p:cNvCxnSpPr>
          <p:nvPr/>
        </p:nvCxnSpPr>
        <p:spPr>
          <a:xfrm>
            <a:off x="9225986" y="5206222"/>
            <a:ext cx="1463175" cy="583530"/>
          </a:xfrm>
          <a:prstGeom prst="bentConnector3">
            <a:avLst>
              <a:gd name="adj1" fmla="val 100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3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2F0B-D0C1-DB49-8DB2-215A54C1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4CA2F-78F1-2244-82BD-5D00B67BC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606510"/>
            <a:ext cx="3688132" cy="29555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5CF8B-F838-2846-9E88-736D4EAB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68" y="3908362"/>
            <a:ext cx="4375876" cy="2704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673E8-9692-4B4B-BF90-4425AEAEA0DD}"/>
              </a:ext>
            </a:extLst>
          </p:cNvPr>
          <p:cNvSpPr txBox="1"/>
          <p:nvPr/>
        </p:nvSpPr>
        <p:spPr>
          <a:xfrm>
            <a:off x="2835021" y="3539030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headline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02C2A-9469-B648-9922-BD250E8020AC}"/>
              </a:ext>
            </a:extLst>
          </p:cNvPr>
          <p:cNvSpPr txBox="1"/>
          <p:nvPr/>
        </p:nvSpPr>
        <p:spPr>
          <a:xfrm>
            <a:off x="8061953" y="353903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text_reviews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4C633-A8DF-9E40-B962-147210AA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461" y="624109"/>
            <a:ext cx="3658218" cy="2937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7466FB-59FE-6343-8550-A460D7B389E8}"/>
              </a:ext>
            </a:extLst>
          </p:cNvPr>
          <p:cNvSpPr txBox="1"/>
          <p:nvPr/>
        </p:nvSpPr>
        <p:spPr>
          <a:xfrm>
            <a:off x="9108944" y="591172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data!</a:t>
            </a:r>
          </a:p>
        </p:txBody>
      </p:sp>
    </p:spTree>
    <p:extLst>
      <p:ext uri="{BB962C8B-B14F-4D97-AF65-F5344CB8AC3E}">
        <p14:creationId xmlns:p14="http://schemas.microsoft.com/office/powerpoint/2010/main" val="6399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DFB1-791A-564B-8BCB-CD21D0E4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BF9C-2404-4E43-97F3-C3672C77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100"/>
            <a:ext cx="8915400" cy="4813300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Inputs:</a:t>
            </a:r>
          </a:p>
          <a:p>
            <a:pPr lvl="1"/>
            <a:r>
              <a:rPr lang="en-US" altLang="zh-CN" sz="2000" dirty="0"/>
              <a:t>Removing</a:t>
            </a:r>
            <a:r>
              <a:rPr lang="zh-CN" altLang="en-US" sz="2000" dirty="0"/>
              <a:t> </a:t>
            </a:r>
            <a:r>
              <a:rPr lang="en-US" altLang="zh-CN" sz="2000" dirty="0"/>
              <a:t>stop-words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i="1" dirty="0" err="1"/>
              <a:t>nltk.corpus.stopwords</a:t>
            </a:r>
            <a:r>
              <a:rPr lang="zh-CN" altLang="en-US" sz="2000" dirty="0"/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stemming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sz="2000" i="1" dirty="0" err="1"/>
              <a:t>nltk.stem.SnowballStemmer</a:t>
            </a:r>
            <a:r>
              <a:rPr lang="zh-CN" altLang="en-US" sz="2000" i="1" dirty="0"/>
              <a:t> </a:t>
            </a:r>
            <a:endParaRPr lang="en-US" altLang="zh-CN" sz="2000" i="1" dirty="0"/>
          </a:p>
          <a:p>
            <a:pPr lvl="1"/>
            <a:r>
              <a:rPr lang="en-US" altLang="zh-CN" sz="2000" dirty="0"/>
              <a:t>Bag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words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numerical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representation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text</a:t>
            </a:r>
            <a:br>
              <a:rPr lang="en-US" altLang="zh-CN" sz="2000" dirty="0"/>
            </a:b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sz="2000" i="1" u="sng" dirty="0" err="1"/>
              <a:t>TfidfVectorizer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sz="2000" dirty="0"/>
              <a:t>term frequency–inverse document frequency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i="1" dirty="0" err="1"/>
              <a:t>fit_transform</a:t>
            </a:r>
            <a:r>
              <a:rPr lang="zh-CN" altLang="en-US" sz="2000" i="1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i="1" dirty="0" err="1"/>
              <a:t>sklearn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fit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bag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words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create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vectors.</a:t>
            </a:r>
            <a:r>
              <a:rPr lang="zh-CN" altLang="en-US" sz="2000" dirty="0"/>
              <a:t>   </a:t>
            </a:r>
            <a:endParaRPr lang="en-US" altLang="zh-CN" sz="2000" dirty="0"/>
          </a:p>
          <a:p>
            <a:r>
              <a:rPr lang="en-US" altLang="zh-CN" sz="2000" dirty="0"/>
              <a:t>Labels:</a:t>
            </a:r>
            <a:br>
              <a:rPr lang="en-US" altLang="zh-CN" sz="2000" dirty="0"/>
            </a:br>
            <a:r>
              <a:rPr lang="en-US" altLang="zh-CN" sz="2000" dirty="0"/>
              <a:t>Positive-1:</a:t>
            </a:r>
            <a:r>
              <a:rPr lang="zh-CN" altLang="en-US" sz="2000" dirty="0"/>
              <a:t> </a:t>
            </a:r>
            <a:r>
              <a:rPr lang="en-US" altLang="zh-CN" sz="2000" dirty="0"/>
              <a:t>contains</a:t>
            </a:r>
            <a:r>
              <a:rPr lang="zh-CN" altLang="en-US" sz="2000" dirty="0"/>
              <a:t> </a:t>
            </a:r>
            <a:r>
              <a:rPr lang="en-US" altLang="zh-CN" sz="2000" dirty="0"/>
              <a:t>star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star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  <a:br>
              <a:rPr lang="en-US" altLang="zh-CN" sz="2000" dirty="0"/>
            </a:br>
            <a:r>
              <a:rPr lang="en-US" altLang="zh-CN" sz="2000" dirty="0"/>
              <a:t>Negative-0:</a:t>
            </a:r>
            <a:r>
              <a:rPr lang="zh-CN" altLang="en-US" sz="2000" dirty="0"/>
              <a:t> </a:t>
            </a:r>
            <a:r>
              <a:rPr lang="en-US" altLang="zh-CN" sz="2000" dirty="0"/>
              <a:t>contains</a:t>
            </a:r>
            <a:r>
              <a:rPr lang="zh-CN" altLang="en-US" sz="2000" dirty="0"/>
              <a:t> </a:t>
            </a:r>
            <a:r>
              <a:rPr lang="en-US" altLang="zh-CN" sz="2000" dirty="0"/>
              <a:t>star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star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br>
              <a:rPr lang="en-US" altLang="zh-CN" sz="2000" dirty="0"/>
            </a:br>
            <a:endParaRPr lang="en-US" altLang="zh-CN" sz="2000" dirty="0"/>
          </a:p>
          <a:p>
            <a:r>
              <a:rPr lang="en-US" altLang="zh-CN" sz="2000" dirty="0"/>
              <a:t>Split</a:t>
            </a:r>
            <a:r>
              <a:rPr lang="zh-CN" altLang="en-US" sz="2000" dirty="0"/>
              <a:t> </a:t>
            </a:r>
            <a:r>
              <a:rPr lang="en-US" altLang="zh-CN" sz="2000" dirty="0"/>
              <a:t>80%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20%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testing</a:t>
            </a:r>
            <a:r>
              <a:rPr lang="zh-CN" altLang="en-US" sz="2000" dirty="0"/>
              <a:t> </a:t>
            </a:r>
            <a:r>
              <a:rPr lang="en-US" altLang="zh-CN" sz="2000" dirty="0"/>
              <a:t>set.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4270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38AC-B7AF-6540-B93F-C13F45EE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-129973"/>
            <a:ext cx="9513888" cy="14688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Inputs</a:t>
            </a:r>
            <a:r>
              <a:rPr lang="zh-CN" altLang="en-US" sz="3600" dirty="0"/>
              <a:t> </a:t>
            </a:r>
            <a:r>
              <a:rPr lang="en-US" altLang="zh-CN" sz="3600" dirty="0"/>
              <a:t>comparison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Headline</a:t>
            </a:r>
            <a:r>
              <a:rPr lang="zh-CN" altLang="en-US" sz="3600" dirty="0"/>
              <a:t> </a:t>
            </a:r>
            <a:r>
              <a:rPr lang="en-US" altLang="zh-CN" sz="3600" dirty="0"/>
              <a:t>vs</a:t>
            </a:r>
            <a:r>
              <a:rPr lang="zh-CN" altLang="en-US" sz="3600" dirty="0"/>
              <a:t> </a:t>
            </a:r>
            <a:r>
              <a:rPr lang="en-US" altLang="zh-CN" sz="3600" dirty="0"/>
              <a:t>Reviews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9C1A4-6F47-8446-BCE4-7E5711E8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866163"/>
            <a:ext cx="8915399" cy="2661637"/>
          </a:xfrm>
        </p:spPr>
        <p:txBody>
          <a:bodyPr/>
          <a:lstStyle/>
          <a:p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</a:p>
          <a:p>
            <a:r>
              <a:rPr lang="en-US" altLang="zh-CN" dirty="0"/>
              <a:t>Although</a:t>
            </a:r>
            <a:r>
              <a:rPr lang="zh-CN" altLang="en-US" dirty="0"/>
              <a:t> </a:t>
            </a:r>
            <a:r>
              <a:rPr lang="en-US" altLang="zh-CN" dirty="0"/>
              <a:t>headline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lots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sentiment,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headline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shorter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reviews.</a:t>
            </a:r>
            <a:r>
              <a:rPr lang="zh-CN" altLang="en-US" dirty="0"/>
              <a:t> </a:t>
            </a:r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altLang="zh-CN" dirty="0"/>
              <a:t>stop-words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inputs.</a:t>
            </a:r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text_reviews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comparison.</a:t>
            </a:r>
            <a:r>
              <a:rPr lang="zh-CN" altLang="en-US" dirty="0"/>
              <a:t>  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05CE01-01AF-824E-A5DE-0B2E905D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38969"/>
              </p:ext>
            </p:extLst>
          </p:nvPr>
        </p:nvGraphicFramePr>
        <p:xfrm>
          <a:off x="2718933" y="2027198"/>
          <a:ext cx="8655956" cy="157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989">
                  <a:extLst>
                    <a:ext uri="{9D8B030D-6E8A-4147-A177-3AD203B41FA5}">
                      <a16:colId xmlns:a16="http://schemas.microsoft.com/office/drawing/2014/main" val="1398462872"/>
                    </a:ext>
                  </a:extLst>
                </a:gridCol>
                <a:gridCol w="2562907">
                  <a:extLst>
                    <a:ext uri="{9D8B030D-6E8A-4147-A177-3AD203B41FA5}">
                      <a16:colId xmlns:a16="http://schemas.microsoft.com/office/drawing/2014/main" val="222865408"/>
                    </a:ext>
                  </a:extLst>
                </a:gridCol>
                <a:gridCol w="2644548">
                  <a:extLst>
                    <a:ext uri="{9D8B030D-6E8A-4147-A177-3AD203B41FA5}">
                      <a16:colId xmlns:a16="http://schemas.microsoft.com/office/drawing/2014/main" val="2043233284"/>
                    </a:ext>
                  </a:extLst>
                </a:gridCol>
                <a:gridCol w="1284512">
                  <a:extLst>
                    <a:ext uri="{9D8B030D-6E8A-4147-A177-3AD203B41FA5}">
                      <a16:colId xmlns:a16="http://schemas.microsoft.com/office/drawing/2014/main" val="3924024805"/>
                    </a:ext>
                  </a:extLst>
                </a:gridCol>
              </a:tblGrid>
              <a:tr h="462980">
                <a:tc>
                  <a:txBody>
                    <a:bodyPr/>
                    <a:lstStyle/>
                    <a:p>
                      <a:r>
                        <a:rPr lang="en-US" altLang="zh-CN" dirty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Naïve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86894"/>
                  </a:ext>
                </a:extLst>
              </a:tr>
              <a:tr h="469411">
                <a:tc>
                  <a:txBody>
                    <a:bodyPr/>
                    <a:lstStyle/>
                    <a:p>
                      <a:r>
                        <a:rPr lang="en-US" altLang="zh-CN" dirty="0"/>
                        <a:t>Headline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0.7872 (+/- 0.0051)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0.7893 (+/- 0.0062)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79273"/>
                  </a:ext>
                </a:extLst>
              </a:tr>
              <a:tr h="469411">
                <a:tc>
                  <a:txBody>
                    <a:bodyPr/>
                    <a:lstStyle/>
                    <a:p>
                      <a:r>
                        <a:rPr lang="en-US" altLang="zh-CN" dirty="0"/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0.8645 (+/- 0.0041)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0.8406 (+/- 0.0037)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401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3077B2-0720-1D43-8D1E-F74E62F1C527}"/>
              </a:ext>
            </a:extLst>
          </p:cNvPr>
          <p:cNvSpPr txBox="1"/>
          <p:nvPr/>
        </p:nvSpPr>
        <p:spPr>
          <a:xfrm>
            <a:off x="10045700" y="367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0D5A-F02C-964D-9C9A-B1E404BB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-177800"/>
            <a:ext cx="8915399" cy="14688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Models</a:t>
            </a:r>
            <a:r>
              <a:rPr lang="zh-CN" altLang="en-US" sz="3600" dirty="0"/>
              <a:t> </a:t>
            </a:r>
            <a:r>
              <a:rPr lang="en-US" altLang="zh-CN" sz="3600" dirty="0"/>
              <a:t>comparison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62D0-D8FB-4246-BF22-454A4EF3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4706600"/>
            <a:ext cx="8915399" cy="860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37FA0C-C700-404A-9607-E930C2E8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55896"/>
              </p:ext>
            </p:extLst>
          </p:nvPr>
        </p:nvGraphicFramePr>
        <p:xfrm>
          <a:off x="2589210" y="1886280"/>
          <a:ext cx="8220306" cy="17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51">
                  <a:extLst>
                    <a:ext uri="{9D8B030D-6E8A-4147-A177-3AD203B41FA5}">
                      <a16:colId xmlns:a16="http://schemas.microsoft.com/office/drawing/2014/main" val="4084393873"/>
                    </a:ext>
                  </a:extLst>
                </a:gridCol>
                <a:gridCol w="1370051">
                  <a:extLst>
                    <a:ext uri="{9D8B030D-6E8A-4147-A177-3AD203B41FA5}">
                      <a16:colId xmlns:a16="http://schemas.microsoft.com/office/drawing/2014/main" val="3074313058"/>
                    </a:ext>
                  </a:extLst>
                </a:gridCol>
                <a:gridCol w="1370051">
                  <a:extLst>
                    <a:ext uri="{9D8B030D-6E8A-4147-A177-3AD203B41FA5}">
                      <a16:colId xmlns:a16="http://schemas.microsoft.com/office/drawing/2014/main" val="1066289900"/>
                    </a:ext>
                  </a:extLst>
                </a:gridCol>
                <a:gridCol w="1370051">
                  <a:extLst>
                    <a:ext uri="{9D8B030D-6E8A-4147-A177-3AD203B41FA5}">
                      <a16:colId xmlns:a16="http://schemas.microsoft.com/office/drawing/2014/main" val="1384880356"/>
                    </a:ext>
                  </a:extLst>
                </a:gridCol>
                <a:gridCol w="1370051">
                  <a:extLst>
                    <a:ext uri="{9D8B030D-6E8A-4147-A177-3AD203B41FA5}">
                      <a16:colId xmlns:a16="http://schemas.microsoft.com/office/drawing/2014/main" val="3503237240"/>
                    </a:ext>
                  </a:extLst>
                </a:gridCol>
                <a:gridCol w="1370051">
                  <a:extLst>
                    <a:ext uri="{9D8B030D-6E8A-4147-A177-3AD203B41FA5}">
                      <a16:colId xmlns:a16="http://schemas.microsoft.com/office/drawing/2014/main" val="4100277051"/>
                    </a:ext>
                  </a:extLst>
                </a:gridCol>
              </a:tblGrid>
              <a:tr h="797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Naïve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83915"/>
                  </a:ext>
                </a:extLst>
              </a:tr>
              <a:tr h="46175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60793"/>
                  </a:ext>
                </a:extLst>
              </a:tr>
              <a:tr h="461757"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0086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E5F4CF-66CA-E64E-A924-46C3C7EA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9" y="4462778"/>
            <a:ext cx="3299281" cy="22084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FC86DC-3873-CA40-B9D7-1C9FC2D564B7}"/>
              </a:ext>
            </a:extLst>
          </p:cNvPr>
          <p:cNvCxnSpPr/>
          <p:nvPr/>
        </p:nvCxnSpPr>
        <p:spPr>
          <a:xfrm flipH="1">
            <a:off x="3200400" y="3606800"/>
            <a:ext cx="1038450" cy="71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83B2B0F-673A-3C4A-920B-5C84422D9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98" y="4249579"/>
            <a:ext cx="3299282" cy="25583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5B90D9-8A66-5B43-A486-4A0A77AC303F}"/>
              </a:ext>
            </a:extLst>
          </p:cNvPr>
          <p:cNvCxnSpPr/>
          <p:nvPr/>
        </p:nvCxnSpPr>
        <p:spPr>
          <a:xfrm>
            <a:off x="5888492" y="3606800"/>
            <a:ext cx="333597" cy="5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43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{74AA3C74-1EB2-6245-8A23-72306D5FCCBD}tf10001069</Template>
  <TotalTime>1314</TotalTime>
  <Words>531</Words>
  <Application>Microsoft Macintosh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Sentiment Classification of Amazon Reviews</vt:lpstr>
      <vt:lpstr>Motivation </vt:lpstr>
      <vt:lpstr>Objective</vt:lpstr>
      <vt:lpstr>Dataset</vt:lpstr>
      <vt:lpstr>Preprocessing – clean data</vt:lpstr>
      <vt:lpstr>PowerPoint Presentation</vt:lpstr>
      <vt:lpstr>Preprocessing</vt:lpstr>
      <vt:lpstr>Inputs comparison – Headline vs Reviews </vt:lpstr>
      <vt:lpstr>Models comparison</vt:lpstr>
      <vt:lpstr>PowerPoint Presentation</vt:lpstr>
      <vt:lpstr>See what’s going on 5 classes…</vt:lpstr>
      <vt:lpstr>Summary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 Classification </dc:title>
  <dc:creator>yinabao18@outlook.com</dc:creator>
  <cp:lastModifiedBy>yinabao18@outlook.com</cp:lastModifiedBy>
  <cp:revision>51</cp:revision>
  <dcterms:created xsi:type="dcterms:W3CDTF">2018-12-06T18:13:01Z</dcterms:created>
  <dcterms:modified xsi:type="dcterms:W3CDTF">2018-12-07T19:47:25Z</dcterms:modified>
</cp:coreProperties>
</file>