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343" r:id="rId1"/>
  </p:sldMasterIdLst>
  <p:sldIdLst>
    <p:sldId id="256" r:id="rId2"/>
    <p:sldId id="257" r:id="rId3"/>
    <p:sldId id="258" r:id="rId4"/>
    <p:sldId id="259" r:id="rId5"/>
    <p:sldId id="260" r:id="rId6"/>
    <p:sldId id="272" r:id="rId7"/>
    <p:sldId id="269" r:id="rId8"/>
    <p:sldId id="261" r:id="rId9"/>
    <p:sldId id="263" r:id="rId10"/>
    <p:sldId id="271" r:id="rId11"/>
    <p:sldId id="264" r:id="rId12"/>
    <p:sldId id="266" r:id="rId13"/>
    <p:sldId id="265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0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74"/>
  </p:normalViewPr>
  <p:slideViewPr>
    <p:cSldViewPr snapToGrid="0" snapToObjects="1">
      <p:cViewPr>
        <p:scale>
          <a:sx n="118" d="100"/>
          <a:sy n="118" d="100"/>
        </p:scale>
        <p:origin x="904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146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055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637984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64096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227635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3640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2575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292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499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148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8999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12/6/18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0701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12/6/18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515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12/6/18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397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70284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991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167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44" r:id="rId1"/>
    <p:sldLayoutId id="2147484345" r:id="rId2"/>
    <p:sldLayoutId id="2147484346" r:id="rId3"/>
    <p:sldLayoutId id="2147484347" r:id="rId4"/>
    <p:sldLayoutId id="2147484348" r:id="rId5"/>
    <p:sldLayoutId id="2147484349" r:id="rId6"/>
    <p:sldLayoutId id="2147484350" r:id="rId7"/>
    <p:sldLayoutId id="2147484351" r:id="rId8"/>
    <p:sldLayoutId id="2147484352" r:id="rId9"/>
    <p:sldLayoutId id="2147484353" r:id="rId10"/>
    <p:sldLayoutId id="2147484354" r:id="rId11"/>
    <p:sldLayoutId id="2147484355" r:id="rId12"/>
    <p:sldLayoutId id="2147484356" r:id="rId13"/>
    <p:sldLayoutId id="2147484357" r:id="rId14"/>
    <p:sldLayoutId id="2147484358" r:id="rId15"/>
    <p:sldLayoutId id="21474843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drive/folders/0Bz8a_Dbh9Qhbfll6bVpmNUtUcFdjYmF2SEpmZUZUcVNiMUw1TWN6RDV3a0JHT3kxLVhVR2M" TargetMode="External"/><Relationship Id="rId2" Type="http://schemas.openxmlformats.org/officeDocument/2006/relationships/hyperlink" Target="https://www.kaggle.com/bittlingmayer/amazonreviews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B0729-5523-F749-B9D5-CF5D10A949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00836" y="1467780"/>
            <a:ext cx="9092152" cy="269676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sz="6600" b="1" dirty="0"/>
              <a:t>Sentiment</a:t>
            </a:r>
            <a:r>
              <a:rPr lang="zh-CN" altLang="en-US" sz="6600" b="1" dirty="0"/>
              <a:t> </a:t>
            </a:r>
            <a:r>
              <a:rPr lang="en-US" altLang="zh-CN" sz="6600" b="1" dirty="0"/>
              <a:t>Classification</a:t>
            </a:r>
            <a:r>
              <a:rPr lang="zh-CN" altLang="en-US" sz="6600" b="1" dirty="0"/>
              <a:t> </a:t>
            </a:r>
            <a:r>
              <a:rPr lang="en-US" altLang="zh-CN" sz="6600" b="1" dirty="0"/>
              <a:t>of</a:t>
            </a:r>
            <a:r>
              <a:rPr lang="zh-CN" altLang="en-US" sz="6600" b="1" dirty="0"/>
              <a:t> </a:t>
            </a:r>
            <a:r>
              <a:rPr lang="en-US" altLang="zh-CN" sz="6600" b="1" dirty="0"/>
              <a:t>Amazon</a:t>
            </a:r>
            <a:r>
              <a:rPr lang="zh-CN" altLang="en-US" sz="6600" b="1" dirty="0"/>
              <a:t> </a:t>
            </a:r>
            <a:r>
              <a:rPr lang="en-US" altLang="zh-CN" sz="6600" b="1" dirty="0"/>
              <a:t>Reviews</a:t>
            </a:r>
            <a:endParaRPr lang="en-US" sz="66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2BE99A-02F5-6E46-B38E-5EA9381388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ctr"/>
            <a:r>
              <a:rPr lang="en-US" altLang="zh-CN" dirty="0" err="1"/>
              <a:t>Yina</a:t>
            </a:r>
            <a:r>
              <a:rPr lang="zh-CN" altLang="en-US" dirty="0"/>
              <a:t> </a:t>
            </a:r>
            <a:r>
              <a:rPr lang="en-US" altLang="zh-CN" dirty="0"/>
              <a:t>Bao</a:t>
            </a:r>
          </a:p>
          <a:p>
            <a:pPr algn="ctr"/>
            <a:r>
              <a:rPr lang="en-US" altLang="zh-CN" dirty="0"/>
              <a:t>DATS6501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Science</a:t>
            </a:r>
            <a:r>
              <a:rPr lang="zh-CN" altLang="en-US" dirty="0"/>
              <a:t> </a:t>
            </a:r>
            <a:r>
              <a:rPr lang="en-US" altLang="zh-CN" dirty="0"/>
              <a:t>Capstone</a:t>
            </a:r>
            <a:r>
              <a:rPr lang="zh-CN" altLang="en-US" dirty="0"/>
              <a:t> </a:t>
            </a:r>
            <a:r>
              <a:rPr lang="en-US" altLang="zh-CN" dirty="0"/>
              <a:t>Project</a:t>
            </a:r>
          </a:p>
          <a:p>
            <a:pPr algn="ctr"/>
            <a:r>
              <a:rPr lang="en-US" altLang="zh-CN" dirty="0"/>
              <a:t>Dec</a:t>
            </a:r>
            <a:r>
              <a:rPr lang="zh-CN" altLang="en-US" dirty="0"/>
              <a:t> </a:t>
            </a:r>
            <a:r>
              <a:rPr lang="en-US" altLang="zh-CN" dirty="0"/>
              <a:t>7,</a:t>
            </a:r>
            <a:r>
              <a:rPr lang="zh-CN" altLang="en-US" dirty="0"/>
              <a:t> </a:t>
            </a:r>
            <a:r>
              <a:rPr lang="en-US" altLang="zh-CN" dirty="0"/>
              <a:t>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11449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A51B4-9BA9-EB41-89BC-4744D76E9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1C7E97-15D7-A542-A703-1CA7E96F4E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2A656E-0EF5-B548-A00B-614B4B1C14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1" y="1847327"/>
            <a:ext cx="3911587" cy="366084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403ABA5-7306-3642-AB05-C998A69879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9559" y="1853733"/>
            <a:ext cx="5215052" cy="36544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5D6862F-6844-EE4D-9719-C396250A1B05}"/>
              </a:ext>
            </a:extLst>
          </p:cNvPr>
          <p:cNvSpPr txBox="1"/>
          <p:nvPr/>
        </p:nvSpPr>
        <p:spPr>
          <a:xfrm>
            <a:off x="1806643" y="1372284"/>
            <a:ext cx="3727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Confusion</a:t>
            </a:r>
            <a:r>
              <a:rPr lang="zh-CN" altLang="en-US" dirty="0"/>
              <a:t> </a:t>
            </a:r>
            <a:r>
              <a:rPr lang="en-US" altLang="zh-CN" dirty="0"/>
              <a:t>Matrix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SVM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56E4CE-0496-EE4E-B937-FF4C45228321}"/>
              </a:ext>
            </a:extLst>
          </p:cNvPr>
          <p:cNvSpPr txBox="1"/>
          <p:nvPr/>
        </p:nvSpPr>
        <p:spPr>
          <a:xfrm>
            <a:off x="7801825" y="1358038"/>
            <a:ext cx="2311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ROC</a:t>
            </a:r>
            <a:r>
              <a:rPr lang="zh-CN" altLang="en-US" dirty="0"/>
              <a:t> </a:t>
            </a:r>
            <a:r>
              <a:rPr lang="en-US" altLang="zh-CN" dirty="0"/>
              <a:t>curve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SVM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5534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8939B-2335-8D41-93C5-66D8D3FD9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-214550"/>
            <a:ext cx="8915399" cy="1468800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See</a:t>
            </a:r>
            <a:r>
              <a:rPr lang="zh-CN" altLang="en-US" sz="3600" dirty="0"/>
              <a:t> </a:t>
            </a:r>
            <a:r>
              <a:rPr lang="en-US" altLang="zh-CN" sz="3600" dirty="0"/>
              <a:t>what’s</a:t>
            </a:r>
            <a:r>
              <a:rPr lang="zh-CN" altLang="en-US" sz="3600" dirty="0"/>
              <a:t> </a:t>
            </a:r>
            <a:r>
              <a:rPr lang="en-US" altLang="zh-CN" sz="3600" dirty="0"/>
              <a:t>going</a:t>
            </a:r>
            <a:r>
              <a:rPr lang="zh-CN" altLang="en-US" sz="3600" dirty="0"/>
              <a:t> </a:t>
            </a:r>
            <a:r>
              <a:rPr lang="en-US" altLang="zh-CN" sz="3600" dirty="0"/>
              <a:t>on</a:t>
            </a:r>
            <a:r>
              <a:rPr lang="zh-CN" altLang="en-US" sz="3600" dirty="0"/>
              <a:t> </a:t>
            </a:r>
            <a:r>
              <a:rPr lang="en-US" altLang="zh-CN" sz="3600" dirty="0"/>
              <a:t>5</a:t>
            </a:r>
            <a:r>
              <a:rPr lang="zh-CN" altLang="en-US" sz="3600" dirty="0"/>
              <a:t> </a:t>
            </a:r>
            <a:r>
              <a:rPr lang="en-US" altLang="zh-CN" sz="3600" dirty="0"/>
              <a:t>classes…</a:t>
            </a:r>
            <a:endParaRPr lang="en-US" sz="3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57517A-08B0-BC46-9DED-55EEDCC045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9410" y="1472729"/>
            <a:ext cx="4851400" cy="45847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3A8400-2683-894D-91BE-20F85EC81D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89211" y="1472729"/>
            <a:ext cx="3974875" cy="4584700"/>
          </a:xfrm>
        </p:spPr>
        <p:txBody>
          <a:bodyPr/>
          <a:lstStyle/>
          <a:p>
            <a:r>
              <a:rPr lang="en-US" u="sng" dirty="0">
                <a:solidFill>
                  <a:schemeClr val="tx1"/>
                </a:solidFill>
              </a:rPr>
              <a:t>SVM</a:t>
            </a:r>
          </a:p>
          <a:p>
            <a:r>
              <a:rPr lang="en-US" dirty="0"/>
              <a:t>Accuracy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0.46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altLang="zh-CN" dirty="0"/>
              <a:t>F1-score:</a:t>
            </a:r>
            <a:r>
              <a:rPr lang="zh-CN" altLang="en-US" dirty="0"/>
              <a:t> </a:t>
            </a:r>
            <a:r>
              <a:rPr lang="en-US" altLang="zh-CN" dirty="0"/>
              <a:t>0.45</a:t>
            </a:r>
          </a:p>
          <a:p>
            <a:endParaRPr lang="en-US" dirty="0"/>
          </a:p>
          <a:p>
            <a:r>
              <a:rPr lang="en-US" altLang="zh-CN" dirty="0"/>
              <a:t>Based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number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color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confusion</a:t>
            </a:r>
            <a:r>
              <a:rPr lang="zh-CN" altLang="en-US" dirty="0"/>
              <a:t> </a:t>
            </a:r>
            <a:r>
              <a:rPr lang="en-US" altLang="zh-CN" dirty="0"/>
              <a:t>matrix,</a:t>
            </a:r>
            <a:r>
              <a:rPr lang="zh-CN" altLang="en-US" dirty="0"/>
              <a:t> </a:t>
            </a:r>
            <a:r>
              <a:rPr lang="en-US" altLang="zh-CN" dirty="0"/>
              <a:t>star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star</a:t>
            </a:r>
            <a:r>
              <a:rPr lang="zh-CN" altLang="en-US" dirty="0"/>
              <a:t> </a:t>
            </a:r>
            <a:r>
              <a:rPr lang="en-US" altLang="zh-CN" dirty="0"/>
              <a:t>5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highest</a:t>
            </a:r>
            <a:r>
              <a:rPr lang="zh-CN" altLang="en-US" dirty="0"/>
              <a:t> </a:t>
            </a:r>
            <a:r>
              <a:rPr lang="en-US" altLang="zh-CN" dirty="0"/>
              <a:t>true</a:t>
            </a:r>
            <a:r>
              <a:rPr lang="zh-CN" altLang="en-US" dirty="0"/>
              <a:t> </a:t>
            </a:r>
            <a:r>
              <a:rPr lang="en-US" altLang="zh-CN" dirty="0"/>
              <a:t>positive</a:t>
            </a:r>
            <a:r>
              <a:rPr lang="zh-CN" altLang="en-US" dirty="0"/>
              <a:t> </a:t>
            </a:r>
            <a:r>
              <a:rPr lang="en-US" altLang="zh-CN" dirty="0"/>
              <a:t>rate.</a:t>
            </a:r>
            <a:r>
              <a:rPr lang="zh-CN" altLang="en-US" dirty="0"/>
              <a:t> </a:t>
            </a:r>
            <a:endParaRPr lang="en-US" dirty="0"/>
          </a:p>
          <a:p>
            <a:endParaRPr lang="en-US" dirty="0"/>
          </a:p>
          <a:p>
            <a:r>
              <a:rPr lang="en-US" altLang="zh-CN" dirty="0"/>
              <a:t>Include</a:t>
            </a:r>
            <a:r>
              <a:rPr lang="zh-CN" altLang="en-US" dirty="0"/>
              <a:t> </a:t>
            </a:r>
            <a:r>
              <a:rPr lang="en-US" altLang="zh-CN" dirty="0"/>
              <a:t>3</a:t>
            </a:r>
            <a:r>
              <a:rPr lang="zh-CN" altLang="en-US" dirty="0"/>
              <a:t> </a:t>
            </a:r>
            <a:r>
              <a:rPr lang="en-US" altLang="zh-CN" dirty="0"/>
              <a:t>star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either</a:t>
            </a:r>
            <a:r>
              <a:rPr lang="zh-CN" altLang="en-US" dirty="0"/>
              <a:t> </a:t>
            </a:r>
            <a:r>
              <a:rPr lang="en-US" altLang="zh-CN" dirty="0"/>
              <a:t>positive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negative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decrease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accuracy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0.77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516C2B-23A8-724E-A1D8-2F924AE4EF4F}"/>
              </a:ext>
            </a:extLst>
          </p:cNvPr>
          <p:cNvSpPr txBox="1"/>
          <p:nvPr/>
        </p:nvSpPr>
        <p:spPr>
          <a:xfrm>
            <a:off x="7336482" y="6057429"/>
            <a:ext cx="4168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Confusion</a:t>
            </a:r>
            <a:r>
              <a:rPr lang="zh-CN" altLang="en-US" dirty="0"/>
              <a:t> </a:t>
            </a:r>
            <a:r>
              <a:rPr lang="en-US" altLang="zh-CN" dirty="0"/>
              <a:t>matrix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SVM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5</a:t>
            </a:r>
            <a:r>
              <a:rPr lang="zh-CN" altLang="en-US" dirty="0"/>
              <a:t> </a:t>
            </a:r>
            <a:r>
              <a:rPr lang="en-US" altLang="zh-CN" dirty="0"/>
              <a:t>classes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4415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E01A0-E4D9-A944-9621-A3F15DEA4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3" y="0"/>
            <a:ext cx="8915400" cy="1060315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Summary</a:t>
            </a:r>
            <a:endParaRPr lang="en-US" sz="36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5A604A-2D29-434C-B3E3-88F7E3657A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589213" y="1409700"/>
            <a:ext cx="8915400" cy="40513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dirty="0"/>
              <a:t>SVM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has</a:t>
            </a:r>
            <a:r>
              <a:rPr lang="zh-CN" altLang="en-US" dirty="0"/>
              <a:t> </a:t>
            </a:r>
            <a:r>
              <a:rPr lang="en-US" altLang="zh-CN" dirty="0"/>
              <a:t>better</a:t>
            </a:r>
            <a:r>
              <a:rPr lang="zh-CN" altLang="en-US" dirty="0"/>
              <a:t> </a:t>
            </a:r>
            <a:r>
              <a:rPr lang="en-US" altLang="zh-CN" dirty="0"/>
              <a:t>results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sentiment</a:t>
            </a:r>
            <a:r>
              <a:rPr lang="zh-CN" altLang="en-US" dirty="0"/>
              <a:t> </a:t>
            </a:r>
            <a:r>
              <a:rPr lang="en-US" altLang="zh-CN" dirty="0"/>
              <a:t>classification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zh-CN" dirty="0"/>
              <a:t>Using</a:t>
            </a:r>
            <a:r>
              <a:rPr lang="zh-CN" altLang="en-US" dirty="0"/>
              <a:t> </a:t>
            </a:r>
            <a:r>
              <a:rPr lang="en-US" altLang="zh-CN" dirty="0" err="1"/>
              <a:t>GridsearchCV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select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best</a:t>
            </a:r>
            <a:r>
              <a:rPr lang="zh-CN" altLang="en-US" dirty="0"/>
              <a:t> </a:t>
            </a:r>
            <a:r>
              <a:rPr lang="en-US" altLang="zh-CN" dirty="0"/>
              <a:t>hyper-parameter</a:t>
            </a:r>
          </a:p>
          <a:p>
            <a:pPr>
              <a:buFont typeface="Wingdings" pitchFamily="2" charset="2"/>
              <a:buChar char="§"/>
            </a:pPr>
            <a:r>
              <a:rPr lang="en-US" altLang="zh-CN" dirty="0"/>
              <a:t>Build</a:t>
            </a:r>
            <a:r>
              <a:rPr lang="zh-CN" altLang="en-US" dirty="0"/>
              <a:t> </a:t>
            </a:r>
            <a:r>
              <a:rPr lang="en-US" altLang="zh-CN" dirty="0"/>
              <a:t>up</a:t>
            </a:r>
            <a:r>
              <a:rPr lang="zh-CN" altLang="en-US" dirty="0"/>
              <a:t> </a:t>
            </a:r>
            <a:r>
              <a:rPr lang="en-US" altLang="zh-CN" dirty="0"/>
              <a:t>more</a:t>
            </a:r>
            <a:r>
              <a:rPr lang="zh-CN" altLang="en-US" dirty="0"/>
              <a:t> </a:t>
            </a:r>
            <a:r>
              <a:rPr lang="en-US" altLang="zh-CN" dirty="0"/>
              <a:t>layers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MLP</a:t>
            </a:r>
            <a:r>
              <a:rPr lang="zh-CN" altLang="en-US" dirty="0"/>
              <a:t> </a:t>
            </a:r>
            <a:r>
              <a:rPr lang="en-US" altLang="zh-CN" dirty="0"/>
              <a:t>&amp;</a:t>
            </a:r>
            <a:r>
              <a:rPr lang="zh-CN" altLang="en-US" dirty="0"/>
              <a:t> </a:t>
            </a:r>
            <a:r>
              <a:rPr lang="en-US" altLang="zh-CN" dirty="0"/>
              <a:t>CNN</a:t>
            </a:r>
            <a:r>
              <a:rPr lang="zh-CN" altLang="en-US" dirty="0"/>
              <a:t> </a:t>
            </a:r>
            <a:r>
              <a:rPr lang="en-US" altLang="zh-CN" dirty="0"/>
              <a:t>might</a:t>
            </a:r>
            <a:r>
              <a:rPr lang="zh-CN" altLang="en-US" dirty="0"/>
              <a:t> </a:t>
            </a:r>
            <a:r>
              <a:rPr lang="en-US" altLang="zh-CN" dirty="0"/>
              <a:t>improve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performance</a:t>
            </a:r>
            <a:endParaRPr lang="en-US" dirty="0"/>
          </a:p>
          <a:p>
            <a:pPr>
              <a:buFont typeface="Wingdings" pitchFamily="2" charset="2"/>
              <a:buChar char="§"/>
            </a:pPr>
            <a:r>
              <a:rPr lang="en-US" dirty="0"/>
              <a:t>Problems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preprocessing: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zh-CN" dirty="0" err="1"/>
              <a:t>Stopwords</a:t>
            </a:r>
            <a:r>
              <a:rPr lang="zh-CN" altLang="en-US" dirty="0"/>
              <a:t> </a:t>
            </a:r>
            <a:r>
              <a:rPr lang="en-US" altLang="zh-CN" dirty="0"/>
              <a:t>contain</a:t>
            </a:r>
            <a:r>
              <a:rPr lang="zh-CN" altLang="en-US" dirty="0"/>
              <a:t> </a:t>
            </a:r>
            <a:r>
              <a:rPr lang="en-US" altLang="zh-CN" dirty="0"/>
              <a:t>”sentiment”</a:t>
            </a:r>
            <a:r>
              <a:rPr lang="zh-CN" altLang="en-US" dirty="0"/>
              <a:t> </a:t>
            </a:r>
            <a:r>
              <a:rPr lang="en-US" altLang="zh-CN" dirty="0"/>
              <a:t>words,</a:t>
            </a:r>
            <a:r>
              <a:rPr lang="zh-CN" altLang="en-US" dirty="0"/>
              <a:t> </a:t>
            </a:r>
            <a:r>
              <a:rPr lang="en-US" altLang="zh-CN" dirty="0"/>
              <a:t>such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‘not’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zh-CN" dirty="0"/>
              <a:t>Misspelling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zh-CN" dirty="0"/>
              <a:t>Different</a:t>
            </a:r>
            <a:r>
              <a:rPr lang="zh-CN" altLang="en-US" dirty="0"/>
              <a:t> </a:t>
            </a:r>
            <a:r>
              <a:rPr lang="en-US" altLang="zh-CN" dirty="0"/>
              <a:t>languages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zh-CN" dirty="0"/>
              <a:t>Bag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words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consider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order</a:t>
            </a:r>
          </a:p>
          <a:p>
            <a:pPr>
              <a:buFont typeface="Wingdings" pitchFamily="2" charset="2"/>
              <a:buChar char="§"/>
            </a:pPr>
            <a:r>
              <a:rPr lang="en-US" altLang="zh-CN" dirty="0"/>
              <a:t>Classifying</a:t>
            </a:r>
            <a:r>
              <a:rPr lang="zh-CN" altLang="en-US" dirty="0"/>
              <a:t> </a:t>
            </a:r>
            <a:r>
              <a:rPr lang="en-US" altLang="zh-CN" dirty="0"/>
              <a:t>neutral</a:t>
            </a:r>
            <a:r>
              <a:rPr lang="zh-CN" altLang="en-US" dirty="0"/>
              <a:t> </a:t>
            </a:r>
            <a:r>
              <a:rPr lang="en-US" altLang="zh-CN" dirty="0"/>
              <a:t>reviews</a:t>
            </a:r>
            <a:r>
              <a:rPr lang="zh-CN" altLang="en-US" dirty="0"/>
              <a:t> </a:t>
            </a:r>
            <a:r>
              <a:rPr lang="en-US" altLang="zh-CN" dirty="0"/>
              <a:t>sentiment</a:t>
            </a:r>
            <a:r>
              <a:rPr lang="zh-CN" altLang="en-US" dirty="0"/>
              <a:t> </a:t>
            </a:r>
            <a:r>
              <a:rPr lang="en-US" altLang="zh-CN" dirty="0"/>
              <a:t>classification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</a:p>
          <a:p>
            <a:pPr>
              <a:buFont typeface="Wingdings" pitchFamily="2" charset="2"/>
              <a:buChar char="§"/>
            </a:pPr>
            <a:endParaRPr lang="en-US" altLang="zh-CN" dirty="0"/>
          </a:p>
          <a:p>
            <a:pPr>
              <a:buFont typeface="Wingdings" pitchFamily="2" charset="2"/>
              <a:buChar char="§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93610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697B0-DDDE-084E-8F58-AF778F7B8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3" y="1"/>
            <a:ext cx="8915400" cy="946778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Future</a:t>
            </a:r>
            <a:r>
              <a:rPr lang="zh-CN" altLang="en-US" sz="3600" dirty="0"/>
              <a:t> </a:t>
            </a:r>
            <a:r>
              <a:rPr lang="en-US" altLang="zh-CN" sz="3600" dirty="0"/>
              <a:t>work</a:t>
            </a:r>
            <a:endParaRPr lang="en-US" sz="36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4DBC7E-ED00-6649-9459-4171288114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589213" y="1206500"/>
            <a:ext cx="8915400" cy="4976586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altLang="zh-CN" dirty="0"/>
              <a:t>P</a:t>
            </a:r>
            <a:r>
              <a:rPr lang="en-US" dirty="0"/>
              <a:t>re- trained word embedding</a:t>
            </a:r>
            <a:r>
              <a:rPr lang="en-US" altLang="zh-CN" dirty="0"/>
              <a:t>:</a:t>
            </a:r>
            <a:br>
              <a:rPr lang="en-US" altLang="zh-CN" dirty="0"/>
            </a:br>
            <a:r>
              <a:rPr lang="en-US" dirty="0"/>
              <a:t>Glove, </a:t>
            </a:r>
            <a:r>
              <a:rPr lang="en-US" dirty="0" err="1"/>
              <a:t>FastText</a:t>
            </a:r>
            <a:r>
              <a:rPr lang="en-US" dirty="0"/>
              <a:t> as transfer learning </a:t>
            </a:r>
          </a:p>
          <a:p>
            <a:pPr>
              <a:buFont typeface="Wingdings" pitchFamily="2" charset="2"/>
              <a:buChar char="§"/>
            </a:pPr>
            <a:r>
              <a:rPr lang="en-US" altLang="zh-CN" dirty="0"/>
              <a:t>Combine</a:t>
            </a:r>
            <a:r>
              <a:rPr lang="zh-CN" altLang="en-US" dirty="0"/>
              <a:t> </a:t>
            </a:r>
            <a:r>
              <a:rPr lang="en-US" altLang="zh-CN" dirty="0"/>
              <a:t>headline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text</a:t>
            </a:r>
            <a:r>
              <a:rPr lang="zh-CN" altLang="en-US" dirty="0"/>
              <a:t> </a:t>
            </a:r>
            <a:r>
              <a:rPr lang="en-US" altLang="zh-CN" dirty="0"/>
              <a:t>reviews</a:t>
            </a:r>
          </a:p>
          <a:p>
            <a:pPr>
              <a:buFont typeface="Wingdings" pitchFamily="2" charset="2"/>
              <a:buChar char="§"/>
            </a:pPr>
            <a:r>
              <a:rPr lang="en-US" dirty="0" err="1"/>
              <a:t>Lemmatizer</a:t>
            </a:r>
            <a:r>
              <a:rPr lang="zh-CN" altLang="en-US" dirty="0"/>
              <a:t> </a:t>
            </a:r>
            <a:endParaRPr lang="en-US" altLang="zh-CN" dirty="0"/>
          </a:p>
          <a:p>
            <a:pPr>
              <a:buFont typeface="Wingdings" pitchFamily="2" charset="2"/>
              <a:buChar char="§"/>
            </a:pPr>
            <a:r>
              <a:rPr lang="en-US" altLang="zh-CN" dirty="0"/>
              <a:t>Combine</a:t>
            </a:r>
            <a:r>
              <a:rPr lang="zh-CN" altLang="en-US" dirty="0"/>
              <a:t> </a:t>
            </a:r>
            <a:r>
              <a:rPr lang="en-US" altLang="zh-CN" dirty="0"/>
              <a:t>headline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reviews</a:t>
            </a:r>
            <a:r>
              <a:rPr lang="zh-CN" altLang="en-US" dirty="0"/>
              <a:t> </a:t>
            </a:r>
            <a:endParaRPr lang="en-US" altLang="zh-CN" dirty="0"/>
          </a:p>
          <a:p>
            <a:pPr>
              <a:buFont typeface="Wingdings" pitchFamily="2" charset="2"/>
              <a:buChar char="§"/>
            </a:pPr>
            <a:r>
              <a:rPr lang="en-US" altLang="zh-CN" dirty="0"/>
              <a:t>Classification</a:t>
            </a:r>
            <a:r>
              <a:rPr lang="zh-CN" altLang="en-US" dirty="0"/>
              <a:t> </a:t>
            </a:r>
            <a:r>
              <a:rPr lang="en-US" altLang="zh-CN" dirty="0"/>
              <a:t>based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5</a:t>
            </a:r>
            <a:r>
              <a:rPr lang="zh-CN" altLang="en-US" dirty="0"/>
              <a:t> </a:t>
            </a:r>
            <a:r>
              <a:rPr lang="en-US" altLang="zh-CN" dirty="0"/>
              <a:t>classes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B0410C7F-7EF9-E248-903A-A3F8BBED84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7228" y="3837753"/>
            <a:ext cx="3157543" cy="25303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0C5C7A2-8531-7E43-8DF5-BC76AACEE5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1424" y="3857072"/>
            <a:ext cx="3150694" cy="2530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7449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73814-9945-4E4D-844E-FDE2318ED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300" y="1473424"/>
            <a:ext cx="8915399" cy="2880020"/>
          </a:xfrm>
        </p:spPr>
        <p:txBody>
          <a:bodyPr>
            <a:normAutofit/>
          </a:bodyPr>
          <a:lstStyle/>
          <a:p>
            <a:pPr algn="ctr"/>
            <a:r>
              <a:rPr lang="en-US" altLang="zh-CN" sz="9600" b="1" dirty="0"/>
              <a:t>Thank</a:t>
            </a:r>
            <a:r>
              <a:rPr lang="zh-CN" altLang="en-US" sz="9600" b="1" dirty="0"/>
              <a:t> </a:t>
            </a:r>
            <a:r>
              <a:rPr lang="en-US" altLang="zh-CN" sz="9600" b="1" dirty="0"/>
              <a:t>you</a:t>
            </a:r>
            <a:endParaRPr lang="en-US" sz="9600" b="1" dirty="0"/>
          </a:p>
        </p:txBody>
      </p:sp>
    </p:spTree>
    <p:extLst>
      <p:ext uri="{BB962C8B-B14F-4D97-AF65-F5344CB8AC3E}">
        <p14:creationId xmlns:p14="http://schemas.microsoft.com/office/powerpoint/2010/main" val="706830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28F88-E2E9-6B4E-8551-DBB9EBD9D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Motivation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9B5E00-FE08-EC4E-B83D-0401A7BDBB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37488"/>
            <a:ext cx="8915400" cy="4520119"/>
          </a:xfrm>
        </p:spPr>
        <p:txBody>
          <a:bodyPr/>
          <a:lstStyle/>
          <a:p>
            <a:r>
              <a:rPr lang="en-US" dirty="0"/>
              <a:t>In recent years, electronic commerce more and more dominates the market, and there has been a huge increase of interest from brands, companies and data scientists in sentiment analysis and the application to find the business intelligence insight.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Recent study from Zendesk mentioned that 45% of people share negative customer service experience and 30% share positive customer service experience via social media, which shows a high demand for mining the information and extracting the opinion and meaning for further analysis.</a:t>
            </a:r>
          </a:p>
          <a:p>
            <a:endParaRPr lang="en-US" dirty="0"/>
          </a:p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classifying</a:t>
            </a:r>
            <a:r>
              <a:rPr lang="zh-CN" altLang="en-US" dirty="0"/>
              <a:t> </a:t>
            </a:r>
            <a:r>
              <a:rPr lang="en-US" altLang="zh-CN" dirty="0"/>
              <a:t>Amazon</a:t>
            </a:r>
            <a:r>
              <a:rPr lang="zh-CN" altLang="en-US" dirty="0"/>
              <a:t> </a:t>
            </a:r>
            <a:r>
              <a:rPr lang="en-US" altLang="zh-CN" dirty="0"/>
              <a:t>reviews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transfer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some</a:t>
            </a:r>
            <a:r>
              <a:rPr lang="zh-CN" altLang="en-US" dirty="0"/>
              <a:t> </a:t>
            </a:r>
            <a:r>
              <a:rPr lang="en-US" altLang="zh-CN" dirty="0"/>
              <a:t>text</a:t>
            </a:r>
            <a:r>
              <a:rPr lang="zh-CN" altLang="en-US" dirty="0"/>
              <a:t> </a:t>
            </a:r>
            <a:r>
              <a:rPr lang="en-US" altLang="zh-CN" dirty="0"/>
              <a:t>without</a:t>
            </a:r>
            <a:r>
              <a:rPr lang="zh-CN" altLang="en-US" dirty="0"/>
              <a:t> </a:t>
            </a:r>
            <a:r>
              <a:rPr lang="en-US" altLang="zh-CN" dirty="0"/>
              <a:t>labels,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order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give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sentiment</a:t>
            </a:r>
            <a:r>
              <a:rPr lang="zh-CN" altLang="en-US" dirty="0"/>
              <a:t> </a:t>
            </a:r>
            <a:r>
              <a:rPr lang="en-US" altLang="zh-CN" dirty="0"/>
              <a:t>suggestion</a:t>
            </a:r>
            <a:r>
              <a:rPr lang="zh-CN" altLang="en-US" dirty="0"/>
              <a:t> </a:t>
            </a:r>
            <a:r>
              <a:rPr lang="en-US" altLang="zh-CN" dirty="0"/>
              <a:t>(such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whether</a:t>
            </a:r>
            <a:r>
              <a:rPr lang="zh-CN" altLang="en-US" dirty="0"/>
              <a:t> </a:t>
            </a:r>
            <a:r>
              <a:rPr lang="en-US" altLang="zh-CN" dirty="0"/>
              <a:t>recommend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video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YouTube</a:t>
            </a:r>
            <a:r>
              <a:rPr lang="zh-CN" altLang="en-US" dirty="0"/>
              <a:t> </a:t>
            </a:r>
            <a:r>
              <a:rPr lang="en-US" altLang="zh-CN" dirty="0"/>
              <a:t>based</a:t>
            </a:r>
            <a:r>
              <a:rPr lang="zh-CN" altLang="en-US" dirty="0"/>
              <a:t> </a:t>
            </a:r>
            <a:r>
              <a:rPr lang="en-US" altLang="zh-CN" dirty="0"/>
              <a:t>one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comments).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977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A8E0E-F627-9B4F-9819-CA4695F55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Objective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850BA-D904-E14C-A8D3-222CC78F3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90157"/>
            <a:ext cx="8915400" cy="3777622"/>
          </a:xfrm>
        </p:spPr>
        <p:txBody>
          <a:bodyPr/>
          <a:lstStyle/>
          <a:p>
            <a:r>
              <a:rPr lang="en-US" dirty="0"/>
              <a:t>Understanding </a:t>
            </a:r>
            <a:r>
              <a:rPr lang="en-US" altLang="zh-CN" dirty="0"/>
              <a:t>customer’s</a:t>
            </a:r>
            <a:r>
              <a:rPr lang="en-US" dirty="0"/>
              <a:t> sentiment </a:t>
            </a:r>
            <a:r>
              <a:rPr lang="en-US" altLang="zh-CN" dirty="0"/>
              <a:t>based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descriptive</a:t>
            </a:r>
            <a:r>
              <a:rPr lang="zh-CN" altLang="en-US" dirty="0"/>
              <a:t> </a:t>
            </a:r>
            <a:r>
              <a:rPr lang="en-US" altLang="zh-CN" dirty="0"/>
              <a:t>text</a:t>
            </a:r>
            <a:r>
              <a:rPr lang="zh-CN" altLang="en-US" dirty="0"/>
              <a:t> </a:t>
            </a:r>
            <a:r>
              <a:rPr lang="en-US" altLang="zh-CN" dirty="0"/>
              <a:t>reviews.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/>
              <a:t>Review</a:t>
            </a:r>
            <a:r>
              <a:rPr lang="zh-CN" altLang="en-US" dirty="0"/>
              <a:t> </a:t>
            </a:r>
            <a:r>
              <a:rPr lang="en-US" altLang="zh-CN" dirty="0"/>
              <a:t>classification:</a:t>
            </a:r>
            <a:br>
              <a:rPr lang="en-US" altLang="zh-CN" dirty="0"/>
            </a:br>
            <a:br>
              <a:rPr lang="en-US" altLang="zh-CN" dirty="0"/>
            </a:br>
            <a:endParaRPr lang="en-US" altLang="zh-CN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3B542CC-A5BE-874A-A27F-D8E27CE7E88D}"/>
              </a:ext>
            </a:extLst>
          </p:cNvPr>
          <p:cNvSpPr/>
          <p:nvPr/>
        </p:nvSpPr>
        <p:spPr>
          <a:xfrm>
            <a:off x="3054485" y="3489797"/>
            <a:ext cx="1877439" cy="75875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Text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reviews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53D2353A-CEF6-DB46-8E1F-515AABC368C2}"/>
              </a:ext>
            </a:extLst>
          </p:cNvPr>
          <p:cNvSpPr/>
          <p:nvPr/>
        </p:nvSpPr>
        <p:spPr>
          <a:xfrm>
            <a:off x="5997826" y="3121362"/>
            <a:ext cx="1728317" cy="6152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Negative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39A150F-080E-9B41-A258-A792161B8D50}"/>
              </a:ext>
            </a:extLst>
          </p:cNvPr>
          <p:cNvSpPr/>
          <p:nvPr/>
        </p:nvSpPr>
        <p:spPr>
          <a:xfrm>
            <a:off x="5997827" y="4337724"/>
            <a:ext cx="1728316" cy="6152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Positive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D605B20-5B82-DA45-BC88-8D9F0549F009}"/>
              </a:ext>
            </a:extLst>
          </p:cNvPr>
          <p:cNvSpPr/>
          <p:nvPr/>
        </p:nvSpPr>
        <p:spPr>
          <a:xfrm>
            <a:off x="8581383" y="3107581"/>
            <a:ext cx="1887167" cy="65013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Not</a:t>
            </a:r>
            <a:r>
              <a:rPr lang="zh-CN" altLang="en-US" sz="1400" dirty="0">
                <a:solidFill>
                  <a:schemeClr val="tx1"/>
                </a:solidFill>
              </a:rPr>
              <a:t> </a:t>
            </a:r>
            <a:r>
              <a:rPr lang="en-US" altLang="zh-CN" sz="1400" dirty="0">
                <a:solidFill>
                  <a:schemeClr val="tx1"/>
                </a:solidFill>
              </a:rPr>
              <a:t>recommend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CF025322-F6A0-B344-A05E-4947B49EFC15}"/>
              </a:ext>
            </a:extLst>
          </p:cNvPr>
          <p:cNvSpPr/>
          <p:nvPr/>
        </p:nvSpPr>
        <p:spPr>
          <a:xfrm>
            <a:off x="8581383" y="4302866"/>
            <a:ext cx="1887167" cy="65013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Recommended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AEF3366-D3A4-C34B-B22C-2170A56F89C9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4931924" y="3429000"/>
            <a:ext cx="1065902" cy="440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5C08BD6-0EDC-454B-A62D-CA313A8486CE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4931924" y="3869176"/>
            <a:ext cx="1065903" cy="7761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11E50D9-965C-7848-A23F-AF9443F63CD6}"/>
              </a:ext>
            </a:extLst>
          </p:cNvPr>
          <p:cNvCxnSpPr>
            <a:stCxn id="5" idx="3"/>
            <a:endCxn id="7" idx="1"/>
          </p:cNvCxnSpPr>
          <p:nvPr/>
        </p:nvCxnSpPr>
        <p:spPr>
          <a:xfrm>
            <a:off x="7726143" y="3429000"/>
            <a:ext cx="855240" cy="36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C507521-5024-284A-A345-6583879D5901}"/>
              </a:ext>
            </a:extLst>
          </p:cNvPr>
          <p:cNvCxnSpPr>
            <a:stCxn id="6" idx="3"/>
            <a:endCxn id="8" idx="1"/>
          </p:cNvCxnSpPr>
          <p:nvPr/>
        </p:nvCxnSpPr>
        <p:spPr>
          <a:xfrm flipV="1">
            <a:off x="7726143" y="4627933"/>
            <a:ext cx="855240" cy="174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6245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6A673-20A0-FC43-B542-0A4A52459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Dataset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8ACBA-E77B-2144-95A8-E1E69E0C44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627762"/>
            <a:ext cx="8915400" cy="3777622"/>
          </a:xfrm>
        </p:spPr>
        <p:txBody>
          <a:bodyPr>
            <a:normAutofit/>
          </a:bodyPr>
          <a:lstStyle/>
          <a:p>
            <a:r>
              <a:rPr lang="en-US" sz="1400" dirty="0"/>
              <a:t>Amazon product reviews dataset consists of star ratings</a:t>
            </a:r>
            <a:r>
              <a:rPr lang="zh-CN" altLang="en-US" sz="1400" dirty="0"/>
              <a:t> </a:t>
            </a:r>
            <a:r>
              <a:rPr lang="en-US" altLang="zh-CN" sz="1400" dirty="0"/>
              <a:t>(1-5)</a:t>
            </a:r>
            <a:r>
              <a:rPr lang="en-US" sz="1400" dirty="0"/>
              <a:t>, the headline and the descriptive customer reviews.</a:t>
            </a:r>
          </a:p>
          <a:p>
            <a:r>
              <a:rPr lang="en-US" sz="1400" dirty="0"/>
              <a:t>The original dataset is pre-split into a testing set and training set. Training set contains 3</a:t>
            </a:r>
            <a:r>
              <a:rPr lang="en-US" altLang="zh-CN" sz="1400" dirty="0"/>
              <a:t>,</a:t>
            </a:r>
            <a:r>
              <a:rPr lang="en-US" sz="1400" dirty="0"/>
              <a:t>000</a:t>
            </a:r>
            <a:r>
              <a:rPr lang="en-US" altLang="zh-CN" sz="1400" dirty="0"/>
              <a:t>,</a:t>
            </a:r>
            <a:r>
              <a:rPr lang="en-US" sz="1400" dirty="0"/>
              <a:t>000 reviews and testing set contains 6</a:t>
            </a:r>
            <a:r>
              <a:rPr lang="en-US" altLang="zh-CN" sz="1400" dirty="0"/>
              <a:t>5</a:t>
            </a:r>
            <a:r>
              <a:rPr lang="en-US" sz="1400" dirty="0"/>
              <a:t>0</a:t>
            </a:r>
            <a:r>
              <a:rPr lang="en-US" altLang="zh-CN" sz="1400" dirty="0"/>
              <a:t>,</a:t>
            </a:r>
            <a:r>
              <a:rPr lang="en-US" sz="1400" dirty="0"/>
              <a:t>000 reviews.</a:t>
            </a:r>
          </a:p>
          <a:p>
            <a:r>
              <a:rPr lang="en-US" sz="1400" dirty="0"/>
              <a:t>Link to Kaggle data page: </a:t>
            </a:r>
            <a:r>
              <a:rPr lang="en-US" sz="1400" u="sng" dirty="0">
                <a:hlinkClick r:id="rId2"/>
              </a:rPr>
              <a:t>https://www.kaggle.com/bittlingmayer/amazonreviews</a:t>
            </a:r>
            <a:br>
              <a:rPr lang="en-US" sz="1400" u="sng" dirty="0"/>
            </a:br>
            <a:br>
              <a:rPr lang="en-US" sz="1400" u="sng" dirty="0"/>
            </a:br>
            <a:r>
              <a:rPr lang="en-US" sz="1400" dirty="0"/>
              <a:t>Link to dataset: </a:t>
            </a:r>
            <a:r>
              <a:rPr lang="en-US" sz="1400" u="sng" dirty="0">
                <a:hlinkClick r:id="rId3"/>
              </a:rPr>
              <a:t>https://drive.google.com/drive/folders/0Bz8a_Dbh9Qhbfll6bVpmNUtUcFdjYmF2SEpmZUZUcVNiMUw1TWN6RDV3a0JHT3kxLVhVR2M</a:t>
            </a:r>
            <a:r>
              <a:rPr lang="en-US" sz="1400" dirty="0"/>
              <a:t> </a:t>
            </a:r>
          </a:p>
          <a:p>
            <a:endParaRPr lang="en-US" sz="1400" dirty="0"/>
          </a:p>
          <a:p>
            <a:endParaRPr lang="en-US" sz="1400" dirty="0"/>
          </a:p>
        </p:txBody>
      </p:sp>
      <p:pic>
        <p:nvPicPr>
          <p:cNvPr id="4" name="Screen Shot 2018-10-14 at 5.29.38 PM.png" descr="Screen Shot 2018-10-14 at 5.29.38 PM.png">
            <a:extLst>
              <a:ext uri="{FF2B5EF4-FFF2-40B4-BE49-F238E27FC236}">
                <a16:creationId xmlns:a16="http://schemas.microsoft.com/office/drawing/2014/main" id="{1B54820E-4598-C44A-B86A-66600621CD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301577" y="4011297"/>
            <a:ext cx="5203035" cy="2387567"/>
          </a:xfrm>
          <a:prstGeom prst="rect">
            <a:avLst/>
          </a:prstGeom>
          <a:ln w="12700">
            <a:miter lim="400000"/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07D8E2A-9F99-CE4A-B2DD-69AA53E8A1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1778" y="4011297"/>
            <a:ext cx="4548646" cy="2387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675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EA0CD-D4A3-A349-B7F5-F6BB0DFD3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Preprocessing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clean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7B1B692-8767-1C4E-9B8D-04D88920A8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40189"/>
            <a:ext cx="8915400" cy="3777622"/>
          </a:xfrm>
        </p:spPr>
        <p:txBody>
          <a:bodyPr>
            <a:normAutofit/>
          </a:bodyPr>
          <a:lstStyle/>
          <a:p>
            <a:r>
              <a:rPr lang="en-US" dirty="0"/>
              <a:t>Random</a:t>
            </a:r>
            <a:r>
              <a:rPr lang="zh-CN" altLang="en-US" dirty="0"/>
              <a:t> </a:t>
            </a:r>
            <a:r>
              <a:rPr lang="en-US" altLang="zh-CN" dirty="0"/>
              <a:t>select</a:t>
            </a:r>
            <a:r>
              <a:rPr lang="zh-CN" altLang="en-US" dirty="0"/>
              <a:t> </a:t>
            </a:r>
            <a:r>
              <a:rPr lang="en-US" altLang="zh-CN" dirty="0"/>
              <a:t>200,000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original</a:t>
            </a:r>
            <a:r>
              <a:rPr lang="zh-CN" altLang="en-US" dirty="0"/>
              <a:t> </a:t>
            </a:r>
            <a:r>
              <a:rPr lang="en-US" altLang="zh-CN" dirty="0"/>
              <a:t>training</a:t>
            </a:r>
            <a:r>
              <a:rPr lang="zh-CN" altLang="en-US" dirty="0"/>
              <a:t> </a:t>
            </a:r>
            <a:r>
              <a:rPr lang="en-US" altLang="zh-CN" dirty="0"/>
              <a:t>set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50,000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original</a:t>
            </a:r>
            <a:r>
              <a:rPr lang="zh-CN" altLang="en-US" dirty="0"/>
              <a:t> </a:t>
            </a:r>
            <a:r>
              <a:rPr lang="en-US" altLang="zh-CN" dirty="0"/>
              <a:t>testing</a:t>
            </a:r>
            <a:r>
              <a:rPr lang="zh-CN" altLang="en-US" dirty="0"/>
              <a:t> </a:t>
            </a:r>
            <a:r>
              <a:rPr lang="en-US" altLang="zh-CN" dirty="0"/>
              <a:t>set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create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smaller</a:t>
            </a:r>
            <a:r>
              <a:rPr lang="zh-CN" altLang="en-US" dirty="0"/>
              <a:t> </a:t>
            </a:r>
            <a:r>
              <a:rPr lang="en-US" altLang="zh-CN" dirty="0"/>
              <a:t>balanced</a:t>
            </a:r>
            <a:r>
              <a:rPr lang="zh-CN" altLang="en-US" dirty="0"/>
              <a:t> </a:t>
            </a:r>
            <a:r>
              <a:rPr lang="en-US" altLang="zh-CN" dirty="0"/>
              <a:t>dataset.</a:t>
            </a:r>
          </a:p>
          <a:p>
            <a:r>
              <a:rPr lang="en-US" altLang="zh-CN" dirty="0"/>
              <a:t>Cleaning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data:</a:t>
            </a:r>
            <a:r>
              <a:rPr lang="zh-CN" altLang="en-US" dirty="0"/>
              <a:t> </a:t>
            </a:r>
            <a:r>
              <a:rPr lang="en-US" altLang="zh-CN" dirty="0"/>
              <a:t>	</a:t>
            </a:r>
          </a:p>
          <a:p>
            <a:pPr lvl="1"/>
            <a:r>
              <a:rPr lang="en-US" altLang="zh-CN" dirty="0"/>
              <a:t>Covert</a:t>
            </a:r>
            <a:r>
              <a:rPr lang="zh-CN" altLang="en-US" dirty="0"/>
              <a:t> </a:t>
            </a:r>
            <a:r>
              <a:rPr lang="en-US" altLang="zh-CN" dirty="0"/>
              <a:t>each</a:t>
            </a:r>
            <a:r>
              <a:rPr lang="zh-CN" altLang="en-US" dirty="0"/>
              <a:t> </a:t>
            </a:r>
            <a:r>
              <a:rPr lang="en-US" altLang="zh-CN" dirty="0"/>
              <a:t>word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lower</a:t>
            </a:r>
            <a:r>
              <a:rPr lang="zh-CN" altLang="en-US" dirty="0"/>
              <a:t> </a:t>
            </a:r>
            <a:r>
              <a:rPr lang="en-US" altLang="zh-CN" dirty="0"/>
              <a:t>case </a:t>
            </a:r>
          </a:p>
          <a:p>
            <a:pPr lvl="1"/>
            <a:r>
              <a:rPr lang="en-US" altLang="zh-CN" dirty="0"/>
              <a:t>Remove</a:t>
            </a:r>
            <a:r>
              <a:rPr lang="zh-CN" altLang="en-US" dirty="0"/>
              <a:t> </a:t>
            </a:r>
            <a:r>
              <a:rPr lang="en-US" altLang="zh-CN" dirty="0"/>
              <a:t>web</a:t>
            </a:r>
            <a:r>
              <a:rPr lang="zh-CN" altLang="en-US" dirty="0"/>
              <a:t> </a:t>
            </a:r>
            <a:r>
              <a:rPr lang="en-US" altLang="zh-CN" dirty="0"/>
              <a:t>link</a:t>
            </a:r>
          </a:p>
          <a:p>
            <a:pPr lvl="1"/>
            <a:r>
              <a:rPr lang="en-US" altLang="zh-CN" dirty="0"/>
              <a:t>Remove</a:t>
            </a:r>
            <a:r>
              <a:rPr lang="zh-CN" altLang="en-US" dirty="0"/>
              <a:t> </a:t>
            </a:r>
            <a:r>
              <a:rPr lang="en-US" altLang="zh-CN" dirty="0"/>
              <a:t>@</a:t>
            </a:r>
            <a:r>
              <a:rPr lang="zh-CN" altLang="en-US" dirty="0"/>
              <a:t> </a:t>
            </a:r>
            <a:r>
              <a:rPr lang="en-US" altLang="zh-CN" dirty="0"/>
              <a:t>social</a:t>
            </a:r>
            <a:r>
              <a:rPr lang="zh-CN" altLang="en-US" dirty="0"/>
              <a:t> </a:t>
            </a:r>
            <a:r>
              <a:rPr lang="en-US" altLang="zh-CN" dirty="0"/>
              <a:t>media</a:t>
            </a:r>
            <a:r>
              <a:rPr lang="zh-CN" altLang="en-US" dirty="0"/>
              <a:t> </a:t>
            </a:r>
            <a:r>
              <a:rPr lang="en-US" altLang="zh-CN" dirty="0"/>
              <a:t>account </a:t>
            </a:r>
          </a:p>
          <a:p>
            <a:pPr lvl="1"/>
            <a:r>
              <a:rPr lang="en-US" altLang="zh-CN" dirty="0"/>
              <a:t>Remove</a:t>
            </a:r>
            <a:r>
              <a:rPr lang="zh-CN" altLang="en-US" dirty="0"/>
              <a:t> </a:t>
            </a:r>
            <a:r>
              <a:rPr lang="en-US" altLang="zh-CN" dirty="0"/>
              <a:t>non-alphabetic</a:t>
            </a:r>
            <a:r>
              <a:rPr lang="zh-CN" altLang="en-US" dirty="0"/>
              <a:t> </a:t>
            </a:r>
            <a:r>
              <a:rPr lang="en-US" altLang="zh-CN" dirty="0"/>
              <a:t>characters</a:t>
            </a:r>
          </a:p>
          <a:p>
            <a:r>
              <a:rPr lang="en-US" altLang="zh-CN" dirty="0"/>
              <a:t>Export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csv</a:t>
            </a:r>
            <a:r>
              <a:rPr lang="zh-CN" altLang="en-US" dirty="0"/>
              <a:t> </a:t>
            </a:r>
            <a:r>
              <a:rPr lang="en-US" altLang="zh-CN" dirty="0"/>
              <a:t>file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saving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cleaning</a:t>
            </a:r>
            <a:r>
              <a:rPr lang="zh-CN" altLang="en-US" dirty="0"/>
              <a:t> </a:t>
            </a:r>
            <a:r>
              <a:rPr lang="en-US" altLang="zh-CN" dirty="0"/>
              <a:t>time.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4CF4C5E-B2E1-7E41-B526-68BDE206CD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6534" y="2906763"/>
            <a:ext cx="3429000" cy="6985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DE6113A-A990-C74D-9A9B-EDBC97575B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9212" y="4722290"/>
            <a:ext cx="6636774" cy="9678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40C0F56-5096-8A4C-B8E3-ED79C7A5F6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5690" y="5789752"/>
            <a:ext cx="7399844" cy="888275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87CF894-955B-DD47-B80B-7B5A86D91354}"/>
              </a:ext>
            </a:extLst>
          </p:cNvPr>
          <p:cNvSpPr/>
          <p:nvPr/>
        </p:nvSpPr>
        <p:spPr>
          <a:xfrm>
            <a:off x="9560449" y="4799132"/>
            <a:ext cx="1901824" cy="469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Examples</a:t>
            </a:r>
            <a:r>
              <a:rPr lang="zh-CN" altLang="en-US" sz="1100" dirty="0">
                <a:solidFill>
                  <a:schemeClr val="tx1"/>
                </a:solidFill>
              </a:rPr>
              <a:t> </a:t>
            </a:r>
            <a:r>
              <a:rPr lang="en-US" altLang="zh-CN" sz="1100" dirty="0">
                <a:solidFill>
                  <a:schemeClr val="tx1"/>
                </a:solidFill>
              </a:rPr>
              <a:t>after</a:t>
            </a:r>
            <a:r>
              <a:rPr lang="zh-CN" altLang="en-US" sz="1100" dirty="0">
                <a:solidFill>
                  <a:schemeClr val="tx1"/>
                </a:solidFill>
              </a:rPr>
              <a:t> </a:t>
            </a:r>
            <a:r>
              <a:rPr lang="en-US" altLang="zh-CN" sz="1100" dirty="0">
                <a:solidFill>
                  <a:schemeClr val="tx1"/>
                </a:solidFill>
              </a:rPr>
              <a:t>cleaning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9C59066F-D6DA-0741-9145-5DCF9A99F721}"/>
              </a:ext>
            </a:extLst>
          </p:cNvPr>
          <p:cNvCxnSpPr>
            <a:stCxn id="10" idx="3"/>
          </p:cNvCxnSpPr>
          <p:nvPr/>
        </p:nvCxnSpPr>
        <p:spPr>
          <a:xfrm>
            <a:off x="9225986" y="5206222"/>
            <a:ext cx="1463175" cy="583530"/>
          </a:xfrm>
          <a:prstGeom prst="bentConnector3">
            <a:avLst>
              <a:gd name="adj1" fmla="val 1003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9638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92F0B-D0C1-DB49-8DB2-215A54C1C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804CA2F-78F1-2244-82BD-5D00B67BC3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606510"/>
            <a:ext cx="3688132" cy="295559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DF5CF8B-F838-2846-9E88-736D4EABC9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3068" y="3908362"/>
            <a:ext cx="4375876" cy="270419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0A673E8-9692-4B4B-BF90-4425AEAEA0DD}"/>
              </a:ext>
            </a:extLst>
          </p:cNvPr>
          <p:cNvSpPr txBox="1"/>
          <p:nvPr/>
        </p:nvSpPr>
        <p:spPr>
          <a:xfrm>
            <a:off x="2835021" y="3539030"/>
            <a:ext cx="2945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Word</a:t>
            </a:r>
            <a:r>
              <a:rPr lang="zh-CN" altLang="en-US" dirty="0"/>
              <a:t> </a:t>
            </a:r>
            <a:r>
              <a:rPr lang="en-US" altLang="zh-CN" dirty="0"/>
              <a:t>Cloud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headline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202C2A-9469-B648-9922-BD250E8020AC}"/>
              </a:ext>
            </a:extLst>
          </p:cNvPr>
          <p:cNvSpPr txBox="1"/>
          <p:nvPr/>
        </p:nvSpPr>
        <p:spPr>
          <a:xfrm>
            <a:off x="8061953" y="3539030"/>
            <a:ext cx="3313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Word</a:t>
            </a:r>
            <a:r>
              <a:rPr lang="zh-CN" altLang="en-US" dirty="0"/>
              <a:t> </a:t>
            </a:r>
            <a:r>
              <a:rPr lang="en-US" altLang="zh-CN" dirty="0"/>
              <a:t>Cloud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 err="1"/>
              <a:t>text_reviews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CB4C633-A8DF-9E40-B962-147210AA6C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4461" y="624109"/>
            <a:ext cx="3658218" cy="293799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9F17D98-B7F3-E94D-ACE5-81FEE9BE32F2}"/>
              </a:ext>
            </a:extLst>
          </p:cNvPr>
          <p:cNvSpPr txBox="1"/>
          <p:nvPr/>
        </p:nvSpPr>
        <p:spPr>
          <a:xfrm>
            <a:off x="5937726" y="6532211"/>
            <a:ext cx="2222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Weighted</a:t>
            </a:r>
            <a:r>
              <a:rPr lang="zh-CN" altLang="en-US" dirty="0"/>
              <a:t> </a:t>
            </a:r>
            <a:r>
              <a:rPr lang="en-US" altLang="zh-CN" dirty="0"/>
              <a:t>dataset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92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1DFB1-791A-564B-8BCB-CD21D0E42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Preprocessing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2BF9C-2404-4E43-97F3-C3672C77D2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816100"/>
            <a:ext cx="8915400" cy="4813300"/>
          </a:xfrm>
        </p:spPr>
        <p:txBody>
          <a:bodyPr>
            <a:noAutofit/>
          </a:bodyPr>
          <a:lstStyle/>
          <a:p>
            <a:r>
              <a:rPr lang="en-US" altLang="zh-CN" sz="2000" dirty="0"/>
              <a:t>Inputs:</a:t>
            </a:r>
          </a:p>
          <a:p>
            <a:pPr lvl="1"/>
            <a:r>
              <a:rPr lang="en-US" altLang="zh-CN" sz="2000" dirty="0"/>
              <a:t>Removing</a:t>
            </a:r>
            <a:r>
              <a:rPr lang="zh-CN" altLang="en-US" sz="2000" dirty="0"/>
              <a:t> </a:t>
            </a:r>
            <a:r>
              <a:rPr lang="en-US" altLang="zh-CN" sz="2000" dirty="0"/>
              <a:t>stop-words</a:t>
            </a:r>
            <a:r>
              <a:rPr lang="zh-CN" altLang="en-US" sz="2000" dirty="0"/>
              <a:t> </a:t>
            </a:r>
            <a:r>
              <a:rPr lang="en-US" altLang="zh-CN" sz="2000" dirty="0"/>
              <a:t>by</a:t>
            </a:r>
            <a:r>
              <a:rPr lang="zh-CN" altLang="en-US" sz="2000" dirty="0"/>
              <a:t> </a:t>
            </a:r>
            <a:r>
              <a:rPr lang="en-US" altLang="zh-CN" sz="2000" i="1" dirty="0" err="1"/>
              <a:t>nltk.corpus.stopwords</a:t>
            </a:r>
            <a:r>
              <a:rPr lang="zh-CN" altLang="en-US" sz="2000" dirty="0"/>
              <a:t> </a:t>
            </a:r>
            <a:r>
              <a:rPr lang="en-US" altLang="zh-CN" sz="2000" dirty="0"/>
              <a:t>,</a:t>
            </a:r>
            <a:r>
              <a:rPr lang="zh-CN" altLang="en-US" sz="2000" dirty="0"/>
              <a:t> </a:t>
            </a:r>
            <a:r>
              <a:rPr lang="en-US" altLang="zh-CN" sz="2000" dirty="0"/>
              <a:t>and</a:t>
            </a:r>
            <a:r>
              <a:rPr lang="zh-CN" altLang="en-US" sz="2000" dirty="0"/>
              <a:t> </a:t>
            </a:r>
            <a:r>
              <a:rPr lang="en-US" altLang="zh-CN" sz="2000" dirty="0"/>
              <a:t>stemming</a:t>
            </a:r>
            <a:r>
              <a:rPr lang="zh-CN" altLang="en-US" sz="2000" dirty="0"/>
              <a:t> </a:t>
            </a:r>
            <a:r>
              <a:rPr lang="en-US" altLang="zh-CN" sz="2000" dirty="0"/>
              <a:t>by</a:t>
            </a:r>
            <a:r>
              <a:rPr lang="zh-CN" altLang="en-US" sz="2000" dirty="0"/>
              <a:t> </a:t>
            </a:r>
            <a:r>
              <a:rPr lang="en-US" sz="2000" i="1" dirty="0" err="1"/>
              <a:t>nltk.stem.SnowballStemmer</a:t>
            </a:r>
            <a:r>
              <a:rPr lang="zh-CN" altLang="en-US" sz="2000" i="1" dirty="0"/>
              <a:t> </a:t>
            </a:r>
            <a:endParaRPr lang="en-US" altLang="zh-CN" sz="2000" i="1" dirty="0"/>
          </a:p>
          <a:p>
            <a:pPr lvl="1"/>
            <a:r>
              <a:rPr lang="en-US" altLang="zh-CN" sz="2000" dirty="0"/>
              <a:t>Bag</a:t>
            </a:r>
            <a:r>
              <a:rPr lang="zh-CN" altLang="en-US" sz="2000" dirty="0"/>
              <a:t> </a:t>
            </a:r>
            <a:r>
              <a:rPr lang="en-US" altLang="zh-CN" sz="2000" dirty="0"/>
              <a:t>of</a:t>
            </a:r>
            <a:r>
              <a:rPr lang="zh-CN" altLang="en-US" sz="2000" dirty="0"/>
              <a:t> </a:t>
            </a:r>
            <a:r>
              <a:rPr lang="en-US" altLang="zh-CN" sz="2000" dirty="0"/>
              <a:t>words</a:t>
            </a:r>
            <a:r>
              <a:rPr lang="zh-CN" altLang="en-US" sz="2000" dirty="0"/>
              <a:t> </a:t>
            </a:r>
            <a:r>
              <a:rPr lang="en-US" altLang="zh-CN" sz="2000" dirty="0"/>
              <a:t>–</a:t>
            </a:r>
            <a:r>
              <a:rPr lang="zh-CN" altLang="en-US" sz="2000" dirty="0"/>
              <a:t> </a:t>
            </a:r>
            <a:r>
              <a:rPr lang="en-US" altLang="zh-CN" sz="2000" dirty="0"/>
              <a:t>numerical</a:t>
            </a:r>
            <a:r>
              <a:rPr lang="zh-CN" altLang="en-US" sz="2000" dirty="0"/>
              <a:t> </a:t>
            </a:r>
            <a:r>
              <a:rPr lang="en-US" altLang="zh-CN" sz="2000" dirty="0"/>
              <a:t>representation</a:t>
            </a:r>
            <a:r>
              <a:rPr lang="zh-CN" altLang="en-US" sz="2000" dirty="0"/>
              <a:t> </a:t>
            </a:r>
            <a:r>
              <a:rPr lang="en-US" altLang="zh-CN" sz="2000" dirty="0"/>
              <a:t>of</a:t>
            </a:r>
            <a:r>
              <a:rPr lang="zh-CN" altLang="en-US" sz="2000" dirty="0"/>
              <a:t> </a:t>
            </a:r>
            <a:r>
              <a:rPr lang="en-US" altLang="zh-CN" sz="2000" dirty="0"/>
              <a:t>text</a:t>
            </a:r>
            <a:br>
              <a:rPr lang="en-US" altLang="zh-CN" sz="2000" dirty="0"/>
            </a:br>
            <a:r>
              <a:rPr lang="en-US" altLang="zh-CN" sz="2000" dirty="0"/>
              <a:t>Using</a:t>
            </a:r>
            <a:r>
              <a:rPr lang="zh-CN" altLang="en-US" sz="2000" dirty="0"/>
              <a:t> </a:t>
            </a:r>
            <a:r>
              <a:rPr lang="en-US" sz="2000" i="1" u="sng" dirty="0" err="1"/>
              <a:t>TfidfVectorizer</a:t>
            </a:r>
            <a:r>
              <a:rPr lang="zh-CN" altLang="en-US" sz="2000" dirty="0"/>
              <a:t> </a:t>
            </a:r>
            <a:r>
              <a:rPr lang="en-US" altLang="zh-CN" sz="2000" dirty="0"/>
              <a:t>(</a:t>
            </a:r>
            <a:r>
              <a:rPr lang="en-US" sz="2000" dirty="0"/>
              <a:t>term frequency–inverse document frequency</a:t>
            </a:r>
            <a:r>
              <a:rPr lang="en-US" altLang="zh-CN" sz="2000" dirty="0"/>
              <a:t>)</a:t>
            </a:r>
            <a:r>
              <a:rPr lang="zh-CN" altLang="en-US" sz="2000" dirty="0"/>
              <a:t> </a:t>
            </a:r>
            <a:r>
              <a:rPr lang="en-US" altLang="zh-CN" sz="2000" dirty="0"/>
              <a:t>and</a:t>
            </a:r>
            <a:r>
              <a:rPr lang="zh-CN" altLang="en-US" sz="2000" dirty="0"/>
              <a:t> </a:t>
            </a:r>
            <a:r>
              <a:rPr lang="en-US" altLang="zh-CN" sz="2000" i="1" dirty="0" err="1"/>
              <a:t>fit_transform</a:t>
            </a:r>
            <a:r>
              <a:rPr lang="zh-CN" altLang="en-US" sz="2000" i="1" dirty="0"/>
              <a:t> </a:t>
            </a:r>
            <a:r>
              <a:rPr lang="en-US" altLang="zh-CN" sz="2000" dirty="0"/>
              <a:t>method</a:t>
            </a:r>
            <a:r>
              <a:rPr lang="zh-CN" altLang="en-US" sz="2000" dirty="0"/>
              <a:t> </a:t>
            </a:r>
            <a:r>
              <a:rPr lang="en-US" altLang="zh-CN" sz="2000" dirty="0"/>
              <a:t>in</a:t>
            </a:r>
            <a:r>
              <a:rPr lang="zh-CN" altLang="en-US" sz="2000" dirty="0"/>
              <a:t> </a:t>
            </a:r>
            <a:r>
              <a:rPr lang="en-US" altLang="zh-CN" sz="2000" i="1" dirty="0" err="1"/>
              <a:t>sklearn</a:t>
            </a:r>
            <a:r>
              <a:rPr lang="zh-CN" altLang="en-US" sz="2000" dirty="0"/>
              <a:t> </a:t>
            </a:r>
            <a:r>
              <a:rPr lang="en-US" altLang="zh-CN" sz="2000" dirty="0"/>
              <a:t>to</a:t>
            </a:r>
            <a:r>
              <a:rPr lang="zh-CN" altLang="en-US" sz="2000" dirty="0"/>
              <a:t> </a:t>
            </a:r>
            <a:r>
              <a:rPr lang="en-US" altLang="zh-CN" sz="2000" dirty="0"/>
              <a:t>fit</a:t>
            </a:r>
            <a:r>
              <a:rPr lang="zh-CN" altLang="en-US" sz="2000" dirty="0"/>
              <a:t>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model</a:t>
            </a:r>
            <a:r>
              <a:rPr lang="zh-CN" altLang="en-US" sz="2000" dirty="0"/>
              <a:t> </a:t>
            </a:r>
            <a:r>
              <a:rPr lang="en-US" altLang="zh-CN" sz="2000" dirty="0"/>
              <a:t>of</a:t>
            </a:r>
            <a:r>
              <a:rPr lang="zh-CN" altLang="en-US" sz="2000" dirty="0"/>
              <a:t> </a:t>
            </a:r>
            <a:r>
              <a:rPr lang="en-US" altLang="zh-CN" sz="2000" dirty="0"/>
              <a:t>bag</a:t>
            </a:r>
            <a:r>
              <a:rPr lang="zh-CN" altLang="en-US" sz="2000" dirty="0"/>
              <a:t> </a:t>
            </a:r>
            <a:r>
              <a:rPr lang="en-US" altLang="zh-CN" sz="2000" dirty="0"/>
              <a:t>of</a:t>
            </a:r>
            <a:r>
              <a:rPr lang="zh-CN" altLang="en-US" sz="2000" dirty="0"/>
              <a:t> </a:t>
            </a:r>
            <a:r>
              <a:rPr lang="en-US" altLang="zh-CN" sz="2000" dirty="0"/>
              <a:t>words</a:t>
            </a:r>
            <a:r>
              <a:rPr lang="zh-CN" altLang="en-US" sz="2000" dirty="0"/>
              <a:t> </a:t>
            </a:r>
            <a:r>
              <a:rPr lang="en-US" altLang="zh-CN" sz="2000" dirty="0"/>
              <a:t>to</a:t>
            </a:r>
            <a:r>
              <a:rPr lang="zh-CN" altLang="en-US" sz="2000" dirty="0"/>
              <a:t> </a:t>
            </a:r>
            <a:r>
              <a:rPr lang="en-US" altLang="zh-CN" sz="2000" dirty="0"/>
              <a:t>create</a:t>
            </a:r>
            <a:r>
              <a:rPr lang="zh-CN" altLang="en-US" sz="2000" dirty="0"/>
              <a:t>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feature</a:t>
            </a:r>
            <a:r>
              <a:rPr lang="zh-CN" altLang="en-US" sz="2000" dirty="0"/>
              <a:t> </a:t>
            </a:r>
            <a:r>
              <a:rPr lang="en-US" altLang="zh-CN" sz="2000" dirty="0"/>
              <a:t>vectors.</a:t>
            </a:r>
            <a:r>
              <a:rPr lang="zh-CN" altLang="en-US" sz="2000" dirty="0"/>
              <a:t>   </a:t>
            </a:r>
            <a:endParaRPr lang="en-US" altLang="zh-CN" sz="2000" dirty="0"/>
          </a:p>
          <a:p>
            <a:r>
              <a:rPr lang="en-US" altLang="zh-CN" sz="2000" dirty="0"/>
              <a:t>Labels:</a:t>
            </a:r>
            <a:br>
              <a:rPr lang="en-US" altLang="zh-CN" sz="2000" dirty="0"/>
            </a:br>
            <a:r>
              <a:rPr lang="en-US" altLang="zh-CN" sz="2000" dirty="0"/>
              <a:t>Positive-1:</a:t>
            </a:r>
            <a:r>
              <a:rPr lang="zh-CN" altLang="en-US" sz="2000" dirty="0"/>
              <a:t> </a:t>
            </a:r>
            <a:r>
              <a:rPr lang="en-US" altLang="zh-CN" sz="2000" dirty="0"/>
              <a:t>contains</a:t>
            </a:r>
            <a:r>
              <a:rPr lang="zh-CN" altLang="en-US" sz="2000" dirty="0"/>
              <a:t> </a:t>
            </a:r>
            <a:r>
              <a:rPr lang="en-US" altLang="zh-CN" sz="2000" dirty="0"/>
              <a:t>star</a:t>
            </a:r>
            <a:r>
              <a:rPr lang="zh-CN" altLang="en-US" sz="2000" dirty="0"/>
              <a:t> </a:t>
            </a:r>
            <a:r>
              <a:rPr lang="en-US" altLang="zh-CN" sz="2000" dirty="0"/>
              <a:t>4</a:t>
            </a:r>
            <a:r>
              <a:rPr lang="zh-CN" altLang="en-US" sz="2000" dirty="0"/>
              <a:t> </a:t>
            </a:r>
            <a:r>
              <a:rPr lang="en-US" altLang="zh-CN" sz="2000" dirty="0"/>
              <a:t>and</a:t>
            </a:r>
            <a:r>
              <a:rPr lang="zh-CN" altLang="en-US" sz="2000" dirty="0"/>
              <a:t> </a:t>
            </a:r>
            <a:r>
              <a:rPr lang="en-US" altLang="zh-CN" sz="2000" dirty="0"/>
              <a:t>star</a:t>
            </a:r>
            <a:r>
              <a:rPr lang="zh-CN" altLang="en-US" sz="2000" dirty="0"/>
              <a:t> </a:t>
            </a:r>
            <a:r>
              <a:rPr lang="en-US" altLang="zh-CN" sz="2000" dirty="0"/>
              <a:t>5</a:t>
            </a:r>
            <a:br>
              <a:rPr lang="en-US" altLang="zh-CN" sz="2000" dirty="0"/>
            </a:br>
            <a:r>
              <a:rPr lang="en-US" altLang="zh-CN" sz="2000" dirty="0"/>
              <a:t>Negative-0:</a:t>
            </a:r>
            <a:r>
              <a:rPr lang="zh-CN" altLang="en-US" sz="2000" dirty="0"/>
              <a:t> </a:t>
            </a:r>
            <a:r>
              <a:rPr lang="en-US" altLang="zh-CN" sz="2000" dirty="0"/>
              <a:t>contains</a:t>
            </a:r>
            <a:r>
              <a:rPr lang="zh-CN" altLang="en-US" sz="2000" dirty="0"/>
              <a:t> </a:t>
            </a:r>
            <a:r>
              <a:rPr lang="en-US" altLang="zh-CN" sz="2000" dirty="0"/>
              <a:t>star</a:t>
            </a:r>
            <a:r>
              <a:rPr lang="zh-CN" altLang="en-US" sz="2000" dirty="0"/>
              <a:t> </a:t>
            </a:r>
            <a:r>
              <a:rPr lang="en-US" altLang="zh-CN" sz="2000" dirty="0"/>
              <a:t>1</a:t>
            </a:r>
            <a:r>
              <a:rPr lang="zh-CN" altLang="en-US" sz="2000" dirty="0"/>
              <a:t> </a:t>
            </a:r>
            <a:r>
              <a:rPr lang="en-US" altLang="zh-CN" sz="2000" dirty="0"/>
              <a:t>and</a:t>
            </a:r>
            <a:r>
              <a:rPr lang="zh-CN" altLang="en-US" sz="2000" dirty="0"/>
              <a:t> </a:t>
            </a:r>
            <a:r>
              <a:rPr lang="en-US" altLang="zh-CN" sz="2000" dirty="0"/>
              <a:t>star</a:t>
            </a:r>
            <a:r>
              <a:rPr lang="zh-CN" altLang="en-US" sz="2000" dirty="0"/>
              <a:t> </a:t>
            </a:r>
            <a:r>
              <a:rPr lang="en-US" altLang="zh-CN" sz="2000" dirty="0"/>
              <a:t>2</a:t>
            </a:r>
            <a:br>
              <a:rPr lang="en-US" altLang="zh-CN" sz="2000" dirty="0"/>
            </a:br>
            <a:endParaRPr lang="en-US" altLang="zh-CN" sz="2000" dirty="0"/>
          </a:p>
          <a:p>
            <a:r>
              <a:rPr lang="en-US" altLang="zh-CN" sz="2000" dirty="0"/>
              <a:t>Split</a:t>
            </a:r>
            <a:r>
              <a:rPr lang="zh-CN" altLang="en-US" sz="2000" dirty="0"/>
              <a:t> </a:t>
            </a:r>
            <a:r>
              <a:rPr lang="en-US" altLang="zh-CN" sz="2000" dirty="0"/>
              <a:t>80%</a:t>
            </a:r>
            <a:r>
              <a:rPr lang="zh-CN" altLang="en-US" sz="2000" dirty="0"/>
              <a:t> </a:t>
            </a:r>
            <a:r>
              <a:rPr lang="en-US" altLang="zh-CN" sz="2000" dirty="0"/>
              <a:t>for</a:t>
            </a:r>
            <a:r>
              <a:rPr lang="zh-CN" altLang="en-US" sz="2000" dirty="0"/>
              <a:t> </a:t>
            </a:r>
            <a:r>
              <a:rPr lang="en-US" altLang="zh-CN" sz="2000" dirty="0"/>
              <a:t>training</a:t>
            </a:r>
            <a:r>
              <a:rPr lang="zh-CN" altLang="en-US" sz="2000" dirty="0"/>
              <a:t> </a:t>
            </a:r>
            <a:r>
              <a:rPr lang="en-US" altLang="zh-CN" sz="2000" dirty="0"/>
              <a:t>set</a:t>
            </a:r>
            <a:r>
              <a:rPr lang="zh-CN" altLang="en-US" sz="2000" dirty="0"/>
              <a:t> </a:t>
            </a:r>
            <a:r>
              <a:rPr lang="en-US" altLang="zh-CN" sz="2000" dirty="0"/>
              <a:t>and</a:t>
            </a:r>
            <a:r>
              <a:rPr lang="zh-CN" altLang="en-US" sz="2000" dirty="0"/>
              <a:t> </a:t>
            </a:r>
            <a:r>
              <a:rPr lang="en-US" altLang="zh-CN" sz="2000" dirty="0"/>
              <a:t>20%</a:t>
            </a:r>
            <a:r>
              <a:rPr lang="zh-CN" altLang="en-US" sz="2000" dirty="0"/>
              <a:t> </a:t>
            </a:r>
            <a:r>
              <a:rPr lang="en-US" altLang="zh-CN" sz="2000" dirty="0"/>
              <a:t>for</a:t>
            </a:r>
            <a:r>
              <a:rPr lang="zh-CN" altLang="en-US" sz="2000" dirty="0"/>
              <a:t> </a:t>
            </a:r>
            <a:r>
              <a:rPr lang="en-US" altLang="zh-CN" sz="2000" dirty="0"/>
              <a:t>testing</a:t>
            </a:r>
            <a:r>
              <a:rPr lang="zh-CN" altLang="en-US" sz="2000" dirty="0"/>
              <a:t> </a:t>
            </a:r>
            <a:r>
              <a:rPr lang="en-US" altLang="zh-CN" sz="2000" dirty="0"/>
              <a:t>set.</a:t>
            </a:r>
          </a:p>
          <a:p>
            <a:pPr marL="0" indent="0">
              <a:buNone/>
            </a:pP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8427051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138AC-B7AF-6540-B93F-C13F45EEF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-129973"/>
            <a:ext cx="9513888" cy="1468800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Inputs</a:t>
            </a:r>
            <a:r>
              <a:rPr lang="zh-CN" altLang="en-US" sz="3600" dirty="0"/>
              <a:t> </a:t>
            </a:r>
            <a:r>
              <a:rPr lang="en-US" altLang="zh-CN" sz="3600" dirty="0"/>
              <a:t>comparison</a:t>
            </a:r>
            <a:r>
              <a:rPr lang="zh-CN" altLang="en-US" sz="3600" dirty="0"/>
              <a:t> </a:t>
            </a:r>
            <a:r>
              <a:rPr lang="en-US" altLang="zh-CN" sz="3600" dirty="0"/>
              <a:t>–</a:t>
            </a:r>
            <a:r>
              <a:rPr lang="zh-CN" altLang="en-US" sz="3600" dirty="0"/>
              <a:t> </a:t>
            </a:r>
            <a:r>
              <a:rPr lang="en-US" altLang="zh-CN" sz="3600" dirty="0"/>
              <a:t>Headline</a:t>
            </a:r>
            <a:r>
              <a:rPr lang="zh-CN" altLang="en-US" sz="3600" dirty="0"/>
              <a:t> </a:t>
            </a:r>
            <a:r>
              <a:rPr lang="en-US" altLang="zh-CN" sz="3600" dirty="0"/>
              <a:t>vs</a:t>
            </a:r>
            <a:r>
              <a:rPr lang="zh-CN" altLang="en-US" sz="3600" dirty="0"/>
              <a:t> </a:t>
            </a:r>
            <a:r>
              <a:rPr lang="en-US" altLang="zh-CN" sz="3600" dirty="0"/>
              <a:t>Reviews</a:t>
            </a:r>
            <a:r>
              <a:rPr lang="zh-CN" altLang="en-US" sz="3600" dirty="0"/>
              <a:t> </a:t>
            </a:r>
            <a:endParaRPr lang="en-US" sz="36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49C1A4-6F47-8446-BCE4-7E5711E837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89212" y="3866163"/>
            <a:ext cx="8915399" cy="2661637"/>
          </a:xfrm>
        </p:spPr>
        <p:txBody>
          <a:bodyPr/>
          <a:lstStyle/>
          <a:p>
            <a:r>
              <a:rPr lang="en-US" altLang="zh-CN" dirty="0"/>
              <a:t>Classification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reviews</a:t>
            </a:r>
            <a:r>
              <a:rPr lang="zh-CN" altLang="en-US" dirty="0"/>
              <a:t> </a:t>
            </a:r>
            <a:r>
              <a:rPr lang="en-US" altLang="zh-CN" dirty="0"/>
              <a:t>has</a:t>
            </a:r>
            <a:r>
              <a:rPr lang="zh-CN" altLang="en-US" dirty="0"/>
              <a:t> </a:t>
            </a:r>
            <a:r>
              <a:rPr lang="en-US" altLang="zh-CN" dirty="0"/>
              <a:t>better</a:t>
            </a:r>
            <a:r>
              <a:rPr lang="zh-CN" altLang="en-US" dirty="0"/>
              <a:t> </a:t>
            </a:r>
            <a:r>
              <a:rPr lang="en-US" altLang="zh-CN" dirty="0"/>
              <a:t>performance.</a:t>
            </a:r>
          </a:p>
          <a:p>
            <a:r>
              <a:rPr lang="en-US" altLang="zh-CN" dirty="0"/>
              <a:t>Although</a:t>
            </a:r>
            <a:r>
              <a:rPr lang="zh-CN" altLang="en-US" dirty="0"/>
              <a:t> </a:t>
            </a:r>
            <a:r>
              <a:rPr lang="en-US" altLang="zh-CN" dirty="0"/>
              <a:t>headline</a:t>
            </a:r>
            <a:r>
              <a:rPr lang="zh-CN" altLang="en-US" dirty="0"/>
              <a:t> </a:t>
            </a:r>
            <a:r>
              <a:rPr lang="en-US" altLang="zh-CN" dirty="0"/>
              <a:t>contains</a:t>
            </a:r>
            <a:r>
              <a:rPr lang="zh-CN" altLang="en-US" dirty="0"/>
              <a:t> </a:t>
            </a:r>
            <a:r>
              <a:rPr lang="en-US" altLang="zh-CN" dirty="0"/>
              <a:t>lots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key</a:t>
            </a:r>
            <a:r>
              <a:rPr lang="zh-CN" altLang="en-US" dirty="0"/>
              <a:t> </a:t>
            </a:r>
            <a:r>
              <a:rPr lang="en-US" altLang="zh-CN" dirty="0"/>
              <a:t>words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sentiment,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headline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much</a:t>
            </a:r>
            <a:r>
              <a:rPr lang="zh-CN" altLang="en-US" dirty="0"/>
              <a:t> </a:t>
            </a:r>
            <a:r>
              <a:rPr lang="en-US" altLang="zh-CN" dirty="0"/>
              <a:t>shorter</a:t>
            </a:r>
            <a:r>
              <a:rPr lang="zh-CN" altLang="en-US" dirty="0"/>
              <a:t> </a:t>
            </a:r>
            <a:r>
              <a:rPr lang="en-US" altLang="zh-CN" dirty="0"/>
              <a:t>than</a:t>
            </a:r>
            <a:r>
              <a:rPr lang="zh-CN" altLang="en-US" dirty="0"/>
              <a:t> </a:t>
            </a:r>
            <a:r>
              <a:rPr lang="en-US" altLang="zh-CN" dirty="0"/>
              <a:t>reviews.</a:t>
            </a:r>
            <a:r>
              <a:rPr lang="zh-CN" altLang="en-US" dirty="0"/>
              <a:t> </a:t>
            </a:r>
            <a:r>
              <a:rPr lang="en-US" altLang="zh-CN" dirty="0"/>
              <a:t>Removing</a:t>
            </a:r>
            <a:r>
              <a:rPr lang="zh-CN" altLang="en-US" dirty="0"/>
              <a:t> </a:t>
            </a:r>
            <a:r>
              <a:rPr lang="en-US" altLang="zh-CN" dirty="0"/>
              <a:t>stop-words</a:t>
            </a:r>
            <a:r>
              <a:rPr lang="zh-CN" altLang="en-US" dirty="0"/>
              <a:t> </a:t>
            </a:r>
            <a:r>
              <a:rPr lang="en-US" altLang="zh-CN" dirty="0"/>
              <a:t>makes</a:t>
            </a:r>
            <a:r>
              <a:rPr lang="zh-CN" altLang="en-US" dirty="0"/>
              <a:t> </a:t>
            </a:r>
            <a:r>
              <a:rPr lang="en-US" altLang="zh-CN" dirty="0"/>
              <a:t>several</a:t>
            </a:r>
            <a:r>
              <a:rPr lang="zh-CN" altLang="en-US" dirty="0"/>
              <a:t> </a:t>
            </a:r>
            <a:r>
              <a:rPr lang="en-US" altLang="zh-CN" dirty="0"/>
              <a:t>empty</a:t>
            </a:r>
            <a:r>
              <a:rPr lang="zh-CN" altLang="en-US" dirty="0"/>
              <a:t> </a:t>
            </a:r>
            <a:r>
              <a:rPr lang="en-US" altLang="zh-CN" dirty="0"/>
              <a:t>inputs.</a:t>
            </a:r>
          </a:p>
          <a:p>
            <a:endParaRPr lang="en-US" dirty="0"/>
          </a:p>
          <a:p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 err="1"/>
              <a:t>text_reviews</a:t>
            </a:r>
            <a:r>
              <a:rPr lang="zh-CN" altLang="en-US" dirty="0"/>
              <a:t> </a:t>
            </a:r>
            <a:r>
              <a:rPr lang="en-US" altLang="zh-CN" dirty="0"/>
              <a:t>column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following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comparison.</a:t>
            </a:r>
            <a:r>
              <a:rPr lang="zh-CN" altLang="en-US" dirty="0"/>
              <a:t>  </a:t>
            </a:r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E05CE01-01AF-824E-A5DE-0B2E905D27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6738969"/>
              </p:ext>
            </p:extLst>
          </p:nvPr>
        </p:nvGraphicFramePr>
        <p:xfrm>
          <a:off x="2718933" y="2027198"/>
          <a:ext cx="8655956" cy="15789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3989">
                  <a:extLst>
                    <a:ext uri="{9D8B030D-6E8A-4147-A177-3AD203B41FA5}">
                      <a16:colId xmlns:a16="http://schemas.microsoft.com/office/drawing/2014/main" val="1398462872"/>
                    </a:ext>
                  </a:extLst>
                </a:gridCol>
                <a:gridCol w="2562907">
                  <a:extLst>
                    <a:ext uri="{9D8B030D-6E8A-4147-A177-3AD203B41FA5}">
                      <a16:colId xmlns:a16="http://schemas.microsoft.com/office/drawing/2014/main" val="222865408"/>
                    </a:ext>
                  </a:extLst>
                </a:gridCol>
                <a:gridCol w="2644548">
                  <a:extLst>
                    <a:ext uri="{9D8B030D-6E8A-4147-A177-3AD203B41FA5}">
                      <a16:colId xmlns:a16="http://schemas.microsoft.com/office/drawing/2014/main" val="2043233284"/>
                    </a:ext>
                  </a:extLst>
                </a:gridCol>
                <a:gridCol w="1284512">
                  <a:extLst>
                    <a:ext uri="{9D8B030D-6E8A-4147-A177-3AD203B41FA5}">
                      <a16:colId xmlns:a16="http://schemas.microsoft.com/office/drawing/2014/main" val="3924024805"/>
                    </a:ext>
                  </a:extLst>
                </a:gridCol>
              </a:tblGrid>
              <a:tr h="462980">
                <a:tc>
                  <a:txBody>
                    <a:bodyPr/>
                    <a:lstStyle/>
                    <a:p>
                      <a:r>
                        <a:rPr lang="en-US" altLang="zh-CN" dirty="0"/>
                        <a:t>F1-score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SVM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Naïve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Bayes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Random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Forest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1586894"/>
                  </a:ext>
                </a:extLst>
              </a:tr>
              <a:tr h="469411">
                <a:tc>
                  <a:txBody>
                    <a:bodyPr/>
                    <a:lstStyle/>
                    <a:p>
                      <a:r>
                        <a:rPr lang="en-US" altLang="zh-CN" dirty="0"/>
                        <a:t>Headline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0.7872 (+/- 0.0051)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0.7893 (+/- 0.0062)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0.7733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4379273"/>
                  </a:ext>
                </a:extLst>
              </a:tr>
              <a:tr h="469411">
                <a:tc>
                  <a:txBody>
                    <a:bodyPr/>
                    <a:lstStyle/>
                    <a:p>
                      <a:r>
                        <a:rPr lang="en-US" altLang="zh-CN" dirty="0"/>
                        <a:t>Reviews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0.8645 (+/- 0.0041)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0.8406 (+/- 0.0037)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0.8340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144018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793077B2-0720-1D43-8D1E-F74E62F1C527}"/>
              </a:ext>
            </a:extLst>
          </p:cNvPr>
          <p:cNvSpPr txBox="1"/>
          <p:nvPr/>
        </p:nvSpPr>
        <p:spPr>
          <a:xfrm>
            <a:off x="10045700" y="36703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9757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70D5A-F02C-964D-9C9A-B1E404BB9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-177800"/>
            <a:ext cx="8915399" cy="1468800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Models</a:t>
            </a:r>
            <a:r>
              <a:rPr lang="zh-CN" altLang="en-US" sz="3600" dirty="0"/>
              <a:t> </a:t>
            </a:r>
            <a:r>
              <a:rPr lang="en-US" altLang="zh-CN" sz="3600" dirty="0"/>
              <a:t>comparison</a:t>
            </a:r>
            <a:endParaRPr lang="en-US" sz="36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7962D0-D8FB-4246-BF22-454A4EF3B5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89211" y="4706600"/>
            <a:ext cx="8915399" cy="860400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A37FA0C-C700-404A-9607-E930C2E8AF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8155896"/>
              </p:ext>
            </p:extLst>
          </p:nvPr>
        </p:nvGraphicFramePr>
        <p:xfrm>
          <a:off x="2589210" y="1886280"/>
          <a:ext cx="8220306" cy="1720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0051">
                  <a:extLst>
                    <a:ext uri="{9D8B030D-6E8A-4147-A177-3AD203B41FA5}">
                      <a16:colId xmlns:a16="http://schemas.microsoft.com/office/drawing/2014/main" val="4084393873"/>
                    </a:ext>
                  </a:extLst>
                </a:gridCol>
                <a:gridCol w="1370051">
                  <a:extLst>
                    <a:ext uri="{9D8B030D-6E8A-4147-A177-3AD203B41FA5}">
                      <a16:colId xmlns:a16="http://schemas.microsoft.com/office/drawing/2014/main" val="3074313058"/>
                    </a:ext>
                  </a:extLst>
                </a:gridCol>
                <a:gridCol w="1370051">
                  <a:extLst>
                    <a:ext uri="{9D8B030D-6E8A-4147-A177-3AD203B41FA5}">
                      <a16:colId xmlns:a16="http://schemas.microsoft.com/office/drawing/2014/main" val="1066289900"/>
                    </a:ext>
                  </a:extLst>
                </a:gridCol>
                <a:gridCol w="1370051">
                  <a:extLst>
                    <a:ext uri="{9D8B030D-6E8A-4147-A177-3AD203B41FA5}">
                      <a16:colId xmlns:a16="http://schemas.microsoft.com/office/drawing/2014/main" val="1384880356"/>
                    </a:ext>
                  </a:extLst>
                </a:gridCol>
                <a:gridCol w="1370051">
                  <a:extLst>
                    <a:ext uri="{9D8B030D-6E8A-4147-A177-3AD203B41FA5}">
                      <a16:colId xmlns:a16="http://schemas.microsoft.com/office/drawing/2014/main" val="3503237240"/>
                    </a:ext>
                  </a:extLst>
                </a:gridCol>
                <a:gridCol w="1370051">
                  <a:extLst>
                    <a:ext uri="{9D8B030D-6E8A-4147-A177-3AD203B41FA5}">
                      <a16:colId xmlns:a16="http://schemas.microsoft.com/office/drawing/2014/main" val="4100277051"/>
                    </a:ext>
                  </a:extLst>
                </a:gridCol>
              </a:tblGrid>
              <a:tr h="79700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MLP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CNN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SVM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Naïve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Bayes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Random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Forest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9483915"/>
                  </a:ext>
                </a:extLst>
              </a:tr>
              <a:tr h="461757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Accuracy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0.79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0.86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0.84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4360793"/>
                  </a:ext>
                </a:extLst>
              </a:tr>
              <a:tr h="461757">
                <a:tc>
                  <a:txBody>
                    <a:bodyPr/>
                    <a:lstStyle/>
                    <a:p>
                      <a:r>
                        <a:rPr lang="en-US" altLang="zh-CN" dirty="0"/>
                        <a:t>F1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score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0.79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0.83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0.83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000860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F4E5F4CF-66CA-E64E-A924-46C3C7EA41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569" y="4462778"/>
            <a:ext cx="3299281" cy="2208444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EFC86DC-3873-CA40-B9D7-1C9FC2D564B7}"/>
              </a:ext>
            </a:extLst>
          </p:cNvPr>
          <p:cNvCxnSpPr/>
          <p:nvPr/>
        </p:nvCxnSpPr>
        <p:spPr>
          <a:xfrm flipH="1">
            <a:off x="3200400" y="3606800"/>
            <a:ext cx="1038450" cy="714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383B2B0F-673A-3C4A-920B-5C84422D9C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1298" y="4249579"/>
            <a:ext cx="3299282" cy="2558342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65B90D9-8A66-5B43-A486-4A0A77AC303F}"/>
              </a:ext>
            </a:extLst>
          </p:cNvPr>
          <p:cNvCxnSpPr/>
          <p:nvPr/>
        </p:nvCxnSpPr>
        <p:spPr>
          <a:xfrm>
            <a:off x="5888492" y="3606800"/>
            <a:ext cx="333597" cy="595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844333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{74AA3C74-1EB2-6245-8A23-72306D5FCCBD}tf10001069</Template>
  <TotalTime>1004</TotalTime>
  <Words>523</Words>
  <Application>Microsoft Macintosh PowerPoint</Application>
  <PresentationFormat>Widescreen</PresentationFormat>
  <Paragraphs>102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Century Gothic</vt:lpstr>
      <vt:lpstr>Wingdings</vt:lpstr>
      <vt:lpstr>Wingdings 3</vt:lpstr>
      <vt:lpstr>Wisp</vt:lpstr>
      <vt:lpstr>Sentiment Classification of Amazon Reviews</vt:lpstr>
      <vt:lpstr>Motivation </vt:lpstr>
      <vt:lpstr>Objective</vt:lpstr>
      <vt:lpstr>Dataset</vt:lpstr>
      <vt:lpstr>Preprocessing – clean data</vt:lpstr>
      <vt:lpstr>PowerPoint Presentation</vt:lpstr>
      <vt:lpstr>Preprocessing</vt:lpstr>
      <vt:lpstr>Inputs comparison – Headline vs Reviews </vt:lpstr>
      <vt:lpstr>Models comparison</vt:lpstr>
      <vt:lpstr>PowerPoint Presentation</vt:lpstr>
      <vt:lpstr>See what’s going on 5 classes…</vt:lpstr>
      <vt:lpstr>Summary</vt:lpstr>
      <vt:lpstr>Future work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Amazon Reviews Classification </dc:title>
  <dc:creator>yinabao18@outlook.com</dc:creator>
  <cp:lastModifiedBy>yinabao18@outlook.com</cp:lastModifiedBy>
  <cp:revision>45</cp:revision>
  <dcterms:created xsi:type="dcterms:W3CDTF">2018-12-06T18:13:01Z</dcterms:created>
  <dcterms:modified xsi:type="dcterms:W3CDTF">2018-12-07T10:58:00Z</dcterms:modified>
</cp:coreProperties>
</file>