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82" r:id="rId4"/>
    <p:sldId id="283" r:id="rId5"/>
    <p:sldId id="285" r:id="rId6"/>
    <p:sldId id="286" r:id="rId8"/>
    <p:sldId id="287" r:id="rId9"/>
    <p:sldId id="288" r:id="rId10"/>
    <p:sldId id="289" r:id="rId11"/>
    <p:sldId id="320" r:id="rId12"/>
    <p:sldId id="290" r:id="rId13"/>
    <p:sldId id="291" r:id="rId14"/>
    <p:sldId id="292" r:id="rId15"/>
    <p:sldId id="293" r:id="rId16"/>
    <p:sldId id="294" r:id="rId17"/>
    <p:sldId id="295" r:id="rId18"/>
    <p:sldId id="296" r:id="rId19"/>
    <p:sldId id="409" r:id="rId20"/>
    <p:sldId id="410" r:id="rId21"/>
    <p:sldId id="411" r:id="rId22"/>
    <p:sldId id="413" r:id="rId23"/>
    <p:sldId id="412" r:id="rId24"/>
    <p:sldId id="297" r:id="rId25"/>
    <p:sldId id="414" r:id="rId26"/>
    <p:sldId id="471" r:id="rId27"/>
    <p:sldId id="472"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476" r:id="rId51"/>
    <p:sldId id="473" r:id="rId52"/>
    <p:sldId id="474" r:id="rId53"/>
    <p:sldId id="475" r:id="rId54"/>
    <p:sldId id="477" r:id="rId55"/>
    <p:sldId id="478" r:id="rId56"/>
    <p:sldId id="479" r:id="rId57"/>
    <p:sldId id="480" r:id="rId58"/>
    <p:sldId id="481" r:id="rId59"/>
    <p:sldId id="482" r:id="rId60"/>
    <p:sldId id="483" r:id="rId61"/>
    <p:sldId id="484" r:id="rId62"/>
    <p:sldId id="485" r:id="rId63"/>
    <p:sldId id="486" r:id="rId64"/>
    <p:sldId id="488" r:id="rId65"/>
    <p:sldId id="378" r:id="rId66"/>
    <p:sldId id="379" r:id="rId67"/>
    <p:sldId id="380" r:id="rId68"/>
    <p:sldId id="490" r:id="rId69"/>
    <p:sldId id="491" r:id="rId70"/>
    <p:sldId id="492" r:id="rId71"/>
    <p:sldId id="493" r:id="rId72"/>
    <p:sldId id="494" r:id="rId73"/>
    <p:sldId id="495" r:id="rId74"/>
    <p:sldId id="381" r:id="rId75"/>
    <p:sldId id="382" r:id="rId76"/>
    <p:sldId id="377" r:id="rId77"/>
    <p:sldId id="496" r:id="rId78"/>
    <p:sldId id="497" r:id="rId79"/>
    <p:sldId id="498" r:id="rId80"/>
    <p:sldId id="499" r:id="rId81"/>
    <p:sldId id="352" r:id="rId82"/>
    <p:sldId id="353" r:id="rId83"/>
    <p:sldId id="354" r:id="rId84"/>
    <p:sldId id="355" r:id="rId85"/>
    <p:sldId id="356" r:id="rId86"/>
    <p:sldId id="357" r:id="rId87"/>
    <p:sldId id="358" r:id="rId88"/>
    <p:sldId id="359" r:id="rId89"/>
    <p:sldId id="360" r:id="rId90"/>
    <p:sldId id="361" r:id="rId91"/>
    <p:sldId id="362" r:id="rId92"/>
    <p:sldId id="363" r:id="rId93"/>
    <p:sldId id="364" r:id="rId94"/>
    <p:sldId id="365" r:id="rId95"/>
    <p:sldId id="366" r:id="rId96"/>
    <p:sldId id="367" r:id="rId97"/>
    <p:sldId id="368" r:id="rId98"/>
    <p:sldId id="369" r:id="rId99"/>
    <p:sldId id="370" r:id="rId100"/>
    <p:sldId id="371" r:id="rId101"/>
    <p:sldId id="372" r:id="rId102"/>
    <p:sldId id="373" r:id="rId103"/>
    <p:sldId id="374" r:id="rId104"/>
    <p:sldId id="375" r:id="rId105"/>
    <p:sldId id="376" r:id="rId106"/>
    <p:sldId id="489"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01" autoAdjust="0"/>
  </p:normalViewPr>
  <p:slideViewPr>
    <p:cSldViewPr snapToGrid="0" snapToObjects="1">
      <p:cViewPr varScale="1">
        <p:scale>
          <a:sx n="86" d="100"/>
          <a:sy n="86" d="100"/>
        </p:scale>
        <p:origin x="1122" y="108"/>
      </p:cViewPr>
      <p:guideLst>
        <p:guide orient="horz" pos="2160"/>
        <p:guide pos="28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0" Type="http://schemas.openxmlformats.org/officeDocument/2006/relationships/tableStyles" Target="tableStyles.xml"/><Relationship Id="rId11" Type="http://schemas.openxmlformats.org/officeDocument/2006/relationships/slide" Target="slides/slide8.xml"/><Relationship Id="rId109" Type="http://schemas.openxmlformats.org/officeDocument/2006/relationships/viewProps" Target="viewProps.xml"/><Relationship Id="rId108" Type="http://schemas.openxmlformats.org/officeDocument/2006/relationships/presProps" Target="presProps.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幻灯片图像占位符 404481"/>
          <p:cNvSpPr>
            <a:spLocks noGrp="1" noRot="1" noChangeAspect="1" noTextEdit="1"/>
          </p:cNvSpPr>
          <p:nvPr>
            <p:ph type="sldImg"/>
          </p:nvPr>
        </p:nvSpPr>
        <p:spPr/>
      </p:sp>
      <p:sp>
        <p:nvSpPr>
          <p:cNvPr id="404483" name="文本占位符 40448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幻灯片图像占位符 413697"/>
          <p:cNvSpPr>
            <a:spLocks noGrp="1" noRot="1" noChangeAspect="1" noTextEdit="1"/>
          </p:cNvSpPr>
          <p:nvPr>
            <p:ph type="sldImg"/>
          </p:nvPr>
        </p:nvSpPr>
        <p:spPr/>
      </p:sp>
      <p:sp>
        <p:nvSpPr>
          <p:cNvPr id="413699" name="文本占位符 41369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幻灯片图像占位符 414721"/>
          <p:cNvSpPr>
            <a:spLocks noGrp="1" noRot="1" noChangeAspect="1" noTextEdit="1"/>
          </p:cNvSpPr>
          <p:nvPr>
            <p:ph type="sldImg"/>
          </p:nvPr>
        </p:nvSpPr>
        <p:spPr/>
      </p:sp>
      <p:sp>
        <p:nvSpPr>
          <p:cNvPr id="414723" name="文本占位符 41472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幻灯片图像占位符 415745"/>
          <p:cNvSpPr>
            <a:spLocks noGrp="1" noRot="1" noChangeAspect="1" noTextEdit="1"/>
          </p:cNvSpPr>
          <p:nvPr>
            <p:ph type="sldImg"/>
          </p:nvPr>
        </p:nvSpPr>
        <p:spPr/>
      </p:sp>
      <p:sp>
        <p:nvSpPr>
          <p:cNvPr id="415747" name="文本占位符 41574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如果当前节点的左孩子为空，则输出当前节点并将其右孩子作为当前节点。</a:t>
            </a:r>
            <a:endParaRPr lang="zh-CN" altLang="en-US"/>
          </a:p>
          <a:p>
            <a:endParaRPr lang="zh-CN" altLang="en-US"/>
          </a:p>
          <a:p>
            <a:r>
              <a:rPr lang="zh-CN" altLang="en-US"/>
              <a:t>2. 如果当前节点的左孩子不为空，在当前节点的左子树中找到当前节点在中序遍历下的前驱节点。</a:t>
            </a:r>
            <a:endParaRPr lang="zh-CN" altLang="en-US"/>
          </a:p>
          <a:p>
            <a:endParaRPr lang="zh-CN" altLang="en-US"/>
          </a:p>
          <a:p>
            <a:r>
              <a:rPr lang="zh-CN" altLang="en-US"/>
              <a:t>   a) 如果前驱节点的右孩子为空，将它的右孩子设置为当前节点。输出当前节点（在这里输出，这是与中序遍历唯一一点不同）。当前节点更新为当前节点的左孩子。</a:t>
            </a:r>
            <a:endParaRPr lang="zh-CN" altLang="en-US"/>
          </a:p>
          <a:p>
            <a:endParaRPr lang="zh-CN" altLang="en-US"/>
          </a:p>
          <a:p>
            <a:r>
              <a:rPr lang="zh-CN" altLang="en-US"/>
              <a:t>   b) 如果前驱节点的右孩子为当前节点，将它的右孩子重新设为空。当前节点更新为当前节点的右孩子。</a:t>
            </a:r>
            <a:endParaRPr lang="zh-CN" altLang="en-US"/>
          </a:p>
          <a:p>
            <a:endParaRPr lang="zh-CN" altLang="en-US"/>
          </a:p>
          <a:p>
            <a:r>
              <a:rPr lang="zh-CN" altLang="en-US"/>
              <a:t>3. 重复以上1、2直到当前节点为空。</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如果当前节点的左孩子为空，则输出当前节点并将其右孩子作为当前节点。</a:t>
            </a:r>
            <a:endParaRPr lang="zh-CN" altLang="en-US"/>
          </a:p>
          <a:p>
            <a:endParaRPr lang="zh-CN" altLang="en-US"/>
          </a:p>
          <a:p>
            <a:r>
              <a:rPr lang="zh-CN" altLang="en-US"/>
              <a:t>2. 如果当前节点的左孩子不为空，在当前节点的左子树中找到当前节点在中序遍历下的前驱节点。</a:t>
            </a:r>
            <a:endParaRPr lang="zh-CN" altLang="en-US"/>
          </a:p>
          <a:p>
            <a:endParaRPr lang="zh-CN" altLang="en-US"/>
          </a:p>
          <a:p>
            <a:r>
              <a:rPr lang="zh-CN" altLang="en-US"/>
              <a:t>   a) 如果前驱节点的右孩子为空，将它的右孩子设置为当前节点。输出当前节点（在这里输出，这是与中序遍历唯一一点不同）。当前节点更新为当前节点的左孩子。</a:t>
            </a:r>
            <a:endParaRPr lang="zh-CN" altLang="en-US"/>
          </a:p>
          <a:p>
            <a:endParaRPr lang="zh-CN" altLang="en-US"/>
          </a:p>
          <a:p>
            <a:r>
              <a:rPr lang="zh-CN" altLang="en-US"/>
              <a:t>   b) 如果前驱节点的右孩子为当前节点，将它的右孩子重新设为空。当前节点更新为当前节点的右孩子。</a:t>
            </a:r>
            <a:endParaRPr lang="zh-CN" altLang="en-US"/>
          </a:p>
          <a:p>
            <a:endParaRPr lang="zh-CN" altLang="en-US"/>
          </a:p>
          <a:p>
            <a:r>
              <a:rPr lang="zh-CN" altLang="en-US"/>
              <a:t>3. 重复以上1、2直到当前节点为空。</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如果当前节点的左孩子为空，则输出当前节点并将其右孩子作为当前节点。</a:t>
            </a:r>
            <a:endParaRPr lang="zh-CN" altLang="en-US"/>
          </a:p>
          <a:p>
            <a:endParaRPr lang="zh-CN" altLang="en-US"/>
          </a:p>
          <a:p>
            <a:r>
              <a:rPr lang="zh-CN" altLang="en-US"/>
              <a:t>2. 如果当前节点的左孩子不为空，在当前节点的左子树中找到当前节点在中序遍历下的前驱节点。</a:t>
            </a:r>
            <a:endParaRPr lang="zh-CN" altLang="en-US"/>
          </a:p>
          <a:p>
            <a:endParaRPr lang="zh-CN" altLang="en-US"/>
          </a:p>
          <a:p>
            <a:r>
              <a:rPr lang="zh-CN" altLang="en-US"/>
              <a:t>   a) 如果前驱节点的右孩子为空，将它的右孩子设置为当前节点。输出当前节点（在这里输出，这是与中序遍历唯一一点不同）。当前节点更新为当前节点的左孩子。</a:t>
            </a:r>
            <a:endParaRPr lang="zh-CN" altLang="en-US"/>
          </a:p>
          <a:p>
            <a:endParaRPr lang="zh-CN" altLang="en-US"/>
          </a:p>
          <a:p>
            <a:r>
              <a:rPr lang="zh-CN" altLang="en-US"/>
              <a:t>   b) 如果前驱节点的右孩子为当前节点，将它的右孩子重新设为空。当前节点更新为当前节点的右孩子。</a:t>
            </a:r>
            <a:endParaRPr lang="zh-CN" altLang="en-US"/>
          </a:p>
          <a:p>
            <a:endParaRPr lang="zh-CN" altLang="en-US"/>
          </a:p>
          <a:p>
            <a:r>
              <a:rPr lang="zh-CN" altLang="en-US"/>
              <a:t>3. 重复以上1、2直到当前节点为空。</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幻灯片图像占位符 416769"/>
          <p:cNvSpPr>
            <a:spLocks noGrp="1" noRot="1" noChangeAspect="1" noTextEdit="1"/>
          </p:cNvSpPr>
          <p:nvPr>
            <p:ph type="sldImg"/>
          </p:nvPr>
        </p:nvSpPr>
        <p:spPr/>
      </p:sp>
      <p:sp>
        <p:nvSpPr>
          <p:cNvPr id="416771" name="文本占位符 41677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template &lt;typename Dtype&gt;</a:t>
            </a:r>
            <a:endParaRPr lang="zh-CN" altLang="en-US"/>
          </a:p>
          <a:p>
            <a:r>
              <a:rPr lang="zh-CN" altLang="en-US"/>
              <a:t>	vector&lt;Dtype&gt; BItree&lt;Dtype&gt;::bt_getLevel(TreeNode*&amp; root, int level) {</a:t>
            </a:r>
            <a:endParaRPr lang="zh-CN" altLang="en-US"/>
          </a:p>
          <a:p>
            <a:r>
              <a:rPr lang="zh-CN" altLang="en-US"/>
              <a:t>		if (root == nullptr) {</a:t>
            </a:r>
            <a:endParaRPr lang="zh-CN" altLang="en-US"/>
          </a:p>
          <a:p>
            <a:r>
              <a:rPr lang="zh-CN" altLang="en-US"/>
              <a:t>			return vector&lt;Dtype&gt;();</a:t>
            </a:r>
            <a:endParaRPr lang="zh-CN" altLang="en-US"/>
          </a:p>
          <a:p>
            <a:r>
              <a:rPr lang="zh-CN" altLang="en-US"/>
              <a:t>		}</a:t>
            </a:r>
            <a:endParaRPr lang="zh-CN" altLang="en-US"/>
          </a:p>
          <a:p>
            <a:endParaRPr lang="zh-CN" altLang="en-US"/>
          </a:p>
          <a:p>
            <a:r>
              <a:rPr lang="zh-CN" altLang="en-US"/>
              <a:t>		vector&lt;Dtype&gt; result, leftTree, rightTree;</a:t>
            </a:r>
            <a:endParaRPr lang="zh-CN" altLang="en-US"/>
          </a:p>
          <a:p>
            <a:r>
              <a:rPr lang="zh-CN" altLang="en-US"/>
              <a:t>		if (level == 1) {</a:t>
            </a:r>
            <a:endParaRPr lang="zh-CN" altLang="en-US"/>
          </a:p>
          <a:p>
            <a:r>
              <a:rPr lang="zh-CN" altLang="en-US"/>
              <a:t>			result.push_back(root-&gt;val);</a:t>
            </a:r>
            <a:endParaRPr lang="zh-CN" altLang="en-US"/>
          </a:p>
          <a:p>
            <a:r>
              <a:rPr lang="zh-CN" altLang="en-US"/>
              <a:t>		}</a:t>
            </a:r>
            <a:endParaRPr lang="zh-CN" altLang="en-US"/>
          </a:p>
          <a:p>
            <a:r>
              <a:rPr lang="zh-CN" altLang="en-US"/>
              <a:t>		else if (level &gt; 1) {</a:t>
            </a:r>
            <a:endParaRPr lang="zh-CN" altLang="en-US"/>
          </a:p>
          <a:p>
            <a:r>
              <a:rPr lang="zh-CN" altLang="en-US"/>
              <a:t>			leftTree = bt_getLevel(root-&gt;left, level - 1);</a:t>
            </a:r>
            <a:endParaRPr lang="zh-CN" altLang="en-US"/>
          </a:p>
          <a:p>
            <a:r>
              <a:rPr lang="zh-CN" altLang="en-US"/>
              <a:t>			rightTree = bt_getLevel(root-&gt;right, level - 1);</a:t>
            </a:r>
            <a:endParaRPr lang="zh-CN" altLang="en-US"/>
          </a:p>
          <a:p>
            <a:r>
              <a:rPr lang="zh-CN" altLang="en-US"/>
              <a:t>		}</a:t>
            </a:r>
            <a:endParaRPr lang="zh-CN" altLang="en-US"/>
          </a:p>
          <a:p>
            <a:endParaRPr lang="zh-CN" altLang="en-US"/>
          </a:p>
          <a:p>
            <a:r>
              <a:rPr lang="zh-CN" altLang="en-US"/>
              <a:t>		if (leftTree.size() &gt; 0) {</a:t>
            </a:r>
            <a:endParaRPr lang="zh-CN" altLang="en-US"/>
          </a:p>
          <a:p>
            <a:r>
              <a:rPr lang="zh-CN" altLang="en-US"/>
              <a:t>			result.insert(result.end(), leftTree.begin(), leftTree.end());</a:t>
            </a:r>
            <a:endParaRPr lang="zh-CN" altLang="en-US"/>
          </a:p>
          <a:p>
            <a:r>
              <a:rPr lang="zh-CN" altLang="en-US"/>
              <a:t>		}</a:t>
            </a:r>
            <a:endParaRPr lang="zh-CN" altLang="en-US"/>
          </a:p>
          <a:p>
            <a:endParaRPr lang="zh-CN" altLang="en-US"/>
          </a:p>
          <a:p>
            <a:r>
              <a:rPr lang="zh-CN" altLang="en-US"/>
              <a:t>		if (rightTree.size() &gt; 0) {</a:t>
            </a:r>
            <a:endParaRPr lang="zh-CN" altLang="en-US"/>
          </a:p>
          <a:p>
            <a:r>
              <a:rPr lang="zh-CN" altLang="en-US"/>
              <a:t>			result.insert(result.end(), rightTree.begin(), rightTree.end());</a:t>
            </a:r>
            <a:endParaRPr lang="zh-CN" altLang="en-US"/>
          </a:p>
          <a:p>
            <a:r>
              <a:rPr lang="zh-CN" altLang="en-US"/>
              <a:t>		}</a:t>
            </a:r>
            <a:endParaRPr lang="zh-CN" altLang="en-US"/>
          </a:p>
          <a:p>
            <a:r>
              <a:rPr lang="zh-CN" altLang="en-US"/>
              <a:t>		return result;</a:t>
            </a:r>
            <a:endParaRPr lang="zh-CN" altLang="en-US"/>
          </a:p>
          <a:p>
            <a:r>
              <a:rPr lang="zh-CN" altLang="en-US"/>
              <a:t>	}</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幻灯片图像占位符 417793"/>
          <p:cNvSpPr>
            <a:spLocks noGrp="1" noRot="1" noChangeAspect="1" noTextEdit="1"/>
          </p:cNvSpPr>
          <p:nvPr>
            <p:ph type="sldImg"/>
          </p:nvPr>
        </p:nvSpPr>
        <p:spPr/>
      </p:sp>
      <p:sp>
        <p:nvSpPr>
          <p:cNvPr id="417795" name="文本占位符 417794"/>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幻灯片图像占位符 405505"/>
          <p:cNvSpPr>
            <a:spLocks noGrp="1" noRot="1" noChangeAspect="1" noTextEdit="1"/>
          </p:cNvSpPr>
          <p:nvPr>
            <p:ph type="sldImg"/>
          </p:nvPr>
        </p:nvSpPr>
        <p:spPr/>
      </p:sp>
      <p:sp>
        <p:nvSpPr>
          <p:cNvPr id="405507" name="文本占位符 40550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幻灯片图像占位符 418817"/>
          <p:cNvSpPr>
            <a:spLocks noGrp="1" noRot="1" noChangeAspect="1" noTextEdit="1"/>
          </p:cNvSpPr>
          <p:nvPr>
            <p:ph type="sldImg"/>
          </p:nvPr>
        </p:nvSpPr>
        <p:spPr/>
      </p:sp>
      <p:sp>
        <p:nvSpPr>
          <p:cNvPr id="418819" name="文本占位符 41881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幻灯片图像占位符 419841"/>
          <p:cNvSpPr>
            <a:spLocks noGrp="1" noRot="1" noChangeAspect="1" noTextEdit="1"/>
          </p:cNvSpPr>
          <p:nvPr>
            <p:ph type="sldImg"/>
          </p:nvPr>
        </p:nvSpPr>
        <p:spPr/>
      </p:sp>
      <p:sp>
        <p:nvSpPr>
          <p:cNvPr id="419843" name="文本占位符 41984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幻灯片图像占位符 420865"/>
          <p:cNvSpPr>
            <a:spLocks noGrp="1" noRot="1" noChangeAspect="1" noTextEdit="1"/>
          </p:cNvSpPr>
          <p:nvPr>
            <p:ph type="sldImg"/>
          </p:nvPr>
        </p:nvSpPr>
        <p:spPr/>
      </p:sp>
      <p:sp>
        <p:nvSpPr>
          <p:cNvPr id="420867" name="文本占位符 42086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幻灯片图像占位符 421889"/>
          <p:cNvSpPr>
            <a:spLocks noGrp="1" noRot="1" noChangeAspect="1" noTextEdit="1"/>
          </p:cNvSpPr>
          <p:nvPr>
            <p:ph type="sldImg"/>
          </p:nvPr>
        </p:nvSpPr>
        <p:spPr/>
      </p:sp>
      <p:sp>
        <p:nvSpPr>
          <p:cNvPr id="421891" name="文本占位符 42189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幻灯片图像占位符 422913"/>
          <p:cNvSpPr>
            <a:spLocks noGrp="1" noRot="1" noChangeAspect="1" noTextEdit="1"/>
          </p:cNvSpPr>
          <p:nvPr>
            <p:ph type="sldImg"/>
          </p:nvPr>
        </p:nvSpPr>
        <p:spPr/>
      </p:sp>
      <p:sp>
        <p:nvSpPr>
          <p:cNvPr id="422915" name="文本占位符 422914"/>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幻灯片图像占位符 423937"/>
          <p:cNvSpPr>
            <a:spLocks noGrp="1" noRot="1" noChangeAspect="1" noTextEdit="1"/>
          </p:cNvSpPr>
          <p:nvPr>
            <p:ph type="sldImg"/>
          </p:nvPr>
        </p:nvSpPr>
        <p:spPr/>
      </p:sp>
      <p:sp>
        <p:nvSpPr>
          <p:cNvPr id="423939" name="文本占位符 42393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幻灯片图像占位符 424961"/>
          <p:cNvSpPr>
            <a:spLocks noGrp="1" noRot="1" noChangeAspect="1" noTextEdit="1"/>
          </p:cNvSpPr>
          <p:nvPr>
            <p:ph type="sldImg"/>
          </p:nvPr>
        </p:nvSpPr>
        <p:spPr/>
      </p:sp>
      <p:sp>
        <p:nvSpPr>
          <p:cNvPr id="424963" name="文本占位符 42496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幻灯片图像占位符 425985"/>
          <p:cNvSpPr>
            <a:spLocks noGrp="1" noRot="1" noChangeAspect="1" noTextEdit="1"/>
          </p:cNvSpPr>
          <p:nvPr>
            <p:ph type="sldImg"/>
          </p:nvPr>
        </p:nvSpPr>
        <p:spPr/>
      </p:sp>
      <p:sp>
        <p:nvSpPr>
          <p:cNvPr id="425987" name="文本占位符 42598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幻灯片图像占位符 427009"/>
          <p:cNvSpPr>
            <a:spLocks noGrp="1" noRot="1" noChangeAspect="1" noTextEdit="1"/>
          </p:cNvSpPr>
          <p:nvPr>
            <p:ph type="sldImg"/>
          </p:nvPr>
        </p:nvSpPr>
        <p:spPr/>
      </p:sp>
      <p:sp>
        <p:nvSpPr>
          <p:cNvPr id="427011" name="文本占位符 42701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幻灯片图像占位符 428033"/>
          <p:cNvSpPr>
            <a:spLocks noGrp="1" noRot="1" noChangeAspect="1" noTextEdit="1"/>
          </p:cNvSpPr>
          <p:nvPr>
            <p:ph type="sldImg"/>
          </p:nvPr>
        </p:nvSpPr>
        <p:spPr/>
      </p:sp>
      <p:sp>
        <p:nvSpPr>
          <p:cNvPr id="428035" name="文本占位符 428034"/>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幻灯片图像占位符 406529"/>
          <p:cNvSpPr>
            <a:spLocks noGrp="1" noRot="1" noChangeAspect="1" noTextEdit="1"/>
          </p:cNvSpPr>
          <p:nvPr>
            <p:ph type="sldImg"/>
          </p:nvPr>
        </p:nvSpPr>
        <p:spPr/>
      </p:sp>
      <p:sp>
        <p:nvSpPr>
          <p:cNvPr id="406531" name="文本占位符 40653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幻灯片图像占位符 429057"/>
          <p:cNvSpPr>
            <a:spLocks noGrp="1" noRot="1" noChangeAspect="1" noTextEdit="1"/>
          </p:cNvSpPr>
          <p:nvPr>
            <p:ph type="sldImg"/>
          </p:nvPr>
        </p:nvSpPr>
        <p:spPr/>
      </p:sp>
      <p:sp>
        <p:nvSpPr>
          <p:cNvPr id="429059" name="文本占位符 42905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幻灯片图像占位符 430081"/>
          <p:cNvSpPr>
            <a:spLocks noGrp="1" noRot="1" noChangeAspect="1" noTextEdit="1"/>
          </p:cNvSpPr>
          <p:nvPr>
            <p:ph type="sldImg"/>
          </p:nvPr>
        </p:nvSpPr>
        <p:spPr/>
      </p:sp>
      <p:sp>
        <p:nvSpPr>
          <p:cNvPr id="430083" name="文本占位符 43008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幻灯片图像占位符 431105"/>
          <p:cNvSpPr>
            <a:spLocks noGrp="1" noRot="1" noChangeAspect="1" noTextEdit="1"/>
          </p:cNvSpPr>
          <p:nvPr>
            <p:ph type="sldImg"/>
          </p:nvPr>
        </p:nvSpPr>
        <p:spPr/>
      </p:sp>
      <p:sp>
        <p:nvSpPr>
          <p:cNvPr id="431107" name="文本占位符 43110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幻灯片图像占位符 432129"/>
          <p:cNvSpPr>
            <a:spLocks noGrp="1" noRot="1" noChangeAspect="1" noTextEdit="1"/>
          </p:cNvSpPr>
          <p:nvPr>
            <p:ph type="sldImg"/>
          </p:nvPr>
        </p:nvSpPr>
        <p:spPr/>
      </p:sp>
      <p:sp>
        <p:nvSpPr>
          <p:cNvPr id="432131" name="文本占位符 43213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幻灯片图像占位符 434177"/>
          <p:cNvSpPr>
            <a:spLocks noGrp="1" noRot="1" noChangeAspect="1" noTextEdit="1"/>
          </p:cNvSpPr>
          <p:nvPr>
            <p:ph type="sldImg"/>
          </p:nvPr>
        </p:nvSpPr>
        <p:spPr/>
      </p:sp>
      <p:sp>
        <p:nvSpPr>
          <p:cNvPr id="434179" name="文本占位符 43417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幻灯片图像占位符 435201"/>
          <p:cNvSpPr>
            <a:spLocks noGrp="1" noRot="1" noChangeAspect="1" noTextEdit="1"/>
          </p:cNvSpPr>
          <p:nvPr>
            <p:ph type="sldImg"/>
          </p:nvPr>
        </p:nvSpPr>
        <p:spPr/>
      </p:sp>
      <p:sp>
        <p:nvSpPr>
          <p:cNvPr id="435203" name="文本占位符 43520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幻灯片图像占位符 436225"/>
          <p:cNvSpPr>
            <a:spLocks noGrp="1" noRot="1" noChangeAspect="1" noTextEdit="1"/>
          </p:cNvSpPr>
          <p:nvPr>
            <p:ph type="sldImg"/>
          </p:nvPr>
        </p:nvSpPr>
        <p:spPr/>
      </p:sp>
      <p:sp>
        <p:nvSpPr>
          <p:cNvPr id="436227" name="文本占位符 43622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幻灯片图像占位符 437249"/>
          <p:cNvSpPr>
            <a:spLocks noGrp="1" noRot="1" noChangeAspect="1" noTextEdit="1"/>
          </p:cNvSpPr>
          <p:nvPr>
            <p:ph type="sldImg"/>
          </p:nvPr>
        </p:nvSpPr>
        <p:spPr/>
      </p:sp>
      <p:sp>
        <p:nvSpPr>
          <p:cNvPr id="437251" name="文本占位符 43725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幻灯片图像占位符 438273"/>
          <p:cNvSpPr>
            <a:spLocks noGrp="1" noRot="1" noChangeAspect="1" noTextEdit="1"/>
          </p:cNvSpPr>
          <p:nvPr>
            <p:ph type="sldImg"/>
          </p:nvPr>
        </p:nvSpPr>
        <p:spPr/>
      </p:sp>
      <p:sp>
        <p:nvSpPr>
          <p:cNvPr id="438275" name="文本占位符 438274"/>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幻灯片图像占位符 439297"/>
          <p:cNvSpPr>
            <a:spLocks noGrp="1" noRot="1" noChangeAspect="1" noTextEdit="1"/>
          </p:cNvSpPr>
          <p:nvPr>
            <p:ph type="sldImg"/>
          </p:nvPr>
        </p:nvSpPr>
        <p:spPr/>
      </p:sp>
      <p:sp>
        <p:nvSpPr>
          <p:cNvPr id="439299" name="文本占位符 43929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幻灯片图像占位符 407553"/>
          <p:cNvSpPr>
            <a:spLocks noGrp="1" noRot="1" noChangeAspect="1" noTextEdit="1"/>
          </p:cNvSpPr>
          <p:nvPr>
            <p:ph type="sldImg"/>
          </p:nvPr>
        </p:nvSpPr>
        <p:spPr/>
      </p:sp>
      <p:sp>
        <p:nvSpPr>
          <p:cNvPr id="407555" name="文本占位符 407554"/>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幻灯片图像占位符 440321"/>
          <p:cNvSpPr>
            <a:spLocks noGrp="1" noRot="1" noChangeAspect="1" noTextEdit="1"/>
          </p:cNvSpPr>
          <p:nvPr>
            <p:ph type="sldImg"/>
          </p:nvPr>
        </p:nvSpPr>
        <p:spPr/>
      </p:sp>
      <p:sp>
        <p:nvSpPr>
          <p:cNvPr id="440323" name="文本占位符 44032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当我们在右子树插入右孩子导致AVL失衡时，我们需要进行单左旋调整。旋转围绕最小失衡子树的根节点进行。</a:t>
            </a:r>
            <a:endParaRPr lang="zh-CN" altLang="en-US"/>
          </a:p>
          <a:p>
            <a:r>
              <a:rPr lang="zh-CN" altLang="en-US"/>
              <a:t>在删除新节点时也有可能会出现需要单左旋的情况。</a:t>
            </a:r>
            <a:endParaRPr lang="zh-CN" altLang="en-US"/>
          </a:p>
          <a:p>
            <a:r>
              <a:rPr lang="zh-CN" altLang="en-US"/>
              <a:t>左旋代码如下：</a:t>
            </a:r>
            <a:endParaRPr lang="zh-CN" altLang="en-US"/>
          </a:p>
          <a:p>
            <a:endParaRPr lang="zh-CN" altLang="en-US"/>
          </a:p>
          <a:p>
            <a:r>
              <a:rPr lang="zh-CN" altLang="en-US"/>
              <a:t>/*左旋转操作*/</a:t>
            </a:r>
            <a:endParaRPr lang="zh-CN" altLang="en-US"/>
          </a:p>
          <a:p>
            <a:r>
              <a:rPr lang="zh-CN" altLang="en-US"/>
              <a:t>/*pnode为最小失衡子树的根节点*/</a:t>
            </a:r>
            <a:endParaRPr lang="zh-CN" altLang="en-US"/>
          </a:p>
          <a:p>
            <a:r>
              <a:rPr lang="zh-CN" altLang="en-US"/>
              <a:t>/*返回旋转后的根节点*/</a:t>
            </a:r>
            <a:endParaRPr lang="zh-CN" altLang="en-US"/>
          </a:p>
          <a:p>
            <a:r>
              <a:rPr lang="zh-CN" altLang="en-US"/>
              <a:t>template&lt;typename T&gt;</a:t>
            </a:r>
            <a:endParaRPr lang="zh-CN" altLang="en-US"/>
          </a:p>
          <a:p>
            <a:r>
              <a:rPr lang="zh-CN" altLang="en-US"/>
              <a:t>AVLTreeNode&lt;T&gt;* AVLTree&lt;T&gt;::leftRotation(AVLTreeNode&lt;T&gt;* proot)</a:t>
            </a:r>
            <a:endParaRPr lang="zh-CN" altLang="en-US"/>
          </a:p>
          <a:p>
            <a:r>
              <a:rPr lang="zh-CN" altLang="en-US"/>
              <a:t>{</a:t>
            </a:r>
            <a:endParaRPr lang="zh-CN" altLang="en-US"/>
          </a:p>
          <a:p>
            <a:r>
              <a:rPr lang="zh-CN" altLang="en-US"/>
              <a:t>    AVLTreeNode&lt;T&gt;* prchild = proot-&gt;rchild;</a:t>
            </a:r>
            <a:endParaRPr lang="zh-CN" altLang="en-US"/>
          </a:p>
          <a:p>
            <a:r>
              <a:rPr lang="zh-CN" altLang="en-US"/>
              <a:t>    proot-&gt;rchild = prchild-&gt;lchild;</a:t>
            </a:r>
            <a:endParaRPr lang="zh-CN" altLang="en-US"/>
          </a:p>
          <a:p>
            <a:r>
              <a:rPr lang="zh-CN" altLang="en-US"/>
              <a:t>    prchild-&gt;lchild = proot;</a:t>
            </a:r>
            <a:endParaRPr lang="zh-CN" altLang="en-US"/>
          </a:p>
          <a:p>
            <a:r>
              <a:rPr lang="zh-CN" altLang="en-US"/>
              <a:t> </a:t>
            </a:r>
            <a:endParaRPr lang="zh-CN" altLang="en-US"/>
          </a:p>
          <a:p>
            <a:r>
              <a:rPr lang="zh-CN" altLang="en-US"/>
              <a:t>    proot-&gt;height = max(height(proot-&gt;lchild),height(proot-&gt;rchild))+1;     //更新节点的高度值</a:t>
            </a:r>
            <a:endParaRPr lang="zh-CN" altLang="en-US"/>
          </a:p>
          <a:p>
            <a:r>
              <a:rPr lang="zh-CN" altLang="en-US"/>
              <a:t>    prchild-&gt;height = max(height(prchild-&gt;lchild), height(prchild-&gt;rchild)) + 1; //更新节点的高度值</a:t>
            </a:r>
            <a:endParaRPr lang="zh-CN" altLang="en-US"/>
          </a:p>
          <a:p>
            <a:r>
              <a:rPr lang="zh-CN" altLang="en-US"/>
              <a:t> </a:t>
            </a:r>
            <a:endParaRPr lang="zh-CN" altLang="en-US"/>
          </a:p>
          <a:p>
            <a:r>
              <a:rPr lang="zh-CN" altLang="en-US"/>
              <a:t>    return prchild;                    </a:t>
            </a:r>
            <a:endParaRPr lang="zh-CN" altLang="en-US"/>
          </a:p>
          <a:p>
            <a:r>
              <a:rPr lang="zh-CN" altLang="en-US"/>
              <a:t>};</a:t>
            </a:r>
            <a:endParaRPr lang="zh-CN" altLang="en-US"/>
          </a:p>
          <a:p>
            <a:r>
              <a:rPr lang="zh-CN" altLang="en-US"/>
              <a:t>结合例子进行分析：</a:t>
            </a:r>
            <a:endParaRPr lang="zh-CN" altLang="en-US"/>
          </a:p>
          <a:p>
            <a:endParaRPr lang="zh-CN" altLang="en-US"/>
          </a:p>
          <a:p>
            <a:r>
              <a:rPr lang="zh-CN" altLang="en-US"/>
              <a:t>参数proot为最小失衡子树的根节点，在图四中为节点4</a:t>
            </a:r>
            <a:endParaRPr lang="zh-CN" altLang="en-US"/>
          </a:p>
          <a:p>
            <a:r>
              <a:rPr lang="zh-CN" altLang="en-US"/>
              <a:t>若节点5有左子树，则该左子树成为节点4的右子树</a:t>
            </a:r>
            <a:endParaRPr lang="zh-CN" altLang="en-US"/>
          </a:p>
          <a:p>
            <a:r>
              <a:rPr lang="zh-CN" altLang="en-US"/>
              <a:t>节点4成为节点5的左子树</a:t>
            </a:r>
            <a:endParaRPr lang="zh-CN" altLang="en-US"/>
          </a:p>
          <a:p>
            <a:r>
              <a:rPr lang="zh-CN" altLang="en-US"/>
              <a:t>最后更新节点的高度值</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插入3、2后出现了不平衡的情况。此时的插入情况是“在左子树上插入左孩子导致AVL树失衡”，我们需要进行单右旋调整。</a:t>
            </a:r>
            <a:endParaRPr lang="zh-CN" altLang="en-US"/>
          </a:p>
          <a:p>
            <a:r>
              <a:rPr lang="zh-CN" altLang="en-US"/>
              <a:t>单右旋代码为：</a:t>
            </a:r>
            <a:endParaRPr lang="zh-CN" altLang="en-US"/>
          </a:p>
          <a:p>
            <a:endParaRPr lang="zh-CN" altLang="en-US"/>
          </a:p>
          <a:p>
            <a:r>
              <a:rPr lang="zh-CN" altLang="en-US"/>
              <a:t>/*右旋转操作*/</a:t>
            </a:r>
            <a:endParaRPr lang="zh-CN" altLang="en-US"/>
          </a:p>
          <a:p>
            <a:r>
              <a:rPr lang="zh-CN" altLang="en-US"/>
              <a:t>/*pnode为最小失衡子树的根节点*/</a:t>
            </a:r>
            <a:endParaRPr lang="zh-CN" altLang="en-US"/>
          </a:p>
          <a:p>
            <a:r>
              <a:rPr lang="zh-CN" altLang="en-US"/>
              <a:t>/*返回旋转后的根节点*/</a:t>
            </a:r>
            <a:endParaRPr lang="zh-CN" altLang="en-US"/>
          </a:p>
          <a:p>
            <a:r>
              <a:rPr lang="zh-CN" altLang="en-US"/>
              <a:t>template &lt;typename  T&gt;</a:t>
            </a:r>
            <a:endParaRPr lang="zh-CN" altLang="en-US"/>
          </a:p>
          <a:p>
            <a:r>
              <a:rPr lang="zh-CN" altLang="en-US"/>
              <a:t>AVLTreeNode&lt;T&gt;* AVLTree&lt;T&gt;::rightRotation(AVLTreeNode&lt;T&gt;*proot)</a:t>
            </a:r>
            <a:endParaRPr lang="zh-CN" altLang="en-US"/>
          </a:p>
          <a:p>
            <a:r>
              <a:rPr lang="zh-CN" altLang="en-US"/>
              <a:t>{</a:t>
            </a:r>
            <a:endParaRPr lang="zh-CN" altLang="en-US"/>
          </a:p>
          <a:p>
            <a:r>
              <a:rPr lang="zh-CN" altLang="en-US"/>
              <a:t>    AVLTreeNode&lt;T&gt;* plchild = proot-&gt;lchild;</a:t>
            </a:r>
            <a:endParaRPr lang="zh-CN" altLang="en-US"/>
          </a:p>
          <a:p>
            <a:r>
              <a:rPr lang="zh-CN" altLang="en-US"/>
              <a:t>    proot-&gt;lchild = plchild-&gt;rchild;</a:t>
            </a:r>
            <a:endParaRPr lang="zh-CN" altLang="en-US"/>
          </a:p>
          <a:p>
            <a:r>
              <a:rPr lang="zh-CN" altLang="en-US"/>
              <a:t>    plchild-&gt;rchild = proot;</a:t>
            </a:r>
            <a:endParaRPr lang="zh-CN" altLang="en-US"/>
          </a:p>
          <a:p>
            <a:r>
              <a:rPr lang="zh-CN" altLang="en-US"/>
              <a:t> </a:t>
            </a:r>
            <a:endParaRPr lang="zh-CN" altLang="en-US"/>
          </a:p>
          <a:p>
            <a:r>
              <a:rPr lang="zh-CN" altLang="en-US"/>
              <a:t>    proot-&gt;height = max(height(proot-&gt;lchild), height(proot-&gt;rchild)) + 1;     //更新节点的高度值</a:t>
            </a:r>
            <a:endParaRPr lang="zh-CN" altLang="en-US"/>
          </a:p>
          <a:p>
            <a:r>
              <a:rPr lang="zh-CN" altLang="en-US"/>
              <a:t>    plchild-&gt;height = max(height(plchild-&gt;lchild), height(plchild-&gt;rchild)) + 1; //更新节点的高度值</a:t>
            </a:r>
            <a:endParaRPr lang="zh-CN" altLang="en-US"/>
          </a:p>
          <a:p>
            <a:r>
              <a:rPr lang="zh-CN" altLang="en-US"/>
              <a:t> </a:t>
            </a:r>
            <a:endParaRPr lang="zh-CN" altLang="en-US"/>
          </a:p>
          <a:p>
            <a:r>
              <a:rPr lang="zh-CN" altLang="en-US"/>
              <a:t>    return plchild;</a:t>
            </a:r>
            <a:endParaRPr lang="zh-CN" altLang="en-US"/>
          </a:p>
          <a:p>
            <a:r>
              <a:rPr lang="zh-CN" altLang="en-US"/>
              <a:t>};</a:t>
            </a:r>
            <a:endParaRPr lang="zh-CN" altLang="en-US"/>
          </a:p>
          <a:p>
            <a:r>
              <a:rPr lang="zh-CN" altLang="en-US"/>
              <a:t>结合例子进行分析：</a:t>
            </a:r>
            <a:endParaRPr lang="zh-CN" altLang="en-US"/>
          </a:p>
          <a:p>
            <a:endParaRPr lang="zh-CN" altLang="en-US"/>
          </a:p>
          <a:p>
            <a:r>
              <a:rPr lang="zh-CN" altLang="en-US"/>
              <a:t>参数proot为最小失衡子树的根节点，在图四中为节点4</a:t>
            </a:r>
            <a:endParaRPr lang="zh-CN" altLang="en-US"/>
          </a:p>
          <a:p>
            <a:r>
              <a:rPr lang="zh-CN" altLang="en-US"/>
              <a:t>若节点3有右子树，则该右子树成为节点4的左子树</a:t>
            </a:r>
            <a:endParaRPr lang="zh-CN" altLang="en-US"/>
          </a:p>
          <a:p>
            <a:r>
              <a:rPr lang="zh-CN" altLang="en-US"/>
              <a:t>节点4成为节点3的左子树</a:t>
            </a:r>
            <a:endParaRPr lang="zh-CN" altLang="en-US"/>
          </a:p>
          <a:p>
            <a:r>
              <a:rPr lang="zh-CN" altLang="en-US"/>
              <a:t>调整节点的高度值</a:t>
            </a:r>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这种情况，总结起来就是“在右子树上插入左孩子导致AVL树失衡",此时我们需要进行先右旋后左旋的调整。</a:t>
            </a:r>
            <a:endParaRPr lang="zh-CN" altLang="en-US"/>
          </a:p>
          <a:p>
            <a:r>
              <a:rPr lang="zh-CN" altLang="en-US"/>
              <a:t>调整的代码为：</a:t>
            </a:r>
            <a:endParaRPr lang="zh-CN" altLang="en-US"/>
          </a:p>
          <a:p>
            <a:endParaRPr lang="zh-CN" altLang="en-US"/>
          </a:p>
          <a:p>
            <a:r>
              <a:rPr lang="zh-CN" altLang="en-US"/>
              <a:t>/*先右旋再左旋*/</a:t>
            </a:r>
            <a:endParaRPr lang="zh-CN" altLang="en-US"/>
          </a:p>
          <a:p>
            <a:r>
              <a:rPr lang="zh-CN" altLang="en-US"/>
              <a:t>/*参数proot为最小失衡子树的根节点*/</a:t>
            </a:r>
            <a:endParaRPr lang="zh-CN" altLang="en-US"/>
          </a:p>
          <a:p>
            <a:r>
              <a:rPr lang="zh-CN" altLang="en-US"/>
              <a:t>/*返回旋转后的根节点*/</a:t>
            </a:r>
            <a:endParaRPr lang="zh-CN" altLang="en-US"/>
          </a:p>
          <a:p>
            <a:r>
              <a:rPr lang="zh-CN" altLang="en-US"/>
              <a:t>template&lt;typename T&gt;</a:t>
            </a:r>
            <a:endParaRPr lang="zh-CN" altLang="en-US"/>
          </a:p>
          <a:p>
            <a:r>
              <a:rPr lang="zh-CN" altLang="en-US"/>
              <a:t>AVLTreeNode&lt;T&gt;* AVLTree&lt;T&gt;::rightLeftRotation(AVLTreeNode&lt;T&gt;* proot)</a:t>
            </a:r>
            <a:endParaRPr lang="zh-CN" altLang="en-US"/>
          </a:p>
          <a:p>
            <a:r>
              <a:rPr lang="zh-CN" altLang="en-US"/>
              <a:t>{</a:t>
            </a:r>
            <a:endParaRPr lang="zh-CN" altLang="en-US"/>
          </a:p>
          <a:p>
            <a:r>
              <a:rPr lang="zh-CN" altLang="en-US"/>
              <a:t>    proot-&gt;rchild = rightRotation(proot-&gt;rchild);</a:t>
            </a:r>
            <a:endParaRPr lang="zh-CN" altLang="en-US"/>
          </a:p>
          <a:p>
            <a:r>
              <a:rPr lang="zh-CN" altLang="en-US"/>
              <a:t>    return leftRotation(proot);</a:t>
            </a:r>
            <a:endParaRPr lang="zh-CN" altLang="en-US"/>
          </a:p>
          <a:p>
            <a:r>
              <a:rPr lang="zh-CN" altLang="en-US"/>
              <a:t>};</a:t>
            </a:r>
            <a:endParaRPr lang="zh-CN" altLang="en-US"/>
          </a:p>
          <a:p>
            <a:r>
              <a:rPr lang="zh-CN" altLang="en-US"/>
              <a:t>结合例子进行分析：</a:t>
            </a:r>
            <a:endParaRPr lang="zh-CN" altLang="en-US"/>
          </a:p>
          <a:p>
            <a:endParaRPr lang="zh-CN" altLang="en-US"/>
          </a:p>
          <a:p>
            <a:r>
              <a:rPr lang="zh-CN" altLang="en-US"/>
              <a:t>首先对最小不平衡子树的根节点（也就是节点6）的右孩子（也就是8）进行右旋操作</a:t>
            </a:r>
            <a:endParaRPr lang="zh-CN" altLang="en-US"/>
          </a:p>
          <a:p>
            <a:r>
              <a:rPr lang="zh-CN" altLang="en-US"/>
              <a:t>再对节点6进行一次左旋操作</a:t>
            </a:r>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调整的代码:</a:t>
            </a:r>
            <a:endParaRPr lang="zh-CN" altLang="en-US"/>
          </a:p>
          <a:p>
            <a:endParaRPr lang="zh-CN" altLang="en-US"/>
          </a:p>
          <a:p>
            <a:r>
              <a:rPr lang="zh-CN" altLang="en-US"/>
              <a:t>/*先左后右做旋转*/</a:t>
            </a:r>
            <a:endParaRPr lang="zh-CN" altLang="en-US"/>
          </a:p>
          <a:p>
            <a:r>
              <a:rPr lang="zh-CN" altLang="en-US"/>
              <a:t>/*参数proot为最小失衡子树的根节点*/</a:t>
            </a:r>
            <a:endParaRPr lang="zh-CN" altLang="en-US"/>
          </a:p>
          <a:p>
            <a:r>
              <a:rPr lang="zh-CN" altLang="en-US"/>
              <a:t>/*返回旋转后的根节点*/</a:t>
            </a:r>
            <a:endParaRPr lang="zh-CN" altLang="en-US"/>
          </a:p>
          <a:p>
            <a:r>
              <a:rPr lang="zh-CN" altLang="en-US"/>
              <a:t>template &lt;typename T&gt;</a:t>
            </a:r>
            <a:endParaRPr lang="zh-CN" altLang="en-US"/>
          </a:p>
          <a:p>
            <a:r>
              <a:rPr lang="zh-CN" altLang="en-US"/>
              <a:t>AVLTreeNode&lt;T&gt;* AVLTree&lt;T&gt;::leftRightRotation(AVLTreeNode&lt;T&gt;* proot)</a:t>
            </a:r>
            <a:endParaRPr lang="zh-CN" altLang="en-US"/>
          </a:p>
          <a:p>
            <a:r>
              <a:rPr lang="zh-CN" altLang="en-US"/>
              <a:t>{</a:t>
            </a:r>
            <a:endParaRPr lang="zh-CN" altLang="en-US"/>
          </a:p>
          <a:p>
            <a:r>
              <a:rPr lang="zh-CN" altLang="en-US"/>
              <a:t>    proot-&gt;lchild= leftRotation(proot-&gt;lchild);</a:t>
            </a:r>
            <a:endParaRPr lang="zh-CN" altLang="en-US"/>
          </a:p>
          <a:p>
            <a:r>
              <a:rPr lang="zh-CN" altLang="en-US"/>
              <a:t>    return rightRotation(proot);</a:t>
            </a:r>
            <a:endParaRPr lang="zh-CN" altLang="en-US"/>
          </a:p>
          <a:p>
            <a:r>
              <a:rPr lang="zh-CN" altLang="en-US"/>
              <a:t>};</a:t>
            </a:r>
            <a:endParaRPr lang="zh-CN" altLang="en-US"/>
          </a:p>
          <a:p>
            <a:r>
              <a:rPr lang="zh-CN" altLang="en-US"/>
              <a:t>结合例子进行分析：</a:t>
            </a:r>
            <a:endParaRPr lang="zh-CN" altLang="en-US"/>
          </a:p>
          <a:p>
            <a:endParaRPr lang="zh-CN" altLang="en-US"/>
          </a:p>
          <a:p>
            <a:r>
              <a:rPr lang="zh-CN" altLang="en-US"/>
              <a:t>首先对最小不平衡子树的根节点（也就是节点2）的左孩子（也就是0）进行左旋操作</a:t>
            </a:r>
            <a:endParaRPr lang="zh-CN" altLang="en-US"/>
          </a:p>
          <a:p>
            <a:r>
              <a:rPr lang="zh-CN" altLang="en-US"/>
              <a:t>再对节点2进行一次右旋操作</a:t>
            </a:r>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/*插入操作*/</a:t>
            </a:r>
            <a:endParaRPr lang="zh-CN" altLang="en-US"/>
          </a:p>
          <a:p>
            <a:r>
              <a:rPr lang="zh-CN" altLang="en-US"/>
              <a:t>/*递归地进行插入*/</a:t>
            </a:r>
            <a:endParaRPr lang="zh-CN" altLang="en-US"/>
          </a:p>
          <a:p>
            <a:r>
              <a:rPr lang="zh-CN" altLang="en-US"/>
              <a:t>/*返回插入后的根节点*/</a:t>
            </a:r>
            <a:endParaRPr lang="zh-CN" altLang="en-US"/>
          </a:p>
          <a:p>
            <a:r>
              <a:rPr lang="zh-CN" altLang="en-US"/>
              <a:t>template &lt;typename T&gt;</a:t>
            </a:r>
            <a:endParaRPr lang="zh-CN" altLang="en-US"/>
          </a:p>
          <a:p>
            <a:r>
              <a:rPr lang="zh-CN" altLang="en-US"/>
              <a:t>AVLTreeNode&lt;T&gt;* AVLTree&lt;T&gt;::insert(AVLTreeNode&lt;T&gt;* &amp;pnode, T key)</a:t>
            </a:r>
            <a:endParaRPr lang="zh-CN" altLang="en-US"/>
          </a:p>
          <a:p>
            <a:r>
              <a:rPr lang="zh-CN" altLang="en-US"/>
              <a:t>{</a:t>
            </a:r>
            <a:endParaRPr lang="zh-CN" altLang="en-US"/>
          </a:p>
          <a:p>
            <a:r>
              <a:rPr lang="zh-CN" altLang="en-US"/>
              <a:t>    if (pnode == nullptr)    //寻找到插入的位置</a:t>
            </a:r>
            <a:endParaRPr lang="zh-CN" altLang="en-US"/>
          </a:p>
          <a:p>
            <a:r>
              <a:rPr lang="zh-CN" altLang="en-US"/>
              <a:t>    {</a:t>
            </a:r>
            <a:endParaRPr lang="zh-CN" altLang="en-US"/>
          </a:p>
          <a:p>
            <a:r>
              <a:rPr lang="zh-CN" altLang="en-US"/>
              <a:t>        pnode = new AVLTreeNode&lt;T&gt;(key, nullptr, nullptr);</a:t>
            </a:r>
            <a:endParaRPr lang="zh-CN" altLang="en-US"/>
          </a:p>
          <a:p>
            <a:r>
              <a:rPr lang="zh-CN" altLang="en-US"/>
              <a:t>    }</a:t>
            </a:r>
            <a:endParaRPr lang="zh-CN" altLang="en-US"/>
          </a:p>
          <a:p>
            <a:r>
              <a:rPr lang="zh-CN" altLang="en-US"/>
              <a:t>    else if (key &gt; pnode-&gt;key)    //插入值比当前结点值大，插入到当前结点的右子树上</a:t>
            </a:r>
            <a:endParaRPr lang="zh-CN" altLang="en-US"/>
          </a:p>
          <a:p>
            <a:r>
              <a:rPr lang="zh-CN" altLang="en-US"/>
              <a:t>    {</a:t>
            </a:r>
            <a:endParaRPr lang="zh-CN" altLang="en-US"/>
          </a:p>
          <a:p>
            <a:r>
              <a:rPr lang="zh-CN" altLang="en-US"/>
              <a:t>        pnode-&gt;rchild = insert(pnode-&gt;rchild, key);</a:t>
            </a:r>
            <a:endParaRPr lang="zh-CN" altLang="en-US"/>
          </a:p>
          <a:p>
            <a:r>
              <a:rPr lang="zh-CN" altLang="en-US"/>
              <a:t>        if (height(pnode-&gt;rchild) - height(pnode-&gt;lchild) == 2) //插入后出现失衡</a:t>
            </a:r>
            <a:endParaRPr lang="zh-CN" altLang="en-US"/>
          </a:p>
          <a:p>
            <a:r>
              <a:rPr lang="zh-CN" altLang="en-US"/>
              <a:t>        {</a:t>
            </a:r>
            <a:endParaRPr lang="zh-CN" altLang="en-US"/>
          </a:p>
          <a:p>
            <a:r>
              <a:rPr lang="zh-CN" altLang="en-US"/>
              <a:t>            if (key &gt; pnode-&gt;rchild-&gt;key) //情况一：插入右子树的右节点，进行左旋</a:t>
            </a:r>
            <a:endParaRPr lang="zh-CN" altLang="en-US"/>
          </a:p>
          <a:p>
            <a:r>
              <a:rPr lang="zh-CN" altLang="en-US"/>
              <a:t>                pnode=leftRotation(pnode);</a:t>
            </a:r>
            <a:endParaRPr lang="zh-CN" altLang="en-US"/>
          </a:p>
          <a:p>
            <a:r>
              <a:rPr lang="zh-CN" altLang="en-US"/>
              <a:t>            else if (key &lt; pnode-&gt;rchild-&gt;key)  //情况三：插入右子树的左节点,进行先右再左旋转</a:t>
            </a:r>
            <a:endParaRPr lang="zh-CN" altLang="en-US"/>
          </a:p>
          <a:p>
            <a:r>
              <a:rPr lang="zh-CN" altLang="en-US"/>
              <a:t>                pnode=rightLeftRotation(pnode);</a:t>
            </a:r>
            <a:endParaRPr lang="zh-CN" altLang="en-US"/>
          </a:p>
          <a:p>
            <a:r>
              <a:rPr lang="zh-CN" altLang="en-US"/>
              <a:t>        }</a:t>
            </a:r>
            <a:endParaRPr lang="zh-CN" altLang="en-US"/>
          </a:p>
          <a:p>
            <a:r>
              <a:rPr lang="zh-CN" altLang="en-US"/>
              <a:t>    }</a:t>
            </a:r>
            <a:endParaRPr lang="zh-CN" altLang="en-US"/>
          </a:p>
          <a:p>
            <a:r>
              <a:rPr lang="zh-CN" altLang="en-US"/>
              <a:t>    else if (key &lt; pnode-&gt;key) //插入值比当前节点值小，插入到当前结点的左子树上</a:t>
            </a:r>
            <a:endParaRPr lang="zh-CN" altLang="en-US"/>
          </a:p>
          <a:p>
            <a:r>
              <a:rPr lang="zh-CN" altLang="en-US"/>
              <a:t>    {</a:t>
            </a:r>
            <a:endParaRPr lang="zh-CN" altLang="en-US"/>
          </a:p>
          <a:p>
            <a:r>
              <a:rPr lang="zh-CN" altLang="en-US"/>
              <a:t>        pnode-&gt;lchild = insert(pnode-&gt;lchild, key);</a:t>
            </a:r>
            <a:endParaRPr lang="zh-CN" altLang="en-US"/>
          </a:p>
          <a:p>
            <a:r>
              <a:rPr lang="zh-CN" altLang="en-US"/>
              <a:t>        if (height(pnode-&gt;lchild) - height(pnode-&gt;rchild) == 2) //如果插入导致失衡</a:t>
            </a:r>
            <a:endParaRPr lang="zh-CN" altLang="en-US"/>
          </a:p>
          <a:p>
            <a:r>
              <a:rPr lang="zh-CN" altLang="en-US"/>
              <a:t>        {</a:t>
            </a:r>
            <a:endParaRPr lang="zh-CN" altLang="en-US"/>
          </a:p>
          <a:p>
            <a:r>
              <a:rPr lang="zh-CN" altLang="en-US"/>
              <a:t>            if (key &lt; pnode-&gt;lchild-&gt;key)        //情况二：插入到左子树的左孩子节点上，进行右旋</a:t>
            </a:r>
            <a:endParaRPr lang="zh-CN" altLang="en-US"/>
          </a:p>
          <a:p>
            <a:r>
              <a:rPr lang="zh-CN" altLang="en-US"/>
              <a:t>                pnode = rightRotation(pnode);</a:t>
            </a:r>
            <a:endParaRPr lang="zh-CN" altLang="en-US"/>
          </a:p>
          <a:p>
            <a:r>
              <a:rPr lang="zh-CN" altLang="en-US"/>
              <a:t>            else if (key&gt;pnode-&gt;lchild-&gt;key)</a:t>
            </a:r>
            <a:endParaRPr lang="zh-CN" altLang="en-US"/>
          </a:p>
          <a:p>
            <a:r>
              <a:rPr lang="zh-CN" altLang="en-US"/>
              <a:t>                pnode = leftRightRotation(pnode);//情况四：插入到左子树的右孩子节点上，进行先左后右旋转</a:t>
            </a:r>
            <a:endParaRPr lang="zh-CN" altLang="en-US"/>
          </a:p>
          <a:p>
            <a:r>
              <a:rPr lang="zh-CN" altLang="en-US"/>
              <a:t>        }</a:t>
            </a:r>
            <a:endParaRPr lang="zh-CN" altLang="en-US"/>
          </a:p>
          <a:p>
            <a:r>
              <a:rPr lang="zh-CN" altLang="en-US"/>
              <a:t>    }</a:t>
            </a:r>
            <a:endParaRPr lang="zh-CN" altLang="en-US"/>
          </a:p>
          <a:p>
            <a:r>
              <a:rPr lang="zh-CN" altLang="en-US"/>
              <a:t>    pnode-&gt;height = max(height(pnode-&gt;lchild), height(pnode-&gt;rchild)) + 1;</a:t>
            </a:r>
            <a:endParaRPr lang="zh-CN" altLang="en-US"/>
          </a:p>
          <a:p>
            <a:r>
              <a:rPr lang="zh-CN" altLang="en-US"/>
              <a:t>    return pnode;</a:t>
            </a:r>
            <a:endParaRPr lang="zh-CN" altLang="en-US"/>
          </a:p>
          <a:p>
            <a:r>
              <a:rPr lang="zh-CN" altLang="en-US"/>
              <a:t>};</a:t>
            </a: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删除节点也可能导致AVL树的失衡，实际上删除节点和插入节点是一种互逆的操作：</a:t>
            </a:r>
            <a:endParaRPr lang="zh-CN" altLang="en-US"/>
          </a:p>
          <a:p>
            <a:endParaRPr lang="zh-CN" altLang="en-US"/>
          </a:p>
          <a:p>
            <a:r>
              <a:rPr lang="zh-CN" altLang="en-US"/>
              <a:t>删除右子树的节点导致AVL树失衡时，相当于在左子树插入节点导致AVL树失衡，即情况情况二或情况四。</a:t>
            </a:r>
            <a:endParaRPr lang="zh-CN" altLang="en-US"/>
          </a:p>
          <a:p>
            <a:r>
              <a:rPr lang="zh-CN" altLang="en-US"/>
              <a:t>删除左子树的节点导致AVL树失衡时，相当于在右子树插入节点导致AVL树失衡，即情况情况一或情况三。</a:t>
            </a:r>
            <a:endParaRPr lang="zh-CN" altLang="en-US"/>
          </a:p>
          <a:p>
            <a:r>
              <a:rPr lang="zh-CN" altLang="en-US"/>
              <a:t>另外，AVL树也是一棵二叉排序树，因此在删除节点时也要维护二叉排序树的性质。</a:t>
            </a:r>
            <a:endParaRPr lang="zh-CN" altLang="en-US"/>
          </a:p>
          <a:p>
            <a:endParaRPr lang="zh-CN" altLang="en-US"/>
          </a:p>
          <a:p>
            <a:r>
              <a:rPr lang="zh-CN" altLang="en-US"/>
              <a:t>删除的代码实现：</a:t>
            </a:r>
            <a:endParaRPr lang="zh-CN" altLang="en-US"/>
          </a:p>
          <a:p>
            <a:endParaRPr lang="zh-CN" altLang="en-US"/>
          </a:p>
          <a:p>
            <a:r>
              <a:rPr lang="zh-CN" altLang="en-US"/>
              <a:t>*删除指定元素*/</a:t>
            </a:r>
            <a:endParaRPr lang="zh-CN" altLang="en-US"/>
          </a:p>
          <a:p>
            <a:r>
              <a:rPr lang="zh-CN" altLang="en-US"/>
              <a:t>template&lt;typename T&gt;</a:t>
            </a:r>
            <a:endParaRPr lang="zh-CN" altLang="en-US"/>
          </a:p>
          <a:p>
            <a:r>
              <a:rPr lang="zh-CN" altLang="en-US"/>
              <a:t>AVLTreeNode&lt;T&gt;* AVLTree&lt;T&gt;::remove(AVLTreeNode&lt;T&gt;* &amp; pnode, T key)</a:t>
            </a:r>
            <a:endParaRPr lang="zh-CN" altLang="en-US"/>
          </a:p>
          <a:p>
            <a:r>
              <a:rPr lang="zh-CN" altLang="en-US"/>
              <a:t>{</a:t>
            </a:r>
            <a:endParaRPr lang="zh-CN" altLang="en-US"/>
          </a:p>
          <a:p>
            <a:r>
              <a:rPr lang="zh-CN" altLang="en-US"/>
              <a:t>    if (pnode != nullptr)</a:t>
            </a:r>
            <a:endParaRPr lang="zh-CN" altLang="en-US"/>
          </a:p>
          <a:p>
            <a:r>
              <a:rPr lang="zh-CN" altLang="en-US"/>
              <a:t>    {</a:t>
            </a:r>
            <a:endParaRPr lang="zh-CN" altLang="en-US"/>
          </a:p>
          <a:p>
            <a:r>
              <a:rPr lang="zh-CN" altLang="en-US"/>
              <a:t>        if (key == pnode-&gt;key)            //找到删除的节点</a:t>
            </a:r>
            <a:endParaRPr lang="zh-CN" altLang="en-US"/>
          </a:p>
          <a:p>
            <a:r>
              <a:rPr lang="zh-CN" altLang="en-US"/>
              <a:t>        {</a:t>
            </a:r>
            <a:endParaRPr lang="zh-CN" altLang="en-US"/>
          </a:p>
          <a:p>
            <a:r>
              <a:rPr lang="zh-CN" altLang="en-US"/>
              <a:t>            //因AVL也是二叉排序树，删除节点要维护其二叉排序树的条件</a:t>
            </a:r>
            <a:endParaRPr lang="zh-CN" altLang="en-US"/>
          </a:p>
          <a:p>
            <a:r>
              <a:rPr lang="zh-CN" altLang="en-US"/>
              <a:t>            if (pnode-&gt;lchild != nullptr&amp;&amp;pnode-&gt;rchild != nullptr)        //若左右都不为空</a:t>
            </a:r>
            <a:endParaRPr lang="zh-CN" altLang="en-US"/>
          </a:p>
          <a:p>
            <a:r>
              <a:rPr lang="zh-CN" altLang="en-US"/>
              <a:t>            {</a:t>
            </a:r>
            <a:endParaRPr lang="zh-CN" altLang="en-US"/>
          </a:p>
          <a:p>
            <a:r>
              <a:rPr lang="zh-CN" altLang="en-US"/>
              <a:t>                // 左子树比右子树高,在左子树上选择节点进行替换</a:t>
            </a:r>
            <a:endParaRPr lang="zh-CN" altLang="en-US"/>
          </a:p>
          <a:p>
            <a:r>
              <a:rPr lang="zh-CN" altLang="en-US"/>
              <a:t>                if (height(pnode-&gt;lchild) &gt; height(pnode-&gt;rchild))</a:t>
            </a:r>
            <a:endParaRPr lang="zh-CN" altLang="en-US"/>
          </a:p>
          <a:p>
            <a:r>
              <a:rPr lang="zh-CN" altLang="en-US"/>
              <a:t>                {</a:t>
            </a:r>
            <a:endParaRPr lang="zh-CN" altLang="en-US"/>
          </a:p>
          <a:p>
            <a:r>
              <a:rPr lang="zh-CN" altLang="en-US"/>
              <a:t>                    //使用左子树最大节点来代替被删节点，而删除该最大节点</a:t>
            </a:r>
            <a:endParaRPr lang="zh-CN" altLang="en-US"/>
          </a:p>
          <a:p>
            <a:r>
              <a:rPr lang="zh-CN" altLang="en-US"/>
              <a:t>                    AVLTreeNode&lt;T&gt;* ppre = maximum(pnode-&gt;lchild);        //左子树最大节点</a:t>
            </a:r>
            <a:endParaRPr lang="zh-CN" altLang="en-US"/>
          </a:p>
          <a:p>
            <a:r>
              <a:rPr lang="zh-CN" altLang="en-US"/>
              <a:t>                    pnode-&gt;key = ppre-&gt;key;                                //将最大节点的值覆盖当前结点</a:t>
            </a:r>
            <a:endParaRPr lang="zh-CN" altLang="en-US"/>
          </a:p>
          <a:p>
            <a:r>
              <a:rPr lang="zh-CN" altLang="en-US"/>
              <a:t>                    pnode-&gt;lchild = remove(pnode-&gt;lchild, ppre-&gt;key);    //递归地删除最大节点</a:t>
            </a:r>
            <a:endParaRPr lang="zh-CN" altLang="en-US"/>
          </a:p>
          <a:p>
            <a:r>
              <a:rPr lang="zh-CN" altLang="en-US"/>
              <a:t>                }</a:t>
            </a:r>
            <a:endParaRPr lang="zh-CN" altLang="en-US"/>
          </a:p>
          <a:p>
            <a:r>
              <a:rPr lang="zh-CN" altLang="en-US"/>
              <a:t>                else  //在右子树上选择节点进行替换</a:t>
            </a:r>
            <a:endParaRPr lang="zh-CN" altLang="en-US"/>
          </a:p>
          <a:p>
            <a:r>
              <a:rPr lang="zh-CN" altLang="en-US"/>
              <a:t>                {</a:t>
            </a:r>
            <a:endParaRPr lang="zh-CN" altLang="en-US"/>
          </a:p>
          <a:p>
            <a:r>
              <a:rPr lang="zh-CN" altLang="en-US"/>
              <a:t>                    //使用最小节点来代替被删节点，而删除该最小节点</a:t>
            </a:r>
            <a:endParaRPr lang="zh-CN" altLang="en-US"/>
          </a:p>
          <a:p>
            <a:r>
              <a:rPr lang="zh-CN" altLang="en-US"/>
              <a:t>                    AVLTreeNode&lt;T&gt;* psuc = minimum(pnode-&gt;rchild);        //右子树的最小节点</a:t>
            </a:r>
            <a:endParaRPr lang="zh-CN" altLang="en-US"/>
          </a:p>
          <a:p>
            <a:r>
              <a:rPr lang="zh-CN" altLang="en-US"/>
              <a:t>                    pnode-&gt;key = psuc-&gt;key;                                //将最小节点值覆盖当前结点</a:t>
            </a:r>
            <a:endParaRPr lang="zh-CN" altLang="en-US"/>
          </a:p>
          <a:p>
            <a:r>
              <a:rPr lang="zh-CN" altLang="en-US"/>
              <a:t>                    pnode-&gt;rchild = remove(pnode-&gt;rchild, psuc-&gt;key);    //递归地删除最小节点</a:t>
            </a:r>
            <a:endParaRPr lang="zh-CN" altLang="en-US"/>
          </a:p>
          <a:p>
            <a:r>
              <a:rPr lang="zh-CN" altLang="en-US"/>
              <a:t>                }</a:t>
            </a:r>
            <a:endParaRPr lang="zh-CN" altLang="en-US"/>
          </a:p>
          <a:p>
            <a:r>
              <a:rPr lang="zh-CN" altLang="en-US"/>
              <a:t> </a:t>
            </a:r>
            <a:endParaRPr lang="zh-CN" altLang="en-US"/>
          </a:p>
          <a:p>
            <a:r>
              <a:rPr lang="zh-CN" altLang="en-US"/>
              <a:t>            }</a:t>
            </a:r>
            <a:endParaRPr lang="zh-CN" altLang="en-US"/>
          </a:p>
          <a:p>
            <a:r>
              <a:rPr lang="zh-CN" altLang="en-US"/>
              <a:t>            else</a:t>
            </a:r>
            <a:endParaRPr lang="zh-CN" altLang="en-US"/>
          </a:p>
          <a:p>
            <a:r>
              <a:rPr lang="zh-CN" altLang="en-US"/>
              <a:t>            {</a:t>
            </a:r>
            <a:endParaRPr lang="zh-CN" altLang="en-US"/>
          </a:p>
          <a:p>
            <a:r>
              <a:rPr lang="zh-CN" altLang="en-US"/>
              <a:t>                AVLTreeNode&lt;T&gt; * ptemp = pnode;</a:t>
            </a:r>
            <a:endParaRPr lang="zh-CN" altLang="en-US"/>
          </a:p>
          <a:p>
            <a:r>
              <a:rPr lang="zh-CN" altLang="en-US"/>
              <a:t>                if (pnode-&gt;lchild != nullptr)</a:t>
            </a:r>
            <a:endParaRPr lang="zh-CN" altLang="en-US"/>
          </a:p>
          <a:p>
            <a:r>
              <a:rPr lang="zh-CN" altLang="en-US"/>
              <a:t>                    pnode = pnode-&gt;lchild;</a:t>
            </a:r>
            <a:endParaRPr lang="zh-CN" altLang="en-US"/>
          </a:p>
          <a:p>
            <a:r>
              <a:rPr lang="zh-CN" altLang="en-US"/>
              <a:t>                else if (pnode-&gt;rchild != nullptr)</a:t>
            </a:r>
            <a:endParaRPr lang="zh-CN" altLang="en-US"/>
          </a:p>
          <a:p>
            <a:r>
              <a:rPr lang="zh-CN" altLang="en-US"/>
              <a:t>                    pnode = pnode-&gt;rchild;</a:t>
            </a:r>
            <a:endParaRPr lang="zh-CN" altLang="en-US"/>
          </a:p>
          <a:p>
            <a:r>
              <a:rPr lang="zh-CN" altLang="en-US"/>
              <a:t>                delete ptemp;</a:t>
            </a:r>
            <a:endParaRPr lang="zh-CN" altLang="en-US"/>
          </a:p>
          <a:p>
            <a:r>
              <a:rPr lang="zh-CN" altLang="en-US"/>
              <a:t>                return nullptr;</a:t>
            </a:r>
            <a:endParaRPr lang="zh-CN" altLang="en-US"/>
          </a:p>
          <a:p>
            <a:r>
              <a:rPr lang="zh-CN" altLang="en-US"/>
              <a:t>            }</a:t>
            </a:r>
            <a:endParaRPr lang="zh-CN" altLang="en-US"/>
          </a:p>
          <a:p>
            <a:r>
              <a:rPr lang="zh-CN" altLang="en-US"/>
              <a:t> </a:t>
            </a:r>
            <a:endParaRPr lang="zh-CN" altLang="en-US"/>
          </a:p>
          <a:p>
            <a:r>
              <a:rPr lang="zh-CN" altLang="en-US"/>
              <a:t>        }</a:t>
            </a:r>
            <a:endParaRPr lang="zh-CN" altLang="en-US"/>
          </a:p>
          <a:p>
            <a:r>
              <a:rPr lang="zh-CN" altLang="en-US"/>
              <a:t>        else if (key &gt; pnode-&gt;key)//要删除的节点比当前节点大，则在右子树进行删除</a:t>
            </a:r>
            <a:endParaRPr lang="zh-CN" altLang="en-US"/>
          </a:p>
          <a:p>
            <a:r>
              <a:rPr lang="zh-CN" altLang="en-US"/>
              <a:t>        {</a:t>
            </a:r>
            <a:endParaRPr lang="zh-CN" altLang="en-US"/>
          </a:p>
          <a:p>
            <a:r>
              <a:rPr lang="zh-CN" altLang="en-US"/>
              <a:t>            pnode-&gt;rchild =  remove(pnode-&gt;rchild, key);</a:t>
            </a:r>
            <a:endParaRPr lang="zh-CN" altLang="en-US"/>
          </a:p>
          <a:p>
            <a:r>
              <a:rPr lang="zh-CN" altLang="en-US"/>
              <a:t>            //删除右子树节点导致不平衡:相当于情况二或情况四</a:t>
            </a:r>
            <a:endParaRPr lang="zh-CN" altLang="en-US"/>
          </a:p>
          <a:p>
            <a:r>
              <a:rPr lang="zh-CN" altLang="en-US"/>
              <a:t>            if (height(pnode-&gt;lchild) - height(pnode-&gt;rchild) == 2) </a:t>
            </a:r>
            <a:endParaRPr lang="zh-CN" altLang="en-US"/>
          </a:p>
          <a:p>
            <a:r>
              <a:rPr lang="zh-CN" altLang="en-US"/>
              <a:t>            {</a:t>
            </a:r>
            <a:endParaRPr lang="zh-CN" altLang="en-US"/>
          </a:p>
          <a:p>
            <a:r>
              <a:rPr lang="zh-CN" altLang="en-US"/>
              <a:t>                //相当于在左子树上插入右节点造成的失衡（情况四）</a:t>
            </a:r>
            <a:endParaRPr lang="zh-CN" altLang="en-US"/>
          </a:p>
          <a:p>
            <a:r>
              <a:rPr lang="zh-CN" altLang="en-US"/>
              <a:t>                if (height(pnode-&gt;lchild-&gt;rchild)&gt;height(pnode-&gt;lchild-&gt;lchild))</a:t>
            </a:r>
            <a:endParaRPr lang="zh-CN" altLang="en-US"/>
          </a:p>
          <a:p>
            <a:r>
              <a:rPr lang="zh-CN" altLang="en-US"/>
              <a:t>                    pnode = leftRightRotation(pnode);</a:t>
            </a:r>
            <a:endParaRPr lang="zh-CN" altLang="en-US"/>
          </a:p>
          <a:p>
            <a:r>
              <a:rPr lang="zh-CN" altLang="en-US"/>
              <a:t>                else//相当于在左子树上插入左节点造成的失衡（情况二）</a:t>
            </a:r>
            <a:endParaRPr lang="zh-CN" altLang="en-US"/>
          </a:p>
          <a:p>
            <a:r>
              <a:rPr lang="zh-CN" altLang="en-US"/>
              <a:t>                    pnode = rightRotation(pnode); </a:t>
            </a:r>
            <a:endParaRPr lang="zh-CN" altLang="en-US"/>
          </a:p>
          <a:p>
            <a:r>
              <a:rPr lang="zh-CN" altLang="en-US"/>
              <a:t>            }</a:t>
            </a:r>
            <a:endParaRPr lang="zh-CN" altLang="en-US"/>
          </a:p>
          <a:p>
            <a:r>
              <a:rPr lang="zh-CN" altLang="en-US"/>
              <a:t>        }</a:t>
            </a:r>
            <a:endParaRPr lang="zh-CN" altLang="en-US"/>
          </a:p>
          <a:p>
            <a:r>
              <a:rPr lang="zh-CN" altLang="en-US"/>
              <a:t>        else if (key &lt; pnode-&gt;key)//要删除的节点比当前节点小，则在左子树进行删除</a:t>
            </a:r>
            <a:endParaRPr lang="zh-CN" altLang="en-US"/>
          </a:p>
          <a:p>
            <a:r>
              <a:rPr lang="zh-CN" altLang="en-US"/>
              <a:t>        {</a:t>
            </a:r>
            <a:endParaRPr lang="zh-CN" altLang="en-US"/>
          </a:p>
          <a:p>
            <a:r>
              <a:rPr lang="zh-CN" altLang="en-US"/>
              <a:t>            pnode-&gt;lchild= remove(pnode-&gt;lchild, key);</a:t>
            </a:r>
            <a:endParaRPr lang="zh-CN" altLang="en-US"/>
          </a:p>
          <a:p>
            <a:r>
              <a:rPr lang="zh-CN" altLang="en-US"/>
              <a:t>             //删除左子树节点导致不平衡：相当于情况三或情况一</a:t>
            </a:r>
            <a:endParaRPr lang="zh-CN" altLang="en-US"/>
          </a:p>
          <a:p>
            <a:r>
              <a:rPr lang="zh-CN" altLang="en-US"/>
              <a:t>            if (height(pnode-&gt;rchild) - height(pnode-&gt;lchild) == 2)</a:t>
            </a:r>
            <a:endParaRPr lang="zh-CN" altLang="en-US"/>
          </a:p>
          <a:p>
            <a:r>
              <a:rPr lang="zh-CN" altLang="en-US"/>
              <a:t>            {</a:t>
            </a:r>
            <a:endParaRPr lang="zh-CN" altLang="en-US"/>
          </a:p>
          <a:p>
            <a:r>
              <a:rPr lang="zh-CN" altLang="en-US"/>
              <a:t>                //相当于在右子树上插入左节点造成的失衡（情况三）</a:t>
            </a:r>
            <a:endParaRPr lang="zh-CN" altLang="en-US"/>
          </a:p>
          <a:p>
            <a:r>
              <a:rPr lang="zh-CN" altLang="en-US"/>
              <a:t>                if (height(pnode-&gt;rchild-&gt;lchild)&gt;height(pnode-&gt;rchild-&gt;rchild))</a:t>
            </a:r>
            <a:endParaRPr lang="zh-CN" altLang="en-US"/>
          </a:p>
          <a:p>
            <a:r>
              <a:rPr lang="zh-CN" altLang="en-US"/>
              <a:t>                    pnode = rightLeftRotation(pnode);</a:t>
            </a:r>
            <a:endParaRPr lang="zh-CN" altLang="en-US"/>
          </a:p>
          <a:p>
            <a:r>
              <a:rPr lang="zh-CN" altLang="en-US"/>
              <a:t>                else//相当于在右子树上插入右节点造成的失衡（情况一）</a:t>
            </a:r>
            <a:endParaRPr lang="zh-CN" altLang="en-US"/>
          </a:p>
          <a:p>
            <a:r>
              <a:rPr lang="zh-CN" altLang="en-US"/>
              <a:t>                    pnode = leftRotation(pnode); </a:t>
            </a:r>
            <a:endParaRPr lang="zh-CN" altLang="en-US"/>
          </a:p>
          <a:p>
            <a:r>
              <a:rPr lang="zh-CN" altLang="en-US"/>
              <a:t>            }</a:t>
            </a:r>
            <a:endParaRPr lang="zh-CN" altLang="en-US"/>
          </a:p>
          <a:p>
            <a:r>
              <a:rPr lang="zh-CN" altLang="en-US"/>
              <a:t>        }</a:t>
            </a:r>
            <a:endParaRPr lang="zh-CN" altLang="en-US"/>
          </a:p>
          <a:p>
            <a:r>
              <a:rPr lang="zh-CN" altLang="en-US"/>
              <a:t>        return pnode;</a:t>
            </a:r>
            <a:endParaRPr lang="zh-CN" altLang="en-US"/>
          </a:p>
          <a:p>
            <a:r>
              <a:rPr lang="zh-CN" altLang="en-US"/>
              <a:t>    }</a:t>
            </a:r>
            <a:endParaRPr lang="zh-CN" altLang="en-US"/>
          </a:p>
          <a:p>
            <a:r>
              <a:rPr lang="zh-CN" altLang="en-US"/>
              <a:t>    return nullptr;</a:t>
            </a:r>
            <a:endParaRPr lang="zh-CN" altLang="en-US"/>
          </a:p>
          <a:p>
            <a:r>
              <a:rPr lang="zh-CN" altLang="en-US"/>
              <a:t>};</a:t>
            </a:r>
            <a:endParaRPr lang="zh-CN" altLang="en-US"/>
          </a:p>
          <a:p>
            <a:endParaRPr lang="zh-CN" altLang="en-US"/>
          </a:p>
          <a:p>
            <a:endParaRPr lang="zh-CN" altLang="en-US"/>
          </a:p>
          <a:p>
            <a:r>
              <a:rPr lang="zh-CN" altLang="en-US"/>
              <a:t>删除节点时，如果节点同时拥有左子树和右子树，则在高度教低的子树上选择最大（或最小）元素进行替换，这样能保证替换后不会再出现失衡的现象。</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上文中我们所说的 "叶结点" 或"NULL结点"，它不包含数据而只充当树在此结束的指示，这些结点以及它们的父结点，在绘图中都会经常被省略。</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幻灯片图像占位符 408577"/>
          <p:cNvSpPr>
            <a:spLocks noGrp="1" noRot="1" noChangeAspect="1" noTextEdit="1"/>
          </p:cNvSpPr>
          <p:nvPr>
            <p:ph type="sldImg"/>
          </p:nvPr>
        </p:nvSpPr>
        <p:spPr/>
      </p:sp>
      <p:sp>
        <p:nvSpPr>
          <p:cNvPr id="408579" name="文本占位符 40857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幻灯片图像占位符 409601"/>
          <p:cNvSpPr>
            <a:spLocks noGrp="1" noRot="1" noChangeAspect="1" noTextEdit="1"/>
          </p:cNvSpPr>
          <p:nvPr>
            <p:ph type="sldImg"/>
          </p:nvPr>
        </p:nvSpPr>
        <p:spPr/>
      </p:sp>
      <p:sp>
        <p:nvSpPr>
          <p:cNvPr id="409603" name="文本占位符 40960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幻灯片图像占位符 410625"/>
          <p:cNvSpPr>
            <a:spLocks noGrp="1" noRot="1" noChangeAspect="1" noTextEdit="1"/>
          </p:cNvSpPr>
          <p:nvPr>
            <p:ph type="sldImg"/>
          </p:nvPr>
        </p:nvSpPr>
        <p:spPr/>
      </p:sp>
      <p:sp>
        <p:nvSpPr>
          <p:cNvPr id="410627" name="文本占位符 41062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幻灯片图像占位符 411649"/>
          <p:cNvSpPr>
            <a:spLocks noGrp="1" noRot="1" noChangeAspect="1" noTextEdit="1"/>
          </p:cNvSpPr>
          <p:nvPr>
            <p:ph type="sldImg"/>
          </p:nvPr>
        </p:nvSpPr>
        <p:spPr/>
      </p:sp>
      <p:sp>
        <p:nvSpPr>
          <p:cNvPr id="411651" name="文本占位符 41165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幻灯片图像占位符 412673"/>
          <p:cNvSpPr>
            <a:spLocks noGrp="1" noRot="1" noChangeAspect="1" noTextEdit="1"/>
          </p:cNvSpPr>
          <p:nvPr>
            <p:ph type="sldImg"/>
          </p:nvPr>
        </p:nvSpPr>
        <p:spPr/>
      </p:sp>
      <p:sp>
        <p:nvSpPr>
          <p:cNvPr id="412675" name="文本占位符 412674"/>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eaLnBrk="1" latinLnBrk="0" hangingPunct="1"/>
            <a:fld id="{F0C94032-CD4C-4C25-B0C2-CEC720522D92}" type="slidenum">
              <a:rPr kumimoji="0" lang="en-US" smtClean="0"/>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eaLnBrk="1" latinLnBrk="0" hangingPunct="1"/>
            <a:fld id="{F0C94032-CD4C-4C25-B0C2-CEC720522D92}" type="slidenum">
              <a:rPr kumimoji="0" lang="en-US" smtClean="0"/>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eaLnBrk="1" latinLnBrk="0" hangingPunct="1"/>
            <a:fld id="{F0C94032-CD4C-4C25-B0C2-CEC720522D92}" type="slidenum">
              <a:rPr kumimoji="0" lang="en-US" smtClean="0"/>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eaLnBrk="1" latinLnBrk="0" hangingPunct="1"/>
            <a:fld id="{F0C94032-CD4C-4C25-B0C2-CEC720522D92}" type="slidenum">
              <a:rPr kumimoji="0" lang="en-US" smtClean="0"/>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hasCustomPrompt="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6.png"/><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oleObject" Target="../embeddings/oleObject4.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oleObject" Target="../embeddings/oleObject5.bin"/></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oleObject" Target="../embeddings/oleObject7.bin"/><Relationship Id="rId2" Type="http://schemas.openxmlformats.org/officeDocument/2006/relationships/image" Target="../media/image15.png"/><Relationship Id="rId1" Type="http://schemas.openxmlformats.org/officeDocument/2006/relationships/oleObject" Target="../embeddings/oleObject6.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oleObject" Target="../embeddings/oleObject8.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oleObject" Target="../embeddings/oleObject9.bin"/></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72.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73.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5285" y="5050155"/>
            <a:ext cx="8463915" cy="817245"/>
          </a:xfrm>
        </p:spPr>
        <p:txBody>
          <a:bodyPr>
            <a:noAutofit/>
          </a:bodyPr>
          <a:lstStyle/>
          <a:p>
            <a:r>
              <a:rPr lang="en-US" sz="3600" dirty="0"/>
              <a:t>Introduction to Algorithm</a:t>
            </a:r>
            <a:endParaRPr lang="en-US" sz="3600" dirty="0"/>
          </a:p>
        </p:txBody>
      </p:sp>
      <p:sp>
        <p:nvSpPr>
          <p:cNvPr id="3" name="Subtitle 2"/>
          <p:cNvSpPr>
            <a:spLocks noGrp="1"/>
          </p:cNvSpPr>
          <p:nvPr>
            <p:ph type="subTitle" idx="1"/>
          </p:nvPr>
        </p:nvSpPr>
        <p:spPr/>
        <p:txBody>
          <a:bodyPr>
            <a:normAutofit/>
          </a:bodyPr>
          <a:lstStyle/>
          <a:p>
            <a:r>
              <a:rPr lang="en-US" altLang="zh-CN" dirty="0"/>
              <a:t>Tree</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标题 372737"/>
          <p:cNvSpPr>
            <a:spLocks noGrp="1"/>
          </p:cNvSpPr>
          <p:nvPr>
            <p:ph type="title"/>
          </p:nvPr>
        </p:nvSpPr>
        <p:spPr/>
        <p:txBody>
          <a:bodyPr anchor="ctr">
            <a:normAutofit/>
          </a:bodyPr>
          <a:lstStyle/>
          <a:p>
            <a:r>
              <a:rPr lang="en-US" altLang="zh-CN" sz="3600"/>
              <a:t>Tree ADT(Abstract Data Type</a:t>
            </a:r>
            <a:r>
              <a:rPr lang="en-US" altLang="zh-CN"/>
              <a:t>)</a:t>
            </a:r>
            <a:endParaRPr lang="zh-CN" altLang="en-US"/>
          </a:p>
        </p:txBody>
      </p:sp>
      <p:sp>
        <p:nvSpPr>
          <p:cNvPr id="372739" name="文本占位符 372738"/>
          <p:cNvSpPr>
            <a:spLocks noGrp="1"/>
          </p:cNvSpPr>
          <p:nvPr>
            <p:ph type="body" idx="1"/>
          </p:nvPr>
        </p:nvSpPr>
        <p:spPr>
          <a:xfrm>
            <a:off x="762000" y="1828800"/>
            <a:ext cx="3733800" cy="4114800"/>
          </a:xfrm>
        </p:spPr>
        <p:txBody>
          <a:bodyPr/>
          <a:lstStyle/>
          <a:p>
            <a:r>
              <a:rPr lang="en-US" altLang="zh-CN" sz="1800"/>
              <a:t>We use positions to abstract nodes</a:t>
            </a:r>
            <a:endParaRPr lang="en-US" altLang="zh-CN" sz="1800"/>
          </a:p>
          <a:p>
            <a:r>
              <a:rPr lang="en-US" altLang="zh-CN" sz="1800"/>
              <a:t>Generic methods:</a:t>
            </a:r>
            <a:endParaRPr lang="en-US" altLang="zh-CN" sz="1800"/>
          </a:p>
          <a:p>
            <a:pPr lvl="1"/>
            <a:r>
              <a:rPr lang="en-US" altLang="zh-CN" sz="1600"/>
              <a:t>integer </a:t>
            </a:r>
            <a:r>
              <a:rPr lang="en-US" altLang="zh-CN" sz="1600" b="1">
                <a:solidFill>
                  <a:schemeClr val="tx2"/>
                </a:solidFill>
              </a:rPr>
              <a:t>size</a:t>
            </a:r>
            <a:r>
              <a:rPr lang="en-US" altLang="zh-CN" sz="1600"/>
              <a:t>()</a:t>
            </a:r>
            <a:endParaRPr lang="en-US" altLang="zh-CN" sz="1600"/>
          </a:p>
          <a:p>
            <a:pPr lvl="1"/>
            <a:r>
              <a:rPr lang="en-US" altLang="zh-CN" sz="1600"/>
              <a:t>boolean </a:t>
            </a:r>
            <a:r>
              <a:rPr lang="en-US" altLang="zh-CN" sz="1600" b="1">
                <a:solidFill>
                  <a:schemeClr val="tx2"/>
                </a:solidFill>
              </a:rPr>
              <a:t>isEmpty</a:t>
            </a:r>
            <a:r>
              <a:rPr lang="en-US" altLang="zh-CN" sz="1600"/>
              <a:t>()</a:t>
            </a:r>
            <a:endParaRPr lang="en-US" altLang="zh-CN" sz="1600"/>
          </a:p>
          <a:p>
            <a:pPr lvl="1"/>
            <a:r>
              <a:rPr lang="en-US" altLang="zh-CN" sz="1600"/>
              <a:t>objectIterator </a:t>
            </a:r>
            <a:r>
              <a:rPr lang="en-US" altLang="zh-CN" sz="1600" b="1">
                <a:solidFill>
                  <a:schemeClr val="tx2"/>
                </a:solidFill>
              </a:rPr>
              <a:t>elements</a:t>
            </a:r>
            <a:r>
              <a:rPr lang="en-US" altLang="zh-CN" sz="1600"/>
              <a:t>()</a:t>
            </a:r>
            <a:endParaRPr lang="en-US" altLang="zh-CN" sz="1600"/>
          </a:p>
          <a:p>
            <a:pPr lvl="1"/>
            <a:r>
              <a:rPr lang="en-US" altLang="zh-CN" sz="1600"/>
              <a:t>positionIterator </a:t>
            </a:r>
            <a:r>
              <a:rPr lang="en-US" altLang="zh-CN" sz="1600" b="1">
                <a:solidFill>
                  <a:schemeClr val="tx2"/>
                </a:solidFill>
              </a:rPr>
              <a:t>positions</a:t>
            </a:r>
            <a:r>
              <a:rPr lang="en-US" altLang="zh-CN" sz="1600"/>
              <a:t>()</a:t>
            </a:r>
            <a:endParaRPr lang="en-US" altLang="zh-CN" sz="1600"/>
          </a:p>
          <a:p>
            <a:r>
              <a:rPr lang="en-US" altLang="zh-CN" sz="1800"/>
              <a:t>Accessor methods:</a:t>
            </a:r>
            <a:endParaRPr lang="en-US" altLang="zh-CN" sz="1800"/>
          </a:p>
          <a:p>
            <a:pPr lvl="1"/>
            <a:r>
              <a:rPr lang="en-US" altLang="zh-CN" sz="1600"/>
              <a:t>position </a:t>
            </a:r>
            <a:r>
              <a:rPr lang="en-US" altLang="zh-CN" sz="1600" b="1">
                <a:solidFill>
                  <a:schemeClr val="tx2"/>
                </a:solidFill>
              </a:rPr>
              <a:t>root</a:t>
            </a:r>
            <a:r>
              <a:rPr lang="en-US" altLang="zh-CN" sz="1600"/>
              <a:t>()</a:t>
            </a:r>
            <a:endParaRPr lang="en-US" altLang="zh-CN" sz="1600"/>
          </a:p>
          <a:p>
            <a:pPr lvl="1"/>
            <a:r>
              <a:rPr lang="en-US" altLang="zh-CN" sz="1600"/>
              <a:t>position </a:t>
            </a:r>
            <a:r>
              <a:rPr lang="en-US" altLang="zh-CN" sz="1600" b="1">
                <a:solidFill>
                  <a:schemeClr val="tx2"/>
                </a:solidFill>
              </a:rPr>
              <a:t>parent</a:t>
            </a:r>
            <a:r>
              <a:rPr lang="en-US" altLang="zh-CN" sz="1600"/>
              <a:t>(p)</a:t>
            </a:r>
            <a:endParaRPr lang="en-US" altLang="zh-CN" sz="1600"/>
          </a:p>
          <a:p>
            <a:pPr lvl="1"/>
            <a:r>
              <a:rPr lang="en-US" altLang="zh-CN" sz="1600"/>
              <a:t>positionIterator </a:t>
            </a:r>
            <a:r>
              <a:rPr lang="en-US" altLang="zh-CN" sz="1600" b="1">
                <a:solidFill>
                  <a:schemeClr val="tx2"/>
                </a:solidFill>
              </a:rPr>
              <a:t>children</a:t>
            </a:r>
            <a:r>
              <a:rPr lang="en-US" altLang="zh-CN" sz="1600"/>
              <a:t>(p)</a:t>
            </a:r>
            <a:endParaRPr lang="en-US" altLang="zh-CN" sz="1600"/>
          </a:p>
        </p:txBody>
      </p:sp>
      <p:sp>
        <p:nvSpPr>
          <p:cNvPr id="372740" name="矩形 372739" descr="Rectangle: Click to edit Master text styles&#10;Second level&#10;Third level&#10;Fourth level&#10;Fifth level"/>
          <p:cNvSpPr/>
          <p:nvPr/>
        </p:nvSpPr>
        <p:spPr>
          <a:xfrm>
            <a:off x="4724400" y="1828800"/>
            <a:ext cx="3886200"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Blip>
                <a:blip r:embed="rId1"/>
              </a:buBlip>
              <a:defRPr sz="2800" u="none" kern="1200" baseline="0">
                <a:solidFill>
                  <a:schemeClr val="tx1"/>
                </a:solidFill>
                <a:latin typeface="Georgia" panose="02040502050405020303" pitchFamily="18" charset="0"/>
              </a:defRPr>
            </a:lvl1pPr>
            <a:lvl2pPr marL="742950" lvl="1" indent="-285750" algn="l" defTabSz="914400" rtl="0" eaLnBrk="1" fontAlgn="base" latinLnBrk="0" hangingPunct="1">
              <a:lnSpc>
                <a:spcPct val="100000"/>
              </a:lnSpc>
              <a:spcBef>
                <a:spcPct val="20000"/>
              </a:spcBef>
              <a:spcAft>
                <a:spcPct val="0"/>
              </a:spcAft>
              <a:buSzPct val="75000"/>
              <a:buBlip>
                <a:blip r:embed="rId2"/>
              </a:buBlip>
              <a:defRPr sz="2400" b="0" i="0" u="none" kern="1200" baseline="0">
                <a:solidFill>
                  <a:schemeClr val="tx1"/>
                </a:solidFill>
                <a:latin typeface="Georgia" panose="02040502050405020303" pitchFamily="18" charset="0"/>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Georgia" panose="02040502050405020303" pitchFamily="18" charset="0"/>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Georgia" panose="02040502050405020303" pitchFamily="18" charset="0"/>
              </a:defRPr>
            </a:lvl4pPr>
            <a:lvl5pPr marL="2057400" lvl="4" indent="-228600" algn="l" defTabSz="914400" rtl="0" eaLnBrk="1" fontAlgn="base" latinLnBrk="0" hangingPunct="1">
              <a:lnSpc>
                <a:spcPct val="100000"/>
              </a:lnSpc>
              <a:spcBef>
                <a:spcPct val="20000"/>
              </a:spcBef>
              <a:spcAft>
                <a:spcPct val="0"/>
              </a:spcAft>
              <a:buClr>
                <a:schemeClr val="tx2"/>
              </a:buClr>
              <a:buChar char="–"/>
              <a:defRPr sz="1800" b="0" i="0" u="none" kern="1200" baseline="0">
                <a:solidFill>
                  <a:schemeClr val="tx1"/>
                </a:solidFill>
                <a:latin typeface="Georgia" panose="02040502050405020303" pitchFamily="18" charset="0"/>
              </a:defRPr>
            </a:lvl5pPr>
          </a:lstStyle>
          <a:p>
            <a:pPr lvl="0"/>
            <a:r>
              <a:rPr lang="en-US" altLang="zh-CN" sz="1800"/>
              <a:t>Query methods:</a:t>
            </a:r>
            <a:endParaRPr lang="en-US" altLang="zh-CN" sz="1800"/>
          </a:p>
          <a:p>
            <a:pPr lvl="1"/>
            <a:r>
              <a:rPr lang="en-US" altLang="zh-CN" sz="1600"/>
              <a:t>boolean </a:t>
            </a:r>
            <a:r>
              <a:rPr lang="en-US" altLang="zh-CN" sz="1600" b="1">
                <a:solidFill>
                  <a:schemeClr val="tx2"/>
                </a:solidFill>
              </a:rPr>
              <a:t>isInternal</a:t>
            </a:r>
            <a:r>
              <a:rPr lang="en-US" altLang="zh-CN" sz="1600"/>
              <a:t>(p)</a:t>
            </a:r>
            <a:endParaRPr lang="en-US" altLang="zh-CN" sz="1600"/>
          </a:p>
          <a:p>
            <a:pPr lvl="1"/>
            <a:r>
              <a:rPr lang="en-US" altLang="zh-CN" sz="1600"/>
              <a:t>boolean </a:t>
            </a:r>
            <a:r>
              <a:rPr lang="en-US" altLang="zh-CN" sz="1600" b="1">
                <a:solidFill>
                  <a:schemeClr val="tx2"/>
                </a:solidFill>
              </a:rPr>
              <a:t>isExternal</a:t>
            </a:r>
            <a:r>
              <a:rPr lang="en-US" altLang="zh-CN" sz="1600"/>
              <a:t>(p)</a:t>
            </a:r>
            <a:endParaRPr lang="en-US" altLang="zh-CN" sz="1600"/>
          </a:p>
          <a:p>
            <a:pPr lvl="1"/>
            <a:r>
              <a:rPr lang="en-US" altLang="zh-CN" sz="1600"/>
              <a:t>boolean </a:t>
            </a:r>
            <a:r>
              <a:rPr lang="en-US" altLang="zh-CN" sz="1600" b="1">
                <a:solidFill>
                  <a:schemeClr val="tx2"/>
                </a:solidFill>
              </a:rPr>
              <a:t>isRoot</a:t>
            </a:r>
            <a:r>
              <a:rPr lang="en-US" altLang="zh-CN" sz="1600"/>
              <a:t>(p)</a:t>
            </a:r>
            <a:endParaRPr lang="en-US" altLang="zh-CN" sz="1600"/>
          </a:p>
          <a:p>
            <a:pPr lvl="0"/>
            <a:r>
              <a:rPr lang="en-US" altLang="zh-CN" sz="1800"/>
              <a:t>Update methods:</a:t>
            </a:r>
            <a:endParaRPr lang="en-US" altLang="zh-CN" sz="1800"/>
          </a:p>
          <a:p>
            <a:pPr lvl="1"/>
            <a:r>
              <a:rPr lang="en-US" altLang="zh-CN" sz="1600" b="1">
                <a:solidFill>
                  <a:schemeClr val="tx2"/>
                </a:solidFill>
              </a:rPr>
              <a:t>swapElements</a:t>
            </a:r>
            <a:r>
              <a:rPr lang="en-US" altLang="zh-CN" sz="1600"/>
              <a:t>(p, q)</a:t>
            </a:r>
            <a:endParaRPr lang="en-US" altLang="zh-CN" sz="1600"/>
          </a:p>
          <a:p>
            <a:pPr lvl="1"/>
            <a:r>
              <a:rPr lang="en-US" altLang="zh-CN" sz="1600"/>
              <a:t>object </a:t>
            </a:r>
            <a:r>
              <a:rPr lang="en-US" altLang="zh-CN" sz="1600" b="1">
                <a:solidFill>
                  <a:schemeClr val="tx2"/>
                </a:solidFill>
              </a:rPr>
              <a:t>replaceElement</a:t>
            </a:r>
            <a:r>
              <a:rPr lang="en-US" altLang="zh-CN" sz="1600"/>
              <a:t>(p, o)</a:t>
            </a:r>
            <a:endParaRPr lang="en-US" altLang="zh-CN" sz="1600"/>
          </a:p>
          <a:p>
            <a:pPr lvl="0"/>
            <a:r>
              <a:rPr lang="en-US" altLang="zh-CN" sz="1800"/>
              <a:t>Additional update methods may be defined by data structures implementing the Tree ADT</a:t>
            </a:r>
            <a:endParaRPr lang="en-US" altLang="zh-CN" sz="18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4" name="标题 279553"/>
          <p:cNvSpPr>
            <a:spLocks noGrp="1"/>
          </p:cNvSpPr>
          <p:nvPr>
            <p:ph type="title"/>
          </p:nvPr>
        </p:nvSpPr>
        <p:spPr/>
        <p:txBody>
          <a:bodyPr anchor="b"/>
          <a:p>
            <a:r>
              <a:rPr lang="en-US" altLang="zh-CN"/>
              <a:t>Red-Black Tree Summary</a:t>
            </a:r>
            <a:endParaRPr lang="en-US" altLang="zh-CN"/>
          </a:p>
        </p:txBody>
      </p:sp>
      <p:sp>
        <p:nvSpPr>
          <p:cNvPr id="279555" name="文本占位符 279554"/>
          <p:cNvSpPr>
            <a:spLocks noGrp="1"/>
          </p:cNvSpPr>
          <p:nvPr>
            <p:ph type="body" idx="1"/>
          </p:nvPr>
        </p:nvSpPr>
        <p:spPr>
          <a:xfrm>
            <a:off x="612775" y="1219200"/>
            <a:ext cx="8153400" cy="4876800"/>
          </a:xfrm>
        </p:spPr>
        <p:txBody>
          <a:bodyPr>
            <a:noAutofit/>
          </a:bodyPr>
          <a:p>
            <a:r>
              <a:rPr lang="en-US" altLang="zh-CN" sz="2000" err="1"/>
              <a:t>RB-Trees are BSTs with add’l</a:t>
            </a:r>
            <a:r>
              <a:rPr lang="en-US" altLang="zh-CN" sz="2000"/>
              <a:t> properties:</a:t>
            </a:r>
            <a:endParaRPr lang="en-US" altLang="zh-CN" sz="2000"/>
          </a:p>
          <a:p>
            <a:pPr lvl="1"/>
            <a:r>
              <a:rPr lang="en-US" altLang="zh-CN" sz="2400"/>
              <a:t>Each node (or link to it) is marked either </a:t>
            </a:r>
            <a:r>
              <a:rPr lang="en-US" altLang="zh-CN" sz="2400" i="1"/>
              <a:t>red</a:t>
            </a:r>
            <a:r>
              <a:rPr lang="en-US" altLang="zh-CN" sz="2400"/>
              <a:t> or </a:t>
            </a:r>
            <a:r>
              <a:rPr lang="en-US" altLang="zh-CN" sz="2400" i="1"/>
              <a:t>black</a:t>
            </a:r>
            <a:endParaRPr lang="en-US" altLang="zh-CN" sz="2400" i="1"/>
          </a:p>
          <a:p>
            <a:pPr lvl="1"/>
            <a:r>
              <a:rPr lang="en-US" altLang="zh-CN" sz="2400"/>
              <a:t>Two red nodes are never connected as parent and child</a:t>
            </a:r>
            <a:endParaRPr lang="en-US" altLang="zh-CN" sz="2400"/>
          </a:p>
          <a:p>
            <a:pPr lvl="1"/>
            <a:r>
              <a:rPr lang="en-US" altLang="zh-CN" sz="2400"/>
              <a:t>All paths from the root to a leaf have the same </a:t>
            </a:r>
            <a:r>
              <a:rPr lang="en-US" altLang="zh-CN" sz="2400" i="1"/>
              <a:t>black-length</a:t>
            </a:r>
            <a:endParaRPr lang="en-US" altLang="zh-CN" sz="2400" i="1"/>
          </a:p>
          <a:p>
            <a:r>
              <a:rPr lang="en-US" altLang="zh-CN" sz="2800"/>
              <a:t>How close to being balanced are these trees?</a:t>
            </a:r>
            <a:endParaRPr lang="en-US" altLang="zh-CN" sz="2800"/>
          </a:p>
          <a:p>
            <a:pPr lvl="1"/>
            <a:r>
              <a:rPr lang="en-US" altLang="zh-CN" sz="2400"/>
              <a:t>According to black nodes: perfectly balanced</a:t>
            </a:r>
            <a:endParaRPr lang="en-US" altLang="zh-CN" sz="2400"/>
          </a:p>
          <a:p>
            <a:pPr lvl="1"/>
            <a:r>
              <a:rPr lang="en-US" altLang="zh-CN" sz="2400"/>
              <a:t>Red nodes add at most one extra link between black nodes</a:t>
            </a:r>
            <a:endParaRPr lang="en-US" altLang="zh-CN" sz="2400"/>
          </a:p>
          <a:p>
            <a:pPr lvl="1"/>
            <a:r>
              <a:rPr lang="en-US" altLang="zh-CN" sz="2400"/>
              <a:t>Height is therefore at most 2 log n.</a:t>
            </a:r>
            <a:endParaRPr lang="en-US" altLang="zh-CN" sz="2400"/>
          </a:p>
          <a:p>
            <a:endParaRPr lang="en-US" altLang="zh-CN" sz="2400"/>
          </a:p>
        </p:txBody>
      </p:sp>
      <p:pic>
        <p:nvPicPr>
          <p:cNvPr id="279556" name="图片 279555" descr="RB Balance"/>
          <p:cNvPicPr>
            <a:picLocks noChangeAspect="1"/>
          </p:cNvPicPr>
          <p:nvPr/>
        </p:nvPicPr>
        <p:blipFill>
          <a:blip r:embed="rId1"/>
          <a:stretch>
            <a:fillRect/>
          </a:stretch>
        </p:blipFill>
        <p:spPr>
          <a:xfrm>
            <a:off x="1431925" y="4726623"/>
            <a:ext cx="6515100" cy="1931987"/>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9556"/>
                                        </p:tgtEl>
                                        <p:attrNameLst>
                                          <p:attrName>style.visibility</p:attrName>
                                        </p:attrNameLst>
                                      </p:cBhvr>
                                      <p:to>
                                        <p:strVal val="visible"/>
                                      </p:to>
                                    </p:set>
                                    <p:anim calcmode="lin" valueType="num">
                                      <p:cBhvr additive="base">
                                        <p:cTn id="7" dur="500" fill="hold"/>
                                        <p:tgtEl>
                                          <p:spTgt spid="279556"/>
                                        </p:tgtEl>
                                        <p:attrNameLst>
                                          <p:attrName>ppt_x</p:attrName>
                                        </p:attrNameLst>
                                      </p:cBhvr>
                                      <p:tavLst>
                                        <p:tav tm="0">
                                          <p:val>
                                            <p:strVal val="#ppt_x"/>
                                          </p:val>
                                        </p:tav>
                                        <p:tav tm="100000">
                                          <p:val>
                                            <p:strVal val="#ppt_x"/>
                                          </p:val>
                                        </p:tav>
                                      </p:tavLst>
                                    </p:anim>
                                    <p:anim calcmode="lin" valueType="num">
                                      <p:cBhvr additive="base">
                                        <p:cTn id="8" dur="500" fill="hold"/>
                                        <p:tgtEl>
                                          <p:spTgt spid="279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2" name="标题 271361"/>
          <p:cNvSpPr>
            <a:spLocks noGrp="1"/>
          </p:cNvSpPr>
          <p:nvPr>
            <p:ph type="title"/>
          </p:nvPr>
        </p:nvSpPr>
        <p:spPr/>
        <p:txBody>
          <a:bodyPr anchor="b"/>
          <a:p>
            <a:r>
              <a:rPr lang="en-US" altLang="zh-CN"/>
              <a:t>Comparisons</a:t>
            </a:r>
            <a:endParaRPr lang="en-US" altLang="zh-CN"/>
          </a:p>
        </p:txBody>
      </p:sp>
      <p:sp>
        <p:nvSpPr>
          <p:cNvPr id="271363" name="文本占位符 271362"/>
          <p:cNvSpPr>
            <a:spLocks noGrp="1"/>
          </p:cNvSpPr>
          <p:nvPr>
            <p:ph type="body" idx="1"/>
          </p:nvPr>
        </p:nvSpPr>
        <p:spPr/>
        <p:txBody>
          <a:bodyPr>
            <a:noAutofit/>
          </a:bodyPr>
          <a:p>
            <a:r>
              <a:rPr lang="en-US" altLang="zh-CN" sz="2400"/>
              <a:t>There are several other balanced-tree schemes, e.g. AVL trees</a:t>
            </a:r>
            <a:endParaRPr lang="en-US" altLang="zh-CN" sz="2400"/>
          </a:p>
          <a:p>
            <a:r>
              <a:rPr lang="en-US" altLang="zh-CN" sz="2400" err="1"/>
              <a:t>Generally, these are BSTs</a:t>
            </a:r>
            <a:r>
              <a:rPr lang="en-US" altLang="zh-CN" sz="2400"/>
              <a:t>, with some rotations thrown in to maintain balance</a:t>
            </a:r>
            <a:endParaRPr lang="en-US" altLang="zh-CN" sz="2400"/>
          </a:p>
          <a:p>
            <a:r>
              <a:rPr lang="en-US" altLang="zh-CN" sz="2400"/>
              <a:t>Let STL handle implementation details for you</a:t>
            </a:r>
            <a:endParaRPr lang="en-US" altLang="zh-CN" sz="2000">
              <a:latin typeface="Courier New" panose="02070309020205020404" pitchFamily="49" charset="0"/>
            </a:endParaRPr>
          </a:p>
          <a:p>
            <a:pPr>
              <a:buNone/>
            </a:pPr>
            <a:endParaRPr lang="en-US" altLang="zh-CN" sz="1800">
              <a:latin typeface="Courier New" panose="02070309020205020404" pitchFamily="49" charset="0"/>
            </a:endParaRPr>
          </a:p>
          <a:p>
            <a:pPr>
              <a:buNone/>
            </a:pPr>
            <a:r>
              <a:rPr lang="en-US" altLang="zh-CN" sz="1400">
                <a:latin typeface="Courier New" panose="02070309020205020404" pitchFamily="49" charset="0"/>
              </a:rPr>
              <a:t>            Build Tree               Search Misses</a:t>
            </a:r>
            <a:endParaRPr lang="en-US" altLang="zh-CN" sz="1400">
              <a:latin typeface="Courier New" panose="02070309020205020404" pitchFamily="49" charset="0"/>
            </a:endParaRPr>
          </a:p>
          <a:p>
            <a:pPr>
              <a:buNone/>
            </a:pPr>
            <a:endParaRPr lang="en-US" altLang="zh-CN" sz="1200">
              <a:latin typeface="Courier New" panose="02070309020205020404" pitchFamily="49" charset="0"/>
            </a:endParaRPr>
          </a:p>
          <a:p>
            <a:pPr>
              <a:buNone/>
            </a:pPr>
            <a:r>
              <a:rPr lang="en-US" altLang="zh-CN" sz="1400">
                <a:latin typeface="Courier New" panose="02070309020205020404" pitchFamily="49" charset="0"/>
              </a:rPr>
              <a:t>    N   BST  RBST Splay RB Tree   BST  RBST Splay   RB</a:t>
            </a:r>
            <a:endParaRPr lang="en-US" altLang="zh-CN" sz="1400">
              <a:latin typeface="Courier New" panose="02070309020205020404" pitchFamily="49" charset="0"/>
            </a:endParaRPr>
          </a:p>
          <a:p>
            <a:pPr>
              <a:buNone/>
            </a:pPr>
            <a:r>
              <a:rPr lang="en-US" altLang="zh-CN" sz="1400">
                <a:latin typeface="Courier New" panose="02070309020205020404" pitchFamily="49" charset="0"/>
              </a:rPr>
              <a:t>  5000    4   14     8      5       3    3     3     2</a:t>
            </a:r>
            <a:endParaRPr lang="en-US" altLang="zh-CN" sz="1400">
              <a:latin typeface="Courier New" panose="02070309020205020404" pitchFamily="49" charset="0"/>
            </a:endParaRPr>
          </a:p>
          <a:p>
            <a:pPr>
              <a:buNone/>
            </a:pPr>
            <a:r>
              <a:rPr lang="en-US" altLang="zh-CN" sz="1400">
                <a:latin typeface="Courier New" panose="02070309020205020404" pitchFamily="49" charset="0"/>
              </a:rPr>
              <a:t> 50000   63  220   117     74      48   60    46    36</a:t>
            </a:r>
            <a:endParaRPr lang="en-US" altLang="zh-CN" sz="1400">
              <a:latin typeface="Courier New" panose="02070309020205020404" pitchFamily="49" charset="0"/>
            </a:endParaRPr>
          </a:p>
          <a:p>
            <a:pPr>
              <a:buNone/>
            </a:pPr>
            <a:r>
              <a:rPr lang="en-US" altLang="zh-CN" sz="1400">
                <a:latin typeface="Courier New" panose="02070309020205020404" pitchFamily="49" charset="0"/>
              </a:rPr>
              <a:t>200000  347  996   636    411     235  294   247   193</a:t>
            </a:r>
            <a:endParaRPr lang="en-US" altLang="zh-CN" sz="1400">
              <a:latin typeface="Courier New" panose="02070309020205020404" pitchFamily="49" charset="0"/>
            </a:endParaRPr>
          </a:p>
        </p:txBody>
      </p:sp>
    </p:spTree>
  </p:cSld>
  <p:clrMapOvr>
    <a:masterClrMapping/>
  </p:clrMapOvr>
  <p:transition>
    <p:cu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2" name="标题 281601"/>
          <p:cNvSpPr>
            <a:spLocks noGrp="1"/>
          </p:cNvSpPr>
          <p:nvPr>
            <p:ph type="title"/>
          </p:nvPr>
        </p:nvSpPr>
        <p:spPr/>
        <p:txBody>
          <a:bodyPr anchor="b"/>
          <a:p>
            <a:r>
              <a:rPr lang="en-US" altLang="zh-CN"/>
              <a:t>Summary</a:t>
            </a:r>
            <a:endParaRPr lang="en-US" altLang="zh-CN"/>
          </a:p>
        </p:txBody>
      </p:sp>
      <p:sp>
        <p:nvSpPr>
          <p:cNvPr id="281603" name="文本占位符 281602"/>
          <p:cNvSpPr>
            <a:spLocks noGrp="1"/>
          </p:cNvSpPr>
          <p:nvPr>
            <p:ph type="body" idx="1"/>
          </p:nvPr>
        </p:nvSpPr>
        <p:spPr/>
        <p:txBody>
          <a:bodyPr>
            <a:noAutofit/>
          </a:bodyPr>
          <a:p>
            <a:r>
              <a:rPr lang="en-US" altLang="zh-CN" sz="2800"/>
              <a:t>Goal: Symbol table implementation</a:t>
            </a:r>
            <a:endParaRPr lang="en-US" altLang="zh-CN" sz="2800"/>
          </a:p>
          <a:p>
            <a:r>
              <a:rPr lang="en-US" altLang="zh-CN" sz="2800"/>
              <a:t>O(log n) per operation</a:t>
            </a:r>
            <a:endParaRPr lang="en-US" altLang="zh-CN" sz="2800"/>
          </a:p>
          <a:p>
            <a:endParaRPr lang="en-US" altLang="zh-CN" sz="2800"/>
          </a:p>
          <a:p>
            <a:r>
              <a:rPr lang="en-US" altLang="zh-CN" sz="2800"/>
              <a:t>Randomized BST:  O(log n) </a:t>
            </a:r>
            <a:r>
              <a:rPr lang="en-US" altLang="zh-CN" sz="2800" i="1"/>
              <a:t>expected</a:t>
            </a:r>
            <a:endParaRPr lang="en-US" altLang="zh-CN" sz="2800" i="1"/>
          </a:p>
          <a:p>
            <a:r>
              <a:rPr lang="en-US" altLang="zh-CN" sz="2800"/>
              <a:t>Splay tree: O(log n) </a:t>
            </a:r>
            <a:r>
              <a:rPr lang="en-US" altLang="zh-CN" sz="2800" i="1"/>
              <a:t>amortized</a:t>
            </a:r>
            <a:endParaRPr lang="en-US" altLang="zh-CN" sz="2800" i="1"/>
          </a:p>
          <a:p>
            <a:r>
              <a:rPr lang="en-US" altLang="zh-CN" sz="2800"/>
              <a:t>RB-Tree:  O(log n) </a:t>
            </a:r>
            <a:r>
              <a:rPr lang="en-US" altLang="zh-CN" sz="2800" i="1"/>
              <a:t>worst-case</a:t>
            </a:r>
            <a:endParaRPr lang="en-US" altLang="zh-CN" sz="2800" i="1"/>
          </a:p>
          <a:p>
            <a:endParaRPr lang="en-US" altLang="zh-CN" sz="2800" i="1"/>
          </a:p>
          <a:p>
            <a:r>
              <a:rPr lang="en-US" altLang="zh-CN" sz="2800"/>
              <a:t>The algorithms are variations on a theme: rotate during insertion or search to improve balance</a:t>
            </a:r>
            <a:endParaRPr lang="en-US" altLang="zh-CN" sz="280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03">
                                            <p:txEl>
                                              <p:charRg st="0" end="3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1603">
                                            <p:txEl>
                                              <p:charRg st="34" end="5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1603">
                                            <p:txEl>
                                              <p:charRg st="58" end="9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1603">
                                            <p:txEl>
                                              <p:charRg st="93" end="12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1603">
                                            <p:txEl>
                                              <p:charRg st="124" end="15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1603">
                                            <p:txEl>
                                              <p:charRg st="155" end="25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50" name="标题 283649"/>
          <p:cNvSpPr>
            <a:spLocks noGrp="1"/>
          </p:cNvSpPr>
          <p:nvPr>
            <p:ph type="title"/>
          </p:nvPr>
        </p:nvSpPr>
        <p:spPr/>
        <p:txBody>
          <a:bodyPr anchor="b"/>
          <a:p>
            <a:r>
              <a:rPr lang="en-US" altLang="zh-CN" sz="3600"/>
              <a:t>STL Containers using RB trees</a:t>
            </a:r>
            <a:endParaRPr lang="en-US" altLang="zh-CN" sz="3600"/>
          </a:p>
        </p:txBody>
      </p:sp>
      <p:sp>
        <p:nvSpPr>
          <p:cNvPr id="283651" name="文本占位符 283650"/>
          <p:cNvSpPr>
            <a:spLocks noGrp="1"/>
          </p:cNvSpPr>
          <p:nvPr>
            <p:ph type="body" idx="1"/>
          </p:nvPr>
        </p:nvSpPr>
        <p:spPr/>
        <p:txBody>
          <a:bodyPr>
            <a:noAutofit/>
          </a:bodyPr>
          <a:p>
            <a:r>
              <a:rPr lang="en-US" altLang="zh-CN" sz="2400"/>
              <a:t>set:  container for unique items</a:t>
            </a:r>
            <a:endParaRPr lang="en-US" altLang="zh-CN" sz="2400"/>
          </a:p>
          <a:p>
            <a:r>
              <a:rPr lang="en-US" altLang="zh-CN" sz="2400"/>
              <a:t>Member functions:</a:t>
            </a:r>
            <a:endParaRPr lang="en-US" altLang="zh-CN" sz="2400"/>
          </a:p>
          <a:p>
            <a:pPr lvl="1">
              <a:buNone/>
            </a:pPr>
            <a:r>
              <a:rPr lang="en-US" altLang="zh-CN" sz="2000"/>
              <a:t>insert()</a:t>
            </a:r>
            <a:endParaRPr lang="en-US" altLang="zh-CN" sz="2000"/>
          </a:p>
          <a:p>
            <a:pPr lvl="1">
              <a:buNone/>
            </a:pPr>
            <a:r>
              <a:rPr lang="en-US" altLang="zh-CN" sz="2000"/>
              <a:t>erase()</a:t>
            </a:r>
            <a:endParaRPr lang="en-US" altLang="zh-CN" sz="2000"/>
          </a:p>
          <a:p>
            <a:pPr lvl="1">
              <a:buNone/>
            </a:pPr>
            <a:r>
              <a:rPr lang="en-US" altLang="zh-CN" sz="2000"/>
              <a:t>find()</a:t>
            </a:r>
            <a:endParaRPr lang="en-US" altLang="zh-CN" sz="2000"/>
          </a:p>
          <a:p>
            <a:pPr lvl="1">
              <a:buNone/>
            </a:pPr>
            <a:r>
              <a:rPr lang="en-US" altLang="zh-CN" sz="2000"/>
              <a:t>count()</a:t>
            </a:r>
            <a:endParaRPr lang="en-US" altLang="zh-CN" sz="2000"/>
          </a:p>
          <a:p>
            <a:pPr lvl="1">
              <a:buNone/>
            </a:pPr>
            <a:r>
              <a:rPr lang="en-US" altLang="zh-CN" sz="2000"/>
              <a:t>lower_bound()</a:t>
            </a:r>
            <a:endParaRPr lang="en-US" altLang="zh-CN" sz="2000"/>
          </a:p>
          <a:p>
            <a:pPr lvl="1">
              <a:buNone/>
            </a:pPr>
            <a:r>
              <a:rPr lang="en-US" altLang="zh-CN" sz="2000"/>
              <a:t>upper_bound()</a:t>
            </a:r>
            <a:endParaRPr lang="en-US" altLang="zh-CN" sz="2000"/>
          </a:p>
          <a:p>
            <a:pPr lvl="1">
              <a:buNone/>
            </a:pPr>
            <a:r>
              <a:rPr lang="en-US" altLang="zh-CN" sz="2000" err="1"/>
              <a:t>iterators</a:t>
            </a:r>
            <a:r>
              <a:rPr lang="en-US" altLang="zh-CN" sz="2000"/>
              <a:t> to move through the set in order</a:t>
            </a:r>
            <a:endParaRPr lang="en-US" altLang="zh-CN" sz="2000"/>
          </a:p>
          <a:p>
            <a:pPr lvl="1">
              <a:buNone/>
            </a:pPr>
            <a:endParaRPr lang="en-US" altLang="zh-CN" sz="1800"/>
          </a:p>
          <a:p>
            <a:r>
              <a:rPr lang="en-US" altLang="zh-CN" sz="2400" err="1"/>
              <a:t>multiset</a:t>
            </a:r>
            <a:r>
              <a:rPr lang="en-US" altLang="zh-CN" sz="2400"/>
              <a:t>: like set, but items can be repeated</a:t>
            </a:r>
            <a:endParaRPr lang="en-US" altLang="zh-CN" sz="2400"/>
          </a:p>
        </p:txBody>
      </p:sp>
    </p:spTree>
  </p:cSld>
  <p:clrMapOvr>
    <a:masterClrMapping/>
  </p:clrMapOvr>
  <p:transition>
    <p:cu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sz="quarter" idx="1"/>
          </p:nvPr>
        </p:nvSpPr>
        <p:spPr/>
        <p:txBody>
          <a:bodyPr>
            <a:normAutofit fontScale="90000" lnSpcReduction="20000"/>
          </a:bodyPr>
          <a:p>
            <a:r>
              <a:rPr lang="zh-CN" altLang="en-US"/>
              <a:t>AVL树:  最早的平衡二叉树之一。应用相对其他数据结构比较少。windows对进程地址空间的管理用到了AVL树。</a:t>
            </a:r>
            <a:endParaRPr lang="zh-CN" altLang="en-US"/>
          </a:p>
          <a:p>
            <a:endParaRPr lang="zh-CN" altLang="en-US"/>
          </a:p>
          <a:p>
            <a:r>
              <a:rPr lang="zh-CN" altLang="en-US"/>
              <a:t>红黑树: 平衡二叉树，广泛用在C++的STL中。如map和set都是用红黑树实现的</a:t>
            </a:r>
            <a:endParaRPr lang="zh-CN" altLang="en-US"/>
          </a:p>
          <a:p>
            <a:endParaRPr lang="zh-CN" altLang="en-US"/>
          </a:p>
          <a:p>
            <a:r>
              <a:rPr lang="zh-CN" altLang="en-US"/>
              <a:t>B/B+树: 用在磁盘文件组织 数据索引和数据库索引。</a:t>
            </a:r>
            <a:endParaRPr lang="zh-CN" altLang="en-US"/>
          </a:p>
          <a:p>
            <a:endParaRPr lang="zh-CN" altLang="en-US"/>
          </a:p>
          <a:p>
            <a:r>
              <a:rPr lang="zh-CN" altLang="en-US"/>
              <a:t>Trie树(字典树): 用在统计和排序大量字符串，如自动机。</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标题 373761"/>
          <p:cNvSpPr>
            <a:spLocks noGrp="1"/>
          </p:cNvSpPr>
          <p:nvPr>
            <p:ph type="title"/>
          </p:nvPr>
        </p:nvSpPr>
        <p:spPr>
          <a:xfrm>
            <a:off x="612140" y="457200"/>
            <a:ext cx="8169910" cy="698500"/>
          </a:xfrm>
        </p:spPr>
        <p:txBody>
          <a:bodyPr vert="horz" wrap="square" lIns="92075" tIns="46038" rIns="92075" bIns="46038" anchor="ctr"/>
          <a:lstStyle/>
          <a:p>
            <a:r>
              <a:rPr lang="en-US" altLang="zh-TW" sz="3200">
                <a:ea typeface="PMingLiU" pitchFamily="18" charset="-120"/>
              </a:rPr>
              <a:t>Intuitive Representation of Tree Node</a:t>
            </a:r>
            <a:endParaRPr lang="en-US" altLang="zh-TW" sz="3200">
              <a:ea typeface="PMingLiU" pitchFamily="18" charset="-120"/>
            </a:endParaRPr>
          </a:p>
        </p:txBody>
      </p:sp>
      <p:sp>
        <p:nvSpPr>
          <p:cNvPr id="373763" name="矩形 373762"/>
          <p:cNvSpPr/>
          <p:nvPr/>
        </p:nvSpPr>
        <p:spPr>
          <a:xfrm>
            <a:off x="457200" y="1752600"/>
            <a:ext cx="7772400" cy="4114800"/>
          </a:xfrm>
          <a:prstGeom prst="rect">
            <a:avLst/>
          </a:prstGeom>
          <a:noFill/>
          <a:ln w="9525">
            <a:noFill/>
          </a:ln>
        </p:spPr>
        <p:txBody>
          <a:bodyPr lIns="92075" tIns="46038" rIns="92075" bIns="46038"/>
          <a:lstStyle>
            <a:lvl1pPr marL="342900" lvl="0" indent="-342900" algn="l" defTabSz="914400" rtl="0" eaLnBrk="1" fontAlgn="base" latinLnBrk="0" hangingPunct="1">
              <a:lnSpc>
                <a:spcPct val="100000"/>
              </a:lnSpc>
              <a:spcBef>
                <a:spcPct val="20000"/>
              </a:spcBef>
              <a:spcAft>
                <a:spcPct val="0"/>
              </a:spcAft>
              <a:buBlip>
                <a:blip r:embed="rId1"/>
              </a:buBlip>
              <a:defRPr sz="2800" u="none" kern="1200" baseline="0">
                <a:solidFill>
                  <a:schemeClr val="tx1"/>
                </a:solidFill>
                <a:latin typeface="Georgia" panose="02040502050405020303" pitchFamily="18" charset="0"/>
              </a:defRPr>
            </a:lvl1pPr>
            <a:lvl2pPr marL="742950" lvl="1" indent="-285750" algn="l" defTabSz="914400" rtl="0" eaLnBrk="1" fontAlgn="base" latinLnBrk="0" hangingPunct="1">
              <a:lnSpc>
                <a:spcPct val="100000"/>
              </a:lnSpc>
              <a:spcBef>
                <a:spcPct val="20000"/>
              </a:spcBef>
              <a:spcAft>
                <a:spcPct val="0"/>
              </a:spcAft>
              <a:buSzPct val="75000"/>
              <a:buBlip>
                <a:blip r:embed="rId2"/>
              </a:buBlip>
              <a:defRPr sz="2400" b="0" i="0" u="none" kern="1200" baseline="0">
                <a:solidFill>
                  <a:schemeClr val="tx1"/>
                </a:solidFill>
                <a:latin typeface="Georgia" panose="02040502050405020303" pitchFamily="18" charset="0"/>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Georgia" panose="02040502050405020303" pitchFamily="18" charset="0"/>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Georgia" panose="02040502050405020303" pitchFamily="18" charset="0"/>
              </a:defRPr>
            </a:lvl4pPr>
            <a:lvl5pPr marL="2057400" lvl="4" indent="-228600" algn="l" defTabSz="914400" rtl="0" eaLnBrk="1" fontAlgn="base" latinLnBrk="0" hangingPunct="1">
              <a:lnSpc>
                <a:spcPct val="100000"/>
              </a:lnSpc>
              <a:spcBef>
                <a:spcPct val="20000"/>
              </a:spcBef>
              <a:spcAft>
                <a:spcPct val="0"/>
              </a:spcAft>
              <a:buClr>
                <a:schemeClr val="tx2"/>
              </a:buClr>
              <a:buChar char="–"/>
              <a:defRPr sz="1800" b="0" i="0" u="none" kern="1200" baseline="0">
                <a:solidFill>
                  <a:schemeClr val="tx1"/>
                </a:solidFill>
                <a:latin typeface="Georgia" panose="02040502050405020303" pitchFamily="18" charset="0"/>
              </a:defRPr>
            </a:lvl5pPr>
          </a:lstStyle>
          <a:p>
            <a:pPr lvl="0"/>
            <a:r>
              <a:rPr lang="en-US" altLang="zh-TW" sz="2400">
                <a:ea typeface="PMingLiU" pitchFamily="18" charset="-120"/>
              </a:rPr>
              <a:t>List Representation</a:t>
            </a:r>
            <a:endParaRPr lang="en-US" altLang="zh-TW" sz="2400">
              <a:ea typeface="PMingLiU" pitchFamily="18" charset="-120"/>
            </a:endParaRPr>
          </a:p>
          <a:p>
            <a:pPr lvl="1"/>
            <a:r>
              <a:rPr lang="en-US" altLang="zh-TW" sz="2000">
                <a:ea typeface="PMingLiU" pitchFamily="18" charset="-120"/>
              </a:rPr>
              <a:t>( A ( B ( E ( K, L ), F ), C ( G ), D ( H ( M ), I, J ) ) )</a:t>
            </a:r>
            <a:endParaRPr lang="en-US" altLang="zh-TW" sz="2000">
              <a:ea typeface="PMingLiU" pitchFamily="18" charset="-120"/>
            </a:endParaRPr>
          </a:p>
          <a:p>
            <a:pPr lvl="1"/>
            <a:r>
              <a:rPr lang="en-US" altLang="zh-TW" sz="2000">
                <a:ea typeface="PMingLiU" pitchFamily="18" charset="-120"/>
              </a:rPr>
              <a:t>The root comes first, followed by a list of links to sub-trees</a:t>
            </a:r>
            <a:endParaRPr lang="en-US" altLang="zh-TW" sz="2000">
              <a:ea typeface="PMingLiU" pitchFamily="18" charset="-120"/>
            </a:endParaRPr>
          </a:p>
        </p:txBody>
      </p:sp>
      <p:grpSp>
        <p:nvGrpSpPr>
          <p:cNvPr id="373764" name="组合 373763"/>
          <p:cNvGrpSpPr/>
          <p:nvPr/>
        </p:nvGrpSpPr>
        <p:grpSpPr>
          <a:xfrm>
            <a:off x="1905000" y="4714875"/>
            <a:ext cx="3810000" cy="314325"/>
            <a:chOff x="816" y="2352"/>
            <a:chExt cx="2400" cy="198"/>
          </a:xfrm>
        </p:grpSpPr>
        <p:sp>
          <p:nvSpPr>
            <p:cNvPr id="373765" name="文本框 373764"/>
            <p:cNvSpPr txBox="1"/>
            <p:nvPr/>
          </p:nvSpPr>
          <p:spPr>
            <a:xfrm>
              <a:off x="816" y="2352"/>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Data</a:t>
              </a:r>
              <a:endParaRPr lang="en-US" altLang="zh-CN" sz="1400">
                <a:latin typeface="Arial" panose="020B0604020202020204" pitchFamily="34" charset="0"/>
              </a:endParaRPr>
            </a:p>
          </p:txBody>
        </p:sp>
        <p:sp>
          <p:nvSpPr>
            <p:cNvPr id="373766" name="文本框 373765"/>
            <p:cNvSpPr txBox="1"/>
            <p:nvPr/>
          </p:nvSpPr>
          <p:spPr>
            <a:xfrm>
              <a:off x="1296" y="2352"/>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Link 1</a:t>
              </a:r>
              <a:endParaRPr lang="en-US" altLang="zh-CN" sz="1400">
                <a:latin typeface="Arial" panose="020B0604020202020204" pitchFamily="34" charset="0"/>
              </a:endParaRPr>
            </a:p>
          </p:txBody>
        </p:sp>
        <p:sp>
          <p:nvSpPr>
            <p:cNvPr id="373767" name="文本框 373766"/>
            <p:cNvSpPr txBox="1"/>
            <p:nvPr/>
          </p:nvSpPr>
          <p:spPr>
            <a:xfrm>
              <a:off x="1776" y="2352"/>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Link 2</a:t>
              </a:r>
              <a:endParaRPr lang="en-US" altLang="zh-CN" sz="1400">
                <a:latin typeface="Arial" panose="020B0604020202020204" pitchFamily="34" charset="0"/>
              </a:endParaRPr>
            </a:p>
          </p:txBody>
        </p:sp>
        <p:sp>
          <p:nvSpPr>
            <p:cNvPr id="373768" name="文本框 373767"/>
            <p:cNvSpPr txBox="1"/>
            <p:nvPr/>
          </p:nvSpPr>
          <p:spPr>
            <a:xfrm>
              <a:off x="2256" y="2352"/>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a:t>
              </a:r>
              <a:endParaRPr lang="en-US" altLang="zh-CN" sz="1400">
                <a:latin typeface="Arial" panose="020B0604020202020204" pitchFamily="34" charset="0"/>
              </a:endParaRPr>
            </a:p>
          </p:txBody>
        </p:sp>
        <p:sp>
          <p:nvSpPr>
            <p:cNvPr id="373769" name="文本框 373768"/>
            <p:cNvSpPr txBox="1"/>
            <p:nvPr/>
          </p:nvSpPr>
          <p:spPr>
            <a:xfrm>
              <a:off x="2736" y="2352"/>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Link n</a:t>
              </a:r>
              <a:endParaRPr lang="en-US" altLang="zh-CN" sz="1400">
                <a:latin typeface="Arial" panose="020B0604020202020204" pitchFamily="34" charset="0"/>
              </a:endParaRPr>
            </a:p>
          </p:txBody>
        </p:sp>
      </p:grpSp>
      <p:sp>
        <p:nvSpPr>
          <p:cNvPr id="373770" name="云形标注 373769"/>
          <p:cNvSpPr/>
          <p:nvPr/>
        </p:nvSpPr>
        <p:spPr>
          <a:xfrm>
            <a:off x="3886200" y="3724275"/>
            <a:ext cx="4114800" cy="762000"/>
          </a:xfrm>
          <a:prstGeom prst="cloudCallout">
            <a:avLst>
              <a:gd name="adj1" fmla="val -35185"/>
              <a:gd name="adj2" fmla="val 70000"/>
            </a:avLst>
          </a:prstGeom>
          <a:solidFill>
            <a:schemeClr val="accent1"/>
          </a:solidFill>
          <a:ln w="9525" cap="flat" cmpd="sng">
            <a:solidFill>
              <a:schemeClr val="tx1"/>
            </a:solidFill>
            <a:prstDash val="solid"/>
            <a:headEnd type="none" w="med" len="med"/>
            <a:tailEnd type="none" w="med" len="med"/>
          </a:ln>
        </p:spPr>
        <p:txBody>
          <a:bodyPr wrap="none" lIns="0" tIns="0" rIns="0" bIns="0"/>
          <a:lstStyle/>
          <a:p>
            <a:pPr eaLnBrk="0" hangingPunct="0">
              <a:buClrTx/>
            </a:pPr>
            <a:r>
              <a:rPr lang="en-US" altLang="zh-TW" sz="1600">
                <a:latin typeface="Arial" panose="020B0604020202020204" pitchFamily="34" charset="0"/>
                <a:ea typeface="PMingLiU" pitchFamily="18" charset="-120"/>
              </a:rPr>
              <a:t>How many link fields are needed in </a:t>
            </a:r>
            <a:endParaRPr lang="en-US" altLang="zh-TW" sz="1600">
              <a:latin typeface="Arial" panose="020B0604020202020204" pitchFamily="34" charset="0"/>
              <a:ea typeface="PMingLiU" pitchFamily="18" charset="-120"/>
            </a:endParaRPr>
          </a:p>
          <a:p>
            <a:pPr eaLnBrk="0" hangingPunct="0">
              <a:buClrTx/>
            </a:pPr>
            <a:r>
              <a:rPr lang="en-US" altLang="zh-TW" sz="1600">
                <a:latin typeface="Arial" panose="020B0604020202020204" pitchFamily="34" charset="0"/>
                <a:ea typeface="PMingLiU" pitchFamily="18" charset="-120"/>
              </a:rPr>
              <a:t>such a representation?</a:t>
            </a:r>
            <a:endParaRPr lang="en-US" altLang="zh-CN" sz="16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7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标题 374785"/>
          <p:cNvSpPr>
            <a:spLocks noGrp="1"/>
          </p:cNvSpPr>
          <p:nvPr>
            <p:ph type="title"/>
          </p:nvPr>
        </p:nvSpPr>
        <p:spPr>
          <a:xfrm>
            <a:off x="1219200" y="377825"/>
            <a:ext cx="7772400" cy="574675"/>
          </a:xfrm>
        </p:spPr>
        <p:txBody>
          <a:bodyPr anchor="ctr">
            <a:normAutofit fontScale="90000"/>
          </a:bodyPr>
          <a:lstStyle/>
          <a:p>
            <a:r>
              <a:rPr lang="en-US" altLang="zh-CN" sz="3600"/>
              <a:t>Trees</a:t>
            </a:r>
            <a:endParaRPr lang="en-US" altLang="zh-CN" sz="3600"/>
          </a:p>
        </p:txBody>
      </p:sp>
      <p:sp>
        <p:nvSpPr>
          <p:cNvPr id="374787" name="文本占位符 374786"/>
          <p:cNvSpPr>
            <a:spLocks noGrp="1"/>
          </p:cNvSpPr>
          <p:nvPr>
            <p:ph type="body" idx="1"/>
          </p:nvPr>
        </p:nvSpPr>
        <p:spPr>
          <a:xfrm>
            <a:off x="457200" y="1752600"/>
            <a:ext cx="8229600" cy="3886200"/>
          </a:xfrm>
        </p:spPr>
        <p:txBody>
          <a:bodyPr/>
          <a:lstStyle/>
          <a:p>
            <a:r>
              <a:rPr lang="en-US" altLang="zh-CN" sz="2400"/>
              <a:t>Every tree node:</a:t>
            </a:r>
            <a:endParaRPr lang="en-US" altLang="zh-CN" sz="2400"/>
          </a:p>
          <a:p>
            <a:pPr lvl="1"/>
            <a:r>
              <a:rPr lang="en-US" altLang="zh-CN" sz="2000"/>
              <a:t>object – useful information</a:t>
            </a:r>
            <a:endParaRPr lang="en-US" altLang="zh-CN" sz="2000"/>
          </a:p>
          <a:p>
            <a:pPr lvl="1"/>
            <a:r>
              <a:rPr lang="en-US" altLang="zh-CN" sz="2000"/>
              <a:t>children – pointers to its children</a:t>
            </a:r>
            <a:endParaRPr lang="en-US" altLang="zh-CN" sz="2000"/>
          </a:p>
        </p:txBody>
      </p:sp>
      <p:grpSp>
        <p:nvGrpSpPr>
          <p:cNvPr id="374788" name="组合 374787"/>
          <p:cNvGrpSpPr/>
          <p:nvPr/>
        </p:nvGrpSpPr>
        <p:grpSpPr>
          <a:xfrm>
            <a:off x="1905000" y="3648075"/>
            <a:ext cx="1905000" cy="314325"/>
            <a:chOff x="1200" y="2298"/>
            <a:chExt cx="1200" cy="198"/>
          </a:xfrm>
        </p:grpSpPr>
        <p:sp>
          <p:nvSpPr>
            <p:cNvPr id="374789" name="文本框 374788"/>
            <p:cNvSpPr txBox="1"/>
            <p:nvPr/>
          </p:nvSpPr>
          <p:spPr>
            <a:xfrm>
              <a:off x="1200" y="2298"/>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Data</a:t>
              </a:r>
              <a:endParaRPr lang="en-US" altLang="zh-CN" sz="1400">
                <a:latin typeface="Arial" panose="020B0604020202020204" pitchFamily="34" charset="0"/>
              </a:endParaRPr>
            </a:p>
          </p:txBody>
        </p:sp>
        <p:sp>
          <p:nvSpPr>
            <p:cNvPr id="374790" name="文本框 374789"/>
            <p:cNvSpPr txBox="1"/>
            <p:nvPr/>
          </p:nvSpPr>
          <p:spPr>
            <a:xfrm>
              <a:off x="168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4791" name="文本框 374790"/>
            <p:cNvSpPr txBox="1"/>
            <p:nvPr/>
          </p:nvSpPr>
          <p:spPr>
            <a:xfrm>
              <a:off x="192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4792" name="文本框 374791"/>
            <p:cNvSpPr txBox="1"/>
            <p:nvPr/>
          </p:nvSpPr>
          <p:spPr>
            <a:xfrm>
              <a:off x="216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grpSp>
      <p:grpSp>
        <p:nvGrpSpPr>
          <p:cNvPr id="374793" name="组合 374792"/>
          <p:cNvGrpSpPr/>
          <p:nvPr/>
        </p:nvGrpSpPr>
        <p:grpSpPr>
          <a:xfrm>
            <a:off x="838200" y="4572000"/>
            <a:ext cx="1905000" cy="314325"/>
            <a:chOff x="1200" y="2298"/>
            <a:chExt cx="1200" cy="198"/>
          </a:xfrm>
        </p:grpSpPr>
        <p:sp>
          <p:nvSpPr>
            <p:cNvPr id="374794" name="文本框 374793"/>
            <p:cNvSpPr txBox="1"/>
            <p:nvPr/>
          </p:nvSpPr>
          <p:spPr>
            <a:xfrm>
              <a:off x="1200" y="2298"/>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Data</a:t>
              </a:r>
              <a:endParaRPr lang="en-US" altLang="zh-CN" sz="1400">
                <a:latin typeface="Arial" panose="020B0604020202020204" pitchFamily="34" charset="0"/>
              </a:endParaRPr>
            </a:p>
          </p:txBody>
        </p:sp>
        <p:sp>
          <p:nvSpPr>
            <p:cNvPr id="374795" name="文本框 374794"/>
            <p:cNvSpPr txBox="1"/>
            <p:nvPr/>
          </p:nvSpPr>
          <p:spPr>
            <a:xfrm>
              <a:off x="168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4796" name="文本框 374795"/>
            <p:cNvSpPr txBox="1"/>
            <p:nvPr/>
          </p:nvSpPr>
          <p:spPr>
            <a:xfrm>
              <a:off x="192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sym typeface="Symbol" panose="05050102010706020507" pitchFamily="18" charset="2"/>
                </a:rPr>
                <a:t></a:t>
              </a:r>
              <a:endParaRPr lang="en-US" altLang="zh-CN" sz="1400">
                <a:latin typeface="Arial" panose="020B0604020202020204" pitchFamily="34" charset="0"/>
                <a:sym typeface="Symbol" panose="05050102010706020507" pitchFamily="18" charset="2"/>
              </a:endParaRPr>
            </a:p>
          </p:txBody>
        </p:sp>
        <p:sp>
          <p:nvSpPr>
            <p:cNvPr id="374797" name="文本框 374796"/>
            <p:cNvSpPr txBox="1"/>
            <p:nvPr/>
          </p:nvSpPr>
          <p:spPr>
            <a:xfrm>
              <a:off x="216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sym typeface="Symbol" panose="05050102010706020507" pitchFamily="18" charset="2"/>
                </a:rPr>
                <a:t></a:t>
              </a:r>
              <a:endParaRPr lang="en-US" altLang="zh-CN" sz="1400">
                <a:latin typeface="Arial" panose="020B0604020202020204" pitchFamily="34" charset="0"/>
                <a:sym typeface="Symbol" panose="05050102010706020507" pitchFamily="18" charset="2"/>
              </a:endParaRPr>
            </a:p>
          </p:txBody>
        </p:sp>
      </p:grpSp>
      <p:grpSp>
        <p:nvGrpSpPr>
          <p:cNvPr id="374798" name="组合 374797"/>
          <p:cNvGrpSpPr/>
          <p:nvPr/>
        </p:nvGrpSpPr>
        <p:grpSpPr>
          <a:xfrm>
            <a:off x="3657600" y="4572000"/>
            <a:ext cx="1905000" cy="314325"/>
            <a:chOff x="1200" y="2298"/>
            <a:chExt cx="1200" cy="198"/>
          </a:xfrm>
        </p:grpSpPr>
        <p:sp>
          <p:nvSpPr>
            <p:cNvPr id="374799" name="文本框 374798"/>
            <p:cNvSpPr txBox="1"/>
            <p:nvPr/>
          </p:nvSpPr>
          <p:spPr>
            <a:xfrm>
              <a:off x="1200" y="2298"/>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Data</a:t>
              </a:r>
              <a:endParaRPr lang="en-US" altLang="zh-CN" sz="1400">
                <a:latin typeface="Arial" panose="020B0604020202020204" pitchFamily="34" charset="0"/>
              </a:endParaRPr>
            </a:p>
          </p:txBody>
        </p:sp>
        <p:sp>
          <p:nvSpPr>
            <p:cNvPr id="374800" name="文本框 374799"/>
            <p:cNvSpPr txBox="1"/>
            <p:nvPr/>
          </p:nvSpPr>
          <p:spPr>
            <a:xfrm>
              <a:off x="168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4801" name="文本框 374800"/>
            <p:cNvSpPr txBox="1"/>
            <p:nvPr/>
          </p:nvSpPr>
          <p:spPr>
            <a:xfrm>
              <a:off x="192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4802" name="文本框 374801"/>
            <p:cNvSpPr txBox="1"/>
            <p:nvPr/>
          </p:nvSpPr>
          <p:spPr>
            <a:xfrm>
              <a:off x="216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sym typeface="Symbol" panose="05050102010706020507" pitchFamily="18" charset="2"/>
                </a:rPr>
                <a:t></a:t>
              </a:r>
              <a:endParaRPr lang="en-US" altLang="zh-CN" sz="1400">
                <a:latin typeface="Arial" panose="020B0604020202020204" pitchFamily="34" charset="0"/>
                <a:sym typeface="Symbol" panose="05050102010706020507" pitchFamily="18" charset="2"/>
              </a:endParaRPr>
            </a:p>
          </p:txBody>
        </p:sp>
      </p:grpSp>
      <p:grpSp>
        <p:nvGrpSpPr>
          <p:cNvPr id="374803" name="组合 374802"/>
          <p:cNvGrpSpPr/>
          <p:nvPr/>
        </p:nvGrpSpPr>
        <p:grpSpPr>
          <a:xfrm>
            <a:off x="6324600" y="4572000"/>
            <a:ext cx="1905000" cy="314325"/>
            <a:chOff x="1200" y="2298"/>
            <a:chExt cx="1200" cy="198"/>
          </a:xfrm>
        </p:grpSpPr>
        <p:sp>
          <p:nvSpPr>
            <p:cNvPr id="374804" name="文本框 374803"/>
            <p:cNvSpPr txBox="1"/>
            <p:nvPr/>
          </p:nvSpPr>
          <p:spPr>
            <a:xfrm>
              <a:off x="1200" y="2298"/>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Data</a:t>
              </a:r>
              <a:endParaRPr lang="en-US" altLang="zh-CN" sz="1400">
                <a:latin typeface="Arial" panose="020B0604020202020204" pitchFamily="34" charset="0"/>
              </a:endParaRPr>
            </a:p>
          </p:txBody>
        </p:sp>
        <p:sp>
          <p:nvSpPr>
            <p:cNvPr id="374805" name="文本框 374804"/>
            <p:cNvSpPr txBox="1"/>
            <p:nvPr/>
          </p:nvSpPr>
          <p:spPr>
            <a:xfrm>
              <a:off x="168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4806" name="文本框 374805"/>
            <p:cNvSpPr txBox="1"/>
            <p:nvPr/>
          </p:nvSpPr>
          <p:spPr>
            <a:xfrm>
              <a:off x="192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sym typeface="Symbol" panose="05050102010706020507" pitchFamily="18" charset="2"/>
                </a:rPr>
                <a:t></a:t>
              </a:r>
              <a:endParaRPr lang="en-US" altLang="zh-CN" sz="1400">
                <a:latin typeface="Arial" panose="020B0604020202020204" pitchFamily="34" charset="0"/>
                <a:sym typeface="Symbol" panose="05050102010706020507" pitchFamily="18" charset="2"/>
              </a:endParaRPr>
            </a:p>
          </p:txBody>
        </p:sp>
        <p:sp>
          <p:nvSpPr>
            <p:cNvPr id="374807" name="文本框 374806"/>
            <p:cNvSpPr txBox="1"/>
            <p:nvPr/>
          </p:nvSpPr>
          <p:spPr>
            <a:xfrm>
              <a:off x="216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sym typeface="Symbol" panose="05050102010706020507" pitchFamily="18" charset="2"/>
                </a:rPr>
                <a:t></a:t>
              </a:r>
              <a:endParaRPr lang="en-US" altLang="zh-CN" sz="1400">
                <a:latin typeface="Arial" panose="020B0604020202020204" pitchFamily="34" charset="0"/>
                <a:sym typeface="Symbol" panose="05050102010706020507" pitchFamily="18" charset="2"/>
              </a:endParaRPr>
            </a:p>
          </p:txBody>
        </p:sp>
      </p:grpSp>
      <p:grpSp>
        <p:nvGrpSpPr>
          <p:cNvPr id="374808" name="组合 374807"/>
          <p:cNvGrpSpPr/>
          <p:nvPr/>
        </p:nvGrpSpPr>
        <p:grpSpPr>
          <a:xfrm>
            <a:off x="1828800" y="5553075"/>
            <a:ext cx="1905000" cy="314325"/>
            <a:chOff x="1200" y="2298"/>
            <a:chExt cx="1200" cy="198"/>
          </a:xfrm>
        </p:grpSpPr>
        <p:sp>
          <p:nvSpPr>
            <p:cNvPr id="374809" name="文本框 374808"/>
            <p:cNvSpPr txBox="1"/>
            <p:nvPr/>
          </p:nvSpPr>
          <p:spPr>
            <a:xfrm>
              <a:off x="1200" y="2298"/>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Data</a:t>
              </a:r>
              <a:endParaRPr lang="en-US" altLang="zh-CN" sz="1400">
                <a:latin typeface="Arial" panose="020B0604020202020204" pitchFamily="34" charset="0"/>
              </a:endParaRPr>
            </a:p>
          </p:txBody>
        </p:sp>
        <p:sp>
          <p:nvSpPr>
            <p:cNvPr id="374810" name="文本框 374809"/>
            <p:cNvSpPr txBox="1"/>
            <p:nvPr/>
          </p:nvSpPr>
          <p:spPr>
            <a:xfrm>
              <a:off x="168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4811" name="文本框 374810"/>
            <p:cNvSpPr txBox="1"/>
            <p:nvPr/>
          </p:nvSpPr>
          <p:spPr>
            <a:xfrm>
              <a:off x="192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sym typeface="Symbol" panose="05050102010706020507" pitchFamily="18" charset="2"/>
                </a:rPr>
                <a:t></a:t>
              </a:r>
              <a:endParaRPr lang="en-US" altLang="zh-CN" sz="1400">
                <a:latin typeface="Arial" panose="020B0604020202020204" pitchFamily="34" charset="0"/>
                <a:sym typeface="Symbol" panose="05050102010706020507" pitchFamily="18" charset="2"/>
              </a:endParaRPr>
            </a:p>
          </p:txBody>
        </p:sp>
        <p:sp>
          <p:nvSpPr>
            <p:cNvPr id="374812" name="文本框 374811"/>
            <p:cNvSpPr txBox="1"/>
            <p:nvPr/>
          </p:nvSpPr>
          <p:spPr>
            <a:xfrm>
              <a:off x="216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sym typeface="Symbol" panose="05050102010706020507" pitchFamily="18" charset="2"/>
                </a:rPr>
                <a:t></a:t>
              </a:r>
              <a:endParaRPr lang="en-US" altLang="zh-CN" sz="1400">
                <a:latin typeface="Arial" panose="020B0604020202020204" pitchFamily="34" charset="0"/>
                <a:sym typeface="Symbol" panose="05050102010706020507" pitchFamily="18" charset="2"/>
              </a:endParaRPr>
            </a:p>
          </p:txBody>
        </p:sp>
      </p:grpSp>
      <p:grpSp>
        <p:nvGrpSpPr>
          <p:cNvPr id="374813" name="组合 374812"/>
          <p:cNvGrpSpPr/>
          <p:nvPr/>
        </p:nvGrpSpPr>
        <p:grpSpPr>
          <a:xfrm>
            <a:off x="4343400" y="5553075"/>
            <a:ext cx="1905000" cy="314325"/>
            <a:chOff x="1200" y="2298"/>
            <a:chExt cx="1200" cy="198"/>
          </a:xfrm>
        </p:grpSpPr>
        <p:sp>
          <p:nvSpPr>
            <p:cNvPr id="374814" name="文本框 374813"/>
            <p:cNvSpPr txBox="1"/>
            <p:nvPr/>
          </p:nvSpPr>
          <p:spPr>
            <a:xfrm>
              <a:off x="1200" y="2298"/>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Data</a:t>
              </a:r>
              <a:endParaRPr lang="en-US" altLang="zh-CN" sz="1400">
                <a:latin typeface="Arial" panose="020B0604020202020204" pitchFamily="34" charset="0"/>
              </a:endParaRPr>
            </a:p>
          </p:txBody>
        </p:sp>
        <p:sp>
          <p:nvSpPr>
            <p:cNvPr id="374815" name="文本框 374814"/>
            <p:cNvSpPr txBox="1"/>
            <p:nvPr/>
          </p:nvSpPr>
          <p:spPr>
            <a:xfrm>
              <a:off x="168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4816" name="文本框 374815"/>
            <p:cNvSpPr txBox="1"/>
            <p:nvPr/>
          </p:nvSpPr>
          <p:spPr>
            <a:xfrm>
              <a:off x="192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sym typeface="Symbol" panose="05050102010706020507" pitchFamily="18" charset="2"/>
                </a:rPr>
                <a:t></a:t>
              </a:r>
              <a:endParaRPr lang="en-US" altLang="zh-CN" sz="1400">
                <a:latin typeface="Arial" panose="020B0604020202020204" pitchFamily="34" charset="0"/>
                <a:sym typeface="Symbol" panose="05050102010706020507" pitchFamily="18" charset="2"/>
              </a:endParaRPr>
            </a:p>
          </p:txBody>
        </p:sp>
        <p:sp>
          <p:nvSpPr>
            <p:cNvPr id="374817" name="文本框 374816"/>
            <p:cNvSpPr txBox="1"/>
            <p:nvPr/>
          </p:nvSpPr>
          <p:spPr>
            <a:xfrm>
              <a:off x="216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sym typeface="Symbol" panose="05050102010706020507" pitchFamily="18" charset="2"/>
                </a:rPr>
                <a:t></a:t>
              </a:r>
              <a:endParaRPr lang="en-US" altLang="zh-CN" sz="1400">
                <a:latin typeface="Arial" panose="020B0604020202020204" pitchFamily="34" charset="0"/>
                <a:sym typeface="Symbol" panose="05050102010706020507" pitchFamily="18" charset="2"/>
              </a:endParaRPr>
            </a:p>
          </p:txBody>
        </p:sp>
      </p:grpSp>
      <p:grpSp>
        <p:nvGrpSpPr>
          <p:cNvPr id="374818" name="组合 374817"/>
          <p:cNvGrpSpPr/>
          <p:nvPr/>
        </p:nvGrpSpPr>
        <p:grpSpPr>
          <a:xfrm>
            <a:off x="6781800" y="5553075"/>
            <a:ext cx="1905000" cy="314325"/>
            <a:chOff x="1200" y="2298"/>
            <a:chExt cx="1200" cy="198"/>
          </a:xfrm>
        </p:grpSpPr>
        <p:sp>
          <p:nvSpPr>
            <p:cNvPr id="374819" name="文本框 374818"/>
            <p:cNvSpPr txBox="1"/>
            <p:nvPr/>
          </p:nvSpPr>
          <p:spPr>
            <a:xfrm>
              <a:off x="1200" y="2298"/>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Data</a:t>
              </a:r>
              <a:endParaRPr lang="en-US" altLang="zh-CN" sz="1400">
                <a:latin typeface="Arial" panose="020B0604020202020204" pitchFamily="34" charset="0"/>
              </a:endParaRPr>
            </a:p>
          </p:txBody>
        </p:sp>
        <p:sp>
          <p:nvSpPr>
            <p:cNvPr id="374820" name="文本框 374819"/>
            <p:cNvSpPr txBox="1"/>
            <p:nvPr/>
          </p:nvSpPr>
          <p:spPr>
            <a:xfrm>
              <a:off x="168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4821" name="文本框 374820"/>
            <p:cNvSpPr txBox="1"/>
            <p:nvPr/>
          </p:nvSpPr>
          <p:spPr>
            <a:xfrm>
              <a:off x="192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sym typeface="Symbol" panose="05050102010706020507" pitchFamily="18" charset="2"/>
                </a:rPr>
                <a:t></a:t>
              </a:r>
              <a:endParaRPr lang="en-US" altLang="zh-CN" sz="1400">
                <a:latin typeface="Arial" panose="020B0604020202020204" pitchFamily="34" charset="0"/>
                <a:sym typeface="Symbol" panose="05050102010706020507" pitchFamily="18" charset="2"/>
              </a:endParaRPr>
            </a:p>
          </p:txBody>
        </p:sp>
        <p:sp>
          <p:nvSpPr>
            <p:cNvPr id="374822" name="文本框 374821"/>
            <p:cNvSpPr txBox="1"/>
            <p:nvPr/>
          </p:nvSpPr>
          <p:spPr>
            <a:xfrm>
              <a:off x="2160" y="2298"/>
              <a:ext cx="24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sym typeface="Symbol" panose="05050102010706020507" pitchFamily="18" charset="2"/>
                </a:rPr>
                <a:t></a:t>
              </a:r>
              <a:endParaRPr lang="en-US" altLang="zh-CN" sz="1400">
                <a:latin typeface="Arial" panose="020B0604020202020204" pitchFamily="34" charset="0"/>
                <a:sym typeface="Symbol" panose="05050102010706020507" pitchFamily="18" charset="2"/>
              </a:endParaRPr>
            </a:p>
          </p:txBody>
        </p:sp>
      </p:grpSp>
      <p:cxnSp>
        <p:nvCxnSpPr>
          <p:cNvPr id="374823" name="直接箭头连接符 374822"/>
          <p:cNvCxnSpPr>
            <a:stCxn id="374790" idx="2"/>
            <a:endCxn id="374795" idx="0"/>
          </p:cNvCxnSpPr>
          <p:nvPr/>
        </p:nvCxnSpPr>
        <p:spPr>
          <a:xfrm flipH="1">
            <a:off x="1790700" y="3962400"/>
            <a:ext cx="1066800" cy="609600"/>
          </a:xfrm>
          <a:prstGeom prst="straightConnector1">
            <a:avLst/>
          </a:prstGeom>
          <a:ln w="9525" cap="flat" cmpd="sng">
            <a:solidFill>
              <a:schemeClr val="tx1"/>
            </a:solidFill>
            <a:prstDash val="solid"/>
            <a:headEnd type="none" w="med" len="med"/>
            <a:tailEnd type="triangle" w="med" len="med"/>
          </a:ln>
        </p:spPr>
      </p:cxnSp>
      <p:cxnSp>
        <p:nvCxnSpPr>
          <p:cNvPr id="374824" name="直接箭头连接符 374823"/>
          <p:cNvCxnSpPr>
            <a:stCxn id="374791" idx="2"/>
            <a:endCxn id="374800" idx="0"/>
          </p:cNvCxnSpPr>
          <p:nvPr/>
        </p:nvCxnSpPr>
        <p:spPr>
          <a:xfrm>
            <a:off x="3238500" y="3962400"/>
            <a:ext cx="1371600" cy="609600"/>
          </a:xfrm>
          <a:prstGeom prst="straightConnector1">
            <a:avLst/>
          </a:prstGeom>
          <a:ln w="9525" cap="flat" cmpd="sng">
            <a:solidFill>
              <a:schemeClr val="tx1"/>
            </a:solidFill>
            <a:prstDash val="solid"/>
            <a:headEnd type="none" w="med" len="med"/>
            <a:tailEnd type="triangle" w="med" len="med"/>
          </a:ln>
        </p:spPr>
      </p:cxnSp>
      <p:cxnSp>
        <p:nvCxnSpPr>
          <p:cNvPr id="374825" name="直接箭头连接符 374824"/>
          <p:cNvCxnSpPr>
            <a:stCxn id="374792" idx="2"/>
            <a:endCxn id="374805" idx="0"/>
          </p:cNvCxnSpPr>
          <p:nvPr/>
        </p:nvCxnSpPr>
        <p:spPr>
          <a:xfrm>
            <a:off x="3619500" y="3962400"/>
            <a:ext cx="3657600" cy="609600"/>
          </a:xfrm>
          <a:prstGeom prst="straightConnector1">
            <a:avLst/>
          </a:prstGeom>
          <a:ln w="9525" cap="flat" cmpd="sng">
            <a:solidFill>
              <a:schemeClr val="tx1"/>
            </a:solidFill>
            <a:prstDash val="solid"/>
            <a:headEnd type="none" w="med" len="med"/>
            <a:tailEnd type="triangle" w="med" len="med"/>
          </a:ln>
        </p:spPr>
      </p:cxnSp>
      <p:cxnSp>
        <p:nvCxnSpPr>
          <p:cNvPr id="374826" name="直接箭头连接符 374825"/>
          <p:cNvCxnSpPr>
            <a:stCxn id="374800" idx="2"/>
            <a:endCxn id="374810" idx="0"/>
          </p:cNvCxnSpPr>
          <p:nvPr/>
        </p:nvCxnSpPr>
        <p:spPr>
          <a:xfrm flipH="1">
            <a:off x="2781300" y="4886325"/>
            <a:ext cx="1828800" cy="666750"/>
          </a:xfrm>
          <a:prstGeom prst="straightConnector1">
            <a:avLst/>
          </a:prstGeom>
          <a:ln w="9525" cap="flat" cmpd="sng">
            <a:solidFill>
              <a:schemeClr val="tx1"/>
            </a:solidFill>
            <a:prstDash val="solid"/>
            <a:headEnd type="none" w="med" len="med"/>
            <a:tailEnd type="triangle" w="med" len="med"/>
          </a:ln>
        </p:spPr>
      </p:cxnSp>
      <p:cxnSp>
        <p:nvCxnSpPr>
          <p:cNvPr id="374827" name="直接箭头连接符 374826"/>
          <p:cNvCxnSpPr>
            <a:stCxn id="374801" idx="2"/>
            <a:endCxn id="374815" idx="0"/>
          </p:cNvCxnSpPr>
          <p:nvPr/>
        </p:nvCxnSpPr>
        <p:spPr>
          <a:xfrm>
            <a:off x="4991100" y="4886325"/>
            <a:ext cx="304800" cy="666750"/>
          </a:xfrm>
          <a:prstGeom prst="straightConnector1">
            <a:avLst/>
          </a:prstGeom>
          <a:ln w="9525" cap="flat" cmpd="sng">
            <a:solidFill>
              <a:schemeClr val="tx1"/>
            </a:solidFill>
            <a:prstDash val="solid"/>
            <a:headEnd type="none" w="med" len="med"/>
            <a:tailEnd type="triangle" w="med" len="med"/>
          </a:ln>
        </p:spPr>
      </p:cxnSp>
      <p:cxnSp>
        <p:nvCxnSpPr>
          <p:cNvPr id="374828" name="直接箭头连接符 374827"/>
          <p:cNvCxnSpPr>
            <a:stCxn id="374805" idx="2"/>
            <a:endCxn id="374820" idx="0"/>
          </p:cNvCxnSpPr>
          <p:nvPr/>
        </p:nvCxnSpPr>
        <p:spPr>
          <a:xfrm>
            <a:off x="7277100" y="4886325"/>
            <a:ext cx="457200" cy="666750"/>
          </a:xfrm>
          <a:prstGeom prst="straightConnector1">
            <a:avLst/>
          </a:prstGeom>
          <a:ln w="9525" cap="flat" cmpd="sng">
            <a:solidFill>
              <a:schemeClr val="tx1"/>
            </a:solidFill>
            <a:prstDash val="soli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标题 375809"/>
          <p:cNvSpPr>
            <a:spLocks noGrp="1"/>
          </p:cNvSpPr>
          <p:nvPr>
            <p:ph type="title"/>
          </p:nvPr>
        </p:nvSpPr>
        <p:spPr>
          <a:xfrm>
            <a:off x="1219200" y="0"/>
            <a:ext cx="7772400" cy="952500"/>
          </a:xfrm>
        </p:spPr>
        <p:txBody>
          <a:bodyPr anchor="ctr"/>
          <a:lstStyle/>
          <a:p>
            <a:r>
              <a:rPr lang="en-US" altLang="zh-CN" sz="3600"/>
              <a:t>A Tree Representation</a:t>
            </a:r>
            <a:endParaRPr lang="en-US" altLang="zh-CN" sz="3600"/>
          </a:p>
        </p:txBody>
      </p:sp>
      <p:sp>
        <p:nvSpPr>
          <p:cNvPr id="375811" name="文本占位符 375810"/>
          <p:cNvSpPr>
            <a:spLocks noGrp="1"/>
          </p:cNvSpPr>
          <p:nvPr>
            <p:ph type="body" idx="1"/>
          </p:nvPr>
        </p:nvSpPr>
        <p:spPr>
          <a:xfrm>
            <a:off x="457200" y="1676400"/>
            <a:ext cx="3581400" cy="1831975"/>
          </a:xfrm>
        </p:spPr>
        <p:txBody>
          <a:bodyPr/>
          <a:lstStyle/>
          <a:p>
            <a:pPr>
              <a:lnSpc>
                <a:spcPct val="90000"/>
              </a:lnSpc>
            </a:pPr>
            <a:r>
              <a:rPr lang="en-US" altLang="zh-CN" sz="2000"/>
              <a:t>A node is represented by an object storing</a:t>
            </a:r>
            <a:endParaRPr lang="en-US" altLang="zh-CN" sz="2000"/>
          </a:p>
          <a:p>
            <a:pPr lvl="1">
              <a:lnSpc>
                <a:spcPct val="90000"/>
              </a:lnSpc>
            </a:pPr>
            <a:r>
              <a:rPr lang="en-US" altLang="zh-CN" sz="1800"/>
              <a:t>Element</a:t>
            </a:r>
            <a:endParaRPr lang="en-US" altLang="zh-CN" sz="1800"/>
          </a:p>
          <a:p>
            <a:pPr lvl="1">
              <a:lnSpc>
                <a:spcPct val="90000"/>
              </a:lnSpc>
            </a:pPr>
            <a:r>
              <a:rPr lang="en-US" altLang="zh-CN" sz="1800"/>
              <a:t>Parent node</a:t>
            </a:r>
            <a:endParaRPr lang="en-US" altLang="zh-CN" sz="1800"/>
          </a:p>
          <a:p>
            <a:pPr lvl="1">
              <a:lnSpc>
                <a:spcPct val="90000"/>
              </a:lnSpc>
            </a:pPr>
            <a:r>
              <a:rPr lang="en-US" altLang="zh-CN" sz="1800"/>
              <a:t>Sequence of children nodes</a:t>
            </a:r>
            <a:endParaRPr lang="en-US" altLang="zh-CN" sz="1800"/>
          </a:p>
        </p:txBody>
      </p:sp>
      <p:grpSp>
        <p:nvGrpSpPr>
          <p:cNvPr id="375812" name="组合 375811"/>
          <p:cNvGrpSpPr/>
          <p:nvPr/>
        </p:nvGrpSpPr>
        <p:grpSpPr>
          <a:xfrm>
            <a:off x="1133475" y="4071938"/>
            <a:ext cx="2752725" cy="2176462"/>
            <a:chOff x="714" y="2496"/>
            <a:chExt cx="1734" cy="1371"/>
          </a:xfrm>
        </p:grpSpPr>
        <p:sp>
          <p:nvSpPr>
            <p:cNvPr id="375813" name="椭圆 375812"/>
            <p:cNvSpPr/>
            <p:nvPr/>
          </p:nvSpPr>
          <p:spPr>
            <a:xfrm>
              <a:off x="1431" y="2496"/>
              <a:ext cx="316" cy="315"/>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r>
                <a:rPr lang="en-US" altLang="zh-CN">
                  <a:solidFill>
                    <a:schemeClr val="tx2"/>
                  </a:solidFill>
                  <a:latin typeface="Tahoma" panose="020B0604030504040204" pitchFamily="34" charset="0"/>
                  <a:sym typeface="Symbol" panose="05050102010706020507" pitchFamily="18" charset="2"/>
                </a:rPr>
                <a:t>B</a:t>
              </a:r>
              <a:endParaRPr lang="en-US" altLang="zh-CN">
                <a:solidFill>
                  <a:schemeClr val="tx2"/>
                </a:solidFill>
                <a:latin typeface="Tahoma" panose="020B0604030504040204" pitchFamily="34" charset="0"/>
              </a:endParaRPr>
            </a:p>
          </p:txBody>
        </p:sp>
        <p:sp>
          <p:nvSpPr>
            <p:cNvPr id="375814" name="椭圆 375813"/>
            <p:cNvSpPr/>
            <p:nvPr/>
          </p:nvSpPr>
          <p:spPr>
            <a:xfrm>
              <a:off x="1436" y="3010"/>
              <a:ext cx="316" cy="315"/>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solidFill>
                    <a:schemeClr val="tx2"/>
                  </a:solidFill>
                  <a:latin typeface="Tahoma" panose="020B0604030504040204" pitchFamily="34" charset="0"/>
                </a:rPr>
                <a:t>D</a:t>
              </a:r>
              <a:endParaRPr lang="en-US" altLang="zh-CN">
                <a:solidFill>
                  <a:schemeClr val="tx2"/>
                </a:solidFill>
                <a:latin typeface="Tahoma" panose="020B0604030504040204" pitchFamily="34" charset="0"/>
              </a:endParaRPr>
            </a:p>
          </p:txBody>
        </p:sp>
        <p:sp>
          <p:nvSpPr>
            <p:cNvPr id="375815" name="矩形 375814"/>
            <p:cNvSpPr/>
            <p:nvPr/>
          </p:nvSpPr>
          <p:spPr>
            <a:xfrm>
              <a:off x="714" y="3010"/>
              <a:ext cx="315" cy="315"/>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solidFill>
                    <a:schemeClr val="tx2"/>
                  </a:solidFill>
                  <a:latin typeface="Tahoma" panose="020B0604030504040204" pitchFamily="34" charset="0"/>
                </a:rPr>
                <a:t>A</a:t>
              </a:r>
              <a:endParaRPr lang="en-US" altLang="zh-CN">
                <a:solidFill>
                  <a:schemeClr val="tx2"/>
                </a:solidFill>
                <a:latin typeface="Tahoma" panose="020B0604030504040204" pitchFamily="34" charset="0"/>
              </a:endParaRPr>
            </a:p>
          </p:txBody>
        </p:sp>
        <p:sp>
          <p:nvSpPr>
            <p:cNvPr id="375816" name="矩形 375815"/>
            <p:cNvSpPr/>
            <p:nvPr/>
          </p:nvSpPr>
          <p:spPr>
            <a:xfrm>
              <a:off x="1132" y="3552"/>
              <a:ext cx="315" cy="315"/>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solidFill>
                    <a:schemeClr val="tx2"/>
                  </a:solidFill>
                  <a:latin typeface="Tahoma" panose="020B0604030504040204" pitchFamily="34" charset="0"/>
                </a:rPr>
                <a:t>C</a:t>
              </a:r>
              <a:endParaRPr lang="en-US" altLang="zh-CN">
                <a:solidFill>
                  <a:schemeClr val="tx2"/>
                </a:solidFill>
                <a:latin typeface="Tahoma" panose="020B0604030504040204" pitchFamily="34" charset="0"/>
              </a:endParaRPr>
            </a:p>
          </p:txBody>
        </p:sp>
        <p:sp>
          <p:nvSpPr>
            <p:cNvPr id="375817" name="矩形 375816"/>
            <p:cNvSpPr/>
            <p:nvPr/>
          </p:nvSpPr>
          <p:spPr>
            <a:xfrm>
              <a:off x="1763" y="3552"/>
              <a:ext cx="315" cy="315"/>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solidFill>
                    <a:schemeClr val="tx2"/>
                  </a:solidFill>
                  <a:latin typeface="Tahoma" panose="020B0604030504040204" pitchFamily="34" charset="0"/>
                </a:rPr>
                <a:t>E</a:t>
              </a:r>
              <a:endParaRPr lang="en-US" altLang="zh-CN">
                <a:solidFill>
                  <a:schemeClr val="tx2"/>
                </a:solidFill>
                <a:latin typeface="Tahoma" panose="020B0604030504040204" pitchFamily="34" charset="0"/>
              </a:endParaRPr>
            </a:p>
          </p:txBody>
        </p:sp>
        <p:cxnSp>
          <p:nvCxnSpPr>
            <p:cNvPr id="375818" name="直接箭头连接符 375817"/>
            <p:cNvCxnSpPr>
              <a:stCxn id="375817" idx="0"/>
              <a:endCxn id="375814" idx="5"/>
            </p:cNvCxnSpPr>
            <p:nvPr/>
          </p:nvCxnSpPr>
          <p:spPr>
            <a:xfrm flipH="1" flipV="1">
              <a:off x="1706" y="3285"/>
              <a:ext cx="215" cy="261"/>
            </a:xfrm>
            <a:prstGeom prst="straightConnector1">
              <a:avLst/>
            </a:prstGeom>
            <a:ln w="19050" cap="flat" cmpd="sng">
              <a:solidFill>
                <a:schemeClr val="tx1"/>
              </a:solidFill>
              <a:prstDash val="solid"/>
              <a:headEnd type="none" w="med" len="med"/>
              <a:tailEnd type="none" w="med" len="med"/>
            </a:ln>
          </p:spPr>
        </p:cxnSp>
        <p:cxnSp>
          <p:nvCxnSpPr>
            <p:cNvPr id="375819" name="直接箭头连接符 375818"/>
            <p:cNvCxnSpPr>
              <a:stCxn id="375816" idx="0"/>
              <a:endCxn id="375814" idx="3"/>
            </p:cNvCxnSpPr>
            <p:nvPr/>
          </p:nvCxnSpPr>
          <p:spPr>
            <a:xfrm flipV="1">
              <a:off x="1290" y="3285"/>
              <a:ext cx="192" cy="261"/>
            </a:xfrm>
            <a:prstGeom prst="straightConnector1">
              <a:avLst/>
            </a:prstGeom>
            <a:ln w="19050" cap="flat" cmpd="sng">
              <a:solidFill>
                <a:schemeClr val="tx1"/>
              </a:solidFill>
              <a:prstDash val="solid"/>
              <a:headEnd type="none" w="med" len="med"/>
              <a:tailEnd type="none" w="med" len="med"/>
            </a:ln>
          </p:spPr>
        </p:cxnSp>
        <p:cxnSp>
          <p:nvCxnSpPr>
            <p:cNvPr id="375820" name="直接箭头连接符 375819"/>
            <p:cNvCxnSpPr>
              <a:stCxn id="375815" idx="0"/>
              <a:endCxn id="375813" idx="3"/>
            </p:cNvCxnSpPr>
            <p:nvPr/>
          </p:nvCxnSpPr>
          <p:spPr>
            <a:xfrm flipV="1">
              <a:off x="872" y="2771"/>
              <a:ext cx="605" cy="233"/>
            </a:xfrm>
            <a:prstGeom prst="straightConnector1">
              <a:avLst/>
            </a:prstGeom>
            <a:ln w="19050" cap="flat" cmpd="sng">
              <a:solidFill>
                <a:schemeClr val="tx1"/>
              </a:solidFill>
              <a:prstDash val="solid"/>
              <a:headEnd type="none" w="med" len="med"/>
              <a:tailEnd type="none" w="med" len="med"/>
            </a:ln>
          </p:spPr>
        </p:cxnSp>
        <p:cxnSp>
          <p:nvCxnSpPr>
            <p:cNvPr id="375821" name="直接箭头连接符 375820"/>
            <p:cNvCxnSpPr>
              <a:stCxn id="375814" idx="0"/>
              <a:endCxn id="375813" idx="4"/>
            </p:cNvCxnSpPr>
            <p:nvPr/>
          </p:nvCxnSpPr>
          <p:spPr>
            <a:xfrm flipH="1" flipV="1">
              <a:off x="1589" y="2817"/>
              <a:ext cx="5" cy="187"/>
            </a:xfrm>
            <a:prstGeom prst="straightConnector1">
              <a:avLst/>
            </a:prstGeom>
            <a:ln w="19050" cap="flat" cmpd="sng">
              <a:solidFill>
                <a:schemeClr val="tx1"/>
              </a:solidFill>
              <a:prstDash val="solid"/>
              <a:headEnd type="none" w="med" len="med"/>
              <a:tailEnd type="none" w="med" len="med"/>
            </a:ln>
          </p:spPr>
        </p:cxnSp>
        <p:sp>
          <p:nvSpPr>
            <p:cNvPr id="375822" name="矩形 375821"/>
            <p:cNvSpPr/>
            <p:nvPr/>
          </p:nvSpPr>
          <p:spPr>
            <a:xfrm>
              <a:off x="2133" y="3011"/>
              <a:ext cx="315" cy="315"/>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solidFill>
                    <a:schemeClr val="tx2"/>
                  </a:solidFill>
                  <a:latin typeface="Tahoma" panose="020B0604030504040204" pitchFamily="34" charset="0"/>
                </a:rPr>
                <a:t>F</a:t>
              </a:r>
              <a:endParaRPr lang="en-US" altLang="zh-CN">
                <a:solidFill>
                  <a:schemeClr val="tx2"/>
                </a:solidFill>
                <a:latin typeface="Tahoma" panose="020B0604030504040204" pitchFamily="34" charset="0"/>
              </a:endParaRPr>
            </a:p>
          </p:txBody>
        </p:sp>
        <p:cxnSp>
          <p:nvCxnSpPr>
            <p:cNvPr id="375823" name="直接箭头连接符 375822"/>
            <p:cNvCxnSpPr>
              <a:stCxn id="375822" idx="0"/>
              <a:endCxn id="375813" idx="5"/>
            </p:cNvCxnSpPr>
            <p:nvPr/>
          </p:nvCxnSpPr>
          <p:spPr>
            <a:xfrm flipH="1" flipV="1">
              <a:off x="1701" y="2771"/>
              <a:ext cx="590" cy="234"/>
            </a:xfrm>
            <a:prstGeom prst="straightConnector1">
              <a:avLst/>
            </a:prstGeom>
            <a:ln w="19050" cap="flat" cmpd="sng">
              <a:solidFill>
                <a:schemeClr val="tx1"/>
              </a:solidFill>
              <a:prstDash val="solid"/>
              <a:headEnd type="none" w="med" len="med"/>
              <a:tailEnd type="none" w="med" len="med"/>
            </a:ln>
          </p:spPr>
        </p:cxnSp>
      </p:grpSp>
      <p:grpSp>
        <p:nvGrpSpPr>
          <p:cNvPr id="375824" name="组合 375823"/>
          <p:cNvGrpSpPr/>
          <p:nvPr/>
        </p:nvGrpSpPr>
        <p:grpSpPr>
          <a:xfrm>
            <a:off x="4114800" y="1905000"/>
            <a:ext cx="4684713" cy="4543425"/>
            <a:chOff x="2592" y="1200"/>
            <a:chExt cx="2951" cy="2862"/>
          </a:xfrm>
        </p:grpSpPr>
        <p:grpSp>
          <p:nvGrpSpPr>
            <p:cNvPr id="375825" name="组合 375824"/>
            <p:cNvGrpSpPr/>
            <p:nvPr/>
          </p:nvGrpSpPr>
          <p:grpSpPr>
            <a:xfrm>
              <a:off x="2592" y="1200"/>
              <a:ext cx="648" cy="216"/>
              <a:chOff x="2232" y="2244"/>
              <a:chExt cx="648" cy="216"/>
            </a:xfrm>
          </p:grpSpPr>
          <p:sp>
            <p:nvSpPr>
              <p:cNvPr id="375826" name="矩形 375825"/>
              <p:cNvSpPr/>
              <p:nvPr/>
            </p:nvSpPr>
            <p:spPr>
              <a:xfrm>
                <a:off x="2232" y="2244"/>
                <a:ext cx="216" cy="216"/>
              </a:xfrm>
              <a:prstGeom prst="rect">
                <a:avLst/>
              </a:prstGeom>
              <a:solidFill>
                <a:schemeClr val="accent1"/>
              </a:solidFill>
              <a:ln w="19050" cap="flat" cmpd="sng">
                <a:solidFill>
                  <a:schemeClr val="tx1"/>
                </a:solidFill>
                <a:prstDash val="solid"/>
                <a:miter/>
                <a:headEnd type="none" w="med" len="med"/>
                <a:tailEnd type="none" w="med" len="med"/>
              </a:ln>
            </p:spPr>
            <p:txBody>
              <a:bodyPr/>
              <a:lstStyle/>
              <a:p>
                <a:endParaRPr lang="zh-CN" altLang="en-US"/>
              </a:p>
            </p:txBody>
          </p:sp>
          <p:sp>
            <p:nvSpPr>
              <p:cNvPr id="375827" name="矩形 375826"/>
              <p:cNvSpPr/>
              <p:nvPr/>
            </p:nvSpPr>
            <p:spPr>
              <a:xfrm>
                <a:off x="2664" y="2244"/>
                <a:ext cx="216" cy="216"/>
              </a:xfrm>
              <a:prstGeom prst="rect">
                <a:avLst/>
              </a:prstGeom>
              <a:solidFill>
                <a:schemeClr val="accent1"/>
              </a:solidFill>
              <a:ln w="19050" cap="flat" cmpd="sng">
                <a:solidFill>
                  <a:schemeClr val="tx1"/>
                </a:solidFill>
                <a:prstDash val="solid"/>
                <a:miter/>
                <a:headEnd type="none" w="med" len="med"/>
                <a:tailEnd type="none" w="med" len="med"/>
              </a:ln>
            </p:spPr>
            <p:txBody>
              <a:bodyPr/>
              <a:lstStyle/>
              <a:p>
                <a:endParaRPr lang="zh-CN" altLang="en-US"/>
              </a:p>
            </p:txBody>
          </p:sp>
          <p:sp>
            <p:nvSpPr>
              <p:cNvPr id="375828" name="矩形 375827"/>
              <p:cNvSpPr/>
              <p:nvPr/>
            </p:nvSpPr>
            <p:spPr>
              <a:xfrm>
                <a:off x="2448" y="2244"/>
                <a:ext cx="216" cy="216"/>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sym typeface="Symbol" panose="05050102010706020507" pitchFamily="18" charset="2"/>
                  </a:rPr>
                  <a:t></a:t>
                </a:r>
                <a:endParaRPr lang="en-US" altLang="zh-CN">
                  <a:latin typeface="Tahoma" panose="020B0604030504040204" pitchFamily="34" charset="0"/>
                  <a:sym typeface="Symbol" panose="05050102010706020507" pitchFamily="18" charset="2"/>
                </a:endParaRPr>
              </a:p>
            </p:txBody>
          </p:sp>
        </p:grpSp>
        <p:sp>
          <p:nvSpPr>
            <p:cNvPr id="375829" name="圆角矩形 375828"/>
            <p:cNvSpPr/>
            <p:nvPr/>
          </p:nvSpPr>
          <p:spPr>
            <a:xfrm>
              <a:off x="3432" y="1246"/>
              <a:ext cx="864" cy="262"/>
            </a:xfrm>
            <a:prstGeom prst="roundRect">
              <a:avLst>
                <a:gd name="adj" fmla="val 16667"/>
              </a:avLst>
            </a:prstGeom>
            <a:noFill/>
            <a:ln w="19050" cap="flat" cmpd="sng">
              <a:solidFill>
                <a:schemeClr val="tx1"/>
              </a:solidFill>
              <a:prstDash val="solid"/>
              <a:headEnd type="none" w="med" len="med"/>
              <a:tailEnd type="none" w="med" len="med"/>
            </a:ln>
          </p:spPr>
          <p:txBody>
            <a:bodyPr/>
            <a:lstStyle/>
            <a:p>
              <a:endParaRPr lang="zh-CN" altLang="en-US"/>
            </a:p>
          </p:txBody>
        </p:sp>
        <p:cxnSp>
          <p:nvCxnSpPr>
            <p:cNvPr id="375830" name="直接箭头连接符 375829"/>
            <p:cNvCxnSpPr>
              <a:stCxn id="375833" idx="2"/>
              <a:endCxn id="375831" idx="6"/>
            </p:cNvCxnSpPr>
            <p:nvPr/>
          </p:nvCxnSpPr>
          <p:spPr>
            <a:xfrm flipH="1">
              <a:off x="3673" y="1377"/>
              <a:ext cx="382" cy="0"/>
            </a:xfrm>
            <a:prstGeom prst="straightConnector1">
              <a:avLst/>
            </a:prstGeom>
            <a:ln w="19050" cap="flat" cmpd="sng">
              <a:solidFill>
                <a:schemeClr val="tx1"/>
              </a:solidFill>
              <a:prstDash val="solid"/>
              <a:headEnd type="none" w="med" len="med"/>
              <a:tailEnd type="none" w="med" len="med"/>
            </a:ln>
          </p:spPr>
        </p:cxnSp>
        <p:sp>
          <p:nvSpPr>
            <p:cNvPr id="375831" name="椭圆 375830"/>
            <p:cNvSpPr/>
            <p:nvPr/>
          </p:nvSpPr>
          <p:spPr>
            <a:xfrm>
              <a:off x="3471" y="1279"/>
              <a:ext cx="197" cy="196"/>
            </a:xfrm>
            <a:prstGeom prst="ellipse">
              <a:avLst/>
            </a:prstGeom>
            <a:solidFill>
              <a:schemeClr val="accent1"/>
            </a:solidFill>
            <a:ln w="19050" cap="flat" cmpd="sng">
              <a:solidFill>
                <a:schemeClr val="tx1"/>
              </a:solidFill>
              <a:prstDash val="solid"/>
              <a:headEnd type="none" w="med" len="med"/>
              <a:tailEnd type="none" w="med" len="med"/>
            </a:ln>
          </p:spPr>
          <p:txBody>
            <a:bodyPr/>
            <a:lstStyle/>
            <a:p>
              <a:endParaRPr lang="zh-CN" altLang="en-US"/>
            </a:p>
          </p:txBody>
        </p:sp>
        <p:sp>
          <p:nvSpPr>
            <p:cNvPr id="375832" name="椭圆 375831"/>
            <p:cNvSpPr/>
            <p:nvPr/>
          </p:nvSpPr>
          <p:spPr>
            <a:xfrm>
              <a:off x="3766" y="1279"/>
              <a:ext cx="196" cy="196"/>
            </a:xfrm>
            <a:prstGeom prst="ellipse">
              <a:avLst/>
            </a:prstGeom>
            <a:solidFill>
              <a:schemeClr val="accent1"/>
            </a:solidFill>
            <a:ln w="19050" cap="flat" cmpd="sng">
              <a:solidFill>
                <a:schemeClr val="tx1"/>
              </a:solidFill>
              <a:prstDash val="solid"/>
              <a:headEnd type="none" w="med" len="med"/>
              <a:tailEnd type="none" w="med" len="med"/>
            </a:ln>
          </p:spPr>
          <p:txBody>
            <a:bodyPr/>
            <a:lstStyle/>
            <a:p>
              <a:endParaRPr lang="zh-CN" altLang="en-US"/>
            </a:p>
          </p:txBody>
        </p:sp>
        <p:sp>
          <p:nvSpPr>
            <p:cNvPr id="375833" name="椭圆 375832"/>
            <p:cNvSpPr/>
            <p:nvPr/>
          </p:nvSpPr>
          <p:spPr>
            <a:xfrm>
              <a:off x="4060" y="1279"/>
              <a:ext cx="197" cy="196"/>
            </a:xfrm>
            <a:prstGeom prst="ellipse">
              <a:avLst/>
            </a:prstGeom>
            <a:solidFill>
              <a:schemeClr val="accent1"/>
            </a:solidFill>
            <a:ln w="19050" cap="flat" cmpd="sng">
              <a:solidFill>
                <a:schemeClr val="tx1"/>
              </a:solidFill>
              <a:prstDash val="solid"/>
              <a:headEnd type="none" w="med" len="med"/>
              <a:tailEnd type="none" w="med" len="med"/>
            </a:ln>
          </p:spPr>
          <p:txBody>
            <a:bodyPr/>
            <a:lstStyle/>
            <a:p>
              <a:endParaRPr lang="zh-CN" altLang="en-US"/>
            </a:p>
          </p:txBody>
        </p:sp>
        <p:grpSp>
          <p:nvGrpSpPr>
            <p:cNvPr id="375834" name="组合 375833"/>
            <p:cNvGrpSpPr/>
            <p:nvPr/>
          </p:nvGrpSpPr>
          <p:grpSpPr>
            <a:xfrm>
              <a:off x="4368" y="2950"/>
              <a:ext cx="576" cy="314"/>
              <a:chOff x="4560" y="3216"/>
              <a:chExt cx="576" cy="314"/>
            </a:xfrm>
          </p:grpSpPr>
          <p:sp>
            <p:nvSpPr>
              <p:cNvPr id="375835" name="圆角矩形 375834"/>
              <p:cNvSpPr/>
              <p:nvPr/>
            </p:nvSpPr>
            <p:spPr>
              <a:xfrm>
                <a:off x="4560" y="3216"/>
                <a:ext cx="576" cy="314"/>
              </a:xfrm>
              <a:prstGeom prst="roundRect">
                <a:avLst>
                  <a:gd name="adj" fmla="val 16667"/>
                </a:avLst>
              </a:prstGeom>
              <a:noFill/>
              <a:ln w="19050" cap="flat" cmpd="sng">
                <a:solidFill>
                  <a:schemeClr val="tx1"/>
                </a:solidFill>
                <a:prstDash val="solid"/>
                <a:headEnd type="none" w="med" len="med"/>
                <a:tailEnd type="none" w="med" len="med"/>
              </a:ln>
            </p:spPr>
            <p:txBody>
              <a:bodyPr/>
              <a:lstStyle/>
              <a:p>
                <a:endParaRPr lang="zh-CN" altLang="en-US"/>
              </a:p>
            </p:txBody>
          </p:sp>
          <p:cxnSp>
            <p:nvCxnSpPr>
              <p:cNvPr id="375836" name="直接箭头连接符 375835"/>
              <p:cNvCxnSpPr>
                <a:stCxn id="375838" idx="2"/>
                <a:endCxn id="375837" idx="6"/>
              </p:cNvCxnSpPr>
              <p:nvPr/>
            </p:nvCxnSpPr>
            <p:spPr>
              <a:xfrm flipH="1">
                <a:off x="4802" y="3373"/>
                <a:ext cx="86" cy="0"/>
              </a:xfrm>
              <a:prstGeom prst="straightConnector1">
                <a:avLst/>
              </a:prstGeom>
              <a:ln w="19050" cap="flat" cmpd="sng">
                <a:solidFill>
                  <a:schemeClr val="tx1"/>
                </a:solidFill>
                <a:prstDash val="solid"/>
                <a:headEnd type="none" w="med" len="med"/>
                <a:tailEnd type="none" w="med" len="med"/>
              </a:ln>
            </p:spPr>
          </p:cxnSp>
          <p:sp>
            <p:nvSpPr>
              <p:cNvPr id="375837" name="椭圆 375836"/>
              <p:cNvSpPr/>
              <p:nvPr/>
            </p:nvSpPr>
            <p:spPr>
              <a:xfrm>
                <a:off x="4599" y="3275"/>
                <a:ext cx="197" cy="196"/>
              </a:xfrm>
              <a:prstGeom prst="ellipse">
                <a:avLst/>
              </a:prstGeom>
              <a:solidFill>
                <a:schemeClr val="accent1"/>
              </a:solidFill>
              <a:ln w="19050" cap="flat" cmpd="sng">
                <a:solidFill>
                  <a:schemeClr val="tx1"/>
                </a:solidFill>
                <a:prstDash val="solid"/>
                <a:headEnd type="none" w="med" len="med"/>
                <a:tailEnd type="none" w="med" len="med"/>
              </a:ln>
            </p:spPr>
            <p:txBody>
              <a:bodyPr/>
              <a:lstStyle/>
              <a:p>
                <a:endParaRPr lang="zh-CN" altLang="en-US"/>
              </a:p>
            </p:txBody>
          </p:sp>
          <p:sp>
            <p:nvSpPr>
              <p:cNvPr id="375838" name="椭圆 375837"/>
              <p:cNvSpPr/>
              <p:nvPr/>
            </p:nvSpPr>
            <p:spPr>
              <a:xfrm>
                <a:off x="4894" y="3275"/>
                <a:ext cx="196" cy="196"/>
              </a:xfrm>
              <a:prstGeom prst="ellipse">
                <a:avLst/>
              </a:prstGeom>
              <a:solidFill>
                <a:schemeClr val="accent1"/>
              </a:solidFill>
              <a:ln w="19050" cap="flat" cmpd="sng">
                <a:solidFill>
                  <a:schemeClr val="tx1"/>
                </a:solidFill>
                <a:prstDash val="solid"/>
                <a:headEnd type="none" w="med" len="med"/>
                <a:tailEnd type="none" w="med" len="med"/>
              </a:ln>
            </p:spPr>
            <p:txBody>
              <a:bodyPr/>
              <a:lstStyle/>
              <a:p>
                <a:endParaRPr lang="zh-CN" altLang="en-US"/>
              </a:p>
            </p:txBody>
          </p:sp>
        </p:grpSp>
        <p:cxnSp>
          <p:nvCxnSpPr>
            <p:cNvPr id="375839" name="曲线连接符 375838"/>
            <p:cNvCxnSpPr>
              <a:endCxn id="375840" idx="0"/>
            </p:cNvCxnSpPr>
            <p:nvPr/>
          </p:nvCxnSpPr>
          <p:spPr>
            <a:xfrm rot="-5400000" flipH="1">
              <a:off x="2548" y="1435"/>
              <a:ext cx="288" cy="9"/>
            </a:xfrm>
            <a:prstGeom prst="curvedConnector3">
              <a:avLst>
                <a:gd name="adj1" fmla="val 50000"/>
              </a:avLst>
            </a:prstGeom>
            <a:ln w="19050" cap="flat" cmpd="sng">
              <a:solidFill>
                <a:schemeClr val="tx2"/>
              </a:solidFill>
              <a:prstDash val="solid"/>
              <a:headEnd type="oval" w="med" len="med"/>
              <a:tailEnd type="triangle" w="med" len="med"/>
            </a:ln>
          </p:spPr>
        </p:cxnSp>
        <p:sp>
          <p:nvSpPr>
            <p:cNvPr id="375840" name="文本框 375839"/>
            <p:cNvSpPr txBox="1"/>
            <p:nvPr/>
          </p:nvSpPr>
          <p:spPr>
            <a:xfrm>
              <a:off x="2592" y="1584"/>
              <a:ext cx="210"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B</a:t>
              </a:r>
              <a:endParaRPr lang="en-US" altLang="zh-CN" sz="2000">
                <a:solidFill>
                  <a:schemeClr val="tx2"/>
                </a:solidFill>
                <a:latin typeface="Tahoma" panose="020B0604030504040204" pitchFamily="34" charset="0"/>
              </a:endParaRPr>
            </a:p>
          </p:txBody>
        </p:sp>
        <p:cxnSp>
          <p:nvCxnSpPr>
            <p:cNvPr id="375841" name="曲线连接符 375840"/>
            <p:cNvCxnSpPr/>
            <p:nvPr/>
          </p:nvCxnSpPr>
          <p:spPr>
            <a:xfrm>
              <a:off x="3150" y="1310"/>
              <a:ext cx="282" cy="61"/>
            </a:xfrm>
            <a:prstGeom prst="curvedConnector3">
              <a:avLst>
                <a:gd name="adj1" fmla="val 51065"/>
              </a:avLst>
            </a:prstGeom>
            <a:ln w="19050" cap="flat" cmpd="sng">
              <a:solidFill>
                <a:schemeClr val="tx1"/>
              </a:solidFill>
              <a:prstDash val="solid"/>
              <a:headEnd type="oval" w="med" len="med"/>
              <a:tailEnd type="triangle" w="med" len="med"/>
            </a:ln>
          </p:spPr>
        </p:cxnSp>
        <p:sp>
          <p:nvSpPr>
            <p:cNvPr id="375842" name="椭圆 375841"/>
            <p:cNvSpPr/>
            <p:nvPr/>
          </p:nvSpPr>
          <p:spPr>
            <a:xfrm>
              <a:off x="3540" y="1328"/>
              <a:ext cx="48" cy="48"/>
            </a:xfrm>
            <a:prstGeom prst="ellipse">
              <a:avLst/>
            </a:prstGeom>
            <a:noFill/>
            <a:ln w="3175">
              <a:noFill/>
            </a:ln>
          </p:spPr>
          <p:txBody>
            <a:bodyPr/>
            <a:lstStyle/>
            <a:p>
              <a:endParaRPr lang="zh-CN" altLang="en-US"/>
            </a:p>
          </p:txBody>
        </p:sp>
        <p:sp>
          <p:nvSpPr>
            <p:cNvPr id="375843" name="椭圆 375842"/>
            <p:cNvSpPr/>
            <p:nvPr/>
          </p:nvSpPr>
          <p:spPr>
            <a:xfrm>
              <a:off x="3837" y="1328"/>
              <a:ext cx="48" cy="48"/>
            </a:xfrm>
            <a:prstGeom prst="ellipse">
              <a:avLst/>
            </a:prstGeom>
            <a:noFill/>
            <a:ln w="3175">
              <a:noFill/>
            </a:ln>
          </p:spPr>
          <p:txBody>
            <a:bodyPr/>
            <a:lstStyle/>
            <a:p>
              <a:endParaRPr lang="zh-CN" altLang="en-US"/>
            </a:p>
          </p:txBody>
        </p:sp>
        <p:sp>
          <p:nvSpPr>
            <p:cNvPr id="375844" name="椭圆 375843"/>
            <p:cNvSpPr/>
            <p:nvPr/>
          </p:nvSpPr>
          <p:spPr>
            <a:xfrm>
              <a:off x="4134" y="1328"/>
              <a:ext cx="48" cy="48"/>
            </a:xfrm>
            <a:prstGeom prst="ellipse">
              <a:avLst/>
            </a:prstGeom>
            <a:noFill/>
            <a:ln w="3175">
              <a:noFill/>
            </a:ln>
          </p:spPr>
          <p:txBody>
            <a:bodyPr/>
            <a:lstStyle/>
            <a:p>
              <a:endParaRPr lang="zh-CN" altLang="en-US"/>
            </a:p>
          </p:txBody>
        </p:sp>
        <p:cxnSp>
          <p:nvCxnSpPr>
            <p:cNvPr id="375845" name="曲线连接符 375844"/>
            <p:cNvCxnSpPr>
              <a:stCxn id="375843" idx="4"/>
              <a:endCxn id="375852" idx="0"/>
            </p:cNvCxnSpPr>
            <p:nvPr/>
          </p:nvCxnSpPr>
          <p:spPr>
            <a:xfrm rot="-5400000" flipH="1">
              <a:off x="3805" y="1431"/>
              <a:ext cx="622" cy="511"/>
            </a:xfrm>
            <a:prstGeom prst="curvedConnector3">
              <a:avLst>
                <a:gd name="adj1" fmla="val 50481"/>
              </a:avLst>
            </a:prstGeom>
            <a:ln w="19050" cap="flat" cmpd="sng">
              <a:solidFill>
                <a:schemeClr val="tx1"/>
              </a:solidFill>
              <a:prstDash val="solid"/>
              <a:headEnd type="oval" w="med" len="med"/>
              <a:tailEnd type="triangle" w="med" len="med"/>
            </a:ln>
          </p:spPr>
        </p:cxnSp>
        <p:cxnSp>
          <p:nvCxnSpPr>
            <p:cNvPr id="375846" name="曲线连接符 375845"/>
            <p:cNvCxnSpPr>
              <a:stCxn id="375844" idx="4"/>
              <a:endCxn id="375855" idx="0"/>
            </p:cNvCxnSpPr>
            <p:nvPr/>
          </p:nvCxnSpPr>
          <p:spPr>
            <a:xfrm rot="-5400000" flipH="1">
              <a:off x="4345" y="1189"/>
              <a:ext cx="622" cy="996"/>
            </a:xfrm>
            <a:prstGeom prst="curvedConnector3">
              <a:avLst>
                <a:gd name="adj1" fmla="val 50481"/>
              </a:avLst>
            </a:prstGeom>
            <a:ln w="19050" cap="flat" cmpd="sng">
              <a:solidFill>
                <a:schemeClr val="tx1"/>
              </a:solidFill>
              <a:prstDash val="solid"/>
              <a:headEnd type="oval" w="med" len="med"/>
              <a:tailEnd type="triangle" w="med" len="med"/>
            </a:ln>
          </p:spPr>
        </p:cxnSp>
        <p:sp>
          <p:nvSpPr>
            <p:cNvPr id="375847" name="矩形 375846"/>
            <p:cNvSpPr/>
            <p:nvPr/>
          </p:nvSpPr>
          <p:spPr>
            <a:xfrm>
              <a:off x="3266" y="2004"/>
              <a:ext cx="216" cy="216"/>
            </a:xfrm>
            <a:prstGeom prst="rect">
              <a:avLst/>
            </a:prstGeom>
            <a:solidFill>
              <a:schemeClr val="folHlink"/>
            </a:solidFill>
            <a:ln w="19050" cap="flat" cmpd="sng">
              <a:solidFill>
                <a:schemeClr val="tx1"/>
              </a:solidFill>
              <a:prstDash val="solid"/>
              <a:miter/>
              <a:headEnd type="none" w="med" len="med"/>
              <a:tailEnd type="none" w="med" len="med"/>
            </a:ln>
          </p:spPr>
          <p:txBody>
            <a:bodyPr/>
            <a:lstStyle/>
            <a:p>
              <a:endParaRPr lang="zh-CN" altLang="en-US"/>
            </a:p>
          </p:txBody>
        </p:sp>
        <p:sp>
          <p:nvSpPr>
            <p:cNvPr id="375848" name="矩形 375847"/>
            <p:cNvSpPr/>
            <p:nvPr/>
          </p:nvSpPr>
          <p:spPr>
            <a:xfrm>
              <a:off x="3698" y="2004"/>
              <a:ext cx="216" cy="216"/>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sym typeface="Symbol" panose="05050102010706020507" pitchFamily="18" charset="2"/>
                </a:rPr>
                <a:t></a:t>
              </a:r>
              <a:endParaRPr lang="en-US" altLang="zh-CN">
                <a:latin typeface="Tahoma" panose="020B0604030504040204" pitchFamily="34" charset="0"/>
                <a:sym typeface="Symbol" panose="05050102010706020507" pitchFamily="18" charset="2"/>
              </a:endParaRPr>
            </a:p>
          </p:txBody>
        </p:sp>
        <p:sp>
          <p:nvSpPr>
            <p:cNvPr id="375849" name="矩形 375848"/>
            <p:cNvSpPr/>
            <p:nvPr/>
          </p:nvSpPr>
          <p:spPr>
            <a:xfrm>
              <a:off x="3482" y="2004"/>
              <a:ext cx="216" cy="216"/>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endParaRPr>
                <a:latin typeface="Tahoma" panose="020B0604030504040204" pitchFamily="34" charset="0"/>
                <a:sym typeface="Symbol" panose="05050102010706020507" pitchFamily="18" charset="2"/>
              </a:endParaRPr>
            </a:p>
          </p:txBody>
        </p:sp>
        <p:sp>
          <p:nvSpPr>
            <p:cNvPr id="375850" name="矩形 375849"/>
            <p:cNvSpPr/>
            <p:nvPr/>
          </p:nvSpPr>
          <p:spPr>
            <a:xfrm>
              <a:off x="4048" y="2004"/>
              <a:ext cx="216" cy="216"/>
            </a:xfrm>
            <a:prstGeom prst="rect">
              <a:avLst/>
            </a:prstGeom>
            <a:solidFill>
              <a:schemeClr val="accent1"/>
            </a:solidFill>
            <a:ln w="19050" cap="flat" cmpd="sng">
              <a:solidFill>
                <a:schemeClr val="tx1"/>
              </a:solidFill>
              <a:prstDash val="solid"/>
              <a:miter/>
              <a:headEnd type="none" w="med" len="med"/>
              <a:tailEnd type="none" w="med" len="med"/>
            </a:ln>
          </p:spPr>
          <p:txBody>
            <a:bodyPr/>
            <a:lstStyle/>
            <a:p>
              <a:endParaRPr lang="zh-CN" altLang="en-US"/>
            </a:p>
          </p:txBody>
        </p:sp>
        <p:sp>
          <p:nvSpPr>
            <p:cNvPr id="375851" name="矩形 375850"/>
            <p:cNvSpPr/>
            <p:nvPr/>
          </p:nvSpPr>
          <p:spPr>
            <a:xfrm>
              <a:off x="4480" y="2004"/>
              <a:ext cx="216" cy="216"/>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a:endParaRPr>
                <a:latin typeface="Tahoma" panose="020B0604030504040204" pitchFamily="34" charset="0"/>
                <a:sym typeface="Symbol" panose="05050102010706020507" pitchFamily="18" charset="2"/>
              </a:endParaRPr>
            </a:p>
          </p:txBody>
        </p:sp>
        <p:sp>
          <p:nvSpPr>
            <p:cNvPr id="375852" name="矩形 375851"/>
            <p:cNvSpPr/>
            <p:nvPr/>
          </p:nvSpPr>
          <p:spPr>
            <a:xfrm>
              <a:off x="4264" y="2004"/>
              <a:ext cx="216" cy="216"/>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a:endParaRPr>
                <a:latin typeface="Tahoma" panose="020B0604030504040204" pitchFamily="34" charset="0"/>
                <a:sym typeface="Symbol" panose="05050102010706020507" pitchFamily="18" charset="2"/>
              </a:endParaRPr>
            </a:p>
          </p:txBody>
        </p:sp>
        <p:sp>
          <p:nvSpPr>
            <p:cNvPr id="375853" name="矩形 375852"/>
            <p:cNvSpPr/>
            <p:nvPr/>
          </p:nvSpPr>
          <p:spPr>
            <a:xfrm>
              <a:off x="4830" y="2004"/>
              <a:ext cx="216" cy="216"/>
            </a:xfrm>
            <a:prstGeom prst="rect">
              <a:avLst/>
            </a:prstGeom>
            <a:solidFill>
              <a:schemeClr val="folHlink"/>
            </a:solidFill>
            <a:ln w="19050" cap="flat" cmpd="sng">
              <a:solidFill>
                <a:schemeClr val="tx1"/>
              </a:solidFill>
              <a:prstDash val="solid"/>
              <a:miter/>
              <a:headEnd type="none" w="med" len="med"/>
              <a:tailEnd type="none" w="med" len="med"/>
            </a:ln>
          </p:spPr>
          <p:txBody>
            <a:bodyPr/>
            <a:lstStyle/>
            <a:p>
              <a:endParaRPr lang="zh-CN" altLang="en-US"/>
            </a:p>
          </p:txBody>
        </p:sp>
        <p:sp>
          <p:nvSpPr>
            <p:cNvPr id="375854" name="矩形 375853"/>
            <p:cNvSpPr/>
            <p:nvPr/>
          </p:nvSpPr>
          <p:spPr>
            <a:xfrm>
              <a:off x="5262" y="2004"/>
              <a:ext cx="216" cy="216"/>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sym typeface="Symbol" panose="05050102010706020507" pitchFamily="18" charset="2"/>
                </a:rPr>
                <a:t></a:t>
              </a:r>
              <a:endParaRPr lang="en-US" altLang="zh-CN">
                <a:latin typeface="Tahoma" panose="020B0604030504040204" pitchFamily="34" charset="0"/>
                <a:sym typeface="Symbol" panose="05050102010706020507" pitchFamily="18" charset="2"/>
              </a:endParaRPr>
            </a:p>
          </p:txBody>
        </p:sp>
        <p:sp>
          <p:nvSpPr>
            <p:cNvPr id="375855" name="矩形 375854"/>
            <p:cNvSpPr/>
            <p:nvPr/>
          </p:nvSpPr>
          <p:spPr>
            <a:xfrm>
              <a:off x="5046" y="2004"/>
              <a:ext cx="216" cy="216"/>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endParaRPr>
                <a:latin typeface="Tahoma" panose="020B0604030504040204" pitchFamily="34" charset="0"/>
                <a:sym typeface="Symbol" panose="05050102010706020507" pitchFamily="18" charset="2"/>
              </a:endParaRPr>
            </a:p>
          </p:txBody>
        </p:sp>
        <p:cxnSp>
          <p:nvCxnSpPr>
            <p:cNvPr id="375856" name="曲线连接符 375855"/>
            <p:cNvCxnSpPr>
              <a:endCxn id="375857" idx="0"/>
            </p:cNvCxnSpPr>
            <p:nvPr/>
          </p:nvCxnSpPr>
          <p:spPr>
            <a:xfrm rot="-5400000" flipH="1">
              <a:off x="3283" y="2200"/>
              <a:ext cx="276" cy="87"/>
            </a:xfrm>
            <a:prstGeom prst="curvedConnector3">
              <a:avLst>
                <a:gd name="adj1" fmla="val 50000"/>
              </a:avLst>
            </a:prstGeom>
            <a:ln w="19050" cap="flat" cmpd="sng">
              <a:solidFill>
                <a:schemeClr val="tx2"/>
              </a:solidFill>
              <a:prstDash val="solid"/>
              <a:headEnd type="oval" w="med" len="med"/>
              <a:tailEnd type="triangle" w="med" len="med"/>
            </a:ln>
          </p:spPr>
        </p:cxnSp>
        <p:sp>
          <p:nvSpPr>
            <p:cNvPr id="375857" name="文本框 375856"/>
            <p:cNvSpPr txBox="1"/>
            <p:nvPr/>
          </p:nvSpPr>
          <p:spPr>
            <a:xfrm>
              <a:off x="3360" y="2382"/>
              <a:ext cx="210"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A</a:t>
              </a:r>
              <a:endParaRPr lang="en-US" altLang="zh-CN" sz="2000">
                <a:solidFill>
                  <a:schemeClr val="tx2"/>
                </a:solidFill>
                <a:latin typeface="Tahoma" panose="020B0604030504040204" pitchFamily="34" charset="0"/>
              </a:endParaRPr>
            </a:p>
          </p:txBody>
        </p:sp>
        <p:cxnSp>
          <p:nvCxnSpPr>
            <p:cNvPr id="375858" name="曲线连接符 375857"/>
            <p:cNvCxnSpPr>
              <a:endCxn id="375859" idx="0"/>
            </p:cNvCxnSpPr>
            <p:nvPr/>
          </p:nvCxnSpPr>
          <p:spPr>
            <a:xfrm rot="-5400000" flipH="1">
              <a:off x="4070" y="2200"/>
              <a:ext cx="276" cy="87"/>
            </a:xfrm>
            <a:prstGeom prst="curvedConnector3">
              <a:avLst>
                <a:gd name="adj1" fmla="val 50000"/>
              </a:avLst>
            </a:prstGeom>
            <a:ln w="19050" cap="flat" cmpd="sng">
              <a:solidFill>
                <a:schemeClr val="tx2"/>
              </a:solidFill>
              <a:prstDash val="solid"/>
              <a:headEnd type="oval" w="med" len="med"/>
              <a:tailEnd type="triangle" w="med" len="med"/>
            </a:ln>
          </p:spPr>
        </p:cxnSp>
        <p:sp>
          <p:nvSpPr>
            <p:cNvPr id="375859" name="文本框 375858"/>
            <p:cNvSpPr txBox="1"/>
            <p:nvPr/>
          </p:nvSpPr>
          <p:spPr>
            <a:xfrm>
              <a:off x="4139" y="2382"/>
              <a:ext cx="225"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D</a:t>
              </a:r>
              <a:endParaRPr lang="en-US" altLang="zh-CN" sz="2000">
                <a:solidFill>
                  <a:schemeClr val="tx2"/>
                </a:solidFill>
                <a:latin typeface="Tahoma" panose="020B0604030504040204" pitchFamily="34" charset="0"/>
              </a:endParaRPr>
            </a:p>
          </p:txBody>
        </p:sp>
        <p:sp>
          <p:nvSpPr>
            <p:cNvPr id="375860" name="文本框 375859"/>
            <p:cNvSpPr txBox="1"/>
            <p:nvPr/>
          </p:nvSpPr>
          <p:spPr>
            <a:xfrm>
              <a:off x="4925" y="2382"/>
              <a:ext cx="199"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F</a:t>
              </a:r>
              <a:endParaRPr lang="en-US" altLang="zh-CN" sz="2000">
                <a:solidFill>
                  <a:schemeClr val="tx2"/>
                </a:solidFill>
                <a:latin typeface="Tahoma" panose="020B0604030504040204" pitchFamily="34" charset="0"/>
              </a:endParaRPr>
            </a:p>
          </p:txBody>
        </p:sp>
        <p:cxnSp>
          <p:nvCxnSpPr>
            <p:cNvPr id="375861" name="曲线连接符 375860"/>
            <p:cNvCxnSpPr>
              <a:endCxn id="375860" idx="0"/>
            </p:cNvCxnSpPr>
            <p:nvPr/>
          </p:nvCxnSpPr>
          <p:spPr>
            <a:xfrm rot="-5400000" flipH="1">
              <a:off x="4843" y="2200"/>
              <a:ext cx="276" cy="87"/>
            </a:xfrm>
            <a:prstGeom prst="curvedConnector3">
              <a:avLst>
                <a:gd name="adj1" fmla="val 50000"/>
              </a:avLst>
            </a:prstGeom>
            <a:ln w="19050" cap="flat" cmpd="sng">
              <a:solidFill>
                <a:schemeClr val="tx2"/>
              </a:solidFill>
              <a:prstDash val="solid"/>
              <a:headEnd type="oval" w="med" len="med"/>
              <a:tailEnd type="triangle" w="med" len="med"/>
            </a:ln>
          </p:spPr>
        </p:cxnSp>
        <p:sp>
          <p:nvSpPr>
            <p:cNvPr id="375862" name="椭圆 375861"/>
            <p:cNvSpPr/>
            <p:nvPr/>
          </p:nvSpPr>
          <p:spPr>
            <a:xfrm>
              <a:off x="3588" y="2085"/>
              <a:ext cx="48" cy="48"/>
            </a:xfrm>
            <a:prstGeom prst="ellipse">
              <a:avLst/>
            </a:prstGeom>
            <a:noFill/>
            <a:ln w="3175">
              <a:noFill/>
            </a:ln>
          </p:spPr>
          <p:txBody>
            <a:bodyPr/>
            <a:lstStyle/>
            <a:p>
              <a:endParaRPr lang="zh-CN" altLang="en-US"/>
            </a:p>
          </p:txBody>
        </p:sp>
        <p:sp>
          <p:nvSpPr>
            <p:cNvPr id="375863" name="椭圆 375862"/>
            <p:cNvSpPr/>
            <p:nvPr/>
          </p:nvSpPr>
          <p:spPr>
            <a:xfrm>
              <a:off x="4364" y="2085"/>
              <a:ext cx="48" cy="48"/>
            </a:xfrm>
            <a:prstGeom prst="ellipse">
              <a:avLst/>
            </a:prstGeom>
            <a:noFill/>
            <a:ln w="3175">
              <a:noFill/>
            </a:ln>
          </p:spPr>
          <p:txBody>
            <a:bodyPr/>
            <a:lstStyle/>
            <a:p>
              <a:endParaRPr lang="zh-CN" altLang="en-US"/>
            </a:p>
          </p:txBody>
        </p:sp>
        <p:sp>
          <p:nvSpPr>
            <p:cNvPr id="375864" name="椭圆 375863"/>
            <p:cNvSpPr/>
            <p:nvPr/>
          </p:nvSpPr>
          <p:spPr>
            <a:xfrm>
              <a:off x="5140" y="2085"/>
              <a:ext cx="48" cy="48"/>
            </a:xfrm>
            <a:prstGeom prst="ellipse">
              <a:avLst/>
            </a:prstGeom>
            <a:noFill/>
            <a:ln w="3175">
              <a:noFill/>
            </a:ln>
          </p:spPr>
          <p:txBody>
            <a:bodyPr/>
            <a:lstStyle/>
            <a:p>
              <a:endParaRPr lang="zh-CN" altLang="en-US"/>
            </a:p>
          </p:txBody>
        </p:sp>
        <p:sp>
          <p:nvSpPr>
            <p:cNvPr id="375865" name="任意多边形 375864"/>
            <p:cNvSpPr/>
            <p:nvPr/>
          </p:nvSpPr>
          <p:spPr>
            <a:xfrm>
              <a:off x="3102" y="1422"/>
              <a:ext cx="578" cy="1245"/>
            </a:xfrm>
            <a:custGeom>
              <a:avLst/>
              <a:gdLst/>
              <a:ahLst/>
              <a:cxnLst/>
              <a:rect l="0" t="0" r="0" b="0"/>
              <a:pathLst>
                <a:path w="578" h="1245">
                  <a:moveTo>
                    <a:pt x="486" y="684"/>
                  </a:moveTo>
                  <a:cubicBezTo>
                    <a:pt x="492" y="712"/>
                    <a:pt x="517" y="780"/>
                    <a:pt x="528" y="852"/>
                  </a:cubicBezTo>
                  <a:cubicBezTo>
                    <a:pt x="539" y="924"/>
                    <a:pt x="578" y="1057"/>
                    <a:pt x="552" y="1116"/>
                  </a:cubicBezTo>
                  <a:cubicBezTo>
                    <a:pt x="526" y="1175"/>
                    <a:pt x="435" y="1218"/>
                    <a:pt x="372" y="1206"/>
                  </a:cubicBezTo>
                  <a:cubicBezTo>
                    <a:pt x="309" y="1194"/>
                    <a:pt x="236" y="1245"/>
                    <a:pt x="174" y="1044"/>
                  </a:cubicBezTo>
                  <a:cubicBezTo>
                    <a:pt x="112" y="843"/>
                    <a:pt x="36" y="217"/>
                    <a:pt x="0" y="0"/>
                  </a:cubicBezTo>
                </a:path>
              </a:pathLst>
            </a:custGeom>
            <a:noFill/>
            <a:ln w="19050" cap="flat" cmpd="sng">
              <a:solidFill>
                <a:schemeClr val="tx1">
                  <a:alpha val="100000"/>
                </a:schemeClr>
              </a:solidFill>
              <a:prstDash val="solid"/>
              <a:headEnd type="oval" w="med" len="med"/>
              <a:tailEnd type="triangle" w="med" len="med"/>
            </a:ln>
          </p:spPr>
          <p:txBody>
            <a:bodyPr/>
            <a:lstStyle/>
            <a:p>
              <a:endParaRPr lang="zh-CN" altLang="en-US"/>
            </a:p>
          </p:txBody>
        </p:sp>
        <p:sp>
          <p:nvSpPr>
            <p:cNvPr id="375866" name="任意多边形 375865"/>
            <p:cNvSpPr/>
            <p:nvPr/>
          </p:nvSpPr>
          <p:spPr>
            <a:xfrm>
              <a:off x="2982" y="1422"/>
              <a:ext cx="1515" cy="1360"/>
            </a:xfrm>
            <a:custGeom>
              <a:avLst/>
              <a:gdLst/>
              <a:ahLst/>
              <a:cxnLst/>
              <a:rect l="0" t="0" r="0" b="0"/>
              <a:pathLst>
                <a:path w="1515" h="1360">
                  <a:moveTo>
                    <a:pt x="1398" y="684"/>
                  </a:moveTo>
                  <a:cubicBezTo>
                    <a:pt x="1389" y="779"/>
                    <a:pt x="1515" y="1160"/>
                    <a:pt x="1344" y="1260"/>
                  </a:cubicBezTo>
                  <a:cubicBezTo>
                    <a:pt x="1173" y="1360"/>
                    <a:pt x="571" y="1350"/>
                    <a:pt x="372" y="1284"/>
                  </a:cubicBezTo>
                  <a:cubicBezTo>
                    <a:pt x="173" y="1218"/>
                    <a:pt x="212" y="1078"/>
                    <a:pt x="150" y="864"/>
                  </a:cubicBezTo>
                  <a:cubicBezTo>
                    <a:pt x="88" y="650"/>
                    <a:pt x="31" y="180"/>
                    <a:pt x="0" y="0"/>
                  </a:cubicBezTo>
                </a:path>
              </a:pathLst>
            </a:custGeom>
            <a:noFill/>
            <a:ln w="19050" cap="flat" cmpd="sng">
              <a:solidFill>
                <a:schemeClr val="tx1">
                  <a:alpha val="100000"/>
                </a:schemeClr>
              </a:solidFill>
              <a:prstDash val="solid"/>
              <a:headEnd type="oval" w="med" len="med"/>
              <a:tailEnd type="triangle" w="med" len="med"/>
            </a:ln>
          </p:spPr>
          <p:txBody>
            <a:bodyPr/>
            <a:lstStyle/>
            <a:p>
              <a:endParaRPr lang="zh-CN" altLang="en-US"/>
            </a:p>
          </p:txBody>
        </p:sp>
        <p:sp>
          <p:nvSpPr>
            <p:cNvPr id="375867" name="任意多边形 375866"/>
            <p:cNvSpPr/>
            <p:nvPr/>
          </p:nvSpPr>
          <p:spPr>
            <a:xfrm>
              <a:off x="2845" y="1428"/>
              <a:ext cx="2409" cy="1478"/>
            </a:xfrm>
            <a:custGeom>
              <a:avLst/>
              <a:gdLst/>
              <a:ahLst/>
              <a:cxnLst/>
              <a:rect l="0" t="0" r="0" b="0"/>
              <a:pathLst>
                <a:path w="2409" h="1478">
                  <a:moveTo>
                    <a:pt x="2309" y="684"/>
                  </a:moveTo>
                  <a:cubicBezTo>
                    <a:pt x="2306" y="765"/>
                    <a:pt x="2409" y="1054"/>
                    <a:pt x="2291" y="1170"/>
                  </a:cubicBezTo>
                  <a:cubicBezTo>
                    <a:pt x="2173" y="1286"/>
                    <a:pt x="1939" y="1367"/>
                    <a:pt x="1601" y="1380"/>
                  </a:cubicBezTo>
                  <a:cubicBezTo>
                    <a:pt x="1263" y="1393"/>
                    <a:pt x="526" y="1478"/>
                    <a:pt x="263" y="1248"/>
                  </a:cubicBezTo>
                  <a:cubicBezTo>
                    <a:pt x="0" y="1018"/>
                    <a:pt x="73" y="260"/>
                    <a:pt x="23" y="0"/>
                  </a:cubicBezTo>
                </a:path>
              </a:pathLst>
            </a:custGeom>
            <a:noFill/>
            <a:ln w="19050" cap="flat" cmpd="sng">
              <a:solidFill>
                <a:schemeClr val="tx1">
                  <a:alpha val="100000"/>
                </a:schemeClr>
              </a:solidFill>
              <a:prstDash val="solid"/>
              <a:headEnd type="oval" w="med" len="med"/>
              <a:tailEnd type="triangle" w="med" len="med"/>
            </a:ln>
          </p:spPr>
          <p:txBody>
            <a:bodyPr/>
            <a:lstStyle/>
            <a:p>
              <a:endParaRPr lang="zh-CN" altLang="en-US"/>
            </a:p>
          </p:txBody>
        </p:sp>
        <p:sp>
          <p:nvSpPr>
            <p:cNvPr id="375868" name="矩形 375867"/>
            <p:cNvSpPr/>
            <p:nvPr/>
          </p:nvSpPr>
          <p:spPr>
            <a:xfrm>
              <a:off x="3900" y="3510"/>
              <a:ext cx="216" cy="216"/>
            </a:xfrm>
            <a:prstGeom prst="rect">
              <a:avLst/>
            </a:prstGeom>
            <a:solidFill>
              <a:schemeClr val="folHlink"/>
            </a:solidFill>
            <a:ln w="19050" cap="flat" cmpd="sng">
              <a:solidFill>
                <a:schemeClr val="tx1"/>
              </a:solidFill>
              <a:prstDash val="solid"/>
              <a:miter/>
              <a:headEnd type="none" w="med" len="med"/>
              <a:tailEnd type="none" w="med" len="med"/>
            </a:ln>
          </p:spPr>
          <p:txBody>
            <a:bodyPr/>
            <a:lstStyle/>
            <a:p>
              <a:endParaRPr lang="zh-CN" altLang="en-US"/>
            </a:p>
          </p:txBody>
        </p:sp>
        <p:sp>
          <p:nvSpPr>
            <p:cNvPr id="375869" name="矩形 375868"/>
            <p:cNvSpPr/>
            <p:nvPr/>
          </p:nvSpPr>
          <p:spPr>
            <a:xfrm>
              <a:off x="4332" y="3510"/>
              <a:ext cx="216" cy="216"/>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sym typeface="Symbol" panose="05050102010706020507" pitchFamily="18" charset="2"/>
                </a:rPr>
                <a:t></a:t>
              </a:r>
              <a:endParaRPr lang="en-US" altLang="zh-CN">
                <a:latin typeface="Tahoma" panose="020B0604030504040204" pitchFamily="34" charset="0"/>
                <a:sym typeface="Symbol" panose="05050102010706020507" pitchFamily="18" charset="2"/>
              </a:endParaRPr>
            </a:p>
          </p:txBody>
        </p:sp>
        <p:sp>
          <p:nvSpPr>
            <p:cNvPr id="375870" name="矩形 375869"/>
            <p:cNvSpPr/>
            <p:nvPr/>
          </p:nvSpPr>
          <p:spPr>
            <a:xfrm>
              <a:off x="4116" y="3510"/>
              <a:ext cx="216" cy="216"/>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endParaRPr>
                <a:latin typeface="Tahoma" panose="020B0604030504040204" pitchFamily="34" charset="0"/>
                <a:sym typeface="Symbol" panose="05050102010706020507" pitchFamily="18" charset="2"/>
              </a:endParaRPr>
            </a:p>
          </p:txBody>
        </p:sp>
        <p:sp>
          <p:nvSpPr>
            <p:cNvPr id="375871" name="文本框 375870"/>
            <p:cNvSpPr txBox="1"/>
            <p:nvPr/>
          </p:nvSpPr>
          <p:spPr>
            <a:xfrm>
              <a:off x="3984" y="3804"/>
              <a:ext cx="212"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C</a:t>
              </a:r>
              <a:endParaRPr lang="en-US" altLang="zh-CN" sz="2000">
                <a:solidFill>
                  <a:schemeClr val="tx2"/>
                </a:solidFill>
                <a:latin typeface="Tahoma" panose="020B0604030504040204" pitchFamily="34" charset="0"/>
              </a:endParaRPr>
            </a:p>
          </p:txBody>
        </p:sp>
        <p:cxnSp>
          <p:nvCxnSpPr>
            <p:cNvPr id="375872" name="曲线连接符 375871"/>
            <p:cNvCxnSpPr/>
            <p:nvPr/>
          </p:nvCxnSpPr>
          <p:spPr>
            <a:xfrm rot="-5400000" flipH="1">
              <a:off x="3938" y="3682"/>
              <a:ext cx="228" cy="88"/>
            </a:xfrm>
            <a:prstGeom prst="curvedConnector3">
              <a:avLst>
                <a:gd name="adj1" fmla="val 50000"/>
              </a:avLst>
            </a:prstGeom>
            <a:ln w="19050" cap="flat" cmpd="sng">
              <a:solidFill>
                <a:schemeClr val="tx2"/>
              </a:solidFill>
              <a:prstDash val="solid"/>
              <a:headEnd type="oval" w="med" len="med"/>
              <a:tailEnd type="triangle" w="med" len="med"/>
            </a:ln>
          </p:spPr>
        </p:cxnSp>
        <p:sp>
          <p:nvSpPr>
            <p:cNvPr id="375873" name="任意多边形 375872"/>
            <p:cNvSpPr/>
            <p:nvPr/>
          </p:nvSpPr>
          <p:spPr>
            <a:xfrm>
              <a:off x="4485" y="2100"/>
              <a:ext cx="183" cy="846"/>
            </a:xfrm>
            <a:custGeom>
              <a:avLst/>
              <a:gdLst/>
              <a:ahLst/>
              <a:cxnLst/>
              <a:rect l="0" t="0" r="0" b="0"/>
              <a:pathLst>
                <a:path w="183" h="846">
                  <a:moveTo>
                    <a:pt x="93" y="0"/>
                  </a:moveTo>
                  <a:cubicBezTo>
                    <a:pt x="78" y="40"/>
                    <a:pt x="0" y="149"/>
                    <a:pt x="3" y="240"/>
                  </a:cubicBezTo>
                  <a:cubicBezTo>
                    <a:pt x="6" y="331"/>
                    <a:pt x="81" y="445"/>
                    <a:pt x="111" y="546"/>
                  </a:cubicBezTo>
                  <a:cubicBezTo>
                    <a:pt x="141" y="647"/>
                    <a:pt x="168" y="784"/>
                    <a:pt x="183" y="846"/>
                  </a:cubicBezTo>
                </a:path>
              </a:pathLst>
            </a:custGeom>
            <a:noFill/>
            <a:ln w="19050" cap="flat" cmpd="sng">
              <a:solidFill>
                <a:schemeClr val="tx1">
                  <a:alpha val="100000"/>
                </a:schemeClr>
              </a:solidFill>
              <a:prstDash val="solid"/>
              <a:headEnd type="oval" w="med" len="med"/>
              <a:tailEnd type="triangle" w="med" len="med"/>
            </a:ln>
          </p:spPr>
          <p:txBody>
            <a:bodyPr/>
            <a:lstStyle/>
            <a:p>
              <a:endParaRPr lang="zh-CN" altLang="en-US"/>
            </a:p>
          </p:txBody>
        </p:sp>
        <p:sp>
          <p:nvSpPr>
            <p:cNvPr id="375874" name="矩形 375873"/>
            <p:cNvSpPr/>
            <p:nvPr/>
          </p:nvSpPr>
          <p:spPr>
            <a:xfrm>
              <a:off x="4752" y="3510"/>
              <a:ext cx="216" cy="216"/>
            </a:xfrm>
            <a:prstGeom prst="rect">
              <a:avLst/>
            </a:prstGeom>
            <a:solidFill>
              <a:schemeClr val="folHlink"/>
            </a:solidFill>
            <a:ln w="19050" cap="flat" cmpd="sng">
              <a:solidFill>
                <a:schemeClr val="tx1"/>
              </a:solidFill>
              <a:prstDash val="solid"/>
              <a:miter/>
              <a:headEnd type="none" w="med" len="med"/>
              <a:tailEnd type="none" w="med" len="med"/>
            </a:ln>
          </p:spPr>
          <p:txBody>
            <a:bodyPr/>
            <a:lstStyle/>
            <a:p>
              <a:endParaRPr lang="zh-CN" altLang="en-US"/>
            </a:p>
          </p:txBody>
        </p:sp>
        <p:sp>
          <p:nvSpPr>
            <p:cNvPr id="375875" name="矩形 375874"/>
            <p:cNvSpPr/>
            <p:nvPr/>
          </p:nvSpPr>
          <p:spPr>
            <a:xfrm>
              <a:off x="5184" y="3510"/>
              <a:ext cx="216" cy="216"/>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sym typeface="Symbol" panose="05050102010706020507" pitchFamily="18" charset="2"/>
                </a:rPr>
                <a:t></a:t>
              </a:r>
              <a:endParaRPr lang="en-US" altLang="zh-CN">
                <a:latin typeface="Tahoma" panose="020B0604030504040204" pitchFamily="34" charset="0"/>
                <a:sym typeface="Symbol" panose="05050102010706020507" pitchFamily="18" charset="2"/>
              </a:endParaRPr>
            </a:p>
          </p:txBody>
        </p:sp>
        <p:sp>
          <p:nvSpPr>
            <p:cNvPr id="375876" name="矩形 375875"/>
            <p:cNvSpPr/>
            <p:nvPr/>
          </p:nvSpPr>
          <p:spPr>
            <a:xfrm>
              <a:off x="4968" y="3510"/>
              <a:ext cx="216" cy="216"/>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endParaRPr>
                <a:latin typeface="Tahoma" panose="020B0604030504040204" pitchFamily="34" charset="0"/>
                <a:sym typeface="Symbol" panose="05050102010706020507" pitchFamily="18" charset="2"/>
              </a:endParaRPr>
            </a:p>
          </p:txBody>
        </p:sp>
        <p:sp>
          <p:nvSpPr>
            <p:cNvPr id="375877" name="文本框 375876"/>
            <p:cNvSpPr txBox="1"/>
            <p:nvPr/>
          </p:nvSpPr>
          <p:spPr>
            <a:xfrm>
              <a:off x="4845" y="3804"/>
              <a:ext cx="206"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E</a:t>
              </a:r>
              <a:endParaRPr lang="en-US" altLang="zh-CN" sz="2000">
                <a:solidFill>
                  <a:schemeClr val="tx2"/>
                </a:solidFill>
                <a:latin typeface="Tahoma" panose="020B0604030504040204" pitchFamily="34" charset="0"/>
              </a:endParaRPr>
            </a:p>
          </p:txBody>
        </p:sp>
        <p:cxnSp>
          <p:nvCxnSpPr>
            <p:cNvPr id="375878" name="曲线连接符 375877"/>
            <p:cNvCxnSpPr/>
            <p:nvPr/>
          </p:nvCxnSpPr>
          <p:spPr>
            <a:xfrm rot="-5400000" flipH="1">
              <a:off x="4793" y="3679"/>
              <a:ext cx="228" cy="94"/>
            </a:xfrm>
            <a:prstGeom prst="curvedConnector3">
              <a:avLst>
                <a:gd name="adj1" fmla="val 50000"/>
              </a:avLst>
            </a:prstGeom>
            <a:ln w="19050" cap="flat" cmpd="sng">
              <a:solidFill>
                <a:schemeClr val="tx2"/>
              </a:solidFill>
              <a:prstDash val="solid"/>
              <a:headEnd type="oval" w="med" len="med"/>
              <a:tailEnd type="triangle" w="med" len="med"/>
            </a:ln>
          </p:spPr>
        </p:cxnSp>
        <p:sp>
          <p:nvSpPr>
            <p:cNvPr id="375879" name="任意多边形 375878"/>
            <p:cNvSpPr/>
            <p:nvPr/>
          </p:nvSpPr>
          <p:spPr>
            <a:xfrm>
              <a:off x="4800" y="3108"/>
              <a:ext cx="282" cy="390"/>
            </a:xfrm>
            <a:custGeom>
              <a:avLst/>
              <a:gdLst/>
              <a:ahLst/>
              <a:cxnLst/>
              <a:rect l="0" t="0" r="0" b="0"/>
              <a:pathLst>
                <a:path w="282" h="390">
                  <a:moveTo>
                    <a:pt x="0" y="0"/>
                  </a:moveTo>
                  <a:cubicBezTo>
                    <a:pt x="9" y="30"/>
                    <a:pt x="15" y="138"/>
                    <a:pt x="54" y="180"/>
                  </a:cubicBezTo>
                  <a:cubicBezTo>
                    <a:pt x="93" y="222"/>
                    <a:pt x="196" y="217"/>
                    <a:pt x="234" y="252"/>
                  </a:cubicBezTo>
                  <a:cubicBezTo>
                    <a:pt x="272" y="287"/>
                    <a:pt x="272" y="361"/>
                    <a:pt x="282" y="390"/>
                  </a:cubicBezTo>
                </a:path>
              </a:pathLst>
            </a:custGeom>
            <a:noFill/>
            <a:ln w="19050" cap="flat" cmpd="sng">
              <a:solidFill>
                <a:schemeClr val="tx1">
                  <a:alpha val="100000"/>
                </a:schemeClr>
              </a:solidFill>
              <a:prstDash val="solid"/>
              <a:headEnd type="oval" w="med" len="med"/>
              <a:tailEnd type="triangle" w="med" len="med"/>
            </a:ln>
          </p:spPr>
          <p:txBody>
            <a:bodyPr/>
            <a:lstStyle/>
            <a:p>
              <a:endParaRPr lang="zh-CN" altLang="en-US"/>
            </a:p>
          </p:txBody>
        </p:sp>
        <p:sp>
          <p:nvSpPr>
            <p:cNvPr id="375880" name="任意多边形 375879"/>
            <p:cNvSpPr/>
            <p:nvPr/>
          </p:nvSpPr>
          <p:spPr>
            <a:xfrm>
              <a:off x="4224" y="3102"/>
              <a:ext cx="290" cy="408"/>
            </a:xfrm>
            <a:custGeom>
              <a:avLst/>
              <a:gdLst/>
              <a:ahLst/>
              <a:cxnLst/>
              <a:rect l="0" t="0" r="0" b="0"/>
              <a:pathLst>
                <a:path w="290" h="408">
                  <a:moveTo>
                    <a:pt x="288" y="0"/>
                  </a:moveTo>
                  <a:cubicBezTo>
                    <a:pt x="283" y="29"/>
                    <a:pt x="290" y="138"/>
                    <a:pt x="258" y="174"/>
                  </a:cubicBezTo>
                  <a:cubicBezTo>
                    <a:pt x="226" y="210"/>
                    <a:pt x="139" y="177"/>
                    <a:pt x="96" y="216"/>
                  </a:cubicBezTo>
                  <a:cubicBezTo>
                    <a:pt x="53" y="255"/>
                    <a:pt x="20" y="368"/>
                    <a:pt x="0" y="408"/>
                  </a:cubicBezTo>
                </a:path>
              </a:pathLst>
            </a:custGeom>
            <a:noFill/>
            <a:ln w="19050" cap="flat" cmpd="sng">
              <a:solidFill>
                <a:schemeClr val="tx1">
                  <a:alpha val="100000"/>
                </a:schemeClr>
              </a:solidFill>
              <a:prstDash val="solid"/>
              <a:headEnd type="oval" w="med" len="med"/>
              <a:tailEnd type="triangle" w="med" len="med"/>
            </a:ln>
          </p:spPr>
          <p:txBody>
            <a:bodyPr/>
            <a:lstStyle/>
            <a:p>
              <a:endParaRPr lang="zh-CN" altLang="en-US"/>
            </a:p>
          </p:txBody>
        </p:sp>
        <p:sp>
          <p:nvSpPr>
            <p:cNvPr id="375881" name="任意多边形 375880"/>
            <p:cNvSpPr/>
            <p:nvPr/>
          </p:nvSpPr>
          <p:spPr>
            <a:xfrm>
              <a:off x="3566" y="1374"/>
              <a:ext cx="82" cy="630"/>
            </a:xfrm>
            <a:custGeom>
              <a:avLst/>
              <a:gdLst/>
              <a:ahLst/>
              <a:cxnLst/>
              <a:rect l="0" t="0" r="0" b="0"/>
              <a:pathLst>
                <a:path w="82" h="630">
                  <a:moveTo>
                    <a:pt x="10" y="0"/>
                  </a:moveTo>
                  <a:cubicBezTo>
                    <a:pt x="21" y="37"/>
                    <a:pt x="82" y="153"/>
                    <a:pt x="82" y="222"/>
                  </a:cubicBezTo>
                  <a:cubicBezTo>
                    <a:pt x="82" y="291"/>
                    <a:pt x="20" y="346"/>
                    <a:pt x="10" y="414"/>
                  </a:cubicBezTo>
                  <a:cubicBezTo>
                    <a:pt x="0" y="482"/>
                    <a:pt x="20" y="585"/>
                    <a:pt x="22" y="630"/>
                  </a:cubicBezTo>
                </a:path>
              </a:pathLst>
            </a:custGeom>
            <a:noFill/>
            <a:ln w="19050" cap="flat" cmpd="sng">
              <a:solidFill>
                <a:schemeClr val="tx1">
                  <a:alpha val="100000"/>
                </a:schemeClr>
              </a:solidFill>
              <a:prstDash val="solid"/>
              <a:headEnd type="oval" w="med" len="med"/>
              <a:tailEnd type="triangle" w="med" len="med"/>
            </a:ln>
          </p:spPr>
          <p:txBody>
            <a:bodyPr/>
            <a:lstStyle/>
            <a:p>
              <a:endParaRPr lang="zh-CN" altLang="en-US"/>
            </a:p>
          </p:txBody>
        </p:sp>
        <p:sp>
          <p:nvSpPr>
            <p:cNvPr id="375882" name="任意多边形 375881"/>
            <p:cNvSpPr/>
            <p:nvPr/>
          </p:nvSpPr>
          <p:spPr>
            <a:xfrm>
              <a:off x="3748" y="2208"/>
              <a:ext cx="546" cy="1854"/>
            </a:xfrm>
            <a:custGeom>
              <a:avLst/>
              <a:gdLst/>
              <a:ahLst/>
              <a:cxnLst/>
              <a:rect l="0" t="0" r="0" b="0"/>
              <a:pathLst>
                <a:path w="546" h="1854">
                  <a:moveTo>
                    <a:pt x="482" y="1404"/>
                  </a:moveTo>
                  <a:cubicBezTo>
                    <a:pt x="483" y="1467"/>
                    <a:pt x="546" y="1728"/>
                    <a:pt x="488" y="1782"/>
                  </a:cubicBezTo>
                  <a:cubicBezTo>
                    <a:pt x="430" y="1836"/>
                    <a:pt x="210" y="1854"/>
                    <a:pt x="134" y="1728"/>
                  </a:cubicBezTo>
                  <a:cubicBezTo>
                    <a:pt x="58" y="1602"/>
                    <a:pt x="0" y="1249"/>
                    <a:pt x="32" y="1026"/>
                  </a:cubicBezTo>
                  <a:cubicBezTo>
                    <a:pt x="64" y="803"/>
                    <a:pt x="271" y="561"/>
                    <a:pt x="326" y="390"/>
                  </a:cubicBezTo>
                  <a:cubicBezTo>
                    <a:pt x="381" y="219"/>
                    <a:pt x="354" y="81"/>
                    <a:pt x="362" y="0"/>
                  </a:cubicBezTo>
                </a:path>
              </a:pathLst>
            </a:custGeom>
            <a:noFill/>
            <a:ln w="19050" cap="flat" cmpd="sng">
              <a:solidFill>
                <a:schemeClr val="tx1">
                  <a:alpha val="100000"/>
                </a:schemeClr>
              </a:solidFill>
              <a:prstDash val="solid"/>
              <a:headEnd type="oval" w="med" len="med"/>
              <a:tailEnd type="triangle" w="med" len="med"/>
            </a:ln>
          </p:spPr>
          <p:txBody>
            <a:bodyPr/>
            <a:lstStyle/>
            <a:p>
              <a:endParaRPr lang="zh-CN" altLang="en-US"/>
            </a:p>
          </p:txBody>
        </p:sp>
        <p:sp>
          <p:nvSpPr>
            <p:cNvPr id="375883" name="任意多边形 375882"/>
            <p:cNvSpPr/>
            <p:nvPr/>
          </p:nvSpPr>
          <p:spPr>
            <a:xfrm>
              <a:off x="4602" y="2220"/>
              <a:ext cx="941" cy="1660"/>
            </a:xfrm>
            <a:custGeom>
              <a:avLst/>
              <a:gdLst/>
              <a:ahLst/>
              <a:cxnLst/>
              <a:rect l="0" t="0" r="0" b="0"/>
              <a:pathLst>
                <a:path w="941" h="1660">
                  <a:moveTo>
                    <a:pt x="478" y="1392"/>
                  </a:moveTo>
                  <a:cubicBezTo>
                    <a:pt x="513" y="1436"/>
                    <a:pt x="614" y="1652"/>
                    <a:pt x="690" y="1656"/>
                  </a:cubicBezTo>
                  <a:cubicBezTo>
                    <a:pt x="766" y="1660"/>
                    <a:pt x="931" y="1533"/>
                    <a:pt x="936" y="1416"/>
                  </a:cubicBezTo>
                  <a:cubicBezTo>
                    <a:pt x="941" y="1299"/>
                    <a:pt x="839" y="1095"/>
                    <a:pt x="720" y="954"/>
                  </a:cubicBezTo>
                  <a:cubicBezTo>
                    <a:pt x="601" y="813"/>
                    <a:pt x="342" y="729"/>
                    <a:pt x="222" y="570"/>
                  </a:cubicBezTo>
                  <a:cubicBezTo>
                    <a:pt x="102" y="411"/>
                    <a:pt x="46" y="119"/>
                    <a:pt x="0" y="0"/>
                  </a:cubicBezTo>
                </a:path>
              </a:pathLst>
            </a:custGeom>
            <a:noFill/>
            <a:ln w="19050" cap="flat" cmpd="sng">
              <a:solidFill>
                <a:schemeClr val="tx1">
                  <a:alpha val="100000"/>
                </a:schemeClr>
              </a:solidFill>
              <a:prstDash val="solid"/>
              <a:headEnd type="oval" w="med" len="med"/>
              <a:tailEnd type="triangle" w="med" len="med"/>
            </a:ln>
          </p:spPr>
          <p:txBody>
            <a:bodyPr/>
            <a:lstStyle/>
            <a:p>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标题 376833"/>
          <p:cNvSpPr>
            <a:spLocks noGrp="1"/>
          </p:cNvSpPr>
          <p:nvPr>
            <p:ph type="title"/>
          </p:nvPr>
        </p:nvSpPr>
        <p:spPr>
          <a:xfrm>
            <a:off x="762000" y="304800"/>
            <a:ext cx="8382000" cy="1143000"/>
          </a:xfrm>
        </p:spPr>
        <p:txBody>
          <a:bodyPr vert="horz" wrap="square" lIns="92075" tIns="46038" rIns="92075" bIns="46038" anchor="ctr"/>
          <a:lstStyle/>
          <a:p>
            <a:r>
              <a:rPr lang="en-US" altLang="zh-TW" sz="3200">
                <a:ea typeface="PMingLiU" pitchFamily="18" charset="-120"/>
              </a:rPr>
              <a:t>Left Child, Right Sibling Representation</a:t>
            </a:r>
            <a:endParaRPr lang="en-US" altLang="zh-TW" sz="3200">
              <a:ea typeface="PMingLiU" pitchFamily="18" charset="-120"/>
            </a:endParaRPr>
          </a:p>
        </p:txBody>
      </p:sp>
      <p:grpSp>
        <p:nvGrpSpPr>
          <p:cNvPr id="376835" name="组合 376834"/>
          <p:cNvGrpSpPr/>
          <p:nvPr/>
        </p:nvGrpSpPr>
        <p:grpSpPr>
          <a:xfrm>
            <a:off x="1219200" y="2133600"/>
            <a:ext cx="1524000" cy="831850"/>
            <a:chOff x="432" y="1968"/>
            <a:chExt cx="960" cy="524"/>
          </a:xfrm>
        </p:grpSpPr>
        <p:sp>
          <p:nvSpPr>
            <p:cNvPr id="376836" name="文本框 376835"/>
            <p:cNvSpPr txBox="1"/>
            <p:nvPr/>
          </p:nvSpPr>
          <p:spPr>
            <a:xfrm>
              <a:off x="432" y="1968"/>
              <a:ext cx="96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Data</a:t>
              </a:r>
              <a:endParaRPr lang="en-US" altLang="zh-CN" sz="1400">
                <a:latin typeface="Arial" panose="020B0604020202020204" pitchFamily="34" charset="0"/>
              </a:endParaRPr>
            </a:p>
          </p:txBody>
        </p:sp>
        <p:sp>
          <p:nvSpPr>
            <p:cNvPr id="376837" name="文本框 376836"/>
            <p:cNvSpPr txBox="1"/>
            <p:nvPr/>
          </p:nvSpPr>
          <p:spPr>
            <a:xfrm>
              <a:off x="432" y="2160"/>
              <a:ext cx="480" cy="332"/>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Left Child</a:t>
              </a:r>
              <a:endParaRPr lang="en-US" altLang="zh-CN" sz="1400">
                <a:latin typeface="Arial" panose="020B0604020202020204" pitchFamily="34" charset="0"/>
              </a:endParaRPr>
            </a:p>
          </p:txBody>
        </p:sp>
        <p:sp>
          <p:nvSpPr>
            <p:cNvPr id="376838" name="文本框 376837"/>
            <p:cNvSpPr txBox="1"/>
            <p:nvPr/>
          </p:nvSpPr>
          <p:spPr>
            <a:xfrm>
              <a:off x="912" y="2160"/>
              <a:ext cx="480" cy="332"/>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Right Sibling</a:t>
              </a:r>
              <a:endParaRPr lang="en-US" altLang="zh-CN" sz="1400">
                <a:latin typeface="Arial" panose="020B0604020202020204" pitchFamily="34" charset="0"/>
              </a:endParaRPr>
            </a:p>
          </p:txBody>
        </p:sp>
      </p:grpSp>
      <p:grpSp>
        <p:nvGrpSpPr>
          <p:cNvPr id="376839" name="组合 376838"/>
          <p:cNvGrpSpPr/>
          <p:nvPr/>
        </p:nvGrpSpPr>
        <p:grpSpPr>
          <a:xfrm>
            <a:off x="5181600" y="2590800"/>
            <a:ext cx="685800" cy="619125"/>
            <a:chOff x="432" y="1968"/>
            <a:chExt cx="960" cy="390"/>
          </a:xfrm>
        </p:grpSpPr>
        <p:sp>
          <p:nvSpPr>
            <p:cNvPr id="376840" name="文本框 376839"/>
            <p:cNvSpPr txBox="1"/>
            <p:nvPr/>
          </p:nvSpPr>
          <p:spPr>
            <a:xfrm>
              <a:off x="432" y="1968"/>
              <a:ext cx="96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A</a:t>
              </a:r>
              <a:endParaRPr lang="en-US" altLang="zh-CN" sz="1400">
                <a:latin typeface="Arial" panose="020B0604020202020204" pitchFamily="34" charset="0"/>
              </a:endParaRPr>
            </a:p>
          </p:txBody>
        </p:sp>
        <p:sp>
          <p:nvSpPr>
            <p:cNvPr id="376841" name="文本框 376840"/>
            <p:cNvSpPr txBox="1"/>
            <p:nvPr/>
          </p:nvSpPr>
          <p:spPr>
            <a:xfrm>
              <a:off x="43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6842" name="文本框 376841"/>
            <p:cNvSpPr txBox="1"/>
            <p:nvPr/>
          </p:nvSpPr>
          <p:spPr>
            <a:xfrm>
              <a:off x="91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grpSp>
      <p:grpSp>
        <p:nvGrpSpPr>
          <p:cNvPr id="376843" name="组合 376842"/>
          <p:cNvGrpSpPr/>
          <p:nvPr/>
        </p:nvGrpSpPr>
        <p:grpSpPr>
          <a:xfrm>
            <a:off x="4114800" y="3429000"/>
            <a:ext cx="685800" cy="619125"/>
            <a:chOff x="432" y="1968"/>
            <a:chExt cx="960" cy="390"/>
          </a:xfrm>
        </p:grpSpPr>
        <p:sp>
          <p:nvSpPr>
            <p:cNvPr id="376844" name="文本框 376843"/>
            <p:cNvSpPr txBox="1"/>
            <p:nvPr/>
          </p:nvSpPr>
          <p:spPr>
            <a:xfrm>
              <a:off x="432" y="1968"/>
              <a:ext cx="96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B</a:t>
              </a:r>
              <a:endParaRPr lang="en-US" altLang="zh-CN" sz="1400">
                <a:latin typeface="Arial" panose="020B0604020202020204" pitchFamily="34" charset="0"/>
              </a:endParaRPr>
            </a:p>
          </p:txBody>
        </p:sp>
        <p:sp>
          <p:nvSpPr>
            <p:cNvPr id="376845" name="文本框 376844"/>
            <p:cNvSpPr txBox="1"/>
            <p:nvPr/>
          </p:nvSpPr>
          <p:spPr>
            <a:xfrm>
              <a:off x="43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6846" name="文本框 376845"/>
            <p:cNvSpPr txBox="1"/>
            <p:nvPr/>
          </p:nvSpPr>
          <p:spPr>
            <a:xfrm>
              <a:off x="91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grpSp>
      <p:grpSp>
        <p:nvGrpSpPr>
          <p:cNvPr id="376847" name="组合 376846"/>
          <p:cNvGrpSpPr/>
          <p:nvPr/>
        </p:nvGrpSpPr>
        <p:grpSpPr>
          <a:xfrm>
            <a:off x="5181600" y="3429000"/>
            <a:ext cx="685800" cy="619125"/>
            <a:chOff x="432" y="1968"/>
            <a:chExt cx="960" cy="390"/>
          </a:xfrm>
        </p:grpSpPr>
        <p:sp>
          <p:nvSpPr>
            <p:cNvPr id="376848" name="文本框 376847"/>
            <p:cNvSpPr txBox="1"/>
            <p:nvPr/>
          </p:nvSpPr>
          <p:spPr>
            <a:xfrm>
              <a:off x="432" y="1968"/>
              <a:ext cx="96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C</a:t>
              </a:r>
              <a:endParaRPr lang="en-US" altLang="zh-CN" sz="1400">
                <a:latin typeface="Arial" panose="020B0604020202020204" pitchFamily="34" charset="0"/>
              </a:endParaRPr>
            </a:p>
          </p:txBody>
        </p:sp>
        <p:sp>
          <p:nvSpPr>
            <p:cNvPr id="376849" name="文本框 376848"/>
            <p:cNvSpPr txBox="1"/>
            <p:nvPr/>
          </p:nvSpPr>
          <p:spPr>
            <a:xfrm>
              <a:off x="43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6850" name="文本框 376849"/>
            <p:cNvSpPr txBox="1"/>
            <p:nvPr/>
          </p:nvSpPr>
          <p:spPr>
            <a:xfrm>
              <a:off x="91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grpSp>
      <p:grpSp>
        <p:nvGrpSpPr>
          <p:cNvPr id="376851" name="组合 376850"/>
          <p:cNvGrpSpPr/>
          <p:nvPr/>
        </p:nvGrpSpPr>
        <p:grpSpPr>
          <a:xfrm>
            <a:off x="6324600" y="3429000"/>
            <a:ext cx="685800" cy="619125"/>
            <a:chOff x="432" y="1968"/>
            <a:chExt cx="960" cy="390"/>
          </a:xfrm>
        </p:grpSpPr>
        <p:sp>
          <p:nvSpPr>
            <p:cNvPr id="376852" name="文本框 376851"/>
            <p:cNvSpPr txBox="1"/>
            <p:nvPr/>
          </p:nvSpPr>
          <p:spPr>
            <a:xfrm>
              <a:off x="432" y="1968"/>
              <a:ext cx="96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D</a:t>
              </a:r>
              <a:endParaRPr lang="en-US" altLang="zh-CN" sz="1400">
                <a:latin typeface="Arial" panose="020B0604020202020204" pitchFamily="34" charset="0"/>
              </a:endParaRPr>
            </a:p>
          </p:txBody>
        </p:sp>
        <p:sp>
          <p:nvSpPr>
            <p:cNvPr id="376853" name="文本框 376852"/>
            <p:cNvSpPr txBox="1"/>
            <p:nvPr/>
          </p:nvSpPr>
          <p:spPr>
            <a:xfrm>
              <a:off x="43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6854" name="文本框 376853"/>
            <p:cNvSpPr txBox="1"/>
            <p:nvPr/>
          </p:nvSpPr>
          <p:spPr>
            <a:xfrm>
              <a:off x="91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grpSp>
      <p:grpSp>
        <p:nvGrpSpPr>
          <p:cNvPr id="376855" name="组合 376854"/>
          <p:cNvGrpSpPr/>
          <p:nvPr/>
        </p:nvGrpSpPr>
        <p:grpSpPr>
          <a:xfrm>
            <a:off x="7315200" y="4419600"/>
            <a:ext cx="685800" cy="619125"/>
            <a:chOff x="432" y="1968"/>
            <a:chExt cx="960" cy="390"/>
          </a:xfrm>
        </p:grpSpPr>
        <p:sp>
          <p:nvSpPr>
            <p:cNvPr id="376856" name="文本框 376855"/>
            <p:cNvSpPr txBox="1"/>
            <p:nvPr/>
          </p:nvSpPr>
          <p:spPr>
            <a:xfrm>
              <a:off x="432" y="1968"/>
              <a:ext cx="96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I</a:t>
              </a:r>
              <a:endParaRPr lang="en-US" altLang="zh-CN" sz="1400">
                <a:latin typeface="Arial" panose="020B0604020202020204" pitchFamily="34" charset="0"/>
              </a:endParaRPr>
            </a:p>
          </p:txBody>
        </p:sp>
        <p:sp>
          <p:nvSpPr>
            <p:cNvPr id="376857" name="文本框 376856"/>
            <p:cNvSpPr txBox="1"/>
            <p:nvPr/>
          </p:nvSpPr>
          <p:spPr>
            <a:xfrm>
              <a:off x="43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6858" name="文本框 376857"/>
            <p:cNvSpPr txBox="1"/>
            <p:nvPr/>
          </p:nvSpPr>
          <p:spPr>
            <a:xfrm>
              <a:off x="91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grpSp>
      <p:grpSp>
        <p:nvGrpSpPr>
          <p:cNvPr id="376859" name="组合 376858"/>
          <p:cNvGrpSpPr/>
          <p:nvPr/>
        </p:nvGrpSpPr>
        <p:grpSpPr>
          <a:xfrm>
            <a:off x="6172200" y="4419600"/>
            <a:ext cx="685800" cy="619125"/>
            <a:chOff x="432" y="1968"/>
            <a:chExt cx="960" cy="390"/>
          </a:xfrm>
        </p:grpSpPr>
        <p:sp>
          <p:nvSpPr>
            <p:cNvPr id="376860" name="文本框 376859"/>
            <p:cNvSpPr txBox="1"/>
            <p:nvPr/>
          </p:nvSpPr>
          <p:spPr>
            <a:xfrm>
              <a:off x="432" y="1968"/>
              <a:ext cx="96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H</a:t>
              </a:r>
              <a:endParaRPr lang="en-US" altLang="zh-CN" sz="1400">
                <a:latin typeface="Arial" panose="020B0604020202020204" pitchFamily="34" charset="0"/>
              </a:endParaRPr>
            </a:p>
          </p:txBody>
        </p:sp>
        <p:sp>
          <p:nvSpPr>
            <p:cNvPr id="376861" name="文本框 376860"/>
            <p:cNvSpPr txBox="1"/>
            <p:nvPr/>
          </p:nvSpPr>
          <p:spPr>
            <a:xfrm>
              <a:off x="43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6862" name="文本框 376861"/>
            <p:cNvSpPr txBox="1"/>
            <p:nvPr/>
          </p:nvSpPr>
          <p:spPr>
            <a:xfrm>
              <a:off x="91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grpSp>
      <p:grpSp>
        <p:nvGrpSpPr>
          <p:cNvPr id="376863" name="组合 376862"/>
          <p:cNvGrpSpPr/>
          <p:nvPr/>
        </p:nvGrpSpPr>
        <p:grpSpPr>
          <a:xfrm>
            <a:off x="5029200" y="4419600"/>
            <a:ext cx="685800" cy="619125"/>
            <a:chOff x="432" y="1968"/>
            <a:chExt cx="960" cy="390"/>
          </a:xfrm>
        </p:grpSpPr>
        <p:sp>
          <p:nvSpPr>
            <p:cNvPr id="376864" name="文本框 376863"/>
            <p:cNvSpPr txBox="1"/>
            <p:nvPr/>
          </p:nvSpPr>
          <p:spPr>
            <a:xfrm>
              <a:off x="432" y="1968"/>
              <a:ext cx="96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G</a:t>
              </a:r>
              <a:endParaRPr lang="en-US" altLang="zh-CN" sz="1400">
                <a:latin typeface="Arial" panose="020B0604020202020204" pitchFamily="34" charset="0"/>
              </a:endParaRPr>
            </a:p>
          </p:txBody>
        </p:sp>
        <p:sp>
          <p:nvSpPr>
            <p:cNvPr id="376865" name="文本框 376864"/>
            <p:cNvSpPr txBox="1"/>
            <p:nvPr/>
          </p:nvSpPr>
          <p:spPr>
            <a:xfrm>
              <a:off x="43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6866" name="文本框 376865"/>
            <p:cNvSpPr txBox="1"/>
            <p:nvPr/>
          </p:nvSpPr>
          <p:spPr>
            <a:xfrm>
              <a:off x="91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grpSp>
      <p:grpSp>
        <p:nvGrpSpPr>
          <p:cNvPr id="376867" name="组合 376866"/>
          <p:cNvGrpSpPr/>
          <p:nvPr/>
        </p:nvGrpSpPr>
        <p:grpSpPr>
          <a:xfrm>
            <a:off x="4114800" y="4419600"/>
            <a:ext cx="685800" cy="619125"/>
            <a:chOff x="432" y="1968"/>
            <a:chExt cx="960" cy="390"/>
          </a:xfrm>
        </p:grpSpPr>
        <p:sp>
          <p:nvSpPr>
            <p:cNvPr id="376868" name="文本框 376867"/>
            <p:cNvSpPr txBox="1"/>
            <p:nvPr/>
          </p:nvSpPr>
          <p:spPr>
            <a:xfrm>
              <a:off x="432" y="1968"/>
              <a:ext cx="96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F</a:t>
              </a:r>
              <a:endParaRPr lang="en-US" altLang="zh-CN" sz="1400">
                <a:latin typeface="Arial" panose="020B0604020202020204" pitchFamily="34" charset="0"/>
              </a:endParaRPr>
            </a:p>
          </p:txBody>
        </p:sp>
        <p:sp>
          <p:nvSpPr>
            <p:cNvPr id="376869" name="文本框 376868"/>
            <p:cNvSpPr txBox="1"/>
            <p:nvPr/>
          </p:nvSpPr>
          <p:spPr>
            <a:xfrm>
              <a:off x="43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6870" name="文本框 376869"/>
            <p:cNvSpPr txBox="1"/>
            <p:nvPr/>
          </p:nvSpPr>
          <p:spPr>
            <a:xfrm>
              <a:off x="91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grpSp>
      <p:grpSp>
        <p:nvGrpSpPr>
          <p:cNvPr id="376871" name="组合 376870"/>
          <p:cNvGrpSpPr/>
          <p:nvPr/>
        </p:nvGrpSpPr>
        <p:grpSpPr>
          <a:xfrm>
            <a:off x="3124200" y="4419600"/>
            <a:ext cx="685800" cy="619125"/>
            <a:chOff x="432" y="1968"/>
            <a:chExt cx="960" cy="390"/>
          </a:xfrm>
        </p:grpSpPr>
        <p:sp>
          <p:nvSpPr>
            <p:cNvPr id="376872" name="文本框 376871"/>
            <p:cNvSpPr txBox="1"/>
            <p:nvPr/>
          </p:nvSpPr>
          <p:spPr>
            <a:xfrm>
              <a:off x="432" y="1968"/>
              <a:ext cx="96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E</a:t>
              </a:r>
              <a:endParaRPr lang="en-US" altLang="zh-CN" sz="1400">
                <a:latin typeface="Arial" panose="020B0604020202020204" pitchFamily="34" charset="0"/>
              </a:endParaRPr>
            </a:p>
          </p:txBody>
        </p:sp>
        <p:sp>
          <p:nvSpPr>
            <p:cNvPr id="376873" name="文本框 376872"/>
            <p:cNvSpPr txBox="1"/>
            <p:nvPr/>
          </p:nvSpPr>
          <p:spPr>
            <a:xfrm>
              <a:off x="43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6874" name="文本框 376873"/>
            <p:cNvSpPr txBox="1"/>
            <p:nvPr/>
          </p:nvSpPr>
          <p:spPr>
            <a:xfrm>
              <a:off x="91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grpSp>
      <p:grpSp>
        <p:nvGrpSpPr>
          <p:cNvPr id="376875" name="组合 376874"/>
          <p:cNvGrpSpPr/>
          <p:nvPr/>
        </p:nvGrpSpPr>
        <p:grpSpPr>
          <a:xfrm>
            <a:off x="2590800" y="5486400"/>
            <a:ext cx="685800" cy="619125"/>
            <a:chOff x="432" y="1968"/>
            <a:chExt cx="960" cy="390"/>
          </a:xfrm>
        </p:grpSpPr>
        <p:sp>
          <p:nvSpPr>
            <p:cNvPr id="376876" name="文本框 376875"/>
            <p:cNvSpPr txBox="1"/>
            <p:nvPr/>
          </p:nvSpPr>
          <p:spPr>
            <a:xfrm>
              <a:off x="432" y="1968"/>
              <a:ext cx="96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J</a:t>
              </a:r>
              <a:endParaRPr lang="en-US" altLang="zh-CN" sz="1400">
                <a:latin typeface="Arial" panose="020B0604020202020204" pitchFamily="34" charset="0"/>
              </a:endParaRPr>
            </a:p>
          </p:txBody>
        </p:sp>
        <p:sp>
          <p:nvSpPr>
            <p:cNvPr id="376877" name="文本框 376876"/>
            <p:cNvSpPr txBox="1"/>
            <p:nvPr/>
          </p:nvSpPr>
          <p:spPr>
            <a:xfrm>
              <a:off x="43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6878" name="文本框 376877"/>
            <p:cNvSpPr txBox="1"/>
            <p:nvPr/>
          </p:nvSpPr>
          <p:spPr>
            <a:xfrm>
              <a:off x="91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grpSp>
      <p:grpSp>
        <p:nvGrpSpPr>
          <p:cNvPr id="376879" name="组合 376878"/>
          <p:cNvGrpSpPr/>
          <p:nvPr/>
        </p:nvGrpSpPr>
        <p:grpSpPr>
          <a:xfrm>
            <a:off x="3581400" y="5486400"/>
            <a:ext cx="685800" cy="619125"/>
            <a:chOff x="432" y="1968"/>
            <a:chExt cx="960" cy="390"/>
          </a:xfrm>
        </p:grpSpPr>
        <p:sp>
          <p:nvSpPr>
            <p:cNvPr id="376880" name="文本框 376879"/>
            <p:cNvSpPr txBox="1"/>
            <p:nvPr/>
          </p:nvSpPr>
          <p:spPr>
            <a:xfrm>
              <a:off x="432" y="1968"/>
              <a:ext cx="96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K</a:t>
              </a:r>
              <a:endParaRPr lang="en-US" altLang="zh-CN" sz="1400">
                <a:latin typeface="Arial" panose="020B0604020202020204" pitchFamily="34" charset="0"/>
              </a:endParaRPr>
            </a:p>
          </p:txBody>
        </p:sp>
        <p:sp>
          <p:nvSpPr>
            <p:cNvPr id="376881" name="文本框 376880"/>
            <p:cNvSpPr txBox="1"/>
            <p:nvPr/>
          </p:nvSpPr>
          <p:spPr>
            <a:xfrm>
              <a:off x="43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6882" name="文本框 376881"/>
            <p:cNvSpPr txBox="1"/>
            <p:nvPr/>
          </p:nvSpPr>
          <p:spPr>
            <a:xfrm>
              <a:off x="91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grpSp>
      <p:grpSp>
        <p:nvGrpSpPr>
          <p:cNvPr id="376883" name="组合 376882"/>
          <p:cNvGrpSpPr/>
          <p:nvPr/>
        </p:nvGrpSpPr>
        <p:grpSpPr>
          <a:xfrm>
            <a:off x="5995988" y="5486400"/>
            <a:ext cx="685800" cy="619125"/>
            <a:chOff x="432" y="1968"/>
            <a:chExt cx="960" cy="390"/>
          </a:xfrm>
        </p:grpSpPr>
        <p:sp>
          <p:nvSpPr>
            <p:cNvPr id="376884" name="文本框 376883"/>
            <p:cNvSpPr txBox="1"/>
            <p:nvPr/>
          </p:nvSpPr>
          <p:spPr>
            <a:xfrm>
              <a:off x="432" y="1968"/>
              <a:ext cx="96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r>
                <a:rPr lang="en-US" altLang="zh-CN" sz="1400">
                  <a:latin typeface="Arial" panose="020B0604020202020204" pitchFamily="34" charset="0"/>
                </a:rPr>
                <a:t>L</a:t>
              </a:r>
              <a:endParaRPr lang="en-US" altLang="zh-CN" sz="1400">
                <a:latin typeface="Arial" panose="020B0604020202020204" pitchFamily="34" charset="0"/>
              </a:endParaRPr>
            </a:p>
          </p:txBody>
        </p:sp>
        <p:sp>
          <p:nvSpPr>
            <p:cNvPr id="376885" name="文本框 376884"/>
            <p:cNvSpPr txBox="1"/>
            <p:nvPr/>
          </p:nvSpPr>
          <p:spPr>
            <a:xfrm>
              <a:off x="43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sp>
          <p:nvSpPr>
            <p:cNvPr id="376886" name="文本框 376885"/>
            <p:cNvSpPr txBox="1"/>
            <p:nvPr/>
          </p:nvSpPr>
          <p:spPr>
            <a:xfrm>
              <a:off x="912" y="2160"/>
              <a:ext cx="480" cy="198"/>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p>
              <a:pPr algn="ctr" eaLnBrk="0" hangingPunct="0">
                <a:spcBef>
                  <a:spcPct val="50000"/>
                </a:spcBef>
                <a:buClrTx/>
              </a:pPr>
              <a:endParaRPr sz="1400">
                <a:latin typeface="Arial" panose="020B0604020202020204" pitchFamily="34" charset="0"/>
              </a:endParaRPr>
            </a:p>
          </p:txBody>
        </p:sp>
      </p:grpSp>
      <p:cxnSp>
        <p:nvCxnSpPr>
          <p:cNvPr id="376887" name="直接箭头连接符 376886"/>
          <p:cNvCxnSpPr>
            <a:stCxn id="376841" idx="2"/>
            <a:endCxn id="376844" idx="0"/>
          </p:cNvCxnSpPr>
          <p:nvPr/>
        </p:nvCxnSpPr>
        <p:spPr>
          <a:xfrm flipH="1">
            <a:off x="4457700" y="3209925"/>
            <a:ext cx="895350" cy="219075"/>
          </a:xfrm>
          <a:prstGeom prst="straightConnector1">
            <a:avLst/>
          </a:prstGeom>
          <a:ln w="9525" cap="flat" cmpd="sng">
            <a:solidFill>
              <a:schemeClr val="tx1"/>
            </a:solidFill>
            <a:prstDash val="solid"/>
            <a:headEnd type="none" w="med" len="med"/>
            <a:tailEnd type="triangle" w="med" len="med"/>
          </a:ln>
        </p:spPr>
      </p:cxnSp>
      <p:cxnSp>
        <p:nvCxnSpPr>
          <p:cNvPr id="376888" name="直接箭头连接符 376887"/>
          <p:cNvCxnSpPr>
            <a:stCxn id="376845" idx="2"/>
            <a:endCxn id="376872" idx="0"/>
          </p:cNvCxnSpPr>
          <p:nvPr/>
        </p:nvCxnSpPr>
        <p:spPr>
          <a:xfrm flipH="1">
            <a:off x="3467100" y="4048125"/>
            <a:ext cx="819150" cy="371475"/>
          </a:xfrm>
          <a:prstGeom prst="straightConnector1">
            <a:avLst/>
          </a:prstGeom>
          <a:ln w="9525" cap="flat" cmpd="sng">
            <a:solidFill>
              <a:schemeClr val="tx1"/>
            </a:solidFill>
            <a:prstDash val="solid"/>
            <a:headEnd type="none" w="med" len="med"/>
            <a:tailEnd type="triangle" w="med" len="med"/>
          </a:ln>
        </p:spPr>
      </p:cxnSp>
      <p:cxnSp>
        <p:nvCxnSpPr>
          <p:cNvPr id="376889" name="直接箭头连接符 376888"/>
          <p:cNvCxnSpPr>
            <a:stCxn id="376873" idx="2"/>
            <a:endCxn id="376876" idx="0"/>
          </p:cNvCxnSpPr>
          <p:nvPr/>
        </p:nvCxnSpPr>
        <p:spPr>
          <a:xfrm flipH="1">
            <a:off x="2933700" y="5038725"/>
            <a:ext cx="361950" cy="447675"/>
          </a:xfrm>
          <a:prstGeom prst="straightConnector1">
            <a:avLst/>
          </a:prstGeom>
          <a:ln w="9525" cap="flat" cmpd="sng">
            <a:solidFill>
              <a:schemeClr val="tx1"/>
            </a:solidFill>
            <a:prstDash val="solid"/>
            <a:headEnd type="none" w="med" len="med"/>
            <a:tailEnd type="triangle" w="med" len="med"/>
          </a:ln>
        </p:spPr>
      </p:cxnSp>
      <p:cxnSp>
        <p:nvCxnSpPr>
          <p:cNvPr id="376890" name="直接箭头连接符 376889"/>
          <p:cNvCxnSpPr>
            <a:stCxn id="376846" idx="3"/>
            <a:endCxn id="376849" idx="1"/>
          </p:cNvCxnSpPr>
          <p:nvPr/>
        </p:nvCxnSpPr>
        <p:spPr>
          <a:xfrm>
            <a:off x="4800600" y="3890963"/>
            <a:ext cx="381000" cy="0"/>
          </a:xfrm>
          <a:prstGeom prst="straightConnector1">
            <a:avLst/>
          </a:prstGeom>
          <a:ln w="9525" cap="flat" cmpd="sng">
            <a:solidFill>
              <a:schemeClr val="tx1"/>
            </a:solidFill>
            <a:prstDash val="solid"/>
            <a:headEnd type="none" w="med" len="med"/>
            <a:tailEnd type="triangle" w="med" len="med"/>
          </a:ln>
        </p:spPr>
      </p:cxnSp>
      <p:cxnSp>
        <p:nvCxnSpPr>
          <p:cNvPr id="376891" name="直接箭头连接符 376890"/>
          <p:cNvCxnSpPr>
            <a:stCxn id="376850" idx="3"/>
            <a:endCxn id="376853" idx="1"/>
          </p:cNvCxnSpPr>
          <p:nvPr/>
        </p:nvCxnSpPr>
        <p:spPr>
          <a:xfrm>
            <a:off x="5867400" y="3890963"/>
            <a:ext cx="457200" cy="0"/>
          </a:xfrm>
          <a:prstGeom prst="straightConnector1">
            <a:avLst/>
          </a:prstGeom>
          <a:ln w="9525" cap="flat" cmpd="sng">
            <a:solidFill>
              <a:schemeClr val="tx1"/>
            </a:solidFill>
            <a:prstDash val="solid"/>
            <a:headEnd type="none" w="med" len="med"/>
            <a:tailEnd type="triangle" w="med" len="med"/>
          </a:ln>
        </p:spPr>
      </p:cxnSp>
      <p:cxnSp>
        <p:nvCxnSpPr>
          <p:cNvPr id="376892" name="直接箭头连接符 376891"/>
          <p:cNvCxnSpPr>
            <a:stCxn id="376874" idx="3"/>
            <a:endCxn id="376869" idx="1"/>
          </p:cNvCxnSpPr>
          <p:nvPr/>
        </p:nvCxnSpPr>
        <p:spPr>
          <a:xfrm>
            <a:off x="3810000" y="4881563"/>
            <a:ext cx="304800" cy="0"/>
          </a:xfrm>
          <a:prstGeom prst="straightConnector1">
            <a:avLst/>
          </a:prstGeom>
          <a:ln w="9525" cap="flat" cmpd="sng">
            <a:solidFill>
              <a:schemeClr val="tx1"/>
            </a:solidFill>
            <a:prstDash val="solid"/>
            <a:headEnd type="none" w="med" len="med"/>
            <a:tailEnd type="triangle" w="med" len="med"/>
          </a:ln>
        </p:spPr>
      </p:cxnSp>
      <p:cxnSp>
        <p:nvCxnSpPr>
          <p:cNvPr id="376893" name="直接箭头连接符 376892"/>
          <p:cNvCxnSpPr>
            <a:stCxn id="376878" idx="3"/>
            <a:endCxn id="376881" idx="1"/>
          </p:cNvCxnSpPr>
          <p:nvPr/>
        </p:nvCxnSpPr>
        <p:spPr>
          <a:xfrm>
            <a:off x="3276600" y="5948363"/>
            <a:ext cx="304800" cy="0"/>
          </a:xfrm>
          <a:prstGeom prst="straightConnector1">
            <a:avLst/>
          </a:prstGeom>
          <a:ln w="9525" cap="flat" cmpd="sng">
            <a:solidFill>
              <a:schemeClr val="tx1"/>
            </a:solidFill>
            <a:prstDash val="solid"/>
            <a:headEnd type="none" w="med" len="med"/>
            <a:tailEnd type="triangle" w="med" len="med"/>
          </a:ln>
        </p:spPr>
      </p:cxnSp>
      <p:cxnSp>
        <p:nvCxnSpPr>
          <p:cNvPr id="376894" name="直接箭头连接符 376893"/>
          <p:cNvCxnSpPr>
            <a:stCxn id="376870" idx="3"/>
            <a:endCxn id="376865" idx="1"/>
          </p:cNvCxnSpPr>
          <p:nvPr/>
        </p:nvCxnSpPr>
        <p:spPr>
          <a:xfrm>
            <a:off x="4800600" y="4881563"/>
            <a:ext cx="228600" cy="0"/>
          </a:xfrm>
          <a:prstGeom prst="straightConnector1">
            <a:avLst/>
          </a:prstGeom>
          <a:ln w="9525" cap="flat" cmpd="sng">
            <a:solidFill>
              <a:schemeClr val="tx1"/>
            </a:solidFill>
            <a:prstDash val="solid"/>
            <a:headEnd type="none" w="med" len="med"/>
            <a:tailEnd type="triangle" w="med" len="med"/>
          </a:ln>
        </p:spPr>
      </p:cxnSp>
      <p:cxnSp>
        <p:nvCxnSpPr>
          <p:cNvPr id="376895" name="直接箭头连接符 376894"/>
          <p:cNvCxnSpPr>
            <a:stCxn id="376853" idx="2"/>
            <a:endCxn id="376860" idx="0"/>
          </p:cNvCxnSpPr>
          <p:nvPr/>
        </p:nvCxnSpPr>
        <p:spPr>
          <a:xfrm>
            <a:off x="6496050" y="4048125"/>
            <a:ext cx="19050" cy="371475"/>
          </a:xfrm>
          <a:prstGeom prst="straightConnector1">
            <a:avLst/>
          </a:prstGeom>
          <a:ln w="9525" cap="flat" cmpd="sng">
            <a:solidFill>
              <a:schemeClr val="tx1"/>
            </a:solidFill>
            <a:prstDash val="solid"/>
            <a:headEnd type="none" w="med" len="med"/>
            <a:tailEnd type="triangle" w="med" len="med"/>
          </a:ln>
        </p:spPr>
      </p:cxnSp>
      <p:cxnSp>
        <p:nvCxnSpPr>
          <p:cNvPr id="376896" name="直接箭头连接符 376895"/>
          <p:cNvCxnSpPr>
            <a:stCxn id="376861" idx="2"/>
            <a:endCxn id="376884" idx="0"/>
          </p:cNvCxnSpPr>
          <p:nvPr/>
        </p:nvCxnSpPr>
        <p:spPr>
          <a:xfrm flipH="1">
            <a:off x="6338888" y="5038725"/>
            <a:ext cx="4762" cy="447675"/>
          </a:xfrm>
          <a:prstGeom prst="straightConnector1">
            <a:avLst/>
          </a:prstGeom>
          <a:ln w="9525" cap="flat" cmpd="sng">
            <a:solidFill>
              <a:schemeClr val="tx1"/>
            </a:solidFill>
            <a:prstDash val="solid"/>
            <a:headEnd type="none" w="med" len="med"/>
            <a:tailEnd type="triangle" w="med" len="med"/>
          </a:ln>
        </p:spPr>
      </p:cxnSp>
      <p:cxnSp>
        <p:nvCxnSpPr>
          <p:cNvPr id="376897" name="直接箭头连接符 376896"/>
          <p:cNvCxnSpPr>
            <a:stCxn id="376862" idx="3"/>
            <a:endCxn id="376857" idx="1"/>
          </p:cNvCxnSpPr>
          <p:nvPr/>
        </p:nvCxnSpPr>
        <p:spPr>
          <a:xfrm>
            <a:off x="6858000" y="4881563"/>
            <a:ext cx="457200" cy="0"/>
          </a:xfrm>
          <a:prstGeom prst="straightConnector1">
            <a:avLst/>
          </a:prstGeom>
          <a:ln w="9525" cap="flat" cmpd="sng">
            <a:solidFill>
              <a:schemeClr val="tx1"/>
            </a:solidFill>
            <a:prstDash val="soli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标题 377857"/>
          <p:cNvSpPr>
            <a:spLocks noGrp="1"/>
          </p:cNvSpPr>
          <p:nvPr>
            <p:ph type="title"/>
          </p:nvPr>
        </p:nvSpPr>
        <p:spPr/>
        <p:txBody>
          <a:bodyPr anchor="ctr"/>
          <a:lstStyle/>
          <a:p>
            <a:r>
              <a:rPr lang="en-US" altLang="zh-CN" sz="3600"/>
              <a:t>Tree Traversal (</a:t>
            </a:r>
            <a:r>
              <a:rPr lang="zh-CN" altLang="en-US" sz="3600"/>
              <a:t>树的遍历</a:t>
            </a:r>
            <a:r>
              <a:rPr lang="en-US" altLang="zh-CN" sz="3600"/>
              <a:t>)</a:t>
            </a:r>
            <a:endParaRPr lang="en-US" altLang="zh-CN" sz="3600"/>
          </a:p>
        </p:txBody>
      </p:sp>
      <p:sp>
        <p:nvSpPr>
          <p:cNvPr id="377859" name="文本占位符 377858"/>
          <p:cNvSpPr>
            <a:spLocks noGrp="1"/>
          </p:cNvSpPr>
          <p:nvPr>
            <p:ph type="body" idx="1"/>
          </p:nvPr>
        </p:nvSpPr>
        <p:spPr>
          <a:xfrm>
            <a:off x="762000" y="1447800"/>
            <a:ext cx="7239000" cy="3657600"/>
          </a:xfrm>
        </p:spPr>
        <p:txBody>
          <a:bodyPr>
            <a:normAutofit lnSpcReduction="20000"/>
          </a:bodyPr>
          <a:lstStyle/>
          <a:p>
            <a:pPr>
              <a:lnSpc>
                <a:spcPct val="90000"/>
              </a:lnSpc>
            </a:pPr>
            <a:r>
              <a:rPr lang="en-US" altLang="zh-CN" sz="2000"/>
              <a:t>Two main methods: </a:t>
            </a:r>
            <a:r>
              <a:rPr lang="zh-CN" altLang="en-US" sz="2000"/>
              <a:t>深度优先遍历</a:t>
            </a:r>
            <a:endParaRPr lang="zh-CN" altLang="en-US" sz="2000"/>
          </a:p>
          <a:p>
            <a:pPr lvl="1">
              <a:lnSpc>
                <a:spcPct val="90000"/>
              </a:lnSpc>
            </a:pPr>
            <a:r>
              <a:rPr lang="en-US" altLang="zh-CN" sz="1800">
                <a:solidFill>
                  <a:srgbClr val="FF3300"/>
                </a:solidFill>
              </a:rPr>
              <a:t>Pre</a:t>
            </a:r>
            <a:r>
              <a:rPr lang="en-US" altLang="zh-CN" sz="1800"/>
              <a:t>order      </a:t>
            </a:r>
            <a:r>
              <a:rPr lang="zh-CN" altLang="en-US" sz="1800"/>
              <a:t>根左右</a:t>
            </a:r>
            <a:endParaRPr lang="zh-CN" altLang="en-US" sz="1800"/>
          </a:p>
          <a:p>
            <a:pPr lvl="1">
              <a:lnSpc>
                <a:spcPct val="90000"/>
              </a:lnSpc>
            </a:pPr>
            <a:r>
              <a:rPr lang="en-US" altLang="zh-CN" sz="1800" err="1">
                <a:solidFill>
                  <a:srgbClr val="FF3300"/>
                </a:solidFill>
              </a:rPr>
              <a:t>Post</a:t>
            </a:r>
            <a:r>
              <a:rPr lang="en-US" altLang="zh-CN" sz="1800" err="1"/>
              <a:t>order     </a:t>
            </a:r>
            <a:r>
              <a:rPr lang="zh-CN" altLang="en-US" sz="1800" err="1"/>
              <a:t>左右根</a:t>
            </a:r>
            <a:endParaRPr lang="zh-CN" altLang="en-US" sz="1800" err="1"/>
          </a:p>
          <a:p>
            <a:pPr>
              <a:lnSpc>
                <a:spcPct val="90000"/>
              </a:lnSpc>
            </a:pPr>
            <a:r>
              <a:rPr lang="en-US" altLang="zh-CN" sz="2000"/>
              <a:t>Recursive definition</a:t>
            </a:r>
            <a:endParaRPr lang="en-US" altLang="zh-CN" sz="2000"/>
          </a:p>
          <a:p>
            <a:pPr lvl="1">
              <a:lnSpc>
                <a:spcPct val="90000"/>
              </a:lnSpc>
            </a:pPr>
            <a:r>
              <a:rPr lang="en-US" altLang="zh-CN" sz="1790">
                <a:solidFill>
                  <a:srgbClr val="FF3300"/>
                </a:solidFill>
              </a:rPr>
              <a:t>Pre</a:t>
            </a:r>
            <a:r>
              <a:rPr lang="en-US" altLang="zh-CN" sz="1790"/>
              <a:t>order: </a:t>
            </a:r>
            <a:endParaRPr lang="en-US" altLang="zh-CN" sz="1790"/>
          </a:p>
          <a:p>
            <a:pPr lvl="2">
              <a:lnSpc>
                <a:spcPct val="90000"/>
              </a:lnSpc>
            </a:pPr>
            <a:r>
              <a:rPr lang="en-US" altLang="zh-CN" sz="1590"/>
              <a:t>visit the root</a:t>
            </a:r>
            <a:endParaRPr lang="en-US" altLang="zh-CN" sz="1590"/>
          </a:p>
          <a:p>
            <a:pPr lvl="2">
              <a:lnSpc>
                <a:spcPct val="90000"/>
              </a:lnSpc>
            </a:pPr>
            <a:r>
              <a:rPr lang="en-US" altLang="zh-CN" sz="1590" err="1"/>
              <a:t>traverse in preorder the children (subtrees</a:t>
            </a:r>
            <a:r>
              <a:rPr lang="en-US" altLang="zh-CN" sz="1590"/>
              <a:t>)</a:t>
            </a:r>
            <a:endParaRPr lang="en-US" altLang="zh-CN" sz="1590"/>
          </a:p>
          <a:p>
            <a:pPr lvl="1">
              <a:lnSpc>
                <a:spcPct val="90000"/>
              </a:lnSpc>
            </a:pPr>
            <a:r>
              <a:rPr lang="en-US" altLang="zh-CN" sz="1790" err="1">
                <a:solidFill>
                  <a:srgbClr val="FF3300"/>
                </a:solidFill>
              </a:rPr>
              <a:t>Post</a:t>
            </a:r>
            <a:r>
              <a:rPr lang="en-US" altLang="zh-CN" sz="1790" err="1"/>
              <a:t>order</a:t>
            </a:r>
            <a:endParaRPr lang="en-US" altLang="zh-CN" sz="1790"/>
          </a:p>
          <a:p>
            <a:pPr lvl="2">
              <a:lnSpc>
                <a:spcPct val="90000"/>
              </a:lnSpc>
            </a:pPr>
            <a:r>
              <a:rPr lang="en-US" altLang="zh-CN" sz="1590" err="1"/>
              <a:t>traverse in postorder the children (subtrees</a:t>
            </a:r>
            <a:r>
              <a:rPr lang="en-US" altLang="zh-CN" sz="1590"/>
              <a:t>)</a:t>
            </a:r>
            <a:endParaRPr lang="en-US" altLang="zh-CN" sz="1590"/>
          </a:p>
          <a:p>
            <a:pPr lvl="2">
              <a:lnSpc>
                <a:spcPct val="90000"/>
              </a:lnSpc>
            </a:pPr>
            <a:r>
              <a:rPr lang="en-US" altLang="zh-CN" sz="1590"/>
              <a:t>visit the root</a:t>
            </a:r>
            <a:endParaRPr lang="en-US" altLang="zh-CN" sz="1800"/>
          </a:p>
          <a:p>
            <a:pPr marL="365760" lvl="1" indent="0">
              <a:lnSpc>
                <a:spcPct val="90000"/>
              </a:lnSpc>
              <a:buNone/>
            </a:pPr>
            <a:r>
              <a:rPr lang="zh-CN" altLang="en-US" sz="1800">
                <a:ln w="10160">
                  <a:solidFill>
                    <a:schemeClr val="accent5"/>
                  </a:solidFill>
                  <a:prstDash val="solid"/>
                </a:ln>
                <a:solidFill>
                  <a:srgbClr val="FFFFFF"/>
                </a:solidFill>
                <a:effectLst>
                  <a:outerShdw blurRad="38100" dist="22860" dir="5400000" algn="tl" rotWithShape="0">
                    <a:srgbClr val="000000">
                      <a:alpha val="30000"/>
                    </a:srgbClr>
                  </a:outerShdw>
                </a:effectLst>
              </a:rPr>
              <a:t>二</a:t>
            </a:r>
            <a:r>
              <a:rPr lang="en-US" altLang="zh-CN" sz="1800">
                <a:ln w="10160">
                  <a:solidFill>
                    <a:schemeClr val="accent5"/>
                  </a:solidFill>
                  <a:prstDash val="solid"/>
                </a:ln>
                <a:solidFill>
                  <a:srgbClr val="FFFFFF"/>
                </a:solidFill>
                <a:effectLst>
                  <a:outerShdw blurRad="38100" dist="22860" dir="5400000" algn="tl" rotWithShape="0">
                    <a:srgbClr val="000000">
                      <a:alpha val="30000"/>
                    </a:srgbClr>
                  </a:outerShdw>
                </a:effectLst>
              </a:rPr>
              <a:t>叉树还有个一般的树没有的遍历次序，</a:t>
            </a:r>
            <a:r>
              <a:rPr lang="en-US" altLang="zh-CN" sz="1800"/>
              <a:t>中序遍历</a:t>
            </a:r>
            <a:r>
              <a:rPr lang="zh-CN" altLang="en-US" sz="1800"/>
              <a:t>（</a:t>
            </a:r>
            <a:r>
              <a:rPr lang="en-US" altLang="zh-CN" sz="1800"/>
              <a:t>inorder)</a:t>
            </a:r>
            <a:endParaRPr lang="en-US" altLang="zh-CN" sz="1800"/>
          </a:p>
          <a:p>
            <a:pPr marL="365760" lvl="1" indent="0">
              <a:lnSpc>
                <a:spcPct val="90000"/>
              </a:lnSpc>
              <a:buNone/>
            </a:pPr>
            <a:r>
              <a:rPr lang="en-US" altLang="zh-CN" sz="1800"/>
              <a:t>(left-&gt;root-&gt;right)。</a:t>
            </a:r>
            <a:endParaRPr lang="en-US" altLang="zh-CN" sz="1800"/>
          </a:p>
        </p:txBody>
      </p:sp>
      <p:pic>
        <p:nvPicPr>
          <p:cNvPr id="2" name="图片 1"/>
          <p:cNvPicPr>
            <a:picLocks noChangeAspect="1"/>
          </p:cNvPicPr>
          <p:nvPr/>
        </p:nvPicPr>
        <p:blipFill>
          <a:blip r:embed="rId1"/>
          <a:stretch>
            <a:fillRect/>
          </a:stretch>
        </p:blipFill>
        <p:spPr>
          <a:xfrm>
            <a:off x="835660" y="4961890"/>
            <a:ext cx="2466975" cy="1485900"/>
          </a:xfrm>
          <a:prstGeom prst="rect">
            <a:avLst/>
          </a:prstGeom>
        </p:spPr>
      </p:pic>
      <p:sp>
        <p:nvSpPr>
          <p:cNvPr id="3" name="文本框 2"/>
          <p:cNvSpPr txBox="1"/>
          <p:nvPr/>
        </p:nvSpPr>
        <p:spPr>
          <a:xfrm>
            <a:off x="3773170" y="5105400"/>
            <a:ext cx="4564380" cy="1198880"/>
          </a:xfrm>
          <a:prstGeom prst="rect">
            <a:avLst/>
          </a:prstGeom>
          <a:noFill/>
        </p:spPr>
        <p:txBody>
          <a:bodyPr wrap="square" rtlCol="0">
            <a:spAutoFit/>
            <a:scene3d>
              <a:camera prst="orthographicFront"/>
              <a:lightRig rig="threePt" dir="t"/>
            </a:scene3d>
          </a:bodyPr>
          <a:p>
            <a:r>
              <a:rPr lang="zh-CN" altLang="en-US" sz="1200">
                <a:solidFill>
                  <a:schemeClr val="tx1"/>
                </a:solidFill>
                <a:effectLst>
                  <a:outerShdw blurRad="38100" dist="19050" dir="2700000" algn="tl" rotWithShape="0">
                    <a:schemeClr val="dk1">
                      <a:alpha val="40000"/>
                    </a:schemeClr>
                  </a:outerShdw>
                </a:effectLst>
              </a:rPr>
              <a:t>Depth First Traversals:</a:t>
            </a:r>
            <a:endParaRPr lang="zh-CN" altLang="en-US" sz="1200">
              <a:solidFill>
                <a:schemeClr val="tx1"/>
              </a:solidFill>
              <a:effectLst>
                <a:outerShdw blurRad="38100" dist="19050" dir="2700000" algn="tl" rotWithShape="0">
                  <a:schemeClr val="dk1">
                    <a:alpha val="40000"/>
                  </a:schemeClr>
                </a:outerShdw>
              </a:effectLst>
            </a:endParaRPr>
          </a:p>
          <a:p>
            <a:r>
              <a:rPr lang="zh-CN" altLang="en-US" sz="1200">
                <a:solidFill>
                  <a:schemeClr val="tx1"/>
                </a:solidFill>
                <a:effectLst>
                  <a:outerShdw blurRad="38100" dist="19050" dir="2700000" algn="tl" rotWithShape="0">
                    <a:schemeClr val="dk1">
                      <a:alpha val="40000"/>
                    </a:schemeClr>
                  </a:outerShdw>
                </a:effectLst>
              </a:rPr>
              <a:t>(a) Inorder (Left, Root, Right) : 4 2 5 1 3</a:t>
            </a:r>
            <a:endParaRPr lang="zh-CN" altLang="en-US" sz="1200">
              <a:solidFill>
                <a:schemeClr val="tx1"/>
              </a:solidFill>
              <a:effectLst>
                <a:outerShdw blurRad="38100" dist="19050" dir="2700000" algn="tl" rotWithShape="0">
                  <a:schemeClr val="dk1">
                    <a:alpha val="40000"/>
                  </a:schemeClr>
                </a:outerShdw>
              </a:effectLst>
            </a:endParaRPr>
          </a:p>
          <a:p>
            <a:r>
              <a:rPr lang="zh-CN" altLang="en-US" sz="1200">
                <a:solidFill>
                  <a:schemeClr val="tx1"/>
                </a:solidFill>
                <a:effectLst>
                  <a:outerShdw blurRad="38100" dist="19050" dir="2700000" algn="tl" rotWithShape="0">
                    <a:schemeClr val="dk1">
                      <a:alpha val="40000"/>
                    </a:schemeClr>
                  </a:outerShdw>
                </a:effectLst>
              </a:rPr>
              <a:t>(b) Preorder (Root, Left, Right) : 1 2 4 5 3</a:t>
            </a:r>
            <a:endParaRPr lang="zh-CN" altLang="en-US" sz="1200">
              <a:solidFill>
                <a:schemeClr val="tx1"/>
              </a:solidFill>
              <a:effectLst>
                <a:outerShdw blurRad="38100" dist="19050" dir="2700000" algn="tl" rotWithShape="0">
                  <a:schemeClr val="dk1">
                    <a:alpha val="40000"/>
                  </a:schemeClr>
                </a:outerShdw>
              </a:effectLst>
            </a:endParaRPr>
          </a:p>
          <a:p>
            <a:r>
              <a:rPr lang="zh-CN" altLang="en-US" sz="1200">
                <a:solidFill>
                  <a:schemeClr val="tx1"/>
                </a:solidFill>
                <a:effectLst>
                  <a:outerShdw blurRad="38100" dist="19050" dir="2700000" algn="tl" rotWithShape="0">
                    <a:schemeClr val="dk1">
                      <a:alpha val="40000"/>
                    </a:schemeClr>
                  </a:outerShdw>
                </a:effectLst>
              </a:rPr>
              <a:t>(c) Postorder (Left, Right, Root) : 4 5 2 3 1</a:t>
            </a:r>
            <a:endParaRPr lang="zh-CN" altLang="en-US" sz="1200">
              <a:solidFill>
                <a:schemeClr val="tx1"/>
              </a:solidFill>
              <a:effectLst>
                <a:outerShdw blurRad="38100" dist="19050" dir="2700000" algn="tl" rotWithShape="0">
                  <a:schemeClr val="dk1">
                    <a:alpha val="40000"/>
                  </a:schemeClr>
                </a:outerShdw>
              </a:effectLst>
            </a:endParaRPr>
          </a:p>
          <a:p>
            <a:endParaRPr lang="zh-CN" altLang="en-US" sz="1200">
              <a:solidFill>
                <a:schemeClr val="tx1"/>
              </a:solidFill>
              <a:effectLst>
                <a:outerShdw blurRad="38100" dist="19050" dir="2700000" algn="tl" rotWithShape="0">
                  <a:schemeClr val="dk1">
                    <a:alpha val="40000"/>
                  </a:schemeClr>
                </a:outerShdw>
              </a:effectLst>
            </a:endParaRPr>
          </a:p>
          <a:p>
            <a:r>
              <a:rPr lang="zh-CN" altLang="en-US" sz="1200">
                <a:solidFill>
                  <a:schemeClr val="tx1"/>
                </a:solidFill>
                <a:effectLst>
                  <a:outerShdw blurRad="38100" dist="19050" dir="2700000" algn="tl" rotWithShape="0">
                    <a:schemeClr val="dk1">
                      <a:alpha val="40000"/>
                    </a:schemeClr>
                  </a:outerShdw>
                </a:effectLst>
              </a:rPr>
              <a:t>Breadth First or Level Order Traversal : 1 2 3 4 5</a:t>
            </a:r>
            <a:endParaRPr lang="zh-CN" altLang="en-US" sz="12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标题 378881"/>
          <p:cNvSpPr>
            <a:spLocks noGrp="1"/>
          </p:cNvSpPr>
          <p:nvPr>
            <p:ph type="title"/>
          </p:nvPr>
        </p:nvSpPr>
        <p:spPr/>
        <p:txBody>
          <a:bodyPr anchor="ctr"/>
          <a:lstStyle/>
          <a:p>
            <a:r>
              <a:rPr lang="en-US" altLang="zh-CN" sz="4000"/>
              <a:t>Preorder Traversal</a:t>
            </a:r>
            <a:endParaRPr lang="en-US" altLang="zh-CN" sz="4000"/>
          </a:p>
        </p:txBody>
      </p:sp>
      <p:sp>
        <p:nvSpPr>
          <p:cNvPr id="378883" name="文本占位符 378882"/>
          <p:cNvSpPr>
            <a:spLocks noGrp="1"/>
          </p:cNvSpPr>
          <p:nvPr>
            <p:ph type="body" idx="1"/>
          </p:nvPr>
        </p:nvSpPr>
        <p:spPr>
          <a:xfrm>
            <a:off x="609600" y="1676400"/>
            <a:ext cx="4267200" cy="1962150"/>
          </a:xfrm>
        </p:spPr>
        <p:txBody>
          <a:bodyPr/>
          <a:lstStyle/>
          <a:p>
            <a:r>
              <a:rPr lang="en-US" altLang="zh-CN" sz="1800"/>
              <a:t>A traversal visits the nodes of a tree in a systematic manner</a:t>
            </a:r>
            <a:endParaRPr lang="en-US" altLang="zh-CN" sz="1800"/>
          </a:p>
          <a:p>
            <a:r>
              <a:rPr lang="en-US" altLang="zh-CN" sz="1800"/>
              <a:t>In a preorder traversal, a node is visited before its descendants </a:t>
            </a:r>
            <a:endParaRPr lang="en-US" altLang="zh-CN" sz="1800"/>
          </a:p>
          <a:p>
            <a:r>
              <a:rPr lang="en-US" altLang="zh-CN" sz="1800"/>
              <a:t>Application: print a structured document</a:t>
            </a:r>
            <a:endParaRPr lang="en-US" altLang="zh-CN" sz="1800"/>
          </a:p>
        </p:txBody>
      </p:sp>
      <p:grpSp>
        <p:nvGrpSpPr>
          <p:cNvPr id="378884" name="组合 378883"/>
          <p:cNvGrpSpPr/>
          <p:nvPr/>
        </p:nvGrpSpPr>
        <p:grpSpPr>
          <a:xfrm>
            <a:off x="457200" y="3733800"/>
            <a:ext cx="8267700" cy="2590800"/>
            <a:chOff x="288" y="2352"/>
            <a:chExt cx="5208" cy="1632"/>
          </a:xfrm>
        </p:grpSpPr>
        <p:sp>
          <p:nvSpPr>
            <p:cNvPr id="378885" name="圆角矩形 378884"/>
            <p:cNvSpPr>
              <a:spLocks noChangeAspect="1"/>
            </p:cNvSpPr>
            <p:nvPr/>
          </p:nvSpPr>
          <p:spPr>
            <a:xfrm>
              <a:off x="2573" y="2496"/>
              <a:ext cx="869" cy="241"/>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Become Rich</a:t>
              </a:r>
              <a:endParaRPr lang="en-US" altLang="zh-CN" sz="1600">
                <a:latin typeface="Tahoma" panose="020B0604030504040204" pitchFamily="34" charset="0"/>
              </a:endParaRPr>
            </a:p>
          </p:txBody>
        </p:sp>
        <p:sp>
          <p:nvSpPr>
            <p:cNvPr id="378886" name="圆角矩形 378885"/>
            <p:cNvSpPr>
              <a:spLocks noChangeAspect="1"/>
            </p:cNvSpPr>
            <p:nvPr/>
          </p:nvSpPr>
          <p:spPr>
            <a:xfrm>
              <a:off x="747" y="3072"/>
              <a:ext cx="936" cy="241"/>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1. Motivations</a:t>
              </a:r>
              <a:endParaRPr lang="en-US" altLang="zh-CN" sz="1600">
                <a:latin typeface="Tahoma" panose="020B0604030504040204" pitchFamily="34" charset="0"/>
              </a:endParaRPr>
            </a:p>
          </p:txBody>
        </p:sp>
        <p:sp>
          <p:nvSpPr>
            <p:cNvPr id="378887" name="圆角矩形 378886"/>
            <p:cNvSpPr>
              <a:spLocks noChangeAspect="1"/>
            </p:cNvSpPr>
            <p:nvPr/>
          </p:nvSpPr>
          <p:spPr>
            <a:xfrm>
              <a:off x="4338" y="3072"/>
              <a:ext cx="1158" cy="241"/>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3. Success Stories</a:t>
              </a:r>
              <a:endParaRPr lang="en-US" altLang="zh-CN" sz="1600">
                <a:latin typeface="Tahoma" panose="020B0604030504040204" pitchFamily="34" charset="0"/>
              </a:endParaRPr>
            </a:p>
          </p:txBody>
        </p:sp>
        <p:sp>
          <p:nvSpPr>
            <p:cNvPr id="378888" name="圆角矩形 378887"/>
            <p:cNvSpPr>
              <a:spLocks noChangeAspect="1"/>
            </p:cNvSpPr>
            <p:nvPr/>
          </p:nvSpPr>
          <p:spPr>
            <a:xfrm>
              <a:off x="3306" y="3072"/>
              <a:ext cx="772" cy="241"/>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2. Methods</a:t>
              </a:r>
              <a:endParaRPr lang="en-US" altLang="zh-CN" sz="1600">
                <a:latin typeface="Tahoma" panose="020B0604030504040204" pitchFamily="34" charset="0"/>
              </a:endParaRPr>
            </a:p>
          </p:txBody>
        </p:sp>
        <p:sp>
          <p:nvSpPr>
            <p:cNvPr id="378889" name="圆角矩形 378888"/>
            <p:cNvSpPr>
              <a:spLocks noChangeAspect="1"/>
            </p:cNvSpPr>
            <p:nvPr/>
          </p:nvSpPr>
          <p:spPr>
            <a:xfrm>
              <a:off x="2322" y="3573"/>
              <a:ext cx="864" cy="411"/>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anchor="ctr">
              <a:spAutoFit/>
            </a:bodyPr>
            <a:lstStyle/>
            <a:p>
              <a:pPr algn="ctr"/>
              <a:r>
                <a:rPr lang="en-US" altLang="zh-CN" sz="1600">
                  <a:latin typeface="Tahoma" panose="020B0604030504040204" pitchFamily="34" charset="0"/>
                </a:rPr>
                <a:t>2.1 Get a CS PhD</a:t>
              </a:r>
              <a:endParaRPr lang="en-US" altLang="zh-CN" sz="1600">
                <a:latin typeface="Tahoma" panose="020B0604030504040204" pitchFamily="34" charset="0"/>
              </a:endParaRPr>
            </a:p>
          </p:txBody>
        </p:sp>
        <p:sp>
          <p:nvSpPr>
            <p:cNvPr id="378890" name="圆角矩形 378889"/>
            <p:cNvSpPr>
              <a:spLocks noChangeAspect="1"/>
            </p:cNvSpPr>
            <p:nvPr/>
          </p:nvSpPr>
          <p:spPr>
            <a:xfrm>
              <a:off x="3297" y="3573"/>
              <a:ext cx="801" cy="411"/>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anchor="ctr">
              <a:spAutoFit/>
            </a:bodyPr>
            <a:lstStyle/>
            <a:p>
              <a:pPr algn="ctr"/>
              <a:r>
                <a:rPr lang="en-US" altLang="zh-CN" sz="1600">
                  <a:latin typeface="Tahoma" panose="020B0604030504040204" pitchFamily="34" charset="0"/>
                </a:rPr>
                <a:t>2.2 </a:t>
              </a:r>
              <a:r>
                <a:rPr lang="en-US" altLang="zh-CN" sz="1600">
                  <a:latin typeface="Arial" panose="020B0604020202020204" pitchFamily="34" charset="0"/>
                </a:rPr>
                <a:t>Start a Web Site </a:t>
              </a:r>
              <a:endParaRPr lang="en-US" altLang="zh-CN" sz="1600">
                <a:latin typeface="Arial" panose="020B0604020202020204" pitchFamily="34" charset="0"/>
              </a:endParaRPr>
            </a:p>
          </p:txBody>
        </p:sp>
        <p:sp>
          <p:nvSpPr>
            <p:cNvPr id="378891" name="圆角矩形 378890"/>
            <p:cNvSpPr>
              <a:spLocks noChangeAspect="1"/>
            </p:cNvSpPr>
            <p:nvPr/>
          </p:nvSpPr>
          <p:spPr>
            <a:xfrm>
              <a:off x="288" y="3558"/>
              <a:ext cx="746" cy="411"/>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anchor="ctr">
              <a:spAutoFit/>
            </a:bodyPr>
            <a:lstStyle/>
            <a:p>
              <a:pPr algn="ctr"/>
              <a:r>
                <a:rPr lang="en-US" altLang="zh-CN" sz="1600">
                  <a:latin typeface="Tahoma" panose="020B0604030504040204" pitchFamily="34" charset="0"/>
                </a:rPr>
                <a:t>1.1 Enjoy Life</a:t>
              </a:r>
              <a:endParaRPr lang="en-US" altLang="zh-CN" sz="1600">
                <a:latin typeface="Tahoma" panose="020B0604030504040204" pitchFamily="34" charset="0"/>
              </a:endParaRPr>
            </a:p>
          </p:txBody>
        </p:sp>
        <p:sp>
          <p:nvSpPr>
            <p:cNvPr id="378892" name="圆角矩形 378891"/>
            <p:cNvSpPr>
              <a:spLocks noChangeAspect="1"/>
            </p:cNvSpPr>
            <p:nvPr/>
          </p:nvSpPr>
          <p:spPr>
            <a:xfrm>
              <a:off x="1266" y="3573"/>
              <a:ext cx="912" cy="411"/>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anchor="ctr">
              <a:spAutoFit/>
            </a:bodyPr>
            <a:lstStyle/>
            <a:p>
              <a:pPr algn="ctr"/>
              <a:r>
                <a:rPr lang="en-US" altLang="zh-CN" sz="1600">
                  <a:latin typeface="Tahoma" panose="020B0604030504040204" pitchFamily="34" charset="0"/>
                </a:rPr>
                <a:t>1.2 Help Poor Friends</a:t>
              </a:r>
              <a:endParaRPr lang="en-US" altLang="zh-CN" sz="1600">
                <a:latin typeface="Tahoma" panose="020B0604030504040204" pitchFamily="34" charset="0"/>
              </a:endParaRPr>
            </a:p>
          </p:txBody>
        </p:sp>
        <p:cxnSp>
          <p:nvCxnSpPr>
            <p:cNvPr id="378893" name="直接箭头连接符 378892"/>
            <p:cNvCxnSpPr>
              <a:stCxn id="378885" idx="2"/>
              <a:endCxn id="378886" idx="0"/>
            </p:cNvCxnSpPr>
            <p:nvPr/>
          </p:nvCxnSpPr>
          <p:spPr>
            <a:xfrm flipH="1">
              <a:off x="1215" y="2743"/>
              <a:ext cx="1793" cy="323"/>
            </a:xfrm>
            <a:prstGeom prst="straightConnector1">
              <a:avLst/>
            </a:prstGeom>
            <a:ln w="19050" cap="flat" cmpd="sng">
              <a:solidFill>
                <a:schemeClr val="tx1"/>
              </a:solidFill>
              <a:prstDash val="solid"/>
              <a:headEnd type="none" w="med" len="med"/>
              <a:tailEnd type="none" w="med" len="med"/>
            </a:ln>
          </p:spPr>
        </p:cxnSp>
        <p:cxnSp>
          <p:nvCxnSpPr>
            <p:cNvPr id="378894" name="直接箭头连接符 378893"/>
            <p:cNvCxnSpPr>
              <a:stCxn id="378885" idx="2"/>
              <a:endCxn id="378888" idx="0"/>
            </p:cNvCxnSpPr>
            <p:nvPr/>
          </p:nvCxnSpPr>
          <p:spPr>
            <a:xfrm>
              <a:off x="3008" y="2743"/>
              <a:ext cx="684" cy="323"/>
            </a:xfrm>
            <a:prstGeom prst="straightConnector1">
              <a:avLst/>
            </a:prstGeom>
            <a:ln w="19050" cap="flat" cmpd="sng">
              <a:solidFill>
                <a:schemeClr val="tx1"/>
              </a:solidFill>
              <a:prstDash val="solid"/>
              <a:headEnd type="none" w="med" len="med"/>
              <a:tailEnd type="none" w="med" len="med"/>
            </a:ln>
          </p:spPr>
        </p:cxnSp>
        <p:cxnSp>
          <p:nvCxnSpPr>
            <p:cNvPr id="378895" name="直接箭头连接符 378894"/>
            <p:cNvCxnSpPr>
              <a:stCxn id="378885" idx="2"/>
              <a:endCxn id="378887" idx="0"/>
            </p:cNvCxnSpPr>
            <p:nvPr/>
          </p:nvCxnSpPr>
          <p:spPr>
            <a:xfrm>
              <a:off x="3008" y="2743"/>
              <a:ext cx="1909" cy="323"/>
            </a:xfrm>
            <a:prstGeom prst="straightConnector1">
              <a:avLst/>
            </a:prstGeom>
            <a:ln w="19050" cap="flat" cmpd="sng">
              <a:solidFill>
                <a:schemeClr val="tx1"/>
              </a:solidFill>
              <a:prstDash val="solid"/>
              <a:headEnd type="none" w="med" len="med"/>
              <a:tailEnd type="none" w="med" len="med"/>
            </a:ln>
          </p:spPr>
        </p:cxnSp>
        <p:cxnSp>
          <p:nvCxnSpPr>
            <p:cNvPr id="378896" name="直接箭头连接符 378895"/>
            <p:cNvCxnSpPr>
              <a:stCxn id="378888" idx="2"/>
              <a:endCxn id="378890" idx="0"/>
            </p:cNvCxnSpPr>
            <p:nvPr/>
          </p:nvCxnSpPr>
          <p:spPr>
            <a:xfrm>
              <a:off x="3692" y="3319"/>
              <a:ext cx="6" cy="248"/>
            </a:xfrm>
            <a:prstGeom prst="straightConnector1">
              <a:avLst/>
            </a:prstGeom>
            <a:ln w="19050" cap="flat" cmpd="sng">
              <a:solidFill>
                <a:schemeClr val="tx1"/>
              </a:solidFill>
              <a:prstDash val="solid"/>
              <a:headEnd type="none" w="med" len="med"/>
              <a:tailEnd type="none" w="med" len="med"/>
            </a:ln>
          </p:spPr>
        </p:cxnSp>
        <p:cxnSp>
          <p:nvCxnSpPr>
            <p:cNvPr id="378897" name="直接箭头连接符 378896"/>
            <p:cNvCxnSpPr>
              <a:stCxn id="378888" idx="2"/>
              <a:endCxn id="378889" idx="0"/>
            </p:cNvCxnSpPr>
            <p:nvPr/>
          </p:nvCxnSpPr>
          <p:spPr>
            <a:xfrm flipH="1">
              <a:off x="2754" y="3319"/>
              <a:ext cx="938" cy="248"/>
            </a:xfrm>
            <a:prstGeom prst="straightConnector1">
              <a:avLst/>
            </a:prstGeom>
            <a:ln w="19050" cap="flat" cmpd="sng">
              <a:solidFill>
                <a:schemeClr val="tx1"/>
              </a:solidFill>
              <a:prstDash val="solid"/>
              <a:headEnd type="none" w="med" len="med"/>
              <a:tailEnd type="none" w="med" len="med"/>
            </a:ln>
          </p:spPr>
        </p:cxnSp>
        <p:cxnSp>
          <p:nvCxnSpPr>
            <p:cNvPr id="378898" name="直接箭头连接符 378897"/>
            <p:cNvCxnSpPr>
              <a:stCxn id="378886" idx="2"/>
              <a:endCxn id="378892" idx="0"/>
            </p:cNvCxnSpPr>
            <p:nvPr/>
          </p:nvCxnSpPr>
          <p:spPr>
            <a:xfrm>
              <a:off x="1215" y="3319"/>
              <a:ext cx="507" cy="248"/>
            </a:xfrm>
            <a:prstGeom prst="straightConnector1">
              <a:avLst/>
            </a:prstGeom>
            <a:ln w="19050" cap="flat" cmpd="sng">
              <a:solidFill>
                <a:schemeClr val="tx1"/>
              </a:solidFill>
              <a:prstDash val="solid"/>
              <a:headEnd type="none" w="med" len="med"/>
              <a:tailEnd type="none" w="med" len="med"/>
            </a:ln>
          </p:spPr>
        </p:cxnSp>
        <p:cxnSp>
          <p:nvCxnSpPr>
            <p:cNvPr id="378899" name="直接箭头连接符 378898"/>
            <p:cNvCxnSpPr>
              <a:stCxn id="378886" idx="2"/>
              <a:endCxn id="378891" idx="0"/>
            </p:cNvCxnSpPr>
            <p:nvPr/>
          </p:nvCxnSpPr>
          <p:spPr>
            <a:xfrm flipH="1">
              <a:off x="661" y="3319"/>
              <a:ext cx="554" cy="233"/>
            </a:xfrm>
            <a:prstGeom prst="straightConnector1">
              <a:avLst/>
            </a:prstGeom>
            <a:ln w="19050" cap="flat" cmpd="sng">
              <a:solidFill>
                <a:schemeClr val="tx1"/>
              </a:solidFill>
              <a:prstDash val="solid"/>
              <a:headEnd type="none" w="med" len="med"/>
              <a:tailEnd type="none" w="med" len="med"/>
            </a:ln>
          </p:spPr>
        </p:cxnSp>
        <p:sp>
          <p:nvSpPr>
            <p:cNvPr id="378900" name="圆角矩形 378899"/>
            <p:cNvSpPr>
              <a:spLocks noChangeAspect="1"/>
            </p:cNvSpPr>
            <p:nvPr/>
          </p:nvSpPr>
          <p:spPr>
            <a:xfrm>
              <a:off x="4186" y="3573"/>
              <a:ext cx="968" cy="411"/>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anchor="ctr">
              <a:spAutoFit/>
            </a:bodyPr>
            <a:lstStyle/>
            <a:p>
              <a:pPr algn="ctr"/>
              <a:r>
                <a:rPr lang="en-US" altLang="zh-CN" sz="1600">
                  <a:latin typeface="Tahoma" panose="020B0604030504040204" pitchFamily="34" charset="0"/>
                </a:rPr>
                <a:t>2.3 </a:t>
              </a:r>
              <a:r>
                <a:rPr lang="en-US" altLang="zh-CN" sz="1600">
                  <a:latin typeface="Arial" panose="020B0604020202020204" pitchFamily="34" charset="0"/>
                </a:rPr>
                <a:t>Acquired by Google</a:t>
              </a:r>
              <a:endParaRPr lang="en-US" altLang="zh-CN" sz="1600">
                <a:latin typeface="Arial" panose="020B0604020202020204" pitchFamily="34" charset="0"/>
              </a:endParaRPr>
            </a:p>
          </p:txBody>
        </p:sp>
        <p:cxnSp>
          <p:nvCxnSpPr>
            <p:cNvPr id="378901" name="直接箭头连接符 378900"/>
            <p:cNvCxnSpPr>
              <a:stCxn id="378888" idx="2"/>
              <a:endCxn id="378900" idx="0"/>
            </p:cNvCxnSpPr>
            <p:nvPr/>
          </p:nvCxnSpPr>
          <p:spPr>
            <a:xfrm>
              <a:off x="3692" y="3319"/>
              <a:ext cx="978" cy="248"/>
            </a:xfrm>
            <a:prstGeom prst="straightConnector1">
              <a:avLst/>
            </a:prstGeom>
            <a:ln w="19050" cap="flat" cmpd="sng">
              <a:solidFill>
                <a:schemeClr val="tx1"/>
              </a:solidFill>
              <a:prstDash val="solid"/>
              <a:headEnd type="none" w="med" len="med"/>
              <a:tailEnd type="none" w="med" len="med"/>
            </a:ln>
          </p:spPr>
        </p:cxnSp>
        <p:sp>
          <p:nvSpPr>
            <p:cNvPr id="378902" name="文本框 378901"/>
            <p:cNvSpPr txBox="1"/>
            <p:nvPr/>
          </p:nvSpPr>
          <p:spPr>
            <a:xfrm>
              <a:off x="2322" y="2352"/>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1</a:t>
              </a:r>
              <a:endParaRPr lang="en-US" altLang="zh-CN" sz="2000">
                <a:solidFill>
                  <a:schemeClr val="tx2"/>
                </a:solidFill>
                <a:latin typeface="Tahoma" panose="020B0604030504040204" pitchFamily="34" charset="0"/>
              </a:endParaRPr>
            </a:p>
          </p:txBody>
        </p:sp>
        <p:sp>
          <p:nvSpPr>
            <p:cNvPr id="378903" name="文本框 378902"/>
            <p:cNvSpPr txBox="1"/>
            <p:nvPr/>
          </p:nvSpPr>
          <p:spPr>
            <a:xfrm>
              <a:off x="1093" y="2864"/>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2</a:t>
              </a:r>
              <a:endParaRPr lang="en-US" altLang="zh-CN" sz="2000">
                <a:solidFill>
                  <a:schemeClr val="tx2"/>
                </a:solidFill>
                <a:latin typeface="Tahoma" panose="020B0604030504040204" pitchFamily="34" charset="0"/>
              </a:endParaRPr>
            </a:p>
          </p:txBody>
        </p:sp>
        <p:sp>
          <p:nvSpPr>
            <p:cNvPr id="378904" name="文本框 378903"/>
            <p:cNvSpPr txBox="1"/>
            <p:nvPr/>
          </p:nvSpPr>
          <p:spPr>
            <a:xfrm>
              <a:off x="546" y="3312"/>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3</a:t>
              </a:r>
              <a:endParaRPr lang="en-US" altLang="zh-CN" sz="2000">
                <a:solidFill>
                  <a:schemeClr val="tx2"/>
                </a:solidFill>
                <a:latin typeface="Tahoma" panose="020B0604030504040204" pitchFamily="34" charset="0"/>
              </a:endParaRPr>
            </a:p>
          </p:txBody>
        </p:sp>
        <p:sp>
          <p:nvSpPr>
            <p:cNvPr id="378905" name="文本框 378904"/>
            <p:cNvSpPr txBox="1"/>
            <p:nvPr/>
          </p:nvSpPr>
          <p:spPr>
            <a:xfrm>
              <a:off x="3157" y="2864"/>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5</a:t>
              </a:r>
              <a:endParaRPr lang="en-US" altLang="zh-CN" sz="2000">
                <a:solidFill>
                  <a:schemeClr val="tx2"/>
                </a:solidFill>
                <a:latin typeface="Tahoma" panose="020B0604030504040204" pitchFamily="34" charset="0"/>
              </a:endParaRPr>
            </a:p>
          </p:txBody>
        </p:sp>
        <p:sp>
          <p:nvSpPr>
            <p:cNvPr id="378906" name="文本框 378905"/>
            <p:cNvSpPr txBox="1"/>
            <p:nvPr/>
          </p:nvSpPr>
          <p:spPr>
            <a:xfrm>
              <a:off x="1639" y="3360"/>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4</a:t>
              </a:r>
              <a:endParaRPr lang="en-US" altLang="zh-CN" sz="2000">
                <a:solidFill>
                  <a:schemeClr val="tx2"/>
                </a:solidFill>
                <a:latin typeface="Tahoma" panose="020B0604030504040204" pitchFamily="34" charset="0"/>
              </a:endParaRPr>
            </a:p>
          </p:txBody>
        </p:sp>
        <p:sp>
          <p:nvSpPr>
            <p:cNvPr id="378907" name="文本框 378906"/>
            <p:cNvSpPr txBox="1"/>
            <p:nvPr/>
          </p:nvSpPr>
          <p:spPr>
            <a:xfrm>
              <a:off x="2461" y="3332"/>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6</a:t>
              </a:r>
              <a:endParaRPr lang="en-US" altLang="zh-CN" sz="2000">
                <a:solidFill>
                  <a:schemeClr val="tx2"/>
                </a:solidFill>
                <a:latin typeface="Tahoma" panose="020B0604030504040204" pitchFamily="34" charset="0"/>
              </a:endParaRPr>
            </a:p>
          </p:txBody>
        </p:sp>
        <p:sp>
          <p:nvSpPr>
            <p:cNvPr id="378908" name="文本框 378907"/>
            <p:cNvSpPr txBox="1"/>
            <p:nvPr/>
          </p:nvSpPr>
          <p:spPr>
            <a:xfrm>
              <a:off x="3469" y="3332"/>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7</a:t>
              </a:r>
              <a:endParaRPr lang="en-US" altLang="zh-CN" sz="2000">
                <a:solidFill>
                  <a:schemeClr val="tx2"/>
                </a:solidFill>
                <a:latin typeface="Tahoma" panose="020B0604030504040204" pitchFamily="34" charset="0"/>
              </a:endParaRPr>
            </a:p>
          </p:txBody>
        </p:sp>
        <p:sp>
          <p:nvSpPr>
            <p:cNvPr id="378909" name="文本框 378908"/>
            <p:cNvSpPr txBox="1"/>
            <p:nvPr/>
          </p:nvSpPr>
          <p:spPr>
            <a:xfrm>
              <a:off x="4477" y="3332"/>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8</a:t>
              </a:r>
              <a:endParaRPr lang="en-US" altLang="zh-CN" sz="2000">
                <a:solidFill>
                  <a:schemeClr val="tx2"/>
                </a:solidFill>
                <a:latin typeface="Tahoma" panose="020B0604030504040204" pitchFamily="34" charset="0"/>
              </a:endParaRPr>
            </a:p>
          </p:txBody>
        </p:sp>
        <p:sp>
          <p:nvSpPr>
            <p:cNvPr id="378910" name="文本框 378909"/>
            <p:cNvSpPr txBox="1"/>
            <p:nvPr/>
          </p:nvSpPr>
          <p:spPr>
            <a:xfrm>
              <a:off x="4981" y="2864"/>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9</a:t>
              </a:r>
              <a:endParaRPr lang="en-US" altLang="zh-CN" sz="2000">
                <a:solidFill>
                  <a:schemeClr val="tx2"/>
                </a:solidFill>
                <a:latin typeface="Tahoma" panose="020B0604030504040204" pitchFamily="34" charset="0"/>
              </a:endParaRPr>
            </a:p>
          </p:txBody>
        </p:sp>
      </p:grpSp>
      <p:sp>
        <p:nvSpPr>
          <p:cNvPr id="378911" name="文本框 378910"/>
          <p:cNvSpPr txBox="1"/>
          <p:nvPr/>
        </p:nvSpPr>
        <p:spPr>
          <a:xfrm>
            <a:off x="5181600" y="1743075"/>
            <a:ext cx="3352800" cy="1381125"/>
          </a:xfrm>
          <a:prstGeom prst="rect">
            <a:avLst/>
          </a:prstGeom>
          <a:noFill/>
          <a:ln w="9525" cap="flat" cmpd="sng">
            <a:solidFill>
              <a:srgbClr val="000000"/>
            </a:solidFill>
            <a:prstDash val="solid"/>
            <a:miter/>
            <a:headEnd type="none" w="med" len="med"/>
            <a:tailEnd type="none" w="med" len="med"/>
          </a:ln>
        </p:spPr>
        <p:txBody>
          <a:bodyPr>
            <a:spAutoFit/>
          </a:bodyPr>
          <a:lstStyle/>
          <a:p>
            <a:pPr>
              <a:lnSpc>
                <a:spcPct val="90000"/>
              </a:lnSpc>
              <a:spcBef>
                <a:spcPct val="20000"/>
              </a:spcBef>
              <a:buClr>
                <a:schemeClr val="hlink"/>
              </a:buClr>
              <a:buSzPct val="110000"/>
              <a:buFont typeface="Wingdings" panose="05000000000000000000" pitchFamily="2" charset="2"/>
              <a:buNone/>
            </a:pPr>
            <a:r>
              <a:rPr lang="en-US" altLang="zh-CN" sz="2000" b="1">
                <a:solidFill>
                  <a:srgbClr val="000000"/>
                </a:solidFill>
                <a:latin typeface="Times New Roman" panose="02020603050405020304" pitchFamily="18" charset="0"/>
              </a:rPr>
              <a:t>Algorithm</a:t>
            </a:r>
            <a:r>
              <a:rPr lang="en-US" altLang="zh-CN" sz="2000">
                <a:latin typeface="Times New Roman" panose="02020603050405020304" pitchFamily="18" charset="0"/>
              </a:rPr>
              <a:t> </a:t>
            </a:r>
            <a:r>
              <a:rPr lang="en-US" altLang="zh-CN" sz="2000" b="1" i="1">
                <a:solidFill>
                  <a:schemeClr val="tx2"/>
                </a:solidFill>
                <a:latin typeface="Times New Roman" panose="02020603050405020304" pitchFamily="18" charset="0"/>
              </a:rPr>
              <a:t>preOrder</a:t>
            </a:r>
            <a:r>
              <a:rPr lang="en-US" altLang="zh-CN" sz="2000">
                <a:solidFill>
                  <a:schemeClr val="tx2"/>
                </a:solidFill>
                <a:latin typeface="Times New Roman" panose="02020603050405020304" pitchFamily="18" charset="0"/>
              </a:rPr>
              <a:t>(</a:t>
            </a:r>
            <a:r>
              <a:rPr lang="en-US" altLang="zh-CN" sz="2000" b="1" i="1">
                <a:solidFill>
                  <a:schemeClr val="tx2"/>
                </a:solidFill>
                <a:latin typeface="Times New Roman" panose="02020603050405020304" pitchFamily="18" charset="0"/>
              </a:rPr>
              <a:t>v</a:t>
            </a:r>
            <a:r>
              <a:rPr lang="en-US" altLang="zh-CN" sz="2000">
                <a:solidFill>
                  <a:schemeClr val="tx2"/>
                </a:solidFill>
                <a:latin typeface="Times New Roman" panose="02020603050405020304" pitchFamily="18" charset="0"/>
              </a:rPr>
              <a:t>)</a:t>
            </a:r>
            <a:endParaRPr lang="en-US" altLang="zh-CN" sz="2000">
              <a:latin typeface="Times New Roman" panose="02020603050405020304" pitchFamily="18" charset="0"/>
            </a:endParaRPr>
          </a:p>
          <a:p>
            <a:pPr lvl="1">
              <a:lnSpc>
                <a:spcPct val="90000"/>
              </a:lnSpc>
              <a:spcBef>
                <a:spcPct val="20000"/>
              </a:spcBef>
              <a:buClr>
                <a:schemeClr val="tx1"/>
              </a:buClr>
              <a:buSzPct val="60000"/>
              <a:buFont typeface="Wingdings" panose="05000000000000000000" pitchFamily="2" charset="2"/>
              <a:buNone/>
            </a:pPr>
            <a:r>
              <a:rPr lang="en-US" altLang="zh-CN" sz="2000" b="1" i="1">
                <a:solidFill>
                  <a:schemeClr val="accent2"/>
                </a:solidFill>
                <a:latin typeface="Times New Roman" panose="02020603050405020304" pitchFamily="18" charset="0"/>
              </a:rPr>
              <a:t>visit</a:t>
            </a:r>
            <a:r>
              <a:rPr lang="en-US" altLang="zh-CN" sz="2000">
                <a:solidFill>
                  <a:schemeClr val="accent2"/>
                </a:solidFill>
                <a:latin typeface="Times New Roman" panose="02020603050405020304" pitchFamily="18" charset="0"/>
              </a:rPr>
              <a:t>(</a:t>
            </a:r>
            <a:r>
              <a:rPr lang="en-US" altLang="zh-CN" sz="2000" b="1" i="1">
                <a:solidFill>
                  <a:schemeClr val="accent2"/>
                </a:solidFill>
                <a:latin typeface="Times New Roman" panose="02020603050405020304" pitchFamily="18" charset="0"/>
              </a:rPr>
              <a:t>v</a:t>
            </a:r>
            <a:r>
              <a:rPr lang="en-US" altLang="zh-CN" sz="2000">
                <a:solidFill>
                  <a:schemeClr val="accent2"/>
                </a:solidFill>
                <a:latin typeface="Times New Roman" panose="02020603050405020304" pitchFamily="18" charset="0"/>
              </a:rPr>
              <a:t>)</a:t>
            </a:r>
            <a:endParaRPr lang="en-US" altLang="zh-CN" sz="2000" b="1" i="1">
              <a:solidFill>
                <a:schemeClr val="accent2"/>
              </a:solidFill>
              <a:latin typeface="Times New Roman" panose="02020603050405020304" pitchFamily="18" charset="0"/>
            </a:endParaRPr>
          </a:p>
          <a:p>
            <a:pPr lvl="1">
              <a:lnSpc>
                <a:spcPct val="90000"/>
              </a:lnSpc>
              <a:spcBef>
                <a:spcPct val="20000"/>
              </a:spcBef>
              <a:buClr>
                <a:schemeClr val="tx1"/>
              </a:buClr>
              <a:buSzPct val="60000"/>
              <a:buFont typeface="Wingdings" panose="05000000000000000000" pitchFamily="2" charset="2"/>
              <a:buNone/>
            </a:pPr>
            <a:r>
              <a:rPr lang="en-US" altLang="zh-CN" sz="2000" b="1">
                <a:solidFill>
                  <a:srgbClr val="000000"/>
                </a:solidFill>
                <a:latin typeface="Times New Roman" panose="02020603050405020304" pitchFamily="18" charset="0"/>
              </a:rPr>
              <a:t>for</a:t>
            </a:r>
            <a:r>
              <a:rPr lang="en-US" altLang="zh-CN" sz="2000">
                <a:solidFill>
                  <a:srgbClr val="000000"/>
                </a:solidFill>
                <a:latin typeface="Times New Roman" panose="02020603050405020304" pitchFamily="18" charset="0"/>
              </a:rPr>
              <a:t> </a:t>
            </a:r>
            <a:r>
              <a:rPr lang="en-US" altLang="zh-CN" sz="2000" b="1">
                <a:solidFill>
                  <a:srgbClr val="000000"/>
                </a:solidFill>
                <a:latin typeface="Times New Roman" panose="02020603050405020304" pitchFamily="18" charset="0"/>
              </a:rPr>
              <a:t>each</a:t>
            </a:r>
            <a:r>
              <a:rPr lang="en-US" altLang="zh-CN" sz="2000">
                <a:latin typeface="Times New Roman" panose="02020603050405020304" pitchFamily="18" charset="0"/>
              </a:rPr>
              <a:t> </a:t>
            </a:r>
            <a:r>
              <a:rPr lang="en-US" altLang="zh-CN" sz="2000">
                <a:solidFill>
                  <a:schemeClr val="accent2"/>
                </a:solidFill>
                <a:latin typeface="Times New Roman" panose="02020603050405020304" pitchFamily="18" charset="0"/>
              </a:rPr>
              <a:t>child </a:t>
            </a:r>
            <a:r>
              <a:rPr lang="en-US" altLang="zh-CN" sz="2000" b="1" i="1">
                <a:solidFill>
                  <a:schemeClr val="accent2"/>
                </a:solidFill>
                <a:latin typeface="Times New Roman" panose="02020603050405020304" pitchFamily="18" charset="0"/>
              </a:rPr>
              <a:t>w</a:t>
            </a:r>
            <a:r>
              <a:rPr lang="en-US" altLang="zh-CN" sz="2000">
                <a:solidFill>
                  <a:schemeClr val="accent2"/>
                </a:solidFill>
                <a:latin typeface="Times New Roman" panose="02020603050405020304" pitchFamily="18" charset="0"/>
              </a:rPr>
              <a:t> of </a:t>
            </a:r>
            <a:r>
              <a:rPr lang="en-US" altLang="zh-CN" sz="2000" b="1" i="1">
                <a:solidFill>
                  <a:schemeClr val="accent2"/>
                </a:solidFill>
                <a:latin typeface="Times New Roman" panose="02020603050405020304" pitchFamily="18" charset="0"/>
              </a:rPr>
              <a:t>v</a:t>
            </a:r>
            <a:endParaRPr lang="en-US" altLang="zh-CN" sz="2000" b="1" i="1">
              <a:solidFill>
                <a:schemeClr val="accent2"/>
              </a:solidFill>
              <a:latin typeface="Times New Roman" panose="02020603050405020304" pitchFamily="18" charset="0"/>
            </a:endParaRPr>
          </a:p>
          <a:p>
            <a:pPr lvl="1">
              <a:lnSpc>
                <a:spcPct val="90000"/>
              </a:lnSpc>
              <a:spcBef>
                <a:spcPct val="20000"/>
              </a:spcBef>
              <a:buClr>
                <a:schemeClr val="tx1"/>
              </a:buClr>
              <a:buSzPct val="60000"/>
              <a:buFont typeface="Wingdings" panose="05000000000000000000" pitchFamily="2" charset="2"/>
              <a:buNone/>
            </a:pPr>
            <a:r>
              <a:rPr lang="en-US" altLang="zh-CN" sz="2000" b="1" i="1">
                <a:solidFill>
                  <a:schemeClr val="accent2"/>
                </a:solidFill>
                <a:latin typeface="Times New Roman" panose="02020603050405020304" pitchFamily="18" charset="0"/>
              </a:rPr>
              <a:t>	preorder</a:t>
            </a:r>
            <a:r>
              <a:rPr lang="en-US" altLang="zh-CN" sz="2000">
                <a:solidFill>
                  <a:schemeClr val="accent2"/>
                </a:solidFill>
                <a:latin typeface="Times New Roman" panose="02020603050405020304" pitchFamily="18" charset="0"/>
              </a:rPr>
              <a:t> (</a:t>
            </a:r>
            <a:r>
              <a:rPr lang="en-US" altLang="zh-CN" sz="2000" b="1" i="1">
                <a:solidFill>
                  <a:schemeClr val="accent2"/>
                </a:solidFill>
                <a:latin typeface="Times New Roman" panose="02020603050405020304" pitchFamily="18" charset="0"/>
              </a:rPr>
              <a:t>w</a:t>
            </a:r>
            <a:r>
              <a:rPr lang="en-US" altLang="zh-CN" sz="2000">
                <a:solidFill>
                  <a:schemeClr val="accent2"/>
                </a:solidFill>
                <a:latin typeface="Times New Roman" panose="02020603050405020304" pitchFamily="18" charset="0"/>
              </a:rPr>
              <a:t>)</a:t>
            </a:r>
            <a:endParaRPr lang="en-US" altLang="zh-CN" sz="2000">
              <a:solidFill>
                <a:schemeClr val="accent2"/>
              </a:solidFill>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sym typeface="+mn-ea"/>
              </a:rPr>
              <a:t>Preorder Traversal </a:t>
            </a:r>
            <a:r>
              <a:rPr lang="en-US" altLang="zh-CN" sz="3600">
                <a:sym typeface="+mn-ea"/>
              </a:rPr>
              <a:t>- Recursive</a:t>
            </a:r>
            <a:endParaRPr lang="en-US" altLang="zh-CN" sz="3600">
              <a:sym typeface="+mn-ea"/>
            </a:endParaRPr>
          </a:p>
        </p:txBody>
      </p:sp>
      <p:graphicFrame>
        <p:nvGraphicFramePr>
          <p:cNvPr id="5" name="表格 4"/>
          <p:cNvGraphicFramePr/>
          <p:nvPr/>
        </p:nvGraphicFramePr>
        <p:xfrm>
          <a:off x="349250" y="1303020"/>
          <a:ext cx="8566150" cy="5354320"/>
        </p:xfrm>
        <a:graphic>
          <a:graphicData uri="http://schemas.openxmlformats.org/drawingml/2006/table">
            <a:tbl>
              <a:tblPr firstRow="1" bandRow="1">
                <a:tableStyleId>{5C22544A-7EE6-4342-B048-85BDC9FD1C3A}</a:tableStyleId>
              </a:tblPr>
              <a:tblGrid>
                <a:gridCol w="8566150"/>
              </a:tblGrid>
              <a:tr h="5354320">
                <a:tc>
                  <a:txBody>
                    <a:bodyPr/>
                    <a:p>
                      <a:pPr>
                        <a:buNone/>
                      </a:pPr>
                      <a:r>
                        <a:rPr lang="zh-CN" altLang="en-US" sz="1600"/>
                        <a:t>vector&lt;Dtype&gt; BItree&lt;Dtype&gt;::bt_travelRe(TreeNode*&amp; root) {</a:t>
                      </a:r>
                      <a:endParaRPr lang="zh-CN" altLang="en-US" sz="1600"/>
                    </a:p>
                    <a:p>
                      <a:pPr>
                        <a:buNone/>
                      </a:pPr>
                      <a:r>
                        <a:rPr lang="zh-CN" altLang="en-US" sz="1600"/>
                        <a:t>    if (root == NULL) {</a:t>
                      </a:r>
                      <a:endParaRPr lang="zh-CN" altLang="en-US" sz="1600"/>
                    </a:p>
                    <a:p>
                      <a:pPr>
                        <a:buNone/>
                      </a:pPr>
                      <a:r>
                        <a:rPr lang="zh-CN" altLang="en-US" sz="1600"/>
                        <a:t>	return vector&lt;Dtype&gt;();</a:t>
                      </a:r>
                      <a:endParaRPr lang="zh-CN" altLang="en-US" sz="1600"/>
                    </a:p>
                    <a:p>
                      <a:pPr>
                        <a:buNone/>
                      </a:pPr>
                      <a:r>
                        <a:rPr lang="zh-CN" altLang="en-US" sz="1600"/>
                        <a:t>    }</a:t>
                      </a:r>
                      <a:endParaRPr lang="zh-CN" altLang="en-US" sz="1600"/>
                    </a:p>
                    <a:p>
                      <a:pPr>
                        <a:buNone/>
                      </a:pPr>
                      <a:endParaRPr lang="zh-CN" altLang="en-US" sz="1400"/>
                    </a:p>
                    <a:p>
                      <a:pPr>
                        <a:buNone/>
                      </a:pPr>
                      <a:r>
                        <a:rPr lang="zh-CN" altLang="en-US" sz="1600"/>
                        <a:t>    vector&lt;Dtype&gt; resultTree, leftTree, rightTree;</a:t>
                      </a:r>
                      <a:endParaRPr lang="zh-CN" altLang="en-US" sz="1600"/>
                    </a:p>
                    <a:p>
                      <a:pPr>
                        <a:buNone/>
                      </a:pPr>
                      <a:r>
                        <a:rPr lang="zh-CN" altLang="en-US" sz="1600"/>
                        <a:t>    resultTree.push_back(root-&gt;val);</a:t>
                      </a:r>
                      <a:endParaRPr lang="zh-CN" altLang="en-US" sz="1600"/>
                    </a:p>
                    <a:p>
                      <a:pPr>
                        <a:buNone/>
                      </a:pPr>
                      <a:r>
                        <a:rPr lang="zh-CN" altLang="en-US" sz="1600"/>
                        <a:t>    leftTree = bt_travelRe(root-&gt;left);</a:t>
                      </a:r>
                      <a:endParaRPr lang="zh-CN" altLang="en-US" sz="1600"/>
                    </a:p>
                    <a:p>
                      <a:pPr>
                        <a:buNone/>
                      </a:pPr>
                      <a:r>
                        <a:rPr lang="zh-CN" altLang="en-US" sz="1600"/>
                        <a:t>    rightTree = bt_travelRe(root-&gt;right);</a:t>
                      </a:r>
                      <a:endParaRPr lang="zh-CN" altLang="en-US" sz="1600"/>
                    </a:p>
                    <a:p>
                      <a:pPr>
                        <a:buNone/>
                      </a:pPr>
                      <a:endParaRPr lang="zh-CN" altLang="en-US" sz="1400"/>
                    </a:p>
                    <a:p>
                      <a:pPr algn="l">
                        <a:buNone/>
                      </a:pPr>
                      <a:r>
                        <a:rPr lang="zh-CN" altLang="en-US" sz="1600"/>
                        <a:t>    if (leftTree.size() != 0) {	</a:t>
                      </a:r>
                      <a:endParaRPr lang="zh-CN" altLang="en-US" sz="1600"/>
                    </a:p>
                    <a:p>
                      <a:pPr algn="l">
                        <a:buNone/>
                      </a:pPr>
                      <a:r>
                        <a:rPr lang="zh-CN" altLang="en-US" sz="1600"/>
                        <a:t>            </a:t>
                      </a:r>
                      <a:r>
                        <a:rPr lang="en-US" altLang="zh-CN" sz="1600"/>
                        <a:t>resultTree.insert(resultTree.end(),leftTree.begin(), leftTree.end());</a:t>
                      </a:r>
                      <a:endParaRPr lang="en-US" altLang="zh-CN" sz="1600"/>
                    </a:p>
                    <a:p>
                      <a:pPr algn="l">
                        <a:buNone/>
                      </a:pPr>
                      <a:r>
                        <a:rPr lang="zh-CN" altLang="en-US" sz="1600"/>
                        <a:t>     }</a:t>
                      </a:r>
                      <a:endParaRPr lang="zh-CN" altLang="en-US" sz="1600"/>
                    </a:p>
                    <a:p>
                      <a:pPr>
                        <a:buNone/>
                      </a:pPr>
                      <a:r>
                        <a:rPr lang="zh-CN" altLang="en-US" sz="1600"/>
                        <a:t>    if (rightTree.size() != 0) {		   	resultTree.insert(resultTree.end(),rightTree.begin(),rightTree.end());</a:t>
                      </a:r>
                      <a:endParaRPr lang="zh-CN" altLang="en-US" sz="1600"/>
                    </a:p>
                    <a:p>
                      <a:pPr>
                        <a:buNone/>
                      </a:pPr>
                      <a:r>
                        <a:rPr lang="zh-CN" altLang="en-US" sz="1600"/>
                        <a:t>    }</a:t>
                      </a:r>
                      <a:endParaRPr lang="zh-CN" altLang="en-US" sz="1600"/>
                    </a:p>
                    <a:p>
                      <a:pPr>
                        <a:buNone/>
                      </a:pPr>
                      <a:r>
                        <a:rPr lang="zh-CN" altLang="en-US" sz="1600"/>
                        <a:t>    return resultTree;</a:t>
                      </a:r>
                      <a:endParaRPr lang="zh-CN" altLang="en-US" sz="1600"/>
                    </a:p>
                    <a:p>
                      <a:pPr>
                        <a:buNone/>
                      </a:pPr>
                      <a:r>
                        <a:rPr lang="zh-CN" altLang="en-US" sz="1600"/>
                        <a:t>}</a:t>
                      </a:r>
                      <a:endParaRPr lang="zh-CN" altLang="en-US" sz="1600"/>
                    </a:p>
                    <a:p>
                      <a:pPr>
                        <a:buNone/>
                      </a:pPr>
                      <a:endParaRPr lang="zh-CN" altLang="en-US" sz="1600"/>
                    </a:p>
                    <a:p>
                      <a:pPr>
                        <a:buNone/>
                      </a:pPr>
                      <a:r>
                        <a:rPr lang="zh-CN" altLang="en-US" sz="1600"/>
                        <a:t>    时间复杂度</a:t>
                      </a:r>
                      <a:r>
                        <a:rPr lang="en-US" altLang="zh-CN" sz="1600"/>
                        <a:t>O(n), </a:t>
                      </a:r>
                      <a:r>
                        <a:rPr lang="zh-CN" altLang="en-US" sz="1600"/>
                        <a:t>空间复杂度</a:t>
                      </a:r>
                      <a:r>
                        <a:rPr lang="en-US" altLang="zh-CN" sz="1600"/>
                        <a:t>O(n)</a:t>
                      </a:r>
                      <a:endParaRPr lang="en-US" altLang="zh-CN" sz="160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28600"/>
            <a:ext cx="8303260" cy="990600"/>
          </a:xfrm>
        </p:spPr>
        <p:txBody>
          <a:bodyPr/>
          <a:p>
            <a:r>
              <a:rPr lang="en-US" altLang="zh-CN" sz="3200">
                <a:sym typeface="+mn-ea"/>
              </a:rPr>
              <a:t>Preorder Traversal - (stack+Iterative)</a:t>
            </a:r>
            <a:endParaRPr lang="en-US" altLang="zh-CN" sz="3200">
              <a:sym typeface="+mn-ea"/>
            </a:endParaRPr>
          </a:p>
        </p:txBody>
      </p:sp>
      <p:graphicFrame>
        <p:nvGraphicFramePr>
          <p:cNvPr id="3" name="表格 2"/>
          <p:cNvGraphicFramePr/>
          <p:nvPr/>
        </p:nvGraphicFramePr>
        <p:xfrm>
          <a:off x="297815" y="1113790"/>
          <a:ext cx="8618220" cy="5577840"/>
        </p:xfrm>
        <a:graphic>
          <a:graphicData uri="http://schemas.openxmlformats.org/drawingml/2006/table">
            <a:tbl>
              <a:tblPr firstRow="1" bandRow="1">
                <a:tableStyleId>{5C22544A-7EE6-4342-B048-85BDC9FD1C3A}</a:tableStyleId>
              </a:tblPr>
              <a:tblGrid>
                <a:gridCol w="8618220"/>
              </a:tblGrid>
              <a:tr h="381000">
                <a:tc>
                  <a:txBody>
                    <a:bodyPr/>
                    <a:p>
                      <a:pPr>
                        <a:buNone/>
                      </a:pPr>
                      <a:r>
                        <a:rPr lang="zh-CN" altLang="en-US"/>
                        <a:t>vector&lt;Dtype&gt; BItree&lt;Dtype&gt;::bt_travelIt(TreeNode*&amp; root) {</a:t>
                      </a:r>
                      <a:endParaRPr lang="zh-CN" altLang="en-US"/>
                    </a:p>
                    <a:p>
                      <a:pPr>
                        <a:buNone/>
                      </a:pPr>
                      <a:r>
                        <a:rPr lang="zh-CN" altLang="en-US"/>
                        <a:t>	vector&lt;Dtype&gt; result;</a:t>
                      </a:r>
                      <a:endParaRPr lang="zh-CN" altLang="en-US"/>
                    </a:p>
                    <a:p>
                      <a:pPr>
                        <a:buNone/>
                      </a:pPr>
                      <a:r>
                        <a:rPr lang="zh-CN" altLang="en-US"/>
                        <a:t>	stack&lt;const TreeNode*&gt; s;</a:t>
                      </a:r>
                      <a:endParaRPr lang="zh-CN" altLang="en-US"/>
                    </a:p>
                    <a:p>
                      <a:pPr>
                        <a:buNone/>
                      </a:pPr>
                      <a:r>
                        <a:rPr lang="zh-CN" altLang="en-US"/>
                        <a:t>	if (root != nullptr) {</a:t>
                      </a:r>
                      <a:endParaRPr lang="zh-CN" altLang="en-US"/>
                    </a:p>
                    <a:p>
                      <a:pPr>
                        <a:buNone/>
                      </a:pPr>
                      <a:r>
                        <a:rPr lang="zh-CN" altLang="en-US"/>
                        <a:t>	    s.push(root);</a:t>
                      </a:r>
                      <a:endParaRPr lang="zh-CN" altLang="en-US"/>
                    </a:p>
                    <a:p>
                      <a:pPr>
                        <a:buNone/>
                      </a:pPr>
                      <a:r>
                        <a:rPr lang="zh-CN" altLang="en-US"/>
                        <a:t>	}</a:t>
                      </a:r>
                      <a:endParaRPr lang="zh-CN" altLang="en-US"/>
                    </a:p>
                    <a:p>
                      <a:pPr>
                        <a:buNone/>
                      </a:pPr>
                      <a:endParaRPr lang="zh-CN" altLang="en-US"/>
                    </a:p>
                    <a:p>
                      <a:pPr>
                        <a:buNone/>
                      </a:pPr>
                      <a:r>
                        <a:rPr lang="zh-CN" altLang="en-US"/>
                        <a:t>	while (!s.empty()) {</a:t>
                      </a:r>
                      <a:endParaRPr lang="zh-CN" altLang="en-US"/>
                    </a:p>
                    <a:p>
                      <a:pPr>
                        <a:buNone/>
                      </a:pPr>
                      <a:r>
                        <a:rPr lang="zh-CN" altLang="en-US"/>
                        <a:t>	    const TreeNode *p = s.top();</a:t>
                      </a:r>
                      <a:endParaRPr lang="zh-CN" altLang="en-US"/>
                    </a:p>
                    <a:p>
                      <a:pPr>
                        <a:buNone/>
                      </a:pPr>
                      <a:r>
                        <a:rPr lang="zh-CN" altLang="en-US"/>
                        <a:t>	    s.pop();</a:t>
                      </a:r>
                      <a:endParaRPr lang="zh-CN" altLang="en-US"/>
                    </a:p>
                    <a:p>
                      <a:pPr>
                        <a:buNone/>
                      </a:pPr>
                      <a:r>
                        <a:rPr lang="zh-CN" altLang="en-US"/>
                        <a:t>	    result.push_back(p-&gt;val);</a:t>
                      </a:r>
                      <a:endParaRPr lang="zh-CN" altLang="en-US"/>
                    </a:p>
                    <a:p>
                      <a:pPr>
                        <a:buNone/>
                      </a:pPr>
                      <a:r>
                        <a:rPr lang="zh-CN" altLang="en-US"/>
                        <a:t>	    if (p-&gt;right != nullptr) {</a:t>
                      </a:r>
                      <a:endParaRPr lang="zh-CN" altLang="en-US"/>
                    </a:p>
                    <a:p>
                      <a:pPr>
                        <a:buNone/>
                      </a:pPr>
                      <a:r>
                        <a:rPr lang="zh-CN" altLang="en-US"/>
                        <a:t>		s.push(p-&gt;right);</a:t>
                      </a:r>
                      <a:endParaRPr lang="zh-CN" altLang="en-US"/>
                    </a:p>
                    <a:p>
                      <a:pPr>
                        <a:buNone/>
                      </a:pPr>
                      <a:r>
                        <a:rPr lang="zh-CN" altLang="en-US"/>
                        <a:t>	    }</a:t>
                      </a:r>
                      <a:endParaRPr lang="zh-CN" altLang="en-US"/>
                    </a:p>
                    <a:p>
                      <a:pPr>
                        <a:buNone/>
                      </a:pPr>
                      <a:r>
                        <a:rPr lang="zh-CN" altLang="en-US"/>
                        <a:t>	   if (p-&gt;left != nullptr) {</a:t>
                      </a:r>
                      <a:endParaRPr lang="zh-CN" altLang="en-US"/>
                    </a:p>
                    <a:p>
                      <a:pPr>
                        <a:buNone/>
                      </a:pPr>
                      <a:r>
                        <a:rPr lang="zh-CN" altLang="en-US"/>
                        <a:t>		s.push(p-&gt;left);</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	    return result;</a:t>
                      </a:r>
                      <a:endParaRPr lang="zh-CN" altLang="en-US"/>
                    </a:p>
                    <a:p>
                      <a:pPr>
                        <a:buNone/>
                      </a:pPr>
                      <a:r>
                        <a:rPr lang="zh-CN" altLang="en-US"/>
                        <a:t>}    </a:t>
                      </a:r>
                      <a:r>
                        <a:rPr lang="en-US" altLang="zh-CN"/>
                        <a:t>// </a:t>
                      </a:r>
                      <a:r>
                        <a:rPr lang="zh-CN" altLang="en-US"/>
                        <a:t>时间复杂度</a:t>
                      </a:r>
                      <a:r>
                        <a:rPr lang="en-US" altLang="zh-CN"/>
                        <a:t>O(n), </a:t>
                      </a:r>
                      <a:r>
                        <a:rPr lang="zh-CN" altLang="en-US"/>
                        <a:t>空间复杂度</a:t>
                      </a:r>
                      <a:r>
                        <a:rPr lang="en-US" altLang="zh-CN"/>
                        <a:t>O(n)</a:t>
                      </a:r>
                      <a:endParaRPr lang="en-US" altLang="zh-CN"/>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297305" y="149225"/>
            <a:ext cx="6328410" cy="741045"/>
          </a:xfrm>
        </p:spPr>
        <p:txBody>
          <a:bodyPr/>
          <a:p>
            <a:r>
              <a:rPr lang="en-US" altLang="zh-CN" sz="2800">
                <a:sym typeface="+mn-ea"/>
              </a:rPr>
              <a:t>Preorder Traversal - (Morris)</a:t>
            </a:r>
            <a:endParaRPr lang="en-US" altLang="zh-CN" sz="2800">
              <a:sym typeface="+mn-ea"/>
            </a:endParaRPr>
          </a:p>
        </p:txBody>
      </p:sp>
      <p:sp>
        <p:nvSpPr>
          <p:cNvPr id="6" name="文本框 5"/>
          <p:cNvSpPr txBox="1"/>
          <p:nvPr/>
        </p:nvSpPr>
        <p:spPr>
          <a:xfrm>
            <a:off x="308610" y="1560195"/>
            <a:ext cx="8592185" cy="4246245"/>
          </a:xfrm>
          <a:prstGeom prst="rect">
            <a:avLst/>
          </a:prstGeom>
          <a:noFill/>
        </p:spPr>
        <p:txBody>
          <a:bodyPr wrap="square" rtlCol="0">
            <a:spAutoFit/>
          </a:bodyPr>
          <a:p>
            <a:r>
              <a:rPr lang="zh-CN" altLang="en-US"/>
              <a:t>算法步骤：</a:t>
            </a:r>
            <a:endParaRPr lang="zh-CN" altLang="en-US"/>
          </a:p>
          <a:p>
            <a:endParaRPr lang="zh-CN" altLang="en-US"/>
          </a:p>
          <a:p>
            <a:r>
              <a:rPr lang="zh-CN" altLang="en-US"/>
              <a:t>1. 如果当前节点的左孩子为空，则输出当前节点并将其右孩子作为当前节点。</a:t>
            </a:r>
            <a:endParaRPr lang="zh-CN" altLang="en-US"/>
          </a:p>
          <a:p>
            <a:endParaRPr lang="zh-CN" altLang="en-US"/>
          </a:p>
          <a:p>
            <a:r>
              <a:rPr lang="zh-CN" altLang="en-US"/>
              <a:t>2. 如果当前节点的左孩子不为空，在当前节点的左子树中找到当前节点在中序遍历下的前驱节点。</a:t>
            </a:r>
            <a:endParaRPr lang="zh-CN" altLang="en-US"/>
          </a:p>
          <a:p>
            <a:endParaRPr lang="zh-CN" altLang="en-US"/>
          </a:p>
          <a:p>
            <a:r>
              <a:rPr lang="zh-CN" altLang="en-US"/>
              <a:t>   a) 如果前驱节点的右孩子为空，将它的右孩子设置为当前节点。输出当前节点（在这里输出，这是与中序遍历唯一一点不同）。当前节点更新为当前节点的左孩子。</a:t>
            </a:r>
            <a:endParaRPr lang="zh-CN" altLang="en-US"/>
          </a:p>
          <a:p>
            <a:endParaRPr lang="zh-CN" altLang="en-US"/>
          </a:p>
          <a:p>
            <a:r>
              <a:rPr lang="zh-CN" altLang="en-US"/>
              <a:t>   b) 如果前驱节点的右孩子为当前节点，将它的右孩子重新设为空。当前节点更新为当前节点的右孩子。</a:t>
            </a:r>
            <a:endParaRPr lang="zh-CN" altLang="en-US"/>
          </a:p>
          <a:p>
            <a:endParaRPr lang="zh-CN" altLang="en-US"/>
          </a:p>
          <a:p>
            <a:r>
              <a:rPr lang="zh-CN" altLang="en-US"/>
              <a:t>3. 重复以上1、2直到当前节点为空。</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a:xfrm>
            <a:off x="390525" y="1460500"/>
            <a:ext cx="8375650" cy="4635500"/>
          </a:xfrm>
        </p:spPr>
        <p:txBody>
          <a:bodyPr>
            <a:normAutofit lnSpcReduction="20000"/>
          </a:bodyPr>
          <a:lstStyle/>
          <a:p>
            <a:pPr>
              <a:buFont typeface="Wingdings" panose="05000000000000000000" charset="0"/>
              <a:buChar char=""/>
            </a:pPr>
            <a:r>
              <a:rPr lang="en-US" altLang="zh-CN"/>
              <a:t>Binary Tree. (</a:t>
            </a:r>
            <a:r>
              <a:rPr lang="en-US" altLang="zh-CN" sz="2800"/>
              <a:t>BT:complete/full binary tree</a:t>
            </a:r>
            <a:r>
              <a:rPr lang="en-US" altLang="zh-CN"/>
              <a:t>)</a:t>
            </a:r>
            <a:endParaRPr lang="en-US" altLang="zh-CN"/>
          </a:p>
          <a:p>
            <a:pPr lvl="1">
              <a:buFont typeface="Wingdings" panose="05000000000000000000" charset="0"/>
              <a:buChar char=""/>
            </a:pPr>
            <a:r>
              <a:rPr lang="en-US" altLang="zh-CN"/>
              <a:t>Binary search tree. (BST)</a:t>
            </a:r>
            <a:endParaRPr lang="en-US" altLang="zh-CN"/>
          </a:p>
          <a:p>
            <a:pPr lvl="1">
              <a:buFont typeface="Wingdings" panose="05000000000000000000" charset="0"/>
              <a:buChar char=""/>
            </a:pPr>
            <a:r>
              <a:rPr lang="en-US" altLang="zh-CN"/>
              <a:t>Max/min Heap(priority queue).</a:t>
            </a:r>
            <a:endParaRPr lang="en-US" altLang="zh-CN"/>
          </a:p>
          <a:p>
            <a:pPr lvl="1">
              <a:buFont typeface="Wingdings" panose="05000000000000000000" charset="0"/>
              <a:buChar char=""/>
            </a:pPr>
            <a:r>
              <a:rPr lang="en-US" altLang="zh-CN"/>
              <a:t>Self-balancing search trees.(AVL)</a:t>
            </a:r>
            <a:endParaRPr lang="en-US" altLang="zh-CN"/>
          </a:p>
          <a:p>
            <a:pPr lvl="1">
              <a:buFont typeface="Wingdings" panose="05000000000000000000" charset="0"/>
              <a:buChar char=""/>
            </a:pPr>
            <a:r>
              <a:rPr lang="en-US" altLang="zh-CN"/>
              <a:t>Red-black tree.(RBT)</a:t>
            </a:r>
            <a:endParaRPr lang="en-US" altLang="zh-CN"/>
          </a:p>
          <a:p>
            <a:pPr lvl="1">
              <a:buFont typeface="Wingdings" panose="05000000000000000000" charset="0"/>
              <a:buChar char=""/>
            </a:pPr>
            <a:r>
              <a:rPr lang="en-US" altLang="zh-CN"/>
              <a:t>B+/B- tree. (B+/B-)</a:t>
            </a:r>
            <a:endParaRPr lang="en-US" altLang="zh-CN"/>
          </a:p>
          <a:p>
            <a:pPr lvl="1">
              <a:buFont typeface="Wingdings" panose="05000000000000000000" charset="0"/>
              <a:buChar char=""/>
            </a:pPr>
            <a:r>
              <a:rPr lang="en-US" altLang="zh-CN"/>
              <a:t>Winner/loser tree.</a:t>
            </a:r>
            <a:endParaRPr lang="en-US" altLang="zh-CN"/>
          </a:p>
          <a:p>
            <a:pPr lvl="1">
              <a:buFont typeface="Wingdings" panose="05000000000000000000" charset="0"/>
              <a:buChar char=""/>
            </a:pPr>
            <a:r>
              <a:rPr lang="en-US" altLang="zh-CN"/>
              <a:t>Devision tree</a:t>
            </a:r>
            <a:endParaRPr lang="en-US" altLang="zh-CN"/>
          </a:p>
          <a:p>
            <a:pPr marL="320040" lvl="1" indent="-320040" algn="l">
              <a:spcBef>
                <a:spcPts val="700"/>
              </a:spcBef>
              <a:buClr>
                <a:schemeClr val="accent2"/>
              </a:buClr>
              <a:buFont typeface="Wingdings" panose="05000000000000000000" charset="0"/>
            </a:pPr>
            <a:r>
              <a:rPr lang="en-US" altLang="zh-CN" sz="2900"/>
              <a:t>Forest</a:t>
            </a:r>
            <a:endParaRPr lang="en-US" altLang="zh-CN" sz="2900"/>
          </a:p>
          <a:p>
            <a:pPr marL="777240" lvl="2" indent="-320040" algn="l">
              <a:spcBef>
                <a:spcPts val="700"/>
              </a:spcBef>
              <a:buClr>
                <a:schemeClr val="accent2"/>
              </a:buClr>
              <a:buFont typeface="Wingdings" panose="05000000000000000000" charset="0"/>
            </a:pPr>
            <a:r>
              <a:rPr lang="en-US" altLang="zh-CN" sz="2565"/>
              <a:t>Random forest.</a:t>
            </a:r>
            <a:endParaRPr lang="en-US" altLang="zh-CN" sz="2565"/>
          </a:p>
          <a:p>
            <a:pPr marL="457200" lvl="2" indent="0" algn="l">
              <a:spcBef>
                <a:spcPts val="700"/>
              </a:spcBef>
              <a:buClr>
                <a:schemeClr val="accent2"/>
              </a:buClr>
              <a:buFont typeface="Wingdings" panose="05000000000000000000" charset="0"/>
              <a:buNone/>
            </a:pPr>
            <a:endParaRPr lang="en-US" altLang="zh-CN" sz="2565"/>
          </a:p>
          <a:p>
            <a:pPr marL="365760" lvl="1" indent="0">
              <a:buFont typeface="Wingdings" panose="05000000000000000000" charset="0"/>
              <a:buNone/>
            </a:pPr>
            <a:endParaRPr lang="en-US" altLang="zh-CN"/>
          </a:p>
        </p:txBody>
      </p:sp>
      <p:sp>
        <p:nvSpPr>
          <p:cNvPr id="5" name="标题 4"/>
          <p:cNvSpPr>
            <a:spLocks noGrp="1"/>
          </p:cNvSpPr>
          <p:nvPr>
            <p:ph type="title"/>
          </p:nvPr>
        </p:nvSpPr>
        <p:spPr/>
        <p:txBody>
          <a:bodyPr/>
          <a:lstStyle/>
          <a:p>
            <a:r>
              <a:rPr lang="en-US" altLang="zh-CN" sz="3600"/>
              <a:t>Tree classification</a:t>
            </a:r>
            <a:endParaRPr lang="en-US" altLang="zh-CN"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297305" y="429260"/>
            <a:ext cx="6328410" cy="741045"/>
          </a:xfrm>
        </p:spPr>
        <p:txBody>
          <a:bodyPr/>
          <a:p>
            <a:r>
              <a:rPr lang="en-US" altLang="zh-CN" sz="2800">
                <a:sym typeface="+mn-ea"/>
              </a:rPr>
              <a:t>Preorder Traversal - (Morris)</a:t>
            </a:r>
            <a:endParaRPr lang="en-US" altLang="zh-CN" sz="2800">
              <a:sym typeface="+mn-ea"/>
            </a:endParaRPr>
          </a:p>
        </p:txBody>
      </p:sp>
      <p:pic>
        <p:nvPicPr>
          <p:cNvPr id="2" name="图片 1"/>
          <p:cNvPicPr>
            <a:picLocks noChangeAspect="1"/>
          </p:cNvPicPr>
          <p:nvPr/>
        </p:nvPicPr>
        <p:blipFill>
          <a:blip r:embed="rId1"/>
          <a:stretch>
            <a:fillRect/>
          </a:stretch>
        </p:blipFill>
        <p:spPr>
          <a:xfrm>
            <a:off x="412750" y="1542415"/>
            <a:ext cx="8405495" cy="46793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297305" y="149225"/>
            <a:ext cx="6328410" cy="741045"/>
          </a:xfrm>
        </p:spPr>
        <p:txBody>
          <a:bodyPr/>
          <a:p>
            <a:r>
              <a:rPr lang="en-US" altLang="zh-CN" sz="2800">
                <a:sym typeface="+mn-ea"/>
              </a:rPr>
              <a:t>Preorder Traversal - (Morris)</a:t>
            </a:r>
            <a:endParaRPr lang="en-US" altLang="zh-CN" sz="2800">
              <a:sym typeface="+mn-ea"/>
            </a:endParaRPr>
          </a:p>
        </p:txBody>
      </p:sp>
      <p:graphicFrame>
        <p:nvGraphicFramePr>
          <p:cNvPr id="5" name="表格 4"/>
          <p:cNvGraphicFramePr/>
          <p:nvPr/>
        </p:nvGraphicFramePr>
        <p:xfrm>
          <a:off x="594360" y="785495"/>
          <a:ext cx="8295640" cy="5897245"/>
        </p:xfrm>
        <a:graphic>
          <a:graphicData uri="http://schemas.openxmlformats.org/drawingml/2006/table">
            <a:tbl>
              <a:tblPr firstRow="1" bandRow="1">
                <a:tableStyleId>{5C22544A-7EE6-4342-B048-85BDC9FD1C3A}</a:tableStyleId>
              </a:tblPr>
              <a:tblGrid>
                <a:gridCol w="8295640"/>
              </a:tblGrid>
              <a:tr h="5897245">
                <a:tc>
                  <a:txBody>
                    <a:bodyPr/>
                    <a:p>
                      <a:pPr>
                        <a:buNone/>
                      </a:pPr>
                      <a:r>
                        <a:rPr lang="zh-CN" altLang="en-US" sz="1400"/>
                        <a:t>vector&lt;Dtype&gt; BItree&lt;Dtype&gt;::bt_travelMorris(TreeNode*&amp; root) {</a:t>
                      </a:r>
                      <a:endParaRPr lang="zh-CN" altLang="en-US" sz="1400"/>
                    </a:p>
                    <a:p>
                      <a:pPr>
                        <a:buNone/>
                      </a:pPr>
                      <a:r>
                        <a:rPr lang="zh-CN" altLang="en-US" sz="1400"/>
                        <a:t>    vector&lt;Dtype&gt; result;</a:t>
                      </a:r>
                      <a:endParaRPr lang="zh-CN" altLang="en-US" sz="1400"/>
                    </a:p>
                    <a:p>
                      <a:pPr>
                        <a:buNone/>
                      </a:pPr>
                      <a:r>
                        <a:rPr lang="zh-CN" altLang="en-US" sz="1400"/>
                        <a:t>    TreeNode* cur = root, *prev = nullptr;</a:t>
                      </a:r>
                      <a:endParaRPr lang="zh-CN" altLang="en-US" sz="1400"/>
                    </a:p>
                    <a:p>
                      <a:pPr>
                        <a:buNone/>
                      </a:pPr>
                      <a:endParaRPr lang="zh-CN" altLang="en-US" sz="1200"/>
                    </a:p>
                    <a:p>
                      <a:pPr>
                        <a:buNone/>
                      </a:pPr>
                      <a:r>
                        <a:rPr lang="zh-CN" altLang="en-US" sz="1400"/>
                        <a:t>    while (cur != nullptr) {</a:t>
                      </a:r>
                      <a:endParaRPr lang="zh-CN" altLang="en-US" sz="1400"/>
                    </a:p>
                    <a:p>
                      <a:pPr>
                        <a:buNone/>
                      </a:pPr>
                      <a:r>
                        <a:rPr lang="zh-CN" altLang="en-US" sz="1400"/>
                        <a:t>	if (cur-&gt;left == nullptr) {</a:t>
                      </a:r>
                      <a:endParaRPr lang="zh-CN" altLang="en-US" sz="1400"/>
                    </a:p>
                    <a:p>
                      <a:pPr>
                        <a:buNone/>
                      </a:pPr>
                      <a:r>
                        <a:rPr lang="zh-CN" altLang="en-US" sz="1400"/>
                        <a:t>		result.push_back(cur-&gt;val);</a:t>
                      </a:r>
                      <a:endParaRPr lang="zh-CN" altLang="en-US" sz="1400"/>
                    </a:p>
                    <a:p>
                      <a:pPr>
                        <a:buNone/>
                      </a:pPr>
                      <a:r>
                        <a:rPr lang="zh-CN" altLang="en-US" sz="1400"/>
                        <a:t>		prev = cur;</a:t>
                      </a:r>
                      <a:endParaRPr lang="zh-CN" altLang="en-US" sz="1400"/>
                    </a:p>
                    <a:p>
                      <a:pPr>
                        <a:buNone/>
                      </a:pPr>
                      <a:r>
                        <a:rPr lang="zh-CN" altLang="en-US" sz="1400"/>
                        <a:t>		cur = cur-&gt;right;</a:t>
                      </a:r>
                      <a:endParaRPr lang="zh-CN" altLang="en-US" sz="1400"/>
                    </a:p>
                    <a:p>
                      <a:pPr>
                        <a:buNone/>
                      </a:pPr>
                      <a:r>
                        <a:rPr lang="zh-CN" altLang="en-US" sz="1400"/>
                        <a:t>	}else {</a:t>
                      </a:r>
                      <a:endParaRPr lang="zh-CN" altLang="en-US" sz="1400"/>
                    </a:p>
                    <a:p>
                      <a:pPr>
                        <a:buNone/>
                      </a:pPr>
                      <a:r>
                        <a:rPr lang="zh-CN" altLang="en-US" sz="1400"/>
                        <a:t>	    TreeNode* node = cur-&gt;left;</a:t>
                      </a:r>
                      <a:endParaRPr lang="zh-CN" altLang="en-US" sz="1400"/>
                    </a:p>
                    <a:p>
                      <a:pPr>
                        <a:buNone/>
                      </a:pPr>
                      <a:r>
                        <a:rPr lang="zh-CN" altLang="en-US" sz="1400"/>
                        <a:t>	    while(node-&gt;right != nullptr &amp;&amp; node-&gt;right != cur)</a:t>
                      </a:r>
                      <a:endParaRPr lang="zh-CN" altLang="en-US" sz="1400"/>
                    </a:p>
                    <a:p>
                      <a:pPr>
                        <a:buNone/>
                      </a:pPr>
                      <a:r>
                        <a:rPr lang="zh-CN" altLang="en-US" sz="1400"/>
                        <a:t>		node = node-&gt;right;</a:t>
                      </a:r>
                      <a:endParaRPr lang="zh-CN" altLang="en-US" sz="1400"/>
                    </a:p>
                    <a:p>
                      <a:pPr>
                        <a:buNone/>
                      </a:pPr>
                      <a:r>
                        <a:rPr lang="zh-CN" altLang="en-US" sz="1400"/>
                        <a:t>		if (node-&gt;right == nullptr) {</a:t>
                      </a:r>
                      <a:endParaRPr lang="zh-CN" altLang="en-US" sz="1400"/>
                    </a:p>
                    <a:p>
                      <a:pPr>
                        <a:buNone/>
                      </a:pPr>
                      <a:r>
                        <a:rPr lang="zh-CN" altLang="en-US" sz="1400"/>
                        <a:t>			result.push_back(cur-&gt;val);</a:t>
                      </a:r>
                      <a:endParaRPr lang="zh-CN" altLang="en-US" sz="1400"/>
                    </a:p>
                    <a:p>
                      <a:pPr>
                        <a:buNone/>
                      </a:pPr>
                      <a:r>
                        <a:rPr lang="zh-CN" altLang="en-US" sz="1400"/>
                        <a:t>			node-&gt;right = cur;</a:t>
                      </a:r>
                      <a:endParaRPr lang="zh-CN" altLang="en-US" sz="1400"/>
                    </a:p>
                    <a:p>
                      <a:pPr>
                        <a:buNone/>
                      </a:pPr>
                      <a:r>
                        <a:rPr lang="zh-CN" altLang="en-US" sz="1400"/>
                        <a:t>			prev = cur;</a:t>
                      </a:r>
                      <a:endParaRPr lang="zh-CN" altLang="en-US" sz="1400"/>
                    </a:p>
                    <a:p>
                      <a:pPr>
                        <a:buNone/>
                      </a:pPr>
                      <a:r>
                        <a:rPr lang="zh-CN" altLang="en-US" sz="1400"/>
                        <a:t>			cur = cur-&gt;left;</a:t>
                      </a:r>
                      <a:endParaRPr lang="zh-CN" altLang="en-US" sz="1400"/>
                    </a:p>
                    <a:p>
                      <a:pPr>
                        <a:buNone/>
                      </a:pPr>
                      <a:r>
                        <a:rPr lang="zh-CN" altLang="en-US" sz="1400"/>
                        <a:t>		}else {</a:t>
                      </a:r>
                      <a:endParaRPr lang="zh-CN" altLang="en-US" sz="1400"/>
                    </a:p>
                    <a:p>
                      <a:pPr>
                        <a:buNone/>
                      </a:pPr>
                      <a:r>
                        <a:rPr lang="zh-CN" altLang="en-US" sz="1400"/>
                        <a:t>			node-&gt;right = nullptr;</a:t>
                      </a:r>
                      <a:endParaRPr lang="zh-CN" altLang="en-US" sz="1400"/>
                    </a:p>
                    <a:p>
                      <a:pPr>
                        <a:buNone/>
                      </a:pPr>
                      <a:r>
                        <a:rPr lang="zh-CN" altLang="en-US" sz="1400"/>
                        <a:t>			cur = cur-&gt;right;</a:t>
                      </a:r>
                      <a:endParaRPr lang="zh-CN" altLang="en-US" sz="1400"/>
                    </a:p>
                    <a:p>
                      <a:pPr>
                        <a:buNone/>
                      </a:pPr>
                      <a:r>
                        <a:rPr lang="zh-CN" altLang="en-US" sz="1400"/>
                        <a:t>		}</a:t>
                      </a:r>
                      <a:endParaRPr lang="zh-CN" altLang="en-US" sz="1400"/>
                    </a:p>
                    <a:p>
                      <a:pPr>
                        <a:buNone/>
                      </a:pPr>
                      <a:r>
                        <a:rPr lang="zh-CN" altLang="en-US" sz="1400"/>
                        <a:t>	 }</a:t>
                      </a:r>
                      <a:endParaRPr lang="zh-CN" altLang="en-US" sz="1400"/>
                    </a:p>
                    <a:p>
                      <a:pPr>
                        <a:buNone/>
                      </a:pPr>
                      <a:r>
                        <a:rPr lang="zh-CN" altLang="en-US" sz="1400"/>
                        <a:t>     }</a:t>
                      </a:r>
                      <a:endParaRPr lang="zh-CN" altLang="en-US" sz="1400"/>
                    </a:p>
                    <a:p>
                      <a:pPr>
                        <a:buNone/>
                      </a:pPr>
                      <a:r>
                        <a:rPr lang="zh-CN" altLang="en-US" sz="1400"/>
                        <a:t>   return result;</a:t>
                      </a:r>
                      <a:endParaRPr lang="zh-CN" altLang="en-US" sz="1400"/>
                    </a:p>
                    <a:p>
                      <a:pPr>
                        <a:buNone/>
                      </a:pPr>
                      <a:r>
                        <a:rPr lang="zh-CN" altLang="en-US" sz="1400"/>
                        <a:t>}                           </a:t>
                      </a:r>
                      <a:r>
                        <a:rPr lang="en-US" altLang="zh-CN" sz="1400"/>
                        <a:t>// </a:t>
                      </a:r>
                      <a:r>
                        <a:rPr lang="zh-CN" altLang="en-US" sz="1400"/>
                        <a:t>时间复杂度 </a:t>
                      </a:r>
                      <a:r>
                        <a:rPr lang="en-US" altLang="zh-CN" sz="1400"/>
                        <a:t>O(n),  </a:t>
                      </a:r>
                      <a:r>
                        <a:rPr lang="zh-CN" altLang="en-US" sz="1400"/>
                        <a:t>空间复杂度</a:t>
                      </a:r>
                      <a:r>
                        <a:rPr lang="en-US" altLang="zh-CN" sz="1400"/>
                        <a:t>O(1)</a:t>
                      </a:r>
                      <a:endParaRPr lang="en-US" altLang="zh-CN" sz="140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标题 379905"/>
          <p:cNvSpPr>
            <a:spLocks noGrp="1"/>
          </p:cNvSpPr>
          <p:nvPr>
            <p:ph type="title"/>
          </p:nvPr>
        </p:nvSpPr>
        <p:spPr/>
        <p:txBody>
          <a:bodyPr anchor="ctr"/>
          <a:lstStyle/>
          <a:p>
            <a:r>
              <a:rPr lang="en-US" altLang="zh-CN"/>
              <a:t>Postorder Traversal</a:t>
            </a:r>
            <a:endParaRPr lang="en-US" altLang="zh-CN"/>
          </a:p>
        </p:txBody>
      </p:sp>
      <p:sp>
        <p:nvSpPr>
          <p:cNvPr id="379907" name="文本占位符 379906"/>
          <p:cNvSpPr>
            <a:spLocks noGrp="1"/>
          </p:cNvSpPr>
          <p:nvPr>
            <p:ph type="body" idx="1"/>
          </p:nvPr>
        </p:nvSpPr>
        <p:spPr>
          <a:xfrm>
            <a:off x="685800" y="1752600"/>
            <a:ext cx="4038600" cy="1831975"/>
          </a:xfrm>
        </p:spPr>
        <p:txBody>
          <a:bodyPr/>
          <a:lstStyle/>
          <a:p>
            <a:r>
              <a:rPr lang="en-US" altLang="zh-CN" sz="1800"/>
              <a:t>In a postorder traversal, a node is visited after its descendants</a:t>
            </a:r>
            <a:endParaRPr lang="en-US" altLang="zh-CN" sz="1800"/>
          </a:p>
          <a:p>
            <a:r>
              <a:rPr lang="en-US" altLang="zh-CN" sz="1800"/>
              <a:t>Application: compute space used by files in a directory and its subdirectories</a:t>
            </a:r>
            <a:endParaRPr lang="en-US" altLang="zh-CN" sz="1800"/>
          </a:p>
        </p:txBody>
      </p:sp>
      <p:sp>
        <p:nvSpPr>
          <p:cNvPr id="379908" name="文本框 379907"/>
          <p:cNvSpPr txBox="1"/>
          <p:nvPr/>
        </p:nvSpPr>
        <p:spPr>
          <a:xfrm>
            <a:off x="5181600" y="1819275"/>
            <a:ext cx="3352800" cy="1381125"/>
          </a:xfrm>
          <a:prstGeom prst="rect">
            <a:avLst/>
          </a:prstGeom>
          <a:noFill/>
          <a:ln w="9525" cap="flat" cmpd="sng">
            <a:solidFill>
              <a:srgbClr val="000000"/>
            </a:solidFill>
            <a:prstDash val="solid"/>
            <a:miter/>
            <a:headEnd type="none" w="med" len="med"/>
            <a:tailEnd type="none" w="med" len="med"/>
          </a:ln>
        </p:spPr>
        <p:txBody>
          <a:bodyPr>
            <a:spAutoFit/>
          </a:bodyPr>
          <a:lstStyle/>
          <a:p>
            <a:pPr>
              <a:lnSpc>
                <a:spcPct val="90000"/>
              </a:lnSpc>
              <a:spcBef>
                <a:spcPct val="20000"/>
              </a:spcBef>
              <a:buClr>
                <a:schemeClr val="hlink"/>
              </a:buClr>
              <a:buSzPct val="110000"/>
              <a:buFont typeface="Wingdings" panose="05000000000000000000" pitchFamily="2" charset="2"/>
              <a:buNone/>
            </a:pPr>
            <a:r>
              <a:rPr lang="en-US" altLang="zh-CN" sz="2000" b="1">
                <a:solidFill>
                  <a:srgbClr val="000000"/>
                </a:solidFill>
                <a:latin typeface="Times New Roman" panose="02020603050405020304" pitchFamily="18" charset="0"/>
              </a:rPr>
              <a:t>Algorithm</a:t>
            </a:r>
            <a:r>
              <a:rPr lang="en-US" altLang="zh-CN" sz="2000">
                <a:latin typeface="Times New Roman" panose="02020603050405020304" pitchFamily="18" charset="0"/>
              </a:rPr>
              <a:t> </a:t>
            </a:r>
            <a:r>
              <a:rPr lang="en-US" altLang="zh-CN" sz="2000" b="1" i="1">
                <a:solidFill>
                  <a:schemeClr val="tx2"/>
                </a:solidFill>
                <a:latin typeface="Times New Roman" panose="02020603050405020304" pitchFamily="18" charset="0"/>
              </a:rPr>
              <a:t>postOrder</a:t>
            </a:r>
            <a:r>
              <a:rPr lang="en-US" altLang="zh-CN" sz="2000">
                <a:solidFill>
                  <a:schemeClr val="tx2"/>
                </a:solidFill>
                <a:latin typeface="Times New Roman" panose="02020603050405020304" pitchFamily="18" charset="0"/>
              </a:rPr>
              <a:t>(</a:t>
            </a:r>
            <a:r>
              <a:rPr lang="en-US" altLang="zh-CN" sz="2000" b="1" i="1">
                <a:solidFill>
                  <a:schemeClr val="tx2"/>
                </a:solidFill>
                <a:latin typeface="Times New Roman" panose="02020603050405020304" pitchFamily="18" charset="0"/>
              </a:rPr>
              <a:t>v</a:t>
            </a:r>
            <a:r>
              <a:rPr lang="en-US" altLang="zh-CN" sz="2000">
                <a:solidFill>
                  <a:schemeClr val="tx2"/>
                </a:solidFill>
                <a:latin typeface="Times New Roman" panose="02020603050405020304" pitchFamily="18" charset="0"/>
              </a:rPr>
              <a:t>)</a:t>
            </a:r>
            <a:endParaRPr lang="en-US" altLang="zh-CN" sz="2000">
              <a:solidFill>
                <a:schemeClr val="tx2"/>
              </a:solidFill>
              <a:latin typeface="Times New Roman" panose="02020603050405020304" pitchFamily="18" charset="0"/>
            </a:endParaRPr>
          </a:p>
          <a:p>
            <a:pPr lvl="1">
              <a:lnSpc>
                <a:spcPct val="90000"/>
              </a:lnSpc>
              <a:spcBef>
                <a:spcPct val="20000"/>
              </a:spcBef>
              <a:buClr>
                <a:schemeClr val="hlink"/>
              </a:buClr>
              <a:buSzPct val="110000"/>
              <a:buFont typeface="Wingdings" panose="05000000000000000000" pitchFamily="2" charset="2"/>
              <a:buNone/>
            </a:pPr>
            <a:r>
              <a:rPr lang="en-US" altLang="zh-CN" sz="2000" b="1">
                <a:solidFill>
                  <a:srgbClr val="000000"/>
                </a:solidFill>
                <a:latin typeface="Times New Roman" panose="02020603050405020304" pitchFamily="18" charset="0"/>
              </a:rPr>
              <a:t>for</a:t>
            </a:r>
            <a:r>
              <a:rPr lang="en-US" altLang="zh-CN" sz="2000">
                <a:solidFill>
                  <a:srgbClr val="000000"/>
                </a:solidFill>
                <a:latin typeface="Times New Roman" panose="02020603050405020304" pitchFamily="18" charset="0"/>
              </a:rPr>
              <a:t> </a:t>
            </a:r>
            <a:r>
              <a:rPr lang="en-US" altLang="zh-CN" sz="2000" b="1">
                <a:solidFill>
                  <a:srgbClr val="000000"/>
                </a:solidFill>
                <a:latin typeface="Times New Roman" panose="02020603050405020304" pitchFamily="18" charset="0"/>
              </a:rPr>
              <a:t>each</a:t>
            </a:r>
            <a:r>
              <a:rPr lang="en-US" altLang="zh-CN" sz="2000">
                <a:latin typeface="Times New Roman" panose="02020603050405020304" pitchFamily="18" charset="0"/>
              </a:rPr>
              <a:t> </a:t>
            </a:r>
            <a:r>
              <a:rPr lang="en-US" altLang="zh-CN" sz="2000">
                <a:solidFill>
                  <a:schemeClr val="accent2"/>
                </a:solidFill>
                <a:latin typeface="Times New Roman" panose="02020603050405020304" pitchFamily="18" charset="0"/>
              </a:rPr>
              <a:t>child </a:t>
            </a:r>
            <a:r>
              <a:rPr lang="en-US" altLang="zh-CN" sz="2000" b="1" i="1">
                <a:solidFill>
                  <a:schemeClr val="accent2"/>
                </a:solidFill>
                <a:latin typeface="Times New Roman" panose="02020603050405020304" pitchFamily="18" charset="0"/>
              </a:rPr>
              <a:t>w</a:t>
            </a:r>
            <a:r>
              <a:rPr lang="en-US" altLang="zh-CN" sz="2000">
                <a:solidFill>
                  <a:schemeClr val="accent2"/>
                </a:solidFill>
                <a:latin typeface="Times New Roman" panose="02020603050405020304" pitchFamily="18" charset="0"/>
              </a:rPr>
              <a:t> of </a:t>
            </a:r>
            <a:r>
              <a:rPr lang="en-US" altLang="zh-CN" sz="2000" b="1" i="1">
                <a:solidFill>
                  <a:schemeClr val="accent2"/>
                </a:solidFill>
                <a:latin typeface="Times New Roman" panose="02020603050405020304" pitchFamily="18" charset="0"/>
              </a:rPr>
              <a:t>v</a:t>
            </a:r>
            <a:endParaRPr lang="en-US" altLang="zh-CN" sz="2000" b="1" i="1">
              <a:solidFill>
                <a:schemeClr val="accent2"/>
              </a:solidFill>
              <a:latin typeface="Times New Roman" panose="02020603050405020304" pitchFamily="18" charset="0"/>
            </a:endParaRPr>
          </a:p>
          <a:p>
            <a:pPr lvl="1">
              <a:lnSpc>
                <a:spcPct val="90000"/>
              </a:lnSpc>
              <a:spcBef>
                <a:spcPct val="20000"/>
              </a:spcBef>
              <a:buClr>
                <a:schemeClr val="tx1"/>
              </a:buClr>
              <a:buSzPct val="60000"/>
              <a:buFont typeface="Wingdings" panose="05000000000000000000" pitchFamily="2" charset="2"/>
              <a:buNone/>
            </a:pPr>
            <a:r>
              <a:rPr lang="en-US" altLang="zh-CN" sz="2000" b="1" i="1">
                <a:solidFill>
                  <a:schemeClr val="accent2"/>
                </a:solidFill>
                <a:latin typeface="Times New Roman" panose="02020603050405020304" pitchFamily="18" charset="0"/>
              </a:rPr>
              <a:t>	postOrder</a:t>
            </a:r>
            <a:r>
              <a:rPr lang="en-US" altLang="zh-CN" sz="2000">
                <a:solidFill>
                  <a:schemeClr val="accent2"/>
                </a:solidFill>
                <a:latin typeface="Times New Roman" panose="02020603050405020304" pitchFamily="18" charset="0"/>
              </a:rPr>
              <a:t> (</a:t>
            </a:r>
            <a:r>
              <a:rPr lang="en-US" altLang="zh-CN" sz="2000" b="1" i="1">
                <a:solidFill>
                  <a:schemeClr val="accent2"/>
                </a:solidFill>
                <a:latin typeface="Times New Roman" panose="02020603050405020304" pitchFamily="18" charset="0"/>
              </a:rPr>
              <a:t>w</a:t>
            </a:r>
            <a:r>
              <a:rPr lang="en-US" altLang="zh-CN" sz="2000">
                <a:solidFill>
                  <a:schemeClr val="accent2"/>
                </a:solidFill>
                <a:latin typeface="Times New Roman" panose="02020603050405020304" pitchFamily="18" charset="0"/>
              </a:rPr>
              <a:t>)</a:t>
            </a:r>
            <a:endParaRPr lang="en-US" altLang="zh-CN" sz="2000">
              <a:latin typeface="Times New Roman" panose="02020603050405020304" pitchFamily="18" charset="0"/>
            </a:endParaRPr>
          </a:p>
          <a:p>
            <a:pPr lvl="1">
              <a:lnSpc>
                <a:spcPct val="90000"/>
              </a:lnSpc>
              <a:spcBef>
                <a:spcPct val="20000"/>
              </a:spcBef>
              <a:buClr>
                <a:schemeClr val="tx1"/>
              </a:buClr>
              <a:buSzPct val="60000"/>
              <a:buFont typeface="Wingdings" panose="05000000000000000000" pitchFamily="2" charset="2"/>
              <a:buNone/>
            </a:pPr>
            <a:r>
              <a:rPr lang="en-US" altLang="zh-CN" sz="2000" b="1" i="1">
                <a:solidFill>
                  <a:schemeClr val="accent2"/>
                </a:solidFill>
                <a:latin typeface="Times New Roman" panose="02020603050405020304" pitchFamily="18" charset="0"/>
              </a:rPr>
              <a:t>visit</a:t>
            </a:r>
            <a:r>
              <a:rPr lang="en-US" altLang="zh-CN" sz="2000">
                <a:solidFill>
                  <a:schemeClr val="accent2"/>
                </a:solidFill>
                <a:latin typeface="Times New Roman" panose="02020603050405020304" pitchFamily="18" charset="0"/>
              </a:rPr>
              <a:t>(</a:t>
            </a:r>
            <a:r>
              <a:rPr lang="en-US" altLang="zh-CN" sz="2000" b="1" i="1">
                <a:solidFill>
                  <a:schemeClr val="accent2"/>
                </a:solidFill>
                <a:latin typeface="Times New Roman" panose="02020603050405020304" pitchFamily="18" charset="0"/>
              </a:rPr>
              <a:t>v</a:t>
            </a:r>
            <a:r>
              <a:rPr lang="en-US" altLang="zh-CN" sz="2000">
                <a:solidFill>
                  <a:schemeClr val="accent2"/>
                </a:solidFill>
                <a:latin typeface="Times New Roman" panose="02020603050405020304" pitchFamily="18" charset="0"/>
              </a:rPr>
              <a:t>)</a:t>
            </a:r>
            <a:endParaRPr lang="en-US" altLang="zh-CN" sz="2000">
              <a:solidFill>
                <a:schemeClr val="accent2"/>
              </a:solidFill>
              <a:latin typeface="Times New Roman" panose="02020603050405020304" pitchFamily="18" charset="0"/>
            </a:endParaRPr>
          </a:p>
        </p:txBody>
      </p:sp>
      <p:grpSp>
        <p:nvGrpSpPr>
          <p:cNvPr id="379909" name="组合 379908"/>
          <p:cNvGrpSpPr/>
          <p:nvPr/>
        </p:nvGrpSpPr>
        <p:grpSpPr>
          <a:xfrm>
            <a:off x="846138" y="3505200"/>
            <a:ext cx="7793037" cy="2713038"/>
            <a:chOff x="533" y="2208"/>
            <a:chExt cx="4909" cy="1709"/>
          </a:xfrm>
        </p:grpSpPr>
        <p:sp>
          <p:nvSpPr>
            <p:cNvPr id="379910" name="圆角矩形 379909"/>
            <p:cNvSpPr>
              <a:spLocks noChangeAspect="1"/>
            </p:cNvSpPr>
            <p:nvPr/>
          </p:nvSpPr>
          <p:spPr>
            <a:xfrm>
              <a:off x="2860" y="2352"/>
              <a:ext cx="451" cy="242"/>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cs16/</a:t>
              </a:r>
              <a:endParaRPr lang="en-US" altLang="zh-CN" sz="1600">
                <a:latin typeface="Tahoma" panose="020B0604030504040204" pitchFamily="34" charset="0"/>
              </a:endParaRPr>
            </a:p>
          </p:txBody>
        </p:sp>
        <p:sp>
          <p:nvSpPr>
            <p:cNvPr id="379911" name="圆角矩形 379910"/>
            <p:cNvSpPr>
              <a:spLocks noChangeAspect="1"/>
            </p:cNvSpPr>
            <p:nvPr/>
          </p:nvSpPr>
          <p:spPr>
            <a:xfrm>
              <a:off x="872" y="2928"/>
              <a:ext cx="847" cy="242"/>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homeworks/</a:t>
              </a:r>
              <a:endParaRPr lang="en-US" altLang="zh-CN" sz="1600">
                <a:latin typeface="Tahoma" panose="020B0604030504040204" pitchFamily="34" charset="0"/>
              </a:endParaRPr>
            </a:p>
          </p:txBody>
        </p:sp>
        <p:sp>
          <p:nvSpPr>
            <p:cNvPr id="379912" name="圆角矩形 379911"/>
            <p:cNvSpPr>
              <a:spLocks noChangeAspect="1"/>
            </p:cNvSpPr>
            <p:nvPr/>
          </p:nvSpPr>
          <p:spPr>
            <a:xfrm>
              <a:off x="4838" y="2843"/>
              <a:ext cx="604" cy="412"/>
            </a:xfrm>
            <a:prstGeom prst="roundRect">
              <a:avLst>
                <a:gd name="adj" fmla="val 16667"/>
              </a:avLst>
            </a:prstGeom>
            <a:solidFill>
              <a:schemeClr val="folHlink"/>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err="1">
                  <a:latin typeface="Tahoma" panose="020B0604030504040204" pitchFamily="34" charset="0"/>
                </a:rPr>
                <a:t>todo.txt</a:t>
              </a:r>
              <a:br>
                <a:rPr lang="en-US" altLang="zh-CN" sz="1600">
                  <a:latin typeface="Tahoma" panose="020B0604030504040204" pitchFamily="34" charset="0"/>
                </a:rPr>
              </a:br>
              <a:r>
                <a:rPr lang="en-US" altLang="zh-CN" sz="1600">
                  <a:latin typeface="Tahoma" panose="020B0604030504040204" pitchFamily="34" charset="0"/>
                </a:rPr>
                <a:t>1K</a:t>
              </a:r>
              <a:endParaRPr lang="en-US" altLang="zh-CN" sz="1600">
                <a:latin typeface="Tahoma" panose="020B0604030504040204" pitchFamily="34" charset="0"/>
              </a:endParaRPr>
            </a:p>
          </p:txBody>
        </p:sp>
        <p:sp>
          <p:nvSpPr>
            <p:cNvPr id="379913" name="圆角矩形 379912"/>
            <p:cNvSpPr>
              <a:spLocks noChangeAspect="1"/>
            </p:cNvSpPr>
            <p:nvPr/>
          </p:nvSpPr>
          <p:spPr>
            <a:xfrm>
              <a:off x="3405" y="2928"/>
              <a:ext cx="735" cy="242"/>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programs/</a:t>
              </a:r>
              <a:endParaRPr lang="en-US" altLang="zh-CN" sz="1600">
                <a:latin typeface="Tahoma" panose="020B0604030504040204" pitchFamily="34" charset="0"/>
              </a:endParaRPr>
            </a:p>
          </p:txBody>
        </p:sp>
        <p:sp>
          <p:nvSpPr>
            <p:cNvPr id="379914" name="圆角矩形 379913"/>
            <p:cNvSpPr>
              <a:spLocks noChangeAspect="1"/>
            </p:cNvSpPr>
            <p:nvPr/>
          </p:nvSpPr>
          <p:spPr>
            <a:xfrm>
              <a:off x="2448" y="3505"/>
              <a:ext cx="692" cy="412"/>
            </a:xfrm>
            <a:prstGeom prst="roundRect">
              <a:avLst>
                <a:gd name="adj" fmla="val 16667"/>
              </a:avLst>
            </a:prstGeom>
            <a:solidFill>
              <a:schemeClr val="folHlink"/>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DDR.java</a:t>
              </a:r>
              <a:br>
                <a:rPr lang="en-US" altLang="zh-CN" sz="1600">
                  <a:latin typeface="Tahoma" panose="020B0604030504040204" pitchFamily="34" charset="0"/>
                </a:rPr>
              </a:br>
              <a:r>
                <a:rPr lang="en-US" altLang="zh-CN" sz="1600">
                  <a:latin typeface="Tahoma" panose="020B0604030504040204" pitchFamily="34" charset="0"/>
                </a:rPr>
                <a:t>10K</a:t>
              </a:r>
              <a:endParaRPr lang="en-US" altLang="zh-CN" sz="1600">
                <a:latin typeface="Tahoma" panose="020B0604030504040204" pitchFamily="34" charset="0"/>
              </a:endParaRPr>
            </a:p>
          </p:txBody>
        </p:sp>
        <p:sp>
          <p:nvSpPr>
            <p:cNvPr id="379915" name="圆角矩形 379914"/>
            <p:cNvSpPr>
              <a:spLocks noChangeAspect="1"/>
            </p:cNvSpPr>
            <p:nvPr/>
          </p:nvSpPr>
          <p:spPr>
            <a:xfrm>
              <a:off x="3376" y="3505"/>
              <a:ext cx="803" cy="412"/>
            </a:xfrm>
            <a:prstGeom prst="roundRect">
              <a:avLst>
                <a:gd name="adj" fmla="val 16667"/>
              </a:avLst>
            </a:prstGeom>
            <a:solidFill>
              <a:schemeClr val="folHlink"/>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Stocks.java</a:t>
              </a:r>
              <a:br>
                <a:rPr lang="en-US" altLang="zh-CN" sz="1600">
                  <a:latin typeface="Tahoma" panose="020B0604030504040204" pitchFamily="34" charset="0"/>
                </a:rPr>
              </a:br>
              <a:r>
                <a:rPr lang="en-US" altLang="zh-CN" sz="1600">
                  <a:latin typeface="Tahoma" panose="020B0604030504040204" pitchFamily="34" charset="0"/>
                </a:rPr>
                <a:t>25K</a:t>
              </a:r>
              <a:endParaRPr lang="en-US" altLang="zh-CN" sz="1600">
                <a:latin typeface="Tahoma" panose="020B0604030504040204" pitchFamily="34" charset="0"/>
              </a:endParaRPr>
            </a:p>
          </p:txBody>
        </p:sp>
        <p:sp>
          <p:nvSpPr>
            <p:cNvPr id="379916" name="圆角矩形 379915"/>
            <p:cNvSpPr>
              <a:spLocks noChangeAspect="1"/>
            </p:cNvSpPr>
            <p:nvPr/>
          </p:nvSpPr>
          <p:spPr>
            <a:xfrm>
              <a:off x="533" y="3505"/>
              <a:ext cx="603" cy="412"/>
            </a:xfrm>
            <a:prstGeom prst="roundRect">
              <a:avLst>
                <a:gd name="adj" fmla="val 16667"/>
              </a:avLst>
            </a:prstGeom>
            <a:solidFill>
              <a:schemeClr val="folHlink"/>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h1c.doc</a:t>
              </a:r>
              <a:br>
                <a:rPr lang="en-US" altLang="zh-CN" sz="1600">
                  <a:latin typeface="Tahoma" panose="020B0604030504040204" pitchFamily="34" charset="0"/>
                </a:rPr>
              </a:br>
              <a:r>
                <a:rPr lang="en-US" altLang="zh-CN" sz="1600">
                  <a:latin typeface="Tahoma" panose="020B0604030504040204" pitchFamily="34" charset="0"/>
                </a:rPr>
                <a:t>3K</a:t>
              </a:r>
              <a:endParaRPr lang="en-US" altLang="zh-CN" sz="1600">
                <a:latin typeface="Tahoma" panose="020B0604030504040204" pitchFamily="34" charset="0"/>
              </a:endParaRPr>
            </a:p>
          </p:txBody>
        </p:sp>
        <p:sp>
          <p:nvSpPr>
            <p:cNvPr id="379917" name="圆角矩形 379916"/>
            <p:cNvSpPr>
              <a:spLocks noChangeAspect="1"/>
            </p:cNvSpPr>
            <p:nvPr/>
          </p:nvSpPr>
          <p:spPr>
            <a:xfrm>
              <a:off x="1466" y="3505"/>
              <a:ext cx="674" cy="412"/>
            </a:xfrm>
            <a:prstGeom prst="roundRect">
              <a:avLst>
                <a:gd name="adj" fmla="val 16667"/>
              </a:avLst>
            </a:prstGeom>
            <a:solidFill>
              <a:schemeClr val="folHlink"/>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h1nc.doc</a:t>
              </a:r>
              <a:br>
                <a:rPr lang="en-US" altLang="zh-CN" sz="1600">
                  <a:latin typeface="Tahoma" panose="020B0604030504040204" pitchFamily="34" charset="0"/>
                </a:rPr>
              </a:br>
              <a:r>
                <a:rPr lang="en-US" altLang="zh-CN" sz="1600">
                  <a:latin typeface="Tahoma" panose="020B0604030504040204" pitchFamily="34" charset="0"/>
                </a:rPr>
                <a:t>2K</a:t>
              </a:r>
              <a:endParaRPr lang="en-US" altLang="zh-CN" sz="1600">
                <a:latin typeface="Tahoma" panose="020B0604030504040204" pitchFamily="34" charset="0"/>
              </a:endParaRPr>
            </a:p>
          </p:txBody>
        </p:sp>
        <p:cxnSp>
          <p:nvCxnSpPr>
            <p:cNvPr id="379918" name="直接箭头连接符 379917"/>
            <p:cNvCxnSpPr>
              <a:stCxn id="379910" idx="2"/>
              <a:endCxn id="379911" idx="0"/>
            </p:cNvCxnSpPr>
            <p:nvPr/>
          </p:nvCxnSpPr>
          <p:spPr>
            <a:xfrm flipH="1">
              <a:off x="1296" y="2600"/>
              <a:ext cx="1790" cy="322"/>
            </a:xfrm>
            <a:prstGeom prst="straightConnector1">
              <a:avLst/>
            </a:prstGeom>
            <a:ln w="19050" cap="flat" cmpd="sng">
              <a:solidFill>
                <a:schemeClr val="tx1"/>
              </a:solidFill>
              <a:prstDash val="solid"/>
              <a:headEnd type="none" w="med" len="med"/>
              <a:tailEnd type="none" w="med" len="med"/>
            </a:ln>
          </p:spPr>
        </p:cxnSp>
        <p:cxnSp>
          <p:nvCxnSpPr>
            <p:cNvPr id="379919" name="直接箭头连接符 379918"/>
            <p:cNvCxnSpPr>
              <a:stCxn id="379910" idx="2"/>
              <a:endCxn id="379913" idx="0"/>
            </p:cNvCxnSpPr>
            <p:nvPr/>
          </p:nvCxnSpPr>
          <p:spPr>
            <a:xfrm>
              <a:off x="3086" y="2600"/>
              <a:ext cx="687" cy="322"/>
            </a:xfrm>
            <a:prstGeom prst="straightConnector1">
              <a:avLst/>
            </a:prstGeom>
            <a:ln w="19050" cap="flat" cmpd="sng">
              <a:solidFill>
                <a:schemeClr val="tx1"/>
              </a:solidFill>
              <a:prstDash val="solid"/>
              <a:headEnd type="none" w="med" len="med"/>
              <a:tailEnd type="none" w="med" len="med"/>
            </a:ln>
          </p:spPr>
        </p:cxnSp>
        <p:cxnSp>
          <p:nvCxnSpPr>
            <p:cNvPr id="379920" name="直接箭头连接符 379919"/>
            <p:cNvCxnSpPr>
              <a:stCxn id="379910" idx="2"/>
              <a:endCxn id="379912" idx="0"/>
            </p:cNvCxnSpPr>
            <p:nvPr/>
          </p:nvCxnSpPr>
          <p:spPr>
            <a:xfrm>
              <a:off x="3086" y="2600"/>
              <a:ext cx="2054" cy="237"/>
            </a:xfrm>
            <a:prstGeom prst="straightConnector1">
              <a:avLst/>
            </a:prstGeom>
            <a:ln w="19050" cap="flat" cmpd="sng">
              <a:solidFill>
                <a:schemeClr val="tx1"/>
              </a:solidFill>
              <a:prstDash val="solid"/>
              <a:headEnd type="none" w="med" len="med"/>
              <a:tailEnd type="none" w="med" len="med"/>
            </a:ln>
          </p:spPr>
        </p:cxnSp>
        <p:cxnSp>
          <p:nvCxnSpPr>
            <p:cNvPr id="379921" name="直接箭头连接符 379920"/>
            <p:cNvCxnSpPr>
              <a:stCxn id="379913" idx="2"/>
              <a:endCxn id="379915" idx="0"/>
            </p:cNvCxnSpPr>
            <p:nvPr/>
          </p:nvCxnSpPr>
          <p:spPr>
            <a:xfrm>
              <a:off x="3773" y="3176"/>
              <a:ext cx="5" cy="323"/>
            </a:xfrm>
            <a:prstGeom prst="straightConnector1">
              <a:avLst/>
            </a:prstGeom>
            <a:ln w="19050" cap="flat" cmpd="sng">
              <a:solidFill>
                <a:schemeClr val="tx1"/>
              </a:solidFill>
              <a:prstDash val="solid"/>
              <a:headEnd type="none" w="med" len="med"/>
              <a:tailEnd type="none" w="med" len="med"/>
            </a:ln>
          </p:spPr>
        </p:cxnSp>
        <p:cxnSp>
          <p:nvCxnSpPr>
            <p:cNvPr id="379922" name="直接箭头连接符 379921"/>
            <p:cNvCxnSpPr>
              <a:stCxn id="379913" idx="2"/>
              <a:endCxn id="379914" idx="0"/>
            </p:cNvCxnSpPr>
            <p:nvPr/>
          </p:nvCxnSpPr>
          <p:spPr>
            <a:xfrm flipH="1">
              <a:off x="2794" y="3176"/>
              <a:ext cx="979" cy="323"/>
            </a:xfrm>
            <a:prstGeom prst="straightConnector1">
              <a:avLst/>
            </a:prstGeom>
            <a:ln w="19050" cap="flat" cmpd="sng">
              <a:solidFill>
                <a:schemeClr val="tx1"/>
              </a:solidFill>
              <a:prstDash val="solid"/>
              <a:headEnd type="none" w="med" len="med"/>
              <a:tailEnd type="none" w="med" len="med"/>
            </a:ln>
          </p:spPr>
        </p:cxnSp>
        <p:cxnSp>
          <p:nvCxnSpPr>
            <p:cNvPr id="379923" name="直接箭头连接符 379922"/>
            <p:cNvCxnSpPr>
              <a:stCxn id="379911" idx="2"/>
              <a:endCxn id="379917" idx="0"/>
            </p:cNvCxnSpPr>
            <p:nvPr/>
          </p:nvCxnSpPr>
          <p:spPr>
            <a:xfrm>
              <a:off x="1296" y="3176"/>
              <a:ext cx="507" cy="323"/>
            </a:xfrm>
            <a:prstGeom prst="straightConnector1">
              <a:avLst/>
            </a:prstGeom>
            <a:ln w="19050" cap="flat" cmpd="sng">
              <a:solidFill>
                <a:schemeClr val="tx1"/>
              </a:solidFill>
              <a:prstDash val="solid"/>
              <a:headEnd type="none" w="med" len="med"/>
              <a:tailEnd type="none" w="med" len="med"/>
            </a:ln>
          </p:spPr>
        </p:cxnSp>
        <p:cxnSp>
          <p:nvCxnSpPr>
            <p:cNvPr id="379924" name="直接箭头连接符 379923"/>
            <p:cNvCxnSpPr>
              <a:stCxn id="379911" idx="2"/>
              <a:endCxn id="379916" idx="0"/>
            </p:cNvCxnSpPr>
            <p:nvPr/>
          </p:nvCxnSpPr>
          <p:spPr>
            <a:xfrm flipH="1">
              <a:off x="835" y="3176"/>
              <a:ext cx="461" cy="323"/>
            </a:xfrm>
            <a:prstGeom prst="straightConnector1">
              <a:avLst/>
            </a:prstGeom>
            <a:ln w="19050" cap="flat" cmpd="sng">
              <a:solidFill>
                <a:schemeClr val="tx1"/>
              </a:solidFill>
              <a:prstDash val="solid"/>
              <a:headEnd type="none" w="med" len="med"/>
              <a:tailEnd type="none" w="med" len="med"/>
            </a:ln>
          </p:spPr>
        </p:cxnSp>
        <p:sp>
          <p:nvSpPr>
            <p:cNvPr id="379925" name="圆角矩形 379924"/>
            <p:cNvSpPr>
              <a:spLocks noChangeAspect="1"/>
            </p:cNvSpPr>
            <p:nvPr/>
          </p:nvSpPr>
          <p:spPr>
            <a:xfrm>
              <a:off x="4416" y="3504"/>
              <a:ext cx="768" cy="412"/>
            </a:xfrm>
            <a:prstGeom prst="roundRect">
              <a:avLst>
                <a:gd name="adj" fmla="val 16667"/>
              </a:avLst>
            </a:prstGeom>
            <a:solidFill>
              <a:schemeClr val="folHlink"/>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Robot.java</a:t>
              </a:r>
              <a:br>
                <a:rPr lang="en-US" altLang="zh-CN" sz="1600">
                  <a:latin typeface="Tahoma" panose="020B0604030504040204" pitchFamily="34" charset="0"/>
                </a:rPr>
              </a:br>
              <a:r>
                <a:rPr lang="en-US" altLang="zh-CN" sz="1600">
                  <a:latin typeface="Tahoma" panose="020B0604030504040204" pitchFamily="34" charset="0"/>
                </a:rPr>
                <a:t>20K</a:t>
              </a:r>
              <a:endParaRPr lang="en-US" altLang="zh-CN" sz="1600">
                <a:latin typeface="Tahoma" panose="020B0604030504040204" pitchFamily="34" charset="0"/>
              </a:endParaRPr>
            </a:p>
          </p:txBody>
        </p:sp>
        <p:cxnSp>
          <p:nvCxnSpPr>
            <p:cNvPr id="379926" name="直接箭头连接符 379925"/>
            <p:cNvCxnSpPr>
              <a:stCxn id="379913" idx="2"/>
              <a:endCxn id="379925" idx="0"/>
            </p:cNvCxnSpPr>
            <p:nvPr/>
          </p:nvCxnSpPr>
          <p:spPr>
            <a:xfrm>
              <a:off x="3773" y="3176"/>
              <a:ext cx="1027" cy="322"/>
            </a:xfrm>
            <a:prstGeom prst="straightConnector1">
              <a:avLst/>
            </a:prstGeom>
            <a:ln w="19050" cap="flat" cmpd="sng">
              <a:solidFill>
                <a:schemeClr val="tx1"/>
              </a:solidFill>
              <a:prstDash val="solid"/>
              <a:headEnd type="none" w="med" len="med"/>
              <a:tailEnd type="none" w="med" len="med"/>
            </a:ln>
          </p:spPr>
        </p:cxnSp>
        <p:sp>
          <p:nvSpPr>
            <p:cNvPr id="379927" name="文本框 379926"/>
            <p:cNvSpPr txBox="1"/>
            <p:nvPr/>
          </p:nvSpPr>
          <p:spPr>
            <a:xfrm>
              <a:off x="2640" y="2208"/>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9</a:t>
              </a:r>
              <a:endParaRPr lang="en-US" altLang="zh-CN" sz="2000">
                <a:solidFill>
                  <a:schemeClr val="tx2"/>
                </a:solidFill>
                <a:latin typeface="Tahoma" panose="020B0604030504040204" pitchFamily="34" charset="0"/>
              </a:endParaRPr>
            </a:p>
          </p:txBody>
        </p:sp>
        <p:sp>
          <p:nvSpPr>
            <p:cNvPr id="379928" name="文本框 379927"/>
            <p:cNvSpPr txBox="1"/>
            <p:nvPr/>
          </p:nvSpPr>
          <p:spPr>
            <a:xfrm>
              <a:off x="1171" y="2720"/>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3</a:t>
              </a:r>
              <a:endParaRPr lang="en-US" altLang="zh-CN" sz="2000">
                <a:solidFill>
                  <a:schemeClr val="tx2"/>
                </a:solidFill>
                <a:latin typeface="Tahoma" panose="020B0604030504040204" pitchFamily="34" charset="0"/>
              </a:endParaRPr>
            </a:p>
          </p:txBody>
        </p:sp>
        <p:sp>
          <p:nvSpPr>
            <p:cNvPr id="379929" name="文本框 379928"/>
            <p:cNvSpPr txBox="1"/>
            <p:nvPr/>
          </p:nvSpPr>
          <p:spPr>
            <a:xfrm>
              <a:off x="709" y="3272"/>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1</a:t>
              </a:r>
              <a:endParaRPr lang="en-US" altLang="zh-CN" sz="2000">
                <a:solidFill>
                  <a:schemeClr val="tx2"/>
                </a:solidFill>
                <a:latin typeface="Tahoma" panose="020B0604030504040204" pitchFamily="34" charset="0"/>
              </a:endParaRPr>
            </a:p>
          </p:txBody>
        </p:sp>
        <p:sp>
          <p:nvSpPr>
            <p:cNvPr id="379930" name="文本框 379929"/>
            <p:cNvSpPr txBox="1"/>
            <p:nvPr/>
          </p:nvSpPr>
          <p:spPr>
            <a:xfrm>
              <a:off x="3264" y="2720"/>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7</a:t>
              </a:r>
              <a:endParaRPr lang="en-US" altLang="zh-CN" sz="2000">
                <a:solidFill>
                  <a:schemeClr val="tx2"/>
                </a:solidFill>
                <a:latin typeface="Tahoma" panose="020B0604030504040204" pitchFamily="34" charset="0"/>
              </a:endParaRPr>
            </a:p>
          </p:txBody>
        </p:sp>
        <p:sp>
          <p:nvSpPr>
            <p:cNvPr id="379931" name="文本框 379930"/>
            <p:cNvSpPr txBox="1"/>
            <p:nvPr/>
          </p:nvSpPr>
          <p:spPr>
            <a:xfrm>
              <a:off x="1717" y="3272"/>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2</a:t>
              </a:r>
              <a:endParaRPr lang="en-US" altLang="zh-CN" sz="2000">
                <a:solidFill>
                  <a:schemeClr val="tx2"/>
                </a:solidFill>
                <a:latin typeface="Tahoma" panose="020B0604030504040204" pitchFamily="34" charset="0"/>
              </a:endParaRPr>
            </a:p>
          </p:txBody>
        </p:sp>
        <p:sp>
          <p:nvSpPr>
            <p:cNvPr id="379932" name="文本框 379931"/>
            <p:cNvSpPr txBox="1"/>
            <p:nvPr/>
          </p:nvSpPr>
          <p:spPr>
            <a:xfrm>
              <a:off x="2539" y="3264"/>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4</a:t>
              </a:r>
              <a:endParaRPr lang="en-US" altLang="zh-CN" sz="2000">
                <a:solidFill>
                  <a:schemeClr val="tx2"/>
                </a:solidFill>
                <a:latin typeface="Tahoma" panose="020B0604030504040204" pitchFamily="34" charset="0"/>
              </a:endParaRPr>
            </a:p>
          </p:txBody>
        </p:sp>
        <p:sp>
          <p:nvSpPr>
            <p:cNvPr id="379933" name="文本框 379932"/>
            <p:cNvSpPr txBox="1"/>
            <p:nvPr/>
          </p:nvSpPr>
          <p:spPr>
            <a:xfrm>
              <a:off x="3547" y="3264"/>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5</a:t>
              </a:r>
              <a:endParaRPr lang="en-US" altLang="zh-CN" sz="2000">
                <a:solidFill>
                  <a:schemeClr val="tx2"/>
                </a:solidFill>
                <a:latin typeface="Tahoma" panose="020B0604030504040204" pitchFamily="34" charset="0"/>
              </a:endParaRPr>
            </a:p>
          </p:txBody>
        </p:sp>
        <p:sp>
          <p:nvSpPr>
            <p:cNvPr id="379934" name="文本框 379933"/>
            <p:cNvSpPr txBox="1"/>
            <p:nvPr/>
          </p:nvSpPr>
          <p:spPr>
            <a:xfrm>
              <a:off x="4716" y="3264"/>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6</a:t>
              </a:r>
              <a:endParaRPr lang="en-US" altLang="zh-CN" sz="2000">
                <a:solidFill>
                  <a:schemeClr val="tx2"/>
                </a:solidFill>
                <a:latin typeface="Tahoma" panose="020B0604030504040204" pitchFamily="34" charset="0"/>
              </a:endParaRPr>
            </a:p>
          </p:txBody>
        </p:sp>
        <p:sp>
          <p:nvSpPr>
            <p:cNvPr id="379935" name="文本框 379934"/>
            <p:cNvSpPr txBox="1"/>
            <p:nvPr/>
          </p:nvSpPr>
          <p:spPr>
            <a:xfrm>
              <a:off x="5059" y="2592"/>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8</a:t>
              </a:r>
              <a:endParaRPr lang="en-US" altLang="zh-CN" sz="2000">
                <a:solidFill>
                  <a:schemeClr val="tx2"/>
                </a:solidFill>
                <a:latin typeface="Tahoma" panose="020B0604030504040204" pitchFamily="34"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Levelorder Traversal-recursive</a:t>
            </a:r>
            <a:endParaRPr lang="en-US" altLang="zh-CN"/>
          </a:p>
        </p:txBody>
      </p:sp>
      <p:sp>
        <p:nvSpPr>
          <p:cNvPr id="3" name="文本框 2"/>
          <p:cNvSpPr txBox="1"/>
          <p:nvPr/>
        </p:nvSpPr>
        <p:spPr>
          <a:xfrm>
            <a:off x="367030" y="2183765"/>
            <a:ext cx="8142605" cy="2030095"/>
          </a:xfrm>
          <a:prstGeom prst="rect">
            <a:avLst/>
          </a:prstGeom>
          <a:noFill/>
        </p:spPr>
        <p:txBody>
          <a:bodyPr wrap="square" rtlCol="0">
            <a:spAutoFit/>
          </a:bodyPr>
          <a:p>
            <a:r>
              <a:rPr lang="zh-CN" altLang="en-US"/>
              <a:t>1) Create an empty queue q</a:t>
            </a:r>
            <a:endParaRPr lang="zh-CN" altLang="en-US"/>
          </a:p>
          <a:p>
            <a:r>
              <a:rPr lang="zh-CN" altLang="en-US"/>
              <a:t>2) temp_node = root                         /*start from root*/</a:t>
            </a:r>
            <a:endParaRPr lang="zh-CN" altLang="en-US"/>
          </a:p>
          <a:p>
            <a:r>
              <a:rPr lang="zh-CN" altLang="en-US"/>
              <a:t>3) Loop while temp_node is not NULL</a:t>
            </a:r>
            <a:endParaRPr lang="zh-CN" altLang="en-US"/>
          </a:p>
          <a:p>
            <a:r>
              <a:rPr lang="zh-CN" altLang="en-US"/>
              <a:t>    a) print temp_node-&gt;data.</a:t>
            </a:r>
            <a:endParaRPr lang="zh-CN" altLang="en-US"/>
          </a:p>
          <a:p>
            <a:r>
              <a:rPr lang="zh-CN" altLang="en-US"/>
              <a:t>    b) Enqueue temp_node’s children (first left then right children) to q</a:t>
            </a:r>
            <a:endParaRPr lang="zh-CN" altLang="en-US"/>
          </a:p>
          <a:p>
            <a:r>
              <a:rPr lang="zh-CN" altLang="en-US"/>
              <a:t>    c) Dequeue a node from q and assign it’s value to temp_node</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表格 5"/>
          <p:cNvGraphicFramePr/>
          <p:nvPr/>
        </p:nvGraphicFramePr>
        <p:xfrm>
          <a:off x="402590" y="2178685"/>
          <a:ext cx="8338820" cy="3931920"/>
        </p:xfrm>
        <a:graphic>
          <a:graphicData uri="http://schemas.openxmlformats.org/drawingml/2006/table">
            <a:tbl>
              <a:tblPr firstRow="1" bandRow="1">
                <a:tableStyleId>{5C22544A-7EE6-4342-B048-85BDC9FD1C3A}</a:tableStyleId>
              </a:tblPr>
              <a:tblGrid>
                <a:gridCol w="8338820"/>
              </a:tblGrid>
              <a:tr h="381000">
                <a:tc>
                  <a:txBody>
                    <a:bodyPr/>
                    <a:p>
                      <a:pPr>
                        <a:buNone/>
                      </a:pPr>
                      <a:r>
                        <a:rPr lang="zh-CN" altLang="en-US"/>
                        <a:t>template &lt;typename Dtype&gt;</a:t>
                      </a:r>
                      <a:endParaRPr lang="zh-CN" altLang="en-US"/>
                    </a:p>
                    <a:p>
                      <a:pPr>
                        <a:buNone/>
                      </a:pPr>
                      <a:r>
                        <a:rPr lang="zh-CN" altLang="en-US"/>
                        <a:t>    vector&lt;Dtype&gt; BItree&lt;Dtype&gt;::bt_LevelOrderRe(TreeNode*&amp; root) {</a:t>
                      </a:r>
                      <a:endParaRPr lang="zh-CN" altLang="en-US"/>
                    </a:p>
                    <a:p>
                      <a:pPr>
                        <a:buNone/>
                      </a:pPr>
                      <a:r>
                        <a:rPr lang="zh-CN" altLang="en-US"/>
                        <a:t>	int height = bt_height(root);</a:t>
                      </a:r>
                      <a:endParaRPr lang="zh-CN" altLang="en-US"/>
                    </a:p>
                    <a:p>
                      <a:pPr>
                        <a:buNone/>
                      </a:pPr>
                      <a:r>
                        <a:rPr lang="zh-CN" altLang="en-US"/>
                        <a:t>	vector&lt;Dtype&gt; result;</a:t>
                      </a:r>
                      <a:endParaRPr lang="zh-CN" altLang="en-US"/>
                    </a:p>
                    <a:p>
                      <a:pPr>
                        <a:buNone/>
                      </a:pPr>
                      <a:r>
                        <a:rPr lang="zh-CN" altLang="en-US"/>
                        <a:t>	for (int i = 1; i &lt;= height; i++) { // 遍历每一层</a:t>
                      </a:r>
                      <a:endParaRPr lang="zh-CN" altLang="en-US"/>
                    </a:p>
                    <a:p>
                      <a:pPr>
                        <a:buNone/>
                      </a:pPr>
                      <a:r>
                        <a:rPr lang="zh-CN" altLang="en-US"/>
                        <a:t>              vector&lt;Dtype&gt; ret = bt_getLevel(root, i);</a:t>
                      </a:r>
                      <a:endParaRPr lang="zh-CN" altLang="en-US"/>
                    </a:p>
                    <a:p>
                      <a:pPr>
                        <a:buNone/>
                      </a:pPr>
                      <a:r>
                        <a:rPr lang="zh-CN" altLang="en-US"/>
                        <a:t>	        if (ret.size() &gt; 0) {</a:t>
                      </a:r>
                      <a:endParaRPr lang="zh-CN" altLang="en-US"/>
                    </a:p>
                    <a:p>
                      <a:pPr>
                        <a:buNone/>
                      </a:pPr>
                      <a:r>
                        <a:rPr lang="zh-CN" altLang="en-US"/>
                        <a:t>		    result.insert(result.end(), ret.begin(), ret.end());</a:t>
                      </a:r>
                      <a:endParaRPr lang="zh-CN" altLang="en-US"/>
                    </a:p>
                    <a:p>
                      <a:pPr>
                        <a:buNone/>
                      </a:pPr>
                      <a:r>
                        <a:rPr lang="zh-CN" altLang="en-US"/>
                        <a:t>	        }</a:t>
                      </a:r>
                      <a:endParaRPr lang="zh-CN" altLang="en-US"/>
                    </a:p>
                    <a:p>
                      <a:pPr>
                        <a:buNone/>
                      </a:pPr>
                      <a:r>
                        <a:rPr lang="zh-CN" altLang="en-US"/>
                        <a:t>	}</a:t>
                      </a:r>
                      <a:endParaRPr lang="zh-CN" altLang="en-US"/>
                    </a:p>
                    <a:p>
                      <a:pPr>
                        <a:buNone/>
                      </a:pPr>
                      <a:r>
                        <a:rPr lang="zh-CN" altLang="en-US"/>
                        <a:t>	return result;</a:t>
                      </a:r>
                      <a:endParaRPr lang="zh-CN" altLang="en-US"/>
                    </a:p>
                    <a:p>
                      <a:pPr>
                        <a:buNone/>
                      </a:pPr>
                      <a:r>
                        <a:rPr lang="zh-CN" altLang="en-US"/>
                        <a:t>}</a:t>
                      </a:r>
                      <a:endParaRPr lang="zh-CN" altLang="en-US"/>
                    </a:p>
                  </a:txBody>
                  <a:tcPr/>
                </a:tc>
              </a:tr>
            </a:tbl>
          </a:graphicData>
        </a:graphic>
      </p:graphicFrame>
      <p:sp>
        <p:nvSpPr>
          <p:cNvPr id="7" name="标题 6"/>
          <p:cNvSpPr>
            <a:spLocks noGrp="1"/>
          </p:cNvSpPr>
          <p:nvPr>
            <p:ph type="title"/>
          </p:nvPr>
        </p:nvSpPr>
        <p:spPr/>
        <p:txBody>
          <a:bodyPr/>
          <a:p>
            <a:r>
              <a:rPr lang="en-US" altLang="zh-CN"/>
              <a:t>Levelorder Traversal</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nvGraphicFramePr>
        <p:xfrm>
          <a:off x="321310" y="1038860"/>
          <a:ext cx="8444865" cy="5767070"/>
        </p:xfrm>
        <a:graphic>
          <a:graphicData uri="http://schemas.openxmlformats.org/drawingml/2006/table">
            <a:tbl>
              <a:tblPr firstRow="1" bandRow="1">
                <a:tableStyleId>{5C22544A-7EE6-4342-B048-85BDC9FD1C3A}</a:tableStyleId>
              </a:tblPr>
              <a:tblGrid>
                <a:gridCol w="8444865"/>
              </a:tblGrid>
              <a:tr h="5767070">
                <a:tc>
                  <a:txBody>
                    <a:bodyPr/>
                    <a:p>
                      <a:pPr>
                        <a:buNone/>
                      </a:pPr>
                      <a:r>
                        <a:rPr lang="zh-CN" altLang="en-US" sz="1800"/>
                        <a:t>template &lt;typename Dtype&gt;</a:t>
                      </a:r>
                      <a:endParaRPr lang="zh-CN" altLang="en-US" sz="1800"/>
                    </a:p>
                    <a:p>
                      <a:pPr>
                        <a:buNone/>
                      </a:pPr>
                      <a:r>
                        <a:rPr lang="zh-CN" altLang="en-US" sz="1800"/>
                        <a:t>    vector&lt;Dtype&gt; BItree&lt;Dtype&gt;::bt_LevelOrderIt(TreeNode*&amp; root) {</a:t>
                      </a:r>
                      <a:endParaRPr lang="zh-CN" altLang="en-US" sz="1800"/>
                    </a:p>
                    <a:p>
                      <a:pPr>
                        <a:buNone/>
                      </a:pPr>
                      <a:r>
                        <a:rPr lang="zh-CN" altLang="en-US" sz="1800"/>
                        <a:t>	if (root == nullptr) {</a:t>
                      </a:r>
                      <a:endParaRPr lang="zh-CN" altLang="en-US" sz="1800"/>
                    </a:p>
                    <a:p>
                      <a:pPr>
                        <a:buNone/>
                      </a:pPr>
                      <a:r>
                        <a:rPr lang="zh-CN" altLang="en-US" sz="1800"/>
                        <a:t>		return vector&lt;Dtype&gt;();</a:t>
                      </a:r>
                      <a:endParaRPr lang="zh-CN" altLang="en-US" sz="1800"/>
                    </a:p>
                    <a:p>
                      <a:pPr>
                        <a:buNone/>
                      </a:pPr>
                      <a:r>
                        <a:rPr lang="zh-CN" altLang="en-US" sz="1800"/>
                        <a:t>	}</a:t>
                      </a:r>
                      <a:endParaRPr lang="zh-CN" altLang="en-US" sz="1800"/>
                    </a:p>
                    <a:p>
                      <a:pPr>
                        <a:buNone/>
                      </a:pPr>
                      <a:r>
                        <a:rPr lang="zh-CN" altLang="en-US" sz="1800"/>
                        <a:t>	vector&lt;Dtype&gt; result;</a:t>
                      </a:r>
                      <a:endParaRPr lang="zh-CN" altLang="en-US" sz="1800"/>
                    </a:p>
                    <a:p>
                      <a:pPr>
                        <a:buNone/>
                      </a:pPr>
                      <a:r>
                        <a:rPr lang="zh-CN" altLang="en-US" sz="1800"/>
                        <a:t>	queue&lt;TreeNode*&gt; bt_queue;</a:t>
                      </a:r>
                      <a:endParaRPr lang="zh-CN" altLang="en-US" sz="1800"/>
                    </a:p>
                    <a:p>
                      <a:pPr>
                        <a:buNone/>
                      </a:pPr>
                      <a:r>
                        <a:rPr lang="zh-CN" altLang="en-US" sz="1800"/>
                        <a:t>	bt_queue.push(root);</a:t>
                      </a:r>
                      <a:endParaRPr lang="zh-CN" altLang="en-US" sz="1800"/>
                    </a:p>
                    <a:p>
                      <a:pPr>
                        <a:buNone/>
                      </a:pPr>
                      <a:r>
                        <a:rPr lang="zh-CN" altLang="en-US" sz="1800"/>
                        <a:t>	while (bt_queue.empty() == false) {</a:t>
                      </a:r>
                      <a:endParaRPr lang="zh-CN" altLang="en-US" sz="1800"/>
                    </a:p>
                    <a:p>
                      <a:pPr>
                        <a:buNone/>
                      </a:pPr>
                      <a:r>
                        <a:rPr lang="zh-CN" altLang="en-US" sz="1800"/>
                        <a:t>		TreeNode* node = bt_queue.front();</a:t>
                      </a:r>
                      <a:endParaRPr lang="zh-CN" altLang="en-US" sz="1800"/>
                    </a:p>
                    <a:p>
                      <a:pPr>
                        <a:buNone/>
                      </a:pPr>
                      <a:r>
                        <a:rPr lang="zh-CN" altLang="en-US" sz="1800"/>
                        <a:t>		result.push_back(node-&gt;val);</a:t>
                      </a:r>
                      <a:endParaRPr lang="zh-CN" altLang="en-US" sz="1800"/>
                    </a:p>
                    <a:p>
                      <a:pPr>
                        <a:buNone/>
                      </a:pPr>
                      <a:r>
                        <a:rPr lang="zh-CN" altLang="en-US" sz="1800"/>
                        <a:t>		bt_queue.pop();</a:t>
                      </a:r>
                      <a:endParaRPr lang="zh-CN" altLang="en-US" sz="1800"/>
                    </a:p>
                    <a:p>
                      <a:pPr>
                        <a:buNone/>
                      </a:pPr>
                      <a:r>
                        <a:rPr lang="zh-CN" altLang="en-US" sz="1800"/>
                        <a:t>		if (node-&gt;left != NULL) {</a:t>
                      </a:r>
                      <a:endParaRPr lang="zh-CN" altLang="en-US" sz="1800"/>
                    </a:p>
                    <a:p>
                      <a:pPr>
                        <a:buNone/>
                      </a:pPr>
                      <a:r>
                        <a:rPr lang="zh-CN" altLang="en-US" sz="1800"/>
                        <a:t>			bt_queue.push(node-&gt;left);</a:t>
                      </a:r>
                      <a:endParaRPr lang="zh-CN" altLang="en-US" sz="1800"/>
                    </a:p>
                    <a:p>
                      <a:pPr>
                        <a:buNone/>
                      </a:pPr>
                      <a:r>
                        <a:rPr lang="zh-CN" altLang="en-US" sz="1800"/>
                        <a:t>		}</a:t>
                      </a:r>
                      <a:endParaRPr lang="zh-CN" altLang="en-US" sz="1800"/>
                    </a:p>
                    <a:p>
                      <a:pPr>
                        <a:buNone/>
                      </a:pPr>
                      <a:r>
                        <a:rPr lang="zh-CN" altLang="en-US" sz="1800"/>
                        <a:t>		if (node-&gt;right != NULL) {</a:t>
                      </a:r>
                      <a:endParaRPr lang="zh-CN" altLang="en-US" sz="1800"/>
                    </a:p>
                    <a:p>
                      <a:pPr>
                        <a:buNone/>
                      </a:pPr>
                      <a:r>
                        <a:rPr lang="zh-CN" altLang="en-US" sz="1800"/>
                        <a:t>			bt_queue.push(node-&gt;right);</a:t>
                      </a:r>
                      <a:endParaRPr lang="zh-CN" altLang="en-US" sz="1800"/>
                    </a:p>
                    <a:p>
                      <a:pPr>
                        <a:buNone/>
                      </a:pPr>
                      <a:r>
                        <a:rPr lang="zh-CN" altLang="en-US" sz="1800"/>
                        <a:t>		}</a:t>
                      </a:r>
                      <a:endParaRPr lang="zh-CN" altLang="en-US" sz="1800"/>
                    </a:p>
                    <a:p>
                      <a:pPr>
                        <a:buNone/>
                      </a:pPr>
                      <a:r>
                        <a:rPr lang="zh-CN" altLang="en-US" sz="1800"/>
                        <a:t>	}</a:t>
                      </a:r>
                      <a:endParaRPr lang="zh-CN" altLang="en-US" sz="1800"/>
                    </a:p>
                    <a:p>
                      <a:pPr>
                        <a:buNone/>
                      </a:pPr>
                      <a:r>
                        <a:rPr lang="zh-CN" altLang="en-US" sz="1800"/>
                        <a:t>	return result;}</a:t>
                      </a:r>
                      <a:endParaRPr lang="zh-CN" altLang="en-US" sz="1800"/>
                    </a:p>
                  </a:txBody>
                  <a:tcPr/>
                </a:tc>
              </a:tr>
            </a:tbl>
          </a:graphicData>
        </a:graphic>
      </p:graphicFrame>
      <p:sp>
        <p:nvSpPr>
          <p:cNvPr id="5" name="标题 4"/>
          <p:cNvSpPr>
            <a:spLocks noGrp="1"/>
          </p:cNvSpPr>
          <p:nvPr>
            <p:ph type="title"/>
          </p:nvPr>
        </p:nvSpPr>
        <p:spPr/>
        <p:txBody>
          <a:bodyPr>
            <a:normAutofit fontScale="90000"/>
          </a:bodyPr>
          <a:p>
            <a:r>
              <a:rPr lang="en-US" altLang="zh-CN"/>
              <a:t>Levelorder Traversal-Iterative</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标题 380929"/>
          <p:cNvSpPr>
            <a:spLocks noGrp="1"/>
          </p:cNvSpPr>
          <p:nvPr>
            <p:ph type="title"/>
          </p:nvPr>
        </p:nvSpPr>
        <p:spPr/>
        <p:txBody>
          <a:bodyPr anchor="ctr"/>
          <a:lstStyle/>
          <a:p>
            <a:r>
              <a:rPr lang="en-US" altLang="zh-CN"/>
              <a:t>Binary Tree</a:t>
            </a:r>
            <a:endParaRPr lang="en-US" altLang="zh-CN"/>
          </a:p>
        </p:txBody>
      </p:sp>
      <p:sp>
        <p:nvSpPr>
          <p:cNvPr id="380931" name="文本占位符 380930"/>
          <p:cNvSpPr>
            <a:spLocks noGrp="1"/>
          </p:cNvSpPr>
          <p:nvPr>
            <p:ph type="body" idx="1"/>
          </p:nvPr>
        </p:nvSpPr>
        <p:spPr>
          <a:xfrm>
            <a:off x="685800" y="1752600"/>
            <a:ext cx="4495800" cy="4267200"/>
          </a:xfrm>
        </p:spPr>
        <p:txBody>
          <a:bodyPr/>
          <a:lstStyle/>
          <a:p>
            <a:pPr>
              <a:lnSpc>
                <a:spcPct val="80000"/>
              </a:lnSpc>
            </a:pPr>
            <a:r>
              <a:rPr lang="en-US" altLang="zh-CN" sz="1800"/>
              <a:t>A binary tree is a tree with the following properties:</a:t>
            </a:r>
            <a:endParaRPr lang="en-US" altLang="zh-CN" sz="1800"/>
          </a:p>
          <a:p>
            <a:pPr lvl="1">
              <a:lnSpc>
                <a:spcPct val="80000"/>
              </a:lnSpc>
            </a:pPr>
            <a:r>
              <a:rPr lang="en-US" altLang="zh-CN" sz="1600"/>
              <a:t>Each internal node has at most two children (degree of two)</a:t>
            </a:r>
            <a:endParaRPr lang="en-US" altLang="zh-CN" sz="1600"/>
          </a:p>
          <a:p>
            <a:pPr lvl="1">
              <a:lnSpc>
                <a:spcPct val="80000"/>
              </a:lnSpc>
            </a:pPr>
            <a:r>
              <a:rPr lang="en-US" altLang="zh-CN" sz="1600"/>
              <a:t>The children of a node are an ordered pair</a:t>
            </a:r>
            <a:endParaRPr lang="en-US" altLang="zh-CN" sz="1600"/>
          </a:p>
          <a:p>
            <a:pPr lvl="1">
              <a:lnSpc>
                <a:spcPct val="80000"/>
              </a:lnSpc>
            </a:pPr>
            <a:endParaRPr lang="en-US" altLang="zh-CN" sz="1000"/>
          </a:p>
          <a:p>
            <a:pPr>
              <a:lnSpc>
                <a:spcPct val="80000"/>
              </a:lnSpc>
            </a:pPr>
            <a:r>
              <a:rPr lang="en-US" altLang="zh-CN" sz="1800"/>
              <a:t>We call the children of an internal node left child and right child</a:t>
            </a:r>
            <a:endParaRPr lang="en-US" altLang="zh-CN" sz="1800"/>
          </a:p>
          <a:p>
            <a:pPr>
              <a:lnSpc>
                <a:spcPct val="80000"/>
              </a:lnSpc>
            </a:pPr>
            <a:endParaRPr lang="en-US" altLang="zh-CN" sz="1000"/>
          </a:p>
          <a:p>
            <a:pPr>
              <a:lnSpc>
                <a:spcPct val="80000"/>
              </a:lnSpc>
            </a:pPr>
            <a:r>
              <a:rPr lang="en-US" altLang="zh-CN" sz="1800"/>
              <a:t>Alternative recursive definition: a binary tree is either</a:t>
            </a:r>
            <a:endParaRPr lang="en-US" altLang="zh-CN" sz="1800"/>
          </a:p>
          <a:p>
            <a:pPr lvl="1">
              <a:lnSpc>
                <a:spcPct val="80000"/>
              </a:lnSpc>
            </a:pPr>
            <a:r>
              <a:rPr lang="en-US" altLang="zh-CN" sz="1600"/>
              <a:t>a tree consisting of a single node, OR</a:t>
            </a:r>
            <a:endParaRPr lang="en-US" altLang="zh-CN" sz="1600"/>
          </a:p>
          <a:p>
            <a:pPr lvl="1">
              <a:lnSpc>
                <a:spcPct val="80000"/>
              </a:lnSpc>
            </a:pPr>
            <a:r>
              <a:rPr lang="en-US" altLang="zh-CN" sz="1600"/>
              <a:t>a tree whose root has an ordered pair of children, each of which is a binary tree</a:t>
            </a:r>
            <a:endParaRPr lang="en-US" altLang="zh-CN" sz="1600"/>
          </a:p>
        </p:txBody>
      </p:sp>
      <p:sp>
        <p:nvSpPr>
          <p:cNvPr id="380932" name="矩形 380931" descr="Rectangle: Click to edit Master text styles&#10;Second level&#10;Third level&#10;Fourth level&#10;Fifth level"/>
          <p:cNvSpPr/>
          <p:nvPr/>
        </p:nvSpPr>
        <p:spPr>
          <a:xfrm>
            <a:off x="5181600" y="1752600"/>
            <a:ext cx="3276600" cy="15240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Blip>
                <a:blip r:embed="rId1"/>
              </a:buBlip>
              <a:defRPr sz="2800" u="none" kern="1200" baseline="0">
                <a:solidFill>
                  <a:schemeClr val="tx1"/>
                </a:solidFill>
                <a:latin typeface="Georgia" panose="02040502050405020303" pitchFamily="18" charset="0"/>
              </a:defRPr>
            </a:lvl1pPr>
            <a:lvl2pPr marL="742950" lvl="1" indent="-285750" algn="l" defTabSz="914400" rtl="0" eaLnBrk="1" fontAlgn="base" latinLnBrk="0" hangingPunct="1">
              <a:lnSpc>
                <a:spcPct val="100000"/>
              </a:lnSpc>
              <a:spcBef>
                <a:spcPct val="20000"/>
              </a:spcBef>
              <a:spcAft>
                <a:spcPct val="0"/>
              </a:spcAft>
              <a:buSzPct val="75000"/>
              <a:buBlip>
                <a:blip r:embed="rId2"/>
              </a:buBlip>
              <a:defRPr sz="2400" b="0" i="0" u="none" kern="1200" baseline="0">
                <a:solidFill>
                  <a:schemeClr val="tx1"/>
                </a:solidFill>
                <a:latin typeface="Georgia" panose="02040502050405020303" pitchFamily="18" charset="0"/>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Georgia" panose="02040502050405020303" pitchFamily="18" charset="0"/>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Georgia" panose="02040502050405020303" pitchFamily="18" charset="0"/>
              </a:defRPr>
            </a:lvl4pPr>
            <a:lvl5pPr marL="2057400" lvl="4" indent="-228600" algn="l" defTabSz="914400" rtl="0" eaLnBrk="1" fontAlgn="base" latinLnBrk="0" hangingPunct="1">
              <a:lnSpc>
                <a:spcPct val="100000"/>
              </a:lnSpc>
              <a:spcBef>
                <a:spcPct val="20000"/>
              </a:spcBef>
              <a:spcAft>
                <a:spcPct val="0"/>
              </a:spcAft>
              <a:buClr>
                <a:schemeClr val="tx2"/>
              </a:buClr>
              <a:buChar char="–"/>
              <a:defRPr sz="1800" b="0" i="0" u="none" kern="1200" baseline="0">
                <a:solidFill>
                  <a:schemeClr val="tx1"/>
                </a:solidFill>
                <a:latin typeface="Georgia" panose="02040502050405020303" pitchFamily="18" charset="0"/>
              </a:defRPr>
            </a:lvl5pPr>
          </a:lstStyle>
          <a:p>
            <a:pPr lvl="0">
              <a:lnSpc>
                <a:spcPct val="90000"/>
              </a:lnSpc>
            </a:pPr>
            <a:r>
              <a:rPr lang="en-US" altLang="zh-CN" sz="1800"/>
              <a:t>Applications:</a:t>
            </a:r>
            <a:endParaRPr lang="en-US" altLang="zh-CN" sz="1800"/>
          </a:p>
          <a:p>
            <a:pPr lvl="1">
              <a:lnSpc>
                <a:spcPct val="90000"/>
              </a:lnSpc>
            </a:pPr>
            <a:r>
              <a:rPr lang="en-US" altLang="zh-CN" sz="1600"/>
              <a:t>arithmetic expressions</a:t>
            </a:r>
            <a:endParaRPr lang="en-US" altLang="zh-CN" sz="1600"/>
          </a:p>
          <a:p>
            <a:pPr lvl="1">
              <a:lnSpc>
                <a:spcPct val="90000"/>
              </a:lnSpc>
            </a:pPr>
            <a:r>
              <a:rPr lang="en-US" altLang="zh-CN" sz="1600"/>
              <a:t>decision processes</a:t>
            </a:r>
            <a:endParaRPr lang="en-US" altLang="zh-CN" sz="1600"/>
          </a:p>
          <a:p>
            <a:pPr lvl="1">
              <a:lnSpc>
                <a:spcPct val="90000"/>
              </a:lnSpc>
            </a:pPr>
            <a:r>
              <a:rPr lang="en-US" altLang="zh-CN" sz="1600"/>
              <a:t>searching</a:t>
            </a:r>
            <a:endParaRPr lang="en-US" altLang="zh-CN" sz="1600"/>
          </a:p>
        </p:txBody>
      </p:sp>
      <p:sp>
        <p:nvSpPr>
          <p:cNvPr id="380933" name="圆角矩形 380932"/>
          <p:cNvSpPr>
            <a:spLocks noChangeAspect="1"/>
          </p:cNvSpPr>
          <p:nvPr/>
        </p:nvSpPr>
        <p:spPr>
          <a:xfrm>
            <a:off x="6924675" y="3117850"/>
            <a:ext cx="341313" cy="377825"/>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A</a:t>
            </a:r>
            <a:endParaRPr lang="en-US" altLang="zh-CN" sz="1600">
              <a:latin typeface="Tahoma" panose="020B0604030504040204" pitchFamily="34" charset="0"/>
            </a:endParaRPr>
          </a:p>
        </p:txBody>
      </p:sp>
      <p:sp>
        <p:nvSpPr>
          <p:cNvPr id="380934" name="圆角矩形 380933"/>
          <p:cNvSpPr>
            <a:spLocks noChangeAspect="1"/>
          </p:cNvSpPr>
          <p:nvPr/>
        </p:nvSpPr>
        <p:spPr>
          <a:xfrm>
            <a:off x="5938838" y="4032250"/>
            <a:ext cx="338137" cy="377825"/>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B</a:t>
            </a:r>
            <a:endParaRPr lang="en-US" altLang="zh-CN" sz="1600">
              <a:latin typeface="Tahoma" panose="020B0604030504040204" pitchFamily="34" charset="0"/>
            </a:endParaRPr>
          </a:p>
        </p:txBody>
      </p:sp>
      <p:sp>
        <p:nvSpPr>
          <p:cNvPr id="380935" name="圆角矩形 380934"/>
          <p:cNvSpPr>
            <a:spLocks noChangeAspect="1"/>
          </p:cNvSpPr>
          <p:nvPr/>
        </p:nvSpPr>
        <p:spPr>
          <a:xfrm>
            <a:off x="7905750" y="4030663"/>
            <a:ext cx="341313" cy="381000"/>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C</a:t>
            </a:r>
            <a:endParaRPr lang="en-US" altLang="zh-CN" sz="1600">
              <a:latin typeface="Tahoma" panose="020B0604030504040204" pitchFamily="34" charset="0"/>
            </a:endParaRPr>
          </a:p>
        </p:txBody>
      </p:sp>
      <p:sp>
        <p:nvSpPr>
          <p:cNvPr id="380936" name="圆角矩形 380935"/>
          <p:cNvSpPr>
            <a:spLocks noChangeAspect="1"/>
          </p:cNvSpPr>
          <p:nvPr/>
        </p:nvSpPr>
        <p:spPr>
          <a:xfrm>
            <a:off x="7424738" y="4945063"/>
            <a:ext cx="322262" cy="381000"/>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F</a:t>
            </a:r>
            <a:endParaRPr lang="en-US" altLang="zh-CN" sz="1600">
              <a:latin typeface="Tahoma" panose="020B0604030504040204" pitchFamily="34" charset="0"/>
            </a:endParaRPr>
          </a:p>
        </p:txBody>
      </p:sp>
      <p:sp>
        <p:nvSpPr>
          <p:cNvPr id="380937" name="圆角矩形 380936"/>
          <p:cNvSpPr>
            <a:spLocks noChangeAspect="1"/>
          </p:cNvSpPr>
          <p:nvPr/>
        </p:nvSpPr>
        <p:spPr>
          <a:xfrm>
            <a:off x="8407400" y="4945063"/>
            <a:ext cx="355600" cy="381000"/>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G</a:t>
            </a:r>
            <a:endParaRPr lang="en-US" altLang="zh-CN" sz="1600">
              <a:latin typeface="Tahoma" panose="020B0604030504040204" pitchFamily="34" charset="0"/>
            </a:endParaRPr>
          </a:p>
        </p:txBody>
      </p:sp>
      <p:sp>
        <p:nvSpPr>
          <p:cNvPr id="380938" name="圆角矩形 380937"/>
          <p:cNvSpPr>
            <a:spLocks noChangeAspect="1"/>
          </p:cNvSpPr>
          <p:nvPr/>
        </p:nvSpPr>
        <p:spPr>
          <a:xfrm>
            <a:off x="5422900" y="4943475"/>
            <a:ext cx="357188" cy="381000"/>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D</a:t>
            </a:r>
            <a:endParaRPr lang="en-US" altLang="zh-CN" sz="1600">
              <a:latin typeface="Tahoma" panose="020B0604030504040204" pitchFamily="34" charset="0"/>
            </a:endParaRPr>
          </a:p>
        </p:txBody>
      </p:sp>
      <p:sp>
        <p:nvSpPr>
          <p:cNvPr id="380939" name="圆角矩形 380938"/>
          <p:cNvSpPr>
            <a:spLocks noChangeAspect="1"/>
          </p:cNvSpPr>
          <p:nvPr/>
        </p:nvSpPr>
        <p:spPr>
          <a:xfrm>
            <a:off x="6450013" y="4945063"/>
            <a:ext cx="330200" cy="381000"/>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E</a:t>
            </a:r>
            <a:endParaRPr lang="en-US" altLang="zh-CN" sz="1600">
              <a:latin typeface="Tahoma" panose="020B0604030504040204" pitchFamily="34" charset="0"/>
            </a:endParaRPr>
          </a:p>
        </p:txBody>
      </p:sp>
      <p:cxnSp>
        <p:nvCxnSpPr>
          <p:cNvPr id="380940" name="直接箭头连接符 380939"/>
          <p:cNvCxnSpPr>
            <a:stCxn id="380933" idx="2"/>
            <a:endCxn id="380934" idx="0"/>
          </p:cNvCxnSpPr>
          <p:nvPr/>
        </p:nvCxnSpPr>
        <p:spPr>
          <a:xfrm flipH="1">
            <a:off x="6108700" y="3505200"/>
            <a:ext cx="987425" cy="517525"/>
          </a:xfrm>
          <a:prstGeom prst="straightConnector1">
            <a:avLst/>
          </a:prstGeom>
          <a:ln w="19050" cap="flat" cmpd="sng">
            <a:solidFill>
              <a:schemeClr val="tx1"/>
            </a:solidFill>
            <a:prstDash val="solid"/>
            <a:headEnd type="none" w="med" len="med"/>
            <a:tailEnd type="none" w="med" len="med"/>
          </a:ln>
        </p:spPr>
      </p:cxnSp>
      <p:cxnSp>
        <p:nvCxnSpPr>
          <p:cNvPr id="380941" name="直接箭头连接符 380940"/>
          <p:cNvCxnSpPr>
            <a:stCxn id="380933" idx="2"/>
            <a:endCxn id="380935" idx="0"/>
          </p:cNvCxnSpPr>
          <p:nvPr/>
        </p:nvCxnSpPr>
        <p:spPr>
          <a:xfrm>
            <a:off x="7096125" y="3505200"/>
            <a:ext cx="981075" cy="515938"/>
          </a:xfrm>
          <a:prstGeom prst="straightConnector1">
            <a:avLst/>
          </a:prstGeom>
          <a:ln w="19050" cap="flat" cmpd="sng">
            <a:solidFill>
              <a:schemeClr val="tx1"/>
            </a:solidFill>
            <a:prstDash val="solid"/>
            <a:headEnd type="none" w="med" len="med"/>
            <a:tailEnd type="none" w="med" len="med"/>
          </a:ln>
        </p:spPr>
      </p:cxnSp>
      <p:cxnSp>
        <p:nvCxnSpPr>
          <p:cNvPr id="380942" name="直接箭头连接符 380941"/>
          <p:cNvCxnSpPr>
            <a:stCxn id="380935" idx="2"/>
            <a:endCxn id="380937" idx="0"/>
          </p:cNvCxnSpPr>
          <p:nvPr/>
        </p:nvCxnSpPr>
        <p:spPr>
          <a:xfrm>
            <a:off x="8077200" y="4421188"/>
            <a:ext cx="508000" cy="514350"/>
          </a:xfrm>
          <a:prstGeom prst="straightConnector1">
            <a:avLst/>
          </a:prstGeom>
          <a:ln w="19050" cap="flat" cmpd="sng">
            <a:solidFill>
              <a:schemeClr val="tx1"/>
            </a:solidFill>
            <a:prstDash val="solid"/>
            <a:headEnd type="none" w="med" len="med"/>
            <a:tailEnd type="none" w="med" len="med"/>
          </a:ln>
        </p:spPr>
      </p:cxnSp>
      <p:cxnSp>
        <p:nvCxnSpPr>
          <p:cNvPr id="380943" name="直接箭头连接符 380942"/>
          <p:cNvCxnSpPr>
            <a:stCxn id="380935" idx="2"/>
            <a:endCxn id="380936" idx="0"/>
          </p:cNvCxnSpPr>
          <p:nvPr/>
        </p:nvCxnSpPr>
        <p:spPr>
          <a:xfrm flipH="1">
            <a:off x="7586663" y="4421188"/>
            <a:ext cx="490537" cy="514350"/>
          </a:xfrm>
          <a:prstGeom prst="straightConnector1">
            <a:avLst/>
          </a:prstGeom>
          <a:ln w="19050" cap="flat" cmpd="sng">
            <a:solidFill>
              <a:schemeClr val="tx1"/>
            </a:solidFill>
            <a:prstDash val="solid"/>
            <a:headEnd type="none" w="med" len="med"/>
            <a:tailEnd type="none" w="med" len="med"/>
          </a:ln>
        </p:spPr>
      </p:cxnSp>
      <p:cxnSp>
        <p:nvCxnSpPr>
          <p:cNvPr id="380944" name="直接箭头连接符 380943"/>
          <p:cNvCxnSpPr>
            <a:stCxn id="380934" idx="2"/>
            <a:endCxn id="380939" idx="0"/>
          </p:cNvCxnSpPr>
          <p:nvPr/>
        </p:nvCxnSpPr>
        <p:spPr>
          <a:xfrm>
            <a:off x="6108700" y="4419600"/>
            <a:ext cx="506413" cy="515938"/>
          </a:xfrm>
          <a:prstGeom prst="straightConnector1">
            <a:avLst/>
          </a:prstGeom>
          <a:ln w="19050" cap="flat" cmpd="sng">
            <a:solidFill>
              <a:schemeClr val="tx1"/>
            </a:solidFill>
            <a:prstDash val="solid"/>
            <a:headEnd type="none" w="med" len="med"/>
            <a:tailEnd type="none" w="med" len="med"/>
          </a:ln>
        </p:spPr>
      </p:cxnSp>
      <p:cxnSp>
        <p:nvCxnSpPr>
          <p:cNvPr id="380945" name="直接箭头连接符 380944"/>
          <p:cNvCxnSpPr>
            <a:stCxn id="380934" idx="2"/>
            <a:endCxn id="380938" idx="0"/>
          </p:cNvCxnSpPr>
          <p:nvPr/>
        </p:nvCxnSpPr>
        <p:spPr>
          <a:xfrm flipH="1">
            <a:off x="5602288" y="4419600"/>
            <a:ext cx="506412" cy="514350"/>
          </a:xfrm>
          <a:prstGeom prst="straightConnector1">
            <a:avLst/>
          </a:prstGeom>
          <a:ln w="19050" cap="flat" cmpd="sng">
            <a:solidFill>
              <a:schemeClr val="tx1"/>
            </a:solidFill>
            <a:prstDash val="solid"/>
            <a:headEnd type="none" w="med" len="med"/>
            <a:tailEnd type="none" w="med" len="med"/>
          </a:ln>
        </p:spPr>
      </p:cxnSp>
      <p:sp>
        <p:nvSpPr>
          <p:cNvPr id="380946" name="圆角矩形 380945"/>
          <p:cNvSpPr>
            <a:spLocks noChangeAspect="1"/>
          </p:cNvSpPr>
          <p:nvPr/>
        </p:nvSpPr>
        <p:spPr>
          <a:xfrm>
            <a:off x="6069013" y="5865813"/>
            <a:ext cx="355600" cy="377825"/>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H</a:t>
            </a:r>
            <a:endParaRPr lang="en-US" altLang="zh-CN" sz="1600">
              <a:latin typeface="Tahoma" panose="020B0604030504040204" pitchFamily="34" charset="0"/>
            </a:endParaRPr>
          </a:p>
        </p:txBody>
      </p:sp>
      <p:cxnSp>
        <p:nvCxnSpPr>
          <p:cNvPr id="380947" name="直接箭头连接符 380946"/>
          <p:cNvCxnSpPr>
            <a:stCxn id="380939" idx="2"/>
            <a:endCxn id="380946" idx="0"/>
          </p:cNvCxnSpPr>
          <p:nvPr/>
        </p:nvCxnSpPr>
        <p:spPr>
          <a:xfrm flipH="1">
            <a:off x="6246813" y="5335588"/>
            <a:ext cx="368300" cy="520700"/>
          </a:xfrm>
          <a:prstGeom prst="straightConnector1">
            <a:avLst/>
          </a:prstGeom>
          <a:ln w="19050" cap="flat" cmpd="sng">
            <a:solidFill>
              <a:schemeClr val="tx1"/>
            </a:solidFill>
            <a:prstDash val="solid"/>
            <a:headEnd type="none" w="med" len="med"/>
            <a:tailEnd type="none" w="med" len="med"/>
          </a:ln>
        </p:spPr>
      </p:cxnSp>
      <p:sp>
        <p:nvSpPr>
          <p:cNvPr id="380948" name="圆角矩形 380947"/>
          <p:cNvSpPr>
            <a:spLocks noChangeAspect="1"/>
          </p:cNvSpPr>
          <p:nvPr/>
        </p:nvSpPr>
        <p:spPr>
          <a:xfrm>
            <a:off x="6805613" y="5864225"/>
            <a:ext cx="288925" cy="381000"/>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I</a:t>
            </a:r>
            <a:endParaRPr lang="en-US" altLang="zh-CN" sz="1600">
              <a:latin typeface="Tahoma" panose="020B0604030504040204" pitchFamily="34" charset="0"/>
            </a:endParaRPr>
          </a:p>
        </p:txBody>
      </p:sp>
      <p:cxnSp>
        <p:nvCxnSpPr>
          <p:cNvPr id="380949" name="直接箭头连接符 380948"/>
          <p:cNvCxnSpPr>
            <a:stCxn id="380939" idx="2"/>
            <a:endCxn id="380948" idx="0"/>
          </p:cNvCxnSpPr>
          <p:nvPr/>
        </p:nvCxnSpPr>
        <p:spPr>
          <a:xfrm>
            <a:off x="6615113" y="5335588"/>
            <a:ext cx="334962" cy="519112"/>
          </a:xfrm>
          <a:prstGeom prst="straightConnector1">
            <a:avLst/>
          </a:prstGeom>
          <a:ln w="19050" cap="flat" cmpd="sng">
            <a:solidFill>
              <a:schemeClr val="tx1"/>
            </a:solidFill>
            <a:prstDash val="solid"/>
            <a:headEnd type="non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标题 381953"/>
          <p:cNvSpPr>
            <a:spLocks noGrp="1"/>
          </p:cNvSpPr>
          <p:nvPr>
            <p:ph type="title"/>
          </p:nvPr>
        </p:nvSpPr>
        <p:spPr/>
        <p:txBody>
          <a:bodyPr anchor="ctr"/>
          <a:lstStyle/>
          <a:p>
            <a:r>
              <a:rPr lang="en-US" altLang="zh-CN"/>
              <a:t>BinaryTree ADT</a:t>
            </a:r>
            <a:endParaRPr lang="en-US" altLang="zh-CN"/>
          </a:p>
        </p:txBody>
      </p:sp>
      <p:sp>
        <p:nvSpPr>
          <p:cNvPr id="381955" name="文本占位符 381954"/>
          <p:cNvSpPr>
            <a:spLocks noGrp="1"/>
          </p:cNvSpPr>
          <p:nvPr>
            <p:ph type="body" sz="half" idx="1"/>
          </p:nvPr>
        </p:nvSpPr>
        <p:spPr>
          <a:xfrm>
            <a:off x="973138" y="1371600"/>
            <a:ext cx="3598862" cy="4445000"/>
          </a:xfrm>
        </p:spPr>
        <p:txBody>
          <a:bodyPr/>
          <a:lstStyle/>
          <a:p>
            <a:r>
              <a:rPr lang="en-US" altLang="zh-CN" sz="2000"/>
              <a:t>The BinaryTree ADT extends the Tree ADT, i.e., it inherits all the methods of the Tree ADT</a:t>
            </a:r>
            <a:endParaRPr lang="en-US" altLang="zh-CN" sz="2000"/>
          </a:p>
          <a:p>
            <a:r>
              <a:rPr lang="en-US" altLang="zh-CN" sz="2000"/>
              <a:t>Additional methods:</a:t>
            </a:r>
            <a:endParaRPr lang="en-US" altLang="zh-CN" sz="2000"/>
          </a:p>
          <a:p>
            <a:pPr lvl="1"/>
            <a:r>
              <a:rPr lang="en-US" altLang="zh-CN" sz="1800"/>
              <a:t>position </a:t>
            </a:r>
            <a:r>
              <a:rPr lang="en-US" altLang="zh-CN" sz="1800">
                <a:solidFill>
                  <a:schemeClr val="tx2"/>
                </a:solidFill>
              </a:rPr>
              <a:t>leftChild</a:t>
            </a:r>
            <a:r>
              <a:rPr lang="en-US" altLang="zh-CN" sz="1800"/>
              <a:t>(p)</a:t>
            </a:r>
            <a:endParaRPr lang="en-US" altLang="zh-CN" sz="1800"/>
          </a:p>
          <a:p>
            <a:pPr lvl="1"/>
            <a:r>
              <a:rPr lang="en-US" altLang="zh-CN" sz="1800"/>
              <a:t>position </a:t>
            </a:r>
            <a:r>
              <a:rPr lang="en-US" altLang="zh-CN" sz="1800">
                <a:solidFill>
                  <a:schemeClr val="tx2"/>
                </a:solidFill>
              </a:rPr>
              <a:t>rightChild</a:t>
            </a:r>
            <a:r>
              <a:rPr lang="en-US" altLang="zh-CN" sz="1800"/>
              <a:t>(p)</a:t>
            </a:r>
            <a:endParaRPr lang="en-US" altLang="zh-CN" sz="1800"/>
          </a:p>
          <a:p>
            <a:pPr lvl="1"/>
            <a:r>
              <a:rPr lang="en-US" altLang="zh-CN" sz="1800"/>
              <a:t>position </a:t>
            </a:r>
            <a:r>
              <a:rPr lang="en-US" altLang="zh-CN" sz="1800">
                <a:solidFill>
                  <a:schemeClr val="tx2"/>
                </a:solidFill>
              </a:rPr>
              <a:t>sibling</a:t>
            </a:r>
            <a:r>
              <a:rPr lang="en-US" altLang="zh-CN" sz="1800"/>
              <a:t>(p)</a:t>
            </a:r>
            <a:endParaRPr lang="en-US" altLang="zh-CN" sz="1800"/>
          </a:p>
        </p:txBody>
      </p:sp>
      <p:sp>
        <p:nvSpPr>
          <p:cNvPr id="381956" name="文本占位符 381955"/>
          <p:cNvSpPr>
            <a:spLocks noGrp="1"/>
          </p:cNvSpPr>
          <p:nvPr>
            <p:ph type="body" sz="half" idx="2"/>
          </p:nvPr>
        </p:nvSpPr>
        <p:spPr>
          <a:xfrm>
            <a:off x="4716463" y="1371600"/>
            <a:ext cx="3597275" cy="4445000"/>
          </a:xfrm>
        </p:spPr>
        <p:txBody>
          <a:bodyPr/>
          <a:lstStyle/>
          <a:p>
            <a:r>
              <a:rPr lang="en-US" altLang="zh-CN" sz="2000"/>
              <a:t>Update methods may be defined by data structures implementing the BinaryTree ADT</a:t>
            </a:r>
            <a:endParaRPr lang="en-US" altLang="zh-CN" sz="2000"/>
          </a:p>
          <a:p>
            <a:endParaRPr lang="en-US" altLang="zh-CN" sz="2000"/>
          </a:p>
          <a:p>
            <a:endParaRPr lang="en-US" altLang="zh-CN"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矩形 382977"/>
          <p:cNvSpPr/>
          <p:nvPr/>
        </p:nvSpPr>
        <p:spPr>
          <a:xfrm>
            <a:off x="533400" y="381000"/>
            <a:ext cx="7620000" cy="1143000"/>
          </a:xfrm>
          <a:prstGeom prst="rect">
            <a:avLst/>
          </a:prstGeom>
          <a:noFill/>
          <a:ln w="9525">
            <a:noFill/>
          </a:ln>
        </p:spPr>
        <p:txBody>
          <a:bodyPr lIns="92075" tIns="46038" rIns="92075" bIns="46038" anchor="ctr"/>
          <a:lstStyle>
            <a:lvl1pPr marL="0" lvl="0" indent="0" algn="l" defTabSz="914400" rtl="0" eaLnBrk="1" fontAlgn="base" latinLnBrk="0" hangingPunct="1">
              <a:lnSpc>
                <a:spcPct val="100000"/>
              </a:lnSpc>
              <a:spcBef>
                <a:spcPct val="0"/>
              </a:spcBef>
              <a:spcAft>
                <a:spcPct val="0"/>
              </a:spcAft>
              <a:buNone/>
              <a:defRPr sz="4000" i="1" u="none" kern="1200" baseline="0">
                <a:solidFill>
                  <a:schemeClr val="hlink"/>
                </a:solidFill>
                <a:latin typeface="Georgia" panose="02040502050405020303" pitchFamily="18" charset="0"/>
              </a:defRPr>
            </a:lvl1pPr>
          </a:lstStyle>
          <a:p>
            <a:pPr lvl="0"/>
            <a:r>
              <a:rPr lang="en-US" altLang="zh-TW">
                <a:ea typeface="PMingLiU" pitchFamily="18" charset="-120"/>
              </a:rPr>
              <a:t>Examples of the Binary Tree</a:t>
            </a:r>
            <a:endParaRPr lang="en-US" altLang="zh-TW">
              <a:ea typeface="PMingLiU" pitchFamily="18" charset="-120"/>
            </a:endParaRPr>
          </a:p>
        </p:txBody>
      </p:sp>
      <p:grpSp>
        <p:nvGrpSpPr>
          <p:cNvPr id="382979" name="组合 382978"/>
          <p:cNvGrpSpPr/>
          <p:nvPr/>
        </p:nvGrpSpPr>
        <p:grpSpPr>
          <a:xfrm>
            <a:off x="4343400" y="1676400"/>
            <a:ext cx="4425950" cy="4495800"/>
            <a:chOff x="2688" y="1350"/>
            <a:chExt cx="2836" cy="2897"/>
          </a:xfrm>
        </p:grpSpPr>
        <p:grpSp>
          <p:nvGrpSpPr>
            <p:cNvPr id="382980" name="组合 382979"/>
            <p:cNvGrpSpPr/>
            <p:nvPr/>
          </p:nvGrpSpPr>
          <p:grpSpPr>
            <a:xfrm>
              <a:off x="4263" y="1680"/>
              <a:ext cx="360" cy="359"/>
              <a:chOff x="4229" y="1348"/>
              <a:chExt cx="360" cy="359"/>
            </a:xfrm>
          </p:grpSpPr>
          <p:sp>
            <p:nvSpPr>
              <p:cNvPr id="382981" name="椭圆 382980"/>
              <p:cNvSpPr/>
              <p:nvPr/>
            </p:nvSpPr>
            <p:spPr>
              <a:xfrm>
                <a:off x="4229" y="1348"/>
                <a:ext cx="360" cy="35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82982" name="矩形 382981"/>
              <p:cNvSpPr/>
              <p:nvPr/>
            </p:nvSpPr>
            <p:spPr>
              <a:xfrm>
                <a:off x="4298" y="1401"/>
                <a:ext cx="259" cy="295"/>
              </a:xfrm>
              <a:prstGeom prst="rect">
                <a:avLst/>
              </a:prstGeom>
              <a:noFill/>
              <a:ln w="9525">
                <a:noFill/>
              </a:ln>
            </p:spPr>
            <p:txBody>
              <a:bodyPr wrap="none" lIns="92075" tIns="46038" rIns="92075" bIns="46038">
                <a:spAutoFit/>
              </a:bodyPr>
              <a:lstStyle/>
              <a:p>
                <a:pPr eaLnBrk="0" hangingPunct="0"/>
                <a:r>
                  <a:rPr lang="en-US" altLang="zh-TW">
                    <a:latin typeface="Times New Roman" panose="02020603050405020304" pitchFamily="18" charset="0"/>
                    <a:ea typeface="PMingLiU" pitchFamily="18" charset="-120"/>
                  </a:rPr>
                  <a:t>A</a:t>
                </a:r>
                <a:endParaRPr lang="en-US" altLang="zh-TW">
                  <a:latin typeface="Times New Roman" panose="02020603050405020304" pitchFamily="18" charset="0"/>
                  <a:ea typeface="PMingLiU" pitchFamily="18" charset="-120"/>
                </a:endParaRPr>
              </a:p>
            </p:txBody>
          </p:sp>
        </p:grpSp>
        <p:grpSp>
          <p:nvGrpSpPr>
            <p:cNvPr id="382983" name="组合 382982"/>
            <p:cNvGrpSpPr/>
            <p:nvPr/>
          </p:nvGrpSpPr>
          <p:grpSpPr>
            <a:xfrm>
              <a:off x="3652" y="2399"/>
              <a:ext cx="360" cy="359"/>
              <a:chOff x="3618" y="2067"/>
              <a:chExt cx="360" cy="359"/>
            </a:xfrm>
          </p:grpSpPr>
          <p:sp>
            <p:nvSpPr>
              <p:cNvPr id="382984" name="椭圆 382983"/>
              <p:cNvSpPr/>
              <p:nvPr/>
            </p:nvSpPr>
            <p:spPr>
              <a:xfrm>
                <a:off x="3618" y="2067"/>
                <a:ext cx="360" cy="35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82985" name="矩形 382984"/>
              <p:cNvSpPr/>
              <p:nvPr/>
            </p:nvSpPr>
            <p:spPr>
              <a:xfrm>
                <a:off x="3687" y="2120"/>
                <a:ext cx="248" cy="295"/>
              </a:xfrm>
              <a:prstGeom prst="rect">
                <a:avLst/>
              </a:prstGeom>
              <a:noFill/>
              <a:ln w="9525">
                <a:noFill/>
              </a:ln>
            </p:spPr>
            <p:txBody>
              <a:bodyPr wrap="none" lIns="92075" tIns="46038" rIns="92075" bIns="46038">
                <a:spAutoFit/>
              </a:bodyPr>
              <a:lstStyle/>
              <a:p>
                <a:pPr eaLnBrk="0" hangingPunct="0"/>
                <a:r>
                  <a:rPr lang="en-US" altLang="zh-TW">
                    <a:latin typeface="Times New Roman" panose="02020603050405020304" pitchFamily="18" charset="0"/>
                    <a:ea typeface="PMingLiU" pitchFamily="18" charset="-120"/>
                  </a:rPr>
                  <a:t>B</a:t>
                </a:r>
                <a:endParaRPr lang="en-US" altLang="zh-TW">
                  <a:latin typeface="Times New Roman" panose="02020603050405020304" pitchFamily="18" charset="0"/>
                  <a:ea typeface="PMingLiU" pitchFamily="18" charset="-120"/>
                </a:endParaRPr>
              </a:p>
            </p:txBody>
          </p:sp>
        </p:grpSp>
        <p:sp>
          <p:nvSpPr>
            <p:cNvPr id="382986" name="直接连接符 382985"/>
            <p:cNvSpPr/>
            <p:nvPr/>
          </p:nvSpPr>
          <p:spPr>
            <a:xfrm flipH="1">
              <a:off x="3840" y="1989"/>
              <a:ext cx="482" cy="407"/>
            </a:xfrm>
            <a:prstGeom prst="line">
              <a:avLst/>
            </a:prstGeom>
            <a:ln w="12700" cap="flat" cmpd="sng">
              <a:solidFill>
                <a:schemeClr val="tx1"/>
              </a:solidFill>
              <a:prstDash val="solid"/>
              <a:headEnd type="none" w="sm" len="sm"/>
              <a:tailEnd type="none" w="sm" len="sm"/>
            </a:ln>
          </p:spPr>
        </p:sp>
        <p:grpSp>
          <p:nvGrpSpPr>
            <p:cNvPr id="382987" name="组合 382986"/>
            <p:cNvGrpSpPr/>
            <p:nvPr/>
          </p:nvGrpSpPr>
          <p:grpSpPr>
            <a:xfrm>
              <a:off x="4843" y="2420"/>
              <a:ext cx="360" cy="359"/>
              <a:chOff x="4809" y="2088"/>
              <a:chExt cx="360" cy="359"/>
            </a:xfrm>
          </p:grpSpPr>
          <p:sp>
            <p:nvSpPr>
              <p:cNvPr id="382988" name="椭圆 382987"/>
              <p:cNvSpPr/>
              <p:nvPr/>
            </p:nvSpPr>
            <p:spPr>
              <a:xfrm>
                <a:off x="4809" y="2088"/>
                <a:ext cx="360" cy="35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82989" name="矩形 382988"/>
              <p:cNvSpPr/>
              <p:nvPr/>
            </p:nvSpPr>
            <p:spPr>
              <a:xfrm>
                <a:off x="4878" y="2141"/>
                <a:ext cx="249" cy="295"/>
              </a:xfrm>
              <a:prstGeom prst="rect">
                <a:avLst/>
              </a:prstGeom>
              <a:noFill/>
              <a:ln w="9525">
                <a:noFill/>
              </a:ln>
            </p:spPr>
            <p:txBody>
              <a:bodyPr wrap="none" lIns="92075" tIns="46038" rIns="92075" bIns="46038">
                <a:spAutoFit/>
              </a:bodyPr>
              <a:lstStyle/>
              <a:p>
                <a:pPr eaLnBrk="0" hangingPunct="0"/>
                <a:r>
                  <a:rPr lang="en-US" altLang="zh-TW">
                    <a:latin typeface="Times New Roman" panose="02020603050405020304" pitchFamily="18" charset="0"/>
                    <a:ea typeface="PMingLiU" pitchFamily="18" charset="-120"/>
                  </a:rPr>
                  <a:t>C</a:t>
                </a:r>
                <a:endParaRPr lang="en-US" altLang="zh-TW">
                  <a:latin typeface="Times New Roman" panose="02020603050405020304" pitchFamily="18" charset="0"/>
                  <a:ea typeface="PMingLiU" pitchFamily="18" charset="-120"/>
                </a:endParaRPr>
              </a:p>
            </p:txBody>
          </p:sp>
        </p:grpSp>
        <p:grpSp>
          <p:nvGrpSpPr>
            <p:cNvPr id="382990" name="组合 382989"/>
            <p:cNvGrpSpPr/>
            <p:nvPr/>
          </p:nvGrpSpPr>
          <p:grpSpPr>
            <a:xfrm>
              <a:off x="5164" y="3096"/>
              <a:ext cx="360" cy="359"/>
              <a:chOff x="5130" y="2764"/>
              <a:chExt cx="360" cy="359"/>
            </a:xfrm>
          </p:grpSpPr>
          <p:sp>
            <p:nvSpPr>
              <p:cNvPr id="382991" name="椭圆 382990"/>
              <p:cNvSpPr/>
              <p:nvPr/>
            </p:nvSpPr>
            <p:spPr>
              <a:xfrm>
                <a:off x="5130" y="2764"/>
                <a:ext cx="360" cy="35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82992" name="矩形 382991"/>
              <p:cNvSpPr/>
              <p:nvPr/>
            </p:nvSpPr>
            <p:spPr>
              <a:xfrm>
                <a:off x="5199" y="2817"/>
                <a:ext cx="259" cy="295"/>
              </a:xfrm>
              <a:prstGeom prst="rect">
                <a:avLst/>
              </a:prstGeom>
              <a:noFill/>
              <a:ln w="9525">
                <a:noFill/>
              </a:ln>
            </p:spPr>
            <p:txBody>
              <a:bodyPr wrap="none" lIns="92075" tIns="46038" rIns="92075" bIns="46038">
                <a:spAutoFit/>
              </a:bodyPr>
              <a:lstStyle/>
              <a:p>
                <a:pPr eaLnBrk="0" hangingPunct="0"/>
                <a:r>
                  <a:rPr lang="en-US" altLang="zh-TW">
                    <a:latin typeface="Times New Roman" panose="02020603050405020304" pitchFamily="18" charset="0"/>
                    <a:ea typeface="PMingLiU" pitchFamily="18" charset="-120"/>
                  </a:rPr>
                  <a:t>G</a:t>
                </a:r>
                <a:endParaRPr lang="en-US" altLang="zh-TW">
                  <a:latin typeface="Times New Roman" panose="02020603050405020304" pitchFamily="18" charset="0"/>
                  <a:ea typeface="PMingLiU" pitchFamily="18" charset="-120"/>
                </a:endParaRPr>
              </a:p>
            </p:txBody>
          </p:sp>
        </p:grpSp>
        <p:sp>
          <p:nvSpPr>
            <p:cNvPr id="382993" name="直接连接符 382992"/>
            <p:cNvSpPr/>
            <p:nvPr/>
          </p:nvSpPr>
          <p:spPr>
            <a:xfrm>
              <a:off x="5127" y="2772"/>
              <a:ext cx="181" cy="310"/>
            </a:xfrm>
            <a:prstGeom prst="line">
              <a:avLst/>
            </a:prstGeom>
            <a:ln w="12700" cap="flat" cmpd="sng">
              <a:solidFill>
                <a:schemeClr val="tx1"/>
              </a:solidFill>
              <a:prstDash val="solid"/>
              <a:headEnd type="none" w="sm" len="sm"/>
              <a:tailEnd type="none" w="sm" len="sm"/>
            </a:ln>
          </p:spPr>
        </p:sp>
        <p:grpSp>
          <p:nvGrpSpPr>
            <p:cNvPr id="382994" name="组合 382993"/>
            <p:cNvGrpSpPr/>
            <p:nvPr/>
          </p:nvGrpSpPr>
          <p:grpSpPr>
            <a:xfrm>
              <a:off x="3985" y="3127"/>
              <a:ext cx="360" cy="359"/>
              <a:chOff x="3951" y="2795"/>
              <a:chExt cx="360" cy="359"/>
            </a:xfrm>
          </p:grpSpPr>
          <p:sp>
            <p:nvSpPr>
              <p:cNvPr id="382995" name="椭圆 382994"/>
              <p:cNvSpPr/>
              <p:nvPr/>
            </p:nvSpPr>
            <p:spPr>
              <a:xfrm>
                <a:off x="3951" y="2795"/>
                <a:ext cx="360" cy="35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82996" name="矩形 382995"/>
              <p:cNvSpPr/>
              <p:nvPr/>
            </p:nvSpPr>
            <p:spPr>
              <a:xfrm>
                <a:off x="4020" y="2848"/>
                <a:ext cx="237" cy="295"/>
              </a:xfrm>
              <a:prstGeom prst="rect">
                <a:avLst/>
              </a:prstGeom>
              <a:noFill/>
              <a:ln w="9525">
                <a:noFill/>
              </a:ln>
            </p:spPr>
            <p:txBody>
              <a:bodyPr wrap="none" lIns="92075" tIns="46038" rIns="92075" bIns="46038">
                <a:spAutoFit/>
              </a:bodyPr>
              <a:lstStyle/>
              <a:p>
                <a:pPr eaLnBrk="0" hangingPunct="0"/>
                <a:r>
                  <a:rPr lang="en-US" altLang="zh-TW">
                    <a:latin typeface="Times New Roman" panose="02020603050405020304" pitchFamily="18" charset="0"/>
                    <a:ea typeface="PMingLiU" pitchFamily="18" charset="-120"/>
                  </a:rPr>
                  <a:t>E</a:t>
                </a:r>
                <a:endParaRPr lang="en-US" altLang="zh-TW">
                  <a:latin typeface="Times New Roman" panose="02020603050405020304" pitchFamily="18" charset="0"/>
                  <a:ea typeface="PMingLiU" pitchFamily="18" charset="-120"/>
                </a:endParaRPr>
              </a:p>
            </p:txBody>
          </p:sp>
        </p:grpSp>
        <p:grpSp>
          <p:nvGrpSpPr>
            <p:cNvPr id="382997" name="组合 382996"/>
            <p:cNvGrpSpPr/>
            <p:nvPr/>
          </p:nvGrpSpPr>
          <p:grpSpPr>
            <a:xfrm>
              <a:off x="3696" y="3888"/>
              <a:ext cx="360" cy="359"/>
              <a:chOff x="3662" y="3556"/>
              <a:chExt cx="360" cy="359"/>
            </a:xfrm>
          </p:grpSpPr>
          <p:sp>
            <p:nvSpPr>
              <p:cNvPr id="382998" name="椭圆 382997"/>
              <p:cNvSpPr/>
              <p:nvPr/>
            </p:nvSpPr>
            <p:spPr>
              <a:xfrm>
                <a:off x="3662" y="3556"/>
                <a:ext cx="360" cy="35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82999" name="矩形 382998"/>
              <p:cNvSpPr/>
              <p:nvPr/>
            </p:nvSpPr>
            <p:spPr>
              <a:xfrm>
                <a:off x="3731" y="3609"/>
                <a:ext cx="183" cy="295"/>
              </a:xfrm>
              <a:prstGeom prst="rect">
                <a:avLst/>
              </a:prstGeom>
              <a:noFill/>
              <a:ln w="9525">
                <a:noFill/>
              </a:ln>
            </p:spPr>
            <p:txBody>
              <a:bodyPr wrap="none" lIns="92075" tIns="46038" rIns="92075" bIns="46038">
                <a:spAutoFit/>
              </a:bodyPr>
              <a:lstStyle/>
              <a:p>
                <a:pPr eaLnBrk="0" hangingPunct="0"/>
                <a:r>
                  <a:rPr lang="en-US" altLang="zh-TW">
                    <a:latin typeface="Times New Roman" panose="02020603050405020304" pitchFamily="18" charset="0"/>
                    <a:ea typeface="PMingLiU" pitchFamily="18" charset="-120"/>
                  </a:rPr>
                  <a:t>I</a:t>
                </a:r>
                <a:endParaRPr lang="en-US" altLang="zh-TW">
                  <a:latin typeface="Times New Roman" panose="02020603050405020304" pitchFamily="18" charset="0"/>
                  <a:ea typeface="PMingLiU" pitchFamily="18" charset="-120"/>
                </a:endParaRPr>
              </a:p>
            </p:txBody>
          </p:sp>
        </p:grpSp>
        <p:sp>
          <p:nvSpPr>
            <p:cNvPr id="383000" name="直接连接符 382999"/>
            <p:cNvSpPr/>
            <p:nvPr/>
          </p:nvSpPr>
          <p:spPr>
            <a:xfrm>
              <a:off x="3605" y="3499"/>
              <a:ext cx="267" cy="386"/>
            </a:xfrm>
            <a:prstGeom prst="line">
              <a:avLst/>
            </a:prstGeom>
            <a:ln w="12700" cap="flat" cmpd="sng">
              <a:solidFill>
                <a:schemeClr val="tx1"/>
              </a:solidFill>
              <a:prstDash val="solid"/>
              <a:headEnd type="none" w="sm" len="sm"/>
              <a:tailEnd type="none" w="sm" len="sm"/>
            </a:ln>
          </p:spPr>
        </p:sp>
        <p:grpSp>
          <p:nvGrpSpPr>
            <p:cNvPr id="383001" name="组合 383000"/>
            <p:cNvGrpSpPr/>
            <p:nvPr/>
          </p:nvGrpSpPr>
          <p:grpSpPr>
            <a:xfrm>
              <a:off x="3362" y="3116"/>
              <a:ext cx="360" cy="359"/>
              <a:chOff x="3328" y="2784"/>
              <a:chExt cx="360" cy="359"/>
            </a:xfrm>
          </p:grpSpPr>
          <p:sp>
            <p:nvSpPr>
              <p:cNvPr id="383002" name="椭圆 383001"/>
              <p:cNvSpPr/>
              <p:nvPr/>
            </p:nvSpPr>
            <p:spPr>
              <a:xfrm>
                <a:off x="3328" y="2784"/>
                <a:ext cx="360" cy="35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83003" name="矩形 383002"/>
              <p:cNvSpPr/>
              <p:nvPr/>
            </p:nvSpPr>
            <p:spPr>
              <a:xfrm>
                <a:off x="3397" y="2837"/>
                <a:ext cx="260" cy="295"/>
              </a:xfrm>
              <a:prstGeom prst="rect">
                <a:avLst/>
              </a:prstGeom>
              <a:noFill/>
              <a:ln w="9525">
                <a:noFill/>
              </a:ln>
            </p:spPr>
            <p:txBody>
              <a:bodyPr wrap="none" lIns="92075" tIns="46038" rIns="92075" bIns="46038">
                <a:spAutoFit/>
              </a:bodyPr>
              <a:lstStyle/>
              <a:p>
                <a:pPr eaLnBrk="0" hangingPunct="0"/>
                <a:r>
                  <a:rPr lang="en-US" altLang="zh-TW">
                    <a:latin typeface="Times New Roman" panose="02020603050405020304" pitchFamily="18" charset="0"/>
                    <a:ea typeface="PMingLiU" pitchFamily="18" charset="-120"/>
                  </a:rPr>
                  <a:t>D</a:t>
                </a:r>
                <a:endParaRPr lang="en-US" altLang="zh-TW">
                  <a:latin typeface="Times New Roman" panose="02020603050405020304" pitchFamily="18" charset="0"/>
                  <a:ea typeface="PMingLiU" pitchFamily="18" charset="-120"/>
                </a:endParaRPr>
              </a:p>
            </p:txBody>
          </p:sp>
        </p:grpSp>
        <p:grpSp>
          <p:nvGrpSpPr>
            <p:cNvPr id="383004" name="组合 383003"/>
            <p:cNvGrpSpPr/>
            <p:nvPr/>
          </p:nvGrpSpPr>
          <p:grpSpPr>
            <a:xfrm>
              <a:off x="3009" y="3865"/>
              <a:ext cx="360" cy="359"/>
              <a:chOff x="2975" y="3533"/>
              <a:chExt cx="360" cy="359"/>
            </a:xfrm>
          </p:grpSpPr>
          <p:sp>
            <p:nvSpPr>
              <p:cNvPr id="383005" name="椭圆 383004"/>
              <p:cNvSpPr/>
              <p:nvPr/>
            </p:nvSpPr>
            <p:spPr>
              <a:xfrm>
                <a:off x="2975" y="3533"/>
                <a:ext cx="360" cy="35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83006" name="矩形 383005"/>
              <p:cNvSpPr/>
              <p:nvPr/>
            </p:nvSpPr>
            <p:spPr>
              <a:xfrm>
                <a:off x="3044" y="3586"/>
                <a:ext cx="255" cy="295"/>
              </a:xfrm>
              <a:prstGeom prst="rect">
                <a:avLst/>
              </a:prstGeom>
              <a:noFill/>
              <a:ln w="9525">
                <a:noFill/>
              </a:ln>
            </p:spPr>
            <p:txBody>
              <a:bodyPr lIns="92075" tIns="46038" rIns="92075" bIns="46038">
                <a:spAutoFit/>
              </a:bodyPr>
              <a:lstStyle/>
              <a:p>
                <a:pPr eaLnBrk="0" hangingPunct="0"/>
                <a:r>
                  <a:rPr lang="en-US" altLang="zh-TW">
                    <a:latin typeface="Times New Roman" panose="02020603050405020304" pitchFamily="18" charset="0"/>
                    <a:ea typeface="PMingLiU" pitchFamily="18" charset="-120"/>
                  </a:rPr>
                  <a:t>H</a:t>
                </a:r>
                <a:endParaRPr lang="en-US" altLang="zh-TW">
                  <a:latin typeface="Times New Roman" panose="02020603050405020304" pitchFamily="18" charset="0"/>
                  <a:ea typeface="PMingLiU" pitchFamily="18" charset="-120"/>
                </a:endParaRPr>
              </a:p>
            </p:txBody>
          </p:sp>
        </p:grpSp>
        <p:grpSp>
          <p:nvGrpSpPr>
            <p:cNvPr id="383007" name="组合 383006"/>
            <p:cNvGrpSpPr/>
            <p:nvPr/>
          </p:nvGrpSpPr>
          <p:grpSpPr>
            <a:xfrm>
              <a:off x="4552" y="3095"/>
              <a:ext cx="360" cy="359"/>
              <a:chOff x="4518" y="2763"/>
              <a:chExt cx="360" cy="359"/>
            </a:xfrm>
          </p:grpSpPr>
          <p:sp>
            <p:nvSpPr>
              <p:cNvPr id="383008" name="椭圆 383007"/>
              <p:cNvSpPr/>
              <p:nvPr/>
            </p:nvSpPr>
            <p:spPr>
              <a:xfrm>
                <a:off x="4518" y="2763"/>
                <a:ext cx="360" cy="35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83009" name="矩形 383008"/>
              <p:cNvSpPr/>
              <p:nvPr/>
            </p:nvSpPr>
            <p:spPr>
              <a:xfrm>
                <a:off x="4587" y="2816"/>
                <a:ext cx="227" cy="295"/>
              </a:xfrm>
              <a:prstGeom prst="rect">
                <a:avLst/>
              </a:prstGeom>
              <a:noFill/>
              <a:ln w="9525">
                <a:noFill/>
              </a:ln>
            </p:spPr>
            <p:txBody>
              <a:bodyPr wrap="none" lIns="92075" tIns="46038" rIns="92075" bIns="46038">
                <a:spAutoFit/>
              </a:bodyPr>
              <a:lstStyle/>
              <a:p>
                <a:pPr eaLnBrk="0" hangingPunct="0"/>
                <a:r>
                  <a:rPr lang="en-US" altLang="zh-TW">
                    <a:latin typeface="Times New Roman" panose="02020603050405020304" pitchFamily="18" charset="0"/>
                    <a:ea typeface="PMingLiU" pitchFamily="18" charset="-120"/>
                  </a:rPr>
                  <a:t>F</a:t>
                </a:r>
                <a:endParaRPr lang="en-US" altLang="zh-TW">
                  <a:latin typeface="Times New Roman" panose="02020603050405020304" pitchFamily="18" charset="0"/>
                  <a:ea typeface="PMingLiU" pitchFamily="18" charset="-120"/>
                </a:endParaRPr>
              </a:p>
            </p:txBody>
          </p:sp>
        </p:grpSp>
        <p:sp>
          <p:nvSpPr>
            <p:cNvPr id="383010" name="直接连接符 383009"/>
            <p:cNvSpPr/>
            <p:nvPr/>
          </p:nvSpPr>
          <p:spPr>
            <a:xfrm flipH="1">
              <a:off x="4719" y="2771"/>
              <a:ext cx="203" cy="311"/>
            </a:xfrm>
            <a:prstGeom prst="line">
              <a:avLst/>
            </a:prstGeom>
            <a:ln w="12700" cap="flat" cmpd="sng">
              <a:solidFill>
                <a:schemeClr val="tx1"/>
              </a:solidFill>
              <a:prstDash val="solid"/>
              <a:headEnd type="none" w="sm" len="sm"/>
              <a:tailEnd type="none" w="sm" len="sm"/>
            </a:ln>
          </p:spPr>
        </p:sp>
        <p:sp>
          <p:nvSpPr>
            <p:cNvPr id="383011" name="直接连接符 383010"/>
            <p:cNvSpPr/>
            <p:nvPr/>
          </p:nvSpPr>
          <p:spPr>
            <a:xfrm>
              <a:off x="3894" y="2739"/>
              <a:ext cx="235" cy="386"/>
            </a:xfrm>
            <a:prstGeom prst="line">
              <a:avLst/>
            </a:prstGeom>
            <a:ln w="12700" cap="flat" cmpd="sng">
              <a:solidFill>
                <a:schemeClr val="tx1"/>
              </a:solidFill>
              <a:prstDash val="solid"/>
              <a:headEnd type="none" w="sm" len="sm"/>
              <a:tailEnd type="none" w="sm" len="sm"/>
            </a:ln>
          </p:spPr>
        </p:sp>
        <p:sp>
          <p:nvSpPr>
            <p:cNvPr id="383012" name="直接连接符 383011"/>
            <p:cNvSpPr/>
            <p:nvPr/>
          </p:nvSpPr>
          <p:spPr>
            <a:xfrm flipH="1">
              <a:off x="3529" y="2728"/>
              <a:ext cx="204" cy="386"/>
            </a:xfrm>
            <a:prstGeom prst="line">
              <a:avLst/>
            </a:prstGeom>
            <a:ln w="12700" cap="flat" cmpd="sng">
              <a:solidFill>
                <a:schemeClr val="tx1"/>
              </a:solidFill>
              <a:prstDash val="solid"/>
              <a:headEnd type="none" w="sm" len="sm"/>
              <a:tailEnd type="none" w="sm" len="sm"/>
            </a:ln>
          </p:spPr>
        </p:sp>
        <p:sp>
          <p:nvSpPr>
            <p:cNvPr id="383013" name="直接连接符 383012"/>
            <p:cNvSpPr/>
            <p:nvPr/>
          </p:nvSpPr>
          <p:spPr>
            <a:xfrm flipH="1">
              <a:off x="3186" y="3488"/>
              <a:ext cx="268" cy="365"/>
            </a:xfrm>
            <a:prstGeom prst="line">
              <a:avLst/>
            </a:prstGeom>
            <a:ln w="12700" cap="flat" cmpd="sng">
              <a:solidFill>
                <a:schemeClr val="tx1"/>
              </a:solidFill>
              <a:prstDash val="solid"/>
              <a:headEnd type="none" w="sm" len="sm"/>
              <a:tailEnd type="none" w="sm" len="sm"/>
            </a:ln>
          </p:spPr>
        </p:sp>
        <p:sp>
          <p:nvSpPr>
            <p:cNvPr id="383014" name="直接连接符 383013"/>
            <p:cNvSpPr/>
            <p:nvPr/>
          </p:nvSpPr>
          <p:spPr>
            <a:xfrm>
              <a:off x="4558" y="2000"/>
              <a:ext cx="450" cy="418"/>
            </a:xfrm>
            <a:prstGeom prst="line">
              <a:avLst/>
            </a:prstGeom>
            <a:ln w="12700" cap="flat" cmpd="sng">
              <a:solidFill>
                <a:schemeClr val="tx1"/>
              </a:solidFill>
              <a:prstDash val="solid"/>
              <a:headEnd type="none" w="sm" len="sm"/>
              <a:tailEnd type="none" w="sm" len="sm"/>
            </a:ln>
          </p:spPr>
        </p:sp>
        <p:sp>
          <p:nvSpPr>
            <p:cNvPr id="383015" name="矩形 383014"/>
            <p:cNvSpPr/>
            <p:nvPr/>
          </p:nvSpPr>
          <p:spPr>
            <a:xfrm>
              <a:off x="3568" y="1350"/>
              <a:ext cx="1861" cy="295"/>
            </a:xfrm>
            <a:prstGeom prst="rect">
              <a:avLst/>
            </a:prstGeom>
            <a:noFill/>
            <a:ln w="9525">
              <a:noFill/>
            </a:ln>
          </p:spPr>
          <p:txBody>
            <a:bodyPr wrap="none" lIns="92075" tIns="46038" rIns="92075" bIns="46038">
              <a:spAutoFit/>
            </a:bodyPr>
            <a:lstStyle/>
            <a:p>
              <a:pPr eaLnBrk="0" hangingPunct="0"/>
              <a:r>
                <a:rPr lang="en-US" altLang="zh-TW">
                  <a:solidFill>
                    <a:srgbClr val="003399"/>
                  </a:solidFill>
                  <a:latin typeface="Times New Roman" panose="02020603050405020304" pitchFamily="18" charset="0"/>
                  <a:ea typeface="PMingLiU" pitchFamily="18" charset="-120"/>
                </a:rPr>
                <a:t>Complete Binary Tree</a:t>
              </a:r>
              <a:endParaRPr lang="en-US" altLang="zh-TW">
                <a:latin typeface="Times New Roman" panose="02020603050405020304" pitchFamily="18" charset="0"/>
                <a:ea typeface="PMingLiU" pitchFamily="18" charset="-120"/>
              </a:endParaRPr>
            </a:p>
          </p:txBody>
        </p:sp>
        <p:sp>
          <p:nvSpPr>
            <p:cNvPr id="383016" name="文本框 383015"/>
            <p:cNvSpPr txBox="1"/>
            <p:nvPr/>
          </p:nvSpPr>
          <p:spPr>
            <a:xfrm>
              <a:off x="3052" y="1726"/>
              <a:ext cx="216" cy="295"/>
            </a:xfrm>
            <a:prstGeom prst="rect">
              <a:avLst/>
            </a:prstGeom>
            <a:noFill/>
            <a:ln w="9525">
              <a:noFill/>
            </a:ln>
          </p:spPr>
          <p:txBody>
            <a:bodyPr wrap="none" anchor="t">
              <a:spAutoFit/>
            </a:bodyPr>
            <a:lstStyle/>
            <a:p>
              <a:pPr algn="ctr"/>
              <a:r>
                <a:rPr lang="en-US" altLang="zh-TW">
                  <a:solidFill>
                    <a:srgbClr val="CC3300"/>
                  </a:solidFill>
                  <a:latin typeface="Times New Roman" panose="02020603050405020304" pitchFamily="18" charset="0"/>
                  <a:ea typeface="PMingLiU" pitchFamily="18" charset="-120"/>
                </a:rPr>
                <a:t>1</a:t>
              </a:r>
              <a:endParaRPr lang="en-US" altLang="zh-TW">
                <a:solidFill>
                  <a:srgbClr val="CC3300"/>
                </a:solidFill>
                <a:latin typeface="Times New Roman" panose="02020603050405020304" pitchFamily="18" charset="0"/>
                <a:ea typeface="PMingLiU" pitchFamily="18" charset="-120"/>
              </a:endParaRPr>
            </a:p>
          </p:txBody>
        </p:sp>
        <p:sp>
          <p:nvSpPr>
            <p:cNvPr id="383017" name="文本框 383016"/>
            <p:cNvSpPr txBox="1"/>
            <p:nvPr/>
          </p:nvSpPr>
          <p:spPr>
            <a:xfrm>
              <a:off x="3078" y="2374"/>
              <a:ext cx="215" cy="295"/>
            </a:xfrm>
            <a:prstGeom prst="rect">
              <a:avLst/>
            </a:prstGeom>
            <a:noFill/>
            <a:ln w="9525">
              <a:noFill/>
            </a:ln>
          </p:spPr>
          <p:txBody>
            <a:bodyPr wrap="none" anchor="t">
              <a:spAutoFit/>
            </a:bodyPr>
            <a:lstStyle/>
            <a:p>
              <a:r>
                <a:rPr lang="en-US" altLang="zh-TW">
                  <a:solidFill>
                    <a:srgbClr val="CC3300"/>
                  </a:solidFill>
                  <a:latin typeface="Times New Roman" panose="02020603050405020304" pitchFamily="18" charset="0"/>
                  <a:ea typeface="PMingLiU" pitchFamily="18" charset="-120"/>
                </a:rPr>
                <a:t>2</a:t>
              </a:r>
              <a:endParaRPr lang="en-US" altLang="zh-TW">
                <a:solidFill>
                  <a:srgbClr val="CC3300"/>
                </a:solidFill>
                <a:latin typeface="Times New Roman" panose="02020603050405020304" pitchFamily="18" charset="0"/>
                <a:ea typeface="PMingLiU" pitchFamily="18" charset="-120"/>
              </a:endParaRPr>
            </a:p>
          </p:txBody>
        </p:sp>
        <p:sp>
          <p:nvSpPr>
            <p:cNvPr id="383018" name="文本框 383017"/>
            <p:cNvSpPr txBox="1"/>
            <p:nvPr/>
          </p:nvSpPr>
          <p:spPr>
            <a:xfrm>
              <a:off x="3078" y="3118"/>
              <a:ext cx="215" cy="294"/>
            </a:xfrm>
            <a:prstGeom prst="rect">
              <a:avLst/>
            </a:prstGeom>
            <a:noFill/>
            <a:ln w="9525">
              <a:noFill/>
            </a:ln>
          </p:spPr>
          <p:txBody>
            <a:bodyPr wrap="none" anchor="t">
              <a:spAutoFit/>
            </a:bodyPr>
            <a:lstStyle/>
            <a:p>
              <a:r>
                <a:rPr lang="en-US" altLang="zh-TW">
                  <a:solidFill>
                    <a:srgbClr val="CC3300"/>
                  </a:solidFill>
                  <a:latin typeface="Times New Roman" panose="02020603050405020304" pitchFamily="18" charset="0"/>
                  <a:ea typeface="PMingLiU" pitchFamily="18" charset="-120"/>
                </a:rPr>
                <a:t>3</a:t>
              </a:r>
              <a:endParaRPr lang="en-US" altLang="zh-TW">
                <a:solidFill>
                  <a:srgbClr val="CC3300"/>
                </a:solidFill>
                <a:latin typeface="Times New Roman" panose="02020603050405020304" pitchFamily="18" charset="0"/>
                <a:ea typeface="PMingLiU" pitchFamily="18" charset="-120"/>
              </a:endParaRPr>
            </a:p>
          </p:txBody>
        </p:sp>
        <p:sp>
          <p:nvSpPr>
            <p:cNvPr id="383019" name="文本框 383018"/>
            <p:cNvSpPr txBox="1"/>
            <p:nvPr/>
          </p:nvSpPr>
          <p:spPr>
            <a:xfrm>
              <a:off x="2688" y="3936"/>
              <a:ext cx="216" cy="295"/>
            </a:xfrm>
            <a:prstGeom prst="rect">
              <a:avLst/>
            </a:prstGeom>
            <a:noFill/>
            <a:ln w="9525">
              <a:noFill/>
            </a:ln>
          </p:spPr>
          <p:txBody>
            <a:bodyPr wrap="none" anchor="t">
              <a:spAutoFit/>
            </a:bodyPr>
            <a:lstStyle/>
            <a:p>
              <a:r>
                <a:rPr lang="en-US" altLang="zh-TW">
                  <a:solidFill>
                    <a:srgbClr val="CC3300"/>
                  </a:solidFill>
                  <a:latin typeface="Times New Roman" panose="02020603050405020304" pitchFamily="18" charset="0"/>
                  <a:ea typeface="PMingLiU" pitchFamily="18" charset="-120"/>
                </a:rPr>
                <a:t>4</a:t>
              </a:r>
              <a:endParaRPr lang="en-US" altLang="zh-TW">
                <a:solidFill>
                  <a:srgbClr val="CC3300"/>
                </a:solidFill>
                <a:latin typeface="Times New Roman" panose="02020603050405020304" pitchFamily="18" charset="0"/>
                <a:ea typeface="PMingLiU" pitchFamily="18" charset="-120"/>
              </a:endParaRPr>
            </a:p>
          </p:txBody>
        </p:sp>
      </p:grpSp>
      <p:grpSp>
        <p:nvGrpSpPr>
          <p:cNvPr id="383020" name="组合 383019"/>
          <p:cNvGrpSpPr/>
          <p:nvPr/>
        </p:nvGrpSpPr>
        <p:grpSpPr>
          <a:xfrm>
            <a:off x="457200" y="1682750"/>
            <a:ext cx="3833813" cy="4664075"/>
            <a:chOff x="223" y="912"/>
            <a:chExt cx="2480" cy="3083"/>
          </a:xfrm>
        </p:grpSpPr>
        <p:grpSp>
          <p:nvGrpSpPr>
            <p:cNvPr id="383021" name="组合 383020"/>
            <p:cNvGrpSpPr/>
            <p:nvPr/>
          </p:nvGrpSpPr>
          <p:grpSpPr>
            <a:xfrm>
              <a:off x="1144" y="1307"/>
              <a:ext cx="360" cy="359"/>
              <a:chOff x="1389" y="1133"/>
              <a:chExt cx="360" cy="359"/>
            </a:xfrm>
          </p:grpSpPr>
          <p:sp>
            <p:nvSpPr>
              <p:cNvPr id="383022" name="椭圆 383021"/>
              <p:cNvSpPr/>
              <p:nvPr/>
            </p:nvSpPr>
            <p:spPr>
              <a:xfrm>
                <a:off x="1389" y="1133"/>
                <a:ext cx="360" cy="35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83023" name="矩形 383022"/>
              <p:cNvSpPr/>
              <p:nvPr/>
            </p:nvSpPr>
            <p:spPr>
              <a:xfrm>
                <a:off x="1458" y="1186"/>
                <a:ext cx="262" cy="302"/>
              </a:xfrm>
              <a:prstGeom prst="rect">
                <a:avLst/>
              </a:prstGeom>
              <a:noFill/>
              <a:ln w="9525">
                <a:noFill/>
              </a:ln>
            </p:spPr>
            <p:txBody>
              <a:bodyPr wrap="none" lIns="92075" tIns="46038" rIns="92075" bIns="46038">
                <a:spAutoFit/>
              </a:bodyPr>
              <a:lstStyle/>
              <a:p>
                <a:pPr eaLnBrk="0" hangingPunct="0"/>
                <a:r>
                  <a:rPr lang="en-US" altLang="zh-TW">
                    <a:latin typeface="Times New Roman" panose="02020603050405020304" pitchFamily="18" charset="0"/>
                    <a:ea typeface="PMingLiU" pitchFamily="18" charset="-120"/>
                  </a:rPr>
                  <a:t>A</a:t>
                </a:r>
                <a:endParaRPr lang="en-US" altLang="zh-TW">
                  <a:latin typeface="Times New Roman" panose="02020603050405020304" pitchFamily="18" charset="0"/>
                  <a:ea typeface="PMingLiU" pitchFamily="18" charset="-120"/>
                </a:endParaRPr>
              </a:p>
            </p:txBody>
          </p:sp>
        </p:grpSp>
        <p:grpSp>
          <p:nvGrpSpPr>
            <p:cNvPr id="383024" name="组合 383023"/>
            <p:cNvGrpSpPr/>
            <p:nvPr/>
          </p:nvGrpSpPr>
          <p:grpSpPr>
            <a:xfrm>
              <a:off x="759" y="1876"/>
              <a:ext cx="360" cy="359"/>
              <a:chOff x="1004" y="1702"/>
              <a:chExt cx="360" cy="359"/>
            </a:xfrm>
          </p:grpSpPr>
          <p:sp>
            <p:nvSpPr>
              <p:cNvPr id="383025" name="椭圆 383024"/>
              <p:cNvSpPr/>
              <p:nvPr/>
            </p:nvSpPr>
            <p:spPr>
              <a:xfrm>
                <a:off x="1004" y="1702"/>
                <a:ext cx="360" cy="35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83026" name="矩形 383025"/>
              <p:cNvSpPr/>
              <p:nvPr/>
            </p:nvSpPr>
            <p:spPr>
              <a:xfrm>
                <a:off x="1073" y="1754"/>
                <a:ext cx="250" cy="303"/>
              </a:xfrm>
              <a:prstGeom prst="rect">
                <a:avLst/>
              </a:prstGeom>
              <a:noFill/>
              <a:ln w="9525">
                <a:noFill/>
              </a:ln>
            </p:spPr>
            <p:txBody>
              <a:bodyPr wrap="none" lIns="92075" tIns="46038" rIns="92075" bIns="46038">
                <a:spAutoFit/>
              </a:bodyPr>
              <a:lstStyle/>
              <a:p>
                <a:pPr eaLnBrk="0" hangingPunct="0"/>
                <a:r>
                  <a:rPr lang="en-US" altLang="zh-TW">
                    <a:latin typeface="Times New Roman" panose="02020603050405020304" pitchFamily="18" charset="0"/>
                    <a:ea typeface="PMingLiU" pitchFamily="18" charset="-120"/>
                  </a:rPr>
                  <a:t>B</a:t>
                </a:r>
                <a:endParaRPr lang="en-US" altLang="zh-TW">
                  <a:latin typeface="Times New Roman" panose="02020603050405020304" pitchFamily="18" charset="0"/>
                  <a:ea typeface="PMingLiU" pitchFamily="18" charset="-120"/>
                </a:endParaRPr>
              </a:p>
            </p:txBody>
          </p:sp>
        </p:grpSp>
        <p:sp>
          <p:nvSpPr>
            <p:cNvPr id="383027" name="直接连接符 383026"/>
            <p:cNvSpPr/>
            <p:nvPr/>
          </p:nvSpPr>
          <p:spPr>
            <a:xfrm flipH="1">
              <a:off x="1000" y="1659"/>
              <a:ext cx="215" cy="225"/>
            </a:xfrm>
            <a:prstGeom prst="line">
              <a:avLst/>
            </a:prstGeom>
            <a:ln w="12700" cap="flat" cmpd="sng">
              <a:solidFill>
                <a:schemeClr val="tx1"/>
              </a:solidFill>
              <a:prstDash val="solid"/>
              <a:headEnd type="none" w="sm" len="sm"/>
              <a:tailEnd type="none" w="sm" len="sm"/>
            </a:ln>
          </p:spPr>
        </p:sp>
        <p:grpSp>
          <p:nvGrpSpPr>
            <p:cNvPr id="383028" name="组合 383027"/>
            <p:cNvGrpSpPr/>
            <p:nvPr/>
          </p:nvGrpSpPr>
          <p:grpSpPr>
            <a:xfrm>
              <a:off x="1968" y="1344"/>
              <a:ext cx="360" cy="359"/>
              <a:chOff x="2097" y="1123"/>
              <a:chExt cx="360" cy="359"/>
            </a:xfrm>
          </p:grpSpPr>
          <p:sp>
            <p:nvSpPr>
              <p:cNvPr id="383029" name="椭圆 383028"/>
              <p:cNvSpPr/>
              <p:nvPr/>
            </p:nvSpPr>
            <p:spPr>
              <a:xfrm>
                <a:off x="2097" y="1123"/>
                <a:ext cx="360" cy="35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83030" name="矩形 383029"/>
              <p:cNvSpPr/>
              <p:nvPr/>
            </p:nvSpPr>
            <p:spPr>
              <a:xfrm>
                <a:off x="2166" y="1175"/>
                <a:ext cx="261" cy="303"/>
              </a:xfrm>
              <a:prstGeom prst="rect">
                <a:avLst/>
              </a:prstGeom>
              <a:noFill/>
              <a:ln w="9525">
                <a:noFill/>
              </a:ln>
            </p:spPr>
            <p:txBody>
              <a:bodyPr wrap="none" lIns="92075" tIns="46038" rIns="92075" bIns="46038">
                <a:spAutoFit/>
              </a:bodyPr>
              <a:lstStyle/>
              <a:p>
                <a:pPr eaLnBrk="0" hangingPunct="0"/>
                <a:r>
                  <a:rPr lang="en-US" altLang="zh-TW">
                    <a:latin typeface="Times New Roman" panose="02020603050405020304" pitchFamily="18" charset="0"/>
                    <a:ea typeface="PMingLiU" pitchFamily="18" charset="-120"/>
                  </a:rPr>
                  <a:t>A</a:t>
                </a:r>
                <a:endParaRPr lang="en-US" altLang="zh-TW">
                  <a:latin typeface="Times New Roman" panose="02020603050405020304" pitchFamily="18" charset="0"/>
                  <a:ea typeface="PMingLiU" pitchFamily="18" charset="-120"/>
                </a:endParaRPr>
              </a:p>
            </p:txBody>
          </p:sp>
        </p:grpSp>
        <p:grpSp>
          <p:nvGrpSpPr>
            <p:cNvPr id="383031" name="组合 383030"/>
            <p:cNvGrpSpPr/>
            <p:nvPr/>
          </p:nvGrpSpPr>
          <p:grpSpPr>
            <a:xfrm>
              <a:off x="2343" y="1924"/>
              <a:ext cx="360" cy="359"/>
              <a:chOff x="2472" y="1703"/>
              <a:chExt cx="360" cy="359"/>
            </a:xfrm>
          </p:grpSpPr>
          <p:sp>
            <p:nvSpPr>
              <p:cNvPr id="383032" name="椭圆 383031"/>
              <p:cNvSpPr/>
              <p:nvPr/>
            </p:nvSpPr>
            <p:spPr>
              <a:xfrm>
                <a:off x="2472" y="1703"/>
                <a:ext cx="360" cy="35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83033" name="矩形 383032"/>
              <p:cNvSpPr/>
              <p:nvPr/>
            </p:nvSpPr>
            <p:spPr>
              <a:xfrm>
                <a:off x="2541" y="1756"/>
                <a:ext cx="250" cy="302"/>
              </a:xfrm>
              <a:prstGeom prst="rect">
                <a:avLst/>
              </a:prstGeom>
              <a:noFill/>
              <a:ln w="9525">
                <a:noFill/>
              </a:ln>
            </p:spPr>
            <p:txBody>
              <a:bodyPr wrap="none" lIns="92075" tIns="46038" rIns="92075" bIns="46038">
                <a:spAutoFit/>
              </a:bodyPr>
              <a:lstStyle/>
              <a:p>
                <a:pPr eaLnBrk="0" hangingPunct="0"/>
                <a:r>
                  <a:rPr lang="en-US" altLang="zh-TW">
                    <a:latin typeface="Times New Roman" panose="02020603050405020304" pitchFamily="18" charset="0"/>
                    <a:ea typeface="PMingLiU" pitchFamily="18" charset="-120"/>
                  </a:rPr>
                  <a:t>B</a:t>
                </a:r>
                <a:endParaRPr lang="en-US" altLang="zh-TW">
                  <a:latin typeface="Times New Roman" panose="02020603050405020304" pitchFamily="18" charset="0"/>
                  <a:ea typeface="PMingLiU" pitchFamily="18" charset="-120"/>
                </a:endParaRPr>
              </a:p>
            </p:txBody>
          </p:sp>
        </p:grpSp>
        <p:sp>
          <p:nvSpPr>
            <p:cNvPr id="383034" name="直接连接符 383033"/>
            <p:cNvSpPr/>
            <p:nvPr/>
          </p:nvSpPr>
          <p:spPr>
            <a:xfrm>
              <a:off x="2231" y="1695"/>
              <a:ext cx="256" cy="215"/>
            </a:xfrm>
            <a:prstGeom prst="line">
              <a:avLst/>
            </a:prstGeom>
            <a:ln w="12700" cap="flat" cmpd="sng">
              <a:solidFill>
                <a:schemeClr val="tx1"/>
              </a:solidFill>
              <a:prstDash val="solid"/>
              <a:headEnd type="none" w="sm" len="sm"/>
              <a:tailEnd type="none" w="sm" len="sm"/>
            </a:ln>
          </p:spPr>
        </p:sp>
        <p:sp>
          <p:nvSpPr>
            <p:cNvPr id="383035" name="矩形 383034"/>
            <p:cNvSpPr/>
            <p:nvPr/>
          </p:nvSpPr>
          <p:spPr>
            <a:xfrm>
              <a:off x="912" y="912"/>
              <a:ext cx="1739" cy="302"/>
            </a:xfrm>
            <a:prstGeom prst="rect">
              <a:avLst/>
            </a:prstGeom>
            <a:noFill/>
            <a:ln w="9525">
              <a:noFill/>
            </a:ln>
          </p:spPr>
          <p:txBody>
            <a:bodyPr wrap="none" lIns="92075" tIns="46038" rIns="92075" bIns="46038">
              <a:spAutoFit/>
            </a:bodyPr>
            <a:lstStyle/>
            <a:p>
              <a:pPr eaLnBrk="0" hangingPunct="0"/>
              <a:r>
                <a:rPr lang="en-US" altLang="zh-TW">
                  <a:solidFill>
                    <a:srgbClr val="003399"/>
                  </a:solidFill>
                  <a:latin typeface="Times New Roman" panose="02020603050405020304" pitchFamily="18" charset="0"/>
                  <a:ea typeface="PMingLiU" pitchFamily="18" charset="-120"/>
                </a:rPr>
                <a:t>Skewed Binary Tree</a:t>
              </a:r>
              <a:endParaRPr lang="en-US" altLang="zh-TW">
                <a:latin typeface="Times New Roman" panose="02020603050405020304" pitchFamily="18" charset="0"/>
                <a:ea typeface="PMingLiU" pitchFamily="18" charset="-120"/>
              </a:endParaRPr>
            </a:p>
          </p:txBody>
        </p:sp>
        <p:grpSp>
          <p:nvGrpSpPr>
            <p:cNvPr id="383036" name="组合 383035"/>
            <p:cNvGrpSpPr/>
            <p:nvPr/>
          </p:nvGrpSpPr>
          <p:grpSpPr>
            <a:xfrm>
              <a:off x="223" y="3591"/>
              <a:ext cx="360" cy="359"/>
              <a:chOff x="468" y="3468"/>
              <a:chExt cx="360" cy="359"/>
            </a:xfrm>
          </p:grpSpPr>
          <p:sp>
            <p:nvSpPr>
              <p:cNvPr id="383037" name="椭圆 383036"/>
              <p:cNvSpPr/>
              <p:nvPr/>
            </p:nvSpPr>
            <p:spPr>
              <a:xfrm>
                <a:off x="468" y="3468"/>
                <a:ext cx="360" cy="35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83038" name="矩形 383037"/>
              <p:cNvSpPr/>
              <p:nvPr/>
            </p:nvSpPr>
            <p:spPr>
              <a:xfrm>
                <a:off x="537" y="3520"/>
                <a:ext cx="239" cy="303"/>
              </a:xfrm>
              <a:prstGeom prst="rect">
                <a:avLst/>
              </a:prstGeom>
              <a:noFill/>
              <a:ln w="9525">
                <a:noFill/>
              </a:ln>
            </p:spPr>
            <p:txBody>
              <a:bodyPr wrap="none" lIns="92075" tIns="46038" rIns="92075" bIns="46038">
                <a:spAutoFit/>
              </a:bodyPr>
              <a:lstStyle/>
              <a:p>
                <a:pPr eaLnBrk="0" hangingPunct="0"/>
                <a:r>
                  <a:rPr lang="en-US" altLang="zh-TW">
                    <a:latin typeface="Times New Roman" panose="02020603050405020304" pitchFamily="18" charset="0"/>
                    <a:ea typeface="PMingLiU" pitchFamily="18" charset="-120"/>
                  </a:rPr>
                  <a:t>E</a:t>
                </a:r>
                <a:endParaRPr lang="en-US" altLang="zh-TW">
                  <a:latin typeface="Times New Roman" panose="02020603050405020304" pitchFamily="18" charset="0"/>
                  <a:ea typeface="PMingLiU" pitchFamily="18" charset="-120"/>
                </a:endParaRPr>
              </a:p>
            </p:txBody>
          </p:sp>
        </p:grpSp>
        <p:sp>
          <p:nvSpPr>
            <p:cNvPr id="383039" name="直接连接符 383038"/>
            <p:cNvSpPr/>
            <p:nvPr/>
          </p:nvSpPr>
          <p:spPr>
            <a:xfrm flipH="1">
              <a:off x="357" y="3320"/>
              <a:ext cx="203" cy="280"/>
            </a:xfrm>
            <a:prstGeom prst="line">
              <a:avLst/>
            </a:prstGeom>
            <a:ln w="12700" cap="flat" cmpd="sng">
              <a:solidFill>
                <a:schemeClr val="tx1"/>
              </a:solidFill>
              <a:prstDash val="solid"/>
              <a:headEnd type="none" w="sm" len="sm"/>
              <a:tailEnd type="none" w="sm" len="sm"/>
            </a:ln>
          </p:spPr>
        </p:sp>
        <p:grpSp>
          <p:nvGrpSpPr>
            <p:cNvPr id="383040" name="组合 383039"/>
            <p:cNvGrpSpPr/>
            <p:nvPr/>
          </p:nvGrpSpPr>
          <p:grpSpPr>
            <a:xfrm>
              <a:off x="628" y="2463"/>
              <a:ext cx="360" cy="359"/>
              <a:chOff x="873" y="2289"/>
              <a:chExt cx="360" cy="359"/>
            </a:xfrm>
          </p:grpSpPr>
          <p:sp>
            <p:nvSpPr>
              <p:cNvPr id="383041" name="椭圆 383040"/>
              <p:cNvSpPr/>
              <p:nvPr/>
            </p:nvSpPr>
            <p:spPr>
              <a:xfrm>
                <a:off x="873" y="2289"/>
                <a:ext cx="360" cy="35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83042" name="矩形 383041"/>
              <p:cNvSpPr/>
              <p:nvPr/>
            </p:nvSpPr>
            <p:spPr>
              <a:xfrm>
                <a:off x="942" y="2341"/>
                <a:ext cx="250" cy="303"/>
              </a:xfrm>
              <a:prstGeom prst="rect">
                <a:avLst/>
              </a:prstGeom>
              <a:noFill/>
              <a:ln w="9525">
                <a:noFill/>
              </a:ln>
            </p:spPr>
            <p:txBody>
              <a:bodyPr wrap="none" lIns="92075" tIns="46038" rIns="92075" bIns="46038">
                <a:spAutoFit/>
              </a:bodyPr>
              <a:lstStyle/>
              <a:p>
                <a:pPr eaLnBrk="0" hangingPunct="0"/>
                <a:r>
                  <a:rPr lang="en-US" altLang="zh-TW">
                    <a:latin typeface="Times New Roman" panose="02020603050405020304" pitchFamily="18" charset="0"/>
                    <a:ea typeface="PMingLiU" pitchFamily="18" charset="-120"/>
                  </a:rPr>
                  <a:t>C</a:t>
                </a:r>
                <a:endParaRPr lang="en-US" altLang="zh-TW">
                  <a:latin typeface="Times New Roman" panose="02020603050405020304" pitchFamily="18" charset="0"/>
                  <a:ea typeface="PMingLiU" pitchFamily="18" charset="-120"/>
                </a:endParaRPr>
              </a:p>
            </p:txBody>
          </p:sp>
        </p:grpSp>
        <p:grpSp>
          <p:nvGrpSpPr>
            <p:cNvPr id="383043" name="组合 383042"/>
            <p:cNvGrpSpPr/>
            <p:nvPr/>
          </p:nvGrpSpPr>
          <p:grpSpPr>
            <a:xfrm>
              <a:off x="403" y="2957"/>
              <a:ext cx="360" cy="359"/>
              <a:chOff x="648" y="2834"/>
              <a:chExt cx="360" cy="359"/>
            </a:xfrm>
          </p:grpSpPr>
          <p:sp>
            <p:nvSpPr>
              <p:cNvPr id="383044" name="椭圆 383043"/>
              <p:cNvSpPr/>
              <p:nvPr/>
            </p:nvSpPr>
            <p:spPr>
              <a:xfrm>
                <a:off x="648" y="2834"/>
                <a:ext cx="360" cy="35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83045" name="矩形 383044"/>
              <p:cNvSpPr/>
              <p:nvPr/>
            </p:nvSpPr>
            <p:spPr>
              <a:xfrm>
                <a:off x="717" y="2886"/>
                <a:ext cx="261" cy="303"/>
              </a:xfrm>
              <a:prstGeom prst="rect">
                <a:avLst/>
              </a:prstGeom>
              <a:noFill/>
              <a:ln w="9525">
                <a:noFill/>
              </a:ln>
            </p:spPr>
            <p:txBody>
              <a:bodyPr wrap="none" lIns="92075" tIns="46038" rIns="92075" bIns="46038">
                <a:spAutoFit/>
              </a:bodyPr>
              <a:lstStyle/>
              <a:p>
                <a:pPr eaLnBrk="0" hangingPunct="0"/>
                <a:r>
                  <a:rPr lang="en-US" altLang="zh-TW">
                    <a:latin typeface="Times New Roman" panose="02020603050405020304" pitchFamily="18" charset="0"/>
                    <a:ea typeface="PMingLiU" pitchFamily="18" charset="-120"/>
                  </a:rPr>
                  <a:t>D</a:t>
                </a:r>
                <a:endParaRPr lang="en-US" altLang="zh-TW">
                  <a:latin typeface="Times New Roman" panose="02020603050405020304" pitchFamily="18" charset="0"/>
                  <a:ea typeface="PMingLiU" pitchFamily="18" charset="-120"/>
                </a:endParaRPr>
              </a:p>
            </p:txBody>
          </p:sp>
        </p:grpSp>
        <p:sp>
          <p:nvSpPr>
            <p:cNvPr id="383046" name="直接连接符 383045"/>
            <p:cNvSpPr/>
            <p:nvPr/>
          </p:nvSpPr>
          <p:spPr>
            <a:xfrm flipH="1">
              <a:off x="795" y="2248"/>
              <a:ext cx="87" cy="213"/>
            </a:xfrm>
            <a:prstGeom prst="line">
              <a:avLst/>
            </a:prstGeom>
            <a:ln w="12700" cap="flat" cmpd="sng">
              <a:solidFill>
                <a:schemeClr val="tx1"/>
              </a:solidFill>
              <a:prstDash val="solid"/>
              <a:headEnd type="none" w="sm" len="sm"/>
              <a:tailEnd type="none" w="sm" len="sm"/>
            </a:ln>
          </p:spPr>
        </p:sp>
        <p:sp>
          <p:nvSpPr>
            <p:cNvPr id="383047" name="直接连接符 383046"/>
            <p:cNvSpPr/>
            <p:nvPr/>
          </p:nvSpPr>
          <p:spPr>
            <a:xfrm flipH="1">
              <a:off x="614" y="2784"/>
              <a:ext cx="106" cy="184"/>
            </a:xfrm>
            <a:prstGeom prst="line">
              <a:avLst/>
            </a:prstGeom>
            <a:ln w="12700" cap="flat" cmpd="sng">
              <a:solidFill>
                <a:schemeClr val="tx1"/>
              </a:solidFill>
              <a:prstDash val="solid"/>
              <a:headEnd type="none" w="sm" len="sm"/>
              <a:tailEnd type="none" w="sm" len="sm"/>
            </a:ln>
          </p:spPr>
        </p:sp>
        <p:sp>
          <p:nvSpPr>
            <p:cNvPr id="383048" name="文本框 383047"/>
            <p:cNvSpPr txBox="1"/>
            <p:nvPr/>
          </p:nvSpPr>
          <p:spPr>
            <a:xfrm>
              <a:off x="999" y="3693"/>
              <a:ext cx="218" cy="302"/>
            </a:xfrm>
            <a:prstGeom prst="rect">
              <a:avLst/>
            </a:prstGeom>
            <a:noFill/>
            <a:ln w="9525">
              <a:noFill/>
            </a:ln>
          </p:spPr>
          <p:txBody>
            <a:bodyPr wrap="none" anchor="t">
              <a:spAutoFit/>
            </a:bodyPr>
            <a:lstStyle/>
            <a:p>
              <a:r>
                <a:rPr lang="en-US" altLang="zh-TW">
                  <a:solidFill>
                    <a:srgbClr val="CC3300"/>
                  </a:solidFill>
                  <a:latin typeface="Times New Roman" panose="02020603050405020304" pitchFamily="18" charset="0"/>
                  <a:ea typeface="PMingLiU" pitchFamily="18" charset="-120"/>
                </a:rPr>
                <a:t>5</a:t>
              </a:r>
              <a:endParaRPr lang="en-US" altLang="zh-TW">
                <a:solidFill>
                  <a:srgbClr val="CC3300"/>
                </a:solidFill>
                <a:latin typeface="Times New Roman" panose="02020603050405020304" pitchFamily="18" charset="0"/>
                <a:ea typeface="PMingLiU" pitchFamily="18" charset="-120"/>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标题 384001"/>
          <p:cNvSpPr>
            <a:spLocks noGrp="1"/>
          </p:cNvSpPr>
          <p:nvPr>
            <p:ph type="title"/>
          </p:nvPr>
        </p:nvSpPr>
        <p:spPr>
          <a:xfrm>
            <a:off x="609600" y="457200"/>
            <a:ext cx="8534400" cy="914400"/>
          </a:xfrm>
        </p:spPr>
        <p:txBody>
          <a:bodyPr anchor="ctr"/>
          <a:lstStyle/>
          <a:p>
            <a:r>
              <a:rPr lang="en-US" altLang="zh-CN" sz="3200"/>
              <a:t>Differences Between A Tree and A Binary Tree</a:t>
            </a:r>
            <a:endParaRPr lang="en-US" altLang="zh-CN" sz="3200"/>
          </a:p>
        </p:txBody>
      </p:sp>
      <p:sp>
        <p:nvSpPr>
          <p:cNvPr id="384003" name="文本占位符 384002"/>
          <p:cNvSpPr>
            <a:spLocks noGrp="1"/>
          </p:cNvSpPr>
          <p:nvPr>
            <p:ph type="body" idx="1"/>
          </p:nvPr>
        </p:nvSpPr>
        <p:spPr>
          <a:xfrm>
            <a:off x="685800" y="1752600"/>
            <a:ext cx="7543800" cy="1219200"/>
          </a:xfrm>
        </p:spPr>
        <p:txBody>
          <a:bodyPr/>
          <a:lstStyle/>
          <a:p>
            <a:r>
              <a:rPr lang="en-US" altLang="zh-CN" sz="2400" err="1">
                <a:latin typeface="Times New Roman" panose="02020603050405020304" pitchFamily="18" charset="0"/>
              </a:rPr>
              <a:t>The subtrees</a:t>
            </a:r>
            <a:r>
              <a:rPr lang="en-US" altLang="zh-CN" sz="2400">
                <a:latin typeface="Times New Roman" panose="02020603050405020304" pitchFamily="18" charset="0"/>
              </a:rPr>
              <a:t> of a binary tree are ordered; those of a tree are not ordered.</a:t>
            </a:r>
            <a:endParaRPr lang="en-US" altLang="zh-CN" sz="2400">
              <a:latin typeface="Times New Roman" panose="02020603050405020304" pitchFamily="18" charset="0"/>
            </a:endParaRPr>
          </a:p>
        </p:txBody>
      </p:sp>
      <p:sp>
        <p:nvSpPr>
          <p:cNvPr id="384004" name="矩形 384003"/>
          <p:cNvSpPr/>
          <p:nvPr/>
        </p:nvSpPr>
        <p:spPr>
          <a:xfrm>
            <a:off x="762000" y="4953000"/>
            <a:ext cx="7772400" cy="1219200"/>
          </a:xfrm>
          <a:prstGeom prst="rect">
            <a:avLst/>
          </a:prstGeom>
          <a:noFill/>
          <a:ln w="9525">
            <a:noFill/>
          </a:ln>
        </p:spPr>
        <p:txBody>
          <a:bodyPr lIns="92075" tIns="46038" rIns="92075" bIns="46038"/>
          <a:lstStyle/>
          <a:p>
            <a:pPr marL="342900" indent="-342900" eaLnBrk="0" hangingPunct="0">
              <a:spcBef>
                <a:spcPct val="20000"/>
              </a:spcBef>
              <a:buClr>
                <a:schemeClr val="tx2"/>
              </a:buClr>
              <a:buChar char="•"/>
            </a:pPr>
            <a:r>
              <a:rPr lang="en-US" altLang="zh-CN" sz="2800">
                <a:latin typeface="Times New Roman" panose="02020603050405020304" pitchFamily="18" charset="0"/>
              </a:rPr>
              <a:t>Are different when viewed as binary trees.</a:t>
            </a:r>
            <a:endParaRPr lang="en-US" altLang="zh-CN" sz="2800">
              <a:latin typeface="Times New Roman" panose="02020603050405020304" pitchFamily="18" charset="0"/>
            </a:endParaRPr>
          </a:p>
          <a:p>
            <a:pPr marL="342900" indent="-342900" eaLnBrk="0" hangingPunct="0">
              <a:spcBef>
                <a:spcPct val="20000"/>
              </a:spcBef>
              <a:buClr>
                <a:schemeClr val="tx2"/>
              </a:buClr>
              <a:buChar char="•"/>
            </a:pPr>
            <a:r>
              <a:rPr lang="en-US" altLang="zh-CN" sz="2800">
                <a:latin typeface="Times New Roman" panose="02020603050405020304" pitchFamily="18" charset="0"/>
              </a:rPr>
              <a:t>Are the same when viewed as trees.</a:t>
            </a:r>
            <a:endParaRPr lang="en-US" altLang="zh-CN" sz="2800">
              <a:latin typeface="Times New Roman" panose="02020603050405020304" pitchFamily="18" charset="0"/>
            </a:endParaRPr>
          </a:p>
        </p:txBody>
      </p:sp>
      <p:grpSp>
        <p:nvGrpSpPr>
          <p:cNvPr id="384005" name="组合 384004"/>
          <p:cNvGrpSpPr/>
          <p:nvPr/>
        </p:nvGrpSpPr>
        <p:grpSpPr>
          <a:xfrm>
            <a:off x="2209800" y="3352800"/>
            <a:ext cx="838200" cy="1219200"/>
            <a:chOff x="1440" y="2304"/>
            <a:chExt cx="528" cy="768"/>
          </a:xfrm>
        </p:grpSpPr>
        <p:sp>
          <p:nvSpPr>
            <p:cNvPr id="384006" name="椭圆 384005"/>
            <p:cNvSpPr/>
            <p:nvPr/>
          </p:nvSpPr>
          <p:spPr>
            <a:xfrm>
              <a:off x="1728" y="2304"/>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eaLnBrk="0" hangingPunct="0">
                <a:buClrTx/>
              </a:pPr>
              <a:r>
                <a:rPr lang="en-US" altLang="zh-CN" sz="1800">
                  <a:latin typeface="Arial" panose="020B0604020202020204" pitchFamily="34" charset="0"/>
                </a:rPr>
                <a:t>A</a:t>
              </a:r>
              <a:endParaRPr lang="en-US" altLang="zh-CN" sz="1800">
                <a:latin typeface="Arial" panose="020B0604020202020204" pitchFamily="34" charset="0"/>
              </a:endParaRPr>
            </a:p>
          </p:txBody>
        </p:sp>
        <p:sp>
          <p:nvSpPr>
            <p:cNvPr id="384007" name="椭圆 384006"/>
            <p:cNvSpPr/>
            <p:nvPr/>
          </p:nvSpPr>
          <p:spPr>
            <a:xfrm>
              <a:off x="1440" y="283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eaLnBrk="0" hangingPunct="0">
                <a:buClrTx/>
              </a:pPr>
              <a:r>
                <a:rPr lang="en-US" altLang="zh-CN" sz="1800">
                  <a:latin typeface="Arial" panose="020B0604020202020204" pitchFamily="34" charset="0"/>
                </a:rPr>
                <a:t>B</a:t>
              </a:r>
              <a:endParaRPr lang="en-US" altLang="zh-CN" sz="1800">
                <a:latin typeface="Arial" panose="020B0604020202020204" pitchFamily="34" charset="0"/>
              </a:endParaRPr>
            </a:p>
          </p:txBody>
        </p:sp>
        <p:cxnSp>
          <p:nvCxnSpPr>
            <p:cNvPr id="384008" name="直接箭头连接符 384007"/>
            <p:cNvCxnSpPr>
              <a:stCxn id="384006" idx="3"/>
              <a:endCxn id="384007" idx="0"/>
            </p:cNvCxnSpPr>
            <p:nvPr/>
          </p:nvCxnSpPr>
          <p:spPr>
            <a:xfrm flipH="1">
              <a:off x="1560" y="2509"/>
              <a:ext cx="203" cy="323"/>
            </a:xfrm>
            <a:prstGeom prst="straightConnector1">
              <a:avLst/>
            </a:prstGeom>
            <a:ln w="25400" cap="flat" cmpd="sng">
              <a:solidFill>
                <a:schemeClr val="tx1"/>
              </a:solidFill>
              <a:prstDash val="solid"/>
              <a:headEnd type="none" w="med" len="med"/>
              <a:tailEnd type="none" w="med" len="med"/>
            </a:ln>
          </p:spPr>
        </p:cxnSp>
      </p:grpSp>
      <p:grpSp>
        <p:nvGrpSpPr>
          <p:cNvPr id="384009" name="组合 384008"/>
          <p:cNvGrpSpPr/>
          <p:nvPr/>
        </p:nvGrpSpPr>
        <p:grpSpPr>
          <a:xfrm>
            <a:off x="4419600" y="3352800"/>
            <a:ext cx="838200" cy="1219200"/>
            <a:chOff x="2784" y="2112"/>
            <a:chExt cx="528" cy="768"/>
          </a:xfrm>
        </p:grpSpPr>
        <p:sp>
          <p:nvSpPr>
            <p:cNvPr id="384010" name="椭圆 384009"/>
            <p:cNvSpPr/>
            <p:nvPr/>
          </p:nvSpPr>
          <p:spPr>
            <a:xfrm>
              <a:off x="2784" y="211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eaLnBrk="0" hangingPunct="0">
                <a:buClrTx/>
              </a:pPr>
              <a:r>
                <a:rPr lang="en-US" altLang="zh-CN" sz="1800">
                  <a:latin typeface="Arial" panose="020B0604020202020204" pitchFamily="34" charset="0"/>
                </a:rPr>
                <a:t>A</a:t>
              </a:r>
              <a:endParaRPr lang="en-US" altLang="zh-CN" sz="1800">
                <a:latin typeface="Arial" panose="020B0604020202020204" pitchFamily="34" charset="0"/>
              </a:endParaRPr>
            </a:p>
          </p:txBody>
        </p:sp>
        <p:sp>
          <p:nvSpPr>
            <p:cNvPr id="384011" name="椭圆 384010"/>
            <p:cNvSpPr/>
            <p:nvPr/>
          </p:nvSpPr>
          <p:spPr>
            <a:xfrm>
              <a:off x="3072" y="2640"/>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eaLnBrk="0" hangingPunct="0">
                <a:buClrTx/>
              </a:pPr>
              <a:r>
                <a:rPr lang="en-US" altLang="zh-CN" sz="1800">
                  <a:latin typeface="Arial" panose="020B0604020202020204" pitchFamily="34" charset="0"/>
                </a:rPr>
                <a:t>B</a:t>
              </a:r>
              <a:endParaRPr lang="en-US" altLang="zh-CN" sz="1800">
                <a:latin typeface="Arial" panose="020B0604020202020204" pitchFamily="34" charset="0"/>
              </a:endParaRPr>
            </a:p>
          </p:txBody>
        </p:sp>
        <p:cxnSp>
          <p:nvCxnSpPr>
            <p:cNvPr id="384012" name="直接箭头连接符 384011"/>
            <p:cNvCxnSpPr>
              <a:stCxn id="384010" idx="5"/>
              <a:endCxn id="384011" idx="0"/>
            </p:cNvCxnSpPr>
            <p:nvPr/>
          </p:nvCxnSpPr>
          <p:spPr>
            <a:xfrm>
              <a:off x="2989" y="2317"/>
              <a:ext cx="203" cy="323"/>
            </a:xfrm>
            <a:prstGeom prst="straightConnector1">
              <a:avLst/>
            </a:prstGeom>
            <a:ln w="25400" cap="flat" cmpd="sng">
              <a:solidFill>
                <a:schemeClr val="tx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40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400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Tree algorithm</a:t>
            </a:r>
            <a:endParaRPr lang="en-US" altLang="zh-CN"/>
          </a:p>
        </p:txBody>
      </p:sp>
      <p:sp>
        <p:nvSpPr>
          <p:cNvPr id="3" name="内容占位符 2"/>
          <p:cNvSpPr>
            <a:spLocks noGrp="1"/>
          </p:cNvSpPr>
          <p:nvPr>
            <p:ph sz="quarter" idx="1"/>
          </p:nvPr>
        </p:nvSpPr>
        <p:spPr>
          <a:xfrm>
            <a:off x="612775" y="1600200"/>
            <a:ext cx="8325485" cy="4495800"/>
          </a:xfrm>
        </p:spPr>
        <p:txBody>
          <a:bodyPr>
            <a:normAutofit/>
          </a:bodyPr>
          <a:lstStyle/>
          <a:p>
            <a:r>
              <a:rPr lang="en-US" altLang="zh-CN" sz="2400"/>
              <a:t>Binary tree traversal.</a:t>
            </a:r>
            <a:endParaRPr lang="en-US" altLang="zh-CN" sz="2400"/>
          </a:p>
          <a:p>
            <a:r>
              <a:rPr lang="en-US" altLang="zh-CN" sz="2400"/>
              <a:t>Construct Binary tree.</a:t>
            </a:r>
            <a:endParaRPr lang="en-US" altLang="zh-CN" sz="2400"/>
          </a:p>
          <a:p>
            <a:r>
              <a:rPr lang="en-US" altLang="zh-CN" sz="2400"/>
              <a:t>Binary search tree.</a:t>
            </a:r>
            <a:endParaRPr lang="en-US" altLang="zh-CN" sz="2400"/>
          </a:p>
          <a:p>
            <a:r>
              <a:rPr lang="en-US" altLang="zh-CN" sz="2400"/>
              <a:t>Tree traversal recursively.(</a:t>
            </a:r>
            <a:r>
              <a:rPr lang="zh-CN" altLang="en-US" sz="1800"/>
              <a:t>用递归的方法</a:t>
            </a:r>
            <a:r>
              <a:rPr lang="en-US" altLang="zh-CN" sz="2000"/>
              <a:t>)</a:t>
            </a:r>
            <a:endParaRPr lang="en-US" altLang="zh-CN" sz="2000"/>
          </a:p>
          <a:p>
            <a:pPr lvl="1"/>
            <a:r>
              <a:rPr lang="en-US" altLang="zh-CN" sz="2000"/>
              <a:t>preorder, inorder, postorder, levelorder.</a:t>
            </a:r>
            <a:endParaRPr lang="en-US" altLang="zh-CN" sz="2000"/>
          </a:p>
          <a:p>
            <a:r>
              <a:rPr lang="en-US" altLang="zh-CN" sz="2400"/>
              <a:t>Tree traversal iteratively.</a:t>
            </a:r>
            <a:r>
              <a:rPr lang="en-US" altLang="zh-CN" sz="1800"/>
              <a:t>(</a:t>
            </a:r>
            <a:r>
              <a:rPr lang="zh-CN" altLang="en-US" sz="1800"/>
              <a:t>用迭代的方法</a:t>
            </a:r>
            <a:r>
              <a:rPr lang="en-US" altLang="zh-CN" sz="1800"/>
              <a:t>)(</a:t>
            </a:r>
            <a:r>
              <a:rPr lang="en-US" altLang="zh-CN" sz="1800">
                <a:ln w="22225">
                  <a:solidFill>
                    <a:schemeClr val="accent2"/>
                  </a:solidFill>
                  <a:prstDash val="solid"/>
                </a:ln>
                <a:solidFill>
                  <a:schemeClr val="accent2">
                    <a:lumMod val="40000"/>
                    <a:lumOff val="60000"/>
                  </a:schemeClr>
                </a:solidFill>
                <a:effectLst/>
              </a:rPr>
              <a:t>using stack/queue</a:t>
            </a:r>
            <a:r>
              <a:rPr lang="en-US" altLang="zh-CN" sz="1800"/>
              <a:t>)</a:t>
            </a:r>
            <a:endParaRPr lang="en-US" altLang="zh-CN" sz="1800"/>
          </a:p>
          <a:p>
            <a:pPr algn="l"/>
            <a:r>
              <a:rPr lang="en-US" altLang="zh-CN" sz="2400"/>
              <a:t>Morris Traversal.</a:t>
            </a:r>
            <a:endParaRPr lang="zh-CN" alt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标题 385025"/>
          <p:cNvSpPr>
            <a:spLocks noGrp="1"/>
          </p:cNvSpPr>
          <p:nvPr>
            <p:ph type="title"/>
          </p:nvPr>
        </p:nvSpPr>
        <p:spPr>
          <a:xfrm>
            <a:off x="609600" y="304800"/>
            <a:ext cx="8077200" cy="1143000"/>
          </a:xfrm>
        </p:spPr>
        <p:txBody>
          <a:bodyPr anchor="ctr">
            <a:noAutofit/>
          </a:bodyPr>
          <a:lstStyle/>
          <a:p>
            <a:r>
              <a:rPr lang="en-US" altLang="zh-CN" sz="3600"/>
              <a:t>Data Structure for Binary Trees</a:t>
            </a:r>
            <a:endParaRPr lang="en-US" altLang="zh-CN" sz="3600"/>
          </a:p>
        </p:txBody>
      </p:sp>
      <p:sp>
        <p:nvSpPr>
          <p:cNvPr id="385027" name="文本占位符 385026"/>
          <p:cNvSpPr>
            <a:spLocks noGrp="1"/>
          </p:cNvSpPr>
          <p:nvPr>
            <p:ph type="body" idx="1"/>
          </p:nvPr>
        </p:nvSpPr>
        <p:spPr>
          <a:xfrm>
            <a:off x="685800" y="1563688"/>
            <a:ext cx="3048000" cy="2093912"/>
          </a:xfrm>
        </p:spPr>
        <p:txBody>
          <a:bodyPr/>
          <a:lstStyle/>
          <a:p>
            <a:r>
              <a:rPr lang="en-US" altLang="zh-CN" sz="1800"/>
              <a:t>A node is represented by an object storing</a:t>
            </a:r>
            <a:endParaRPr lang="en-US" altLang="zh-CN" sz="1800"/>
          </a:p>
          <a:p>
            <a:pPr lvl="1"/>
            <a:r>
              <a:rPr lang="en-US" altLang="zh-CN" sz="1600"/>
              <a:t>Element</a:t>
            </a:r>
            <a:endParaRPr lang="en-US" altLang="zh-CN" sz="1600"/>
          </a:p>
          <a:p>
            <a:pPr lvl="1"/>
            <a:r>
              <a:rPr lang="en-US" altLang="zh-CN" sz="1600"/>
              <a:t>Parent node</a:t>
            </a:r>
            <a:endParaRPr lang="en-US" altLang="zh-CN" sz="1600"/>
          </a:p>
          <a:p>
            <a:pPr lvl="1"/>
            <a:r>
              <a:rPr lang="en-US" altLang="zh-CN" sz="1600"/>
              <a:t>Left child node</a:t>
            </a:r>
            <a:endParaRPr lang="en-US" altLang="zh-CN" sz="1600"/>
          </a:p>
          <a:p>
            <a:pPr lvl="1"/>
            <a:r>
              <a:rPr lang="en-US" altLang="zh-CN" sz="1600"/>
              <a:t>Right child node</a:t>
            </a:r>
            <a:endParaRPr lang="en-US" altLang="zh-CN" sz="1600"/>
          </a:p>
        </p:txBody>
      </p:sp>
      <p:grpSp>
        <p:nvGrpSpPr>
          <p:cNvPr id="385028" name="组合 385027"/>
          <p:cNvGrpSpPr/>
          <p:nvPr/>
        </p:nvGrpSpPr>
        <p:grpSpPr>
          <a:xfrm>
            <a:off x="1143000" y="4267200"/>
            <a:ext cx="2938463" cy="2100263"/>
            <a:chOff x="864" y="2592"/>
            <a:chExt cx="1851" cy="1323"/>
          </a:xfrm>
        </p:grpSpPr>
        <p:sp>
          <p:nvSpPr>
            <p:cNvPr id="385029" name="椭圆 385028"/>
            <p:cNvSpPr/>
            <p:nvPr/>
          </p:nvSpPr>
          <p:spPr>
            <a:xfrm>
              <a:off x="1392" y="2592"/>
              <a:ext cx="316" cy="315"/>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r>
                <a:rPr lang="en-US" altLang="zh-CN">
                  <a:solidFill>
                    <a:schemeClr val="tx2"/>
                  </a:solidFill>
                  <a:latin typeface="Tahoma" panose="020B0604030504040204" pitchFamily="34" charset="0"/>
                  <a:sym typeface="Symbol" panose="05050102010706020507" pitchFamily="18" charset="2"/>
                </a:rPr>
                <a:t>B</a:t>
              </a:r>
              <a:endParaRPr lang="en-US" altLang="zh-CN">
                <a:solidFill>
                  <a:schemeClr val="tx2"/>
                </a:solidFill>
                <a:latin typeface="Tahoma" panose="020B0604030504040204" pitchFamily="34" charset="0"/>
              </a:endParaRPr>
            </a:p>
          </p:txBody>
        </p:sp>
        <p:sp>
          <p:nvSpPr>
            <p:cNvPr id="385030" name="椭圆 385029"/>
            <p:cNvSpPr/>
            <p:nvPr/>
          </p:nvSpPr>
          <p:spPr>
            <a:xfrm>
              <a:off x="1943" y="3058"/>
              <a:ext cx="316" cy="315"/>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solidFill>
                    <a:schemeClr val="tx2"/>
                  </a:solidFill>
                  <a:latin typeface="Tahoma" panose="020B0604030504040204" pitchFamily="34" charset="0"/>
                </a:rPr>
                <a:t>D</a:t>
              </a:r>
              <a:endParaRPr lang="en-US" altLang="zh-CN">
                <a:solidFill>
                  <a:schemeClr val="tx2"/>
                </a:solidFill>
                <a:latin typeface="Tahoma" panose="020B0604030504040204" pitchFamily="34" charset="0"/>
              </a:endParaRPr>
            </a:p>
          </p:txBody>
        </p:sp>
        <p:sp>
          <p:nvSpPr>
            <p:cNvPr id="385031" name="矩形 385030"/>
            <p:cNvSpPr/>
            <p:nvPr/>
          </p:nvSpPr>
          <p:spPr>
            <a:xfrm>
              <a:off x="864" y="3024"/>
              <a:ext cx="315" cy="315"/>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solidFill>
                    <a:schemeClr val="tx2"/>
                  </a:solidFill>
                  <a:latin typeface="Tahoma" panose="020B0604030504040204" pitchFamily="34" charset="0"/>
                </a:rPr>
                <a:t>A</a:t>
              </a:r>
              <a:endParaRPr lang="en-US" altLang="zh-CN">
                <a:solidFill>
                  <a:schemeClr val="tx2"/>
                </a:solidFill>
                <a:latin typeface="Tahoma" panose="020B0604030504040204" pitchFamily="34" charset="0"/>
              </a:endParaRPr>
            </a:p>
          </p:txBody>
        </p:sp>
        <p:sp>
          <p:nvSpPr>
            <p:cNvPr id="385032" name="矩形 385031"/>
            <p:cNvSpPr/>
            <p:nvPr/>
          </p:nvSpPr>
          <p:spPr>
            <a:xfrm>
              <a:off x="1488" y="3600"/>
              <a:ext cx="315" cy="315"/>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solidFill>
                    <a:schemeClr val="tx2"/>
                  </a:solidFill>
                  <a:latin typeface="Tahoma" panose="020B0604030504040204" pitchFamily="34" charset="0"/>
                </a:rPr>
                <a:t>C</a:t>
              </a:r>
              <a:endParaRPr lang="en-US" altLang="zh-CN">
                <a:solidFill>
                  <a:schemeClr val="tx2"/>
                </a:solidFill>
                <a:latin typeface="Tahoma" panose="020B0604030504040204" pitchFamily="34" charset="0"/>
              </a:endParaRPr>
            </a:p>
          </p:txBody>
        </p:sp>
        <p:sp>
          <p:nvSpPr>
            <p:cNvPr id="385033" name="矩形 385032"/>
            <p:cNvSpPr/>
            <p:nvPr/>
          </p:nvSpPr>
          <p:spPr>
            <a:xfrm>
              <a:off x="2400" y="3600"/>
              <a:ext cx="315" cy="315"/>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solidFill>
                    <a:schemeClr val="tx2"/>
                  </a:solidFill>
                  <a:latin typeface="Tahoma" panose="020B0604030504040204" pitchFamily="34" charset="0"/>
                </a:rPr>
                <a:t>E</a:t>
              </a:r>
              <a:endParaRPr lang="en-US" altLang="zh-CN">
                <a:solidFill>
                  <a:schemeClr val="tx2"/>
                </a:solidFill>
                <a:latin typeface="Tahoma" panose="020B0604030504040204" pitchFamily="34" charset="0"/>
              </a:endParaRPr>
            </a:p>
          </p:txBody>
        </p:sp>
        <p:cxnSp>
          <p:nvCxnSpPr>
            <p:cNvPr id="385034" name="直接箭头连接符 385033"/>
            <p:cNvCxnSpPr>
              <a:stCxn id="385033" idx="0"/>
              <a:endCxn id="385030" idx="5"/>
            </p:cNvCxnSpPr>
            <p:nvPr/>
          </p:nvCxnSpPr>
          <p:spPr>
            <a:xfrm flipH="1" flipV="1">
              <a:off x="2213" y="3333"/>
              <a:ext cx="345" cy="261"/>
            </a:xfrm>
            <a:prstGeom prst="straightConnector1">
              <a:avLst/>
            </a:prstGeom>
            <a:ln w="19050" cap="flat" cmpd="sng">
              <a:solidFill>
                <a:schemeClr val="tx1"/>
              </a:solidFill>
              <a:prstDash val="solid"/>
              <a:headEnd type="none" w="med" len="med"/>
              <a:tailEnd type="none" w="med" len="med"/>
            </a:ln>
          </p:spPr>
        </p:cxnSp>
        <p:cxnSp>
          <p:nvCxnSpPr>
            <p:cNvPr id="385035" name="直接箭头连接符 385034"/>
            <p:cNvCxnSpPr>
              <a:stCxn id="385032" idx="0"/>
              <a:endCxn id="385030" idx="3"/>
            </p:cNvCxnSpPr>
            <p:nvPr/>
          </p:nvCxnSpPr>
          <p:spPr>
            <a:xfrm flipV="1">
              <a:off x="1646" y="3333"/>
              <a:ext cx="343" cy="261"/>
            </a:xfrm>
            <a:prstGeom prst="straightConnector1">
              <a:avLst/>
            </a:prstGeom>
            <a:ln w="19050" cap="flat" cmpd="sng">
              <a:solidFill>
                <a:schemeClr val="tx1"/>
              </a:solidFill>
              <a:prstDash val="solid"/>
              <a:headEnd type="none" w="med" len="med"/>
              <a:tailEnd type="none" w="med" len="med"/>
            </a:ln>
          </p:spPr>
        </p:cxnSp>
        <p:cxnSp>
          <p:nvCxnSpPr>
            <p:cNvPr id="385036" name="直接箭头连接符 385035"/>
            <p:cNvCxnSpPr>
              <a:stCxn id="385031" idx="0"/>
              <a:endCxn id="385029" idx="3"/>
            </p:cNvCxnSpPr>
            <p:nvPr/>
          </p:nvCxnSpPr>
          <p:spPr>
            <a:xfrm flipV="1">
              <a:off x="1022" y="2867"/>
              <a:ext cx="416" cy="151"/>
            </a:xfrm>
            <a:prstGeom prst="straightConnector1">
              <a:avLst/>
            </a:prstGeom>
            <a:ln w="19050" cap="flat" cmpd="sng">
              <a:solidFill>
                <a:schemeClr val="tx1"/>
              </a:solidFill>
              <a:prstDash val="solid"/>
              <a:headEnd type="none" w="med" len="med"/>
              <a:tailEnd type="none" w="med" len="med"/>
            </a:ln>
          </p:spPr>
        </p:cxnSp>
        <p:cxnSp>
          <p:nvCxnSpPr>
            <p:cNvPr id="385037" name="直接箭头连接符 385036"/>
            <p:cNvCxnSpPr>
              <a:stCxn id="385030" idx="0"/>
              <a:endCxn id="385029" idx="5"/>
            </p:cNvCxnSpPr>
            <p:nvPr/>
          </p:nvCxnSpPr>
          <p:spPr>
            <a:xfrm flipH="1" flipV="1">
              <a:off x="1662" y="2867"/>
              <a:ext cx="439" cy="185"/>
            </a:xfrm>
            <a:prstGeom prst="straightConnector1">
              <a:avLst/>
            </a:prstGeom>
            <a:ln w="19050" cap="flat" cmpd="sng">
              <a:solidFill>
                <a:schemeClr val="tx1"/>
              </a:solidFill>
              <a:prstDash val="solid"/>
              <a:headEnd type="none" w="med" len="med"/>
              <a:tailEnd type="none" w="med" len="med"/>
            </a:ln>
          </p:spPr>
        </p:cxnSp>
      </p:grpSp>
      <p:grpSp>
        <p:nvGrpSpPr>
          <p:cNvPr id="385038" name="组合 385037"/>
          <p:cNvGrpSpPr/>
          <p:nvPr/>
        </p:nvGrpSpPr>
        <p:grpSpPr>
          <a:xfrm>
            <a:off x="3921125" y="1771650"/>
            <a:ext cx="4765675" cy="4416425"/>
            <a:chOff x="2470" y="1116"/>
            <a:chExt cx="3002" cy="2782"/>
          </a:xfrm>
        </p:grpSpPr>
        <p:grpSp>
          <p:nvGrpSpPr>
            <p:cNvPr id="385039" name="组合 385038"/>
            <p:cNvGrpSpPr/>
            <p:nvPr/>
          </p:nvGrpSpPr>
          <p:grpSpPr>
            <a:xfrm>
              <a:off x="3204" y="1152"/>
              <a:ext cx="768" cy="384"/>
              <a:chOff x="3840" y="960"/>
              <a:chExt cx="768" cy="384"/>
            </a:xfrm>
          </p:grpSpPr>
          <p:sp>
            <p:nvSpPr>
              <p:cNvPr id="385040" name="圆角矩形 385039"/>
              <p:cNvSpPr/>
              <p:nvPr/>
            </p:nvSpPr>
            <p:spPr>
              <a:xfrm>
                <a:off x="3840" y="960"/>
                <a:ext cx="768" cy="384"/>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a:lstStyle/>
              <a:p>
                <a:endParaRPr lang="zh-CN" altLang="en-US"/>
              </a:p>
            </p:txBody>
          </p:sp>
          <p:sp>
            <p:nvSpPr>
              <p:cNvPr id="385041" name="矩形 385040"/>
              <p:cNvSpPr/>
              <p:nvPr/>
            </p:nvSpPr>
            <p:spPr>
              <a:xfrm>
                <a:off x="4032" y="960"/>
                <a:ext cx="384" cy="384"/>
              </a:xfrm>
              <a:prstGeom prst="rect">
                <a:avLst/>
              </a:prstGeom>
              <a:solidFill>
                <a:schemeClr val="accent1"/>
              </a:solidFill>
              <a:ln w="19050" cap="flat" cmpd="sng">
                <a:solidFill>
                  <a:schemeClr val="tx1"/>
                </a:solidFill>
                <a:prstDash val="solid"/>
                <a:miter/>
                <a:headEnd type="none" w="med" len="med"/>
                <a:tailEnd type="none" w="med" len="med"/>
              </a:ln>
            </p:spPr>
            <p:txBody>
              <a:bodyPr/>
              <a:lstStyle/>
              <a:p>
                <a:endParaRPr lang="zh-CN" altLang="en-US"/>
              </a:p>
            </p:txBody>
          </p:sp>
          <p:sp>
            <p:nvSpPr>
              <p:cNvPr id="385042" name="直接连接符 385041"/>
              <p:cNvSpPr/>
              <p:nvPr/>
            </p:nvSpPr>
            <p:spPr>
              <a:xfrm>
                <a:off x="4032" y="1152"/>
                <a:ext cx="384" cy="0"/>
              </a:xfrm>
              <a:prstGeom prst="line">
                <a:avLst/>
              </a:prstGeom>
              <a:ln w="19050" cap="flat" cmpd="sng">
                <a:solidFill>
                  <a:schemeClr val="tx1"/>
                </a:solidFill>
                <a:prstDash val="solid"/>
                <a:headEnd type="none" w="med" len="med"/>
                <a:tailEnd type="none" w="med" len="med"/>
              </a:ln>
            </p:spPr>
          </p:sp>
        </p:grpSp>
        <p:grpSp>
          <p:nvGrpSpPr>
            <p:cNvPr id="385043" name="组合 385042"/>
            <p:cNvGrpSpPr/>
            <p:nvPr/>
          </p:nvGrpSpPr>
          <p:grpSpPr>
            <a:xfrm>
              <a:off x="2506" y="2112"/>
              <a:ext cx="768" cy="384"/>
              <a:chOff x="3840" y="960"/>
              <a:chExt cx="768" cy="384"/>
            </a:xfrm>
          </p:grpSpPr>
          <p:sp>
            <p:nvSpPr>
              <p:cNvPr id="385044" name="圆角矩形 385043"/>
              <p:cNvSpPr/>
              <p:nvPr/>
            </p:nvSpPr>
            <p:spPr>
              <a:xfrm>
                <a:off x="3840" y="960"/>
                <a:ext cx="768" cy="384"/>
              </a:xfrm>
              <a:prstGeom prst="roundRect">
                <a:avLst>
                  <a:gd name="adj" fmla="val 16667"/>
                </a:avLst>
              </a:prstGeom>
              <a:solidFill>
                <a:schemeClr val="folHlink"/>
              </a:solidFill>
              <a:ln w="19050" cap="flat" cmpd="sng">
                <a:solidFill>
                  <a:schemeClr val="tx1"/>
                </a:solidFill>
                <a:prstDash val="solid"/>
                <a:headEnd type="none" w="med" len="med"/>
                <a:tailEnd type="none" w="med" len="med"/>
              </a:ln>
            </p:spPr>
            <p:txBody>
              <a:bodyPr/>
              <a:lstStyle/>
              <a:p>
                <a:endParaRPr lang="zh-CN" altLang="en-US"/>
              </a:p>
            </p:txBody>
          </p:sp>
          <p:sp>
            <p:nvSpPr>
              <p:cNvPr id="385045" name="矩形 385044"/>
              <p:cNvSpPr/>
              <p:nvPr/>
            </p:nvSpPr>
            <p:spPr>
              <a:xfrm>
                <a:off x="4032" y="960"/>
                <a:ext cx="384" cy="384"/>
              </a:xfrm>
              <a:prstGeom prst="rect">
                <a:avLst/>
              </a:prstGeom>
              <a:solidFill>
                <a:schemeClr val="folHlink"/>
              </a:solidFill>
              <a:ln w="19050" cap="flat" cmpd="sng">
                <a:solidFill>
                  <a:schemeClr val="tx1"/>
                </a:solidFill>
                <a:prstDash val="solid"/>
                <a:miter/>
                <a:headEnd type="none" w="med" len="med"/>
                <a:tailEnd type="none" w="med" len="med"/>
              </a:ln>
            </p:spPr>
            <p:txBody>
              <a:bodyPr/>
              <a:lstStyle/>
              <a:p>
                <a:endParaRPr lang="zh-CN" altLang="en-US"/>
              </a:p>
            </p:txBody>
          </p:sp>
          <p:sp>
            <p:nvSpPr>
              <p:cNvPr id="385046" name="直接连接符 385045"/>
              <p:cNvSpPr/>
              <p:nvPr/>
            </p:nvSpPr>
            <p:spPr>
              <a:xfrm>
                <a:off x="4032" y="1152"/>
                <a:ext cx="384" cy="0"/>
              </a:xfrm>
              <a:prstGeom prst="line">
                <a:avLst/>
              </a:prstGeom>
              <a:ln w="19050" cap="flat" cmpd="sng">
                <a:solidFill>
                  <a:schemeClr val="tx1"/>
                </a:solidFill>
                <a:prstDash val="solid"/>
                <a:headEnd type="none" w="med" len="med"/>
                <a:tailEnd type="none" w="med" len="med"/>
              </a:ln>
            </p:spPr>
          </p:sp>
        </p:grpSp>
        <p:sp>
          <p:nvSpPr>
            <p:cNvPr id="385047" name="文本框 385046"/>
            <p:cNvSpPr txBox="1"/>
            <p:nvPr/>
          </p:nvSpPr>
          <p:spPr>
            <a:xfrm>
              <a:off x="2470" y="2179"/>
              <a:ext cx="248" cy="250"/>
            </a:xfrm>
            <a:prstGeom prst="rect">
              <a:avLst/>
            </a:prstGeom>
            <a:noFill/>
            <a:ln w="19050">
              <a:noFill/>
            </a:ln>
          </p:spPr>
          <p:txBody>
            <a:bodyPr wrap="none" anchor="t">
              <a:spAutoFit/>
            </a:bodyPr>
            <a:lstStyle/>
            <a:p>
              <a:pPr algn="ctr"/>
              <a:r>
                <a:rPr lang="en-US" altLang="zh-CN" sz="2000" b="1">
                  <a:latin typeface="Tahoma" panose="020B0604030504040204" pitchFamily="34" charset="0"/>
                  <a:sym typeface="Symbol" panose="05050102010706020507" pitchFamily="18" charset="2"/>
                </a:rPr>
                <a:t></a:t>
              </a:r>
              <a:endParaRPr lang="en-US" altLang="zh-CN" sz="2000" b="1">
                <a:latin typeface="Tahoma" panose="020B0604030504040204" pitchFamily="34" charset="0"/>
                <a:sym typeface="Symbol" panose="05050102010706020507" pitchFamily="18" charset="2"/>
              </a:endParaRPr>
            </a:p>
          </p:txBody>
        </p:sp>
        <p:sp>
          <p:nvSpPr>
            <p:cNvPr id="385048" name="文本框 385047"/>
            <p:cNvSpPr txBox="1"/>
            <p:nvPr/>
          </p:nvSpPr>
          <p:spPr>
            <a:xfrm>
              <a:off x="3052" y="2179"/>
              <a:ext cx="248" cy="250"/>
            </a:xfrm>
            <a:prstGeom prst="rect">
              <a:avLst/>
            </a:prstGeom>
            <a:noFill/>
            <a:ln w="19050">
              <a:noFill/>
            </a:ln>
          </p:spPr>
          <p:txBody>
            <a:bodyPr wrap="none" anchor="t">
              <a:spAutoFit/>
            </a:bodyPr>
            <a:lstStyle/>
            <a:p>
              <a:pPr algn="ctr"/>
              <a:r>
                <a:rPr lang="en-US" altLang="zh-CN" sz="2000" b="1">
                  <a:latin typeface="Tahoma" panose="020B0604030504040204" pitchFamily="34" charset="0"/>
                  <a:sym typeface="Symbol" panose="05050102010706020507" pitchFamily="18" charset="2"/>
                </a:rPr>
                <a:t></a:t>
              </a:r>
              <a:endParaRPr lang="en-US" altLang="zh-CN" sz="2000" b="1">
                <a:latin typeface="Tahoma" panose="020B0604030504040204" pitchFamily="34" charset="0"/>
                <a:sym typeface="Symbol" panose="05050102010706020507" pitchFamily="18" charset="2"/>
              </a:endParaRPr>
            </a:p>
          </p:txBody>
        </p:sp>
        <p:grpSp>
          <p:nvGrpSpPr>
            <p:cNvPr id="385049" name="组合 385048"/>
            <p:cNvGrpSpPr/>
            <p:nvPr/>
          </p:nvGrpSpPr>
          <p:grpSpPr>
            <a:xfrm>
              <a:off x="3924" y="2112"/>
              <a:ext cx="768" cy="384"/>
              <a:chOff x="3840" y="960"/>
              <a:chExt cx="768" cy="384"/>
            </a:xfrm>
          </p:grpSpPr>
          <p:sp>
            <p:nvSpPr>
              <p:cNvPr id="385050" name="圆角矩形 385049"/>
              <p:cNvSpPr/>
              <p:nvPr/>
            </p:nvSpPr>
            <p:spPr>
              <a:xfrm>
                <a:off x="3840" y="960"/>
                <a:ext cx="768" cy="384"/>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a:lstStyle/>
              <a:p>
                <a:endParaRPr lang="zh-CN" altLang="en-US"/>
              </a:p>
            </p:txBody>
          </p:sp>
          <p:sp>
            <p:nvSpPr>
              <p:cNvPr id="385051" name="矩形 385050"/>
              <p:cNvSpPr/>
              <p:nvPr/>
            </p:nvSpPr>
            <p:spPr>
              <a:xfrm>
                <a:off x="4032" y="960"/>
                <a:ext cx="384" cy="384"/>
              </a:xfrm>
              <a:prstGeom prst="rect">
                <a:avLst/>
              </a:prstGeom>
              <a:solidFill>
                <a:schemeClr val="accent1"/>
              </a:solidFill>
              <a:ln w="19050" cap="flat" cmpd="sng">
                <a:solidFill>
                  <a:schemeClr val="tx1"/>
                </a:solidFill>
                <a:prstDash val="solid"/>
                <a:miter/>
                <a:headEnd type="none" w="med" len="med"/>
                <a:tailEnd type="none" w="med" len="med"/>
              </a:ln>
            </p:spPr>
            <p:txBody>
              <a:bodyPr/>
              <a:lstStyle/>
              <a:p>
                <a:endParaRPr lang="zh-CN" altLang="en-US"/>
              </a:p>
            </p:txBody>
          </p:sp>
          <p:sp>
            <p:nvSpPr>
              <p:cNvPr id="385052" name="直接连接符 385051"/>
              <p:cNvSpPr/>
              <p:nvPr/>
            </p:nvSpPr>
            <p:spPr>
              <a:xfrm>
                <a:off x="4032" y="1152"/>
                <a:ext cx="384" cy="0"/>
              </a:xfrm>
              <a:prstGeom prst="line">
                <a:avLst/>
              </a:prstGeom>
              <a:ln w="19050" cap="flat" cmpd="sng">
                <a:solidFill>
                  <a:schemeClr val="tx1"/>
                </a:solidFill>
                <a:prstDash val="solid"/>
                <a:headEnd type="none" w="med" len="med"/>
                <a:tailEnd type="none" w="med" len="med"/>
              </a:ln>
            </p:spPr>
          </p:sp>
        </p:grpSp>
        <p:grpSp>
          <p:nvGrpSpPr>
            <p:cNvPr id="385053" name="组合 385052"/>
            <p:cNvGrpSpPr/>
            <p:nvPr/>
          </p:nvGrpSpPr>
          <p:grpSpPr>
            <a:xfrm>
              <a:off x="3204" y="3072"/>
              <a:ext cx="768" cy="384"/>
              <a:chOff x="3840" y="960"/>
              <a:chExt cx="768" cy="384"/>
            </a:xfrm>
          </p:grpSpPr>
          <p:sp>
            <p:nvSpPr>
              <p:cNvPr id="385054" name="圆角矩形 385053"/>
              <p:cNvSpPr/>
              <p:nvPr/>
            </p:nvSpPr>
            <p:spPr>
              <a:xfrm>
                <a:off x="3840" y="960"/>
                <a:ext cx="768" cy="384"/>
              </a:xfrm>
              <a:prstGeom prst="roundRect">
                <a:avLst>
                  <a:gd name="adj" fmla="val 16667"/>
                </a:avLst>
              </a:prstGeom>
              <a:solidFill>
                <a:schemeClr val="folHlink"/>
              </a:solidFill>
              <a:ln w="19050" cap="flat" cmpd="sng">
                <a:solidFill>
                  <a:schemeClr val="tx1"/>
                </a:solidFill>
                <a:prstDash val="solid"/>
                <a:headEnd type="none" w="med" len="med"/>
                <a:tailEnd type="none" w="med" len="med"/>
              </a:ln>
            </p:spPr>
            <p:txBody>
              <a:bodyPr/>
              <a:lstStyle/>
              <a:p>
                <a:endParaRPr lang="zh-CN" altLang="en-US"/>
              </a:p>
            </p:txBody>
          </p:sp>
          <p:sp>
            <p:nvSpPr>
              <p:cNvPr id="385055" name="矩形 385054"/>
              <p:cNvSpPr/>
              <p:nvPr/>
            </p:nvSpPr>
            <p:spPr>
              <a:xfrm>
                <a:off x="4032" y="960"/>
                <a:ext cx="384" cy="384"/>
              </a:xfrm>
              <a:prstGeom prst="rect">
                <a:avLst/>
              </a:prstGeom>
              <a:solidFill>
                <a:schemeClr val="folHlink"/>
              </a:solidFill>
              <a:ln w="19050" cap="flat" cmpd="sng">
                <a:solidFill>
                  <a:schemeClr val="tx1"/>
                </a:solidFill>
                <a:prstDash val="solid"/>
                <a:miter/>
                <a:headEnd type="none" w="med" len="med"/>
                <a:tailEnd type="none" w="med" len="med"/>
              </a:ln>
            </p:spPr>
            <p:txBody>
              <a:bodyPr/>
              <a:lstStyle/>
              <a:p>
                <a:endParaRPr lang="zh-CN" altLang="en-US"/>
              </a:p>
            </p:txBody>
          </p:sp>
          <p:sp>
            <p:nvSpPr>
              <p:cNvPr id="385056" name="直接连接符 385055"/>
              <p:cNvSpPr/>
              <p:nvPr/>
            </p:nvSpPr>
            <p:spPr>
              <a:xfrm>
                <a:off x="4032" y="1152"/>
                <a:ext cx="384" cy="0"/>
              </a:xfrm>
              <a:prstGeom prst="line">
                <a:avLst/>
              </a:prstGeom>
              <a:ln w="19050" cap="flat" cmpd="sng">
                <a:solidFill>
                  <a:schemeClr val="tx1"/>
                </a:solidFill>
                <a:prstDash val="solid"/>
                <a:headEnd type="none" w="med" len="med"/>
                <a:tailEnd type="none" w="med" len="med"/>
              </a:ln>
            </p:spPr>
          </p:sp>
        </p:grpSp>
        <p:sp>
          <p:nvSpPr>
            <p:cNvPr id="385057" name="文本框 385056"/>
            <p:cNvSpPr txBox="1"/>
            <p:nvPr/>
          </p:nvSpPr>
          <p:spPr>
            <a:xfrm>
              <a:off x="3168" y="3139"/>
              <a:ext cx="248" cy="250"/>
            </a:xfrm>
            <a:prstGeom prst="rect">
              <a:avLst/>
            </a:prstGeom>
            <a:noFill/>
            <a:ln w="19050">
              <a:noFill/>
            </a:ln>
          </p:spPr>
          <p:txBody>
            <a:bodyPr wrap="none" anchor="t">
              <a:spAutoFit/>
            </a:bodyPr>
            <a:lstStyle/>
            <a:p>
              <a:pPr algn="ctr"/>
              <a:r>
                <a:rPr lang="en-US" altLang="zh-CN" sz="2000" b="1">
                  <a:latin typeface="Tahoma" panose="020B0604030504040204" pitchFamily="34" charset="0"/>
                  <a:sym typeface="Symbol" panose="05050102010706020507" pitchFamily="18" charset="2"/>
                </a:rPr>
                <a:t></a:t>
              </a:r>
              <a:endParaRPr lang="en-US" altLang="zh-CN" sz="2000" b="1">
                <a:latin typeface="Tahoma" panose="020B0604030504040204" pitchFamily="34" charset="0"/>
                <a:sym typeface="Symbol" panose="05050102010706020507" pitchFamily="18" charset="2"/>
              </a:endParaRPr>
            </a:p>
          </p:txBody>
        </p:sp>
        <p:sp>
          <p:nvSpPr>
            <p:cNvPr id="385058" name="文本框 385057"/>
            <p:cNvSpPr txBox="1"/>
            <p:nvPr/>
          </p:nvSpPr>
          <p:spPr>
            <a:xfrm>
              <a:off x="3750" y="3139"/>
              <a:ext cx="248" cy="250"/>
            </a:xfrm>
            <a:prstGeom prst="rect">
              <a:avLst/>
            </a:prstGeom>
            <a:noFill/>
            <a:ln w="19050">
              <a:noFill/>
            </a:ln>
          </p:spPr>
          <p:txBody>
            <a:bodyPr wrap="none" anchor="t">
              <a:spAutoFit/>
            </a:bodyPr>
            <a:lstStyle/>
            <a:p>
              <a:pPr algn="ctr"/>
              <a:r>
                <a:rPr lang="en-US" altLang="zh-CN" sz="2000" b="1">
                  <a:latin typeface="Tahoma" panose="020B0604030504040204" pitchFamily="34" charset="0"/>
                  <a:sym typeface="Symbol" panose="05050102010706020507" pitchFamily="18" charset="2"/>
                </a:rPr>
                <a:t></a:t>
              </a:r>
              <a:endParaRPr lang="en-US" altLang="zh-CN" sz="2000" b="1">
                <a:latin typeface="Tahoma" panose="020B0604030504040204" pitchFamily="34" charset="0"/>
                <a:sym typeface="Symbol" panose="05050102010706020507" pitchFamily="18" charset="2"/>
              </a:endParaRPr>
            </a:p>
          </p:txBody>
        </p:sp>
        <p:grpSp>
          <p:nvGrpSpPr>
            <p:cNvPr id="385059" name="组合 385058"/>
            <p:cNvGrpSpPr/>
            <p:nvPr/>
          </p:nvGrpSpPr>
          <p:grpSpPr>
            <a:xfrm>
              <a:off x="4678" y="3072"/>
              <a:ext cx="768" cy="384"/>
              <a:chOff x="3840" y="960"/>
              <a:chExt cx="768" cy="384"/>
            </a:xfrm>
          </p:grpSpPr>
          <p:sp>
            <p:nvSpPr>
              <p:cNvPr id="385060" name="圆角矩形 385059"/>
              <p:cNvSpPr/>
              <p:nvPr/>
            </p:nvSpPr>
            <p:spPr>
              <a:xfrm>
                <a:off x="3840" y="960"/>
                <a:ext cx="768" cy="384"/>
              </a:xfrm>
              <a:prstGeom prst="roundRect">
                <a:avLst>
                  <a:gd name="adj" fmla="val 16667"/>
                </a:avLst>
              </a:prstGeom>
              <a:solidFill>
                <a:schemeClr val="folHlink"/>
              </a:solidFill>
              <a:ln w="19050" cap="flat" cmpd="sng">
                <a:solidFill>
                  <a:schemeClr val="tx1"/>
                </a:solidFill>
                <a:prstDash val="solid"/>
                <a:headEnd type="none" w="med" len="med"/>
                <a:tailEnd type="none" w="med" len="med"/>
              </a:ln>
            </p:spPr>
            <p:txBody>
              <a:bodyPr/>
              <a:lstStyle/>
              <a:p>
                <a:endParaRPr lang="zh-CN" altLang="en-US"/>
              </a:p>
            </p:txBody>
          </p:sp>
          <p:sp>
            <p:nvSpPr>
              <p:cNvPr id="385061" name="矩形 385060"/>
              <p:cNvSpPr/>
              <p:nvPr/>
            </p:nvSpPr>
            <p:spPr>
              <a:xfrm>
                <a:off x="4032" y="960"/>
                <a:ext cx="384" cy="384"/>
              </a:xfrm>
              <a:prstGeom prst="rect">
                <a:avLst/>
              </a:prstGeom>
              <a:solidFill>
                <a:schemeClr val="folHlink"/>
              </a:solidFill>
              <a:ln w="19050" cap="flat" cmpd="sng">
                <a:solidFill>
                  <a:schemeClr val="tx1"/>
                </a:solidFill>
                <a:prstDash val="solid"/>
                <a:miter/>
                <a:headEnd type="none" w="med" len="med"/>
                <a:tailEnd type="none" w="med" len="med"/>
              </a:ln>
            </p:spPr>
            <p:txBody>
              <a:bodyPr/>
              <a:lstStyle/>
              <a:p>
                <a:endParaRPr lang="zh-CN" altLang="en-US"/>
              </a:p>
            </p:txBody>
          </p:sp>
          <p:sp>
            <p:nvSpPr>
              <p:cNvPr id="385062" name="直接连接符 385061"/>
              <p:cNvSpPr/>
              <p:nvPr/>
            </p:nvSpPr>
            <p:spPr>
              <a:xfrm>
                <a:off x="4032" y="1152"/>
                <a:ext cx="384" cy="0"/>
              </a:xfrm>
              <a:prstGeom prst="line">
                <a:avLst/>
              </a:prstGeom>
              <a:ln w="19050" cap="flat" cmpd="sng">
                <a:solidFill>
                  <a:schemeClr val="tx1"/>
                </a:solidFill>
                <a:prstDash val="solid"/>
                <a:headEnd type="none" w="med" len="med"/>
                <a:tailEnd type="none" w="med" len="med"/>
              </a:ln>
            </p:spPr>
          </p:sp>
        </p:grpSp>
        <p:sp>
          <p:nvSpPr>
            <p:cNvPr id="385063" name="文本框 385062"/>
            <p:cNvSpPr txBox="1"/>
            <p:nvPr/>
          </p:nvSpPr>
          <p:spPr>
            <a:xfrm>
              <a:off x="4642" y="3139"/>
              <a:ext cx="248" cy="250"/>
            </a:xfrm>
            <a:prstGeom prst="rect">
              <a:avLst/>
            </a:prstGeom>
            <a:noFill/>
            <a:ln w="19050">
              <a:noFill/>
            </a:ln>
          </p:spPr>
          <p:txBody>
            <a:bodyPr wrap="none" anchor="t">
              <a:spAutoFit/>
            </a:bodyPr>
            <a:lstStyle/>
            <a:p>
              <a:pPr algn="ctr"/>
              <a:r>
                <a:rPr lang="en-US" altLang="zh-CN" sz="2000" b="1">
                  <a:latin typeface="Tahoma" panose="020B0604030504040204" pitchFamily="34" charset="0"/>
                  <a:sym typeface="Symbol" panose="05050102010706020507" pitchFamily="18" charset="2"/>
                </a:rPr>
                <a:t></a:t>
              </a:r>
              <a:endParaRPr lang="en-US" altLang="zh-CN" sz="2000" b="1">
                <a:latin typeface="Tahoma" panose="020B0604030504040204" pitchFamily="34" charset="0"/>
                <a:sym typeface="Symbol" panose="05050102010706020507" pitchFamily="18" charset="2"/>
              </a:endParaRPr>
            </a:p>
          </p:txBody>
        </p:sp>
        <p:sp>
          <p:nvSpPr>
            <p:cNvPr id="385064" name="文本框 385063"/>
            <p:cNvSpPr txBox="1"/>
            <p:nvPr/>
          </p:nvSpPr>
          <p:spPr>
            <a:xfrm>
              <a:off x="5224" y="3139"/>
              <a:ext cx="248" cy="250"/>
            </a:xfrm>
            <a:prstGeom prst="rect">
              <a:avLst/>
            </a:prstGeom>
            <a:noFill/>
            <a:ln w="19050">
              <a:noFill/>
            </a:ln>
          </p:spPr>
          <p:txBody>
            <a:bodyPr wrap="none" anchor="t">
              <a:spAutoFit/>
            </a:bodyPr>
            <a:lstStyle/>
            <a:p>
              <a:pPr algn="ctr"/>
              <a:r>
                <a:rPr lang="en-US" altLang="zh-CN" sz="2000" b="1">
                  <a:latin typeface="Tahoma" panose="020B0604030504040204" pitchFamily="34" charset="0"/>
                  <a:sym typeface="Symbol" panose="05050102010706020507" pitchFamily="18" charset="2"/>
                </a:rPr>
                <a:t></a:t>
              </a:r>
              <a:endParaRPr lang="en-US" altLang="zh-CN" sz="2000" b="1">
                <a:latin typeface="Tahoma" panose="020B0604030504040204" pitchFamily="34" charset="0"/>
                <a:sym typeface="Symbol" panose="05050102010706020507" pitchFamily="18" charset="2"/>
              </a:endParaRPr>
            </a:p>
          </p:txBody>
        </p:sp>
        <p:grpSp>
          <p:nvGrpSpPr>
            <p:cNvPr id="385065" name="组合 385064"/>
            <p:cNvGrpSpPr/>
            <p:nvPr/>
          </p:nvGrpSpPr>
          <p:grpSpPr>
            <a:xfrm>
              <a:off x="3504" y="1440"/>
              <a:ext cx="210" cy="538"/>
              <a:chOff x="3504" y="1440"/>
              <a:chExt cx="210" cy="538"/>
            </a:xfrm>
          </p:grpSpPr>
          <p:sp>
            <p:nvSpPr>
              <p:cNvPr id="385066" name="文本框 385065"/>
              <p:cNvSpPr txBox="1"/>
              <p:nvPr/>
            </p:nvSpPr>
            <p:spPr>
              <a:xfrm>
                <a:off x="3504" y="1728"/>
                <a:ext cx="210"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B</a:t>
                </a:r>
                <a:endParaRPr lang="en-US" altLang="zh-CN" sz="2000">
                  <a:solidFill>
                    <a:schemeClr val="tx2"/>
                  </a:solidFill>
                  <a:latin typeface="Tahoma" panose="020B0604030504040204" pitchFamily="34" charset="0"/>
                </a:endParaRPr>
              </a:p>
            </p:txBody>
          </p:sp>
          <p:cxnSp>
            <p:nvCxnSpPr>
              <p:cNvPr id="385067" name="曲线连接符 385066"/>
              <p:cNvCxnSpPr/>
              <p:nvPr/>
            </p:nvCxnSpPr>
            <p:spPr>
              <a:xfrm rot="-5400000" flipH="1">
                <a:off x="3460" y="1579"/>
                <a:ext cx="288" cy="9"/>
              </a:xfrm>
              <a:prstGeom prst="curvedConnector3">
                <a:avLst>
                  <a:gd name="adj1" fmla="val 50000"/>
                </a:avLst>
              </a:prstGeom>
              <a:ln w="19050" cap="flat" cmpd="sng">
                <a:solidFill>
                  <a:schemeClr val="tx2"/>
                </a:solidFill>
                <a:prstDash val="solid"/>
                <a:headEnd type="oval" w="med" len="med"/>
                <a:tailEnd type="triangle" w="med" len="med"/>
              </a:ln>
            </p:spPr>
          </p:cxnSp>
        </p:grpSp>
        <p:grpSp>
          <p:nvGrpSpPr>
            <p:cNvPr id="385068" name="组合 385067"/>
            <p:cNvGrpSpPr/>
            <p:nvPr/>
          </p:nvGrpSpPr>
          <p:grpSpPr>
            <a:xfrm>
              <a:off x="2784" y="2400"/>
              <a:ext cx="210" cy="538"/>
              <a:chOff x="3504" y="1440"/>
              <a:chExt cx="210" cy="538"/>
            </a:xfrm>
          </p:grpSpPr>
          <p:sp>
            <p:nvSpPr>
              <p:cNvPr id="385069" name="文本框 385068"/>
              <p:cNvSpPr txBox="1"/>
              <p:nvPr/>
            </p:nvSpPr>
            <p:spPr>
              <a:xfrm>
                <a:off x="3504" y="1728"/>
                <a:ext cx="210"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A</a:t>
                </a:r>
                <a:endParaRPr lang="en-US" altLang="zh-CN" sz="2000">
                  <a:solidFill>
                    <a:schemeClr val="tx2"/>
                  </a:solidFill>
                  <a:latin typeface="Tahoma" panose="020B0604030504040204" pitchFamily="34" charset="0"/>
                </a:endParaRPr>
              </a:p>
            </p:txBody>
          </p:sp>
          <p:cxnSp>
            <p:nvCxnSpPr>
              <p:cNvPr id="385070" name="曲线连接符 385069"/>
              <p:cNvCxnSpPr/>
              <p:nvPr/>
            </p:nvCxnSpPr>
            <p:spPr>
              <a:xfrm rot="-5400000" flipH="1">
                <a:off x="3460" y="1579"/>
                <a:ext cx="288" cy="9"/>
              </a:xfrm>
              <a:prstGeom prst="curvedConnector3">
                <a:avLst>
                  <a:gd name="adj1" fmla="val 50000"/>
                </a:avLst>
              </a:prstGeom>
              <a:ln w="19050" cap="flat" cmpd="sng">
                <a:solidFill>
                  <a:schemeClr val="tx2"/>
                </a:solidFill>
                <a:prstDash val="solid"/>
                <a:headEnd type="oval" w="med" len="med"/>
                <a:tailEnd type="triangle" w="med" len="med"/>
              </a:ln>
            </p:spPr>
          </p:cxnSp>
        </p:grpSp>
        <p:grpSp>
          <p:nvGrpSpPr>
            <p:cNvPr id="385071" name="组合 385070"/>
            <p:cNvGrpSpPr/>
            <p:nvPr/>
          </p:nvGrpSpPr>
          <p:grpSpPr>
            <a:xfrm>
              <a:off x="4217" y="2400"/>
              <a:ext cx="225" cy="538"/>
              <a:chOff x="3497" y="1440"/>
              <a:chExt cx="225" cy="538"/>
            </a:xfrm>
          </p:grpSpPr>
          <p:sp>
            <p:nvSpPr>
              <p:cNvPr id="385072" name="文本框 385071"/>
              <p:cNvSpPr txBox="1"/>
              <p:nvPr/>
            </p:nvSpPr>
            <p:spPr>
              <a:xfrm>
                <a:off x="3497" y="1728"/>
                <a:ext cx="225"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D</a:t>
                </a:r>
                <a:endParaRPr lang="en-US" altLang="zh-CN" sz="2000">
                  <a:solidFill>
                    <a:schemeClr val="tx2"/>
                  </a:solidFill>
                  <a:latin typeface="Tahoma" panose="020B0604030504040204" pitchFamily="34" charset="0"/>
                </a:endParaRPr>
              </a:p>
            </p:txBody>
          </p:sp>
          <p:cxnSp>
            <p:nvCxnSpPr>
              <p:cNvPr id="385073" name="曲线连接符 385072"/>
              <p:cNvCxnSpPr/>
              <p:nvPr/>
            </p:nvCxnSpPr>
            <p:spPr>
              <a:xfrm rot="-5400000" flipH="1">
                <a:off x="3460" y="1579"/>
                <a:ext cx="288" cy="9"/>
              </a:xfrm>
              <a:prstGeom prst="curvedConnector3">
                <a:avLst>
                  <a:gd name="adj1" fmla="val 50000"/>
                </a:avLst>
              </a:prstGeom>
              <a:ln w="19050" cap="flat" cmpd="sng">
                <a:solidFill>
                  <a:schemeClr val="tx2"/>
                </a:solidFill>
                <a:prstDash val="solid"/>
                <a:headEnd type="oval" w="med" len="med"/>
                <a:tailEnd type="triangle" w="med" len="med"/>
              </a:ln>
            </p:spPr>
          </p:cxnSp>
        </p:grpSp>
        <p:grpSp>
          <p:nvGrpSpPr>
            <p:cNvPr id="385074" name="组合 385073"/>
            <p:cNvGrpSpPr/>
            <p:nvPr/>
          </p:nvGrpSpPr>
          <p:grpSpPr>
            <a:xfrm>
              <a:off x="3492" y="3360"/>
              <a:ext cx="210" cy="538"/>
              <a:chOff x="3504" y="1440"/>
              <a:chExt cx="210" cy="538"/>
            </a:xfrm>
          </p:grpSpPr>
          <p:sp>
            <p:nvSpPr>
              <p:cNvPr id="385075" name="文本框 385074"/>
              <p:cNvSpPr txBox="1"/>
              <p:nvPr/>
            </p:nvSpPr>
            <p:spPr>
              <a:xfrm>
                <a:off x="3504" y="1728"/>
                <a:ext cx="210"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C</a:t>
                </a:r>
                <a:endParaRPr lang="en-US" altLang="zh-CN" sz="2000">
                  <a:solidFill>
                    <a:schemeClr val="tx2"/>
                  </a:solidFill>
                  <a:latin typeface="Tahoma" panose="020B0604030504040204" pitchFamily="34" charset="0"/>
                </a:endParaRPr>
              </a:p>
            </p:txBody>
          </p:sp>
          <p:cxnSp>
            <p:nvCxnSpPr>
              <p:cNvPr id="385076" name="曲线连接符 385075"/>
              <p:cNvCxnSpPr/>
              <p:nvPr/>
            </p:nvCxnSpPr>
            <p:spPr>
              <a:xfrm rot="-5400000" flipH="1">
                <a:off x="3460" y="1579"/>
                <a:ext cx="288" cy="9"/>
              </a:xfrm>
              <a:prstGeom prst="curvedConnector3">
                <a:avLst>
                  <a:gd name="adj1" fmla="val 50000"/>
                </a:avLst>
              </a:prstGeom>
              <a:ln w="19050" cap="flat" cmpd="sng">
                <a:solidFill>
                  <a:schemeClr val="tx2"/>
                </a:solidFill>
                <a:prstDash val="solid"/>
                <a:headEnd type="oval" w="med" len="med"/>
                <a:tailEnd type="triangle" w="med" len="med"/>
              </a:ln>
            </p:spPr>
          </p:cxnSp>
        </p:grpSp>
        <p:grpSp>
          <p:nvGrpSpPr>
            <p:cNvPr id="385077" name="组合 385076"/>
            <p:cNvGrpSpPr/>
            <p:nvPr/>
          </p:nvGrpSpPr>
          <p:grpSpPr>
            <a:xfrm>
              <a:off x="4962" y="3360"/>
              <a:ext cx="206" cy="538"/>
              <a:chOff x="3506" y="1440"/>
              <a:chExt cx="206" cy="538"/>
            </a:xfrm>
          </p:grpSpPr>
          <p:sp>
            <p:nvSpPr>
              <p:cNvPr id="385078" name="文本框 385077"/>
              <p:cNvSpPr txBox="1"/>
              <p:nvPr/>
            </p:nvSpPr>
            <p:spPr>
              <a:xfrm>
                <a:off x="3506" y="1728"/>
                <a:ext cx="206"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E</a:t>
                </a:r>
                <a:endParaRPr lang="en-US" altLang="zh-CN" sz="2000">
                  <a:solidFill>
                    <a:schemeClr val="tx2"/>
                  </a:solidFill>
                  <a:latin typeface="Tahoma" panose="020B0604030504040204" pitchFamily="34" charset="0"/>
                </a:endParaRPr>
              </a:p>
            </p:txBody>
          </p:sp>
          <p:cxnSp>
            <p:nvCxnSpPr>
              <p:cNvPr id="385079" name="曲线连接符 385078"/>
              <p:cNvCxnSpPr/>
              <p:nvPr/>
            </p:nvCxnSpPr>
            <p:spPr>
              <a:xfrm rot="-5400000" flipH="1">
                <a:off x="3460" y="1579"/>
                <a:ext cx="288" cy="9"/>
              </a:xfrm>
              <a:prstGeom prst="curvedConnector3">
                <a:avLst>
                  <a:gd name="adj1" fmla="val 50000"/>
                </a:avLst>
              </a:prstGeom>
              <a:ln w="19050" cap="flat" cmpd="sng">
                <a:solidFill>
                  <a:schemeClr val="tx2"/>
                </a:solidFill>
                <a:prstDash val="solid"/>
                <a:headEnd type="oval" w="med" len="med"/>
                <a:tailEnd type="triangle" w="med" len="med"/>
              </a:ln>
            </p:spPr>
          </p:cxnSp>
        </p:grpSp>
        <p:sp>
          <p:nvSpPr>
            <p:cNvPr id="385080" name="任意多边形 385079"/>
            <p:cNvSpPr/>
            <p:nvPr/>
          </p:nvSpPr>
          <p:spPr>
            <a:xfrm>
              <a:off x="2792" y="1536"/>
              <a:ext cx="720" cy="672"/>
            </a:xfrm>
            <a:custGeom>
              <a:avLst/>
              <a:gdLst/>
              <a:ahLst/>
              <a:cxnLst/>
              <a:rect l="0" t="0" r="0" b="0"/>
              <a:pathLst>
                <a:path w="720" h="672">
                  <a:moveTo>
                    <a:pt x="88" y="672"/>
                  </a:moveTo>
                  <a:cubicBezTo>
                    <a:pt x="44" y="568"/>
                    <a:pt x="0" y="464"/>
                    <a:pt x="88" y="384"/>
                  </a:cubicBezTo>
                  <a:cubicBezTo>
                    <a:pt x="176" y="304"/>
                    <a:pt x="512" y="256"/>
                    <a:pt x="616" y="192"/>
                  </a:cubicBezTo>
                  <a:cubicBezTo>
                    <a:pt x="720" y="128"/>
                    <a:pt x="716" y="64"/>
                    <a:pt x="712" y="0"/>
                  </a:cubicBezTo>
                </a:path>
              </a:pathLst>
            </a:custGeom>
            <a:noFill/>
            <a:ln w="19050" cap="flat" cmpd="sng">
              <a:solidFill>
                <a:schemeClr val="tx1">
                  <a:alpha val="100000"/>
                </a:schemeClr>
              </a:solidFill>
              <a:prstDash val="solid"/>
              <a:headEnd type="oval" w="med" len="med"/>
              <a:tailEnd type="triangle" w="med" len="med"/>
            </a:ln>
          </p:spPr>
          <p:txBody>
            <a:bodyPr/>
            <a:lstStyle/>
            <a:p>
              <a:endParaRPr lang="zh-CN" altLang="en-US"/>
            </a:p>
          </p:txBody>
        </p:sp>
        <p:sp>
          <p:nvSpPr>
            <p:cNvPr id="385081" name="任意多边形 385080"/>
            <p:cNvSpPr/>
            <p:nvPr/>
          </p:nvSpPr>
          <p:spPr>
            <a:xfrm flipH="1">
              <a:off x="3684" y="1536"/>
              <a:ext cx="720" cy="672"/>
            </a:xfrm>
            <a:custGeom>
              <a:avLst/>
              <a:gdLst/>
              <a:ahLst/>
              <a:cxnLst/>
              <a:rect l="0" t="0" r="0" b="0"/>
              <a:pathLst>
                <a:path w="720" h="672">
                  <a:moveTo>
                    <a:pt x="88" y="672"/>
                  </a:moveTo>
                  <a:cubicBezTo>
                    <a:pt x="44" y="568"/>
                    <a:pt x="0" y="464"/>
                    <a:pt x="88" y="384"/>
                  </a:cubicBezTo>
                  <a:cubicBezTo>
                    <a:pt x="176" y="304"/>
                    <a:pt x="512" y="256"/>
                    <a:pt x="616" y="192"/>
                  </a:cubicBezTo>
                  <a:cubicBezTo>
                    <a:pt x="720" y="128"/>
                    <a:pt x="716" y="64"/>
                    <a:pt x="712" y="0"/>
                  </a:cubicBezTo>
                </a:path>
              </a:pathLst>
            </a:custGeom>
            <a:noFill/>
            <a:ln w="19050" cap="flat" cmpd="sng">
              <a:solidFill>
                <a:schemeClr val="tx1">
                  <a:alpha val="100000"/>
                </a:schemeClr>
              </a:solidFill>
              <a:prstDash val="solid"/>
              <a:headEnd type="oval" w="med" len="med"/>
              <a:tailEnd type="triangle" w="med" len="med"/>
            </a:ln>
          </p:spPr>
          <p:txBody>
            <a:bodyPr/>
            <a:lstStyle/>
            <a:p>
              <a:endParaRPr lang="zh-CN" altLang="en-US"/>
            </a:p>
          </p:txBody>
        </p:sp>
        <p:sp>
          <p:nvSpPr>
            <p:cNvPr id="385082" name="任意多边形 385081"/>
            <p:cNvSpPr/>
            <p:nvPr/>
          </p:nvSpPr>
          <p:spPr>
            <a:xfrm flipH="1">
              <a:off x="4416" y="2496"/>
              <a:ext cx="720" cy="672"/>
            </a:xfrm>
            <a:custGeom>
              <a:avLst/>
              <a:gdLst/>
              <a:ahLst/>
              <a:cxnLst/>
              <a:rect l="0" t="0" r="0" b="0"/>
              <a:pathLst>
                <a:path w="720" h="672">
                  <a:moveTo>
                    <a:pt x="88" y="672"/>
                  </a:moveTo>
                  <a:cubicBezTo>
                    <a:pt x="44" y="568"/>
                    <a:pt x="0" y="464"/>
                    <a:pt x="88" y="384"/>
                  </a:cubicBezTo>
                  <a:cubicBezTo>
                    <a:pt x="176" y="304"/>
                    <a:pt x="512" y="256"/>
                    <a:pt x="616" y="192"/>
                  </a:cubicBezTo>
                  <a:cubicBezTo>
                    <a:pt x="720" y="128"/>
                    <a:pt x="716" y="64"/>
                    <a:pt x="712" y="0"/>
                  </a:cubicBezTo>
                </a:path>
              </a:pathLst>
            </a:custGeom>
            <a:noFill/>
            <a:ln w="19050" cap="flat" cmpd="sng">
              <a:solidFill>
                <a:schemeClr val="tx1">
                  <a:alpha val="100000"/>
                </a:schemeClr>
              </a:solidFill>
              <a:prstDash val="solid"/>
              <a:headEnd type="oval" w="med" len="med"/>
              <a:tailEnd type="triangle" w="med" len="med"/>
            </a:ln>
          </p:spPr>
          <p:txBody>
            <a:bodyPr/>
            <a:lstStyle/>
            <a:p>
              <a:endParaRPr lang="zh-CN" altLang="en-US"/>
            </a:p>
          </p:txBody>
        </p:sp>
        <p:sp>
          <p:nvSpPr>
            <p:cNvPr id="385083" name="任意多边形 385082"/>
            <p:cNvSpPr/>
            <p:nvPr/>
          </p:nvSpPr>
          <p:spPr>
            <a:xfrm>
              <a:off x="3504" y="2496"/>
              <a:ext cx="720" cy="672"/>
            </a:xfrm>
            <a:custGeom>
              <a:avLst/>
              <a:gdLst/>
              <a:ahLst/>
              <a:cxnLst/>
              <a:rect l="0" t="0" r="0" b="0"/>
              <a:pathLst>
                <a:path w="720" h="672">
                  <a:moveTo>
                    <a:pt x="88" y="672"/>
                  </a:moveTo>
                  <a:cubicBezTo>
                    <a:pt x="44" y="568"/>
                    <a:pt x="0" y="464"/>
                    <a:pt x="88" y="384"/>
                  </a:cubicBezTo>
                  <a:cubicBezTo>
                    <a:pt x="176" y="304"/>
                    <a:pt x="512" y="256"/>
                    <a:pt x="616" y="192"/>
                  </a:cubicBezTo>
                  <a:cubicBezTo>
                    <a:pt x="720" y="128"/>
                    <a:pt x="716" y="64"/>
                    <a:pt x="712" y="0"/>
                  </a:cubicBezTo>
                </a:path>
              </a:pathLst>
            </a:custGeom>
            <a:noFill/>
            <a:ln w="19050" cap="flat" cmpd="sng">
              <a:solidFill>
                <a:schemeClr val="tx1">
                  <a:alpha val="100000"/>
                </a:schemeClr>
              </a:solidFill>
              <a:prstDash val="solid"/>
              <a:headEnd type="oval" w="med" len="med"/>
              <a:tailEnd type="triangle" w="med" len="med"/>
            </a:ln>
          </p:spPr>
          <p:txBody>
            <a:bodyPr/>
            <a:lstStyle/>
            <a:p>
              <a:endParaRPr lang="zh-CN" altLang="en-US"/>
            </a:p>
          </p:txBody>
        </p:sp>
        <p:sp>
          <p:nvSpPr>
            <p:cNvPr id="385084" name="任意多边形 385083"/>
            <p:cNvSpPr/>
            <p:nvPr/>
          </p:nvSpPr>
          <p:spPr>
            <a:xfrm>
              <a:off x="2589" y="1338"/>
              <a:ext cx="699" cy="762"/>
            </a:xfrm>
            <a:custGeom>
              <a:avLst/>
              <a:gdLst/>
              <a:ahLst/>
              <a:cxnLst/>
              <a:rect l="0" t="0" r="0" b="0"/>
              <a:pathLst>
                <a:path w="699" h="762">
                  <a:moveTo>
                    <a:pt x="699" y="0"/>
                  </a:moveTo>
                  <a:cubicBezTo>
                    <a:pt x="597" y="41"/>
                    <a:pt x="174" y="119"/>
                    <a:pt x="87" y="246"/>
                  </a:cubicBezTo>
                  <a:cubicBezTo>
                    <a:pt x="0" y="373"/>
                    <a:pt x="158" y="655"/>
                    <a:pt x="177" y="762"/>
                  </a:cubicBezTo>
                </a:path>
              </a:pathLst>
            </a:custGeom>
            <a:noFill/>
            <a:ln w="19050" cap="flat" cmpd="sng">
              <a:solidFill>
                <a:schemeClr val="tx1">
                  <a:alpha val="100000"/>
                </a:schemeClr>
              </a:solidFill>
              <a:prstDash val="solid"/>
              <a:headEnd type="oval" w="med" len="med"/>
              <a:tailEnd type="triangle" w="med" len="med"/>
            </a:ln>
          </p:spPr>
          <p:txBody>
            <a:bodyPr/>
            <a:lstStyle/>
            <a:p>
              <a:endParaRPr lang="zh-CN" altLang="en-US"/>
            </a:p>
          </p:txBody>
        </p:sp>
        <p:sp>
          <p:nvSpPr>
            <p:cNvPr id="385085" name="任意多边形 385084"/>
            <p:cNvSpPr/>
            <p:nvPr/>
          </p:nvSpPr>
          <p:spPr>
            <a:xfrm flipH="1">
              <a:off x="3888" y="1344"/>
              <a:ext cx="768" cy="762"/>
            </a:xfrm>
            <a:custGeom>
              <a:avLst/>
              <a:gdLst/>
              <a:ahLst/>
              <a:cxnLst/>
              <a:rect l="0" t="0" r="0" b="0"/>
              <a:pathLst>
                <a:path w="699" h="762">
                  <a:moveTo>
                    <a:pt x="699" y="0"/>
                  </a:moveTo>
                  <a:cubicBezTo>
                    <a:pt x="597" y="41"/>
                    <a:pt x="174" y="119"/>
                    <a:pt x="87" y="246"/>
                  </a:cubicBezTo>
                  <a:cubicBezTo>
                    <a:pt x="0" y="373"/>
                    <a:pt x="158" y="655"/>
                    <a:pt x="177" y="762"/>
                  </a:cubicBezTo>
                </a:path>
              </a:pathLst>
            </a:custGeom>
            <a:noFill/>
            <a:ln w="19050" cap="flat" cmpd="sng">
              <a:solidFill>
                <a:schemeClr val="tx1">
                  <a:alpha val="100000"/>
                </a:schemeClr>
              </a:solidFill>
              <a:prstDash val="solid"/>
              <a:headEnd type="oval" w="med" len="med"/>
              <a:tailEnd type="triangle" w="med" len="med"/>
            </a:ln>
          </p:spPr>
          <p:txBody>
            <a:bodyPr/>
            <a:lstStyle/>
            <a:p>
              <a:endParaRPr lang="zh-CN" altLang="en-US"/>
            </a:p>
          </p:txBody>
        </p:sp>
        <p:sp>
          <p:nvSpPr>
            <p:cNvPr id="385086" name="任意多边形 385085"/>
            <p:cNvSpPr/>
            <p:nvPr/>
          </p:nvSpPr>
          <p:spPr>
            <a:xfrm flipH="1">
              <a:off x="4608" y="2304"/>
              <a:ext cx="768" cy="762"/>
            </a:xfrm>
            <a:custGeom>
              <a:avLst/>
              <a:gdLst/>
              <a:ahLst/>
              <a:cxnLst/>
              <a:rect l="0" t="0" r="0" b="0"/>
              <a:pathLst>
                <a:path w="699" h="762">
                  <a:moveTo>
                    <a:pt x="699" y="0"/>
                  </a:moveTo>
                  <a:cubicBezTo>
                    <a:pt x="597" y="41"/>
                    <a:pt x="174" y="119"/>
                    <a:pt x="87" y="246"/>
                  </a:cubicBezTo>
                  <a:cubicBezTo>
                    <a:pt x="0" y="373"/>
                    <a:pt x="158" y="655"/>
                    <a:pt x="177" y="762"/>
                  </a:cubicBezTo>
                </a:path>
              </a:pathLst>
            </a:custGeom>
            <a:noFill/>
            <a:ln w="19050" cap="flat" cmpd="sng">
              <a:solidFill>
                <a:schemeClr val="tx1">
                  <a:alpha val="100000"/>
                </a:schemeClr>
              </a:solidFill>
              <a:prstDash val="solid"/>
              <a:headEnd type="oval" w="med" len="med"/>
              <a:tailEnd type="triangle" w="med" len="med"/>
            </a:ln>
          </p:spPr>
          <p:txBody>
            <a:bodyPr/>
            <a:lstStyle/>
            <a:p>
              <a:endParaRPr lang="zh-CN" altLang="en-US"/>
            </a:p>
          </p:txBody>
        </p:sp>
        <p:sp>
          <p:nvSpPr>
            <p:cNvPr id="385087" name="任意多边形 385086"/>
            <p:cNvSpPr/>
            <p:nvPr/>
          </p:nvSpPr>
          <p:spPr>
            <a:xfrm>
              <a:off x="3312" y="2304"/>
              <a:ext cx="699" cy="762"/>
            </a:xfrm>
            <a:custGeom>
              <a:avLst/>
              <a:gdLst/>
              <a:ahLst/>
              <a:cxnLst/>
              <a:rect l="0" t="0" r="0" b="0"/>
              <a:pathLst>
                <a:path w="699" h="762">
                  <a:moveTo>
                    <a:pt x="699" y="0"/>
                  </a:moveTo>
                  <a:cubicBezTo>
                    <a:pt x="597" y="41"/>
                    <a:pt x="174" y="119"/>
                    <a:pt x="87" y="246"/>
                  </a:cubicBezTo>
                  <a:cubicBezTo>
                    <a:pt x="0" y="373"/>
                    <a:pt x="158" y="655"/>
                    <a:pt x="177" y="762"/>
                  </a:cubicBezTo>
                </a:path>
              </a:pathLst>
            </a:custGeom>
            <a:noFill/>
            <a:ln w="19050" cap="flat" cmpd="sng">
              <a:solidFill>
                <a:schemeClr val="tx1">
                  <a:alpha val="100000"/>
                </a:schemeClr>
              </a:solidFill>
              <a:prstDash val="solid"/>
              <a:headEnd type="oval" w="med" len="med"/>
              <a:tailEnd type="triangle" w="med" len="med"/>
            </a:ln>
          </p:spPr>
          <p:txBody>
            <a:bodyPr/>
            <a:lstStyle/>
            <a:p>
              <a:endParaRPr lang="zh-CN" altLang="en-US"/>
            </a:p>
          </p:txBody>
        </p:sp>
        <p:sp>
          <p:nvSpPr>
            <p:cNvPr id="385088" name="文本框 385087"/>
            <p:cNvSpPr txBox="1"/>
            <p:nvPr/>
          </p:nvSpPr>
          <p:spPr>
            <a:xfrm>
              <a:off x="3462" y="1116"/>
              <a:ext cx="248" cy="250"/>
            </a:xfrm>
            <a:prstGeom prst="rect">
              <a:avLst/>
            </a:prstGeom>
            <a:noFill/>
            <a:ln w="19050">
              <a:noFill/>
            </a:ln>
          </p:spPr>
          <p:txBody>
            <a:bodyPr wrap="none" anchor="t">
              <a:spAutoFit/>
            </a:bodyPr>
            <a:lstStyle/>
            <a:p>
              <a:pPr algn="ctr"/>
              <a:r>
                <a:rPr lang="en-US" altLang="zh-CN" sz="2000" b="1">
                  <a:latin typeface="Tahoma" panose="020B0604030504040204" pitchFamily="34" charset="0"/>
                  <a:sym typeface="Symbol" panose="05050102010706020507" pitchFamily="18" charset="2"/>
                </a:rPr>
                <a:t></a:t>
              </a:r>
              <a:endParaRPr lang="en-US" altLang="zh-CN" sz="2000" b="1">
                <a:latin typeface="Tahoma" panose="020B0604030504040204" pitchFamily="34" charset="0"/>
                <a:sym typeface="Symbol" panose="05050102010706020507" pitchFamily="18" charset="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标题 386049"/>
          <p:cNvSpPr>
            <a:spLocks noGrp="1"/>
          </p:cNvSpPr>
          <p:nvPr>
            <p:ph type="title"/>
          </p:nvPr>
        </p:nvSpPr>
        <p:spPr/>
        <p:txBody>
          <a:bodyPr anchor="ctr"/>
          <a:lstStyle/>
          <a:p>
            <a:r>
              <a:rPr lang="en-US" altLang="zh-CN"/>
              <a:t>Arithmetic Expression Tree</a:t>
            </a:r>
            <a:endParaRPr lang="en-US" altLang="zh-CN"/>
          </a:p>
        </p:txBody>
      </p:sp>
      <p:sp>
        <p:nvSpPr>
          <p:cNvPr id="386051" name="文本占位符 386050"/>
          <p:cNvSpPr>
            <a:spLocks noGrp="1"/>
          </p:cNvSpPr>
          <p:nvPr>
            <p:ph type="body" idx="1"/>
          </p:nvPr>
        </p:nvSpPr>
        <p:spPr>
          <a:xfrm>
            <a:off x="838200" y="1905000"/>
            <a:ext cx="7772400" cy="1636713"/>
          </a:xfrm>
        </p:spPr>
        <p:txBody>
          <a:bodyPr>
            <a:normAutofit lnSpcReduction="10000"/>
          </a:bodyPr>
          <a:lstStyle/>
          <a:p>
            <a:pPr>
              <a:lnSpc>
                <a:spcPct val="90000"/>
              </a:lnSpc>
            </a:pPr>
            <a:r>
              <a:rPr lang="en-US" altLang="zh-CN" sz="2000"/>
              <a:t>Binary tree associated with an arithmetic expression</a:t>
            </a:r>
            <a:endParaRPr lang="en-US" altLang="zh-CN" sz="2000"/>
          </a:p>
          <a:p>
            <a:pPr lvl="1">
              <a:lnSpc>
                <a:spcPct val="90000"/>
              </a:lnSpc>
            </a:pPr>
            <a:r>
              <a:rPr lang="en-US" altLang="zh-CN" sz="1800"/>
              <a:t>internal nodes: operators  </a:t>
            </a:r>
            <a:r>
              <a:rPr lang="zh-CN" altLang="en-US" sz="1800"/>
              <a:t>操作符</a:t>
            </a:r>
            <a:endParaRPr lang="zh-CN" altLang="en-US" sz="1800"/>
          </a:p>
          <a:p>
            <a:pPr lvl="1">
              <a:lnSpc>
                <a:spcPct val="90000"/>
              </a:lnSpc>
            </a:pPr>
            <a:r>
              <a:rPr lang="en-US" altLang="zh-CN" sz="1800"/>
              <a:t>external nodes: operands  </a:t>
            </a:r>
            <a:r>
              <a:rPr lang="zh-CN" altLang="en-US" sz="1800"/>
              <a:t>操作数</a:t>
            </a:r>
            <a:endParaRPr lang="zh-CN" altLang="en-US" sz="1800"/>
          </a:p>
          <a:p>
            <a:pPr>
              <a:lnSpc>
                <a:spcPct val="90000"/>
              </a:lnSpc>
            </a:pPr>
            <a:r>
              <a:rPr lang="en-US" altLang="zh-CN" sz="2000"/>
              <a:t>Example: arithmetic expression tree for the expression (2 </a:t>
            </a:r>
            <a:r>
              <a:rPr lang="en-US" altLang="zh-CN" sz="2000">
                <a:latin typeface="Symbol" panose="05050102010706020507" pitchFamily="18" charset="2"/>
                <a:sym typeface="Symbol" panose="05050102010706020507" pitchFamily="18" charset="2"/>
              </a:rPr>
              <a:t> </a:t>
            </a:r>
            <a:r>
              <a:rPr lang="en-US" altLang="zh-CN" sz="2000">
                <a:latin typeface="Times New Roman" panose="02020603050405020304" pitchFamily="18" charset="0"/>
                <a:sym typeface="Symbol" panose="05050102010706020507" pitchFamily="18" charset="2"/>
              </a:rPr>
              <a:t>(</a:t>
            </a:r>
            <a:r>
              <a:rPr lang="en-US" altLang="zh-CN" sz="2000"/>
              <a:t>a </a:t>
            </a:r>
            <a:r>
              <a:rPr lang="en-US" altLang="zh-CN" sz="2000">
                <a:latin typeface="Symbol" panose="05050102010706020507" pitchFamily="18" charset="2"/>
              </a:rPr>
              <a:t>-</a:t>
            </a:r>
            <a:r>
              <a:rPr lang="en-US" altLang="zh-CN" sz="2000"/>
              <a:t> 1) </a:t>
            </a:r>
            <a:r>
              <a:rPr lang="en-US" altLang="zh-CN" sz="2000">
                <a:latin typeface="Symbol" panose="05050102010706020507" pitchFamily="18" charset="2"/>
              </a:rPr>
              <a:t>+</a:t>
            </a:r>
            <a:r>
              <a:rPr lang="en-US" altLang="zh-CN" sz="2000"/>
              <a:t> (3 </a:t>
            </a:r>
            <a:r>
              <a:rPr lang="en-US" altLang="zh-CN" sz="2000">
                <a:latin typeface="Symbol" panose="05050102010706020507" pitchFamily="18" charset="2"/>
                <a:sym typeface="Symbol" panose="05050102010706020507" pitchFamily="18" charset="2"/>
              </a:rPr>
              <a:t> </a:t>
            </a:r>
            <a:r>
              <a:rPr lang="en-US" altLang="zh-CN" sz="2000"/>
              <a:t>b))</a:t>
            </a:r>
            <a:endParaRPr lang="en-US" altLang="zh-CN" sz="2000"/>
          </a:p>
        </p:txBody>
      </p:sp>
      <p:grpSp>
        <p:nvGrpSpPr>
          <p:cNvPr id="386052" name="组合 386051"/>
          <p:cNvGrpSpPr/>
          <p:nvPr/>
        </p:nvGrpSpPr>
        <p:grpSpPr>
          <a:xfrm>
            <a:off x="2819400" y="4038600"/>
            <a:ext cx="3429000" cy="2286000"/>
            <a:chOff x="2928" y="2256"/>
            <a:chExt cx="2160" cy="1440"/>
          </a:xfrm>
        </p:grpSpPr>
        <p:sp>
          <p:nvSpPr>
            <p:cNvPr id="386053" name="椭圆 386052"/>
            <p:cNvSpPr/>
            <p:nvPr/>
          </p:nvSpPr>
          <p:spPr>
            <a:xfrm>
              <a:off x="4128" y="2256"/>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latin typeface="Symbol" panose="05050102010706020507" pitchFamily="18" charset="2"/>
                </a:rPr>
                <a:t>+</a:t>
              </a:r>
              <a:endParaRPr lang="en-US" altLang="zh-CN">
                <a:latin typeface="Symbol" panose="05050102010706020507" pitchFamily="18" charset="2"/>
              </a:endParaRPr>
            </a:p>
          </p:txBody>
        </p:sp>
        <p:sp>
          <p:nvSpPr>
            <p:cNvPr id="386054" name="椭圆 386053"/>
            <p:cNvSpPr/>
            <p:nvPr/>
          </p:nvSpPr>
          <p:spPr>
            <a:xfrm>
              <a:off x="4608" y="2640"/>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latin typeface="Symbol" panose="05050102010706020507" pitchFamily="18" charset="2"/>
                  <a:sym typeface="Symbol" panose="05050102010706020507" pitchFamily="18" charset="2"/>
                </a:rPr>
                <a:t></a:t>
              </a:r>
              <a:endParaRPr lang="en-US" altLang="zh-CN">
                <a:latin typeface="Symbol" panose="05050102010706020507" pitchFamily="18" charset="2"/>
                <a:sym typeface="Symbol" panose="05050102010706020507" pitchFamily="18" charset="2"/>
              </a:endParaRPr>
            </a:p>
          </p:txBody>
        </p:sp>
        <p:sp>
          <p:nvSpPr>
            <p:cNvPr id="386055" name="椭圆 386054"/>
            <p:cNvSpPr/>
            <p:nvPr/>
          </p:nvSpPr>
          <p:spPr>
            <a:xfrm>
              <a:off x="3168" y="2640"/>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latin typeface="Symbol" panose="05050102010706020507" pitchFamily="18" charset="2"/>
                  <a:sym typeface="Symbol" panose="05050102010706020507" pitchFamily="18" charset="2"/>
                </a:rPr>
                <a:t></a:t>
              </a:r>
              <a:endParaRPr lang="en-US" altLang="zh-CN">
                <a:latin typeface="Symbol" panose="05050102010706020507" pitchFamily="18" charset="2"/>
              </a:endParaRPr>
            </a:p>
          </p:txBody>
        </p:sp>
        <p:sp>
          <p:nvSpPr>
            <p:cNvPr id="386056" name="椭圆 386055"/>
            <p:cNvSpPr/>
            <p:nvPr/>
          </p:nvSpPr>
          <p:spPr>
            <a:xfrm>
              <a:off x="3648" y="3024"/>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latin typeface="Symbol" panose="05050102010706020507" pitchFamily="18" charset="2"/>
                </a:rPr>
                <a:t>-</a:t>
              </a:r>
              <a:endParaRPr lang="en-US" altLang="zh-CN">
                <a:latin typeface="Symbol" panose="05050102010706020507" pitchFamily="18" charset="2"/>
              </a:endParaRPr>
            </a:p>
          </p:txBody>
        </p:sp>
        <p:sp>
          <p:nvSpPr>
            <p:cNvPr id="386057" name="矩形 386056"/>
            <p:cNvSpPr/>
            <p:nvPr/>
          </p:nvSpPr>
          <p:spPr>
            <a:xfrm>
              <a:off x="2928" y="3024"/>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2</a:t>
              </a:r>
              <a:endParaRPr lang="en-US" altLang="zh-CN">
                <a:latin typeface="Tahoma" panose="020B0604030504040204" pitchFamily="34" charset="0"/>
              </a:endParaRPr>
            </a:p>
          </p:txBody>
        </p:sp>
        <p:sp>
          <p:nvSpPr>
            <p:cNvPr id="386058" name="矩形 386057"/>
            <p:cNvSpPr/>
            <p:nvPr/>
          </p:nvSpPr>
          <p:spPr>
            <a:xfrm>
              <a:off x="3408" y="3456"/>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a</a:t>
              </a:r>
              <a:endParaRPr lang="en-US" altLang="zh-CN">
                <a:latin typeface="Tahoma" panose="020B0604030504040204" pitchFamily="34" charset="0"/>
              </a:endParaRPr>
            </a:p>
          </p:txBody>
        </p:sp>
        <p:sp>
          <p:nvSpPr>
            <p:cNvPr id="386059" name="矩形 386058"/>
            <p:cNvSpPr/>
            <p:nvPr/>
          </p:nvSpPr>
          <p:spPr>
            <a:xfrm>
              <a:off x="3888" y="3456"/>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1</a:t>
              </a:r>
              <a:endParaRPr lang="en-US" altLang="zh-CN">
                <a:latin typeface="Tahoma" panose="020B0604030504040204" pitchFamily="34" charset="0"/>
              </a:endParaRPr>
            </a:p>
          </p:txBody>
        </p:sp>
        <p:sp>
          <p:nvSpPr>
            <p:cNvPr id="386060" name="矩形 386059"/>
            <p:cNvSpPr/>
            <p:nvPr/>
          </p:nvSpPr>
          <p:spPr>
            <a:xfrm>
              <a:off x="4368" y="3024"/>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3</a:t>
              </a:r>
              <a:endParaRPr lang="en-US" altLang="zh-CN">
                <a:latin typeface="Tahoma" panose="020B0604030504040204" pitchFamily="34" charset="0"/>
              </a:endParaRPr>
            </a:p>
          </p:txBody>
        </p:sp>
        <p:sp>
          <p:nvSpPr>
            <p:cNvPr id="386061" name="矩形 386060"/>
            <p:cNvSpPr/>
            <p:nvPr/>
          </p:nvSpPr>
          <p:spPr>
            <a:xfrm>
              <a:off x="4848" y="3024"/>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b</a:t>
              </a:r>
              <a:endParaRPr lang="en-US" altLang="zh-CN">
                <a:latin typeface="Tahoma" panose="020B0604030504040204" pitchFamily="34" charset="0"/>
              </a:endParaRPr>
            </a:p>
          </p:txBody>
        </p:sp>
        <p:cxnSp>
          <p:nvCxnSpPr>
            <p:cNvPr id="386062" name="直接箭头连接符 386061"/>
            <p:cNvCxnSpPr>
              <a:stCxn id="386053" idx="3"/>
              <a:endCxn id="386055" idx="7"/>
            </p:cNvCxnSpPr>
            <p:nvPr/>
          </p:nvCxnSpPr>
          <p:spPr>
            <a:xfrm flipH="1">
              <a:off x="3373" y="2467"/>
              <a:ext cx="790" cy="202"/>
            </a:xfrm>
            <a:prstGeom prst="straightConnector1">
              <a:avLst/>
            </a:prstGeom>
            <a:ln w="19050" cap="flat" cmpd="sng">
              <a:solidFill>
                <a:schemeClr val="tx1"/>
              </a:solidFill>
              <a:prstDash val="solid"/>
              <a:headEnd type="none" w="med" len="med"/>
              <a:tailEnd type="none" w="med" len="med"/>
            </a:ln>
          </p:spPr>
        </p:cxnSp>
        <p:cxnSp>
          <p:nvCxnSpPr>
            <p:cNvPr id="386063" name="直接箭头连接符 386062"/>
            <p:cNvCxnSpPr>
              <a:stCxn id="386054" idx="1"/>
              <a:endCxn id="386053" idx="5"/>
            </p:cNvCxnSpPr>
            <p:nvPr/>
          </p:nvCxnSpPr>
          <p:spPr>
            <a:xfrm flipH="1" flipV="1">
              <a:off x="4333" y="2467"/>
              <a:ext cx="310" cy="202"/>
            </a:xfrm>
            <a:prstGeom prst="straightConnector1">
              <a:avLst/>
            </a:prstGeom>
            <a:ln w="19050" cap="flat" cmpd="sng">
              <a:solidFill>
                <a:schemeClr val="tx1"/>
              </a:solidFill>
              <a:prstDash val="solid"/>
              <a:headEnd type="none" w="med" len="med"/>
              <a:tailEnd type="none" w="med" len="med"/>
            </a:ln>
          </p:spPr>
        </p:cxnSp>
        <p:cxnSp>
          <p:nvCxnSpPr>
            <p:cNvPr id="386064" name="直接箭头连接符 386063"/>
            <p:cNvCxnSpPr>
              <a:stCxn id="386061" idx="0"/>
              <a:endCxn id="386054" idx="5"/>
            </p:cNvCxnSpPr>
            <p:nvPr/>
          </p:nvCxnSpPr>
          <p:spPr>
            <a:xfrm flipH="1" flipV="1">
              <a:off x="4813" y="2851"/>
              <a:ext cx="155" cy="167"/>
            </a:xfrm>
            <a:prstGeom prst="straightConnector1">
              <a:avLst/>
            </a:prstGeom>
            <a:ln w="19050" cap="flat" cmpd="sng">
              <a:solidFill>
                <a:schemeClr val="tx1"/>
              </a:solidFill>
              <a:prstDash val="solid"/>
              <a:headEnd type="none" w="med" len="med"/>
              <a:tailEnd type="none" w="med" len="med"/>
            </a:ln>
          </p:spPr>
        </p:cxnSp>
        <p:cxnSp>
          <p:nvCxnSpPr>
            <p:cNvPr id="386065" name="直接箭头连接符 386064"/>
            <p:cNvCxnSpPr>
              <a:stCxn id="386060" idx="0"/>
              <a:endCxn id="386054" idx="3"/>
            </p:cNvCxnSpPr>
            <p:nvPr/>
          </p:nvCxnSpPr>
          <p:spPr>
            <a:xfrm flipV="1">
              <a:off x="4488" y="2851"/>
              <a:ext cx="155" cy="167"/>
            </a:xfrm>
            <a:prstGeom prst="straightConnector1">
              <a:avLst/>
            </a:prstGeom>
            <a:ln w="19050" cap="flat" cmpd="sng">
              <a:solidFill>
                <a:schemeClr val="tx1"/>
              </a:solidFill>
              <a:prstDash val="solid"/>
              <a:headEnd type="none" w="med" len="med"/>
              <a:tailEnd type="none" w="med" len="med"/>
            </a:ln>
          </p:spPr>
        </p:cxnSp>
        <p:cxnSp>
          <p:nvCxnSpPr>
            <p:cNvPr id="386066" name="直接箭头连接符 386065"/>
            <p:cNvCxnSpPr>
              <a:stCxn id="386059" idx="0"/>
              <a:endCxn id="386056" idx="5"/>
            </p:cNvCxnSpPr>
            <p:nvPr/>
          </p:nvCxnSpPr>
          <p:spPr>
            <a:xfrm flipH="1" flipV="1">
              <a:off x="3853" y="3235"/>
              <a:ext cx="155" cy="215"/>
            </a:xfrm>
            <a:prstGeom prst="straightConnector1">
              <a:avLst/>
            </a:prstGeom>
            <a:ln w="19050" cap="flat" cmpd="sng">
              <a:solidFill>
                <a:schemeClr val="tx1"/>
              </a:solidFill>
              <a:prstDash val="solid"/>
              <a:headEnd type="none" w="med" len="med"/>
              <a:tailEnd type="none" w="med" len="med"/>
            </a:ln>
          </p:spPr>
        </p:cxnSp>
        <p:cxnSp>
          <p:nvCxnSpPr>
            <p:cNvPr id="386067" name="直接箭头连接符 386066"/>
            <p:cNvCxnSpPr>
              <a:stCxn id="386058" idx="0"/>
              <a:endCxn id="386056" idx="3"/>
            </p:cNvCxnSpPr>
            <p:nvPr/>
          </p:nvCxnSpPr>
          <p:spPr>
            <a:xfrm flipV="1">
              <a:off x="3528" y="3235"/>
              <a:ext cx="155" cy="215"/>
            </a:xfrm>
            <a:prstGeom prst="straightConnector1">
              <a:avLst/>
            </a:prstGeom>
            <a:ln w="19050" cap="flat" cmpd="sng">
              <a:solidFill>
                <a:schemeClr val="tx1"/>
              </a:solidFill>
              <a:prstDash val="solid"/>
              <a:headEnd type="none" w="med" len="med"/>
              <a:tailEnd type="none" w="med" len="med"/>
            </a:ln>
          </p:spPr>
        </p:cxnSp>
        <p:cxnSp>
          <p:nvCxnSpPr>
            <p:cNvPr id="386068" name="直接箭头连接符 386067"/>
            <p:cNvCxnSpPr>
              <a:stCxn id="386057" idx="0"/>
              <a:endCxn id="386055" idx="3"/>
            </p:cNvCxnSpPr>
            <p:nvPr/>
          </p:nvCxnSpPr>
          <p:spPr>
            <a:xfrm flipV="1">
              <a:off x="3048" y="2851"/>
              <a:ext cx="155" cy="167"/>
            </a:xfrm>
            <a:prstGeom prst="straightConnector1">
              <a:avLst/>
            </a:prstGeom>
            <a:ln w="19050" cap="flat" cmpd="sng">
              <a:solidFill>
                <a:schemeClr val="tx1"/>
              </a:solidFill>
              <a:prstDash val="solid"/>
              <a:headEnd type="none" w="med" len="med"/>
              <a:tailEnd type="none" w="med" len="med"/>
            </a:ln>
          </p:spPr>
        </p:cxnSp>
        <p:cxnSp>
          <p:nvCxnSpPr>
            <p:cNvPr id="386069" name="直接箭头连接符 386068"/>
            <p:cNvCxnSpPr>
              <a:stCxn id="386056" idx="1"/>
              <a:endCxn id="386055" idx="5"/>
            </p:cNvCxnSpPr>
            <p:nvPr/>
          </p:nvCxnSpPr>
          <p:spPr>
            <a:xfrm flipH="1" flipV="1">
              <a:off x="3373" y="2851"/>
              <a:ext cx="310" cy="202"/>
            </a:xfrm>
            <a:prstGeom prst="straightConnector1">
              <a:avLst/>
            </a:prstGeom>
            <a:ln w="19050" cap="flat" cmpd="sng">
              <a:solidFill>
                <a:schemeClr val="tx1"/>
              </a:solidFill>
              <a:prstDash val="solid"/>
              <a:headEnd type="none" w="med" len="med"/>
              <a:tailEnd type="none" w="med" len="med"/>
            </a:ln>
          </p:spPr>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标题 387073"/>
          <p:cNvSpPr>
            <a:spLocks noGrp="1"/>
          </p:cNvSpPr>
          <p:nvPr>
            <p:ph type="title"/>
          </p:nvPr>
        </p:nvSpPr>
        <p:spPr>
          <a:xfrm>
            <a:off x="1143000" y="152400"/>
            <a:ext cx="8229600" cy="1219200"/>
          </a:xfrm>
        </p:spPr>
        <p:txBody>
          <a:bodyPr anchor="ctr"/>
          <a:lstStyle/>
          <a:p>
            <a:r>
              <a:rPr lang="en-US" altLang="zh-CN"/>
              <a:t>Decision Tree</a:t>
            </a:r>
            <a:endParaRPr lang="en-US" altLang="zh-CN"/>
          </a:p>
        </p:txBody>
      </p:sp>
      <p:sp>
        <p:nvSpPr>
          <p:cNvPr id="387075" name="文本占位符 387074"/>
          <p:cNvSpPr>
            <a:spLocks noGrp="1"/>
          </p:cNvSpPr>
          <p:nvPr>
            <p:ph type="body" idx="1"/>
          </p:nvPr>
        </p:nvSpPr>
        <p:spPr>
          <a:xfrm>
            <a:off x="838200" y="1706563"/>
            <a:ext cx="7772400" cy="1570037"/>
          </a:xfrm>
        </p:spPr>
        <p:txBody>
          <a:bodyPr/>
          <a:lstStyle/>
          <a:p>
            <a:r>
              <a:rPr lang="en-US" altLang="zh-CN" sz="2000"/>
              <a:t>Binary tree associated with a decision process</a:t>
            </a:r>
            <a:endParaRPr lang="en-US" altLang="zh-CN" sz="2000"/>
          </a:p>
          <a:p>
            <a:pPr lvl="1"/>
            <a:r>
              <a:rPr lang="en-US" altLang="zh-CN" sz="1800"/>
              <a:t>internal nodes: questions with yes/no answer</a:t>
            </a:r>
            <a:endParaRPr lang="en-US" altLang="zh-CN" sz="1800"/>
          </a:p>
          <a:p>
            <a:pPr lvl="1"/>
            <a:r>
              <a:rPr lang="en-US" altLang="zh-CN" sz="1800"/>
              <a:t>external nodes: decisions</a:t>
            </a:r>
            <a:endParaRPr lang="en-US" altLang="zh-CN" sz="1800"/>
          </a:p>
          <a:p>
            <a:r>
              <a:rPr lang="en-US" altLang="zh-CN" sz="2000"/>
              <a:t>Example: dining decision</a:t>
            </a:r>
            <a:endParaRPr lang="en-US" altLang="zh-CN" sz="2000"/>
          </a:p>
        </p:txBody>
      </p:sp>
      <p:sp>
        <p:nvSpPr>
          <p:cNvPr id="387076" name="圆角矩形 387075"/>
          <p:cNvSpPr/>
          <p:nvPr/>
        </p:nvSpPr>
        <p:spPr>
          <a:xfrm>
            <a:off x="3273425" y="3557588"/>
            <a:ext cx="2689225" cy="517525"/>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a:latin typeface="Tahoma" panose="020B0604030504040204" pitchFamily="34" charset="0"/>
              </a:rPr>
              <a:t>Want a fast meal?</a:t>
            </a:r>
            <a:endParaRPr lang="en-US" altLang="zh-CN">
              <a:latin typeface="Tahoma" panose="020B0604030504040204" pitchFamily="34" charset="0"/>
            </a:endParaRPr>
          </a:p>
        </p:txBody>
      </p:sp>
      <p:sp>
        <p:nvSpPr>
          <p:cNvPr id="387077" name="圆角矩形 387076"/>
          <p:cNvSpPr/>
          <p:nvPr/>
        </p:nvSpPr>
        <p:spPr>
          <a:xfrm>
            <a:off x="1444625" y="4587875"/>
            <a:ext cx="2770188" cy="517525"/>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a:latin typeface="Tahoma" panose="020B0604030504040204" pitchFamily="34" charset="0"/>
              </a:rPr>
              <a:t>How about coffee?</a:t>
            </a:r>
            <a:endParaRPr lang="en-US" altLang="zh-CN">
              <a:latin typeface="Tahoma" panose="020B0604030504040204" pitchFamily="34" charset="0"/>
            </a:endParaRPr>
          </a:p>
        </p:txBody>
      </p:sp>
      <p:sp>
        <p:nvSpPr>
          <p:cNvPr id="387078" name="圆角矩形 387077"/>
          <p:cNvSpPr/>
          <p:nvPr/>
        </p:nvSpPr>
        <p:spPr>
          <a:xfrm>
            <a:off x="4876800" y="4587875"/>
            <a:ext cx="3127375" cy="517525"/>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a:latin typeface="Tahoma" panose="020B0604030504040204" pitchFamily="34" charset="0"/>
              </a:rPr>
              <a:t>On expense account?</a:t>
            </a:r>
            <a:endParaRPr lang="en-US" altLang="zh-CN">
              <a:latin typeface="Tahoma" panose="020B0604030504040204" pitchFamily="34" charset="0"/>
            </a:endParaRPr>
          </a:p>
        </p:txBody>
      </p:sp>
      <p:sp>
        <p:nvSpPr>
          <p:cNvPr id="387079" name="矩形 387078"/>
          <p:cNvSpPr/>
          <p:nvPr/>
        </p:nvSpPr>
        <p:spPr>
          <a:xfrm>
            <a:off x="1290638" y="5653088"/>
            <a:ext cx="1512887" cy="47625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spAutoFit/>
          </a:bodyPr>
          <a:lstStyle/>
          <a:p>
            <a:pPr algn="ctr"/>
            <a:r>
              <a:rPr lang="en-US" altLang="zh-CN">
                <a:latin typeface="Tahoma" panose="020B0604030504040204" pitchFamily="34" charset="0"/>
              </a:rPr>
              <a:t>Starbucks</a:t>
            </a:r>
            <a:endParaRPr lang="en-US" altLang="zh-CN">
              <a:latin typeface="Tahoma" panose="020B0604030504040204" pitchFamily="34" charset="0"/>
            </a:endParaRPr>
          </a:p>
        </p:txBody>
      </p:sp>
      <p:sp>
        <p:nvSpPr>
          <p:cNvPr id="387080" name="矩形 387079"/>
          <p:cNvSpPr/>
          <p:nvPr/>
        </p:nvSpPr>
        <p:spPr>
          <a:xfrm>
            <a:off x="3200400" y="5653088"/>
            <a:ext cx="1125538" cy="47625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spAutoFit/>
          </a:bodyPr>
          <a:lstStyle/>
          <a:p>
            <a:pPr algn="ctr"/>
            <a:r>
              <a:rPr lang="en-US" altLang="zh-CN">
                <a:latin typeface="Tahoma" panose="020B0604030504040204" pitchFamily="34" charset="0"/>
              </a:rPr>
              <a:t>Spike’s</a:t>
            </a:r>
            <a:endParaRPr lang="en-US" altLang="zh-CN">
              <a:latin typeface="Tahoma" panose="020B0604030504040204" pitchFamily="34" charset="0"/>
            </a:endParaRPr>
          </a:p>
        </p:txBody>
      </p:sp>
      <p:sp>
        <p:nvSpPr>
          <p:cNvPr id="387081" name="矩形 387080"/>
          <p:cNvSpPr/>
          <p:nvPr/>
        </p:nvSpPr>
        <p:spPr>
          <a:xfrm>
            <a:off x="4724400" y="5653088"/>
            <a:ext cx="1319213" cy="47625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spAutoFit/>
          </a:bodyPr>
          <a:lstStyle/>
          <a:p>
            <a:pPr algn="ctr"/>
            <a:r>
              <a:rPr lang="en-US" altLang="zh-CN">
                <a:latin typeface="Tahoma" panose="020B0604030504040204" pitchFamily="34" charset="0"/>
              </a:rPr>
              <a:t>Al Forno</a:t>
            </a:r>
            <a:endParaRPr lang="en-US" altLang="zh-CN">
              <a:latin typeface="Tahoma" panose="020B0604030504040204" pitchFamily="34" charset="0"/>
            </a:endParaRPr>
          </a:p>
        </p:txBody>
      </p:sp>
      <p:sp>
        <p:nvSpPr>
          <p:cNvPr id="387082" name="矩形 387081"/>
          <p:cNvSpPr/>
          <p:nvPr/>
        </p:nvSpPr>
        <p:spPr>
          <a:xfrm>
            <a:off x="6442075" y="5653088"/>
            <a:ext cx="2000250" cy="47625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spAutoFit/>
          </a:bodyPr>
          <a:lstStyle/>
          <a:p>
            <a:pPr algn="ctr"/>
            <a:r>
              <a:rPr lang="en-US" altLang="zh-CN">
                <a:latin typeface="Tahoma" panose="020B0604030504040204" pitchFamily="34" charset="0"/>
              </a:rPr>
              <a:t>Café Paragon</a:t>
            </a:r>
            <a:endParaRPr lang="en-US" altLang="zh-CN">
              <a:latin typeface="Tahoma" panose="020B0604030504040204" pitchFamily="34" charset="0"/>
            </a:endParaRPr>
          </a:p>
        </p:txBody>
      </p:sp>
      <p:cxnSp>
        <p:nvCxnSpPr>
          <p:cNvPr id="387083" name="直接箭头连接符 387082"/>
          <p:cNvCxnSpPr>
            <a:stCxn id="387076" idx="2"/>
            <a:endCxn id="387077" idx="0"/>
          </p:cNvCxnSpPr>
          <p:nvPr/>
        </p:nvCxnSpPr>
        <p:spPr>
          <a:xfrm flipH="1">
            <a:off x="2830513" y="4084638"/>
            <a:ext cx="1787525" cy="493712"/>
          </a:xfrm>
          <a:prstGeom prst="straightConnector1">
            <a:avLst/>
          </a:prstGeom>
          <a:ln w="19050" cap="flat" cmpd="sng">
            <a:solidFill>
              <a:schemeClr val="tx1"/>
            </a:solidFill>
            <a:prstDash val="solid"/>
            <a:headEnd type="none" w="med" len="med"/>
            <a:tailEnd type="none" w="med" len="med"/>
          </a:ln>
        </p:spPr>
      </p:cxnSp>
      <p:cxnSp>
        <p:nvCxnSpPr>
          <p:cNvPr id="387084" name="直接箭头连接符 387083"/>
          <p:cNvCxnSpPr>
            <a:stCxn id="387076" idx="2"/>
            <a:endCxn id="387078" idx="0"/>
          </p:cNvCxnSpPr>
          <p:nvPr/>
        </p:nvCxnSpPr>
        <p:spPr>
          <a:xfrm>
            <a:off x="4618038" y="4084638"/>
            <a:ext cx="1822450" cy="493712"/>
          </a:xfrm>
          <a:prstGeom prst="straightConnector1">
            <a:avLst/>
          </a:prstGeom>
          <a:ln w="19050" cap="flat" cmpd="sng">
            <a:solidFill>
              <a:schemeClr val="tx1"/>
            </a:solidFill>
            <a:prstDash val="solid"/>
            <a:headEnd type="none" w="med" len="med"/>
            <a:tailEnd type="none" w="med" len="med"/>
          </a:ln>
        </p:spPr>
      </p:cxnSp>
      <p:cxnSp>
        <p:nvCxnSpPr>
          <p:cNvPr id="387085" name="直接箭头连接符 387084"/>
          <p:cNvCxnSpPr>
            <a:stCxn id="387079" idx="0"/>
            <a:endCxn id="387077" idx="2"/>
          </p:cNvCxnSpPr>
          <p:nvPr/>
        </p:nvCxnSpPr>
        <p:spPr>
          <a:xfrm flipV="1">
            <a:off x="2047875" y="5114925"/>
            <a:ext cx="782638" cy="528638"/>
          </a:xfrm>
          <a:prstGeom prst="straightConnector1">
            <a:avLst/>
          </a:prstGeom>
          <a:ln w="19050" cap="flat" cmpd="sng">
            <a:solidFill>
              <a:schemeClr val="tx1"/>
            </a:solidFill>
            <a:prstDash val="solid"/>
            <a:headEnd type="none" w="med" len="med"/>
            <a:tailEnd type="none" w="med" len="med"/>
          </a:ln>
        </p:spPr>
      </p:cxnSp>
      <p:cxnSp>
        <p:nvCxnSpPr>
          <p:cNvPr id="387086" name="直接箭头连接符 387085"/>
          <p:cNvCxnSpPr>
            <a:stCxn id="387080" idx="0"/>
            <a:endCxn id="387077" idx="2"/>
          </p:cNvCxnSpPr>
          <p:nvPr/>
        </p:nvCxnSpPr>
        <p:spPr>
          <a:xfrm flipH="1" flipV="1">
            <a:off x="2830513" y="5114925"/>
            <a:ext cx="933450" cy="528638"/>
          </a:xfrm>
          <a:prstGeom prst="straightConnector1">
            <a:avLst/>
          </a:prstGeom>
          <a:ln w="19050" cap="flat" cmpd="sng">
            <a:solidFill>
              <a:schemeClr val="tx1"/>
            </a:solidFill>
            <a:prstDash val="solid"/>
            <a:headEnd type="none" w="med" len="med"/>
            <a:tailEnd type="none" w="med" len="med"/>
          </a:ln>
        </p:spPr>
      </p:cxnSp>
      <p:cxnSp>
        <p:nvCxnSpPr>
          <p:cNvPr id="387087" name="直接箭头连接符 387086"/>
          <p:cNvCxnSpPr>
            <a:stCxn id="387081" idx="0"/>
            <a:endCxn id="387078" idx="2"/>
          </p:cNvCxnSpPr>
          <p:nvPr/>
        </p:nvCxnSpPr>
        <p:spPr>
          <a:xfrm flipV="1">
            <a:off x="5384800" y="5114925"/>
            <a:ext cx="1055688" cy="528638"/>
          </a:xfrm>
          <a:prstGeom prst="straightConnector1">
            <a:avLst/>
          </a:prstGeom>
          <a:ln w="19050" cap="flat" cmpd="sng">
            <a:solidFill>
              <a:schemeClr val="tx1"/>
            </a:solidFill>
            <a:prstDash val="solid"/>
            <a:headEnd type="none" w="med" len="med"/>
            <a:tailEnd type="none" w="med" len="med"/>
          </a:ln>
        </p:spPr>
      </p:cxnSp>
      <p:cxnSp>
        <p:nvCxnSpPr>
          <p:cNvPr id="387088" name="直接箭头连接符 387087"/>
          <p:cNvCxnSpPr>
            <a:stCxn id="387082" idx="0"/>
            <a:endCxn id="387078" idx="2"/>
          </p:cNvCxnSpPr>
          <p:nvPr/>
        </p:nvCxnSpPr>
        <p:spPr>
          <a:xfrm flipH="1" flipV="1">
            <a:off x="6440488" y="5114925"/>
            <a:ext cx="1001712" cy="528638"/>
          </a:xfrm>
          <a:prstGeom prst="straightConnector1">
            <a:avLst/>
          </a:prstGeom>
          <a:ln w="19050" cap="flat" cmpd="sng">
            <a:solidFill>
              <a:schemeClr val="tx1"/>
            </a:solidFill>
            <a:prstDash val="solid"/>
            <a:headEnd type="none" w="med" len="med"/>
            <a:tailEnd type="none" w="med" len="med"/>
          </a:ln>
        </p:spPr>
      </p:cxnSp>
      <p:sp>
        <p:nvSpPr>
          <p:cNvPr id="387089" name="文本框 387088"/>
          <p:cNvSpPr txBox="1"/>
          <p:nvPr/>
        </p:nvSpPr>
        <p:spPr>
          <a:xfrm>
            <a:off x="2859088" y="4098925"/>
            <a:ext cx="576262" cy="396875"/>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Yes</a:t>
            </a:r>
            <a:endParaRPr lang="en-US" altLang="zh-CN" sz="2000">
              <a:solidFill>
                <a:schemeClr val="tx2"/>
              </a:solidFill>
              <a:latin typeface="Tahoma" panose="020B0604030504040204" pitchFamily="34" charset="0"/>
            </a:endParaRPr>
          </a:p>
        </p:txBody>
      </p:sp>
      <p:sp>
        <p:nvSpPr>
          <p:cNvPr id="387090" name="文本框 387089"/>
          <p:cNvSpPr txBox="1"/>
          <p:nvPr/>
        </p:nvSpPr>
        <p:spPr>
          <a:xfrm>
            <a:off x="5986463" y="4097338"/>
            <a:ext cx="492125" cy="396875"/>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No</a:t>
            </a:r>
            <a:endParaRPr lang="en-US" altLang="zh-CN" sz="2000">
              <a:solidFill>
                <a:schemeClr val="tx2"/>
              </a:solidFill>
              <a:latin typeface="Tahoma" panose="020B0604030504040204" pitchFamily="34" charset="0"/>
            </a:endParaRPr>
          </a:p>
        </p:txBody>
      </p:sp>
      <p:sp>
        <p:nvSpPr>
          <p:cNvPr id="387091" name="文本框 387090"/>
          <p:cNvSpPr txBox="1"/>
          <p:nvPr/>
        </p:nvSpPr>
        <p:spPr>
          <a:xfrm>
            <a:off x="1752600" y="5181600"/>
            <a:ext cx="576263" cy="396875"/>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Yes</a:t>
            </a:r>
            <a:endParaRPr lang="en-US" altLang="zh-CN" sz="2000">
              <a:solidFill>
                <a:schemeClr val="tx2"/>
              </a:solidFill>
              <a:latin typeface="Tahoma" panose="020B0604030504040204" pitchFamily="34" charset="0"/>
            </a:endParaRPr>
          </a:p>
        </p:txBody>
      </p:sp>
      <p:sp>
        <p:nvSpPr>
          <p:cNvPr id="387092" name="文本框 387091"/>
          <p:cNvSpPr txBox="1"/>
          <p:nvPr/>
        </p:nvSpPr>
        <p:spPr>
          <a:xfrm>
            <a:off x="3505200" y="5181600"/>
            <a:ext cx="492125" cy="396875"/>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No</a:t>
            </a:r>
            <a:endParaRPr lang="en-US" altLang="zh-CN" sz="2000">
              <a:solidFill>
                <a:schemeClr val="tx2"/>
              </a:solidFill>
              <a:latin typeface="Tahoma" panose="020B0604030504040204" pitchFamily="34" charset="0"/>
            </a:endParaRPr>
          </a:p>
        </p:txBody>
      </p:sp>
      <p:sp>
        <p:nvSpPr>
          <p:cNvPr id="387093" name="文本框 387092"/>
          <p:cNvSpPr txBox="1"/>
          <p:nvPr/>
        </p:nvSpPr>
        <p:spPr>
          <a:xfrm>
            <a:off x="5105400" y="5181600"/>
            <a:ext cx="576263" cy="396875"/>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Yes</a:t>
            </a:r>
            <a:endParaRPr lang="en-US" altLang="zh-CN" sz="2000">
              <a:solidFill>
                <a:schemeClr val="tx2"/>
              </a:solidFill>
              <a:latin typeface="Tahoma" panose="020B0604030504040204" pitchFamily="34" charset="0"/>
            </a:endParaRPr>
          </a:p>
        </p:txBody>
      </p:sp>
      <p:sp>
        <p:nvSpPr>
          <p:cNvPr id="387094" name="文本框 387093"/>
          <p:cNvSpPr txBox="1"/>
          <p:nvPr/>
        </p:nvSpPr>
        <p:spPr>
          <a:xfrm>
            <a:off x="7127875" y="5181600"/>
            <a:ext cx="492125" cy="396875"/>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No</a:t>
            </a:r>
            <a:endParaRPr lang="en-US" altLang="zh-CN" sz="2000">
              <a:solidFill>
                <a:schemeClr val="tx2"/>
              </a:solidFill>
              <a:latin typeface="Tahoma" panose="020B060403050404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矩形 388097"/>
          <p:cNvSpPr/>
          <p:nvPr/>
        </p:nvSpPr>
        <p:spPr>
          <a:xfrm>
            <a:off x="685800" y="571500"/>
            <a:ext cx="8686800" cy="1143000"/>
          </a:xfrm>
          <a:prstGeom prst="rect">
            <a:avLst/>
          </a:prstGeom>
          <a:noFill/>
          <a:ln w="9525">
            <a:noFill/>
          </a:ln>
        </p:spPr>
        <p:txBody>
          <a:bodyPr lIns="92075" tIns="46038" rIns="92075" bIns="46038" anchor="ctr"/>
          <a:lstStyle>
            <a:lvl1pPr marL="0" lvl="0" indent="0" algn="l" defTabSz="914400" rtl="0" eaLnBrk="1" fontAlgn="base" latinLnBrk="0" hangingPunct="1">
              <a:lnSpc>
                <a:spcPct val="100000"/>
              </a:lnSpc>
              <a:spcBef>
                <a:spcPct val="0"/>
              </a:spcBef>
              <a:spcAft>
                <a:spcPct val="0"/>
              </a:spcAft>
              <a:buNone/>
              <a:defRPr sz="4000" i="1" u="none" kern="1200" baseline="0">
                <a:solidFill>
                  <a:schemeClr val="hlink"/>
                </a:solidFill>
                <a:latin typeface="Georgia" panose="02040502050405020303" pitchFamily="18" charset="0"/>
              </a:defRPr>
            </a:lvl1pPr>
          </a:lstStyle>
          <a:p>
            <a:pPr lvl="0"/>
            <a:r>
              <a:rPr lang="en-US" altLang="zh-TW" dirty="0">
                <a:ea typeface="PMingLiU" pitchFamily="18" charset="-120"/>
              </a:rPr>
              <a:t>Maximum Number of Nodes in a Binary Tree</a:t>
            </a:r>
            <a:endParaRPr lang="en-US" altLang="zh-TW" dirty="0">
              <a:ea typeface="PMingLiU" pitchFamily="18" charset="-120"/>
            </a:endParaRPr>
          </a:p>
        </p:txBody>
      </p:sp>
      <p:sp>
        <p:nvSpPr>
          <p:cNvPr id="388099" name="矩形 388098"/>
          <p:cNvSpPr/>
          <p:nvPr/>
        </p:nvSpPr>
        <p:spPr>
          <a:xfrm>
            <a:off x="685800" y="1981200"/>
            <a:ext cx="7696200" cy="3771900"/>
          </a:xfrm>
          <a:prstGeom prst="rect">
            <a:avLst/>
          </a:prstGeom>
          <a:noFill/>
          <a:ln w="9525">
            <a:noFill/>
          </a:ln>
        </p:spPr>
        <p:txBody>
          <a:bodyPr lIns="92075" tIns="46038" rIns="92075" bIns="46038"/>
          <a:lstStyle>
            <a:lvl1pPr marL="342900" lvl="0" indent="-342900" algn="l" defTabSz="914400" rtl="0" eaLnBrk="1" fontAlgn="base" latinLnBrk="0" hangingPunct="1">
              <a:lnSpc>
                <a:spcPct val="100000"/>
              </a:lnSpc>
              <a:spcBef>
                <a:spcPct val="20000"/>
              </a:spcBef>
              <a:spcAft>
                <a:spcPct val="0"/>
              </a:spcAft>
              <a:buBlip>
                <a:blip r:embed="rId1"/>
              </a:buBlip>
              <a:defRPr sz="2800" u="none" kern="1200" baseline="0">
                <a:solidFill>
                  <a:schemeClr val="tx1"/>
                </a:solidFill>
                <a:latin typeface="Georgia" panose="02040502050405020303" pitchFamily="18" charset="0"/>
              </a:defRPr>
            </a:lvl1pPr>
            <a:lvl2pPr marL="742950" lvl="1" indent="-285750" algn="l" defTabSz="914400" rtl="0" eaLnBrk="1" fontAlgn="base" latinLnBrk="0" hangingPunct="1">
              <a:lnSpc>
                <a:spcPct val="100000"/>
              </a:lnSpc>
              <a:spcBef>
                <a:spcPct val="20000"/>
              </a:spcBef>
              <a:spcAft>
                <a:spcPct val="0"/>
              </a:spcAft>
              <a:buSzPct val="75000"/>
              <a:buBlip>
                <a:blip r:embed="rId2"/>
              </a:buBlip>
              <a:defRPr sz="2400" b="0" i="0" u="none" kern="1200" baseline="0">
                <a:solidFill>
                  <a:schemeClr val="tx1"/>
                </a:solidFill>
                <a:latin typeface="Georgia" panose="02040502050405020303" pitchFamily="18" charset="0"/>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Georgia" panose="02040502050405020303" pitchFamily="18" charset="0"/>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Georgia" panose="02040502050405020303" pitchFamily="18" charset="0"/>
              </a:defRPr>
            </a:lvl4pPr>
            <a:lvl5pPr marL="2057400" lvl="4" indent="-228600" algn="l" defTabSz="914400" rtl="0" eaLnBrk="1" fontAlgn="base" latinLnBrk="0" hangingPunct="1">
              <a:lnSpc>
                <a:spcPct val="100000"/>
              </a:lnSpc>
              <a:spcBef>
                <a:spcPct val="20000"/>
              </a:spcBef>
              <a:spcAft>
                <a:spcPct val="0"/>
              </a:spcAft>
              <a:buClr>
                <a:schemeClr val="tx2"/>
              </a:buClr>
              <a:buChar char="–"/>
              <a:defRPr sz="1800" b="0" i="0" u="none" kern="1200" baseline="0">
                <a:solidFill>
                  <a:schemeClr val="tx1"/>
                </a:solidFill>
                <a:latin typeface="Georgia" panose="02040502050405020303" pitchFamily="18" charset="0"/>
              </a:defRPr>
            </a:lvl5pPr>
          </a:lstStyle>
          <a:p>
            <a:pPr lvl="0"/>
            <a:r>
              <a:rPr lang="en-US" altLang="zh-TW" sz="2400" dirty="0">
                <a:ea typeface="PMingLiU" pitchFamily="18" charset="-120"/>
              </a:rPr>
              <a:t>The maximum number of nodes on depth </a:t>
            </a:r>
            <a:r>
              <a:rPr lang="en-US" altLang="zh-TW" sz="2400" dirty="0" err="1">
                <a:solidFill>
                  <a:srgbClr val="003399"/>
                </a:solidFill>
                <a:ea typeface="PMingLiU" pitchFamily="18" charset="-120"/>
              </a:rPr>
              <a:t>i</a:t>
            </a:r>
            <a:r>
              <a:rPr lang="en-US" altLang="zh-TW" sz="2400" dirty="0">
                <a:ea typeface="PMingLiU" pitchFamily="18" charset="-120"/>
              </a:rPr>
              <a:t> of a binary tree is </a:t>
            </a:r>
            <a:r>
              <a:rPr lang="en-US" altLang="zh-TW" sz="2400" dirty="0">
                <a:solidFill>
                  <a:srgbClr val="CC3300"/>
                </a:solidFill>
                <a:ea typeface="PMingLiU" pitchFamily="18" charset="-120"/>
              </a:rPr>
              <a:t>2</a:t>
            </a:r>
            <a:r>
              <a:rPr lang="en-US" altLang="zh-TW" sz="2400" baseline="30000" dirty="0">
                <a:solidFill>
                  <a:srgbClr val="CC3300"/>
                </a:solidFill>
                <a:ea typeface="PMingLiU" pitchFamily="18" charset="-120"/>
              </a:rPr>
              <a:t>i</a:t>
            </a:r>
            <a:r>
              <a:rPr lang="en-US" altLang="zh-TW" sz="2400" dirty="0">
                <a:ea typeface="PMingLiU" pitchFamily="18" charset="-120"/>
              </a:rPr>
              <a:t>, </a:t>
            </a:r>
            <a:r>
              <a:rPr lang="en-US" altLang="zh-TW" sz="2400" dirty="0" err="1">
                <a:ea typeface="PMingLiU" pitchFamily="18" charset="-120"/>
              </a:rPr>
              <a:t>i</a:t>
            </a:r>
            <a:r>
              <a:rPr lang="en-US" altLang="zh-TW" sz="2400" dirty="0">
                <a:ea typeface="PMingLiU" pitchFamily="18" charset="-120"/>
              </a:rPr>
              <a:t>&gt;=0.</a:t>
            </a:r>
            <a:endParaRPr lang="en-US" altLang="zh-TW" sz="2400" dirty="0">
              <a:ea typeface="PMingLiU" pitchFamily="18" charset="-120"/>
            </a:endParaRPr>
          </a:p>
          <a:p>
            <a:pPr lvl="0"/>
            <a:endParaRPr lang="en-US" altLang="zh-TW" sz="900" dirty="0">
              <a:ea typeface="PMingLiU" pitchFamily="18" charset="-120"/>
            </a:endParaRPr>
          </a:p>
          <a:p>
            <a:pPr lvl="0"/>
            <a:r>
              <a:rPr lang="en-US" altLang="zh-TW" sz="2400" dirty="0">
                <a:ea typeface="PMingLiU" pitchFamily="18" charset="-120"/>
              </a:rPr>
              <a:t>The maximum nu</a:t>
            </a:r>
            <a:r>
              <a:rPr lang="en-US" altLang="zh-CN" sz="2400" dirty="0">
                <a:ea typeface="PMingLiU" pitchFamily="18" charset="-120"/>
              </a:rPr>
              <a:t>m</a:t>
            </a:r>
            <a:r>
              <a:rPr lang="en-US" altLang="zh-TW" sz="2400" dirty="0">
                <a:ea typeface="PMingLiU" pitchFamily="18" charset="-120"/>
              </a:rPr>
              <a:t>ber of nodes in a binary tree of height </a:t>
            </a:r>
            <a:r>
              <a:rPr lang="en-US" altLang="zh-TW" sz="2400" dirty="0">
                <a:solidFill>
                  <a:srgbClr val="003399"/>
                </a:solidFill>
                <a:ea typeface="PMingLiU" pitchFamily="18" charset="-120"/>
              </a:rPr>
              <a:t>k</a:t>
            </a:r>
            <a:r>
              <a:rPr lang="en-US" altLang="zh-TW" sz="2400" dirty="0">
                <a:ea typeface="PMingLiU" pitchFamily="18" charset="-120"/>
              </a:rPr>
              <a:t> is </a:t>
            </a:r>
            <a:r>
              <a:rPr lang="en-US" altLang="zh-TW" sz="2400" dirty="0">
                <a:solidFill>
                  <a:srgbClr val="CC3300"/>
                </a:solidFill>
                <a:ea typeface="PMingLiU" pitchFamily="18" charset="-120"/>
              </a:rPr>
              <a:t>2</a:t>
            </a:r>
            <a:r>
              <a:rPr lang="en-US" altLang="zh-TW" sz="2400" baseline="30000" dirty="0">
                <a:solidFill>
                  <a:srgbClr val="CC3300"/>
                </a:solidFill>
                <a:ea typeface="PMingLiU" pitchFamily="18" charset="-120"/>
              </a:rPr>
              <a:t>k+1</a:t>
            </a:r>
            <a:r>
              <a:rPr lang="en-US" altLang="zh-TW" sz="2400" dirty="0">
                <a:solidFill>
                  <a:srgbClr val="CC3300"/>
                </a:solidFill>
                <a:ea typeface="PMingLiU" pitchFamily="18" charset="-120"/>
              </a:rPr>
              <a:t>-1</a:t>
            </a:r>
            <a:r>
              <a:rPr lang="en-US" altLang="zh-TW" sz="2400" dirty="0">
                <a:ea typeface="PMingLiU" pitchFamily="18" charset="-120"/>
              </a:rPr>
              <a:t>, k&gt;=0.</a:t>
            </a:r>
            <a:endParaRPr lang="en-US" altLang="zh-TW" sz="2400" dirty="0">
              <a:ea typeface="PMingLiU" pitchFamily="18" charset="-120"/>
            </a:endParaRPr>
          </a:p>
        </p:txBody>
      </p:sp>
      <p:sp>
        <p:nvSpPr>
          <p:cNvPr id="388100" name="文本框 388099"/>
          <p:cNvSpPr txBox="1"/>
          <p:nvPr/>
        </p:nvSpPr>
        <p:spPr>
          <a:xfrm>
            <a:off x="2286000" y="4267200"/>
            <a:ext cx="3579813" cy="1554163"/>
          </a:xfrm>
          <a:prstGeom prst="rect">
            <a:avLst/>
          </a:prstGeom>
          <a:noFill/>
          <a:ln w="9525">
            <a:noFill/>
          </a:ln>
        </p:spPr>
        <p:txBody>
          <a:bodyPr wrap="none" anchor="t">
            <a:spAutoFit/>
          </a:bodyPr>
          <a:lstStyle/>
          <a:p>
            <a:r>
              <a:rPr lang="en-US" altLang="zh-TW" sz="3200" b="1">
                <a:solidFill>
                  <a:srgbClr val="CC3300"/>
                </a:solidFill>
                <a:latin typeface="Times New Roman" panose="02020603050405020304" pitchFamily="18" charset="0"/>
                <a:ea typeface="PMingLiU" pitchFamily="18" charset="-120"/>
              </a:rPr>
              <a:t>Prove by induction.</a:t>
            </a:r>
            <a:br>
              <a:rPr lang="en-US" altLang="zh-TW" sz="3200" b="1">
                <a:solidFill>
                  <a:srgbClr val="CC3300"/>
                </a:solidFill>
                <a:latin typeface="Times New Roman" panose="02020603050405020304" pitchFamily="18" charset="0"/>
                <a:ea typeface="PMingLiU" pitchFamily="18" charset="-120"/>
              </a:rPr>
            </a:br>
            <a:endParaRPr lang="en-US" altLang="zh-TW" sz="3200" b="1">
              <a:solidFill>
                <a:srgbClr val="CC3300"/>
              </a:solidFill>
              <a:latin typeface="Times New Roman" panose="02020603050405020304" pitchFamily="18" charset="0"/>
              <a:ea typeface="PMingLiU" pitchFamily="18" charset="-120"/>
            </a:endParaRPr>
          </a:p>
          <a:p>
            <a:endParaRPr lang="en-US" altLang="zh-TW" sz="3200" b="1">
              <a:solidFill>
                <a:srgbClr val="CC3300"/>
              </a:solidFill>
              <a:latin typeface="Times New Roman" panose="02020603050405020304" pitchFamily="18" charset="0"/>
              <a:ea typeface="PMingLiU" pitchFamily="18" charset="-120"/>
            </a:endParaRPr>
          </a:p>
        </p:txBody>
      </p:sp>
      <p:graphicFrame>
        <p:nvGraphicFramePr>
          <p:cNvPr id="388101" name="对象 388100"/>
          <p:cNvGraphicFramePr/>
          <p:nvPr/>
        </p:nvGraphicFramePr>
        <p:xfrm>
          <a:off x="3276600" y="4876800"/>
          <a:ext cx="2159000" cy="1004888"/>
        </p:xfrm>
        <a:graphic>
          <a:graphicData uri="http://schemas.openxmlformats.org/presentationml/2006/ole">
            <mc:AlternateContent xmlns:mc="http://schemas.openxmlformats.org/markup-compatibility/2006">
              <mc:Choice xmlns:v="urn:schemas-microsoft-com:vml" Requires="v">
                <p:oleObj spid="_x0000_s2050" name="" r:id="rId3" imgW="926465" imgH="431800" progId="Equation.3">
                  <p:embed/>
                </p:oleObj>
              </mc:Choice>
              <mc:Fallback>
                <p:oleObj name="" r:id="rId3" imgW="926465" imgH="431800" progId="Equation.3">
                  <p:embed/>
                  <p:pic>
                    <p:nvPicPr>
                      <p:cNvPr id="0" name="对象 388100"/>
                      <p:cNvPicPr/>
                      <p:nvPr/>
                    </p:nvPicPr>
                    <p:blipFill>
                      <a:blip r:embed="rId4"/>
                      <a:stretch>
                        <a:fillRect/>
                      </a:stretch>
                    </p:blipFill>
                    <p:spPr>
                      <a:xfrm>
                        <a:off x="3276600" y="4876800"/>
                        <a:ext cx="2159000" cy="1004888"/>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22" name="矩形 389121"/>
          <p:cNvSpPr/>
          <p:nvPr/>
        </p:nvSpPr>
        <p:spPr>
          <a:xfrm>
            <a:off x="1123950" y="152400"/>
            <a:ext cx="8020050" cy="1143000"/>
          </a:xfrm>
          <a:prstGeom prst="rect">
            <a:avLst/>
          </a:prstGeom>
          <a:noFill/>
          <a:ln w="9525">
            <a:noFill/>
          </a:ln>
        </p:spPr>
        <p:txBody>
          <a:bodyPr lIns="92075" tIns="46038" rIns="92075" bIns="46038" anchor="ctr"/>
          <a:lstStyle>
            <a:lvl1pPr marL="0" lvl="0" indent="0" algn="l" defTabSz="914400" rtl="0" eaLnBrk="1" fontAlgn="base" latinLnBrk="0" hangingPunct="1">
              <a:lnSpc>
                <a:spcPct val="100000"/>
              </a:lnSpc>
              <a:spcBef>
                <a:spcPct val="0"/>
              </a:spcBef>
              <a:spcAft>
                <a:spcPct val="0"/>
              </a:spcAft>
              <a:buNone/>
              <a:defRPr sz="4000" i="1" u="none" kern="1200" baseline="0">
                <a:solidFill>
                  <a:schemeClr val="hlink"/>
                </a:solidFill>
                <a:latin typeface="Georgia" panose="02040502050405020303" pitchFamily="18" charset="0"/>
              </a:defRPr>
            </a:lvl1pPr>
          </a:lstStyle>
          <a:p>
            <a:pPr lvl="0"/>
            <a:r>
              <a:rPr lang="en-US" altLang="zh-TW" sz="3200">
                <a:ea typeface="PMingLiU" pitchFamily="18" charset="-120"/>
              </a:rPr>
              <a:t>Relations between Number of</a:t>
            </a:r>
            <a:br>
              <a:rPr lang="en-US" altLang="zh-TW" sz="3200">
                <a:ea typeface="PMingLiU" pitchFamily="18" charset="-120"/>
              </a:rPr>
            </a:br>
            <a:r>
              <a:rPr lang="en-US" altLang="zh-TW" sz="3200">
                <a:ea typeface="PMingLiU" pitchFamily="18" charset="-120"/>
              </a:rPr>
              <a:t>Leaf Nodes and Nodes of Degree 2</a:t>
            </a:r>
            <a:endParaRPr lang="en-US" altLang="zh-TW" sz="3600">
              <a:ea typeface="PMingLiU" pitchFamily="18" charset="-120"/>
            </a:endParaRPr>
          </a:p>
        </p:txBody>
      </p:sp>
      <p:sp>
        <p:nvSpPr>
          <p:cNvPr id="389123" name="矩形 389122"/>
          <p:cNvSpPr/>
          <p:nvPr/>
        </p:nvSpPr>
        <p:spPr>
          <a:xfrm>
            <a:off x="609600" y="1828800"/>
            <a:ext cx="7543800" cy="4572000"/>
          </a:xfrm>
          <a:prstGeom prst="rect">
            <a:avLst/>
          </a:prstGeom>
          <a:noFill/>
          <a:ln w="9525">
            <a:noFill/>
          </a:ln>
        </p:spPr>
        <p:txBody>
          <a:bodyPr lIns="92075" tIns="46038" rIns="92075" bIns="46038"/>
          <a:lstStyle>
            <a:lvl1pPr marL="342900" lvl="0" indent="-342900" algn="l" defTabSz="914400" rtl="0" eaLnBrk="1" fontAlgn="base" latinLnBrk="0" hangingPunct="1">
              <a:lnSpc>
                <a:spcPct val="100000"/>
              </a:lnSpc>
              <a:spcBef>
                <a:spcPct val="20000"/>
              </a:spcBef>
              <a:spcAft>
                <a:spcPct val="0"/>
              </a:spcAft>
              <a:buBlip>
                <a:blip r:embed="rId1"/>
              </a:buBlip>
              <a:defRPr sz="2800" u="none" kern="1200" baseline="0">
                <a:solidFill>
                  <a:schemeClr val="tx1"/>
                </a:solidFill>
                <a:latin typeface="Georgia" panose="02040502050405020303" pitchFamily="18" charset="0"/>
              </a:defRPr>
            </a:lvl1pPr>
            <a:lvl2pPr marL="742950" lvl="1" indent="-285750" algn="l" defTabSz="914400" rtl="0" eaLnBrk="1" fontAlgn="base" latinLnBrk="0" hangingPunct="1">
              <a:lnSpc>
                <a:spcPct val="100000"/>
              </a:lnSpc>
              <a:spcBef>
                <a:spcPct val="20000"/>
              </a:spcBef>
              <a:spcAft>
                <a:spcPct val="0"/>
              </a:spcAft>
              <a:buSzPct val="75000"/>
              <a:buBlip>
                <a:blip r:embed="rId2"/>
              </a:buBlip>
              <a:defRPr sz="2400" b="0" i="0" u="none" kern="1200" baseline="0">
                <a:solidFill>
                  <a:schemeClr val="tx1"/>
                </a:solidFill>
                <a:latin typeface="Georgia" panose="02040502050405020303" pitchFamily="18" charset="0"/>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Georgia" panose="02040502050405020303" pitchFamily="18" charset="0"/>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Georgia" panose="02040502050405020303" pitchFamily="18" charset="0"/>
              </a:defRPr>
            </a:lvl4pPr>
            <a:lvl5pPr marL="2057400" lvl="4" indent="-228600" algn="l" defTabSz="914400" rtl="0" eaLnBrk="1" fontAlgn="base" latinLnBrk="0" hangingPunct="1">
              <a:lnSpc>
                <a:spcPct val="100000"/>
              </a:lnSpc>
              <a:spcBef>
                <a:spcPct val="20000"/>
              </a:spcBef>
              <a:spcAft>
                <a:spcPct val="0"/>
              </a:spcAft>
              <a:buClr>
                <a:schemeClr val="tx2"/>
              </a:buClr>
              <a:buChar char="–"/>
              <a:defRPr sz="1800" b="0" i="0" u="none" kern="1200" baseline="0">
                <a:solidFill>
                  <a:schemeClr val="tx1"/>
                </a:solidFill>
                <a:latin typeface="Georgia" panose="02040502050405020303" pitchFamily="18" charset="0"/>
              </a:defRPr>
            </a:lvl5pPr>
          </a:lstStyle>
          <a:p>
            <a:pPr lvl="0">
              <a:buNone/>
            </a:pPr>
            <a:r>
              <a:rPr lang="en-US" altLang="zh-TW" sz="2000" i="1">
                <a:ea typeface="PMingLiU" pitchFamily="18" charset="-120"/>
              </a:rPr>
              <a:t>    </a:t>
            </a:r>
            <a:r>
              <a:rPr lang="en-US" altLang="zh-TW" sz="2000">
                <a:ea typeface="PMingLiU" pitchFamily="18" charset="-120"/>
              </a:rPr>
              <a:t>For any nonempty binary tree, T, if </a:t>
            </a:r>
            <a:r>
              <a:rPr lang="en-US" altLang="zh-TW" sz="2000">
                <a:solidFill>
                  <a:srgbClr val="003399"/>
                </a:solidFill>
                <a:ea typeface="PMingLiU" pitchFamily="18" charset="-120"/>
              </a:rPr>
              <a:t>n</a:t>
            </a:r>
            <a:r>
              <a:rPr lang="en-US" altLang="zh-TW" sz="1400">
                <a:solidFill>
                  <a:srgbClr val="003399"/>
                </a:solidFill>
                <a:ea typeface="PMingLiU" pitchFamily="18" charset="-120"/>
              </a:rPr>
              <a:t>0</a:t>
            </a:r>
            <a:r>
              <a:rPr lang="en-US" altLang="zh-TW" sz="2000">
                <a:ea typeface="PMingLiU" pitchFamily="18" charset="-120"/>
              </a:rPr>
              <a:t> is the </a:t>
            </a:r>
            <a:br>
              <a:rPr lang="en-US" altLang="zh-TW" sz="2000">
                <a:ea typeface="PMingLiU" pitchFamily="18" charset="-120"/>
              </a:rPr>
            </a:br>
            <a:r>
              <a:rPr lang="en-US" altLang="zh-TW" sz="2000">
                <a:ea typeface="PMingLiU" pitchFamily="18" charset="-120"/>
              </a:rPr>
              <a:t>number of leaf nodes and </a:t>
            </a:r>
            <a:r>
              <a:rPr lang="en-US" altLang="zh-TW" sz="2000">
                <a:solidFill>
                  <a:srgbClr val="003399"/>
                </a:solidFill>
                <a:ea typeface="PMingLiU" pitchFamily="18" charset="-120"/>
              </a:rPr>
              <a:t>n</a:t>
            </a:r>
            <a:r>
              <a:rPr lang="en-US" altLang="zh-TW" sz="1400">
                <a:solidFill>
                  <a:srgbClr val="003399"/>
                </a:solidFill>
                <a:ea typeface="PMingLiU" pitchFamily="18" charset="-120"/>
              </a:rPr>
              <a:t>2</a:t>
            </a:r>
            <a:r>
              <a:rPr lang="en-US" altLang="zh-TW" sz="2000">
                <a:ea typeface="PMingLiU" pitchFamily="18" charset="-120"/>
              </a:rPr>
              <a:t> the number of nodes </a:t>
            </a:r>
            <a:br>
              <a:rPr lang="en-US" altLang="zh-TW" sz="2000">
                <a:ea typeface="PMingLiU" pitchFamily="18" charset="-120"/>
              </a:rPr>
            </a:br>
            <a:r>
              <a:rPr lang="en-US" altLang="zh-TW" sz="2000">
                <a:ea typeface="PMingLiU" pitchFamily="18" charset="-120"/>
              </a:rPr>
              <a:t>of degree 2, then </a:t>
            </a:r>
            <a:r>
              <a:rPr lang="en-US" altLang="zh-TW" sz="2000">
                <a:solidFill>
                  <a:srgbClr val="CC3300"/>
                </a:solidFill>
                <a:ea typeface="PMingLiU" pitchFamily="18" charset="-120"/>
              </a:rPr>
              <a:t>n</a:t>
            </a:r>
            <a:r>
              <a:rPr lang="en-US" altLang="zh-TW" sz="1400">
                <a:solidFill>
                  <a:srgbClr val="CC3300"/>
                </a:solidFill>
                <a:ea typeface="PMingLiU" pitchFamily="18" charset="-120"/>
              </a:rPr>
              <a:t>0</a:t>
            </a:r>
            <a:r>
              <a:rPr lang="en-US" altLang="zh-TW" sz="2000">
                <a:solidFill>
                  <a:srgbClr val="CC3300"/>
                </a:solidFill>
                <a:ea typeface="PMingLiU" pitchFamily="18" charset="-120"/>
              </a:rPr>
              <a:t>=n</a:t>
            </a:r>
            <a:r>
              <a:rPr lang="en-US" altLang="zh-TW" sz="1400">
                <a:solidFill>
                  <a:srgbClr val="CC3300"/>
                </a:solidFill>
                <a:ea typeface="PMingLiU" pitchFamily="18" charset="-120"/>
              </a:rPr>
              <a:t>2</a:t>
            </a:r>
            <a:r>
              <a:rPr lang="en-US" altLang="zh-TW" sz="2000">
                <a:solidFill>
                  <a:srgbClr val="CC3300"/>
                </a:solidFill>
                <a:ea typeface="PMingLiU" pitchFamily="18" charset="-120"/>
              </a:rPr>
              <a:t>+1</a:t>
            </a:r>
            <a:endParaRPr lang="en-US" altLang="zh-TW" sz="2000">
              <a:solidFill>
                <a:srgbClr val="CC3300"/>
              </a:solidFill>
              <a:ea typeface="PMingLiU" pitchFamily="18" charset="-120"/>
            </a:endParaRPr>
          </a:p>
          <a:p>
            <a:pPr lvl="0">
              <a:buNone/>
            </a:pPr>
            <a:endParaRPr lang="en-US" altLang="zh-TW" sz="1000">
              <a:ea typeface="PMingLiU" pitchFamily="18" charset="-120"/>
            </a:endParaRPr>
          </a:p>
          <a:p>
            <a:pPr lvl="0">
              <a:buNone/>
            </a:pPr>
            <a:r>
              <a:rPr lang="en-US" altLang="zh-TW" sz="2000">
                <a:ea typeface="PMingLiU" pitchFamily="18" charset="-120"/>
              </a:rPr>
              <a:t> </a:t>
            </a:r>
            <a:r>
              <a:rPr lang="en-US" altLang="zh-TW" sz="1800" b="1" i="1">
                <a:ea typeface="PMingLiU" pitchFamily="18" charset="-120"/>
              </a:rPr>
              <a:t>PROOF</a:t>
            </a:r>
            <a:r>
              <a:rPr lang="en-US" altLang="zh-TW" sz="1800" i="1">
                <a:solidFill>
                  <a:srgbClr val="006600"/>
                </a:solidFill>
                <a:ea typeface="PMingLiU" pitchFamily="18" charset="-120"/>
              </a:rPr>
              <a:t>:</a:t>
            </a:r>
            <a:endParaRPr lang="en-US" altLang="zh-TW" sz="1800" i="1">
              <a:ea typeface="PMingLiU" pitchFamily="18" charset="-120"/>
            </a:endParaRPr>
          </a:p>
          <a:p>
            <a:pPr lvl="0">
              <a:buNone/>
            </a:pPr>
            <a:r>
              <a:rPr lang="en-US" altLang="zh-TW" sz="1800">
                <a:ea typeface="PMingLiU" pitchFamily="18" charset="-120"/>
              </a:rPr>
              <a:t>    Let </a:t>
            </a:r>
            <a:r>
              <a:rPr lang="en-US" altLang="zh-TW" sz="1800" i="1">
                <a:ea typeface="PMingLiU" pitchFamily="18" charset="-120"/>
              </a:rPr>
              <a:t>n</a:t>
            </a:r>
            <a:r>
              <a:rPr lang="en-US" altLang="zh-TW" sz="1800">
                <a:ea typeface="PMingLiU" pitchFamily="18" charset="-120"/>
              </a:rPr>
              <a:t> and </a:t>
            </a:r>
            <a:r>
              <a:rPr lang="en-US" altLang="zh-TW" sz="1800" i="1">
                <a:ea typeface="PMingLiU" pitchFamily="18" charset="-120"/>
              </a:rPr>
              <a:t>B</a:t>
            </a:r>
            <a:r>
              <a:rPr lang="en-US" altLang="zh-TW" sz="1800">
                <a:ea typeface="PMingLiU" pitchFamily="18" charset="-120"/>
              </a:rPr>
              <a:t> denote the total number of nodes and branches in </a:t>
            </a:r>
            <a:r>
              <a:rPr lang="en-US" altLang="zh-TW" sz="1800" i="1">
                <a:ea typeface="PMingLiU" pitchFamily="18" charset="-120"/>
              </a:rPr>
              <a:t>T</a:t>
            </a:r>
            <a:r>
              <a:rPr lang="en-US" altLang="zh-TW" sz="1800">
                <a:ea typeface="PMingLiU" pitchFamily="18" charset="-120"/>
              </a:rPr>
              <a:t>.</a:t>
            </a:r>
            <a:endParaRPr lang="en-US" altLang="zh-TW" sz="1800">
              <a:ea typeface="PMingLiU" pitchFamily="18" charset="-120"/>
            </a:endParaRPr>
          </a:p>
          <a:p>
            <a:pPr lvl="0">
              <a:buNone/>
            </a:pPr>
            <a:r>
              <a:rPr lang="en-US" altLang="zh-TW" sz="1800">
                <a:ea typeface="PMingLiU" pitchFamily="18" charset="-120"/>
              </a:rPr>
              <a:t>    Let </a:t>
            </a:r>
            <a:r>
              <a:rPr lang="en-US" altLang="zh-TW" sz="1800" i="1">
                <a:ea typeface="PMingLiU" pitchFamily="18" charset="-120"/>
              </a:rPr>
              <a:t>n</a:t>
            </a:r>
            <a:r>
              <a:rPr lang="en-US" altLang="zh-TW" sz="1000">
                <a:ea typeface="PMingLiU" pitchFamily="18" charset="-120"/>
              </a:rPr>
              <a:t>0</a:t>
            </a:r>
            <a:r>
              <a:rPr lang="en-US" altLang="zh-TW" sz="1800">
                <a:ea typeface="PMingLiU" pitchFamily="18" charset="-120"/>
              </a:rPr>
              <a:t>, </a:t>
            </a:r>
            <a:r>
              <a:rPr lang="en-US" altLang="zh-TW" sz="1800" i="1">
                <a:ea typeface="PMingLiU" pitchFamily="18" charset="-120"/>
              </a:rPr>
              <a:t>n</a:t>
            </a:r>
            <a:r>
              <a:rPr lang="en-US" altLang="zh-TW" sz="1000">
                <a:ea typeface="PMingLiU" pitchFamily="18" charset="-120"/>
              </a:rPr>
              <a:t>1</a:t>
            </a:r>
            <a:r>
              <a:rPr lang="en-US" altLang="zh-TW" sz="1800">
                <a:ea typeface="PMingLiU" pitchFamily="18" charset="-120"/>
              </a:rPr>
              <a:t>, </a:t>
            </a:r>
            <a:r>
              <a:rPr lang="en-US" altLang="zh-TW" sz="1800" i="1">
                <a:ea typeface="PMingLiU" pitchFamily="18" charset="-120"/>
              </a:rPr>
              <a:t>n</a:t>
            </a:r>
            <a:r>
              <a:rPr lang="en-US" altLang="zh-TW" sz="1000">
                <a:ea typeface="PMingLiU" pitchFamily="18" charset="-120"/>
              </a:rPr>
              <a:t>2</a:t>
            </a:r>
            <a:r>
              <a:rPr lang="en-US" altLang="zh-TW" sz="1800">
                <a:ea typeface="PMingLiU" pitchFamily="18" charset="-120"/>
              </a:rPr>
              <a:t> represent the nodes with no children, single child, and two children respectively.</a:t>
            </a:r>
            <a:endParaRPr lang="en-US" altLang="zh-TW" sz="1800">
              <a:ea typeface="PMingLiU" pitchFamily="18" charset="-120"/>
            </a:endParaRPr>
          </a:p>
          <a:p>
            <a:pPr lvl="0">
              <a:buNone/>
            </a:pPr>
            <a:r>
              <a:rPr lang="en-US" altLang="zh-TW" sz="1800" i="1">
                <a:ea typeface="PMingLiU" pitchFamily="18" charset="-120"/>
              </a:rPr>
              <a:t>                                 </a:t>
            </a:r>
            <a:r>
              <a:rPr lang="en-US" altLang="zh-TW" sz="1800">
                <a:ea typeface="PMingLiU" pitchFamily="18" charset="-120"/>
              </a:rPr>
              <a:t> </a:t>
            </a:r>
            <a:endParaRPr lang="en-US" altLang="zh-TW" sz="1800">
              <a:ea typeface="PMingLiU" pitchFamily="18" charset="-120"/>
            </a:endParaRPr>
          </a:p>
          <a:p>
            <a:pPr lvl="0">
              <a:buNone/>
            </a:pPr>
            <a:r>
              <a:rPr lang="en-US" altLang="zh-TW" sz="1800">
                <a:ea typeface="PMingLiU" pitchFamily="18" charset="-120"/>
              </a:rPr>
              <a:t>    </a:t>
            </a:r>
            <a:r>
              <a:rPr lang="en-US" altLang="zh-TW" sz="1800" i="1">
                <a:ea typeface="PMingLiU" pitchFamily="18" charset="-120"/>
              </a:rPr>
              <a:t>B</a:t>
            </a:r>
            <a:r>
              <a:rPr lang="en-US" altLang="zh-TW" sz="1800">
                <a:ea typeface="PMingLiU" pitchFamily="18" charset="-120"/>
              </a:rPr>
              <a:t>+1=</a:t>
            </a:r>
            <a:r>
              <a:rPr lang="en-US" altLang="zh-TW" sz="1800" i="1">
                <a:ea typeface="PMingLiU" pitchFamily="18" charset="-120"/>
              </a:rPr>
              <a:t>n</a:t>
            </a:r>
            <a:r>
              <a:rPr lang="en-US" altLang="zh-TW" sz="1800">
                <a:ea typeface="PMingLiU" pitchFamily="18" charset="-120"/>
              </a:rPr>
              <a:t> </a:t>
            </a:r>
            <a:endParaRPr lang="en-US" altLang="zh-TW" sz="1800">
              <a:ea typeface="PMingLiU" pitchFamily="18" charset="-120"/>
            </a:endParaRPr>
          </a:p>
          <a:p>
            <a:pPr lvl="0">
              <a:buNone/>
            </a:pPr>
            <a:r>
              <a:rPr lang="en-US" altLang="zh-TW" sz="1800">
                <a:ea typeface="PMingLiU" pitchFamily="18" charset="-120"/>
              </a:rPr>
              <a:t>    </a:t>
            </a:r>
            <a:r>
              <a:rPr lang="en-US" altLang="zh-TW" sz="1800" i="1">
                <a:ea typeface="PMingLiU" pitchFamily="18" charset="-120"/>
              </a:rPr>
              <a:t>B</a:t>
            </a:r>
            <a:r>
              <a:rPr lang="en-US" altLang="zh-TW" sz="1800">
                <a:ea typeface="PMingLiU" pitchFamily="18" charset="-120"/>
              </a:rPr>
              <a:t>=</a:t>
            </a:r>
            <a:r>
              <a:rPr lang="en-US" altLang="zh-TW" sz="1800" i="1">
                <a:ea typeface="PMingLiU" pitchFamily="18" charset="-120"/>
              </a:rPr>
              <a:t>n</a:t>
            </a:r>
            <a:r>
              <a:rPr lang="en-US" altLang="zh-TW" sz="1000">
                <a:ea typeface="PMingLiU" pitchFamily="18" charset="-120"/>
              </a:rPr>
              <a:t>1</a:t>
            </a:r>
            <a:r>
              <a:rPr lang="en-US" altLang="zh-TW" sz="1800">
                <a:ea typeface="PMingLiU" pitchFamily="18" charset="-120"/>
              </a:rPr>
              <a:t>+2</a:t>
            </a:r>
            <a:r>
              <a:rPr lang="en-US" altLang="zh-TW" sz="1800" i="1">
                <a:ea typeface="PMingLiU" pitchFamily="18" charset="-120"/>
              </a:rPr>
              <a:t>n</a:t>
            </a:r>
            <a:r>
              <a:rPr lang="en-US" altLang="zh-TW" sz="1000">
                <a:ea typeface="PMingLiU" pitchFamily="18" charset="-120"/>
              </a:rPr>
              <a:t>2</a:t>
            </a:r>
            <a:endParaRPr lang="en-US" altLang="zh-TW" sz="1800">
              <a:ea typeface="PMingLiU" pitchFamily="18" charset="-120"/>
            </a:endParaRPr>
          </a:p>
          <a:p>
            <a:pPr lvl="0">
              <a:buNone/>
            </a:pPr>
            <a:r>
              <a:rPr lang="en-US" altLang="zh-TW" sz="1800" i="1">
                <a:ea typeface="PMingLiU" pitchFamily="18" charset="-120"/>
              </a:rPr>
              <a:t>                                 n</a:t>
            </a:r>
            <a:r>
              <a:rPr lang="en-US" altLang="zh-TW" sz="1800">
                <a:ea typeface="PMingLiU" pitchFamily="18" charset="-120"/>
              </a:rPr>
              <a:t>=</a:t>
            </a:r>
            <a:r>
              <a:rPr lang="en-US" altLang="zh-TW" sz="1800" i="1">
                <a:ea typeface="PMingLiU" pitchFamily="18" charset="-120"/>
              </a:rPr>
              <a:t>n</a:t>
            </a:r>
            <a:r>
              <a:rPr lang="en-US" altLang="zh-TW" sz="1000">
                <a:ea typeface="PMingLiU" pitchFamily="18" charset="-120"/>
              </a:rPr>
              <a:t>0</a:t>
            </a:r>
            <a:r>
              <a:rPr lang="en-US" altLang="zh-TW" sz="1800">
                <a:ea typeface="PMingLiU" pitchFamily="18" charset="-120"/>
              </a:rPr>
              <a:t>+</a:t>
            </a:r>
            <a:r>
              <a:rPr lang="en-US" altLang="zh-TW" sz="1800" i="1">
                <a:ea typeface="PMingLiU" pitchFamily="18" charset="-120"/>
              </a:rPr>
              <a:t>n</a:t>
            </a:r>
            <a:r>
              <a:rPr lang="en-US" altLang="zh-TW" sz="1000">
                <a:ea typeface="PMingLiU" pitchFamily="18" charset="-120"/>
              </a:rPr>
              <a:t>1</a:t>
            </a:r>
            <a:r>
              <a:rPr lang="en-US" altLang="zh-TW" sz="1800">
                <a:ea typeface="PMingLiU" pitchFamily="18" charset="-120"/>
              </a:rPr>
              <a:t>+</a:t>
            </a:r>
            <a:r>
              <a:rPr lang="en-US" altLang="zh-TW" sz="1800" i="1">
                <a:ea typeface="PMingLiU" pitchFamily="18" charset="-120"/>
              </a:rPr>
              <a:t>n</a:t>
            </a:r>
            <a:r>
              <a:rPr lang="en-US" altLang="zh-TW" sz="1000">
                <a:ea typeface="PMingLiU" pitchFamily="18" charset="-120"/>
              </a:rPr>
              <a:t>2</a:t>
            </a:r>
            <a:endParaRPr lang="en-US" altLang="zh-TW" sz="1800">
              <a:ea typeface="PMingLiU" pitchFamily="18" charset="-120"/>
            </a:endParaRPr>
          </a:p>
          <a:p>
            <a:pPr lvl="0">
              <a:lnSpc>
                <a:spcPct val="70000"/>
              </a:lnSpc>
              <a:buNone/>
            </a:pPr>
            <a:r>
              <a:rPr lang="en-US" altLang="zh-TW" sz="1800" i="1">
                <a:ea typeface="PMingLiU" pitchFamily="18" charset="-120"/>
              </a:rPr>
              <a:t>    </a:t>
            </a:r>
            <a:endParaRPr lang="en-US" altLang="zh-TW" sz="1800" i="1">
              <a:ea typeface="PMingLiU" pitchFamily="18" charset="-120"/>
            </a:endParaRPr>
          </a:p>
        </p:txBody>
      </p:sp>
      <p:sp>
        <p:nvSpPr>
          <p:cNvPr id="389124" name="右大括号 389123"/>
          <p:cNvSpPr/>
          <p:nvPr/>
        </p:nvSpPr>
        <p:spPr>
          <a:xfrm>
            <a:off x="2438400" y="5486400"/>
            <a:ext cx="152400" cy="533400"/>
          </a:xfrm>
          <a:prstGeom prst="rightBrace">
            <a:avLst>
              <a:gd name="adj1" fmla="val 29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89125" name="矩形 389124"/>
          <p:cNvSpPr/>
          <p:nvPr/>
        </p:nvSpPr>
        <p:spPr>
          <a:xfrm>
            <a:off x="2536825" y="5537200"/>
            <a:ext cx="1971675" cy="396875"/>
          </a:xfrm>
          <a:prstGeom prst="rect">
            <a:avLst/>
          </a:prstGeom>
          <a:noFill/>
          <a:ln w="9525">
            <a:noFill/>
          </a:ln>
        </p:spPr>
        <p:txBody>
          <a:bodyPr wrap="none" anchor="t">
            <a:spAutoFit/>
          </a:bodyPr>
          <a:lstStyle/>
          <a:p>
            <a:pPr eaLnBrk="0" hangingPunct="0">
              <a:buClrTx/>
            </a:pPr>
            <a:r>
              <a:rPr lang="en-US" altLang="zh-TW" sz="2000">
                <a:latin typeface="Arial" panose="020B0604020202020204" pitchFamily="34" charset="0"/>
                <a:ea typeface="PMingLiU" pitchFamily="18" charset="-120"/>
                <a:sym typeface="Symbol" panose="05050102010706020507" pitchFamily="18" charset="2"/>
              </a:rPr>
              <a:t></a:t>
            </a:r>
            <a:r>
              <a:rPr lang="en-US" altLang="zh-TW" sz="2000">
                <a:latin typeface="Arial" panose="020B0604020202020204" pitchFamily="34" charset="0"/>
                <a:ea typeface="PMingLiU" pitchFamily="18" charset="-120"/>
              </a:rPr>
              <a:t> </a:t>
            </a:r>
            <a:r>
              <a:rPr lang="en-US" altLang="zh-TW" sz="2000" i="1">
                <a:latin typeface="Arial" panose="020B0604020202020204" pitchFamily="34" charset="0"/>
                <a:ea typeface="PMingLiU" pitchFamily="18" charset="-120"/>
              </a:rPr>
              <a:t>n</a:t>
            </a:r>
            <a:r>
              <a:rPr lang="en-US" altLang="zh-TW" sz="2000" baseline="-25000">
                <a:latin typeface="Arial" panose="020B0604020202020204" pitchFamily="34" charset="0"/>
                <a:ea typeface="PMingLiU" pitchFamily="18" charset="-120"/>
              </a:rPr>
              <a:t>1</a:t>
            </a:r>
            <a:r>
              <a:rPr lang="en-US" altLang="zh-TW" sz="2000">
                <a:latin typeface="Arial" panose="020B0604020202020204" pitchFamily="34" charset="0"/>
                <a:ea typeface="PMingLiU" pitchFamily="18" charset="-120"/>
              </a:rPr>
              <a:t>+2</a:t>
            </a:r>
            <a:r>
              <a:rPr lang="en-US" altLang="zh-TW" sz="2000" i="1">
                <a:latin typeface="Arial" panose="020B0604020202020204" pitchFamily="34" charset="0"/>
                <a:ea typeface="PMingLiU" pitchFamily="18" charset="-120"/>
              </a:rPr>
              <a:t>n</a:t>
            </a:r>
            <a:r>
              <a:rPr lang="en-US" altLang="zh-TW" sz="2000" baseline="-25000">
                <a:latin typeface="Arial" panose="020B0604020202020204" pitchFamily="34" charset="0"/>
                <a:ea typeface="PMingLiU" pitchFamily="18" charset="-120"/>
              </a:rPr>
              <a:t>2</a:t>
            </a:r>
            <a:r>
              <a:rPr lang="en-US" altLang="zh-TW" sz="2000">
                <a:latin typeface="Arial" panose="020B0604020202020204" pitchFamily="34" charset="0"/>
                <a:ea typeface="PMingLiU" pitchFamily="18" charset="-120"/>
              </a:rPr>
              <a:t>+1= </a:t>
            </a:r>
            <a:r>
              <a:rPr lang="en-US" altLang="zh-TW" sz="2000" i="1">
                <a:latin typeface="Arial" panose="020B0604020202020204" pitchFamily="34" charset="0"/>
                <a:ea typeface="PMingLiU" pitchFamily="18" charset="-120"/>
              </a:rPr>
              <a:t>n</a:t>
            </a:r>
            <a:endParaRPr lang="en-US" altLang="zh-CN" sz="2000" i="1">
              <a:latin typeface="Arial" panose="020B0604020202020204" pitchFamily="34" charset="0"/>
            </a:endParaRPr>
          </a:p>
        </p:txBody>
      </p:sp>
      <p:sp>
        <p:nvSpPr>
          <p:cNvPr id="389126" name="右大括号 389125"/>
          <p:cNvSpPr/>
          <p:nvPr/>
        </p:nvSpPr>
        <p:spPr>
          <a:xfrm>
            <a:off x="4495800" y="5715000"/>
            <a:ext cx="152400" cy="609600"/>
          </a:xfrm>
          <a:prstGeom prst="rightBrace">
            <a:avLst>
              <a:gd name="adj1" fmla="val 33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89127" name="矩形 389126"/>
          <p:cNvSpPr/>
          <p:nvPr/>
        </p:nvSpPr>
        <p:spPr>
          <a:xfrm>
            <a:off x="4572000" y="5780088"/>
            <a:ext cx="1570038" cy="396875"/>
          </a:xfrm>
          <a:prstGeom prst="rect">
            <a:avLst/>
          </a:prstGeom>
          <a:noFill/>
          <a:ln w="9525">
            <a:noFill/>
          </a:ln>
        </p:spPr>
        <p:txBody>
          <a:bodyPr wrap="none" anchor="t">
            <a:spAutoFit/>
          </a:bodyPr>
          <a:lstStyle/>
          <a:p>
            <a:pPr eaLnBrk="0" hangingPunct="0">
              <a:buClrTx/>
            </a:pPr>
            <a:r>
              <a:rPr lang="en-US" altLang="zh-TW" sz="2000">
                <a:latin typeface="Arial" panose="020B0604020202020204" pitchFamily="34" charset="0"/>
                <a:ea typeface="PMingLiU" pitchFamily="18" charset="-120"/>
                <a:sym typeface="Symbol" panose="05050102010706020507" pitchFamily="18" charset="2"/>
              </a:rPr>
              <a:t></a:t>
            </a:r>
            <a:r>
              <a:rPr lang="en-US" altLang="zh-TW" sz="2000">
                <a:latin typeface="Arial" panose="020B0604020202020204" pitchFamily="34" charset="0"/>
                <a:ea typeface="PMingLiU" pitchFamily="18" charset="-120"/>
              </a:rPr>
              <a:t> </a:t>
            </a:r>
            <a:r>
              <a:rPr lang="en-US" altLang="zh-TW" sz="2000" i="1">
                <a:solidFill>
                  <a:srgbClr val="CC3300"/>
                </a:solidFill>
                <a:latin typeface="Arial" panose="020B0604020202020204" pitchFamily="34" charset="0"/>
                <a:ea typeface="PMingLiU" pitchFamily="18" charset="-120"/>
              </a:rPr>
              <a:t>n</a:t>
            </a:r>
            <a:r>
              <a:rPr lang="en-US" altLang="zh-TW" sz="2000">
                <a:solidFill>
                  <a:srgbClr val="CC3300"/>
                </a:solidFill>
                <a:latin typeface="Arial" panose="020B0604020202020204" pitchFamily="34" charset="0"/>
                <a:ea typeface="PMingLiU" pitchFamily="18" charset="-120"/>
              </a:rPr>
              <a:t>0=</a:t>
            </a:r>
            <a:r>
              <a:rPr lang="en-US" altLang="zh-TW" sz="2000" i="1">
                <a:solidFill>
                  <a:srgbClr val="CC3300"/>
                </a:solidFill>
                <a:latin typeface="Arial" panose="020B0604020202020204" pitchFamily="34" charset="0"/>
                <a:ea typeface="PMingLiU" pitchFamily="18" charset="-120"/>
              </a:rPr>
              <a:t>n</a:t>
            </a:r>
            <a:r>
              <a:rPr lang="en-US" altLang="zh-TW" sz="2000">
                <a:solidFill>
                  <a:srgbClr val="CC3300"/>
                </a:solidFill>
                <a:latin typeface="Arial" panose="020B0604020202020204" pitchFamily="34" charset="0"/>
                <a:ea typeface="PMingLiU" pitchFamily="18" charset="-120"/>
              </a:rPr>
              <a:t>2+1</a:t>
            </a:r>
            <a:endParaRPr lang="en-US" altLang="zh-CN" sz="2000">
              <a:solidFill>
                <a:srgbClr val="CC3300"/>
              </a:solidFill>
              <a:latin typeface="Arial" panose="020B0604020202020204"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标题 390145"/>
          <p:cNvSpPr>
            <a:spLocks noGrp="1"/>
          </p:cNvSpPr>
          <p:nvPr>
            <p:ph type="title"/>
          </p:nvPr>
        </p:nvSpPr>
        <p:spPr>
          <a:xfrm>
            <a:off x="1219200" y="228600"/>
            <a:ext cx="7772400" cy="762000"/>
          </a:xfrm>
        </p:spPr>
        <p:txBody>
          <a:bodyPr anchor="ctr"/>
          <a:lstStyle/>
          <a:p>
            <a:r>
              <a:rPr lang="en-US" altLang="zh-CN"/>
              <a:t>Full Binary Tree</a:t>
            </a:r>
            <a:endParaRPr lang="en-US" altLang="zh-CN"/>
          </a:p>
        </p:txBody>
      </p:sp>
      <p:sp>
        <p:nvSpPr>
          <p:cNvPr id="390147" name="文本占位符 390146"/>
          <p:cNvSpPr>
            <a:spLocks noGrp="1"/>
          </p:cNvSpPr>
          <p:nvPr>
            <p:ph type="body" idx="1"/>
          </p:nvPr>
        </p:nvSpPr>
        <p:spPr>
          <a:xfrm>
            <a:off x="381000" y="1524000"/>
            <a:ext cx="8305800" cy="990600"/>
          </a:xfrm>
        </p:spPr>
        <p:txBody>
          <a:bodyPr/>
          <a:lstStyle/>
          <a:p>
            <a:pPr>
              <a:lnSpc>
                <a:spcPct val="90000"/>
              </a:lnSpc>
            </a:pPr>
            <a:r>
              <a:rPr lang="en-US" altLang="zh-CN" sz="2400"/>
              <a:t>A full binary tree of a given height </a:t>
            </a:r>
            <a:r>
              <a:rPr lang="en-US" altLang="zh-CN" sz="2400">
                <a:solidFill>
                  <a:schemeClr val="hlink"/>
                </a:solidFill>
              </a:rPr>
              <a:t>k</a:t>
            </a:r>
            <a:r>
              <a:rPr lang="en-US" altLang="zh-CN" sz="2400"/>
              <a:t> has </a:t>
            </a:r>
            <a:r>
              <a:rPr lang="en-US" altLang="zh-CN" sz="2400">
                <a:solidFill>
                  <a:schemeClr val="hlink"/>
                </a:solidFill>
              </a:rPr>
              <a:t>2</a:t>
            </a:r>
            <a:r>
              <a:rPr lang="en-US" altLang="zh-CN" sz="2400" baseline="30000">
                <a:solidFill>
                  <a:schemeClr val="hlink"/>
                </a:solidFill>
              </a:rPr>
              <a:t>k+1</a:t>
            </a:r>
            <a:r>
              <a:rPr lang="en-US" altLang="zh-CN" sz="2400">
                <a:solidFill>
                  <a:schemeClr val="hlink"/>
                </a:solidFill>
              </a:rPr>
              <a:t>–1 </a:t>
            </a:r>
            <a:r>
              <a:rPr lang="en-US" altLang="zh-CN" sz="2400"/>
              <a:t>nodes.</a:t>
            </a:r>
            <a:endParaRPr lang="en-US" altLang="zh-CN" sz="2400"/>
          </a:p>
          <a:p>
            <a:pPr>
              <a:lnSpc>
                <a:spcPct val="90000"/>
              </a:lnSpc>
            </a:pPr>
            <a:endParaRPr lang="en-US" altLang="zh-CN" sz="2400"/>
          </a:p>
        </p:txBody>
      </p:sp>
      <p:grpSp>
        <p:nvGrpSpPr>
          <p:cNvPr id="390148" name="组合 390147"/>
          <p:cNvGrpSpPr/>
          <p:nvPr/>
        </p:nvGrpSpPr>
        <p:grpSpPr>
          <a:xfrm>
            <a:off x="914400" y="2362200"/>
            <a:ext cx="7162800" cy="4160838"/>
            <a:chOff x="576" y="1488"/>
            <a:chExt cx="4512" cy="2621"/>
          </a:xfrm>
        </p:grpSpPr>
        <p:grpSp>
          <p:nvGrpSpPr>
            <p:cNvPr id="390149" name="组合 390148"/>
            <p:cNvGrpSpPr/>
            <p:nvPr/>
          </p:nvGrpSpPr>
          <p:grpSpPr>
            <a:xfrm>
              <a:off x="576" y="1488"/>
              <a:ext cx="3984" cy="2141"/>
              <a:chOff x="576" y="1488"/>
              <a:chExt cx="3984" cy="2141"/>
            </a:xfrm>
          </p:grpSpPr>
          <p:grpSp>
            <p:nvGrpSpPr>
              <p:cNvPr id="390150" name="组合 390149"/>
              <p:cNvGrpSpPr/>
              <p:nvPr/>
            </p:nvGrpSpPr>
            <p:grpSpPr>
              <a:xfrm>
                <a:off x="864" y="2352"/>
                <a:ext cx="3456" cy="768"/>
                <a:chOff x="768" y="2208"/>
                <a:chExt cx="3456" cy="768"/>
              </a:xfrm>
            </p:grpSpPr>
            <p:sp>
              <p:nvSpPr>
                <p:cNvPr id="390151" name="椭圆 390150"/>
                <p:cNvSpPr/>
                <p:nvPr/>
              </p:nvSpPr>
              <p:spPr>
                <a:xfrm>
                  <a:off x="768" y="2688"/>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0152" name="椭圆 390151"/>
                <p:cNvSpPr/>
                <p:nvPr/>
              </p:nvSpPr>
              <p:spPr>
                <a:xfrm>
                  <a:off x="2064" y="2736"/>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0153" name="椭圆 390152"/>
                <p:cNvSpPr/>
                <p:nvPr/>
              </p:nvSpPr>
              <p:spPr>
                <a:xfrm>
                  <a:off x="3168" y="2688"/>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0154" name="椭圆 390153"/>
                <p:cNvSpPr/>
                <p:nvPr/>
              </p:nvSpPr>
              <p:spPr>
                <a:xfrm>
                  <a:off x="3984" y="2736"/>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0155" name="直接连接符 390154"/>
                <p:cNvSpPr/>
                <p:nvPr/>
              </p:nvSpPr>
              <p:spPr>
                <a:xfrm flipH="1">
                  <a:off x="3312" y="2256"/>
                  <a:ext cx="240" cy="432"/>
                </a:xfrm>
                <a:prstGeom prst="line">
                  <a:avLst/>
                </a:prstGeom>
                <a:ln w="38100" cap="flat" cmpd="sng">
                  <a:solidFill>
                    <a:schemeClr val="tx1"/>
                  </a:solidFill>
                  <a:prstDash val="solid"/>
                  <a:headEnd type="none" w="sm" len="sm"/>
                  <a:tailEnd type="none" w="sm" len="sm"/>
                </a:ln>
              </p:spPr>
            </p:sp>
            <p:sp>
              <p:nvSpPr>
                <p:cNvPr id="390156" name="直接连接符 390155"/>
                <p:cNvSpPr/>
                <p:nvPr/>
              </p:nvSpPr>
              <p:spPr>
                <a:xfrm>
                  <a:off x="3744" y="2208"/>
                  <a:ext cx="336" cy="528"/>
                </a:xfrm>
                <a:prstGeom prst="line">
                  <a:avLst/>
                </a:prstGeom>
                <a:ln w="38100" cap="flat" cmpd="sng">
                  <a:solidFill>
                    <a:schemeClr val="tx1"/>
                  </a:solidFill>
                  <a:prstDash val="solid"/>
                  <a:headEnd type="none" w="sm" len="sm"/>
                  <a:tailEnd type="none" w="sm" len="sm"/>
                </a:ln>
              </p:spPr>
            </p:sp>
            <p:sp>
              <p:nvSpPr>
                <p:cNvPr id="390157" name="直接连接符 390156"/>
                <p:cNvSpPr/>
                <p:nvPr/>
              </p:nvSpPr>
              <p:spPr>
                <a:xfrm flipH="1">
                  <a:off x="960" y="2208"/>
                  <a:ext cx="528" cy="528"/>
                </a:xfrm>
                <a:prstGeom prst="line">
                  <a:avLst/>
                </a:prstGeom>
                <a:ln w="38100" cap="flat" cmpd="sng">
                  <a:solidFill>
                    <a:schemeClr val="tx1"/>
                  </a:solidFill>
                  <a:prstDash val="solid"/>
                  <a:headEnd type="none" w="sm" len="sm"/>
                  <a:tailEnd type="none" w="sm" len="sm"/>
                </a:ln>
              </p:spPr>
            </p:sp>
            <p:sp>
              <p:nvSpPr>
                <p:cNvPr id="390158" name="直接连接符 390157"/>
                <p:cNvSpPr/>
                <p:nvPr/>
              </p:nvSpPr>
              <p:spPr>
                <a:xfrm>
                  <a:off x="1728" y="2208"/>
                  <a:ext cx="384" cy="576"/>
                </a:xfrm>
                <a:prstGeom prst="line">
                  <a:avLst/>
                </a:prstGeom>
                <a:ln w="38100" cap="flat" cmpd="sng">
                  <a:solidFill>
                    <a:schemeClr val="tx1"/>
                  </a:solidFill>
                  <a:prstDash val="solid"/>
                  <a:headEnd type="none" w="sm" len="sm"/>
                  <a:tailEnd type="none" w="sm" len="sm"/>
                </a:ln>
              </p:spPr>
            </p:sp>
          </p:grpSp>
          <p:grpSp>
            <p:nvGrpSpPr>
              <p:cNvPr id="390159" name="组合 390158"/>
              <p:cNvGrpSpPr/>
              <p:nvPr/>
            </p:nvGrpSpPr>
            <p:grpSpPr>
              <a:xfrm>
                <a:off x="2640" y="1488"/>
                <a:ext cx="240" cy="365"/>
                <a:chOff x="4176" y="1104"/>
                <a:chExt cx="240" cy="365"/>
              </a:xfrm>
            </p:grpSpPr>
            <p:sp>
              <p:nvSpPr>
                <p:cNvPr id="390160" name="椭圆 390159"/>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0161" name="文本框 390160"/>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solidFill>
                      <a:schemeClr val="hlink"/>
                    </a:solidFill>
                    <a:latin typeface="Times New Roman" panose="02020603050405020304" pitchFamily="18" charset="0"/>
                  </a:endParaRPr>
                </a:p>
              </p:txBody>
            </p:sp>
          </p:grpSp>
          <p:grpSp>
            <p:nvGrpSpPr>
              <p:cNvPr id="390162" name="组合 390161"/>
              <p:cNvGrpSpPr/>
              <p:nvPr/>
            </p:nvGrpSpPr>
            <p:grpSpPr>
              <a:xfrm>
                <a:off x="1584" y="1680"/>
                <a:ext cx="2256" cy="845"/>
                <a:chOff x="1488" y="1536"/>
                <a:chExt cx="2256" cy="845"/>
              </a:xfrm>
            </p:grpSpPr>
            <p:grpSp>
              <p:nvGrpSpPr>
                <p:cNvPr id="390163" name="组合 390162"/>
                <p:cNvGrpSpPr/>
                <p:nvPr/>
              </p:nvGrpSpPr>
              <p:grpSpPr>
                <a:xfrm>
                  <a:off x="3504" y="2016"/>
                  <a:ext cx="240" cy="365"/>
                  <a:chOff x="4176" y="1104"/>
                  <a:chExt cx="240" cy="365"/>
                </a:xfrm>
              </p:grpSpPr>
              <p:sp>
                <p:nvSpPr>
                  <p:cNvPr id="390164" name="椭圆 390163"/>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0165" name="文本框 390164"/>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solidFill>
                        <a:schemeClr val="hlink"/>
                      </a:solidFill>
                      <a:latin typeface="Times New Roman" panose="02020603050405020304" pitchFamily="18" charset="0"/>
                    </a:endParaRPr>
                  </a:p>
                </p:txBody>
              </p:sp>
            </p:grpSp>
            <p:grpSp>
              <p:nvGrpSpPr>
                <p:cNvPr id="390166" name="组合 390165"/>
                <p:cNvGrpSpPr/>
                <p:nvPr/>
              </p:nvGrpSpPr>
              <p:grpSpPr>
                <a:xfrm>
                  <a:off x="1488" y="2016"/>
                  <a:ext cx="240" cy="365"/>
                  <a:chOff x="4176" y="1104"/>
                  <a:chExt cx="240" cy="365"/>
                </a:xfrm>
              </p:grpSpPr>
              <p:sp>
                <p:nvSpPr>
                  <p:cNvPr id="390167" name="椭圆 390166"/>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0168" name="文本框 390167"/>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solidFill>
                        <a:schemeClr val="hlink"/>
                      </a:solidFill>
                      <a:latin typeface="Times New Roman" panose="02020603050405020304" pitchFamily="18" charset="0"/>
                    </a:endParaRPr>
                  </a:p>
                </p:txBody>
              </p:sp>
            </p:grpSp>
            <p:sp>
              <p:nvSpPr>
                <p:cNvPr id="390169" name="直接连接符 390168"/>
                <p:cNvSpPr/>
                <p:nvPr/>
              </p:nvSpPr>
              <p:spPr>
                <a:xfrm flipH="1">
                  <a:off x="1680" y="1536"/>
                  <a:ext cx="864" cy="528"/>
                </a:xfrm>
                <a:prstGeom prst="line">
                  <a:avLst/>
                </a:prstGeom>
                <a:ln w="38100" cap="flat" cmpd="sng">
                  <a:solidFill>
                    <a:schemeClr val="tx1"/>
                  </a:solidFill>
                  <a:prstDash val="solid"/>
                  <a:headEnd type="none" w="sm" len="sm"/>
                  <a:tailEnd type="none" w="sm" len="sm"/>
                </a:ln>
              </p:spPr>
            </p:sp>
            <p:sp>
              <p:nvSpPr>
                <p:cNvPr id="390170" name="直接连接符 390169"/>
                <p:cNvSpPr/>
                <p:nvPr/>
              </p:nvSpPr>
              <p:spPr>
                <a:xfrm>
                  <a:off x="2736" y="1584"/>
                  <a:ext cx="816" cy="528"/>
                </a:xfrm>
                <a:prstGeom prst="line">
                  <a:avLst/>
                </a:prstGeom>
                <a:ln w="38100" cap="flat" cmpd="sng">
                  <a:solidFill>
                    <a:schemeClr val="tx1"/>
                  </a:solidFill>
                  <a:prstDash val="solid"/>
                  <a:headEnd type="none" w="sm" len="sm"/>
                  <a:tailEnd type="none" w="sm" len="sm"/>
                </a:ln>
              </p:spPr>
            </p:sp>
          </p:grpSp>
          <p:grpSp>
            <p:nvGrpSpPr>
              <p:cNvPr id="390171" name="组合 390170"/>
              <p:cNvGrpSpPr/>
              <p:nvPr/>
            </p:nvGrpSpPr>
            <p:grpSpPr>
              <a:xfrm>
                <a:off x="576" y="2976"/>
                <a:ext cx="3984" cy="653"/>
                <a:chOff x="480" y="2832"/>
                <a:chExt cx="3984" cy="653"/>
              </a:xfrm>
            </p:grpSpPr>
            <p:grpSp>
              <p:nvGrpSpPr>
                <p:cNvPr id="390172" name="组合 390171"/>
                <p:cNvGrpSpPr/>
                <p:nvPr/>
              </p:nvGrpSpPr>
              <p:grpSpPr>
                <a:xfrm>
                  <a:off x="480" y="3072"/>
                  <a:ext cx="240" cy="365"/>
                  <a:chOff x="4176" y="1104"/>
                  <a:chExt cx="240" cy="365"/>
                </a:xfrm>
              </p:grpSpPr>
              <p:sp>
                <p:nvSpPr>
                  <p:cNvPr id="390173" name="椭圆 390172"/>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0174" name="文本框 390173"/>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solidFill>
                        <a:schemeClr val="hlink"/>
                      </a:solidFill>
                      <a:latin typeface="Times New Roman" panose="02020603050405020304" pitchFamily="18" charset="0"/>
                    </a:endParaRPr>
                  </a:p>
                </p:txBody>
              </p:sp>
            </p:grpSp>
            <p:grpSp>
              <p:nvGrpSpPr>
                <p:cNvPr id="390175" name="组合 390174"/>
                <p:cNvGrpSpPr/>
                <p:nvPr/>
              </p:nvGrpSpPr>
              <p:grpSpPr>
                <a:xfrm>
                  <a:off x="1104" y="3072"/>
                  <a:ext cx="240" cy="365"/>
                  <a:chOff x="4176" y="1104"/>
                  <a:chExt cx="240" cy="365"/>
                </a:xfrm>
              </p:grpSpPr>
              <p:sp>
                <p:nvSpPr>
                  <p:cNvPr id="390176" name="椭圆 390175"/>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0177" name="文本框 390176"/>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solidFill>
                        <a:schemeClr val="hlink"/>
                      </a:solidFill>
                      <a:latin typeface="Times New Roman" panose="02020603050405020304" pitchFamily="18" charset="0"/>
                    </a:endParaRPr>
                  </a:p>
                </p:txBody>
              </p:sp>
            </p:grpSp>
            <p:sp>
              <p:nvSpPr>
                <p:cNvPr id="390178" name="直接连接符 390177"/>
                <p:cNvSpPr/>
                <p:nvPr/>
              </p:nvSpPr>
              <p:spPr>
                <a:xfrm flipH="1">
                  <a:off x="672" y="2880"/>
                  <a:ext cx="144" cy="240"/>
                </a:xfrm>
                <a:prstGeom prst="line">
                  <a:avLst/>
                </a:prstGeom>
                <a:ln w="38100" cap="flat" cmpd="sng">
                  <a:solidFill>
                    <a:schemeClr val="tx1"/>
                  </a:solidFill>
                  <a:prstDash val="solid"/>
                  <a:headEnd type="none" w="sm" len="sm"/>
                  <a:tailEnd type="none" w="sm" len="sm"/>
                </a:ln>
              </p:spPr>
            </p:sp>
            <p:sp>
              <p:nvSpPr>
                <p:cNvPr id="390179" name="直接连接符 390178"/>
                <p:cNvSpPr/>
                <p:nvPr/>
              </p:nvSpPr>
              <p:spPr>
                <a:xfrm>
                  <a:off x="1008" y="2832"/>
                  <a:ext cx="192" cy="288"/>
                </a:xfrm>
                <a:prstGeom prst="line">
                  <a:avLst/>
                </a:prstGeom>
                <a:ln w="38100" cap="flat" cmpd="sng">
                  <a:solidFill>
                    <a:schemeClr val="tx1"/>
                  </a:solidFill>
                  <a:prstDash val="solid"/>
                  <a:headEnd type="none" w="sm" len="sm"/>
                  <a:tailEnd type="none" w="sm" len="sm"/>
                </a:ln>
              </p:spPr>
            </p:sp>
            <p:grpSp>
              <p:nvGrpSpPr>
                <p:cNvPr id="390180" name="组合 390179"/>
                <p:cNvGrpSpPr/>
                <p:nvPr/>
              </p:nvGrpSpPr>
              <p:grpSpPr>
                <a:xfrm>
                  <a:off x="1776" y="3120"/>
                  <a:ext cx="240" cy="365"/>
                  <a:chOff x="4176" y="1104"/>
                  <a:chExt cx="240" cy="365"/>
                </a:xfrm>
              </p:grpSpPr>
              <p:sp>
                <p:nvSpPr>
                  <p:cNvPr id="390181" name="椭圆 390180"/>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0182" name="文本框 390181"/>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solidFill>
                        <a:schemeClr val="hlink"/>
                      </a:solidFill>
                      <a:latin typeface="Times New Roman" panose="02020603050405020304" pitchFamily="18" charset="0"/>
                    </a:endParaRPr>
                  </a:p>
                </p:txBody>
              </p:sp>
            </p:grpSp>
            <p:grpSp>
              <p:nvGrpSpPr>
                <p:cNvPr id="390183" name="组合 390182"/>
                <p:cNvGrpSpPr/>
                <p:nvPr/>
              </p:nvGrpSpPr>
              <p:grpSpPr>
                <a:xfrm>
                  <a:off x="2400" y="3120"/>
                  <a:ext cx="240" cy="365"/>
                  <a:chOff x="4176" y="1104"/>
                  <a:chExt cx="240" cy="365"/>
                </a:xfrm>
              </p:grpSpPr>
              <p:sp>
                <p:nvSpPr>
                  <p:cNvPr id="390184" name="椭圆 390183"/>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0185" name="文本框 390184"/>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solidFill>
                        <a:schemeClr val="hlink"/>
                      </a:solidFill>
                      <a:latin typeface="Times New Roman" panose="02020603050405020304" pitchFamily="18" charset="0"/>
                    </a:endParaRPr>
                  </a:p>
                </p:txBody>
              </p:sp>
            </p:grpSp>
            <p:sp>
              <p:nvSpPr>
                <p:cNvPr id="390186" name="直接连接符 390185"/>
                <p:cNvSpPr/>
                <p:nvPr/>
              </p:nvSpPr>
              <p:spPr>
                <a:xfrm flipH="1">
                  <a:off x="1968" y="2928"/>
                  <a:ext cx="144" cy="240"/>
                </a:xfrm>
                <a:prstGeom prst="line">
                  <a:avLst/>
                </a:prstGeom>
                <a:ln w="38100" cap="flat" cmpd="sng">
                  <a:solidFill>
                    <a:schemeClr val="tx1"/>
                  </a:solidFill>
                  <a:prstDash val="solid"/>
                  <a:headEnd type="none" w="sm" len="sm"/>
                  <a:tailEnd type="none" w="sm" len="sm"/>
                </a:ln>
              </p:spPr>
            </p:sp>
            <p:sp>
              <p:nvSpPr>
                <p:cNvPr id="390187" name="直接连接符 390186"/>
                <p:cNvSpPr/>
                <p:nvPr/>
              </p:nvSpPr>
              <p:spPr>
                <a:xfrm>
                  <a:off x="2304" y="2880"/>
                  <a:ext cx="192" cy="288"/>
                </a:xfrm>
                <a:prstGeom prst="line">
                  <a:avLst/>
                </a:prstGeom>
                <a:ln w="38100" cap="flat" cmpd="sng">
                  <a:solidFill>
                    <a:schemeClr val="tx1"/>
                  </a:solidFill>
                  <a:prstDash val="solid"/>
                  <a:headEnd type="none" w="sm" len="sm"/>
                  <a:tailEnd type="none" w="sm" len="sm"/>
                </a:ln>
              </p:spPr>
            </p:sp>
            <p:grpSp>
              <p:nvGrpSpPr>
                <p:cNvPr id="390188" name="组合 390187"/>
                <p:cNvGrpSpPr/>
                <p:nvPr/>
              </p:nvGrpSpPr>
              <p:grpSpPr>
                <a:xfrm>
                  <a:off x="2928" y="3120"/>
                  <a:ext cx="240" cy="365"/>
                  <a:chOff x="4176" y="1104"/>
                  <a:chExt cx="240" cy="365"/>
                </a:xfrm>
              </p:grpSpPr>
              <p:sp>
                <p:nvSpPr>
                  <p:cNvPr id="390189" name="椭圆 390188"/>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0190" name="文本框 390189"/>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solidFill>
                        <a:schemeClr val="hlink"/>
                      </a:solidFill>
                      <a:latin typeface="Times New Roman" panose="02020603050405020304" pitchFamily="18" charset="0"/>
                    </a:endParaRPr>
                  </a:p>
                </p:txBody>
              </p:sp>
            </p:grpSp>
            <p:grpSp>
              <p:nvGrpSpPr>
                <p:cNvPr id="390191" name="组合 390190"/>
                <p:cNvGrpSpPr/>
                <p:nvPr/>
              </p:nvGrpSpPr>
              <p:grpSpPr>
                <a:xfrm>
                  <a:off x="3360" y="3120"/>
                  <a:ext cx="240" cy="365"/>
                  <a:chOff x="4176" y="1104"/>
                  <a:chExt cx="240" cy="365"/>
                </a:xfrm>
              </p:grpSpPr>
              <p:sp>
                <p:nvSpPr>
                  <p:cNvPr id="390192" name="椭圆 390191"/>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0193" name="文本框 390192"/>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solidFill>
                        <a:schemeClr val="hlink"/>
                      </a:solidFill>
                      <a:latin typeface="Times New Roman" panose="02020603050405020304" pitchFamily="18" charset="0"/>
                    </a:endParaRPr>
                  </a:p>
                </p:txBody>
              </p:sp>
            </p:grpSp>
            <p:grpSp>
              <p:nvGrpSpPr>
                <p:cNvPr id="390194" name="组合 390193"/>
                <p:cNvGrpSpPr/>
                <p:nvPr/>
              </p:nvGrpSpPr>
              <p:grpSpPr>
                <a:xfrm>
                  <a:off x="3792" y="3120"/>
                  <a:ext cx="240" cy="365"/>
                  <a:chOff x="4176" y="1104"/>
                  <a:chExt cx="240" cy="365"/>
                </a:xfrm>
              </p:grpSpPr>
              <p:sp>
                <p:nvSpPr>
                  <p:cNvPr id="390195" name="椭圆 390194"/>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0196" name="文本框 390195"/>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solidFill>
                        <a:schemeClr val="hlink"/>
                      </a:solidFill>
                      <a:latin typeface="Times New Roman" panose="02020603050405020304" pitchFamily="18" charset="0"/>
                    </a:endParaRPr>
                  </a:p>
                </p:txBody>
              </p:sp>
            </p:grpSp>
            <p:grpSp>
              <p:nvGrpSpPr>
                <p:cNvPr id="390197" name="组合 390196"/>
                <p:cNvGrpSpPr/>
                <p:nvPr/>
              </p:nvGrpSpPr>
              <p:grpSpPr>
                <a:xfrm>
                  <a:off x="4224" y="3120"/>
                  <a:ext cx="240" cy="365"/>
                  <a:chOff x="4176" y="1104"/>
                  <a:chExt cx="240" cy="365"/>
                </a:xfrm>
              </p:grpSpPr>
              <p:sp>
                <p:nvSpPr>
                  <p:cNvPr id="390198" name="椭圆 390197"/>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0199" name="文本框 390198"/>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solidFill>
                        <a:schemeClr val="hlink"/>
                      </a:solidFill>
                      <a:latin typeface="Times New Roman" panose="02020603050405020304" pitchFamily="18" charset="0"/>
                    </a:endParaRPr>
                  </a:p>
                </p:txBody>
              </p:sp>
            </p:grpSp>
            <p:sp>
              <p:nvSpPr>
                <p:cNvPr id="390200" name="直接连接符 390199"/>
                <p:cNvSpPr/>
                <p:nvPr/>
              </p:nvSpPr>
              <p:spPr>
                <a:xfrm flipH="1">
                  <a:off x="3072" y="2928"/>
                  <a:ext cx="192" cy="240"/>
                </a:xfrm>
                <a:prstGeom prst="line">
                  <a:avLst/>
                </a:prstGeom>
                <a:ln w="38100" cap="flat" cmpd="sng">
                  <a:solidFill>
                    <a:schemeClr val="tx1"/>
                  </a:solidFill>
                  <a:prstDash val="solid"/>
                  <a:headEnd type="none" w="sm" len="sm"/>
                  <a:tailEnd type="none" w="sm" len="sm"/>
                </a:ln>
              </p:spPr>
            </p:sp>
            <p:sp>
              <p:nvSpPr>
                <p:cNvPr id="390201" name="直接连接符 390200"/>
                <p:cNvSpPr/>
                <p:nvPr/>
              </p:nvSpPr>
              <p:spPr>
                <a:xfrm>
                  <a:off x="3360" y="2928"/>
                  <a:ext cx="96" cy="240"/>
                </a:xfrm>
                <a:prstGeom prst="line">
                  <a:avLst/>
                </a:prstGeom>
                <a:ln w="38100" cap="flat" cmpd="sng">
                  <a:solidFill>
                    <a:schemeClr val="tx1"/>
                  </a:solidFill>
                  <a:prstDash val="solid"/>
                  <a:headEnd type="none" w="sm" len="sm"/>
                  <a:tailEnd type="none" w="sm" len="sm"/>
                </a:ln>
              </p:spPr>
            </p:sp>
            <p:sp>
              <p:nvSpPr>
                <p:cNvPr id="390202" name="直接连接符 390201"/>
                <p:cNvSpPr/>
                <p:nvPr/>
              </p:nvSpPr>
              <p:spPr>
                <a:xfrm flipH="1">
                  <a:off x="3936" y="2928"/>
                  <a:ext cx="96" cy="240"/>
                </a:xfrm>
                <a:prstGeom prst="line">
                  <a:avLst/>
                </a:prstGeom>
                <a:ln w="38100" cap="flat" cmpd="sng">
                  <a:solidFill>
                    <a:schemeClr val="tx1"/>
                  </a:solidFill>
                  <a:prstDash val="solid"/>
                  <a:headEnd type="none" w="sm" len="sm"/>
                  <a:tailEnd type="none" w="sm" len="sm"/>
                </a:ln>
              </p:spPr>
            </p:sp>
            <p:sp>
              <p:nvSpPr>
                <p:cNvPr id="390203" name="直接连接符 390202"/>
                <p:cNvSpPr/>
                <p:nvPr/>
              </p:nvSpPr>
              <p:spPr>
                <a:xfrm>
                  <a:off x="4176" y="2928"/>
                  <a:ext cx="192" cy="240"/>
                </a:xfrm>
                <a:prstGeom prst="line">
                  <a:avLst/>
                </a:prstGeom>
                <a:ln w="38100" cap="flat" cmpd="sng">
                  <a:solidFill>
                    <a:schemeClr val="tx1"/>
                  </a:solidFill>
                  <a:prstDash val="solid"/>
                  <a:headEnd type="none" w="sm" len="sm"/>
                  <a:tailEnd type="none" w="sm" len="sm"/>
                </a:ln>
              </p:spPr>
            </p:sp>
          </p:grpSp>
        </p:grpSp>
        <p:sp>
          <p:nvSpPr>
            <p:cNvPr id="390204" name="文本框 390203"/>
            <p:cNvSpPr txBox="1"/>
            <p:nvPr/>
          </p:nvSpPr>
          <p:spPr>
            <a:xfrm>
              <a:off x="960" y="3744"/>
              <a:ext cx="4128" cy="365"/>
            </a:xfrm>
            <a:prstGeom prst="rect">
              <a:avLst/>
            </a:prstGeom>
            <a:noFill/>
            <a:ln w="12700">
              <a:noFill/>
            </a:ln>
          </p:spPr>
          <p:txBody>
            <a:bodyPr>
              <a:spAutoFit/>
            </a:bodyPr>
            <a:lstStyle/>
            <a:p>
              <a:pPr eaLnBrk="0" hangingPunct="0">
                <a:spcBef>
                  <a:spcPct val="50000"/>
                </a:spcBef>
              </a:pPr>
              <a:r>
                <a:rPr lang="en-US" altLang="zh-CN" sz="3200">
                  <a:latin typeface="Times New Roman" panose="02020603050405020304" pitchFamily="18" charset="0"/>
                </a:rPr>
                <a:t>Height </a:t>
              </a:r>
              <a:r>
                <a:rPr lang="en-US" altLang="zh-CN" sz="3200">
                  <a:solidFill>
                    <a:schemeClr val="hlink"/>
                  </a:solidFill>
                  <a:latin typeface="Times New Roman" panose="02020603050405020304" pitchFamily="18" charset="0"/>
                </a:rPr>
                <a:t>3</a:t>
              </a:r>
              <a:r>
                <a:rPr lang="en-US" altLang="zh-CN" sz="3200">
                  <a:latin typeface="Times New Roman" panose="02020603050405020304" pitchFamily="18" charset="0"/>
                </a:rPr>
                <a:t> full binary tree.</a:t>
              </a:r>
              <a:endParaRPr lang="en-US" altLang="zh-CN" sz="3200">
                <a:latin typeface="Times New Roman" panose="02020603050405020304" pitchFamily="18" charset="0"/>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标题 391169"/>
          <p:cNvSpPr>
            <a:spLocks noGrp="1"/>
          </p:cNvSpPr>
          <p:nvPr>
            <p:ph type="title"/>
          </p:nvPr>
        </p:nvSpPr>
        <p:spPr>
          <a:xfrm>
            <a:off x="1066800" y="0"/>
            <a:ext cx="8534400" cy="1143000"/>
          </a:xfrm>
        </p:spPr>
        <p:txBody>
          <a:bodyPr anchor="ctr"/>
          <a:lstStyle/>
          <a:p>
            <a:r>
              <a:rPr lang="en-US" altLang="zh-CN" sz="3200"/>
              <a:t>Labeling Nodes In A Full Binary Tree</a:t>
            </a:r>
            <a:endParaRPr lang="en-US" altLang="zh-CN" sz="3200"/>
          </a:p>
        </p:txBody>
      </p:sp>
      <p:sp>
        <p:nvSpPr>
          <p:cNvPr id="391171" name="文本占位符 391170"/>
          <p:cNvSpPr>
            <a:spLocks noGrp="1"/>
          </p:cNvSpPr>
          <p:nvPr>
            <p:ph type="body" idx="1"/>
          </p:nvPr>
        </p:nvSpPr>
        <p:spPr>
          <a:xfrm>
            <a:off x="685800" y="1295400"/>
            <a:ext cx="7772400" cy="1828800"/>
          </a:xfrm>
        </p:spPr>
        <p:txBody>
          <a:bodyPr/>
          <a:lstStyle/>
          <a:p>
            <a:r>
              <a:rPr lang="en-US" altLang="zh-CN"/>
              <a:t>Label the nodes </a:t>
            </a:r>
            <a:r>
              <a:rPr lang="en-US" altLang="zh-CN">
                <a:solidFill>
                  <a:schemeClr val="hlink"/>
                </a:solidFill>
              </a:rPr>
              <a:t>1</a:t>
            </a:r>
            <a:r>
              <a:rPr lang="en-US" altLang="zh-CN"/>
              <a:t> through </a:t>
            </a:r>
            <a:r>
              <a:rPr lang="en-US" altLang="zh-CN">
                <a:solidFill>
                  <a:schemeClr val="hlink"/>
                </a:solidFill>
              </a:rPr>
              <a:t>2</a:t>
            </a:r>
            <a:r>
              <a:rPr lang="en-US" altLang="zh-CN" baseline="30000">
                <a:solidFill>
                  <a:schemeClr val="hlink"/>
                </a:solidFill>
              </a:rPr>
              <a:t>k+1</a:t>
            </a:r>
            <a:r>
              <a:rPr lang="en-US" altLang="zh-CN">
                <a:solidFill>
                  <a:schemeClr val="hlink"/>
                </a:solidFill>
              </a:rPr>
              <a:t> – 1</a:t>
            </a:r>
            <a:r>
              <a:rPr lang="en-US" altLang="zh-CN"/>
              <a:t>. </a:t>
            </a:r>
            <a:endParaRPr lang="en-US" altLang="zh-CN"/>
          </a:p>
          <a:p>
            <a:r>
              <a:rPr lang="en-US" altLang="zh-CN"/>
              <a:t>Label by levels from top to bottom.</a:t>
            </a:r>
            <a:endParaRPr lang="en-US" altLang="zh-CN"/>
          </a:p>
          <a:p>
            <a:r>
              <a:rPr lang="en-US" altLang="zh-CN"/>
              <a:t>Within a level, label from left to right.</a:t>
            </a:r>
            <a:endParaRPr lang="en-US" altLang="zh-CN"/>
          </a:p>
        </p:txBody>
      </p:sp>
      <p:grpSp>
        <p:nvGrpSpPr>
          <p:cNvPr id="391172" name="组合 391171"/>
          <p:cNvGrpSpPr/>
          <p:nvPr/>
        </p:nvGrpSpPr>
        <p:grpSpPr>
          <a:xfrm>
            <a:off x="990600" y="3200400"/>
            <a:ext cx="6324600" cy="3398838"/>
            <a:chOff x="624" y="2016"/>
            <a:chExt cx="3984" cy="2141"/>
          </a:xfrm>
        </p:grpSpPr>
        <p:grpSp>
          <p:nvGrpSpPr>
            <p:cNvPr id="391173" name="组合 391172"/>
            <p:cNvGrpSpPr/>
            <p:nvPr/>
          </p:nvGrpSpPr>
          <p:grpSpPr>
            <a:xfrm>
              <a:off x="912" y="2880"/>
              <a:ext cx="3456" cy="768"/>
              <a:chOff x="768" y="2208"/>
              <a:chExt cx="3456" cy="768"/>
            </a:xfrm>
          </p:grpSpPr>
          <p:sp>
            <p:nvSpPr>
              <p:cNvPr id="391174" name="椭圆 391173"/>
              <p:cNvSpPr/>
              <p:nvPr/>
            </p:nvSpPr>
            <p:spPr>
              <a:xfrm>
                <a:off x="768" y="2688"/>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1175" name="椭圆 391174"/>
              <p:cNvSpPr/>
              <p:nvPr/>
            </p:nvSpPr>
            <p:spPr>
              <a:xfrm>
                <a:off x="2064" y="2736"/>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1176" name="椭圆 391175"/>
              <p:cNvSpPr/>
              <p:nvPr/>
            </p:nvSpPr>
            <p:spPr>
              <a:xfrm>
                <a:off x="3168" y="2688"/>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1177" name="椭圆 391176"/>
              <p:cNvSpPr/>
              <p:nvPr/>
            </p:nvSpPr>
            <p:spPr>
              <a:xfrm>
                <a:off x="3984" y="2736"/>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1178" name="直接连接符 391177"/>
              <p:cNvSpPr/>
              <p:nvPr/>
            </p:nvSpPr>
            <p:spPr>
              <a:xfrm flipH="1">
                <a:off x="3312" y="2256"/>
                <a:ext cx="240" cy="432"/>
              </a:xfrm>
              <a:prstGeom prst="line">
                <a:avLst/>
              </a:prstGeom>
              <a:ln w="38100" cap="flat" cmpd="sng">
                <a:solidFill>
                  <a:schemeClr val="tx1"/>
                </a:solidFill>
                <a:prstDash val="solid"/>
                <a:headEnd type="none" w="sm" len="sm"/>
                <a:tailEnd type="none" w="sm" len="sm"/>
              </a:ln>
            </p:spPr>
          </p:sp>
          <p:sp>
            <p:nvSpPr>
              <p:cNvPr id="391179" name="直接连接符 391178"/>
              <p:cNvSpPr/>
              <p:nvPr/>
            </p:nvSpPr>
            <p:spPr>
              <a:xfrm>
                <a:off x="3744" y="2208"/>
                <a:ext cx="336" cy="528"/>
              </a:xfrm>
              <a:prstGeom prst="line">
                <a:avLst/>
              </a:prstGeom>
              <a:ln w="38100" cap="flat" cmpd="sng">
                <a:solidFill>
                  <a:schemeClr val="tx1"/>
                </a:solidFill>
                <a:prstDash val="solid"/>
                <a:headEnd type="none" w="sm" len="sm"/>
                <a:tailEnd type="none" w="sm" len="sm"/>
              </a:ln>
            </p:spPr>
          </p:sp>
          <p:sp>
            <p:nvSpPr>
              <p:cNvPr id="391180" name="直接连接符 391179"/>
              <p:cNvSpPr/>
              <p:nvPr/>
            </p:nvSpPr>
            <p:spPr>
              <a:xfrm flipH="1">
                <a:off x="960" y="2208"/>
                <a:ext cx="528" cy="528"/>
              </a:xfrm>
              <a:prstGeom prst="line">
                <a:avLst/>
              </a:prstGeom>
              <a:ln w="38100" cap="flat" cmpd="sng">
                <a:solidFill>
                  <a:schemeClr val="tx1"/>
                </a:solidFill>
                <a:prstDash val="solid"/>
                <a:headEnd type="none" w="sm" len="sm"/>
                <a:tailEnd type="none" w="sm" len="sm"/>
              </a:ln>
            </p:spPr>
          </p:sp>
          <p:sp>
            <p:nvSpPr>
              <p:cNvPr id="391181" name="直接连接符 391180"/>
              <p:cNvSpPr/>
              <p:nvPr/>
            </p:nvSpPr>
            <p:spPr>
              <a:xfrm>
                <a:off x="1728" y="2208"/>
                <a:ext cx="384" cy="576"/>
              </a:xfrm>
              <a:prstGeom prst="line">
                <a:avLst/>
              </a:prstGeom>
              <a:ln w="38100" cap="flat" cmpd="sng">
                <a:solidFill>
                  <a:schemeClr val="tx1"/>
                </a:solidFill>
                <a:prstDash val="solid"/>
                <a:headEnd type="none" w="sm" len="sm"/>
                <a:tailEnd type="none" w="sm" len="sm"/>
              </a:ln>
            </p:spPr>
          </p:sp>
        </p:grpSp>
        <p:grpSp>
          <p:nvGrpSpPr>
            <p:cNvPr id="391182" name="组合 391181"/>
            <p:cNvGrpSpPr/>
            <p:nvPr/>
          </p:nvGrpSpPr>
          <p:grpSpPr>
            <a:xfrm>
              <a:off x="2688" y="2016"/>
              <a:ext cx="240" cy="365"/>
              <a:chOff x="4176" y="1104"/>
              <a:chExt cx="240" cy="365"/>
            </a:xfrm>
          </p:grpSpPr>
          <p:sp>
            <p:nvSpPr>
              <p:cNvPr id="391183" name="椭圆 391182"/>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1184" name="文本框 391183"/>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1185" name="组合 391184"/>
            <p:cNvGrpSpPr/>
            <p:nvPr/>
          </p:nvGrpSpPr>
          <p:grpSpPr>
            <a:xfrm>
              <a:off x="1632" y="2208"/>
              <a:ext cx="2256" cy="845"/>
              <a:chOff x="1488" y="1536"/>
              <a:chExt cx="2256" cy="845"/>
            </a:xfrm>
          </p:grpSpPr>
          <p:grpSp>
            <p:nvGrpSpPr>
              <p:cNvPr id="391186" name="组合 391185"/>
              <p:cNvGrpSpPr/>
              <p:nvPr/>
            </p:nvGrpSpPr>
            <p:grpSpPr>
              <a:xfrm>
                <a:off x="3504" y="2016"/>
                <a:ext cx="240" cy="365"/>
                <a:chOff x="4176" y="1104"/>
                <a:chExt cx="240" cy="365"/>
              </a:xfrm>
            </p:grpSpPr>
            <p:sp>
              <p:nvSpPr>
                <p:cNvPr id="391187" name="椭圆 391186"/>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1188" name="文本框 391187"/>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1189" name="组合 391188"/>
              <p:cNvGrpSpPr/>
              <p:nvPr/>
            </p:nvGrpSpPr>
            <p:grpSpPr>
              <a:xfrm>
                <a:off x="1488" y="2016"/>
                <a:ext cx="240" cy="365"/>
                <a:chOff x="4176" y="1104"/>
                <a:chExt cx="240" cy="365"/>
              </a:xfrm>
            </p:grpSpPr>
            <p:sp>
              <p:nvSpPr>
                <p:cNvPr id="391190" name="椭圆 391189"/>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1191" name="文本框 391190"/>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sp>
            <p:nvSpPr>
              <p:cNvPr id="391192" name="直接连接符 391191"/>
              <p:cNvSpPr/>
              <p:nvPr/>
            </p:nvSpPr>
            <p:spPr>
              <a:xfrm flipH="1">
                <a:off x="1680" y="1536"/>
                <a:ext cx="864" cy="528"/>
              </a:xfrm>
              <a:prstGeom prst="line">
                <a:avLst/>
              </a:prstGeom>
              <a:ln w="38100" cap="flat" cmpd="sng">
                <a:solidFill>
                  <a:schemeClr val="tx1"/>
                </a:solidFill>
                <a:prstDash val="solid"/>
                <a:headEnd type="none" w="sm" len="sm"/>
                <a:tailEnd type="none" w="sm" len="sm"/>
              </a:ln>
            </p:spPr>
          </p:sp>
          <p:sp>
            <p:nvSpPr>
              <p:cNvPr id="391193" name="直接连接符 391192"/>
              <p:cNvSpPr/>
              <p:nvPr/>
            </p:nvSpPr>
            <p:spPr>
              <a:xfrm>
                <a:off x="2736" y="1584"/>
                <a:ext cx="816" cy="528"/>
              </a:xfrm>
              <a:prstGeom prst="line">
                <a:avLst/>
              </a:prstGeom>
              <a:ln w="38100" cap="flat" cmpd="sng">
                <a:solidFill>
                  <a:schemeClr val="tx1"/>
                </a:solidFill>
                <a:prstDash val="solid"/>
                <a:headEnd type="none" w="sm" len="sm"/>
                <a:tailEnd type="none" w="sm" len="sm"/>
              </a:ln>
            </p:spPr>
          </p:sp>
        </p:grpSp>
        <p:grpSp>
          <p:nvGrpSpPr>
            <p:cNvPr id="391194" name="组合 391193"/>
            <p:cNvGrpSpPr/>
            <p:nvPr/>
          </p:nvGrpSpPr>
          <p:grpSpPr>
            <a:xfrm>
              <a:off x="624" y="3504"/>
              <a:ext cx="3984" cy="653"/>
              <a:chOff x="480" y="2832"/>
              <a:chExt cx="3984" cy="653"/>
            </a:xfrm>
          </p:grpSpPr>
          <p:grpSp>
            <p:nvGrpSpPr>
              <p:cNvPr id="391195" name="组合 391194"/>
              <p:cNvGrpSpPr/>
              <p:nvPr/>
            </p:nvGrpSpPr>
            <p:grpSpPr>
              <a:xfrm>
                <a:off x="480" y="3072"/>
                <a:ext cx="240" cy="365"/>
                <a:chOff x="4176" y="1104"/>
                <a:chExt cx="240" cy="365"/>
              </a:xfrm>
            </p:grpSpPr>
            <p:sp>
              <p:nvSpPr>
                <p:cNvPr id="391196" name="椭圆 391195"/>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1197" name="文本框 391196"/>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1198" name="组合 391197"/>
              <p:cNvGrpSpPr/>
              <p:nvPr/>
            </p:nvGrpSpPr>
            <p:grpSpPr>
              <a:xfrm>
                <a:off x="1104" y="3072"/>
                <a:ext cx="240" cy="365"/>
                <a:chOff x="4176" y="1104"/>
                <a:chExt cx="240" cy="365"/>
              </a:xfrm>
            </p:grpSpPr>
            <p:sp>
              <p:nvSpPr>
                <p:cNvPr id="391199" name="椭圆 391198"/>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1200" name="文本框 391199"/>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sp>
            <p:nvSpPr>
              <p:cNvPr id="391201" name="直接连接符 391200"/>
              <p:cNvSpPr/>
              <p:nvPr/>
            </p:nvSpPr>
            <p:spPr>
              <a:xfrm flipH="1">
                <a:off x="672" y="2880"/>
                <a:ext cx="144" cy="240"/>
              </a:xfrm>
              <a:prstGeom prst="line">
                <a:avLst/>
              </a:prstGeom>
              <a:ln w="38100" cap="flat" cmpd="sng">
                <a:solidFill>
                  <a:schemeClr val="tx1"/>
                </a:solidFill>
                <a:prstDash val="solid"/>
                <a:headEnd type="none" w="sm" len="sm"/>
                <a:tailEnd type="none" w="sm" len="sm"/>
              </a:ln>
            </p:spPr>
          </p:sp>
          <p:sp>
            <p:nvSpPr>
              <p:cNvPr id="391202" name="直接连接符 391201"/>
              <p:cNvSpPr/>
              <p:nvPr/>
            </p:nvSpPr>
            <p:spPr>
              <a:xfrm>
                <a:off x="1008" y="2832"/>
                <a:ext cx="192" cy="288"/>
              </a:xfrm>
              <a:prstGeom prst="line">
                <a:avLst/>
              </a:prstGeom>
              <a:ln w="38100" cap="flat" cmpd="sng">
                <a:solidFill>
                  <a:schemeClr val="tx1"/>
                </a:solidFill>
                <a:prstDash val="solid"/>
                <a:headEnd type="none" w="sm" len="sm"/>
                <a:tailEnd type="none" w="sm" len="sm"/>
              </a:ln>
            </p:spPr>
          </p:sp>
          <p:grpSp>
            <p:nvGrpSpPr>
              <p:cNvPr id="391203" name="组合 391202"/>
              <p:cNvGrpSpPr/>
              <p:nvPr/>
            </p:nvGrpSpPr>
            <p:grpSpPr>
              <a:xfrm>
                <a:off x="1776" y="3120"/>
                <a:ext cx="240" cy="365"/>
                <a:chOff x="4176" y="1104"/>
                <a:chExt cx="240" cy="365"/>
              </a:xfrm>
            </p:grpSpPr>
            <p:sp>
              <p:nvSpPr>
                <p:cNvPr id="391204" name="椭圆 391203"/>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1205" name="文本框 391204"/>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1206" name="组合 391205"/>
              <p:cNvGrpSpPr/>
              <p:nvPr/>
            </p:nvGrpSpPr>
            <p:grpSpPr>
              <a:xfrm>
                <a:off x="2400" y="3120"/>
                <a:ext cx="240" cy="365"/>
                <a:chOff x="4176" y="1104"/>
                <a:chExt cx="240" cy="365"/>
              </a:xfrm>
            </p:grpSpPr>
            <p:sp>
              <p:nvSpPr>
                <p:cNvPr id="391207" name="椭圆 391206"/>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1208" name="文本框 391207"/>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sp>
            <p:nvSpPr>
              <p:cNvPr id="391209" name="直接连接符 391208"/>
              <p:cNvSpPr/>
              <p:nvPr/>
            </p:nvSpPr>
            <p:spPr>
              <a:xfrm flipH="1">
                <a:off x="1968" y="2928"/>
                <a:ext cx="144" cy="240"/>
              </a:xfrm>
              <a:prstGeom prst="line">
                <a:avLst/>
              </a:prstGeom>
              <a:ln w="38100" cap="flat" cmpd="sng">
                <a:solidFill>
                  <a:schemeClr val="tx1"/>
                </a:solidFill>
                <a:prstDash val="solid"/>
                <a:headEnd type="none" w="sm" len="sm"/>
                <a:tailEnd type="none" w="sm" len="sm"/>
              </a:ln>
            </p:spPr>
          </p:sp>
          <p:sp>
            <p:nvSpPr>
              <p:cNvPr id="391210" name="直接连接符 391209"/>
              <p:cNvSpPr/>
              <p:nvPr/>
            </p:nvSpPr>
            <p:spPr>
              <a:xfrm>
                <a:off x="2304" y="2880"/>
                <a:ext cx="192" cy="288"/>
              </a:xfrm>
              <a:prstGeom prst="line">
                <a:avLst/>
              </a:prstGeom>
              <a:ln w="38100" cap="flat" cmpd="sng">
                <a:solidFill>
                  <a:schemeClr val="tx1"/>
                </a:solidFill>
                <a:prstDash val="solid"/>
                <a:headEnd type="none" w="sm" len="sm"/>
                <a:tailEnd type="none" w="sm" len="sm"/>
              </a:ln>
            </p:spPr>
          </p:sp>
          <p:grpSp>
            <p:nvGrpSpPr>
              <p:cNvPr id="391211" name="组合 391210"/>
              <p:cNvGrpSpPr/>
              <p:nvPr/>
            </p:nvGrpSpPr>
            <p:grpSpPr>
              <a:xfrm>
                <a:off x="2928" y="3120"/>
                <a:ext cx="240" cy="365"/>
                <a:chOff x="4176" y="1104"/>
                <a:chExt cx="240" cy="365"/>
              </a:xfrm>
            </p:grpSpPr>
            <p:sp>
              <p:nvSpPr>
                <p:cNvPr id="391212" name="椭圆 391211"/>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1213" name="文本框 391212"/>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1214" name="组合 391213"/>
              <p:cNvGrpSpPr/>
              <p:nvPr/>
            </p:nvGrpSpPr>
            <p:grpSpPr>
              <a:xfrm>
                <a:off x="3360" y="3120"/>
                <a:ext cx="240" cy="365"/>
                <a:chOff x="4176" y="1104"/>
                <a:chExt cx="240" cy="365"/>
              </a:xfrm>
            </p:grpSpPr>
            <p:sp>
              <p:nvSpPr>
                <p:cNvPr id="391215" name="椭圆 391214"/>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1216" name="文本框 391215"/>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1217" name="组合 391216"/>
              <p:cNvGrpSpPr/>
              <p:nvPr/>
            </p:nvGrpSpPr>
            <p:grpSpPr>
              <a:xfrm>
                <a:off x="3792" y="3120"/>
                <a:ext cx="240" cy="365"/>
                <a:chOff x="4176" y="1104"/>
                <a:chExt cx="240" cy="365"/>
              </a:xfrm>
            </p:grpSpPr>
            <p:sp>
              <p:nvSpPr>
                <p:cNvPr id="391218" name="椭圆 391217"/>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1219" name="文本框 391218"/>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1220" name="组合 391219"/>
              <p:cNvGrpSpPr/>
              <p:nvPr/>
            </p:nvGrpSpPr>
            <p:grpSpPr>
              <a:xfrm>
                <a:off x="4224" y="3120"/>
                <a:ext cx="240" cy="365"/>
                <a:chOff x="4176" y="1104"/>
                <a:chExt cx="240" cy="365"/>
              </a:xfrm>
            </p:grpSpPr>
            <p:sp>
              <p:nvSpPr>
                <p:cNvPr id="391221" name="椭圆 391220"/>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1222" name="文本框 391221"/>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sp>
            <p:nvSpPr>
              <p:cNvPr id="391223" name="直接连接符 391222"/>
              <p:cNvSpPr/>
              <p:nvPr/>
            </p:nvSpPr>
            <p:spPr>
              <a:xfrm flipH="1">
                <a:off x="3072" y="2928"/>
                <a:ext cx="192" cy="240"/>
              </a:xfrm>
              <a:prstGeom prst="line">
                <a:avLst/>
              </a:prstGeom>
              <a:ln w="38100" cap="flat" cmpd="sng">
                <a:solidFill>
                  <a:schemeClr val="tx1"/>
                </a:solidFill>
                <a:prstDash val="solid"/>
                <a:headEnd type="none" w="sm" len="sm"/>
                <a:tailEnd type="none" w="sm" len="sm"/>
              </a:ln>
            </p:spPr>
          </p:sp>
          <p:sp>
            <p:nvSpPr>
              <p:cNvPr id="391224" name="直接连接符 391223"/>
              <p:cNvSpPr/>
              <p:nvPr/>
            </p:nvSpPr>
            <p:spPr>
              <a:xfrm>
                <a:off x="3360" y="2928"/>
                <a:ext cx="96" cy="240"/>
              </a:xfrm>
              <a:prstGeom prst="line">
                <a:avLst/>
              </a:prstGeom>
              <a:ln w="38100" cap="flat" cmpd="sng">
                <a:solidFill>
                  <a:schemeClr val="tx1"/>
                </a:solidFill>
                <a:prstDash val="solid"/>
                <a:headEnd type="none" w="sm" len="sm"/>
                <a:tailEnd type="none" w="sm" len="sm"/>
              </a:ln>
            </p:spPr>
          </p:sp>
          <p:sp>
            <p:nvSpPr>
              <p:cNvPr id="391225" name="直接连接符 391224"/>
              <p:cNvSpPr/>
              <p:nvPr/>
            </p:nvSpPr>
            <p:spPr>
              <a:xfrm flipH="1">
                <a:off x="3936" y="2928"/>
                <a:ext cx="96" cy="240"/>
              </a:xfrm>
              <a:prstGeom prst="line">
                <a:avLst/>
              </a:prstGeom>
              <a:ln w="38100" cap="flat" cmpd="sng">
                <a:solidFill>
                  <a:schemeClr val="tx1"/>
                </a:solidFill>
                <a:prstDash val="solid"/>
                <a:headEnd type="none" w="sm" len="sm"/>
                <a:tailEnd type="none" w="sm" len="sm"/>
              </a:ln>
            </p:spPr>
          </p:sp>
          <p:sp>
            <p:nvSpPr>
              <p:cNvPr id="391226" name="直接连接符 391225"/>
              <p:cNvSpPr/>
              <p:nvPr/>
            </p:nvSpPr>
            <p:spPr>
              <a:xfrm>
                <a:off x="4176" y="2928"/>
                <a:ext cx="192" cy="240"/>
              </a:xfrm>
              <a:prstGeom prst="line">
                <a:avLst/>
              </a:prstGeom>
              <a:ln w="38100" cap="flat" cmpd="sng">
                <a:solidFill>
                  <a:schemeClr val="tx1"/>
                </a:solidFill>
                <a:prstDash val="solid"/>
                <a:headEnd type="none" w="sm" len="sm"/>
                <a:tailEnd type="none" w="sm" len="sm"/>
              </a:ln>
            </p:spPr>
          </p:sp>
        </p:grpSp>
      </p:grpSp>
      <p:sp>
        <p:nvSpPr>
          <p:cNvPr id="391227" name="文本框 391226"/>
          <p:cNvSpPr txBox="1"/>
          <p:nvPr/>
        </p:nvSpPr>
        <p:spPr>
          <a:xfrm>
            <a:off x="4343400" y="3200400"/>
            <a:ext cx="304800" cy="457200"/>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a:t>
            </a:r>
            <a:endParaRPr lang="en-US" altLang="zh-CN">
              <a:latin typeface="Times New Roman" panose="02020603050405020304" pitchFamily="18" charset="0"/>
            </a:endParaRPr>
          </a:p>
        </p:txBody>
      </p:sp>
      <p:sp>
        <p:nvSpPr>
          <p:cNvPr id="391228" name="文本框 391227"/>
          <p:cNvSpPr txBox="1"/>
          <p:nvPr/>
        </p:nvSpPr>
        <p:spPr>
          <a:xfrm>
            <a:off x="2667000" y="4267200"/>
            <a:ext cx="304800" cy="457200"/>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2</a:t>
            </a:r>
            <a:endParaRPr lang="en-US" altLang="zh-CN">
              <a:latin typeface="Times New Roman" panose="02020603050405020304" pitchFamily="18" charset="0"/>
            </a:endParaRPr>
          </a:p>
        </p:txBody>
      </p:sp>
      <p:sp>
        <p:nvSpPr>
          <p:cNvPr id="391229" name="文本框 391228"/>
          <p:cNvSpPr txBox="1"/>
          <p:nvPr/>
        </p:nvSpPr>
        <p:spPr>
          <a:xfrm>
            <a:off x="5867400" y="4267200"/>
            <a:ext cx="304800" cy="457200"/>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3</a:t>
            </a:r>
            <a:endParaRPr lang="en-US" altLang="zh-CN">
              <a:latin typeface="Times New Roman" panose="02020603050405020304" pitchFamily="18" charset="0"/>
            </a:endParaRPr>
          </a:p>
        </p:txBody>
      </p:sp>
      <p:sp>
        <p:nvSpPr>
          <p:cNvPr id="391230" name="文本框 391229"/>
          <p:cNvSpPr txBox="1"/>
          <p:nvPr/>
        </p:nvSpPr>
        <p:spPr>
          <a:xfrm>
            <a:off x="1447800" y="5257800"/>
            <a:ext cx="304800" cy="457200"/>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4</a:t>
            </a:r>
            <a:endParaRPr lang="en-US" altLang="zh-CN">
              <a:latin typeface="Times New Roman" panose="02020603050405020304" pitchFamily="18" charset="0"/>
            </a:endParaRPr>
          </a:p>
        </p:txBody>
      </p:sp>
      <p:sp>
        <p:nvSpPr>
          <p:cNvPr id="391231" name="文本框 391230"/>
          <p:cNvSpPr txBox="1"/>
          <p:nvPr/>
        </p:nvSpPr>
        <p:spPr>
          <a:xfrm>
            <a:off x="3581400" y="5334000"/>
            <a:ext cx="304800" cy="457200"/>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5</a:t>
            </a:r>
            <a:endParaRPr lang="en-US" altLang="zh-CN">
              <a:latin typeface="Times New Roman" panose="02020603050405020304" pitchFamily="18" charset="0"/>
            </a:endParaRPr>
          </a:p>
        </p:txBody>
      </p:sp>
      <p:sp>
        <p:nvSpPr>
          <p:cNvPr id="391232" name="文本框 391231"/>
          <p:cNvSpPr txBox="1"/>
          <p:nvPr/>
        </p:nvSpPr>
        <p:spPr>
          <a:xfrm>
            <a:off x="5334000" y="5257800"/>
            <a:ext cx="304800" cy="457200"/>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6</a:t>
            </a:r>
            <a:endParaRPr lang="en-US" altLang="zh-CN">
              <a:latin typeface="Times New Roman" panose="02020603050405020304" pitchFamily="18" charset="0"/>
            </a:endParaRPr>
          </a:p>
        </p:txBody>
      </p:sp>
      <p:sp>
        <p:nvSpPr>
          <p:cNvPr id="391233" name="文本框 391232"/>
          <p:cNvSpPr txBox="1"/>
          <p:nvPr/>
        </p:nvSpPr>
        <p:spPr>
          <a:xfrm>
            <a:off x="6629400" y="5334000"/>
            <a:ext cx="304800" cy="457200"/>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7</a:t>
            </a:r>
            <a:endParaRPr lang="en-US" altLang="zh-CN">
              <a:latin typeface="Times New Roman" panose="02020603050405020304" pitchFamily="18" charset="0"/>
            </a:endParaRPr>
          </a:p>
        </p:txBody>
      </p:sp>
      <p:sp>
        <p:nvSpPr>
          <p:cNvPr id="391234" name="文本框 391233"/>
          <p:cNvSpPr txBox="1"/>
          <p:nvPr/>
        </p:nvSpPr>
        <p:spPr>
          <a:xfrm>
            <a:off x="1066800" y="5943600"/>
            <a:ext cx="304800" cy="457200"/>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8</a:t>
            </a:r>
            <a:endParaRPr lang="en-US" altLang="zh-CN">
              <a:latin typeface="Times New Roman" panose="02020603050405020304" pitchFamily="18" charset="0"/>
            </a:endParaRPr>
          </a:p>
        </p:txBody>
      </p:sp>
      <p:sp>
        <p:nvSpPr>
          <p:cNvPr id="391235" name="文本框 391234"/>
          <p:cNvSpPr txBox="1"/>
          <p:nvPr/>
        </p:nvSpPr>
        <p:spPr>
          <a:xfrm>
            <a:off x="2057400" y="5943600"/>
            <a:ext cx="304800" cy="457200"/>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9</a:t>
            </a:r>
            <a:endParaRPr lang="en-US" altLang="zh-CN">
              <a:latin typeface="Times New Roman" panose="02020603050405020304" pitchFamily="18" charset="0"/>
            </a:endParaRPr>
          </a:p>
        </p:txBody>
      </p:sp>
      <p:sp>
        <p:nvSpPr>
          <p:cNvPr id="391236" name="文本框 391235"/>
          <p:cNvSpPr txBox="1"/>
          <p:nvPr/>
        </p:nvSpPr>
        <p:spPr>
          <a:xfrm>
            <a:off x="2971800" y="6019800"/>
            <a:ext cx="609600" cy="457200"/>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10</a:t>
            </a:r>
            <a:endParaRPr lang="en-US" altLang="zh-CN">
              <a:latin typeface="Times New Roman" panose="02020603050405020304" pitchFamily="18" charset="0"/>
            </a:endParaRPr>
          </a:p>
        </p:txBody>
      </p:sp>
      <p:sp>
        <p:nvSpPr>
          <p:cNvPr id="391237" name="文本框 391236"/>
          <p:cNvSpPr txBox="1"/>
          <p:nvPr/>
        </p:nvSpPr>
        <p:spPr>
          <a:xfrm>
            <a:off x="4038600" y="6019800"/>
            <a:ext cx="609600" cy="457200"/>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11</a:t>
            </a:r>
            <a:endParaRPr lang="en-US" altLang="zh-CN">
              <a:latin typeface="Times New Roman" panose="02020603050405020304" pitchFamily="18" charset="0"/>
            </a:endParaRPr>
          </a:p>
        </p:txBody>
      </p:sp>
      <p:sp>
        <p:nvSpPr>
          <p:cNvPr id="391238" name="文本框 391237"/>
          <p:cNvSpPr txBox="1"/>
          <p:nvPr/>
        </p:nvSpPr>
        <p:spPr>
          <a:xfrm>
            <a:off x="4800600" y="6019800"/>
            <a:ext cx="609600" cy="457200"/>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12</a:t>
            </a:r>
            <a:endParaRPr lang="en-US" altLang="zh-CN">
              <a:latin typeface="Times New Roman" panose="02020603050405020304" pitchFamily="18" charset="0"/>
            </a:endParaRPr>
          </a:p>
        </p:txBody>
      </p:sp>
      <p:sp>
        <p:nvSpPr>
          <p:cNvPr id="391239" name="文本框 391238"/>
          <p:cNvSpPr txBox="1"/>
          <p:nvPr/>
        </p:nvSpPr>
        <p:spPr>
          <a:xfrm>
            <a:off x="5486400" y="6019800"/>
            <a:ext cx="609600" cy="457200"/>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13</a:t>
            </a:r>
            <a:endParaRPr lang="en-US" altLang="zh-CN">
              <a:latin typeface="Times New Roman" panose="02020603050405020304" pitchFamily="18" charset="0"/>
            </a:endParaRPr>
          </a:p>
        </p:txBody>
      </p:sp>
      <p:sp>
        <p:nvSpPr>
          <p:cNvPr id="391240" name="文本框 391239"/>
          <p:cNvSpPr txBox="1"/>
          <p:nvPr/>
        </p:nvSpPr>
        <p:spPr>
          <a:xfrm>
            <a:off x="6172200" y="6019800"/>
            <a:ext cx="609600" cy="457200"/>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14</a:t>
            </a:r>
            <a:endParaRPr lang="en-US" altLang="zh-CN">
              <a:latin typeface="Times New Roman" panose="02020603050405020304" pitchFamily="18" charset="0"/>
            </a:endParaRPr>
          </a:p>
        </p:txBody>
      </p:sp>
      <p:sp>
        <p:nvSpPr>
          <p:cNvPr id="391241" name="文本框 391240"/>
          <p:cNvSpPr txBox="1"/>
          <p:nvPr/>
        </p:nvSpPr>
        <p:spPr>
          <a:xfrm>
            <a:off x="6858000" y="6019800"/>
            <a:ext cx="609600" cy="457200"/>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15</a:t>
            </a:r>
            <a:endParaRPr lang="en-US" altLang="zh-CN">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标题 392193"/>
          <p:cNvSpPr>
            <a:spLocks noGrp="1"/>
          </p:cNvSpPr>
          <p:nvPr>
            <p:ph type="title"/>
          </p:nvPr>
        </p:nvSpPr>
        <p:spPr>
          <a:xfrm>
            <a:off x="647700" y="292735"/>
            <a:ext cx="7772400" cy="914400"/>
          </a:xfrm>
        </p:spPr>
        <p:txBody>
          <a:bodyPr anchor="ctr"/>
          <a:lstStyle/>
          <a:p>
            <a:r>
              <a:rPr lang="en-US" altLang="zh-CN"/>
              <a:t>Node Number Properties </a:t>
            </a:r>
            <a:endParaRPr lang="en-US" altLang="zh-CN"/>
          </a:p>
        </p:txBody>
      </p:sp>
      <p:sp>
        <p:nvSpPr>
          <p:cNvPr id="392195" name="文本占位符 392194"/>
          <p:cNvSpPr>
            <a:spLocks noGrp="1"/>
          </p:cNvSpPr>
          <p:nvPr>
            <p:ph type="body" idx="1"/>
          </p:nvPr>
        </p:nvSpPr>
        <p:spPr>
          <a:xfrm>
            <a:off x="457200" y="5105400"/>
            <a:ext cx="8305800" cy="1524000"/>
          </a:xfrm>
        </p:spPr>
        <p:txBody>
          <a:bodyPr/>
          <a:lstStyle/>
          <a:p>
            <a:r>
              <a:rPr lang="en-US" altLang="zh-CN" sz="2400"/>
              <a:t>Parent of node </a:t>
            </a:r>
            <a:r>
              <a:rPr lang="en-US" altLang="zh-CN" sz="2400">
                <a:solidFill>
                  <a:schemeClr val="hlink"/>
                </a:solidFill>
              </a:rPr>
              <a:t>i</a:t>
            </a:r>
            <a:r>
              <a:rPr lang="en-US" altLang="zh-CN" sz="2400"/>
              <a:t> is node </a:t>
            </a:r>
            <a:r>
              <a:rPr lang="en-US" altLang="zh-CN" sz="2400">
                <a:solidFill>
                  <a:schemeClr val="hlink"/>
                </a:solidFill>
              </a:rPr>
              <a:t>i / 2</a:t>
            </a:r>
            <a:r>
              <a:rPr lang="en-US" altLang="zh-CN" sz="2400"/>
              <a:t>, unless </a:t>
            </a:r>
            <a:r>
              <a:rPr lang="en-US" altLang="zh-CN" sz="2400">
                <a:solidFill>
                  <a:schemeClr val="hlink"/>
                </a:solidFill>
              </a:rPr>
              <a:t>i = 1</a:t>
            </a:r>
            <a:r>
              <a:rPr lang="en-US" altLang="zh-CN" sz="2400"/>
              <a:t>.</a:t>
            </a:r>
            <a:endParaRPr lang="en-US" altLang="zh-CN" sz="2400"/>
          </a:p>
          <a:p>
            <a:r>
              <a:rPr lang="en-US" altLang="zh-CN" sz="2400"/>
              <a:t>Node </a:t>
            </a:r>
            <a:r>
              <a:rPr lang="en-US" altLang="zh-CN" sz="2400">
                <a:solidFill>
                  <a:schemeClr val="hlink"/>
                </a:solidFill>
              </a:rPr>
              <a:t>1</a:t>
            </a:r>
            <a:r>
              <a:rPr lang="en-US" altLang="zh-CN" sz="2400"/>
              <a:t> is the root and has no parent.</a:t>
            </a:r>
            <a:endParaRPr lang="en-US" altLang="zh-CN" sz="2400"/>
          </a:p>
        </p:txBody>
      </p:sp>
      <p:grpSp>
        <p:nvGrpSpPr>
          <p:cNvPr id="392196" name="组合 392195"/>
          <p:cNvGrpSpPr/>
          <p:nvPr/>
        </p:nvGrpSpPr>
        <p:grpSpPr>
          <a:xfrm>
            <a:off x="1295400" y="1554163"/>
            <a:ext cx="6477000" cy="3398837"/>
            <a:chOff x="624" y="960"/>
            <a:chExt cx="4080" cy="2141"/>
          </a:xfrm>
        </p:grpSpPr>
        <p:grpSp>
          <p:nvGrpSpPr>
            <p:cNvPr id="392197" name="组合 392196"/>
            <p:cNvGrpSpPr/>
            <p:nvPr/>
          </p:nvGrpSpPr>
          <p:grpSpPr>
            <a:xfrm>
              <a:off x="624" y="960"/>
              <a:ext cx="3984" cy="2141"/>
              <a:chOff x="624" y="2016"/>
              <a:chExt cx="3984" cy="2141"/>
            </a:xfrm>
          </p:grpSpPr>
          <p:grpSp>
            <p:nvGrpSpPr>
              <p:cNvPr id="392198" name="组合 392197"/>
              <p:cNvGrpSpPr/>
              <p:nvPr/>
            </p:nvGrpSpPr>
            <p:grpSpPr>
              <a:xfrm>
                <a:off x="912" y="2880"/>
                <a:ext cx="3456" cy="768"/>
                <a:chOff x="768" y="2208"/>
                <a:chExt cx="3456" cy="768"/>
              </a:xfrm>
            </p:grpSpPr>
            <p:sp>
              <p:nvSpPr>
                <p:cNvPr id="392199" name="椭圆 392198"/>
                <p:cNvSpPr/>
                <p:nvPr/>
              </p:nvSpPr>
              <p:spPr>
                <a:xfrm>
                  <a:off x="768" y="2688"/>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2200" name="椭圆 392199"/>
                <p:cNvSpPr/>
                <p:nvPr/>
              </p:nvSpPr>
              <p:spPr>
                <a:xfrm>
                  <a:off x="2064" y="2736"/>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2201" name="椭圆 392200"/>
                <p:cNvSpPr/>
                <p:nvPr/>
              </p:nvSpPr>
              <p:spPr>
                <a:xfrm>
                  <a:off x="3168" y="2688"/>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2202" name="椭圆 392201"/>
                <p:cNvSpPr/>
                <p:nvPr/>
              </p:nvSpPr>
              <p:spPr>
                <a:xfrm>
                  <a:off x="3984" y="2736"/>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2203" name="直接连接符 392202"/>
                <p:cNvSpPr/>
                <p:nvPr/>
              </p:nvSpPr>
              <p:spPr>
                <a:xfrm flipH="1">
                  <a:off x="3312" y="2256"/>
                  <a:ext cx="240" cy="432"/>
                </a:xfrm>
                <a:prstGeom prst="line">
                  <a:avLst/>
                </a:prstGeom>
                <a:ln w="38100" cap="flat" cmpd="sng">
                  <a:solidFill>
                    <a:schemeClr val="tx1"/>
                  </a:solidFill>
                  <a:prstDash val="solid"/>
                  <a:headEnd type="none" w="sm" len="sm"/>
                  <a:tailEnd type="none" w="sm" len="sm"/>
                </a:ln>
              </p:spPr>
            </p:sp>
            <p:sp>
              <p:nvSpPr>
                <p:cNvPr id="392204" name="直接连接符 392203"/>
                <p:cNvSpPr/>
                <p:nvPr/>
              </p:nvSpPr>
              <p:spPr>
                <a:xfrm>
                  <a:off x="3744" y="2208"/>
                  <a:ext cx="336" cy="528"/>
                </a:xfrm>
                <a:prstGeom prst="line">
                  <a:avLst/>
                </a:prstGeom>
                <a:ln w="38100" cap="flat" cmpd="sng">
                  <a:solidFill>
                    <a:schemeClr val="tx1"/>
                  </a:solidFill>
                  <a:prstDash val="solid"/>
                  <a:headEnd type="none" w="sm" len="sm"/>
                  <a:tailEnd type="none" w="sm" len="sm"/>
                </a:ln>
              </p:spPr>
            </p:sp>
            <p:sp>
              <p:nvSpPr>
                <p:cNvPr id="392205" name="直接连接符 392204"/>
                <p:cNvSpPr/>
                <p:nvPr/>
              </p:nvSpPr>
              <p:spPr>
                <a:xfrm flipH="1">
                  <a:off x="960" y="2208"/>
                  <a:ext cx="528" cy="528"/>
                </a:xfrm>
                <a:prstGeom prst="line">
                  <a:avLst/>
                </a:prstGeom>
                <a:ln w="38100" cap="flat" cmpd="sng">
                  <a:solidFill>
                    <a:schemeClr val="tx1"/>
                  </a:solidFill>
                  <a:prstDash val="solid"/>
                  <a:headEnd type="none" w="sm" len="sm"/>
                  <a:tailEnd type="none" w="sm" len="sm"/>
                </a:ln>
              </p:spPr>
            </p:sp>
            <p:sp>
              <p:nvSpPr>
                <p:cNvPr id="392206" name="直接连接符 392205"/>
                <p:cNvSpPr/>
                <p:nvPr/>
              </p:nvSpPr>
              <p:spPr>
                <a:xfrm>
                  <a:off x="1728" y="2208"/>
                  <a:ext cx="384" cy="576"/>
                </a:xfrm>
                <a:prstGeom prst="line">
                  <a:avLst/>
                </a:prstGeom>
                <a:ln w="38100" cap="flat" cmpd="sng">
                  <a:solidFill>
                    <a:schemeClr val="tx1"/>
                  </a:solidFill>
                  <a:prstDash val="solid"/>
                  <a:headEnd type="none" w="sm" len="sm"/>
                  <a:tailEnd type="none" w="sm" len="sm"/>
                </a:ln>
              </p:spPr>
            </p:sp>
          </p:grpSp>
          <p:grpSp>
            <p:nvGrpSpPr>
              <p:cNvPr id="392207" name="组合 392206"/>
              <p:cNvGrpSpPr/>
              <p:nvPr/>
            </p:nvGrpSpPr>
            <p:grpSpPr>
              <a:xfrm>
                <a:off x="2688" y="2016"/>
                <a:ext cx="240" cy="365"/>
                <a:chOff x="4176" y="1104"/>
                <a:chExt cx="240" cy="365"/>
              </a:xfrm>
            </p:grpSpPr>
            <p:sp>
              <p:nvSpPr>
                <p:cNvPr id="392208" name="椭圆 392207"/>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2209" name="文本框 392208"/>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2210" name="组合 392209"/>
              <p:cNvGrpSpPr/>
              <p:nvPr/>
            </p:nvGrpSpPr>
            <p:grpSpPr>
              <a:xfrm>
                <a:off x="1632" y="2208"/>
                <a:ext cx="2256" cy="845"/>
                <a:chOff x="1488" y="1536"/>
                <a:chExt cx="2256" cy="845"/>
              </a:xfrm>
            </p:grpSpPr>
            <p:grpSp>
              <p:nvGrpSpPr>
                <p:cNvPr id="392211" name="组合 392210"/>
                <p:cNvGrpSpPr/>
                <p:nvPr/>
              </p:nvGrpSpPr>
              <p:grpSpPr>
                <a:xfrm>
                  <a:off x="3504" y="2016"/>
                  <a:ext cx="240" cy="365"/>
                  <a:chOff x="4176" y="1104"/>
                  <a:chExt cx="240" cy="365"/>
                </a:xfrm>
              </p:grpSpPr>
              <p:sp>
                <p:nvSpPr>
                  <p:cNvPr id="392212" name="椭圆 392211"/>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2213" name="文本框 392212"/>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2214" name="组合 392213"/>
                <p:cNvGrpSpPr/>
                <p:nvPr/>
              </p:nvGrpSpPr>
              <p:grpSpPr>
                <a:xfrm>
                  <a:off x="1488" y="2016"/>
                  <a:ext cx="240" cy="365"/>
                  <a:chOff x="4176" y="1104"/>
                  <a:chExt cx="240" cy="365"/>
                </a:xfrm>
              </p:grpSpPr>
              <p:sp>
                <p:nvSpPr>
                  <p:cNvPr id="392215" name="椭圆 392214"/>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2216" name="文本框 392215"/>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sp>
              <p:nvSpPr>
                <p:cNvPr id="392217" name="直接连接符 392216"/>
                <p:cNvSpPr/>
                <p:nvPr/>
              </p:nvSpPr>
              <p:spPr>
                <a:xfrm flipH="1">
                  <a:off x="1680" y="1536"/>
                  <a:ext cx="864" cy="528"/>
                </a:xfrm>
                <a:prstGeom prst="line">
                  <a:avLst/>
                </a:prstGeom>
                <a:ln w="38100" cap="flat" cmpd="sng">
                  <a:solidFill>
                    <a:schemeClr val="tx1"/>
                  </a:solidFill>
                  <a:prstDash val="solid"/>
                  <a:headEnd type="none" w="sm" len="sm"/>
                  <a:tailEnd type="none" w="sm" len="sm"/>
                </a:ln>
              </p:spPr>
            </p:sp>
            <p:sp>
              <p:nvSpPr>
                <p:cNvPr id="392218" name="直接连接符 392217"/>
                <p:cNvSpPr/>
                <p:nvPr/>
              </p:nvSpPr>
              <p:spPr>
                <a:xfrm>
                  <a:off x="2736" y="1584"/>
                  <a:ext cx="816" cy="528"/>
                </a:xfrm>
                <a:prstGeom prst="line">
                  <a:avLst/>
                </a:prstGeom>
                <a:ln w="38100" cap="flat" cmpd="sng">
                  <a:solidFill>
                    <a:schemeClr val="tx1"/>
                  </a:solidFill>
                  <a:prstDash val="solid"/>
                  <a:headEnd type="none" w="sm" len="sm"/>
                  <a:tailEnd type="none" w="sm" len="sm"/>
                </a:ln>
              </p:spPr>
            </p:sp>
          </p:grpSp>
          <p:grpSp>
            <p:nvGrpSpPr>
              <p:cNvPr id="392219" name="组合 392218"/>
              <p:cNvGrpSpPr/>
              <p:nvPr/>
            </p:nvGrpSpPr>
            <p:grpSpPr>
              <a:xfrm>
                <a:off x="624" y="3504"/>
                <a:ext cx="3984" cy="653"/>
                <a:chOff x="480" y="2832"/>
                <a:chExt cx="3984" cy="653"/>
              </a:xfrm>
            </p:grpSpPr>
            <p:grpSp>
              <p:nvGrpSpPr>
                <p:cNvPr id="392220" name="组合 392219"/>
                <p:cNvGrpSpPr/>
                <p:nvPr/>
              </p:nvGrpSpPr>
              <p:grpSpPr>
                <a:xfrm>
                  <a:off x="480" y="3072"/>
                  <a:ext cx="240" cy="365"/>
                  <a:chOff x="4176" y="1104"/>
                  <a:chExt cx="240" cy="365"/>
                </a:xfrm>
              </p:grpSpPr>
              <p:sp>
                <p:nvSpPr>
                  <p:cNvPr id="392221" name="椭圆 392220"/>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2222" name="文本框 392221"/>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2223" name="组合 392222"/>
                <p:cNvGrpSpPr/>
                <p:nvPr/>
              </p:nvGrpSpPr>
              <p:grpSpPr>
                <a:xfrm>
                  <a:off x="1104" y="3072"/>
                  <a:ext cx="240" cy="365"/>
                  <a:chOff x="4176" y="1104"/>
                  <a:chExt cx="240" cy="365"/>
                </a:xfrm>
              </p:grpSpPr>
              <p:sp>
                <p:nvSpPr>
                  <p:cNvPr id="392224" name="椭圆 392223"/>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2225" name="文本框 392224"/>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sp>
              <p:nvSpPr>
                <p:cNvPr id="392226" name="直接连接符 392225"/>
                <p:cNvSpPr/>
                <p:nvPr/>
              </p:nvSpPr>
              <p:spPr>
                <a:xfrm flipH="1">
                  <a:off x="672" y="2880"/>
                  <a:ext cx="144" cy="240"/>
                </a:xfrm>
                <a:prstGeom prst="line">
                  <a:avLst/>
                </a:prstGeom>
                <a:ln w="38100" cap="flat" cmpd="sng">
                  <a:solidFill>
                    <a:schemeClr val="tx1"/>
                  </a:solidFill>
                  <a:prstDash val="solid"/>
                  <a:headEnd type="none" w="sm" len="sm"/>
                  <a:tailEnd type="none" w="sm" len="sm"/>
                </a:ln>
              </p:spPr>
            </p:sp>
            <p:sp>
              <p:nvSpPr>
                <p:cNvPr id="392227" name="直接连接符 392226"/>
                <p:cNvSpPr/>
                <p:nvPr/>
              </p:nvSpPr>
              <p:spPr>
                <a:xfrm>
                  <a:off x="1008" y="2832"/>
                  <a:ext cx="192" cy="288"/>
                </a:xfrm>
                <a:prstGeom prst="line">
                  <a:avLst/>
                </a:prstGeom>
                <a:ln w="38100" cap="flat" cmpd="sng">
                  <a:solidFill>
                    <a:schemeClr val="tx1"/>
                  </a:solidFill>
                  <a:prstDash val="solid"/>
                  <a:headEnd type="none" w="sm" len="sm"/>
                  <a:tailEnd type="none" w="sm" len="sm"/>
                </a:ln>
              </p:spPr>
            </p:sp>
            <p:grpSp>
              <p:nvGrpSpPr>
                <p:cNvPr id="392228" name="组合 392227"/>
                <p:cNvGrpSpPr/>
                <p:nvPr/>
              </p:nvGrpSpPr>
              <p:grpSpPr>
                <a:xfrm>
                  <a:off x="1776" y="3120"/>
                  <a:ext cx="240" cy="365"/>
                  <a:chOff x="4176" y="1104"/>
                  <a:chExt cx="240" cy="365"/>
                </a:xfrm>
              </p:grpSpPr>
              <p:sp>
                <p:nvSpPr>
                  <p:cNvPr id="392229" name="椭圆 392228"/>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2230" name="文本框 392229"/>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2231" name="组合 392230"/>
                <p:cNvGrpSpPr/>
                <p:nvPr/>
              </p:nvGrpSpPr>
              <p:grpSpPr>
                <a:xfrm>
                  <a:off x="2400" y="3120"/>
                  <a:ext cx="240" cy="365"/>
                  <a:chOff x="4176" y="1104"/>
                  <a:chExt cx="240" cy="365"/>
                </a:xfrm>
              </p:grpSpPr>
              <p:sp>
                <p:nvSpPr>
                  <p:cNvPr id="392232" name="椭圆 392231"/>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2233" name="文本框 392232"/>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sp>
              <p:nvSpPr>
                <p:cNvPr id="392234" name="直接连接符 392233"/>
                <p:cNvSpPr/>
                <p:nvPr/>
              </p:nvSpPr>
              <p:spPr>
                <a:xfrm flipH="1">
                  <a:off x="1968" y="2928"/>
                  <a:ext cx="144" cy="240"/>
                </a:xfrm>
                <a:prstGeom prst="line">
                  <a:avLst/>
                </a:prstGeom>
                <a:ln w="38100" cap="flat" cmpd="sng">
                  <a:solidFill>
                    <a:schemeClr val="tx1"/>
                  </a:solidFill>
                  <a:prstDash val="solid"/>
                  <a:headEnd type="none" w="sm" len="sm"/>
                  <a:tailEnd type="none" w="sm" len="sm"/>
                </a:ln>
              </p:spPr>
            </p:sp>
            <p:sp>
              <p:nvSpPr>
                <p:cNvPr id="392235" name="直接连接符 392234"/>
                <p:cNvSpPr/>
                <p:nvPr/>
              </p:nvSpPr>
              <p:spPr>
                <a:xfrm>
                  <a:off x="2304" y="2880"/>
                  <a:ext cx="192" cy="288"/>
                </a:xfrm>
                <a:prstGeom prst="line">
                  <a:avLst/>
                </a:prstGeom>
                <a:ln w="38100" cap="flat" cmpd="sng">
                  <a:solidFill>
                    <a:schemeClr val="tx1"/>
                  </a:solidFill>
                  <a:prstDash val="solid"/>
                  <a:headEnd type="none" w="sm" len="sm"/>
                  <a:tailEnd type="none" w="sm" len="sm"/>
                </a:ln>
              </p:spPr>
            </p:sp>
            <p:grpSp>
              <p:nvGrpSpPr>
                <p:cNvPr id="392236" name="组合 392235"/>
                <p:cNvGrpSpPr/>
                <p:nvPr/>
              </p:nvGrpSpPr>
              <p:grpSpPr>
                <a:xfrm>
                  <a:off x="2928" y="3120"/>
                  <a:ext cx="240" cy="365"/>
                  <a:chOff x="4176" y="1104"/>
                  <a:chExt cx="240" cy="365"/>
                </a:xfrm>
              </p:grpSpPr>
              <p:sp>
                <p:nvSpPr>
                  <p:cNvPr id="392237" name="椭圆 392236"/>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2238" name="文本框 392237"/>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2239" name="组合 392238"/>
                <p:cNvGrpSpPr/>
                <p:nvPr/>
              </p:nvGrpSpPr>
              <p:grpSpPr>
                <a:xfrm>
                  <a:off x="3360" y="3120"/>
                  <a:ext cx="240" cy="365"/>
                  <a:chOff x="4176" y="1104"/>
                  <a:chExt cx="240" cy="365"/>
                </a:xfrm>
              </p:grpSpPr>
              <p:sp>
                <p:nvSpPr>
                  <p:cNvPr id="392240" name="椭圆 392239"/>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2241" name="文本框 392240"/>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2242" name="组合 392241"/>
                <p:cNvGrpSpPr/>
                <p:nvPr/>
              </p:nvGrpSpPr>
              <p:grpSpPr>
                <a:xfrm>
                  <a:off x="3792" y="3120"/>
                  <a:ext cx="240" cy="365"/>
                  <a:chOff x="4176" y="1104"/>
                  <a:chExt cx="240" cy="365"/>
                </a:xfrm>
              </p:grpSpPr>
              <p:sp>
                <p:nvSpPr>
                  <p:cNvPr id="392243" name="椭圆 392242"/>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2244" name="文本框 392243"/>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2245" name="组合 392244"/>
                <p:cNvGrpSpPr/>
                <p:nvPr/>
              </p:nvGrpSpPr>
              <p:grpSpPr>
                <a:xfrm>
                  <a:off x="4224" y="3120"/>
                  <a:ext cx="240" cy="365"/>
                  <a:chOff x="4176" y="1104"/>
                  <a:chExt cx="240" cy="365"/>
                </a:xfrm>
              </p:grpSpPr>
              <p:sp>
                <p:nvSpPr>
                  <p:cNvPr id="392246" name="椭圆 392245"/>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2247" name="文本框 392246"/>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sp>
              <p:nvSpPr>
                <p:cNvPr id="392248" name="直接连接符 392247"/>
                <p:cNvSpPr/>
                <p:nvPr/>
              </p:nvSpPr>
              <p:spPr>
                <a:xfrm flipH="1">
                  <a:off x="3072" y="2928"/>
                  <a:ext cx="192" cy="240"/>
                </a:xfrm>
                <a:prstGeom prst="line">
                  <a:avLst/>
                </a:prstGeom>
                <a:ln w="38100" cap="flat" cmpd="sng">
                  <a:solidFill>
                    <a:schemeClr val="tx1"/>
                  </a:solidFill>
                  <a:prstDash val="solid"/>
                  <a:headEnd type="none" w="sm" len="sm"/>
                  <a:tailEnd type="none" w="sm" len="sm"/>
                </a:ln>
              </p:spPr>
            </p:sp>
            <p:sp>
              <p:nvSpPr>
                <p:cNvPr id="392249" name="直接连接符 392248"/>
                <p:cNvSpPr/>
                <p:nvPr/>
              </p:nvSpPr>
              <p:spPr>
                <a:xfrm>
                  <a:off x="3360" y="2928"/>
                  <a:ext cx="96" cy="240"/>
                </a:xfrm>
                <a:prstGeom prst="line">
                  <a:avLst/>
                </a:prstGeom>
                <a:ln w="38100" cap="flat" cmpd="sng">
                  <a:solidFill>
                    <a:schemeClr val="tx1"/>
                  </a:solidFill>
                  <a:prstDash val="solid"/>
                  <a:headEnd type="none" w="sm" len="sm"/>
                  <a:tailEnd type="none" w="sm" len="sm"/>
                </a:ln>
              </p:spPr>
            </p:sp>
            <p:sp>
              <p:nvSpPr>
                <p:cNvPr id="392250" name="直接连接符 392249"/>
                <p:cNvSpPr/>
                <p:nvPr/>
              </p:nvSpPr>
              <p:spPr>
                <a:xfrm flipH="1">
                  <a:off x="3936" y="2928"/>
                  <a:ext cx="96" cy="240"/>
                </a:xfrm>
                <a:prstGeom prst="line">
                  <a:avLst/>
                </a:prstGeom>
                <a:ln w="38100" cap="flat" cmpd="sng">
                  <a:solidFill>
                    <a:schemeClr val="tx1"/>
                  </a:solidFill>
                  <a:prstDash val="solid"/>
                  <a:headEnd type="none" w="sm" len="sm"/>
                  <a:tailEnd type="none" w="sm" len="sm"/>
                </a:ln>
              </p:spPr>
            </p:sp>
            <p:sp>
              <p:nvSpPr>
                <p:cNvPr id="392251" name="直接连接符 392250"/>
                <p:cNvSpPr/>
                <p:nvPr/>
              </p:nvSpPr>
              <p:spPr>
                <a:xfrm>
                  <a:off x="4176" y="2928"/>
                  <a:ext cx="192" cy="240"/>
                </a:xfrm>
                <a:prstGeom prst="line">
                  <a:avLst/>
                </a:prstGeom>
                <a:ln w="38100" cap="flat" cmpd="sng">
                  <a:solidFill>
                    <a:schemeClr val="tx1"/>
                  </a:solidFill>
                  <a:prstDash val="solid"/>
                  <a:headEnd type="none" w="sm" len="sm"/>
                  <a:tailEnd type="none" w="sm" len="sm"/>
                </a:ln>
              </p:spPr>
            </p:sp>
          </p:grpSp>
        </p:grpSp>
        <p:sp>
          <p:nvSpPr>
            <p:cNvPr id="392252" name="文本框 392251"/>
            <p:cNvSpPr txBox="1"/>
            <p:nvPr/>
          </p:nvSpPr>
          <p:spPr>
            <a:xfrm>
              <a:off x="2736" y="960"/>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a:t>
              </a:r>
              <a:endParaRPr lang="en-US" altLang="zh-CN">
                <a:latin typeface="Times New Roman" panose="02020603050405020304" pitchFamily="18" charset="0"/>
              </a:endParaRPr>
            </a:p>
          </p:txBody>
        </p:sp>
        <p:sp>
          <p:nvSpPr>
            <p:cNvPr id="392253" name="文本框 392252"/>
            <p:cNvSpPr txBox="1"/>
            <p:nvPr/>
          </p:nvSpPr>
          <p:spPr>
            <a:xfrm>
              <a:off x="1680" y="1632"/>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2</a:t>
              </a:r>
              <a:endParaRPr lang="en-US" altLang="zh-CN">
                <a:latin typeface="Times New Roman" panose="02020603050405020304" pitchFamily="18" charset="0"/>
              </a:endParaRPr>
            </a:p>
          </p:txBody>
        </p:sp>
        <p:sp>
          <p:nvSpPr>
            <p:cNvPr id="392254" name="文本框 392253"/>
            <p:cNvSpPr txBox="1"/>
            <p:nvPr/>
          </p:nvSpPr>
          <p:spPr>
            <a:xfrm>
              <a:off x="3696" y="1632"/>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3</a:t>
              </a:r>
              <a:endParaRPr lang="en-US" altLang="zh-CN">
                <a:latin typeface="Times New Roman" panose="02020603050405020304" pitchFamily="18" charset="0"/>
              </a:endParaRPr>
            </a:p>
          </p:txBody>
        </p:sp>
        <p:sp>
          <p:nvSpPr>
            <p:cNvPr id="392255" name="文本框 392254"/>
            <p:cNvSpPr txBox="1"/>
            <p:nvPr/>
          </p:nvSpPr>
          <p:spPr>
            <a:xfrm>
              <a:off x="912" y="2256"/>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4</a:t>
              </a:r>
              <a:endParaRPr lang="en-US" altLang="zh-CN">
                <a:latin typeface="Times New Roman" panose="02020603050405020304" pitchFamily="18" charset="0"/>
              </a:endParaRPr>
            </a:p>
          </p:txBody>
        </p:sp>
        <p:sp>
          <p:nvSpPr>
            <p:cNvPr id="392256" name="文本框 392255"/>
            <p:cNvSpPr txBox="1"/>
            <p:nvPr/>
          </p:nvSpPr>
          <p:spPr>
            <a:xfrm>
              <a:off x="2256" y="2304"/>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5</a:t>
              </a:r>
              <a:endParaRPr lang="en-US" altLang="zh-CN">
                <a:latin typeface="Times New Roman" panose="02020603050405020304" pitchFamily="18" charset="0"/>
              </a:endParaRPr>
            </a:p>
          </p:txBody>
        </p:sp>
        <p:sp>
          <p:nvSpPr>
            <p:cNvPr id="392257" name="文本框 392256"/>
            <p:cNvSpPr txBox="1"/>
            <p:nvPr/>
          </p:nvSpPr>
          <p:spPr>
            <a:xfrm>
              <a:off x="3360" y="2256"/>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6</a:t>
              </a:r>
              <a:endParaRPr lang="en-US" altLang="zh-CN">
                <a:latin typeface="Times New Roman" panose="02020603050405020304" pitchFamily="18" charset="0"/>
              </a:endParaRPr>
            </a:p>
          </p:txBody>
        </p:sp>
        <p:sp>
          <p:nvSpPr>
            <p:cNvPr id="392258" name="文本框 392257"/>
            <p:cNvSpPr txBox="1"/>
            <p:nvPr/>
          </p:nvSpPr>
          <p:spPr>
            <a:xfrm>
              <a:off x="4176" y="2304"/>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7</a:t>
              </a:r>
              <a:endParaRPr lang="en-US" altLang="zh-CN">
                <a:latin typeface="Times New Roman" panose="02020603050405020304" pitchFamily="18" charset="0"/>
              </a:endParaRPr>
            </a:p>
          </p:txBody>
        </p:sp>
        <p:sp>
          <p:nvSpPr>
            <p:cNvPr id="392259" name="文本框 392258"/>
            <p:cNvSpPr txBox="1"/>
            <p:nvPr/>
          </p:nvSpPr>
          <p:spPr>
            <a:xfrm>
              <a:off x="672" y="2688"/>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8</a:t>
              </a:r>
              <a:endParaRPr lang="en-US" altLang="zh-CN">
                <a:latin typeface="Times New Roman" panose="02020603050405020304" pitchFamily="18" charset="0"/>
              </a:endParaRPr>
            </a:p>
          </p:txBody>
        </p:sp>
        <p:sp>
          <p:nvSpPr>
            <p:cNvPr id="392260" name="文本框 392259"/>
            <p:cNvSpPr txBox="1"/>
            <p:nvPr/>
          </p:nvSpPr>
          <p:spPr>
            <a:xfrm>
              <a:off x="1296" y="2688"/>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9</a:t>
              </a:r>
              <a:endParaRPr lang="en-US" altLang="zh-CN">
                <a:latin typeface="Times New Roman" panose="02020603050405020304" pitchFamily="18" charset="0"/>
              </a:endParaRPr>
            </a:p>
          </p:txBody>
        </p:sp>
        <p:sp>
          <p:nvSpPr>
            <p:cNvPr id="392261" name="文本框 392260"/>
            <p:cNvSpPr txBox="1"/>
            <p:nvPr/>
          </p:nvSpPr>
          <p:spPr>
            <a:xfrm>
              <a:off x="1872"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10</a:t>
              </a:r>
              <a:endParaRPr lang="en-US" altLang="zh-CN">
                <a:latin typeface="Times New Roman" panose="02020603050405020304" pitchFamily="18" charset="0"/>
              </a:endParaRPr>
            </a:p>
          </p:txBody>
        </p:sp>
        <p:sp>
          <p:nvSpPr>
            <p:cNvPr id="392262" name="文本框 392261"/>
            <p:cNvSpPr txBox="1"/>
            <p:nvPr/>
          </p:nvSpPr>
          <p:spPr>
            <a:xfrm>
              <a:off x="2544"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11</a:t>
              </a:r>
              <a:endParaRPr lang="en-US" altLang="zh-CN">
                <a:latin typeface="Times New Roman" panose="02020603050405020304" pitchFamily="18" charset="0"/>
              </a:endParaRPr>
            </a:p>
          </p:txBody>
        </p:sp>
        <p:sp>
          <p:nvSpPr>
            <p:cNvPr id="392263" name="文本框 392262"/>
            <p:cNvSpPr txBox="1"/>
            <p:nvPr/>
          </p:nvSpPr>
          <p:spPr>
            <a:xfrm>
              <a:off x="3024"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12</a:t>
              </a:r>
              <a:endParaRPr lang="en-US" altLang="zh-CN">
                <a:latin typeface="Times New Roman" panose="02020603050405020304" pitchFamily="18" charset="0"/>
              </a:endParaRPr>
            </a:p>
          </p:txBody>
        </p:sp>
        <p:sp>
          <p:nvSpPr>
            <p:cNvPr id="392264" name="文本框 392263"/>
            <p:cNvSpPr txBox="1"/>
            <p:nvPr/>
          </p:nvSpPr>
          <p:spPr>
            <a:xfrm>
              <a:off x="3456"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13</a:t>
              </a:r>
              <a:endParaRPr lang="en-US" altLang="zh-CN">
                <a:latin typeface="Times New Roman" panose="02020603050405020304" pitchFamily="18" charset="0"/>
              </a:endParaRPr>
            </a:p>
          </p:txBody>
        </p:sp>
        <p:sp>
          <p:nvSpPr>
            <p:cNvPr id="392265" name="文本框 392264"/>
            <p:cNvSpPr txBox="1"/>
            <p:nvPr/>
          </p:nvSpPr>
          <p:spPr>
            <a:xfrm>
              <a:off x="3888"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14</a:t>
              </a:r>
              <a:endParaRPr lang="en-US" altLang="zh-CN">
                <a:latin typeface="Times New Roman" panose="02020603050405020304" pitchFamily="18" charset="0"/>
              </a:endParaRPr>
            </a:p>
          </p:txBody>
        </p:sp>
        <p:sp>
          <p:nvSpPr>
            <p:cNvPr id="392266" name="文本框 392265"/>
            <p:cNvSpPr txBox="1"/>
            <p:nvPr/>
          </p:nvSpPr>
          <p:spPr>
            <a:xfrm>
              <a:off x="4320"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15</a:t>
              </a:r>
              <a:endParaRPr lang="en-US" altLang="zh-CN">
                <a:latin typeface="Times New Roman" panose="02020603050405020304" pitchFamily="18"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标题 393217"/>
          <p:cNvSpPr>
            <a:spLocks noGrp="1"/>
          </p:cNvSpPr>
          <p:nvPr>
            <p:ph type="title"/>
          </p:nvPr>
        </p:nvSpPr>
        <p:spPr>
          <a:xfrm>
            <a:off x="1219200" y="228600"/>
            <a:ext cx="7772400" cy="914400"/>
          </a:xfrm>
        </p:spPr>
        <p:txBody>
          <a:bodyPr anchor="ctr"/>
          <a:lstStyle/>
          <a:p>
            <a:r>
              <a:rPr lang="en-US" altLang="zh-CN"/>
              <a:t>Node Number Properties </a:t>
            </a:r>
            <a:endParaRPr lang="en-US" altLang="zh-CN"/>
          </a:p>
        </p:txBody>
      </p:sp>
      <p:sp>
        <p:nvSpPr>
          <p:cNvPr id="393219" name="文本占位符 393218"/>
          <p:cNvSpPr>
            <a:spLocks noGrp="1"/>
          </p:cNvSpPr>
          <p:nvPr>
            <p:ph type="body" idx="1"/>
          </p:nvPr>
        </p:nvSpPr>
        <p:spPr>
          <a:xfrm>
            <a:off x="457200" y="4953000"/>
            <a:ext cx="8305800" cy="1676400"/>
          </a:xfrm>
        </p:spPr>
        <p:txBody>
          <a:bodyPr/>
          <a:lstStyle/>
          <a:p>
            <a:r>
              <a:rPr lang="en-US" altLang="zh-CN" sz="2400"/>
              <a:t>Left child of node </a:t>
            </a:r>
            <a:r>
              <a:rPr lang="en-US" altLang="zh-CN" sz="2400">
                <a:solidFill>
                  <a:schemeClr val="hlink"/>
                </a:solidFill>
              </a:rPr>
              <a:t>i </a:t>
            </a:r>
            <a:r>
              <a:rPr lang="en-US" altLang="zh-CN" sz="2400"/>
              <a:t>is node </a:t>
            </a:r>
            <a:r>
              <a:rPr lang="en-US" altLang="zh-CN" sz="2400">
                <a:solidFill>
                  <a:schemeClr val="hlink"/>
                </a:solidFill>
              </a:rPr>
              <a:t>2i</a:t>
            </a:r>
            <a:r>
              <a:rPr lang="en-US" altLang="zh-CN" sz="2400"/>
              <a:t>, unless </a:t>
            </a:r>
            <a:r>
              <a:rPr lang="en-US" altLang="zh-CN" sz="2400">
                <a:solidFill>
                  <a:schemeClr val="hlink"/>
                </a:solidFill>
              </a:rPr>
              <a:t>2i &gt; n</a:t>
            </a:r>
            <a:r>
              <a:rPr lang="en-US" altLang="zh-CN" sz="2400"/>
              <a:t>, where </a:t>
            </a:r>
            <a:r>
              <a:rPr lang="en-US" altLang="zh-CN" sz="2400">
                <a:solidFill>
                  <a:schemeClr val="hlink"/>
                </a:solidFill>
              </a:rPr>
              <a:t>n</a:t>
            </a:r>
            <a:r>
              <a:rPr lang="en-US" altLang="zh-CN" sz="2400"/>
              <a:t> is the number of nodes.</a:t>
            </a:r>
            <a:endParaRPr lang="en-US" altLang="zh-CN" sz="2400"/>
          </a:p>
          <a:p>
            <a:r>
              <a:rPr lang="en-US" altLang="zh-CN" sz="2400"/>
              <a:t>If </a:t>
            </a:r>
            <a:r>
              <a:rPr lang="en-US" altLang="zh-CN" sz="2400">
                <a:solidFill>
                  <a:schemeClr val="hlink"/>
                </a:solidFill>
              </a:rPr>
              <a:t>2i &gt; n</a:t>
            </a:r>
            <a:r>
              <a:rPr lang="en-US" altLang="zh-CN" sz="2400"/>
              <a:t>, node</a:t>
            </a:r>
            <a:r>
              <a:rPr lang="en-US" altLang="zh-CN" sz="2400">
                <a:solidFill>
                  <a:schemeClr val="hlink"/>
                </a:solidFill>
              </a:rPr>
              <a:t> i</a:t>
            </a:r>
            <a:r>
              <a:rPr lang="en-US" altLang="zh-CN" sz="2400"/>
              <a:t> has no left child.</a:t>
            </a:r>
            <a:endParaRPr lang="en-US" altLang="zh-CN" sz="2400"/>
          </a:p>
        </p:txBody>
      </p:sp>
      <p:grpSp>
        <p:nvGrpSpPr>
          <p:cNvPr id="393220" name="组合 393219"/>
          <p:cNvGrpSpPr/>
          <p:nvPr/>
        </p:nvGrpSpPr>
        <p:grpSpPr>
          <a:xfrm>
            <a:off x="1066800" y="1477963"/>
            <a:ext cx="6477000" cy="3398837"/>
            <a:chOff x="624" y="960"/>
            <a:chExt cx="4080" cy="2141"/>
          </a:xfrm>
        </p:grpSpPr>
        <p:grpSp>
          <p:nvGrpSpPr>
            <p:cNvPr id="393221" name="组合 393220"/>
            <p:cNvGrpSpPr/>
            <p:nvPr/>
          </p:nvGrpSpPr>
          <p:grpSpPr>
            <a:xfrm>
              <a:off x="624" y="960"/>
              <a:ext cx="3984" cy="2141"/>
              <a:chOff x="624" y="2016"/>
              <a:chExt cx="3984" cy="2141"/>
            </a:xfrm>
          </p:grpSpPr>
          <p:grpSp>
            <p:nvGrpSpPr>
              <p:cNvPr id="393222" name="组合 393221"/>
              <p:cNvGrpSpPr/>
              <p:nvPr/>
            </p:nvGrpSpPr>
            <p:grpSpPr>
              <a:xfrm>
                <a:off x="912" y="2880"/>
                <a:ext cx="3456" cy="768"/>
                <a:chOff x="768" y="2208"/>
                <a:chExt cx="3456" cy="768"/>
              </a:xfrm>
            </p:grpSpPr>
            <p:sp>
              <p:nvSpPr>
                <p:cNvPr id="393223" name="椭圆 393222"/>
                <p:cNvSpPr/>
                <p:nvPr/>
              </p:nvSpPr>
              <p:spPr>
                <a:xfrm>
                  <a:off x="768" y="2688"/>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3224" name="椭圆 393223"/>
                <p:cNvSpPr/>
                <p:nvPr/>
              </p:nvSpPr>
              <p:spPr>
                <a:xfrm>
                  <a:off x="2064" y="2736"/>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3225" name="椭圆 393224"/>
                <p:cNvSpPr/>
                <p:nvPr/>
              </p:nvSpPr>
              <p:spPr>
                <a:xfrm>
                  <a:off x="3168" y="2688"/>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3226" name="椭圆 393225"/>
                <p:cNvSpPr/>
                <p:nvPr/>
              </p:nvSpPr>
              <p:spPr>
                <a:xfrm>
                  <a:off x="3984" y="2736"/>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3227" name="直接连接符 393226"/>
                <p:cNvSpPr/>
                <p:nvPr/>
              </p:nvSpPr>
              <p:spPr>
                <a:xfrm flipH="1">
                  <a:off x="3312" y="2256"/>
                  <a:ext cx="240" cy="432"/>
                </a:xfrm>
                <a:prstGeom prst="line">
                  <a:avLst/>
                </a:prstGeom>
                <a:ln w="38100" cap="flat" cmpd="sng">
                  <a:solidFill>
                    <a:schemeClr val="tx1"/>
                  </a:solidFill>
                  <a:prstDash val="solid"/>
                  <a:headEnd type="none" w="sm" len="sm"/>
                  <a:tailEnd type="none" w="sm" len="sm"/>
                </a:ln>
              </p:spPr>
            </p:sp>
            <p:sp>
              <p:nvSpPr>
                <p:cNvPr id="393228" name="直接连接符 393227"/>
                <p:cNvSpPr/>
                <p:nvPr/>
              </p:nvSpPr>
              <p:spPr>
                <a:xfrm>
                  <a:off x="3744" y="2208"/>
                  <a:ext cx="336" cy="528"/>
                </a:xfrm>
                <a:prstGeom prst="line">
                  <a:avLst/>
                </a:prstGeom>
                <a:ln w="38100" cap="flat" cmpd="sng">
                  <a:solidFill>
                    <a:schemeClr val="tx1"/>
                  </a:solidFill>
                  <a:prstDash val="solid"/>
                  <a:headEnd type="none" w="sm" len="sm"/>
                  <a:tailEnd type="none" w="sm" len="sm"/>
                </a:ln>
              </p:spPr>
            </p:sp>
            <p:sp>
              <p:nvSpPr>
                <p:cNvPr id="393229" name="直接连接符 393228"/>
                <p:cNvSpPr/>
                <p:nvPr/>
              </p:nvSpPr>
              <p:spPr>
                <a:xfrm flipH="1">
                  <a:off x="960" y="2208"/>
                  <a:ext cx="528" cy="528"/>
                </a:xfrm>
                <a:prstGeom prst="line">
                  <a:avLst/>
                </a:prstGeom>
                <a:ln w="38100" cap="flat" cmpd="sng">
                  <a:solidFill>
                    <a:schemeClr val="tx1"/>
                  </a:solidFill>
                  <a:prstDash val="solid"/>
                  <a:headEnd type="none" w="sm" len="sm"/>
                  <a:tailEnd type="none" w="sm" len="sm"/>
                </a:ln>
              </p:spPr>
            </p:sp>
            <p:sp>
              <p:nvSpPr>
                <p:cNvPr id="393230" name="直接连接符 393229"/>
                <p:cNvSpPr/>
                <p:nvPr/>
              </p:nvSpPr>
              <p:spPr>
                <a:xfrm>
                  <a:off x="1728" y="2208"/>
                  <a:ext cx="384" cy="576"/>
                </a:xfrm>
                <a:prstGeom prst="line">
                  <a:avLst/>
                </a:prstGeom>
                <a:ln w="38100" cap="flat" cmpd="sng">
                  <a:solidFill>
                    <a:schemeClr val="tx1"/>
                  </a:solidFill>
                  <a:prstDash val="solid"/>
                  <a:headEnd type="none" w="sm" len="sm"/>
                  <a:tailEnd type="none" w="sm" len="sm"/>
                </a:ln>
              </p:spPr>
            </p:sp>
          </p:grpSp>
          <p:grpSp>
            <p:nvGrpSpPr>
              <p:cNvPr id="393231" name="组合 393230"/>
              <p:cNvGrpSpPr/>
              <p:nvPr/>
            </p:nvGrpSpPr>
            <p:grpSpPr>
              <a:xfrm>
                <a:off x="2688" y="2016"/>
                <a:ext cx="240" cy="365"/>
                <a:chOff x="4176" y="1104"/>
                <a:chExt cx="240" cy="365"/>
              </a:xfrm>
            </p:grpSpPr>
            <p:sp>
              <p:nvSpPr>
                <p:cNvPr id="393232" name="椭圆 393231"/>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3233" name="文本框 393232"/>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3234" name="组合 393233"/>
              <p:cNvGrpSpPr/>
              <p:nvPr/>
            </p:nvGrpSpPr>
            <p:grpSpPr>
              <a:xfrm>
                <a:off x="1632" y="2208"/>
                <a:ext cx="2256" cy="845"/>
                <a:chOff x="1488" y="1536"/>
                <a:chExt cx="2256" cy="845"/>
              </a:xfrm>
            </p:grpSpPr>
            <p:grpSp>
              <p:nvGrpSpPr>
                <p:cNvPr id="393235" name="组合 393234"/>
                <p:cNvGrpSpPr/>
                <p:nvPr/>
              </p:nvGrpSpPr>
              <p:grpSpPr>
                <a:xfrm>
                  <a:off x="3504" y="2016"/>
                  <a:ext cx="240" cy="365"/>
                  <a:chOff x="4176" y="1104"/>
                  <a:chExt cx="240" cy="365"/>
                </a:xfrm>
              </p:grpSpPr>
              <p:sp>
                <p:nvSpPr>
                  <p:cNvPr id="393236" name="椭圆 393235"/>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3237" name="文本框 393236"/>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3238" name="组合 393237"/>
                <p:cNvGrpSpPr/>
                <p:nvPr/>
              </p:nvGrpSpPr>
              <p:grpSpPr>
                <a:xfrm>
                  <a:off x="1488" y="2016"/>
                  <a:ext cx="240" cy="365"/>
                  <a:chOff x="4176" y="1104"/>
                  <a:chExt cx="240" cy="365"/>
                </a:xfrm>
              </p:grpSpPr>
              <p:sp>
                <p:nvSpPr>
                  <p:cNvPr id="393239" name="椭圆 393238"/>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3240" name="文本框 393239"/>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sp>
              <p:nvSpPr>
                <p:cNvPr id="393241" name="直接连接符 393240"/>
                <p:cNvSpPr/>
                <p:nvPr/>
              </p:nvSpPr>
              <p:spPr>
                <a:xfrm flipH="1">
                  <a:off x="1680" y="1536"/>
                  <a:ext cx="864" cy="528"/>
                </a:xfrm>
                <a:prstGeom prst="line">
                  <a:avLst/>
                </a:prstGeom>
                <a:ln w="38100" cap="flat" cmpd="sng">
                  <a:solidFill>
                    <a:schemeClr val="tx1"/>
                  </a:solidFill>
                  <a:prstDash val="solid"/>
                  <a:headEnd type="none" w="sm" len="sm"/>
                  <a:tailEnd type="none" w="sm" len="sm"/>
                </a:ln>
              </p:spPr>
            </p:sp>
            <p:sp>
              <p:nvSpPr>
                <p:cNvPr id="393242" name="直接连接符 393241"/>
                <p:cNvSpPr/>
                <p:nvPr/>
              </p:nvSpPr>
              <p:spPr>
                <a:xfrm>
                  <a:off x="2736" y="1584"/>
                  <a:ext cx="816" cy="528"/>
                </a:xfrm>
                <a:prstGeom prst="line">
                  <a:avLst/>
                </a:prstGeom>
                <a:ln w="38100" cap="flat" cmpd="sng">
                  <a:solidFill>
                    <a:schemeClr val="tx1"/>
                  </a:solidFill>
                  <a:prstDash val="solid"/>
                  <a:headEnd type="none" w="sm" len="sm"/>
                  <a:tailEnd type="none" w="sm" len="sm"/>
                </a:ln>
              </p:spPr>
            </p:sp>
          </p:grpSp>
          <p:grpSp>
            <p:nvGrpSpPr>
              <p:cNvPr id="393243" name="组合 393242"/>
              <p:cNvGrpSpPr/>
              <p:nvPr/>
            </p:nvGrpSpPr>
            <p:grpSpPr>
              <a:xfrm>
                <a:off x="624" y="3504"/>
                <a:ext cx="3984" cy="653"/>
                <a:chOff x="480" y="2832"/>
                <a:chExt cx="3984" cy="653"/>
              </a:xfrm>
            </p:grpSpPr>
            <p:grpSp>
              <p:nvGrpSpPr>
                <p:cNvPr id="393244" name="组合 393243"/>
                <p:cNvGrpSpPr/>
                <p:nvPr/>
              </p:nvGrpSpPr>
              <p:grpSpPr>
                <a:xfrm>
                  <a:off x="480" y="3072"/>
                  <a:ext cx="240" cy="365"/>
                  <a:chOff x="4176" y="1104"/>
                  <a:chExt cx="240" cy="365"/>
                </a:xfrm>
              </p:grpSpPr>
              <p:sp>
                <p:nvSpPr>
                  <p:cNvPr id="393245" name="椭圆 393244"/>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3246" name="文本框 393245"/>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3247" name="组合 393246"/>
                <p:cNvGrpSpPr/>
                <p:nvPr/>
              </p:nvGrpSpPr>
              <p:grpSpPr>
                <a:xfrm>
                  <a:off x="1104" y="3072"/>
                  <a:ext cx="240" cy="365"/>
                  <a:chOff x="4176" y="1104"/>
                  <a:chExt cx="240" cy="365"/>
                </a:xfrm>
              </p:grpSpPr>
              <p:sp>
                <p:nvSpPr>
                  <p:cNvPr id="393248" name="椭圆 393247"/>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3249" name="文本框 393248"/>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sp>
              <p:nvSpPr>
                <p:cNvPr id="393250" name="直接连接符 393249"/>
                <p:cNvSpPr/>
                <p:nvPr/>
              </p:nvSpPr>
              <p:spPr>
                <a:xfrm flipH="1">
                  <a:off x="672" y="2880"/>
                  <a:ext cx="144" cy="240"/>
                </a:xfrm>
                <a:prstGeom prst="line">
                  <a:avLst/>
                </a:prstGeom>
                <a:ln w="38100" cap="flat" cmpd="sng">
                  <a:solidFill>
                    <a:schemeClr val="tx1"/>
                  </a:solidFill>
                  <a:prstDash val="solid"/>
                  <a:headEnd type="none" w="sm" len="sm"/>
                  <a:tailEnd type="none" w="sm" len="sm"/>
                </a:ln>
              </p:spPr>
            </p:sp>
            <p:sp>
              <p:nvSpPr>
                <p:cNvPr id="393251" name="直接连接符 393250"/>
                <p:cNvSpPr/>
                <p:nvPr/>
              </p:nvSpPr>
              <p:spPr>
                <a:xfrm>
                  <a:off x="1008" y="2832"/>
                  <a:ext cx="192" cy="288"/>
                </a:xfrm>
                <a:prstGeom prst="line">
                  <a:avLst/>
                </a:prstGeom>
                <a:ln w="38100" cap="flat" cmpd="sng">
                  <a:solidFill>
                    <a:schemeClr val="tx1"/>
                  </a:solidFill>
                  <a:prstDash val="solid"/>
                  <a:headEnd type="none" w="sm" len="sm"/>
                  <a:tailEnd type="none" w="sm" len="sm"/>
                </a:ln>
              </p:spPr>
            </p:sp>
            <p:grpSp>
              <p:nvGrpSpPr>
                <p:cNvPr id="393252" name="组合 393251"/>
                <p:cNvGrpSpPr/>
                <p:nvPr/>
              </p:nvGrpSpPr>
              <p:grpSpPr>
                <a:xfrm>
                  <a:off x="1776" y="3120"/>
                  <a:ext cx="240" cy="365"/>
                  <a:chOff x="4176" y="1104"/>
                  <a:chExt cx="240" cy="365"/>
                </a:xfrm>
              </p:grpSpPr>
              <p:sp>
                <p:nvSpPr>
                  <p:cNvPr id="393253" name="椭圆 393252"/>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3254" name="文本框 393253"/>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3255" name="组合 393254"/>
                <p:cNvGrpSpPr/>
                <p:nvPr/>
              </p:nvGrpSpPr>
              <p:grpSpPr>
                <a:xfrm>
                  <a:off x="2400" y="3120"/>
                  <a:ext cx="240" cy="365"/>
                  <a:chOff x="4176" y="1104"/>
                  <a:chExt cx="240" cy="365"/>
                </a:xfrm>
              </p:grpSpPr>
              <p:sp>
                <p:nvSpPr>
                  <p:cNvPr id="393256" name="椭圆 393255"/>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3257" name="文本框 393256"/>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sp>
              <p:nvSpPr>
                <p:cNvPr id="393258" name="直接连接符 393257"/>
                <p:cNvSpPr/>
                <p:nvPr/>
              </p:nvSpPr>
              <p:spPr>
                <a:xfrm flipH="1">
                  <a:off x="1968" y="2928"/>
                  <a:ext cx="144" cy="240"/>
                </a:xfrm>
                <a:prstGeom prst="line">
                  <a:avLst/>
                </a:prstGeom>
                <a:ln w="38100" cap="flat" cmpd="sng">
                  <a:solidFill>
                    <a:schemeClr val="tx1"/>
                  </a:solidFill>
                  <a:prstDash val="solid"/>
                  <a:headEnd type="none" w="sm" len="sm"/>
                  <a:tailEnd type="none" w="sm" len="sm"/>
                </a:ln>
              </p:spPr>
            </p:sp>
            <p:sp>
              <p:nvSpPr>
                <p:cNvPr id="393259" name="直接连接符 393258"/>
                <p:cNvSpPr/>
                <p:nvPr/>
              </p:nvSpPr>
              <p:spPr>
                <a:xfrm>
                  <a:off x="2304" y="2880"/>
                  <a:ext cx="192" cy="288"/>
                </a:xfrm>
                <a:prstGeom prst="line">
                  <a:avLst/>
                </a:prstGeom>
                <a:ln w="38100" cap="flat" cmpd="sng">
                  <a:solidFill>
                    <a:schemeClr val="tx1"/>
                  </a:solidFill>
                  <a:prstDash val="solid"/>
                  <a:headEnd type="none" w="sm" len="sm"/>
                  <a:tailEnd type="none" w="sm" len="sm"/>
                </a:ln>
              </p:spPr>
            </p:sp>
            <p:grpSp>
              <p:nvGrpSpPr>
                <p:cNvPr id="393260" name="组合 393259"/>
                <p:cNvGrpSpPr/>
                <p:nvPr/>
              </p:nvGrpSpPr>
              <p:grpSpPr>
                <a:xfrm>
                  <a:off x="2928" y="3120"/>
                  <a:ext cx="240" cy="365"/>
                  <a:chOff x="4176" y="1104"/>
                  <a:chExt cx="240" cy="365"/>
                </a:xfrm>
              </p:grpSpPr>
              <p:sp>
                <p:nvSpPr>
                  <p:cNvPr id="393261" name="椭圆 393260"/>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3262" name="文本框 393261"/>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3263" name="组合 393262"/>
                <p:cNvGrpSpPr/>
                <p:nvPr/>
              </p:nvGrpSpPr>
              <p:grpSpPr>
                <a:xfrm>
                  <a:off x="3360" y="3120"/>
                  <a:ext cx="240" cy="365"/>
                  <a:chOff x="4176" y="1104"/>
                  <a:chExt cx="240" cy="365"/>
                </a:xfrm>
              </p:grpSpPr>
              <p:sp>
                <p:nvSpPr>
                  <p:cNvPr id="393264" name="椭圆 393263"/>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3265" name="文本框 393264"/>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3266" name="组合 393265"/>
                <p:cNvGrpSpPr/>
                <p:nvPr/>
              </p:nvGrpSpPr>
              <p:grpSpPr>
                <a:xfrm>
                  <a:off x="3792" y="3120"/>
                  <a:ext cx="240" cy="365"/>
                  <a:chOff x="4176" y="1104"/>
                  <a:chExt cx="240" cy="365"/>
                </a:xfrm>
              </p:grpSpPr>
              <p:sp>
                <p:nvSpPr>
                  <p:cNvPr id="393267" name="椭圆 393266"/>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3268" name="文本框 393267"/>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3269" name="组合 393268"/>
                <p:cNvGrpSpPr/>
                <p:nvPr/>
              </p:nvGrpSpPr>
              <p:grpSpPr>
                <a:xfrm>
                  <a:off x="4224" y="3120"/>
                  <a:ext cx="240" cy="365"/>
                  <a:chOff x="4176" y="1104"/>
                  <a:chExt cx="240" cy="365"/>
                </a:xfrm>
              </p:grpSpPr>
              <p:sp>
                <p:nvSpPr>
                  <p:cNvPr id="393270" name="椭圆 393269"/>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3271" name="文本框 393270"/>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sp>
              <p:nvSpPr>
                <p:cNvPr id="393272" name="直接连接符 393271"/>
                <p:cNvSpPr/>
                <p:nvPr/>
              </p:nvSpPr>
              <p:spPr>
                <a:xfrm flipH="1">
                  <a:off x="3072" y="2928"/>
                  <a:ext cx="192" cy="240"/>
                </a:xfrm>
                <a:prstGeom prst="line">
                  <a:avLst/>
                </a:prstGeom>
                <a:ln w="38100" cap="flat" cmpd="sng">
                  <a:solidFill>
                    <a:schemeClr val="tx1"/>
                  </a:solidFill>
                  <a:prstDash val="solid"/>
                  <a:headEnd type="none" w="sm" len="sm"/>
                  <a:tailEnd type="none" w="sm" len="sm"/>
                </a:ln>
              </p:spPr>
            </p:sp>
            <p:sp>
              <p:nvSpPr>
                <p:cNvPr id="393273" name="直接连接符 393272"/>
                <p:cNvSpPr/>
                <p:nvPr/>
              </p:nvSpPr>
              <p:spPr>
                <a:xfrm>
                  <a:off x="3360" y="2928"/>
                  <a:ext cx="96" cy="240"/>
                </a:xfrm>
                <a:prstGeom prst="line">
                  <a:avLst/>
                </a:prstGeom>
                <a:ln w="38100" cap="flat" cmpd="sng">
                  <a:solidFill>
                    <a:schemeClr val="tx1"/>
                  </a:solidFill>
                  <a:prstDash val="solid"/>
                  <a:headEnd type="none" w="sm" len="sm"/>
                  <a:tailEnd type="none" w="sm" len="sm"/>
                </a:ln>
              </p:spPr>
            </p:sp>
            <p:sp>
              <p:nvSpPr>
                <p:cNvPr id="393274" name="直接连接符 393273"/>
                <p:cNvSpPr/>
                <p:nvPr/>
              </p:nvSpPr>
              <p:spPr>
                <a:xfrm flipH="1">
                  <a:off x="3936" y="2928"/>
                  <a:ext cx="96" cy="240"/>
                </a:xfrm>
                <a:prstGeom prst="line">
                  <a:avLst/>
                </a:prstGeom>
                <a:ln w="38100" cap="flat" cmpd="sng">
                  <a:solidFill>
                    <a:schemeClr val="tx1"/>
                  </a:solidFill>
                  <a:prstDash val="solid"/>
                  <a:headEnd type="none" w="sm" len="sm"/>
                  <a:tailEnd type="none" w="sm" len="sm"/>
                </a:ln>
              </p:spPr>
            </p:sp>
            <p:sp>
              <p:nvSpPr>
                <p:cNvPr id="393275" name="直接连接符 393274"/>
                <p:cNvSpPr/>
                <p:nvPr/>
              </p:nvSpPr>
              <p:spPr>
                <a:xfrm>
                  <a:off x="4176" y="2928"/>
                  <a:ext cx="192" cy="240"/>
                </a:xfrm>
                <a:prstGeom prst="line">
                  <a:avLst/>
                </a:prstGeom>
                <a:ln w="38100" cap="flat" cmpd="sng">
                  <a:solidFill>
                    <a:schemeClr val="tx1"/>
                  </a:solidFill>
                  <a:prstDash val="solid"/>
                  <a:headEnd type="none" w="sm" len="sm"/>
                  <a:tailEnd type="none" w="sm" len="sm"/>
                </a:ln>
              </p:spPr>
            </p:sp>
          </p:grpSp>
        </p:grpSp>
        <p:sp>
          <p:nvSpPr>
            <p:cNvPr id="393276" name="文本框 393275"/>
            <p:cNvSpPr txBox="1"/>
            <p:nvPr/>
          </p:nvSpPr>
          <p:spPr>
            <a:xfrm>
              <a:off x="2736" y="960"/>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a:t>
              </a:r>
              <a:endParaRPr lang="en-US" altLang="zh-CN">
                <a:latin typeface="Times New Roman" panose="02020603050405020304" pitchFamily="18" charset="0"/>
              </a:endParaRPr>
            </a:p>
          </p:txBody>
        </p:sp>
        <p:sp>
          <p:nvSpPr>
            <p:cNvPr id="393277" name="文本框 393276"/>
            <p:cNvSpPr txBox="1"/>
            <p:nvPr/>
          </p:nvSpPr>
          <p:spPr>
            <a:xfrm>
              <a:off x="1680" y="1632"/>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2</a:t>
              </a:r>
              <a:endParaRPr lang="en-US" altLang="zh-CN">
                <a:latin typeface="Times New Roman" panose="02020603050405020304" pitchFamily="18" charset="0"/>
              </a:endParaRPr>
            </a:p>
          </p:txBody>
        </p:sp>
        <p:sp>
          <p:nvSpPr>
            <p:cNvPr id="393278" name="文本框 393277"/>
            <p:cNvSpPr txBox="1"/>
            <p:nvPr/>
          </p:nvSpPr>
          <p:spPr>
            <a:xfrm>
              <a:off x="3696" y="1632"/>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3</a:t>
              </a:r>
              <a:endParaRPr lang="en-US" altLang="zh-CN">
                <a:latin typeface="Times New Roman" panose="02020603050405020304" pitchFamily="18" charset="0"/>
              </a:endParaRPr>
            </a:p>
          </p:txBody>
        </p:sp>
        <p:sp>
          <p:nvSpPr>
            <p:cNvPr id="393279" name="文本框 393278"/>
            <p:cNvSpPr txBox="1"/>
            <p:nvPr/>
          </p:nvSpPr>
          <p:spPr>
            <a:xfrm>
              <a:off x="912" y="2256"/>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4</a:t>
              </a:r>
              <a:endParaRPr lang="en-US" altLang="zh-CN">
                <a:latin typeface="Times New Roman" panose="02020603050405020304" pitchFamily="18" charset="0"/>
              </a:endParaRPr>
            </a:p>
          </p:txBody>
        </p:sp>
        <p:sp>
          <p:nvSpPr>
            <p:cNvPr id="393280" name="文本框 393279"/>
            <p:cNvSpPr txBox="1"/>
            <p:nvPr/>
          </p:nvSpPr>
          <p:spPr>
            <a:xfrm>
              <a:off x="2256" y="2304"/>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5</a:t>
              </a:r>
              <a:endParaRPr lang="en-US" altLang="zh-CN">
                <a:latin typeface="Times New Roman" panose="02020603050405020304" pitchFamily="18" charset="0"/>
              </a:endParaRPr>
            </a:p>
          </p:txBody>
        </p:sp>
        <p:sp>
          <p:nvSpPr>
            <p:cNvPr id="393281" name="文本框 393280"/>
            <p:cNvSpPr txBox="1"/>
            <p:nvPr/>
          </p:nvSpPr>
          <p:spPr>
            <a:xfrm>
              <a:off x="3360" y="2256"/>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6</a:t>
              </a:r>
              <a:endParaRPr lang="en-US" altLang="zh-CN">
                <a:latin typeface="Times New Roman" panose="02020603050405020304" pitchFamily="18" charset="0"/>
              </a:endParaRPr>
            </a:p>
          </p:txBody>
        </p:sp>
        <p:sp>
          <p:nvSpPr>
            <p:cNvPr id="393282" name="文本框 393281"/>
            <p:cNvSpPr txBox="1"/>
            <p:nvPr/>
          </p:nvSpPr>
          <p:spPr>
            <a:xfrm>
              <a:off x="4176" y="2304"/>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7</a:t>
              </a:r>
              <a:endParaRPr lang="en-US" altLang="zh-CN">
                <a:latin typeface="Times New Roman" panose="02020603050405020304" pitchFamily="18" charset="0"/>
              </a:endParaRPr>
            </a:p>
          </p:txBody>
        </p:sp>
        <p:sp>
          <p:nvSpPr>
            <p:cNvPr id="393283" name="文本框 393282"/>
            <p:cNvSpPr txBox="1"/>
            <p:nvPr/>
          </p:nvSpPr>
          <p:spPr>
            <a:xfrm>
              <a:off x="672" y="2688"/>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8</a:t>
              </a:r>
              <a:endParaRPr lang="en-US" altLang="zh-CN">
                <a:latin typeface="Times New Roman" panose="02020603050405020304" pitchFamily="18" charset="0"/>
              </a:endParaRPr>
            </a:p>
          </p:txBody>
        </p:sp>
        <p:sp>
          <p:nvSpPr>
            <p:cNvPr id="393284" name="文本框 393283"/>
            <p:cNvSpPr txBox="1"/>
            <p:nvPr/>
          </p:nvSpPr>
          <p:spPr>
            <a:xfrm>
              <a:off x="1296" y="2688"/>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9</a:t>
              </a:r>
              <a:endParaRPr lang="en-US" altLang="zh-CN">
                <a:latin typeface="Times New Roman" panose="02020603050405020304" pitchFamily="18" charset="0"/>
              </a:endParaRPr>
            </a:p>
          </p:txBody>
        </p:sp>
        <p:sp>
          <p:nvSpPr>
            <p:cNvPr id="393285" name="文本框 393284"/>
            <p:cNvSpPr txBox="1"/>
            <p:nvPr/>
          </p:nvSpPr>
          <p:spPr>
            <a:xfrm>
              <a:off x="1872"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10</a:t>
              </a:r>
              <a:endParaRPr lang="en-US" altLang="zh-CN">
                <a:latin typeface="Times New Roman" panose="02020603050405020304" pitchFamily="18" charset="0"/>
              </a:endParaRPr>
            </a:p>
          </p:txBody>
        </p:sp>
        <p:sp>
          <p:nvSpPr>
            <p:cNvPr id="393286" name="文本框 393285"/>
            <p:cNvSpPr txBox="1"/>
            <p:nvPr/>
          </p:nvSpPr>
          <p:spPr>
            <a:xfrm>
              <a:off x="2544"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11</a:t>
              </a:r>
              <a:endParaRPr lang="en-US" altLang="zh-CN">
                <a:latin typeface="Times New Roman" panose="02020603050405020304" pitchFamily="18" charset="0"/>
              </a:endParaRPr>
            </a:p>
          </p:txBody>
        </p:sp>
        <p:sp>
          <p:nvSpPr>
            <p:cNvPr id="393287" name="文本框 393286"/>
            <p:cNvSpPr txBox="1"/>
            <p:nvPr/>
          </p:nvSpPr>
          <p:spPr>
            <a:xfrm>
              <a:off x="3024"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12</a:t>
              </a:r>
              <a:endParaRPr lang="en-US" altLang="zh-CN">
                <a:latin typeface="Times New Roman" panose="02020603050405020304" pitchFamily="18" charset="0"/>
              </a:endParaRPr>
            </a:p>
          </p:txBody>
        </p:sp>
        <p:sp>
          <p:nvSpPr>
            <p:cNvPr id="393288" name="文本框 393287"/>
            <p:cNvSpPr txBox="1"/>
            <p:nvPr/>
          </p:nvSpPr>
          <p:spPr>
            <a:xfrm>
              <a:off x="3456"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13</a:t>
              </a:r>
              <a:endParaRPr lang="en-US" altLang="zh-CN">
                <a:latin typeface="Times New Roman" panose="02020603050405020304" pitchFamily="18" charset="0"/>
              </a:endParaRPr>
            </a:p>
          </p:txBody>
        </p:sp>
        <p:sp>
          <p:nvSpPr>
            <p:cNvPr id="393289" name="文本框 393288"/>
            <p:cNvSpPr txBox="1"/>
            <p:nvPr/>
          </p:nvSpPr>
          <p:spPr>
            <a:xfrm>
              <a:off x="3888"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14</a:t>
              </a:r>
              <a:endParaRPr lang="en-US" altLang="zh-CN">
                <a:latin typeface="Times New Roman" panose="02020603050405020304" pitchFamily="18" charset="0"/>
              </a:endParaRPr>
            </a:p>
          </p:txBody>
        </p:sp>
        <p:sp>
          <p:nvSpPr>
            <p:cNvPr id="393290" name="文本框 393289"/>
            <p:cNvSpPr txBox="1"/>
            <p:nvPr/>
          </p:nvSpPr>
          <p:spPr>
            <a:xfrm>
              <a:off x="4320"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15</a:t>
              </a:r>
              <a:endParaRPr lang="en-US" altLang="zh-CN">
                <a:latin typeface="Times New Roman" panose="02020603050405020304" pitchFamily="18" charset="0"/>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标题 394241"/>
          <p:cNvSpPr>
            <a:spLocks noGrp="1"/>
          </p:cNvSpPr>
          <p:nvPr>
            <p:ph type="title"/>
          </p:nvPr>
        </p:nvSpPr>
        <p:spPr>
          <a:xfrm>
            <a:off x="1143000" y="228600"/>
            <a:ext cx="7772400" cy="914400"/>
          </a:xfrm>
        </p:spPr>
        <p:txBody>
          <a:bodyPr anchor="ctr"/>
          <a:lstStyle/>
          <a:p>
            <a:r>
              <a:rPr lang="en-US" altLang="zh-CN"/>
              <a:t>Node Number Properties </a:t>
            </a:r>
            <a:endParaRPr lang="en-US" altLang="zh-CN"/>
          </a:p>
        </p:txBody>
      </p:sp>
      <p:sp>
        <p:nvSpPr>
          <p:cNvPr id="394243" name="文本占位符 394242"/>
          <p:cNvSpPr>
            <a:spLocks noGrp="1"/>
          </p:cNvSpPr>
          <p:nvPr>
            <p:ph type="body" idx="1"/>
          </p:nvPr>
        </p:nvSpPr>
        <p:spPr>
          <a:xfrm>
            <a:off x="457200" y="5029200"/>
            <a:ext cx="8305800" cy="1600200"/>
          </a:xfrm>
        </p:spPr>
        <p:txBody>
          <a:bodyPr/>
          <a:lstStyle/>
          <a:p>
            <a:r>
              <a:rPr lang="en-US" altLang="zh-CN" sz="2400"/>
              <a:t>Right child of node </a:t>
            </a:r>
            <a:r>
              <a:rPr lang="en-US" altLang="zh-CN" sz="2400">
                <a:solidFill>
                  <a:schemeClr val="hlink"/>
                </a:solidFill>
              </a:rPr>
              <a:t>i </a:t>
            </a:r>
            <a:r>
              <a:rPr lang="en-US" altLang="zh-CN" sz="2400"/>
              <a:t>is node </a:t>
            </a:r>
            <a:r>
              <a:rPr lang="en-US" altLang="zh-CN" sz="2400">
                <a:solidFill>
                  <a:schemeClr val="hlink"/>
                </a:solidFill>
              </a:rPr>
              <a:t>2i+1</a:t>
            </a:r>
            <a:r>
              <a:rPr lang="en-US" altLang="zh-CN" sz="2400"/>
              <a:t>, unless </a:t>
            </a:r>
            <a:r>
              <a:rPr lang="en-US" altLang="zh-CN" sz="2400">
                <a:solidFill>
                  <a:schemeClr val="hlink"/>
                </a:solidFill>
              </a:rPr>
              <a:t>2i+1 &gt; n</a:t>
            </a:r>
            <a:r>
              <a:rPr lang="en-US" altLang="zh-CN" sz="2400"/>
              <a:t>, where </a:t>
            </a:r>
            <a:r>
              <a:rPr lang="en-US" altLang="zh-CN" sz="2400">
                <a:solidFill>
                  <a:schemeClr val="hlink"/>
                </a:solidFill>
              </a:rPr>
              <a:t>n</a:t>
            </a:r>
            <a:r>
              <a:rPr lang="en-US" altLang="zh-CN" sz="2400"/>
              <a:t> is the number of nodes.</a:t>
            </a:r>
            <a:endParaRPr lang="en-US" altLang="zh-CN" sz="2400"/>
          </a:p>
          <a:p>
            <a:r>
              <a:rPr lang="en-US" altLang="zh-CN" sz="2400"/>
              <a:t>If </a:t>
            </a:r>
            <a:r>
              <a:rPr lang="en-US" altLang="zh-CN" sz="2400">
                <a:solidFill>
                  <a:schemeClr val="hlink"/>
                </a:solidFill>
              </a:rPr>
              <a:t>2i+1 &gt; n</a:t>
            </a:r>
            <a:r>
              <a:rPr lang="en-US" altLang="zh-CN" sz="2400"/>
              <a:t>, node</a:t>
            </a:r>
            <a:r>
              <a:rPr lang="en-US" altLang="zh-CN" sz="2400">
                <a:solidFill>
                  <a:schemeClr val="hlink"/>
                </a:solidFill>
              </a:rPr>
              <a:t> i</a:t>
            </a:r>
            <a:r>
              <a:rPr lang="en-US" altLang="zh-CN" sz="2400"/>
              <a:t> has no right child.</a:t>
            </a:r>
            <a:endParaRPr lang="en-US" altLang="zh-CN" sz="2400"/>
          </a:p>
        </p:txBody>
      </p:sp>
      <p:grpSp>
        <p:nvGrpSpPr>
          <p:cNvPr id="394244" name="组合 394243"/>
          <p:cNvGrpSpPr/>
          <p:nvPr/>
        </p:nvGrpSpPr>
        <p:grpSpPr>
          <a:xfrm>
            <a:off x="1066800" y="1630363"/>
            <a:ext cx="6477000" cy="3398837"/>
            <a:chOff x="624" y="960"/>
            <a:chExt cx="4080" cy="2141"/>
          </a:xfrm>
        </p:grpSpPr>
        <p:grpSp>
          <p:nvGrpSpPr>
            <p:cNvPr id="394245" name="组合 394244"/>
            <p:cNvGrpSpPr/>
            <p:nvPr/>
          </p:nvGrpSpPr>
          <p:grpSpPr>
            <a:xfrm>
              <a:off x="624" y="960"/>
              <a:ext cx="3984" cy="2141"/>
              <a:chOff x="624" y="2016"/>
              <a:chExt cx="3984" cy="2141"/>
            </a:xfrm>
          </p:grpSpPr>
          <p:grpSp>
            <p:nvGrpSpPr>
              <p:cNvPr id="394246" name="组合 394245"/>
              <p:cNvGrpSpPr/>
              <p:nvPr/>
            </p:nvGrpSpPr>
            <p:grpSpPr>
              <a:xfrm>
                <a:off x="912" y="2880"/>
                <a:ext cx="3456" cy="768"/>
                <a:chOff x="768" y="2208"/>
                <a:chExt cx="3456" cy="768"/>
              </a:xfrm>
            </p:grpSpPr>
            <p:sp>
              <p:nvSpPr>
                <p:cNvPr id="394247" name="椭圆 394246"/>
                <p:cNvSpPr/>
                <p:nvPr/>
              </p:nvSpPr>
              <p:spPr>
                <a:xfrm>
                  <a:off x="768" y="2688"/>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4248" name="椭圆 394247"/>
                <p:cNvSpPr/>
                <p:nvPr/>
              </p:nvSpPr>
              <p:spPr>
                <a:xfrm>
                  <a:off x="2064" y="2736"/>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4249" name="椭圆 394248"/>
                <p:cNvSpPr/>
                <p:nvPr/>
              </p:nvSpPr>
              <p:spPr>
                <a:xfrm>
                  <a:off x="3168" y="2688"/>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4250" name="椭圆 394249"/>
                <p:cNvSpPr/>
                <p:nvPr/>
              </p:nvSpPr>
              <p:spPr>
                <a:xfrm>
                  <a:off x="3984" y="2736"/>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4251" name="直接连接符 394250"/>
                <p:cNvSpPr/>
                <p:nvPr/>
              </p:nvSpPr>
              <p:spPr>
                <a:xfrm flipH="1">
                  <a:off x="3312" y="2256"/>
                  <a:ext cx="240" cy="432"/>
                </a:xfrm>
                <a:prstGeom prst="line">
                  <a:avLst/>
                </a:prstGeom>
                <a:ln w="38100" cap="flat" cmpd="sng">
                  <a:solidFill>
                    <a:schemeClr val="tx1"/>
                  </a:solidFill>
                  <a:prstDash val="solid"/>
                  <a:headEnd type="none" w="sm" len="sm"/>
                  <a:tailEnd type="none" w="sm" len="sm"/>
                </a:ln>
              </p:spPr>
            </p:sp>
            <p:sp>
              <p:nvSpPr>
                <p:cNvPr id="394252" name="直接连接符 394251"/>
                <p:cNvSpPr/>
                <p:nvPr/>
              </p:nvSpPr>
              <p:spPr>
                <a:xfrm>
                  <a:off x="3744" y="2208"/>
                  <a:ext cx="336" cy="528"/>
                </a:xfrm>
                <a:prstGeom prst="line">
                  <a:avLst/>
                </a:prstGeom>
                <a:ln w="38100" cap="flat" cmpd="sng">
                  <a:solidFill>
                    <a:schemeClr val="tx1"/>
                  </a:solidFill>
                  <a:prstDash val="solid"/>
                  <a:headEnd type="none" w="sm" len="sm"/>
                  <a:tailEnd type="none" w="sm" len="sm"/>
                </a:ln>
              </p:spPr>
            </p:sp>
            <p:sp>
              <p:nvSpPr>
                <p:cNvPr id="394253" name="直接连接符 394252"/>
                <p:cNvSpPr/>
                <p:nvPr/>
              </p:nvSpPr>
              <p:spPr>
                <a:xfrm flipH="1">
                  <a:off x="960" y="2208"/>
                  <a:ext cx="528" cy="528"/>
                </a:xfrm>
                <a:prstGeom prst="line">
                  <a:avLst/>
                </a:prstGeom>
                <a:ln w="38100" cap="flat" cmpd="sng">
                  <a:solidFill>
                    <a:schemeClr val="tx1"/>
                  </a:solidFill>
                  <a:prstDash val="solid"/>
                  <a:headEnd type="none" w="sm" len="sm"/>
                  <a:tailEnd type="none" w="sm" len="sm"/>
                </a:ln>
              </p:spPr>
            </p:sp>
            <p:sp>
              <p:nvSpPr>
                <p:cNvPr id="394254" name="直接连接符 394253"/>
                <p:cNvSpPr/>
                <p:nvPr/>
              </p:nvSpPr>
              <p:spPr>
                <a:xfrm>
                  <a:off x="1728" y="2208"/>
                  <a:ext cx="384" cy="576"/>
                </a:xfrm>
                <a:prstGeom prst="line">
                  <a:avLst/>
                </a:prstGeom>
                <a:ln w="38100" cap="flat" cmpd="sng">
                  <a:solidFill>
                    <a:schemeClr val="tx1"/>
                  </a:solidFill>
                  <a:prstDash val="solid"/>
                  <a:headEnd type="none" w="sm" len="sm"/>
                  <a:tailEnd type="none" w="sm" len="sm"/>
                </a:ln>
              </p:spPr>
            </p:sp>
          </p:grpSp>
          <p:grpSp>
            <p:nvGrpSpPr>
              <p:cNvPr id="394255" name="组合 394254"/>
              <p:cNvGrpSpPr/>
              <p:nvPr/>
            </p:nvGrpSpPr>
            <p:grpSpPr>
              <a:xfrm>
                <a:off x="2688" y="2016"/>
                <a:ext cx="240" cy="365"/>
                <a:chOff x="4176" y="1104"/>
                <a:chExt cx="240" cy="365"/>
              </a:xfrm>
            </p:grpSpPr>
            <p:sp>
              <p:nvSpPr>
                <p:cNvPr id="394256" name="椭圆 394255"/>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4257" name="文本框 394256"/>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4258" name="组合 394257"/>
              <p:cNvGrpSpPr/>
              <p:nvPr/>
            </p:nvGrpSpPr>
            <p:grpSpPr>
              <a:xfrm>
                <a:off x="1632" y="2208"/>
                <a:ext cx="2256" cy="845"/>
                <a:chOff x="1488" y="1536"/>
                <a:chExt cx="2256" cy="845"/>
              </a:xfrm>
            </p:grpSpPr>
            <p:grpSp>
              <p:nvGrpSpPr>
                <p:cNvPr id="394259" name="组合 394258"/>
                <p:cNvGrpSpPr/>
                <p:nvPr/>
              </p:nvGrpSpPr>
              <p:grpSpPr>
                <a:xfrm>
                  <a:off x="3504" y="2016"/>
                  <a:ext cx="240" cy="365"/>
                  <a:chOff x="4176" y="1104"/>
                  <a:chExt cx="240" cy="365"/>
                </a:xfrm>
              </p:grpSpPr>
              <p:sp>
                <p:nvSpPr>
                  <p:cNvPr id="394260" name="椭圆 394259"/>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4261" name="文本框 394260"/>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4262" name="组合 394261"/>
                <p:cNvGrpSpPr/>
                <p:nvPr/>
              </p:nvGrpSpPr>
              <p:grpSpPr>
                <a:xfrm>
                  <a:off x="1488" y="2016"/>
                  <a:ext cx="240" cy="365"/>
                  <a:chOff x="4176" y="1104"/>
                  <a:chExt cx="240" cy="365"/>
                </a:xfrm>
              </p:grpSpPr>
              <p:sp>
                <p:nvSpPr>
                  <p:cNvPr id="394263" name="椭圆 394262"/>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4264" name="文本框 394263"/>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sp>
              <p:nvSpPr>
                <p:cNvPr id="394265" name="直接连接符 394264"/>
                <p:cNvSpPr/>
                <p:nvPr/>
              </p:nvSpPr>
              <p:spPr>
                <a:xfrm flipH="1">
                  <a:off x="1680" y="1536"/>
                  <a:ext cx="864" cy="528"/>
                </a:xfrm>
                <a:prstGeom prst="line">
                  <a:avLst/>
                </a:prstGeom>
                <a:ln w="38100" cap="flat" cmpd="sng">
                  <a:solidFill>
                    <a:schemeClr val="tx1"/>
                  </a:solidFill>
                  <a:prstDash val="solid"/>
                  <a:headEnd type="none" w="sm" len="sm"/>
                  <a:tailEnd type="none" w="sm" len="sm"/>
                </a:ln>
              </p:spPr>
            </p:sp>
            <p:sp>
              <p:nvSpPr>
                <p:cNvPr id="394266" name="直接连接符 394265"/>
                <p:cNvSpPr/>
                <p:nvPr/>
              </p:nvSpPr>
              <p:spPr>
                <a:xfrm>
                  <a:off x="2736" y="1584"/>
                  <a:ext cx="816" cy="528"/>
                </a:xfrm>
                <a:prstGeom prst="line">
                  <a:avLst/>
                </a:prstGeom>
                <a:ln w="38100" cap="flat" cmpd="sng">
                  <a:solidFill>
                    <a:schemeClr val="tx1"/>
                  </a:solidFill>
                  <a:prstDash val="solid"/>
                  <a:headEnd type="none" w="sm" len="sm"/>
                  <a:tailEnd type="none" w="sm" len="sm"/>
                </a:ln>
              </p:spPr>
            </p:sp>
          </p:grpSp>
          <p:grpSp>
            <p:nvGrpSpPr>
              <p:cNvPr id="394267" name="组合 394266"/>
              <p:cNvGrpSpPr/>
              <p:nvPr/>
            </p:nvGrpSpPr>
            <p:grpSpPr>
              <a:xfrm>
                <a:off x="624" y="3504"/>
                <a:ext cx="3984" cy="653"/>
                <a:chOff x="480" y="2832"/>
                <a:chExt cx="3984" cy="653"/>
              </a:xfrm>
            </p:grpSpPr>
            <p:grpSp>
              <p:nvGrpSpPr>
                <p:cNvPr id="394268" name="组合 394267"/>
                <p:cNvGrpSpPr/>
                <p:nvPr/>
              </p:nvGrpSpPr>
              <p:grpSpPr>
                <a:xfrm>
                  <a:off x="480" y="3072"/>
                  <a:ext cx="240" cy="365"/>
                  <a:chOff x="4176" y="1104"/>
                  <a:chExt cx="240" cy="365"/>
                </a:xfrm>
              </p:grpSpPr>
              <p:sp>
                <p:nvSpPr>
                  <p:cNvPr id="394269" name="椭圆 394268"/>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4270" name="文本框 394269"/>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4271" name="组合 394270"/>
                <p:cNvGrpSpPr/>
                <p:nvPr/>
              </p:nvGrpSpPr>
              <p:grpSpPr>
                <a:xfrm>
                  <a:off x="1104" y="3072"/>
                  <a:ext cx="240" cy="365"/>
                  <a:chOff x="4176" y="1104"/>
                  <a:chExt cx="240" cy="365"/>
                </a:xfrm>
              </p:grpSpPr>
              <p:sp>
                <p:nvSpPr>
                  <p:cNvPr id="394272" name="椭圆 394271"/>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4273" name="文本框 394272"/>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sp>
              <p:nvSpPr>
                <p:cNvPr id="394274" name="直接连接符 394273"/>
                <p:cNvSpPr/>
                <p:nvPr/>
              </p:nvSpPr>
              <p:spPr>
                <a:xfrm flipH="1">
                  <a:off x="672" y="2880"/>
                  <a:ext cx="144" cy="240"/>
                </a:xfrm>
                <a:prstGeom prst="line">
                  <a:avLst/>
                </a:prstGeom>
                <a:ln w="38100" cap="flat" cmpd="sng">
                  <a:solidFill>
                    <a:schemeClr val="tx1"/>
                  </a:solidFill>
                  <a:prstDash val="solid"/>
                  <a:headEnd type="none" w="sm" len="sm"/>
                  <a:tailEnd type="none" w="sm" len="sm"/>
                </a:ln>
              </p:spPr>
            </p:sp>
            <p:sp>
              <p:nvSpPr>
                <p:cNvPr id="394275" name="直接连接符 394274"/>
                <p:cNvSpPr/>
                <p:nvPr/>
              </p:nvSpPr>
              <p:spPr>
                <a:xfrm>
                  <a:off x="1008" y="2832"/>
                  <a:ext cx="192" cy="288"/>
                </a:xfrm>
                <a:prstGeom prst="line">
                  <a:avLst/>
                </a:prstGeom>
                <a:ln w="38100" cap="flat" cmpd="sng">
                  <a:solidFill>
                    <a:schemeClr val="tx1"/>
                  </a:solidFill>
                  <a:prstDash val="solid"/>
                  <a:headEnd type="none" w="sm" len="sm"/>
                  <a:tailEnd type="none" w="sm" len="sm"/>
                </a:ln>
              </p:spPr>
            </p:sp>
            <p:grpSp>
              <p:nvGrpSpPr>
                <p:cNvPr id="394276" name="组合 394275"/>
                <p:cNvGrpSpPr/>
                <p:nvPr/>
              </p:nvGrpSpPr>
              <p:grpSpPr>
                <a:xfrm>
                  <a:off x="1776" y="3120"/>
                  <a:ext cx="240" cy="365"/>
                  <a:chOff x="4176" y="1104"/>
                  <a:chExt cx="240" cy="365"/>
                </a:xfrm>
              </p:grpSpPr>
              <p:sp>
                <p:nvSpPr>
                  <p:cNvPr id="394277" name="椭圆 394276"/>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4278" name="文本框 394277"/>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4279" name="组合 394278"/>
                <p:cNvGrpSpPr/>
                <p:nvPr/>
              </p:nvGrpSpPr>
              <p:grpSpPr>
                <a:xfrm>
                  <a:off x="2400" y="3120"/>
                  <a:ext cx="240" cy="365"/>
                  <a:chOff x="4176" y="1104"/>
                  <a:chExt cx="240" cy="365"/>
                </a:xfrm>
              </p:grpSpPr>
              <p:sp>
                <p:nvSpPr>
                  <p:cNvPr id="394280" name="椭圆 394279"/>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4281" name="文本框 394280"/>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sp>
              <p:nvSpPr>
                <p:cNvPr id="394282" name="直接连接符 394281"/>
                <p:cNvSpPr/>
                <p:nvPr/>
              </p:nvSpPr>
              <p:spPr>
                <a:xfrm flipH="1">
                  <a:off x="1968" y="2928"/>
                  <a:ext cx="144" cy="240"/>
                </a:xfrm>
                <a:prstGeom prst="line">
                  <a:avLst/>
                </a:prstGeom>
                <a:ln w="38100" cap="flat" cmpd="sng">
                  <a:solidFill>
                    <a:schemeClr val="tx1"/>
                  </a:solidFill>
                  <a:prstDash val="solid"/>
                  <a:headEnd type="none" w="sm" len="sm"/>
                  <a:tailEnd type="none" w="sm" len="sm"/>
                </a:ln>
              </p:spPr>
            </p:sp>
            <p:sp>
              <p:nvSpPr>
                <p:cNvPr id="394283" name="直接连接符 394282"/>
                <p:cNvSpPr/>
                <p:nvPr/>
              </p:nvSpPr>
              <p:spPr>
                <a:xfrm>
                  <a:off x="2304" y="2880"/>
                  <a:ext cx="192" cy="288"/>
                </a:xfrm>
                <a:prstGeom prst="line">
                  <a:avLst/>
                </a:prstGeom>
                <a:ln w="38100" cap="flat" cmpd="sng">
                  <a:solidFill>
                    <a:schemeClr val="tx1"/>
                  </a:solidFill>
                  <a:prstDash val="solid"/>
                  <a:headEnd type="none" w="sm" len="sm"/>
                  <a:tailEnd type="none" w="sm" len="sm"/>
                </a:ln>
              </p:spPr>
            </p:sp>
            <p:grpSp>
              <p:nvGrpSpPr>
                <p:cNvPr id="394284" name="组合 394283"/>
                <p:cNvGrpSpPr/>
                <p:nvPr/>
              </p:nvGrpSpPr>
              <p:grpSpPr>
                <a:xfrm>
                  <a:off x="2928" y="3120"/>
                  <a:ext cx="240" cy="365"/>
                  <a:chOff x="4176" y="1104"/>
                  <a:chExt cx="240" cy="365"/>
                </a:xfrm>
              </p:grpSpPr>
              <p:sp>
                <p:nvSpPr>
                  <p:cNvPr id="394285" name="椭圆 394284"/>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4286" name="文本框 394285"/>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4287" name="组合 394286"/>
                <p:cNvGrpSpPr/>
                <p:nvPr/>
              </p:nvGrpSpPr>
              <p:grpSpPr>
                <a:xfrm>
                  <a:off x="3360" y="3120"/>
                  <a:ext cx="240" cy="365"/>
                  <a:chOff x="4176" y="1104"/>
                  <a:chExt cx="240" cy="365"/>
                </a:xfrm>
              </p:grpSpPr>
              <p:sp>
                <p:nvSpPr>
                  <p:cNvPr id="394288" name="椭圆 394287"/>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4289" name="文本框 394288"/>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4290" name="组合 394289"/>
                <p:cNvGrpSpPr/>
                <p:nvPr/>
              </p:nvGrpSpPr>
              <p:grpSpPr>
                <a:xfrm>
                  <a:off x="3792" y="3120"/>
                  <a:ext cx="240" cy="365"/>
                  <a:chOff x="4176" y="1104"/>
                  <a:chExt cx="240" cy="365"/>
                </a:xfrm>
              </p:grpSpPr>
              <p:sp>
                <p:nvSpPr>
                  <p:cNvPr id="394291" name="椭圆 394290"/>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4292" name="文本框 394291"/>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grpSp>
              <p:nvGrpSpPr>
                <p:cNvPr id="394293" name="组合 394292"/>
                <p:cNvGrpSpPr/>
                <p:nvPr/>
              </p:nvGrpSpPr>
              <p:grpSpPr>
                <a:xfrm>
                  <a:off x="4224" y="3120"/>
                  <a:ext cx="240" cy="365"/>
                  <a:chOff x="4176" y="1104"/>
                  <a:chExt cx="240" cy="365"/>
                </a:xfrm>
              </p:grpSpPr>
              <p:sp>
                <p:nvSpPr>
                  <p:cNvPr id="394294" name="椭圆 394293"/>
                  <p:cNvSpPr/>
                  <p:nvPr/>
                </p:nvSpPr>
                <p:spPr>
                  <a:xfrm>
                    <a:off x="4176" y="1152"/>
                    <a:ext cx="240" cy="240"/>
                  </a:xfrm>
                  <a:prstGeom prst="ellipse">
                    <a:avLst/>
                  </a:prstGeom>
                  <a:solidFill>
                    <a:schemeClr val="accent1"/>
                  </a:solidFill>
                  <a:ln w="12700" cap="flat" cmpd="sng">
                    <a:solidFill>
                      <a:schemeClr val="tx1"/>
                    </a:solidFill>
                    <a:prstDash val="solid"/>
                    <a:headEnd type="none" w="sm" len="sm"/>
                    <a:tailEnd type="none" w="sm" len="sm"/>
                  </a:ln>
                </p:spPr>
                <p:txBody>
                  <a:bodyPr/>
                  <a:lstStyle/>
                  <a:p>
                    <a:endParaRPr lang="zh-CN" altLang="en-US"/>
                  </a:p>
                </p:txBody>
              </p:sp>
              <p:sp>
                <p:nvSpPr>
                  <p:cNvPr id="394295" name="文本框 394294"/>
                  <p:cNvSpPr txBox="1"/>
                  <p:nvPr/>
                </p:nvSpPr>
                <p:spPr>
                  <a:xfrm>
                    <a:off x="4176" y="1104"/>
                    <a:ext cx="240" cy="365"/>
                  </a:xfrm>
                  <a:prstGeom prst="rect">
                    <a:avLst/>
                  </a:prstGeom>
                  <a:noFill/>
                  <a:ln w="12700">
                    <a:noFill/>
                  </a:ln>
                </p:spPr>
                <p:txBody>
                  <a:bodyPr>
                    <a:spAutoFit/>
                  </a:bodyPr>
                  <a:lstStyle/>
                  <a:p>
                    <a:pPr eaLnBrk="0" hangingPunct="0">
                      <a:spcBef>
                        <a:spcPct val="50000"/>
                      </a:spcBef>
                    </a:pPr>
                    <a:endParaRPr sz="3200">
                      <a:latin typeface="Times New Roman" panose="02020603050405020304" pitchFamily="18" charset="0"/>
                    </a:endParaRPr>
                  </a:p>
                </p:txBody>
              </p:sp>
            </p:grpSp>
            <p:sp>
              <p:nvSpPr>
                <p:cNvPr id="394296" name="直接连接符 394295"/>
                <p:cNvSpPr/>
                <p:nvPr/>
              </p:nvSpPr>
              <p:spPr>
                <a:xfrm flipH="1">
                  <a:off x="3072" y="2928"/>
                  <a:ext cx="192" cy="240"/>
                </a:xfrm>
                <a:prstGeom prst="line">
                  <a:avLst/>
                </a:prstGeom>
                <a:ln w="38100" cap="flat" cmpd="sng">
                  <a:solidFill>
                    <a:schemeClr val="tx1"/>
                  </a:solidFill>
                  <a:prstDash val="solid"/>
                  <a:headEnd type="none" w="sm" len="sm"/>
                  <a:tailEnd type="none" w="sm" len="sm"/>
                </a:ln>
              </p:spPr>
            </p:sp>
            <p:sp>
              <p:nvSpPr>
                <p:cNvPr id="394297" name="直接连接符 394296"/>
                <p:cNvSpPr/>
                <p:nvPr/>
              </p:nvSpPr>
              <p:spPr>
                <a:xfrm>
                  <a:off x="3360" y="2928"/>
                  <a:ext cx="96" cy="240"/>
                </a:xfrm>
                <a:prstGeom prst="line">
                  <a:avLst/>
                </a:prstGeom>
                <a:ln w="38100" cap="flat" cmpd="sng">
                  <a:solidFill>
                    <a:schemeClr val="tx1"/>
                  </a:solidFill>
                  <a:prstDash val="solid"/>
                  <a:headEnd type="none" w="sm" len="sm"/>
                  <a:tailEnd type="none" w="sm" len="sm"/>
                </a:ln>
              </p:spPr>
            </p:sp>
            <p:sp>
              <p:nvSpPr>
                <p:cNvPr id="394298" name="直接连接符 394297"/>
                <p:cNvSpPr/>
                <p:nvPr/>
              </p:nvSpPr>
              <p:spPr>
                <a:xfrm flipH="1">
                  <a:off x="3936" y="2928"/>
                  <a:ext cx="96" cy="240"/>
                </a:xfrm>
                <a:prstGeom prst="line">
                  <a:avLst/>
                </a:prstGeom>
                <a:ln w="38100" cap="flat" cmpd="sng">
                  <a:solidFill>
                    <a:schemeClr val="tx1"/>
                  </a:solidFill>
                  <a:prstDash val="solid"/>
                  <a:headEnd type="none" w="sm" len="sm"/>
                  <a:tailEnd type="none" w="sm" len="sm"/>
                </a:ln>
              </p:spPr>
            </p:sp>
            <p:sp>
              <p:nvSpPr>
                <p:cNvPr id="394299" name="直接连接符 394298"/>
                <p:cNvSpPr/>
                <p:nvPr/>
              </p:nvSpPr>
              <p:spPr>
                <a:xfrm>
                  <a:off x="4176" y="2928"/>
                  <a:ext cx="192" cy="240"/>
                </a:xfrm>
                <a:prstGeom prst="line">
                  <a:avLst/>
                </a:prstGeom>
                <a:ln w="38100" cap="flat" cmpd="sng">
                  <a:solidFill>
                    <a:schemeClr val="tx1"/>
                  </a:solidFill>
                  <a:prstDash val="solid"/>
                  <a:headEnd type="none" w="sm" len="sm"/>
                  <a:tailEnd type="none" w="sm" len="sm"/>
                </a:ln>
              </p:spPr>
            </p:sp>
          </p:grpSp>
        </p:grpSp>
        <p:sp>
          <p:nvSpPr>
            <p:cNvPr id="394300" name="文本框 394299"/>
            <p:cNvSpPr txBox="1"/>
            <p:nvPr/>
          </p:nvSpPr>
          <p:spPr>
            <a:xfrm>
              <a:off x="2736" y="960"/>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a:t>
              </a:r>
              <a:endParaRPr lang="en-US" altLang="zh-CN">
                <a:latin typeface="Times New Roman" panose="02020603050405020304" pitchFamily="18" charset="0"/>
              </a:endParaRPr>
            </a:p>
          </p:txBody>
        </p:sp>
        <p:sp>
          <p:nvSpPr>
            <p:cNvPr id="394301" name="文本框 394300"/>
            <p:cNvSpPr txBox="1"/>
            <p:nvPr/>
          </p:nvSpPr>
          <p:spPr>
            <a:xfrm>
              <a:off x="1680" y="1632"/>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2</a:t>
              </a:r>
              <a:endParaRPr lang="en-US" altLang="zh-CN">
                <a:latin typeface="Times New Roman" panose="02020603050405020304" pitchFamily="18" charset="0"/>
              </a:endParaRPr>
            </a:p>
          </p:txBody>
        </p:sp>
        <p:sp>
          <p:nvSpPr>
            <p:cNvPr id="394302" name="文本框 394301"/>
            <p:cNvSpPr txBox="1"/>
            <p:nvPr/>
          </p:nvSpPr>
          <p:spPr>
            <a:xfrm>
              <a:off x="3696" y="1632"/>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3</a:t>
              </a:r>
              <a:endParaRPr lang="en-US" altLang="zh-CN">
                <a:latin typeface="Times New Roman" panose="02020603050405020304" pitchFamily="18" charset="0"/>
              </a:endParaRPr>
            </a:p>
          </p:txBody>
        </p:sp>
        <p:sp>
          <p:nvSpPr>
            <p:cNvPr id="394303" name="文本框 394302"/>
            <p:cNvSpPr txBox="1"/>
            <p:nvPr/>
          </p:nvSpPr>
          <p:spPr>
            <a:xfrm>
              <a:off x="912" y="2256"/>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4</a:t>
              </a:r>
              <a:endParaRPr lang="en-US" altLang="zh-CN">
                <a:latin typeface="Times New Roman" panose="02020603050405020304" pitchFamily="18" charset="0"/>
              </a:endParaRPr>
            </a:p>
          </p:txBody>
        </p:sp>
        <p:sp>
          <p:nvSpPr>
            <p:cNvPr id="394304" name="文本框 394303"/>
            <p:cNvSpPr txBox="1"/>
            <p:nvPr/>
          </p:nvSpPr>
          <p:spPr>
            <a:xfrm>
              <a:off x="2256" y="2304"/>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5</a:t>
              </a:r>
              <a:endParaRPr lang="en-US" altLang="zh-CN">
                <a:latin typeface="Times New Roman" panose="02020603050405020304" pitchFamily="18" charset="0"/>
              </a:endParaRPr>
            </a:p>
          </p:txBody>
        </p:sp>
        <p:sp>
          <p:nvSpPr>
            <p:cNvPr id="394305" name="文本框 394304"/>
            <p:cNvSpPr txBox="1"/>
            <p:nvPr/>
          </p:nvSpPr>
          <p:spPr>
            <a:xfrm>
              <a:off x="3360" y="2256"/>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6</a:t>
              </a:r>
              <a:endParaRPr lang="en-US" altLang="zh-CN">
                <a:latin typeface="Times New Roman" panose="02020603050405020304" pitchFamily="18" charset="0"/>
              </a:endParaRPr>
            </a:p>
          </p:txBody>
        </p:sp>
        <p:sp>
          <p:nvSpPr>
            <p:cNvPr id="394306" name="文本框 394305"/>
            <p:cNvSpPr txBox="1"/>
            <p:nvPr/>
          </p:nvSpPr>
          <p:spPr>
            <a:xfrm>
              <a:off x="4176" y="2304"/>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7</a:t>
              </a:r>
              <a:endParaRPr lang="en-US" altLang="zh-CN">
                <a:latin typeface="Times New Roman" panose="02020603050405020304" pitchFamily="18" charset="0"/>
              </a:endParaRPr>
            </a:p>
          </p:txBody>
        </p:sp>
        <p:sp>
          <p:nvSpPr>
            <p:cNvPr id="394307" name="文本框 394306"/>
            <p:cNvSpPr txBox="1"/>
            <p:nvPr/>
          </p:nvSpPr>
          <p:spPr>
            <a:xfrm>
              <a:off x="672" y="2688"/>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8</a:t>
              </a:r>
              <a:endParaRPr lang="en-US" altLang="zh-CN">
                <a:latin typeface="Times New Roman" panose="02020603050405020304" pitchFamily="18" charset="0"/>
              </a:endParaRPr>
            </a:p>
          </p:txBody>
        </p:sp>
        <p:sp>
          <p:nvSpPr>
            <p:cNvPr id="394308" name="文本框 394307"/>
            <p:cNvSpPr txBox="1"/>
            <p:nvPr/>
          </p:nvSpPr>
          <p:spPr>
            <a:xfrm>
              <a:off x="1296" y="2688"/>
              <a:ext cx="192"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9</a:t>
              </a:r>
              <a:endParaRPr lang="en-US" altLang="zh-CN">
                <a:latin typeface="Times New Roman" panose="02020603050405020304" pitchFamily="18" charset="0"/>
              </a:endParaRPr>
            </a:p>
          </p:txBody>
        </p:sp>
        <p:sp>
          <p:nvSpPr>
            <p:cNvPr id="394309" name="文本框 394308"/>
            <p:cNvSpPr txBox="1"/>
            <p:nvPr/>
          </p:nvSpPr>
          <p:spPr>
            <a:xfrm>
              <a:off x="1872"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10</a:t>
              </a:r>
              <a:endParaRPr lang="en-US" altLang="zh-CN">
                <a:latin typeface="Times New Roman" panose="02020603050405020304" pitchFamily="18" charset="0"/>
              </a:endParaRPr>
            </a:p>
          </p:txBody>
        </p:sp>
        <p:sp>
          <p:nvSpPr>
            <p:cNvPr id="394310" name="文本框 394309"/>
            <p:cNvSpPr txBox="1"/>
            <p:nvPr/>
          </p:nvSpPr>
          <p:spPr>
            <a:xfrm>
              <a:off x="2544"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11</a:t>
              </a:r>
              <a:endParaRPr lang="en-US" altLang="zh-CN">
                <a:latin typeface="Times New Roman" panose="02020603050405020304" pitchFamily="18" charset="0"/>
              </a:endParaRPr>
            </a:p>
          </p:txBody>
        </p:sp>
        <p:sp>
          <p:nvSpPr>
            <p:cNvPr id="394311" name="文本框 394310"/>
            <p:cNvSpPr txBox="1"/>
            <p:nvPr/>
          </p:nvSpPr>
          <p:spPr>
            <a:xfrm>
              <a:off x="3024"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12</a:t>
              </a:r>
              <a:endParaRPr lang="en-US" altLang="zh-CN">
                <a:latin typeface="Times New Roman" panose="02020603050405020304" pitchFamily="18" charset="0"/>
              </a:endParaRPr>
            </a:p>
          </p:txBody>
        </p:sp>
        <p:sp>
          <p:nvSpPr>
            <p:cNvPr id="394312" name="文本框 394311"/>
            <p:cNvSpPr txBox="1"/>
            <p:nvPr/>
          </p:nvSpPr>
          <p:spPr>
            <a:xfrm>
              <a:off x="3456"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13</a:t>
              </a:r>
              <a:endParaRPr lang="en-US" altLang="zh-CN">
                <a:latin typeface="Times New Roman" panose="02020603050405020304" pitchFamily="18" charset="0"/>
              </a:endParaRPr>
            </a:p>
          </p:txBody>
        </p:sp>
        <p:sp>
          <p:nvSpPr>
            <p:cNvPr id="394313" name="文本框 394312"/>
            <p:cNvSpPr txBox="1"/>
            <p:nvPr/>
          </p:nvSpPr>
          <p:spPr>
            <a:xfrm>
              <a:off x="3888"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14</a:t>
              </a:r>
              <a:endParaRPr lang="en-US" altLang="zh-CN">
                <a:latin typeface="Times New Roman" panose="02020603050405020304" pitchFamily="18" charset="0"/>
              </a:endParaRPr>
            </a:p>
          </p:txBody>
        </p:sp>
        <p:sp>
          <p:nvSpPr>
            <p:cNvPr id="394314" name="文本框 394313"/>
            <p:cNvSpPr txBox="1"/>
            <p:nvPr/>
          </p:nvSpPr>
          <p:spPr>
            <a:xfrm>
              <a:off x="4320" y="2736"/>
              <a:ext cx="384" cy="288"/>
            </a:xfrm>
            <a:prstGeom prst="rect">
              <a:avLst/>
            </a:prstGeom>
            <a:noFill/>
            <a:ln w="12700">
              <a:noFill/>
            </a:ln>
          </p:spPr>
          <p:txBody>
            <a:bodyPr>
              <a:spAutoFit/>
            </a:bodyPr>
            <a:lstStyle/>
            <a:p>
              <a:pPr eaLnBrk="0" hangingPunct="0">
                <a:spcBef>
                  <a:spcPct val="50000"/>
                </a:spcBef>
              </a:pPr>
              <a:r>
                <a:rPr lang="en-US" altLang="zh-CN">
                  <a:latin typeface="Times New Roman" panose="02020603050405020304" pitchFamily="18" charset="0"/>
                </a:rPr>
                <a:t>15</a:t>
              </a:r>
              <a:endParaRPr lang="en-US" altLang="zh-CN">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4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42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标题 367617"/>
          <p:cNvSpPr>
            <a:spLocks noGrp="1"/>
          </p:cNvSpPr>
          <p:nvPr>
            <p:ph type="title"/>
          </p:nvPr>
        </p:nvSpPr>
        <p:spPr/>
        <p:txBody>
          <a:bodyPr anchor="ctr"/>
          <a:lstStyle/>
          <a:p>
            <a:r>
              <a:rPr lang="en-US" altLang="zh-CN"/>
              <a:t>Nature View of a Tree</a:t>
            </a:r>
            <a:endParaRPr lang="en-US" altLang="zh-CN"/>
          </a:p>
        </p:txBody>
      </p:sp>
      <p:sp>
        <p:nvSpPr>
          <p:cNvPr id="367619" name="文本框 367618"/>
          <p:cNvSpPr txBox="1"/>
          <p:nvPr/>
        </p:nvSpPr>
        <p:spPr>
          <a:xfrm>
            <a:off x="685800" y="4419600"/>
            <a:ext cx="1676400" cy="592138"/>
          </a:xfrm>
          <a:prstGeom prst="rect">
            <a:avLst/>
          </a:prstGeom>
          <a:noFill/>
          <a:ln w="12700" cap="flat" cmpd="sng">
            <a:solidFill>
              <a:srgbClr val="FFFFFF"/>
            </a:solidFill>
            <a:prstDash val="solid"/>
            <a:miter/>
            <a:headEnd type="none" w="sm" len="sm"/>
            <a:tailEnd type="none" w="sm" len="sm"/>
          </a:ln>
        </p:spPr>
        <p:txBody>
          <a:bodyPr>
            <a:spAutoFit/>
          </a:bodyPr>
          <a:lstStyle/>
          <a:p>
            <a:pPr eaLnBrk="0" hangingPunct="0">
              <a:spcBef>
                <a:spcPct val="50000"/>
              </a:spcBef>
            </a:pPr>
            <a:r>
              <a:rPr lang="en-US" altLang="zh-CN" sz="3200">
                <a:latin typeface="Times New Roman" panose="02020603050405020304" pitchFamily="18" charset="0"/>
              </a:rPr>
              <a:t>branches</a:t>
            </a:r>
            <a:endParaRPr lang="en-US" altLang="zh-CN" sz="3200">
              <a:latin typeface="Times New Roman" panose="02020603050405020304" pitchFamily="18" charset="0"/>
            </a:endParaRPr>
          </a:p>
        </p:txBody>
      </p:sp>
      <p:sp>
        <p:nvSpPr>
          <p:cNvPr id="367620" name="文本框 367619"/>
          <p:cNvSpPr txBox="1"/>
          <p:nvPr/>
        </p:nvSpPr>
        <p:spPr>
          <a:xfrm>
            <a:off x="6781800" y="1676400"/>
            <a:ext cx="1371600" cy="579438"/>
          </a:xfrm>
          <a:prstGeom prst="rect">
            <a:avLst/>
          </a:prstGeom>
          <a:noFill/>
          <a:ln w="12700">
            <a:noFill/>
          </a:ln>
        </p:spPr>
        <p:txBody>
          <a:bodyPr>
            <a:spAutoFit/>
          </a:bodyPr>
          <a:lstStyle/>
          <a:p>
            <a:pPr eaLnBrk="0" hangingPunct="0">
              <a:spcBef>
                <a:spcPct val="50000"/>
              </a:spcBef>
            </a:pPr>
            <a:r>
              <a:rPr lang="en-US" altLang="zh-CN" sz="3200">
                <a:latin typeface="Times New Roman" panose="02020603050405020304" pitchFamily="18" charset="0"/>
              </a:rPr>
              <a:t>leaves</a:t>
            </a:r>
            <a:endParaRPr lang="en-US" altLang="zh-CN" sz="3200">
              <a:latin typeface="Times New Roman" panose="02020603050405020304" pitchFamily="18" charset="0"/>
            </a:endParaRPr>
          </a:p>
        </p:txBody>
      </p:sp>
      <p:sp>
        <p:nvSpPr>
          <p:cNvPr id="367621" name="文本框 367620"/>
          <p:cNvSpPr txBox="1"/>
          <p:nvPr/>
        </p:nvSpPr>
        <p:spPr>
          <a:xfrm>
            <a:off x="6705600" y="4953000"/>
            <a:ext cx="990600" cy="617538"/>
          </a:xfrm>
          <a:prstGeom prst="rect">
            <a:avLst/>
          </a:prstGeom>
          <a:noFill/>
          <a:ln w="38100" cap="flat" cmpd="sng">
            <a:solidFill>
              <a:srgbClr val="FFFFFF"/>
            </a:solidFill>
            <a:prstDash val="solid"/>
            <a:miter/>
            <a:headEnd type="none" w="sm" len="sm"/>
            <a:tailEnd type="none" w="sm" len="sm"/>
          </a:ln>
        </p:spPr>
        <p:txBody>
          <a:bodyPr>
            <a:spAutoFit/>
          </a:bodyPr>
          <a:lstStyle/>
          <a:p>
            <a:pPr eaLnBrk="0" hangingPunct="0">
              <a:spcBef>
                <a:spcPct val="50000"/>
              </a:spcBef>
            </a:pPr>
            <a:r>
              <a:rPr lang="en-US" altLang="zh-CN" sz="3200">
                <a:latin typeface="Times New Roman" panose="02020603050405020304" pitchFamily="18" charset="0"/>
              </a:rPr>
              <a:t>root</a:t>
            </a:r>
            <a:endParaRPr lang="en-US" altLang="zh-CN" sz="3200">
              <a:latin typeface="Times New Roman" panose="02020603050405020304" pitchFamily="18" charset="0"/>
            </a:endParaRPr>
          </a:p>
        </p:txBody>
      </p:sp>
      <p:pic>
        <p:nvPicPr>
          <p:cNvPr id="367622" name="图片 367621" descr="up"/>
          <p:cNvPicPr>
            <a:picLocks noChangeAspect="1"/>
          </p:cNvPicPr>
          <p:nvPr/>
        </p:nvPicPr>
        <p:blipFill>
          <a:blip r:embed="rId1"/>
          <a:stretch>
            <a:fillRect/>
          </a:stretch>
        </p:blipFill>
        <p:spPr>
          <a:xfrm>
            <a:off x="2743200" y="2133600"/>
            <a:ext cx="3048000" cy="3048000"/>
          </a:xfrm>
          <a:prstGeom prst="rect">
            <a:avLst/>
          </a:prstGeom>
          <a:noFill/>
          <a:ln w="9525">
            <a:noFill/>
          </a:ln>
        </p:spPr>
      </p:pic>
      <p:sp>
        <p:nvSpPr>
          <p:cNvPr id="367623" name="直接连接符 367622"/>
          <p:cNvSpPr/>
          <p:nvPr/>
        </p:nvSpPr>
        <p:spPr>
          <a:xfrm flipV="1">
            <a:off x="2286000" y="3886200"/>
            <a:ext cx="1752600" cy="990600"/>
          </a:xfrm>
          <a:prstGeom prst="line">
            <a:avLst/>
          </a:prstGeom>
          <a:ln w="38100" cap="flat" cmpd="sng">
            <a:solidFill>
              <a:schemeClr val="accent1"/>
            </a:solidFill>
            <a:prstDash val="solid"/>
            <a:headEnd type="none" w="sm" len="sm"/>
            <a:tailEnd type="triangle" w="med" len="med"/>
          </a:ln>
        </p:spPr>
      </p:sp>
      <p:sp>
        <p:nvSpPr>
          <p:cNvPr id="367624" name="直接连接符 367623"/>
          <p:cNvSpPr/>
          <p:nvPr/>
        </p:nvSpPr>
        <p:spPr>
          <a:xfrm flipV="1">
            <a:off x="2286000" y="3810000"/>
            <a:ext cx="1447800" cy="838200"/>
          </a:xfrm>
          <a:prstGeom prst="line">
            <a:avLst/>
          </a:prstGeom>
          <a:ln w="38100" cap="flat" cmpd="sng">
            <a:solidFill>
              <a:schemeClr val="accent1"/>
            </a:solidFill>
            <a:prstDash val="solid"/>
            <a:headEnd type="none" w="sm" len="sm"/>
            <a:tailEnd type="triangle" w="med" len="med"/>
          </a:ln>
        </p:spPr>
      </p:sp>
      <p:sp>
        <p:nvSpPr>
          <p:cNvPr id="367625" name="直接连接符 367624"/>
          <p:cNvSpPr/>
          <p:nvPr/>
        </p:nvSpPr>
        <p:spPr>
          <a:xfrm flipH="1">
            <a:off x="4800600" y="2057400"/>
            <a:ext cx="1981200" cy="914400"/>
          </a:xfrm>
          <a:prstGeom prst="line">
            <a:avLst/>
          </a:prstGeom>
          <a:ln w="38100" cap="flat" cmpd="sng">
            <a:solidFill>
              <a:schemeClr val="accent1"/>
            </a:solidFill>
            <a:prstDash val="solid"/>
            <a:headEnd type="none" w="sm" len="sm"/>
            <a:tailEnd type="triangle" w="med" len="med"/>
          </a:ln>
        </p:spPr>
      </p:sp>
      <p:sp>
        <p:nvSpPr>
          <p:cNvPr id="367626" name="直接连接符 367625"/>
          <p:cNvSpPr/>
          <p:nvPr/>
        </p:nvSpPr>
        <p:spPr>
          <a:xfrm flipH="1">
            <a:off x="4876800" y="2209800"/>
            <a:ext cx="1981200" cy="914400"/>
          </a:xfrm>
          <a:prstGeom prst="line">
            <a:avLst/>
          </a:prstGeom>
          <a:ln w="38100" cap="flat" cmpd="sng">
            <a:solidFill>
              <a:schemeClr val="accent1"/>
            </a:solidFill>
            <a:prstDash val="solid"/>
            <a:headEnd type="none" w="sm" len="sm"/>
            <a:tailEnd type="triangle" w="med" len="med"/>
          </a:ln>
        </p:spPr>
      </p:sp>
      <p:sp>
        <p:nvSpPr>
          <p:cNvPr id="367627" name="直接连接符 367626"/>
          <p:cNvSpPr/>
          <p:nvPr/>
        </p:nvSpPr>
        <p:spPr>
          <a:xfrm flipH="1">
            <a:off x="4648200" y="1905000"/>
            <a:ext cx="1981200" cy="914400"/>
          </a:xfrm>
          <a:prstGeom prst="line">
            <a:avLst/>
          </a:prstGeom>
          <a:ln w="38100" cap="flat" cmpd="sng">
            <a:solidFill>
              <a:schemeClr val="accent1"/>
            </a:solidFill>
            <a:prstDash val="solid"/>
            <a:headEnd type="none" w="sm" len="sm"/>
            <a:tailEnd type="triangle" w="med" len="med"/>
          </a:ln>
        </p:spPr>
      </p:sp>
      <p:sp>
        <p:nvSpPr>
          <p:cNvPr id="367628" name="直接连接符 367627"/>
          <p:cNvSpPr/>
          <p:nvPr/>
        </p:nvSpPr>
        <p:spPr>
          <a:xfrm>
            <a:off x="4419600" y="4419600"/>
            <a:ext cx="2209800" cy="762000"/>
          </a:xfrm>
          <a:prstGeom prst="line">
            <a:avLst/>
          </a:prstGeom>
          <a:ln w="38100" cap="flat" cmpd="sng">
            <a:solidFill>
              <a:schemeClr val="hlink"/>
            </a:solidFill>
            <a:prstDash val="solid"/>
            <a:headEnd type="triangle" w="med" len="med"/>
            <a:tailEnd type="none" w="med" len="med"/>
          </a:ln>
        </p:spPr>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矩形 395265"/>
          <p:cNvSpPr/>
          <p:nvPr/>
        </p:nvSpPr>
        <p:spPr>
          <a:xfrm>
            <a:off x="1295400" y="228600"/>
            <a:ext cx="8153400" cy="914400"/>
          </a:xfrm>
          <a:prstGeom prst="rect">
            <a:avLst/>
          </a:prstGeom>
          <a:noFill/>
          <a:ln w="9525">
            <a:noFill/>
          </a:ln>
        </p:spPr>
        <p:txBody>
          <a:bodyPr lIns="92075" tIns="46038" rIns="92075" bIns="46038" anchor="ctr"/>
          <a:lstStyle>
            <a:lvl1pPr marL="0" lvl="0" indent="0" algn="l" defTabSz="914400" rtl="0" eaLnBrk="1" fontAlgn="base" latinLnBrk="0" hangingPunct="1">
              <a:lnSpc>
                <a:spcPct val="100000"/>
              </a:lnSpc>
              <a:spcBef>
                <a:spcPct val="0"/>
              </a:spcBef>
              <a:spcAft>
                <a:spcPct val="0"/>
              </a:spcAft>
              <a:buNone/>
              <a:defRPr sz="4000" i="1" u="none" kern="1200" baseline="0">
                <a:solidFill>
                  <a:schemeClr val="hlink"/>
                </a:solidFill>
                <a:latin typeface="Georgia" panose="02040502050405020303" pitchFamily="18" charset="0"/>
              </a:defRPr>
            </a:lvl1pPr>
          </a:lstStyle>
          <a:p>
            <a:pPr lvl="0"/>
            <a:r>
              <a:rPr lang="en-US" altLang="zh-TW" sz="3600">
                <a:ea typeface="PMingLiU" pitchFamily="18" charset="-120"/>
              </a:rPr>
              <a:t>Complete Binary Trees</a:t>
            </a:r>
            <a:endParaRPr lang="en-US" altLang="zh-TW" sz="3600">
              <a:ea typeface="PMingLiU" pitchFamily="18" charset="-120"/>
            </a:endParaRPr>
          </a:p>
        </p:txBody>
      </p:sp>
      <p:sp>
        <p:nvSpPr>
          <p:cNvPr id="395267" name="矩形 395266"/>
          <p:cNvSpPr/>
          <p:nvPr/>
        </p:nvSpPr>
        <p:spPr>
          <a:xfrm>
            <a:off x="533400" y="1447800"/>
            <a:ext cx="7924800" cy="2281238"/>
          </a:xfrm>
          <a:prstGeom prst="rect">
            <a:avLst/>
          </a:prstGeom>
          <a:noFill/>
          <a:ln w="9525">
            <a:noFill/>
          </a:ln>
        </p:spPr>
        <p:txBody>
          <a:bodyPr lIns="92075" tIns="46038" rIns="92075" bIns="46038"/>
          <a:lstStyle>
            <a:lvl1pPr marL="342900" lvl="0" indent="-342900" algn="l" defTabSz="914400" rtl="0" eaLnBrk="1" fontAlgn="base" latinLnBrk="0" hangingPunct="1">
              <a:lnSpc>
                <a:spcPct val="100000"/>
              </a:lnSpc>
              <a:spcBef>
                <a:spcPct val="20000"/>
              </a:spcBef>
              <a:spcAft>
                <a:spcPct val="0"/>
              </a:spcAft>
              <a:buBlip>
                <a:blip r:embed="rId1"/>
              </a:buBlip>
              <a:defRPr sz="2800" u="none" kern="1200" baseline="0">
                <a:solidFill>
                  <a:schemeClr val="tx1"/>
                </a:solidFill>
                <a:latin typeface="Georgia" panose="02040502050405020303" pitchFamily="18" charset="0"/>
              </a:defRPr>
            </a:lvl1pPr>
            <a:lvl2pPr marL="742950" lvl="1" indent="-285750" algn="l" defTabSz="914400" rtl="0" eaLnBrk="1" fontAlgn="base" latinLnBrk="0" hangingPunct="1">
              <a:lnSpc>
                <a:spcPct val="100000"/>
              </a:lnSpc>
              <a:spcBef>
                <a:spcPct val="20000"/>
              </a:spcBef>
              <a:spcAft>
                <a:spcPct val="0"/>
              </a:spcAft>
              <a:buSzPct val="75000"/>
              <a:buBlip>
                <a:blip r:embed="rId2"/>
              </a:buBlip>
              <a:defRPr sz="2400" b="0" i="0" u="none" kern="1200" baseline="0">
                <a:solidFill>
                  <a:schemeClr val="tx1"/>
                </a:solidFill>
                <a:latin typeface="Georgia" panose="02040502050405020303" pitchFamily="18" charset="0"/>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Georgia" panose="02040502050405020303" pitchFamily="18" charset="0"/>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Georgia" panose="02040502050405020303" pitchFamily="18" charset="0"/>
              </a:defRPr>
            </a:lvl4pPr>
            <a:lvl5pPr marL="2057400" lvl="4" indent="-228600" algn="l" defTabSz="914400" rtl="0" eaLnBrk="1" fontAlgn="base" latinLnBrk="0" hangingPunct="1">
              <a:lnSpc>
                <a:spcPct val="100000"/>
              </a:lnSpc>
              <a:spcBef>
                <a:spcPct val="20000"/>
              </a:spcBef>
              <a:spcAft>
                <a:spcPct val="0"/>
              </a:spcAft>
              <a:buClr>
                <a:schemeClr val="tx2"/>
              </a:buClr>
              <a:buChar char="–"/>
              <a:defRPr sz="1800" b="0" i="0" u="none" kern="1200" baseline="0">
                <a:solidFill>
                  <a:schemeClr val="tx1"/>
                </a:solidFill>
                <a:latin typeface="Georgia" panose="02040502050405020303" pitchFamily="18" charset="0"/>
              </a:defRPr>
            </a:lvl5pPr>
          </a:lstStyle>
          <a:p>
            <a:pPr lvl="0"/>
            <a:r>
              <a:rPr lang="en-US" altLang="zh-TW" sz="1800" dirty="0">
                <a:ea typeface="PMingLiU" pitchFamily="18" charset="-120"/>
              </a:rPr>
              <a:t>A labeled binary tree containing the labels 1 to n with root 1, branches leading to nodes labeled 2 and 3, branches from these leading to 4, 5 and 6, 7, respectively, and so on.</a:t>
            </a:r>
            <a:endParaRPr lang="en-US" altLang="zh-TW" sz="1800" dirty="0">
              <a:ea typeface="PMingLiU" pitchFamily="18" charset="-120"/>
            </a:endParaRPr>
          </a:p>
          <a:p>
            <a:pPr lvl="0"/>
            <a:r>
              <a:rPr lang="en-US" altLang="zh-TW" sz="1800" dirty="0">
                <a:ea typeface="PMingLiU" pitchFamily="18" charset="-120"/>
              </a:rPr>
              <a:t>A binary tree with </a:t>
            </a:r>
            <a:r>
              <a:rPr lang="en-US" altLang="zh-TW" sz="1800" i="1" dirty="0">
                <a:ea typeface="PMingLiU" pitchFamily="18" charset="-120"/>
              </a:rPr>
              <a:t>n</a:t>
            </a:r>
            <a:r>
              <a:rPr lang="en-US" altLang="zh-TW" sz="1800" dirty="0">
                <a:ea typeface="PMingLiU" pitchFamily="18" charset="-120"/>
              </a:rPr>
              <a:t> nodes and level </a:t>
            </a:r>
            <a:r>
              <a:rPr lang="en-US" altLang="zh-TW" sz="1800" i="1" dirty="0">
                <a:ea typeface="PMingLiU" pitchFamily="18" charset="-120"/>
              </a:rPr>
              <a:t>k</a:t>
            </a:r>
            <a:r>
              <a:rPr lang="en-US" altLang="zh-TW" sz="1800" dirty="0">
                <a:ea typeface="PMingLiU" pitchFamily="18" charset="-120"/>
              </a:rPr>
              <a:t> is complete </a:t>
            </a:r>
            <a:r>
              <a:rPr lang="en-US" altLang="zh-TW" sz="1800" i="1" dirty="0">
                <a:ea typeface="PMingLiU" pitchFamily="18" charset="-120"/>
              </a:rPr>
              <a:t>if</a:t>
            </a:r>
            <a:r>
              <a:rPr lang="en-US" altLang="zh-TW" sz="1800" dirty="0">
                <a:ea typeface="PMingLiU" pitchFamily="18" charset="-120"/>
              </a:rPr>
              <a:t> its nodes correspond to the nodes numbered from 1 to </a:t>
            </a:r>
            <a:r>
              <a:rPr lang="en-US" altLang="zh-TW" sz="1800" i="1" dirty="0">
                <a:ea typeface="PMingLiU" pitchFamily="18" charset="-120"/>
              </a:rPr>
              <a:t>n</a:t>
            </a:r>
            <a:r>
              <a:rPr lang="en-US" altLang="zh-TW" sz="1800" dirty="0">
                <a:ea typeface="PMingLiU" pitchFamily="18" charset="-120"/>
              </a:rPr>
              <a:t> in the full binary tree of level </a:t>
            </a:r>
            <a:r>
              <a:rPr lang="en-US" altLang="zh-TW" sz="1800" i="1" dirty="0">
                <a:ea typeface="PMingLiU" pitchFamily="18" charset="-120"/>
              </a:rPr>
              <a:t>k</a:t>
            </a:r>
            <a:r>
              <a:rPr lang="en-US" altLang="zh-TW" sz="1800" dirty="0">
                <a:ea typeface="PMingLiU" pitchFamily="18" charset="-120"/>
              </a:rPr>
              <a:t>.</a:t>
            </a:r>
            <a:endParaRPr lang="en-US" altLang="zh-TW" sz="1800" dirty="0">
              <a:ea typeface="PMingLiU" pitchFamily="18" charset="-120"/>
            </a:endParaRPr>
          </a:p>
        </p:txBody>
      </p:sp>
      <p:grpSp>
        <p:nvGrpSpPr>
          <p:cNvPr id="395268" name="组合 395267"/>
          <p:cNvGrpSpPr/>
          <p:nvPr/>
        </p:nvGrpSpPr>
        <p:grpSpPr>
          <a:xfrm>
            <a:off x="4295775" y="3733800"/>
            <a:ext cx="3673475" cy="2606675"/>
            <a:chOff x="3486" y="2577"/>
            <a:chExt cx="2314" cy="1642"/>
          </a:xfrm>
        </p:grpSpPr>
        <p:sp>
          <p:nvSpPr>
            <p:cNvPr id="395269" name="椭圆 395268"/>
            <p:cNvSpPr/>
            <p:nvPr/>
          </p:nvSpPr>
          <p:spPr>
            <a:xfrm>
              <a:off x="4499" y="2584"/>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270" name="矩形 395269"/>
            <p:cNvSpPr/>
            <p:nvPr/>
          </p:nvSpPr>
          <p:spPr>
            <a:xfrm>
              <a:off x="4510" y="2577"/>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1</a:t>
              </a:r>
              <a:endParaRPr lang="en-US" altLang="zh-TW" sz="1800">
                <a:latin typeface="Times New Roman" panose="02020603050405020304" pitchFamily="18" charset="0"/>
                <a:ea typeface="PMingLiU" pitchFamily="18" charset="-120"/>
              </a:endParaRPr>
            </a:p>
          </p:txBody>
        </p:sp>
        <p:sp>
          <p:nvSpPr>
            <p:cNvPr id="395271" name="椭圆 395270"/>
            <p:cNvSpPr/>
            <p:nvPr/>
          </p:nvSpPr>
          <p:spPr>
            <a:xfrm>
              <a:off x="3877" y="2947"/>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272" name="矩形 395271"/>
            <p:cNvSpPr/>
            <p:nvPr/>
          </p:nvSpPr>
          <p:spPr>
            <a:xfrm>
              <a:off x="3899" y="2951"/>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2</a:t>
              </a:r>
              <a:endParaRPr lang="en-US" altLang="zh-TW" sz="1800">
                <a:latin typeface="Times New Roman" panose="02020603050405020304" pitchFamily="18" charset="0"/>
                <a:ea typeface="PMingLiU" pitchFamily="18" charset="-120"/>
              </a:endParaRPr>
            </a:p>
          </p:txBody>
        </p:sp>
        <p:sp>
          <p:nvSpPr>
            <p:cNvPr id="395273" name="直接连接符 395272"/>
            <p:cNvSpPr/>
            <p:nvPr/>
          </p:nvSpPr>
          <p:spPr>
            <a:xfrm flipH="1">
              <a:off x="3991" y="2740"/>
              <a:ext cx="515" cy="214"/>
            </a:xfrm>
            <a:prstGeom prst="line">
              <a:avLst/>
            </a:prstGeom>
            <a:ln w="12700" cap="flat" cmpd="sng">
              <a:solidFill>
                <a:schemeClr val="tx1"/>
              </a:solidFill>
              <a:prstDash val="solid"/>
              <a:headEnd type="none" w="sm" len="sm"/>
              <a:tailEnd type="none" w="sm" len="sm"/>
            </a:ln>
          </p:spPr>
        </p:sp>
        <p:sp>
          <p:nvSpPr>
            <p:cNvPr id="395274" name="椭圆 395273"/>
            <p:cNvSpPr/>
            <p:nvPr/>
          </p:nvSpPr>
          <p:spPr>
            <a:xfrm>
              <a:off x="5123" y="2958"/>
              <a:ext cx="224"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275" name="矩形 395274"/>
            <p:cNvSpPr/>
            <p:nvPr/>
          </p:nvSpPr>
          <p:spPr>
            <a:xfrm>
              <a:off x="5145" y="2962"/>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3</a:t>
              </a:r>
              <a:endParaRPr lang="en-US" altLang="zh-TW" sz="1800">
                <a:latin typeface="Times New Roman" panose="02020603050405020304" pitchFamily="18" charset="0"/>
                <a:ea typeface="PMingLiU" pitchFamily="18" charset="-120"/>
              </a:endParaRPr>
            </a:p>
          </p:txBody>
        </p:sp>
        <p:sp>
          <p:nvSpPr>
            <p:cNvPr id="395276" name="椭圆 395275"/>
            <p:cNvSpPr/>
            <p:nvPr/>
          </p:nvSpPr>
          <p:spPr>
            <a:xfrm>
              <a:off x="5367" y="3342"/>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277" name="矩形 395276"/>
            <p:cNvSpPr/>
            <p:nvPr/>
          </p:nvSpPr>
          <p:spPr>
            <a:xfrm>
              <a:off x="5399" y="3346"/>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7</a:t>
              </a:r>
              <a:endParaRPr lang="en-US" altLang="zh-TW" sz="1800">
                <a:latin typeface="Times New Roman" panose="02020603050405020304" pitchFamily="18" charset="0"/>
                <a:ea typeface="PMingLiU" pitchFamily="18" charset="-120"/>
              </a:endParaRPr>
            </a:p>
          </p:txBody>
        </p:sp>
        <p:sp>
          <p:nvSpPr>
            <p:cNvPr id="395278" name="直接连接符 395277"/>
            <p:cNvSpPr/>
            <p:nvPr/>
          </p:nvSpPr>
          <p:spPr>
            <a:xfrm>
              <a:off x="5321" y="3124"/>
              <a:ext cx="171" cy="215"/>
            </a:xfrm>
            <a:prstGeom prst="line">
              <a:avLst/>
            </a:prstGeom>
            <a:ln w="12700" cap="flat" cmpd="sng">
              <a:solidFill>
                <a:schemeClr val="tx1"/>
              </a:solidFill>
              <a:prstDash val="solid"/>
              <a:headEnd type="none" w="sm" len="sm"/>
              <a:tailEnd type="none" w="sm" len="sm"/>
            </a:ln>
          </p:spPr>
        </p:sp>
        <p:sp>
          <p:nvSpPr>
            <p:cNvPr id="395279" name="椭圆 395278"/>
            <p:cNvSpPr/>
            <p:nvPr/>
          </p:nvSpPr>
          <p:spPr>
            <a:xfrm>
              <a:off x="4174" y="3337"/>
              <a:ext cx="224"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280" name="矩形 395279"/>
            <p:cNvSpPr/>
            <p:nvPr/>
          </p:nvSpPr>
          <p:spPr>
            <a:xfrm>
              <a:off x="4195" y="3351"/>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5</a:t>
              </a:r>
              <a:endParaRPr lang="en-US" altLang="zh-TW" sz="1800">
                <a:latin typeface="Times New Roman" panose="02020603050405020304" pitchFamily="18" charset="0"/>
                <a:ea typeface="PMingLiU" pitchFamily="18" charset="-120"/>
              </a:endParaRPr>
            </a:p>
          </p:txBody>
        </p:sp>
        <p:sp>
          <p:nvSpPr>
            <p:cNvPr id="395281" name="椭圆 395280"/>
            <p:cNvSpPr/>
            <p:nvPr/>
          </p:nvSpPr>
          <p:spPr>
            <a:xfrm>
              <a:off x="4321" y="3721"/>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282" name="矩形 395281"/>
            <p:cNvSpPr/>
            <p:nvPr/>
          </p:nvSpPr>
          <p:spPr>
            <a:xfrm>
              <a:off x="4373" y="3736"/>
              <a:ext cx="260"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11</a:t>
              </a:r>
              <a:endParaRPr lang="en-US" altLang="zh-TW" sz="1800">
                <a:latin typeface="Times New Roman" panose="02020603050405020304" pitchFamily="18" charset="0"/>
                <a:ea typeface="PMingLiU" pitchFamily="18" charset="-120"/>
              </a:endParaRPr>
            </a:p>
          </p:txBody>
        </p:sp>
        <p:sp>
          <p:nvSpPr>
            <p:cNvPr id="395283" name="直接连接符 395282"/>
            <p:cNvSpPr/>
            <p:nvPr/>
          </p:nvSpPr>
          <p:spPr>
            <a:xfrm>
              <a:off x="4338" y="3522"/>
              <a:ext cx="103" cy="192"/>
            </a:xfrm>
            <a:prstGeom prst="line">
              <a:avLst/>
            </a:prstGeom>
            <a:ln w="12700" cap="flat" cmpd="sng">
              <a:solidFill>
                <a:schemeClr val="tx1"/>
              </a:solidFill>
              <a:prstDash val="solid"/>
              <a:headEnd type="none" w="sm" len="sm"/>
              <a:tailEnd type="none" w="sm" len="sm"/>
            </a:ln>
          </p:spPr>
        </p:sp>
        <p:sp>
          <p:nvSpPr>
            <p:cNvPr id="395284" name="椭圆 395283"/>
            <p:cNvSpPr/>
            <p:nvPr/>
          </p:nvSpPr>
          <p:spPr>
            <a:xfrm>
              <a:off x="3598" y="3352"/>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285" name="矩形 395284"/>
            <p:cNvSpPr/>
            <p:nvPr/>
          </p:nvSpPr>
          <p:spPr>
            <a:xfrm>
              <a:off x="3619" y="3356"/>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4</a:t>
              </a:r>
              <a:endParaRPr lang="en-US" altLang="zh-TW" sz="1800">
                <a:latin typeface="Times New Roman" panose="02020603050405020304" pitchFamily="18" charset="0"/>
                <a:ea typeface="PMingLiU" pitchFamily="18" charset="-120"/>
              </a:endParaRPr>
            </a:p>
          </p:txBody>
        </p:sp>
        <p:sp>
          <p:nvSpPr>
            <p:cNvPr id="395286" name="椭圆 395285"/>
            <p:cNvSpPr/>
            <p:nvPr/>
          </p:nvSpPr>
          <p:spPr>
            <a:xfrm>
              <a:off x="4049" y="3720"/>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287" name="矩形 395286"/>
            <p:cNvSpPr/>
            <p:nvPr/>
          </p:nvSpPr>
          <p:spPr>
            <a:xfrm>
              <a:off x="4071" y="3734"/>
              <a:ext cx="260"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10</a:t>
              </a:r>
              <a:endParaRPr lang="en-US" altLang="zh-TW" sz="1800">
                <a:latin typeface="Times New Roman" panose="02020603050405020304" pitchFamily="18" charset="0"/>
                <a:ea typeface="PMingLiU" pitchFamily="18" charset="-120"/>
              </a:endParaRPr>
            </a:p>
          </p:txBody>
        </p:sp>
        <p:sp>
          <p:nvSpPr>
            <p:cNvPr id="395288" name="椭圆 395287"/>
            <p:cNvSpPr/>
            <p:nvPr/>
          </p:nvSpPr>
          <p:spPr>
            <a:xfrm>
              <a:off x="4811" y="3330"/>
              <a:ext cx="224" cy="18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289" name="矩形 395288"/>
            <p:cNvSpPr/>
            <p:nvPr/>
          </p:nvSpPr>
          <p:spPr>
            <a:xfrm>
              <a:off x="4821" y="3345"/>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6</a:t>
              </a:r>
              <a:endParaRPr lang="en-US" altLang="zh-TW" sz="1800">
                <a:latin typeface="Times New Roman" panose="02020603050405020304" pitchFamily="18" charset="0"/>
                <a:ea typeface="PMingLiU" pitchFamily="18" charset="-120"/>
              </a:endParaRPr>
            </a:p>
          </p:txBody>
        </p:sp>
        <p:sp>
          <p:nvSpPr>
            <p:cNvPr id="395290" name="直接连接符 395289"/>
            <p:cNvSpPr/>
            <p:nvPr/>
          </p:nvSpPr>
          <p:spPr>
            <a:xfrm flipH="1">
              <a:off x="4902" y="3123"/>
              <a:ext cx="247" cy="216"/>
            </a:xfrm>
            <a:prstGeom prst="line">
              <a:avLst/>
            </a:prstGeom>
            <a:ln w="12700" cap="flat" cmpd="sng">
              <a:solidFill>
                <a:schemeClr val="tx1"/>
              </a:solidFill>
              <a:prstDash val="solid"/>
              <a:headEnd type="none" w="sm" len="sm"/>
              <a:tailEnd type="none" w="sm" len="sm"/>
            </a:ln>
          </p:spPr>
        </p:sp>
        <p:sp>
          <p:nvSpPr>
            <p:cNvPr id="395291" name="直接连接符 395290"/>
            <p:cNvSpPr/>
            <p:nvPr/>
          </p:nvSpPr>
          <p:spPr>
            <a:xfrm>
              <a:off x="4040" y="3127"/>
              <a:ext cx="230" cy="191"/>
            </a:xfrm>
            <a:prstGeom prst="line">
              <a:avLst/>
            </a:prstGeom>
            <a:ln w="12700" cap="flat" cmpd="sng">
              <a:solidFill>
                <a:schemeClr val="tx1"/>
              </a:solidFill>
              <a:prstDash val="solid"/>
              <a:headEnd type="none" w="sm" len="sm"/>
              <a:tailEnd type="none" w="sm" len="sm"/>
            </a:ln>
          </p:spPr>
        </p:sp>
        <p:sp>
          <p:nvSpPr>
            <p:cNvPr id="395292" name="直接连接符 395291"/>
            <p:cNvSpPr/>
            <p:nvPr/>
          </p:nvSpPr>
          <p:spPr>
            <a:xfrm flipH="1">
              <a:off x="3691" y="3132"/>
              <a:ext cx="236" cy="218"/>
            </a:xfrm>
            <a:prstGeom prst="line">
              <a:avLst/>
            </a:prstGeom>
            <a:ln w="12700" cap="flat" cmpd="sng">
              <a:solidFill>
                <a:schemeClr val="tx1"/>
              </a:solidFill>
              <a:prstDash val="solid"/>
              <a:headEnd type="none" w="sm" len="sm"/>
              <a:tailEnd type="none" w="sm" len="sm"/>
            </a:ln>
          </p:spPr>
        </p:sp>
        <p:sp>
          <p:nvSpPr>
            <p:cNvPr id="395293" name="直接连接符 395292"/>
            <p:cNvSpPr/>
            <p:nvPr/>
          </p:nvSpPr>
          <p:spPr>
            <a:xfrm flipH="1">
              <a:off x="4140" y="3516"/>
              <a:ext cx="103" cy="208"/>
            </a:xfrm>
            <a:prstGeom prst="line">
              <a:avLst/>
            </a:prstGeom>
            <a:ln w="12700" cap="flat" cmpd="sng">
              <a:solidFill>
                <a:schemeClr val="tx1"/>
              </a:solidFill>
              <a:prstDash val="solid"/>
              <a:headEnd type="none" w="sm" len="sm"/>
              <a:tailEnd type="none" w="sm" len="sm"/>
            </a:ln>
          </p:spPr>
        </p:sp>
        <p:sp>
          <p:nvSpPr>
            <p:cNvPr id="395294" name="直接连接符 395293"/>
            <p:cNvSpPr/>
            <p:nvPr/>
          </p:nvSpPr>
          <p:spPr>
            <a:xfrm>
              <a:off x="4720" y="2750"/>
              <a:ext cx="504" cy="204"/>
            </a:xfrm>
            <a:prstGeom prst="line">
              <a:avLst/>
            </a:prstGeom>
            <a:ln w="12700" cap="flat" cmpd="sng">
              <a:solidFill>
                <a:schemeClr val="tx1"/>
              </a:solidFill>
              <a:prstDash val="solid"/>
              <a:headEnd type="none" w="sm" len="sm"/>
              <a:tailEnd type="none" w="sm" len="sm"/>
            </a:ln>
          </p:spPr>
        </p:sp>
        <p:sp>
          <p:nvSpPr>
            <p:cNvPr id="395295" name="椭圆 395294"/>
            <p:cNvSpPr/>
            <p:nvPr/>
          </p:nvSpPr>
          <p:spPr>
            <a:xfrm>
              <a:off x="3774" y="3721"/>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296" name="矩形 395295"/>
            <p:cNvSpPr/>
            <p:nvPr/>
          </p:nvSpPr>
          <p:spPr>
            <a:xfrm>
              <a:off x="3826" y="3736"/>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9</a:t>
              </a:r>
              <a:endParaRPr lang="en-US" altLang="zh-TW" sz="1800">
                <a:latin typeface="Times New Roman" panose="02020603050405020304" pitchFamily="18" charset="0"/>
                <a:ea typeface="PMingLiU" pitchFamily="18" charset="-120"/>
              </a:endParaRPr>
            </a:p>
          </p:txBody>
        </p:sp>
        <p:sp>
          <p:nvSpPr>
            <p:cNvPr id="395297" name="椭圆 395296"/>
            <p:cNvSpPr/>
            <p:nvPr/>
          </p:nvSpPr>
          <p:spPr>
            <a:xfrm>
              <a:off x="3486" y="3730"/>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298" name="矩形 395297"/>
            <p:cNvSpPr/>
            <p:nvPr/>
          </p:nvSpPr>
          <p:spPr>
            <a:xfrm>
              <a:off x="3508" y="3744"/>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8</a:t>
              </a:r>
              <a:endParaRPr lang="en-US" altLang="zh-TW" sz="1800">
                <a:latin typeface="Times New Roman" panose="02020603050405020304" pitchFamily="18" charset="0"/>
                <a:ea typeface="PMingLiU" pitchFamily="18" charset="-120"/>
              </a:endParaRPr>
            </a:p>
          </p:txBody>
        </p:sp>
        <p:sp>
          <p:nvSpPr>
            <p:cNvPr id="395299" name="直接连接符 395298"/>
            <p:cNvSpPr/>
            <p:nvPr/>
          </p:nvSpPr>
          <p:spPr>
            <a:xfrm flipH="1">
              <a:off x="3584" y="3543"/>
              <a:ext cx="107" cy="182"/>
            </a:xfrm>
            <a:prstGeom prst="line">
              <a:avLst/>
            </a:prstGeom>
            <a:ln w="12700" cap="flat" cmpd="sng">
              <a:solidFill>
                <a:schemeClr val="tx1"/>
              </a:solidFill>
              <a:prstDash val="solid"/>
              <a:headEnd type="none" w="sm" len="sm"/>
              <a:tailEnd type="none" w="sm" len="sm"/>
            </a:ln>
          </p:spPr>
        </p:sp>
        <p:sp>
          <p:nvSpPr>
            <p:cNvPr id="395300" name="直接连接符 395299"/>
            <p:cNvSpPr/>
            <p:nvPr/>
          </p:nvSpPr>
          <p:spPr>
            <a:xfrm>
              <a:off x="3756" y="3543"/>
              <a:ext cx="107" cy="161"/>
            </a:xfrm>
            <a:prstGeom prst="line">
              <a:avLst/>
            </a:prstGeom>
            <a:ln w="12700" cap="flat" cmpd="sng">
              <a:solidFill>
                <a:schemeClr val="tx1"/>
              </a:solidFill>
              <a:prstDash val="solid"/>
              <a:headEnd type="none" w="sm" len="sm"/>
              <a:tailEnd type="none" w="sm" len="sm"/>
            </a:ln>
          </p:spPr>
        </p:sp>
        <p:sp>
          <p:nvSpPr>
            <p:cNvPr id="395301" name="椭圆 395300"/>
            <p:cNvSpPr/>
            <p:nvPr/>
          </p:nvSpPr>
          <p:spPr>
            <a:xfrm>
              <a:off x="5520" y="3710"/>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302" name="矩形 395301"/>
            <p:cNvSpPr/>
            <p:nvPr/>
          </p:nvSpPr>
          <p:spPr>
            <a:xfrm>
              <a:off x="5540" y="3703"/>
              <a:ext cx="260"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15</a:t>
              </a:r>
              <a:endParaRPr lang="en-US" altLang="zh-TW" sz="1800">
                <a:latin typeface="Times New Roman" panose="02020603050405020304" pitchFamily="18" charset="0"/>
                <a:ea typeface="PMingLiU" pitchFamily="18" charset="-120"/>
              </a:endParaRPr>
            </a:p>
          </p:txBody>
        </p:sp>
        <p:sp>
          <p:nvSpPr>
            <p:cNvPr id="395303" name="椭圆 395302"/>
            <p:cNvSpPr/>
            <p:nvPr/>
          </p:nvSpPr>
          <p:spPr>
            <a:xfrm>
              <a:off x="5248" y="3709"/>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304" name="矩形 395303"/>
            <p:cNvSpPr/>
            <p:nvPr/>
          </p:nvSpPr>
          <p:spPr>
            <a:xfrm>
              <a:off x="5258" y="3701"/>
              <a:ext cx="260"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14</a:t>
              </a:r>
              <a:endParaRPr lang="en-US" altLang="zh-TW" sz="1800">
                <a:latin typeface="Times New Roman" panose="02020603050405020304" pitchFamily="18" charset="0"/>
                <a:ea typeface="PMingLiU" pitchFamily="18" charset="-120"/>
              </a:endParaRPr>
            </a:p>
          </p:txBody>
        </p:sp>
        <p:sp>
          <p:nvSpPr>
            <p:cNvPr id="395305" name="椭圆 395304"/>
            <p:cNvSpPr/>
            <p:nvPr/>
          </p:nvSpPr>
          <p:spPr>
            <a:xfrm>
              <a:off x="4973" y="3710"/>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306" name="矩形 395305"/>
            <p:cNvSpPr/>
            <p:nvPr/>
          </p:nvSpPr>
          <p:spPr>
            <a:xfrm>
              <a:off x="4982" y="3704"/>
              <a:ext cx="260"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13</a:t>
              </a:r>
              <a:endParaRPr lang="en-US" altLang="zh-TW" sz="1800">
                <a:latin typeface="Times New Roman" panose="02020603050405020304" pitchFamily="18" charset="0"/>
                <a:ea typeface="PMingLiU" pitchFamily="18" charset="-120"/>
              </a:endParaRPr>
            </a:p>
          </p:txBody>
        </p:sp>
        <p:sp>
          <p:nvSpPr>
            <p:cNvPr id="395307" name="椭圆 395306"/>
            <p:cNvSpPr/>
            <p:nvPr/>
          </p:nvSpPr>
          <p:spPr>
            <a:xfrm>
              <a:off x="4685" y="3719"/>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308" name="矩形 395307"/>
            <p:cNvSpPr/>
            <p:nvPr/>
          </p:nvSpPr>
          <p:spPr>
            <a:xfrm>
              <a:off x="4718" y="3712"/>
              <a:ext cx="260"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12</a:t>
              </a:r>
              <a:endParaRPr lang="en-US" altLang="zh-TW" sz="1800">
                <a:latin typeface="Times New Roman" panose="02020603050405020304" pitchFamily="18" charset="0"/>
                <a:ea typeface="PMingLiU" pitchFamily="18" charset="-120"/>
              </a:endParaRPr>
            </a:p>
          </p:txBody>
        </p:sp>
        <p:sp>
          <p:nvSpPr>
            <p:cNvPr id="395309" name="直接连接符 395308"/>
            <p:cNvSpPr/>
            <p:nvPr/>
          </p:nvSpPr>
          <p:spPr>
            <a:xfrm>
              <a:off x="5548" y="3511"/>
              <a:ext cx="103" cy="192"/>
            </a:xfrm>
            <a:prstGeom prst="line">
              <a:avLst/>
            </a:prstGeom>
            <a:ln w="12700" cap="flat" cmpd="sng">
              <a:solidFill>
                <a:schemeClr val="tx1"/>
              </a:solidFill>
              <a:prstDash val="solid"/>
              <a:headEnd type="none" w="sm" len="sm"/>
              <a:tailEnd type="none" w="sm" len="sm"/>
            </a:ln>
          </p:spPr>
        </p:sp>
        <p:sp>
          <p:nvSpPr>
            <p:cNvPr id="395310" name="直接连接符 395309"/>
            <p:cNvSpPr/>
            <p:nvPr/>
          </p:nvSpPr>
          <p:spPr>
            <a:xfrm flipH="1">
              <a:off x="5350" y="3505"/>
              <a:ext cx="103" cy="208"/>
            </a:xfrm>
            <a:prstGeom prst="line">
              <a:avLst/>
            </a:prstGeom>
            <a:ln w="12700" cap="flat" cmpd="sng">
              <a:solidFill>
                <a:schemeClr val="tx1"/>
              </a:solidFill>
              <a:prstDash val="solid"/>
              <a:headEnd type="none" w="sm" len="sm"/>
              <a:tailEnd type="none" w="sm" len="sm"/>
            </a:ln>
          </p:spPr>
        </p:sp>
        <p:sp>
          <p:nvSpPr>
            <p:cNvPr id="395311" name="直接连接符 395310"/>
            <p:cNvSpPr/>
            <p:nvPr/>
          </p:nvSpPr>
          <p:spPr>
            <a:xfrm flipH="1">
              <a:off x="4794" y="3532"/>
              <a:ext cx="107" cy="182"/>
            </a:xfrm>
            <a:prstGeom prst="line">
              <a:avLst/>
            </a:prstGeom>
            <a:ln w="12700" cap="flat" cmpd="sng">
              <a:solidFill>
                <a:schemeClr val="tx1"/>
              </a:solidFill>
              <a:prstDash val="solid"/>
              <a:headEnd type="none" w="sm" len="sm"/>
              <a:tailEnd type="none" w="sm" len="sm"/>
            </a:ln>
          </p:spPr>
        </p:sp>
        <p:sp>
          <p:nvSpPr>
            <p:cNvPr id="395312" name="直接连接符 395311"/>
            <p:cNvSpPr/>
            <p:nvPr/>
          </p:nvSpPr>
          <p:spPr>
            <a:xfrm>
              <a:off x="4966" y="3532"/>
              <a:ext cx="107" cy="161"/>
            </a:xfrm>
            <a:prstGeom prst="line">
              <a:avLst/>
            </a:prstGeom>
            <a:ln w="12700" cap="flat" cmpd="sng">
              <a:solidFill>
                <a:schemeClr val="tx1"/>
              </a:solidFill>
              <a:prstDash val="solid"/>
              <a:headEnd type="none" w="sm" len="sm"/>
              <a:tailEnd type="none" w="sm" len="sm"/>
            </a:ln>
          </p:spPr>
        </p:sp>
        <p:sp>
          <p:nvSpPr>
            <p:cNvPr id="395313" name="文本框 395312"/>
            <p:cNvSpPr txBox="1"/>
            <p:nvPr/>
          </p:nvSpPr>
          <p:spPr>
            <a:xfrm>
              <a:off x="3742" y="3969"/>
              <a:ext cx="1788" cy="250"/>
            </a:xfrm>
            <a:prstGeom prst="rect">
              <a:avLst/>
            </a:prstGeom>
            <a:noFill/>
            <a:ln w="9525">
              <a:noFill/>
            </a:ln>
          </p:spPr>
          <p:txBody>
            <a:bodyPr wrap="none" anchor="t">
              <a:spAutoFit/>
            </a:bodyPr>
            <a:lstStyle/>
            <a:p>
              <a:pPr algn="ctr"/>
              <a:r>
                <a:rPr lang="en-US" altLang="zh-TW" sz="2000">
                  <a:solidFill>
                    <a:srgbClr val="CC3300"/>
                  </a:solidFill>
                  <a:latin typeface="Times New Roman" panose="02020603050405020304" pitchFamily="18" charset="0"/>
                  <a:ea typeface="PMingLiU" pitchFamily="18" charset="-120"/>
                </a:rPr>
                <a:t>Full binary tree of depth 3</a:t>
              </a:r>
              <a:endParaRPr lang="en-US" altLang="zh-TW" sz="2000">
                <a:solidFill>
                  <a:srgbClr val="CC3300"/>
                </a:solidFill>
                <a:latin typeface="Times New Roman" panose="02020603050405020304" pitchFamily="18" charset="0"/>
                <a:ea typeface="PMingLiU" pitchFamily="18" charset="-120"/>
              </a:endParaRPr>
            </a:p>
          </p:txBody>
        </p:sp>
      </p:grpSp>
      <p:grpSp>
        <p:nvGrpSpPr>
          <p:cNvPr id="395314" name="组合 395313"/>
          <p:cNvGrpSpPr/>
          <p:nvPr/>
        </p:nvGrpSpPr>
        <p:grpSpPr>
          <a:xfrm>
            <a:off x="1066800" y="3803650"/>
            <a:ext cx="2625725" cy="2528888"/>
            <a:chOff x="846" y="2578"/>
            <a:chExt cx="1654" cy="1593"/>
          </a:xfrm>
        </p:grpSpPr>
        <p:sp>
          <p:nvSpPr>
            <p:cNvPr id="395315" name="椭圆 395314"/>
            <p:cNvSpPr/>
            <p:nvPr/>
          </p:nvSpPr>
          <p:spPr>
            <a:xfrm>
              <a:off x="1618" y="2585"/>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316" name="矩形 395315"/>
            <p:cNvSpPr/>
            <p:nvPr/>
          </p:nvSpPr>
          <p:spPr>
            <a:xfrm>
              <a:off x="1629" y="2578"/>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1</a:t>
              </a:r>
              <a:endParaRPr lang="en-US" altLang="zh-TW" sz="1800">
                <a:latin typeface="Times New Roman" panose="02020603050405020304" pitchFamily="18" charset="0"/>
                <a:ea typeface="PMingLiU" pitchFamily="18" charset="-120"/>
              </a:endParaRPr>
            </a:p>
          </p:txBody>
        </p:sp>
        <p:sp>
          <p:nvSpPr>
            <p:cNvPr id="395317" name="椭圆 395316"/>
            <p:cNvSpPr/>
            <p:nvPr/>
          </p:nvSpPr>
          <p:spPr>
            <a:xfrm>
              <a:off x="1232" y="2969"/>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318" name="矩形 395317"/>
            <p:cNvSpPr/>
            <p:nvPr/>
          </p:nvSpPr>
          <p:spPr>
            <a:xfrm>
              <a:off x="1254" y="2973"/>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2</a:t>
              </a:r>
              <a:endParaRPr lang="en-US" altLang="zh-TW" sz="1800">
                <a:latin typeface="Times New Roman" panose="02020603050405020304" pitchFamily="18" charset="0"/>
                <a:ea typeface="PMingLiU" pitchFamily="18" charset="-120"/>
              </a:endParaRPr>
            </a:p>
          </p:txBody>
        </p:sp>
        <p:sp>
          <p:nvSpPr>
            <p:cNvPr id="395319" name="直接连接符 395318"/>
            <p:cNvSpPr/>
            <p:nvPr/>
          </p:nvSpPr>
          <p:spPr>
            <a:xfrm flipH="1">
              <a:off x="1350" y="2748"/>
              <a:ext cx="304" cy="218"/>
            </a:xfrm>
            <a:prstGeom prst="line">
              <a:avLst/>
            </a:prstGeom>
            <a:ln w="12700" cap="flat" cmpd="sng">
              <a:solidFill>
                <a:schemeClr val="tx1"/>
              </a:solidFill>
              <a:prstDash val="solid"/>
              <a:headEnd type="none" w="sm" len="sm"/>
              <a:tailEnd type="none" w="sm" len="sm"/>
            </a:ln>
          </p:spPr>
        </p:sp>
        <p:sp>
          <p:nvSpPr>
            <p:cNvPr id="395320" name="椭圆 395319"/>
            <p:cNvSpPr/>
            <p:nvPr/>
          </p:nvSpPr>
          <p:spPr>
            <a:xfrm>
              <a:off x="1985" y="2980"/>
              <a:ext cx="224"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321" name="矩形 395320"/>
            <p:cNvSpPr/>
            <p:nvPr/>
          </p:nvSpPr>
          <p:spPr>
            <a:xfrm>
              <a:off x="2007" y="2984"/>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3</a:t>
              </a:r>
              <a:endParaRPr lang="en-US" altLang="zh-TW" sz="1800">
                <a:latin typeface="Times New Roman" panose="02020603050405020304" pitchFamily="18" charset="0"/>
                <a:ea typeface="PMingLiU" pitchFamily="18" charset="-120"/>
              </a:endParaRPr>
            </a:p>
          </p:txBody>
        </p:sp>
        <p:sp>
          <p:nvSpPr>
            <p:cNvPr id="395322" name="椭圆 395321"/>
            <p:cNvSpPr/>
            <p:nvPr/>
          </p:nvSpPr>
          <p:spPr>
            <a:xfrm>
              <a:off x="2187" y="3342"/>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323" name="矩形 395322"/>
            <p:cNvSpPr/>
            <p:nvPr/>
          </p:nvSpPr>
          <p:spPr>
            <a:xfrm>
              <a:off x="2219" y="3346"/>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7</a:t>
              </a:r>
              <a:endParaRPr lang="en-US" altLang="zh-TW" sz="1800">
                <a:latin typeface="Times New Roman" panose="02020603050405020304" pitchFamily="18" charset="0"/>
                <a:ea typeface="PMingLiU" pitchFamily="18" charset="-120"/>
              </a:endParaRPr>
            </a:p>
          </p:txBody>
        </p:sp>
        <p:sp>
          <p:nvSpPr>
            <p:cNvPr id="395324" name="直接连接符 395323"/>
            <p:cNvSpPr/>
            <p:nvPr/>
          </p:nvSpPr>
          <p:spPr>
            <a:xfrm>
              <a:off x="2162" y="3167"/>
              <a:ext cx="115" cy="165"/>
            </a:xfrm>
            <a:prstGeom prst="line">
              <a:avLst/>
            </a:prstGeom>
            <a:ln w="12700" cap="flat" cmpd="sng">
              <a:solidFill>
                <a:schemeClr val="tx1"/>
              </a:solidFill>
              <a:prstDash val="solid"/>
              <a:headEnd type="none" w="sm" len="sm"/>
              <a:tailEnd type="none" w="sm" len="sm"/>
            </a:ln>
          </p:spPr>
        </p:sp>
        <p:sp>
          <p:nvSpPr>
            <p:cNvPr id="395325" name="椭圆 395324"/>
            <p:cNvSpPr/>
            <p:nvPr/>
          </p:nvSpPr>
          <p:spPr>
            <a:xfrm>
              <a:off x="1443" y="3359"/>
              <a:ext cx="224"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326" name="矩形 395325"/>
            <p:cNvSpPr/>
            <p:nvPr/>
          </p:nvSpPr>
          <p:spPr>
            <a:xfrm>
              <a:off x="1464" y="3373"/>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5</a:t>
              </a:r>
              <a:endParaRPr lang="en-US" altLang="zh-TW" sz="1800">
                <a:latin typeface="Times New Roman" panose="02020603050405020304" pitchFamily="18" charset="0"/>
                <a:ea typeface="PMingLiU" pitchFamily="18" charset="-120"/>
              </a:endParaRPr>
            </a:p>
          </p:txBody>
        </p:sp>
        <p:sp>
          <p:nvSpPr>
            <p:cNvPr id="395327" name="椭圆 395326"/>
            <p:cNvSpPr/>
            <p:nvPr/>
          </p:nvSpPr>
          <p:spPr>
            <a:xfrm>
              <a:off x="1280" y="3775"/>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328" name="矩形 395327"/>
            <p:cNvSpPr/>
            <p:nvPr/>
          </p:nvSpPr>
          <p:spPr>
            <a:xfrm>
              <a:off x="1332" y="3790"/>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9</a:t>
              </a:r>
              <a:endParaRPr lang="en-US" altLang="zh-TW" sz="1800">
                <a:latin typeface="Times New Roman" panose="02020603050405020304" pitchFamily="18" charset="0"/>
                <a:ea typeface="PMingLiU" pitchFamily="18" charset="-120"/>
              </a:endParaRPr>
            </a:p>
          </p:txBody>
        </p:sp>
        <p:sp>
          <p:nvSpPr>
            <p:cNvPr id="395329" name="直接连接符 395328"/>
            <p:cNvSpPr/>
            <p:nvPr/>
          </p:nvSpPr>
          <p:spPr>
            <a:xfrm>
              <a:off x="1221" y="3565"/>
              <a:ext cx="169" cy="207"/>
            </a:xfrm>
            <a:prstGeom prst="line">
              <a:avLst/>
            </a:prstGeom>
            <a:ln w="12700" cap="flat" cmpd="sng">
              <a:solidFill>
                <a:schemeClr val="tx1"/>
              </a:solidFill>
              <a:prstDash val="solid"/>
              <a:headEnd type="none" w="sm" len="sm"/>
              <a:tailEnd type="none" w="sm" len="sm"/>
            </a:ln>
          </p:spPr>
        </p:sp>
        <p:sp>
          <p:nvSpPr>
            <p:cNvPr id="395330" name="椭圆 395329"/>
            <p:cNvSpPr/>
            <p:nvPr/>
          </p:nvSpPr>
          <p:spPr>
            <a:xfrm>
              <a:off x="1049" y="3352"/>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331" name="矩形 395330"/>
            <p:cNvSpPr/>
            <p:nvPr/>
          </p:nvSpPr>
          <p:spPr>
            <a:xfrm>
              <a:off x="1070" y="3356"/>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4</a:t>
              </a:r>
              <a:endParaRPr lang="en-US" altLang="zh-TW" sz="1800">
                <a:latin typeface="Times New Roman" panose="02020603050405020304" pitchFamily="18" charset="0"/>
                <a:ea typeface="PMingLiU" pitchFamily="18" charset="-120"/>
              </a:endParaRPr>
            </a:p>
          </p:txBody>
        </p:sp>
        <p:sp>
          <p:nvSpPr>
            <p:cNvPr id="395332" name="椭圆 395331"/>
            <p:cNvSpPr/>
            <p:nvPr/>
          </p:nvSpPr>
          <p:spPr>
            <a:xfrm>
              <a:off x="846" y="3763"/>
              <a:ext cx="225" cy="18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333" name="矩形 395332"/>
            <p:cNvSpPr/>
            <p:nvPr/>
          </p:nvSpPr>
          <p:spPr>
            <a:xfrm>
              <a:off x="868" y="3777"/>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8</a:t>
              </a:r>
              <a:endParaRPr lang="en-US" altLang="zh-TW" sz="1800">
                <a:latin typeface="Times New Roman" panose="02020603050405020304" pitchFamily="18" charset="0"/>
                <a:ea typeface="PMingLiU" pitchFamily="18" charset="-120"/>
              </a:endParaRPr>
            </a:p>
          </p:txBody>
        </p:sp>
        <p:sp>
          <p:nvSpPr>
            <p:cNvPr id="395334" name="椭圆 395333"/>
            <p:cNvSpPr/>
            <p:nvPr/>
          </p:nvSpPr>
          <p:spPr>
            <a:xfrm>
              <a:off x="1801" y="3341"/>
              <a:ext cx="224" cy="189"/>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395335" name="矩形 395334"/>
            <p:cNvSpPr/>
            <p:nvPr/>
          </p:nvSpPr>
          <p:spPr>
            <a:xfrm>
              <a:off x="1811" y="3356"/>
              <a:ext cx="188" cy="231"/>
            </a:xfrm>
            <a:prstGeom prst="rect">
              <a:avLst/>
            </a:prstGeom>
            <a:noFill/>
            <a:ln w="9525">
              <a:noFill/>
            </a:ln>
          </p:spPr>
          <p:txBody>
            <a:bodyPr wrap="none" lIns="92075" tIns="46038" rIns="92075" bIns="46038">
              <a:spAutoFit/>
            </a:bodyPr>
            <a:lstStyle/>
            <a:p>
              <a:pPr eaLnBrk="0" hangingPunct="0"/>
              <a:r>
                <a:rPr lang="en-US" altLang="zh-TW" sz="1800">
                  <a:latin typeface="Times New Roman" panose="02020603050405020304" pitchFamily="18" charset="0"/>
                  <a:ea typeface="PMingLiU" pitchFamily="18" charset="-120"/>
                </a:rPr>
                <a:t>6</a:t>
              </a:r>
              <a:endParaRPr lang="en-US" altLang="zh-TW" sz="1800">
                <a:latin typeface="Times New Roman" panose="02020603050405020304" pitchFamily="18" charset="0"/>
                <a:ea typeface="PMingLiU" pitchFamily="18" charset="-120"/>
              </a:endParaRPr>
            </a:p>
          </p:txBody>
        </p:sp>
        <p:sp>
          <p:nvSpPr>
            <p:cNvPr id="395336" name="直接连接符 395335"/>
            <p:cNvSpPr/>
            <p:nvPr/>
          </p:nvSpPr>
          <p:spPr>
            <a:xfrm flipH="1">
              <a:off x="1905" y="3166"/>
              <a:ext cx="128" cy="166"/>
            </a:xfrm>
            <a:prstGeom prst="line">
              <a:avLst/>
            </a:prstGeom>
            <a:ln w="12700" cap="flat" cmpd="sng">
              <a:solidFill>
                <a:schemeClr val="tx1"/>
              </a:solidFill>
              <a:prstDash val="solid"/>
              <a:headEnd type="none" w="sm" len="sm"/>
              <a:tailEnd type="none" w="sm" len="sm"/>
            </a:ln>
          </p:spPr>
        </p:sp>
        <p:sp>
          <p:nvSpPr>
            <p:cNvPr id="395337" name="直接连接符 395336"/>
            <p:cNvSpPr/>
            <p:nvPr/>
          </p:nvSpPr>
          <p:spPr>
            <a:xfrm>
              <a:off x="1384" y="3149"/>
              <a:ext cx="148" cy="206"/>
            </a:xfrm>
            <a:prstGeom prst="line">
              <a:avLst/>
            </a:prstGeom>
            <a:ln w="12700" cap="flat" cmpd="sng">
              <a:solidFill>
                <a:schemeClr val="tx1"/>
              </a:solidFill>
              <a:prstDash val="solid"/>
              <a:headEnd type="none" w="sm" len="sm"/>
              <a:tailEnd type="none" w="sm" len="sm"/>
            </a:ln>
          </p:spPr>
        </p:sp>
        <p:sp>
          <p:nvSpPr>
            <p:cNvPr id="395338" name="直接连接符 395337"/>
            <p:cNvSpPr/>
            <p:nvPr/>
          </p:nvSpPr>
          <p:spPr>
            <a:xfrm flipH="1">
              <a:off x="1153" y="3143"/>
              <a:ext cx="129" cy="206"/>
            </a:xfrm>
            <a:prstGeom prst="line">
              <a:avLst/>
            </a:prstGeom>
            <a:ln w="12700" cap="flat" cmpd="sng">
              <a:solidFill>
                <a:schemeClr val="tx1"/>
              </a:solidFill>
              <a:prstDash val="solid"/>
              <a:headEnd type="none" w="sm" len="sm"/>
              <a:tailEnd type="none" w="sm" len="sm"/>
            </a:ln>
          </p:spPr>
        </p:sp>
        <p:sp>
          <p:nvSpPr>
            <p:cNvPr id="395339" name="直接连接符 395338"/>
            <p:cNvSpPr/>
            <p:nvPr/>
          </p:nvSpPr>
          <p:spPr>
            <a:xfrm flipH="1">
              <a:off x="957" y="3559"/>
              <a:ext cx="169" cy="195"/>
            </a:xfrm>
            <a:prstGeom prst="line">
              <a:avLst/>
            </a:prstGeom>
            <a:ln w="12700" cap="flat" cmpd="sng">
              <a:solidFill>
                <a:schemeClr val="tx1"/>
              </a:solidFill>
              <a:prstDash val="solid"/>
              <a:headEnd type="none" w="sm" len="sm"/>
              <a:tailEnd type="none" w="sm" len="sm"/>
            </a:ln>
          </p:spPr>
        </p:sp>
        <p:sp>
          <p:nvSpPr>
            <p:cNvPr id="395340" name="直接连接符 395339"/>
            <p:cNvSpPr/>
            <p:nvPr/>
          </p:nvSpPr>
          <p:spPr>
            <a:xfrm>
              <a:off x="1803" y="2754"/>
              <a:ext cx="284" cy="224"/>
            </a:xfrm>
            <a:prstGeom prst="line">
              <a:avLst/>
            </a:prstGeom>
            <a:ln w="12700" cap="flat" cmpd="sng">
              <a:solidFill>
                <a:schemeClr val="tx1"/>
              </a:solidFill>
              <a:prstDash val="solid"/>
              <a:headEnd type="none" w="sm" len="sm"/>
              <a:tailEnd type="none" w="sm" len="sm"/>
            </a:ln>
          </p:spPr>
        </p:sp>
        <p:sp>
          <p:nvSpPr>
            <p:cNvPr id="395341" name="文本框 395340"/>
            <p:cNvSpPr txBox="1"/>
            <p:nvPr/>
          </p:nvSpPr>
          <p:spPr>
            <a:xfrm>
              <a:off x="1036" y="3921"/>
              <a:ext cx="1464" cy="250"/>
            </a:xfrm>
            <a:prstGeom prst="rect">
              <a:avLst/>
            </a:prstGeom>
            <a:noFill/>
            <a:ln w="9525">
              <a:noFill/>
            </a:ln>
          </p:spPr>
          <p:txBody>
            <a:bodyPr wrap="none" anchor="t">
              <a:spAutoFit/>
            </a:bodyPr>
            <a:lstStyle/>
            <a:p>
              <a:pPr algn="ctr"/>
              <a:r>
                <a:rPr lang="en-US" altLang="zh-TW" sz="2000">
                  <a:solidFill>
                    <a:srgbClr val="CC3300"/>
                  </a:solidFill>
                  <a:latin typeface="Times New Roman" panose="02020603050405020304" pitchFamily="18" charset="0"/>
                  <a:ea typeface="PMingLiU" pitchFamily="18" charset="-120"/>
                </a:rPr>
                <a:t>Complete binary tree</a:t>
              </a:r>
              <a:endParaRPr lang="en-US" altLang="zh-TW" sz="2000">
                <a:solidFill>
                  <a:srgbClr val="CC3300"/>
                </a:solidFill>
                <a:latin typeface="Times New Roman" panose="02020603050405020304" pitchFamily="18" charset="0"/>
                <a:ea typeface="PMingLiU" pitchFamily="18" charset="-120"/>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矩形 397313"/>
          <p:cNvSpPr/>
          <p:nvPr/>
        </p:nvSpPr>
        <p:spPr>
          <a:xfrm>
            <a:off x="914400" y="228600"/>
            <a:ext cx="8401050" cy="1143000"/>
          </a:xfrm>
          <a:prstGeom prst="rect">
            <a:avLst/>
          </a:prstGeom>
          <a:noFill/>
          <a:ln w="9525">
            <a:noFill/>
          </a:ln>
        </p:spPr>
        <p:txBody>
          <a:bodyPr lIns="92075" tIns="46038" rIns="92075" bIns="46038" anchor="ctr"/>
          <a:lstStyle>
            <a:lvl1pPr marL="0" lvl="0" indent="0" algn="l" defTabSz="914400" rtl="0" eaLnBrk="1" fontAlgn="base" latinLnBrk="0" hangingPunct="1">
              <a:lnSpc>
                <a:spcPct val="100000"/>
              </a:lnSpc>
              <a:spcBef>
                <a:spcPct val="0"/>
              </a:spcBef>
              <a:spcAft>
                <a:spcPct val="0"/>
              </a:spcAft>
              <a:buNone/>
              <a:defRPr sz="4000" i="1" u="none" kern="1200" baseline="0">
                <a:solidFill>
                  <a:schemeClr val="hlink"/>
                </a:solidFill>
                <a:latin typeface="Georgia" panose="02040502050405020303" pitchFamily="18" charset="0"/>
              </a:defRPr>
            </a:lvl1pPr>
          </a:lstStyle>
          <a:p>
            <a:pPr lvl="0"/>
            <a:r>
              <a:rPr lang="en-US" altLang="zh-TW">
                <a:ea typeface="PMingLiU" pitchFamily="18" charset="-120"/>
              </a:rPr>
              <a:t>Binary Tree Traversals</a:t>
            </a:r>
            <a:endParaRPr lang="en-US" altLang="zh-TW">
              <a:ea typeface="PMingLiU" pitchFamily="18" charset="-120"/>
            </a:endParaRPr>
          </a:p>
        </p:txBody>
      </p:sp>
      <p:sp>
        <p:nvSpPr>
          <p:cNvPr id="397315" name="矩形 397314"/>
          <p:cNvSpPr/>
          <p:nvPr/>
        </p:nvSpPr>
        <p:spPr>
          <a:xfrm>
            <a:off x="685800" y="1676400"/>
            <a:ext cx="7467600" cy="4114800"/>
          </a:xfrm>
          <a:prstGeom prst="rect">
            <a:avLst/>
          </a:prstGeom>
          <a:noFill/>
          <a:ln w="9525">
            <a:noFill/>
          </a:ln>
        </p:spPr>
        <p:txBody>
          <a:bodyPr lIns="92075" tIns="46038" rIns="92075" bIns="46038"/>
          <a:lstStyle>
            <a:lvl1pPr marL="342900" lvl="0" indent="-342900" algn="l" defTabSz="914400" rtl="0" eaLnBrk="1" fontAlgn="base" latinLnBrk="0" hangingPunct="1">
              <a:lnSpc>
                <a:spcPct val="100000"/>
              </a:lnSpc>
              <a:spcBef>
                <a:spcPct val="20000"/>
              </a:spcBef>
              <a:spcAft>
                <a:spcPct val="0"/>
              </a:spcAft>
              <a:buBlip>
                <a:blip r:embed="rId1"/>
              </a:buBlip>
              <a:defRPr sz="2800" u="none" kern="1200" baseline="0">
                <a:solidFill>
                  <a:schemeClr val="tx1"/>
                </a:solidFill>
                <a:latin typeface="Georgia" panose="02040502050405020303" pitchFamily="18" charset="0"/>
              </a:defRPr>
            </a:lvl1pPr>
            <a:lvl2pPr marL="742950" lvl="1" indent="-285750" algn="l" defTabSz="914400" rtl="0" eaLnBrk="1" fontAlgn="base" latinLnBrk="0" hangingPunct="1">
              <a:lnSpc>
                <a:spcPct val="100000"/>
              </a:lnSpc>
              <a:spcBef>
                <a:spcPct val="20000"/>
              </a:spcBef>
              <a:spcAft>
                <a:spcPct val="0"/>
              </a:spcAft>
              <a:buSzPct val="75000"/>
              <a:buBlip>
                <a:blip r:embed="rId2"/>
              </a:buBlip>
              <a:defRPr sz="2400" b="0" i="0" u="none" kern="1200" baseline="0">
                <a:solidFill>
                  <a:schemeClr val="tx1"/>
                </a:solidFill>
                <a:latin typeface="Georgia" panose="02040502050405020303" pitchFamily="18" charset="0"/>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Georgia" panose="02040502050405020303" pitchFamily="18" charset="0"/>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Georgia" panose="02040502050405020303" pitchFamily="18" charset="0"/>
              </a:defRPr>
            </a:lvl4pPr>
            <a:lvl5pPr marL="2057400" lvl="4" indent="-228600" algn="l" defTabSz="914400" rtl="0" eaLnBrk="1" fontAlgn="base" latinLnBrk="0" hangingPunct="1">
              <a:lnSpc>
                <a:spcPct val="100000"/>
              </a:lnSpc>
              <a:spcBef>
                <a:spcPct val="20000"/>
              </a:spcBef>
              <a:spcAft>
                <a:spcPct val="0"/>
              </a:spcAft>
              <a:buClr>
                <a:schemeClr val="tx2"/>
              </a:buClr>
              <a:buChar char="–"/>
              <a:defRPr sz="1800" b="0" i="0" u="none" kern="1200" baseline="0">
                <a:solidFill>
                  <a:schemeClr val="tx1"/>
                </a:solidFill>
                <a:latin typeface="Georgia" panose="02040502050405020303" pitchFamily="18" charset="0"/>
              </a:defRPr>
            </a:lvl5pPr>
          </a:lstStyle>
          <a:p>
            <a:pPr lvl="0"/>
            <a:r>
              <a:rPr lang="en-US" altLang="zh-TW" sz="2000">
                <a:ea typeface="PMingLiU" pitchFamily="18" charset="-120"/>
              </a:rPr>
              <a:t>Let l, R, and r stand for moving left, visiting </a:t>
            </a:r>
            <a:br>
              <a:rPr lang="en-US" altLang="zh-TW" sz="2000">
                <a:ea typeface="PMingLiU" pitchFamily="18" charset="-120"/>
              </a:rPr>
            </a:br>
            <a:r>
              <a:rPr lang="en-US" altLang="zh-TW" sz="2000">
                <a:ea typeface="PMingLiU" pitchFamily="18" charset="-120"/>
              </a:rPr>
              <a:t>the node, and moving right.</a:t>
            </a:r>
            <a:endParaRPr lang="en-US" altLang="zh-TW" sz="2000">
              <a:ea typeface="PMingLiU" pitchFamily="18" charset="-120"/>
            </a:endParaRPr>
          </a:p>
          <a:p>
            <a:pPr lvl="0"/>
            <a:endParaRPr lang="en-US" altLang="zh-TW" sz="1000">
              <a:ea typeface="PMingLiU" pitchFamily="18" charset="-120"/>
            </a:endParaRPr>
          </a:p>
          <a:p>
            <a:pPr lvl="0"/>
            <a:r>
              <a:rPr lang="en-US" altLang="zh-TW" sz="2000">
                <a:ea typeface="PMingLiU" pitchFamily="18" charset="-120"/>
              </a:rPr>
              <a:t>There are six possible combinations of traversal</a:t>
            </a:r>
            <a:endParaRPr lang="en-US" altLang="zh-TW" sz="2000">
              <a:ea typeface="PMingLiU" pitchFamily="18" charset="-120"/>
            </a:endParaRPr>
          </a:p>
          <a:p>
            <a:pPr lvl="1"/>
            <a:r>
              <a:rPr lang="en-US" altLang="zh-TW" sz="1800" err="1">
                <a:ea typeface="PMingLiU" pitchFamily="18" charset="-120"/>
              </a:rPr>
              <a:t>lRr</a:t>
            </a:r>
            <a:r>
              <a:rPr lang="en-US" altLang="zh-TW" sz="1800">
                <a:ea typeface="PMingLiU" pitchFamily="18" charset="-120"/>
              </a:rPr>
              <a:t>, </a:t>
            </a:r>
            <a:r>
              <a:rPr lang="en-US" altLang="zh-TW" sz="1800" err="1">
                <a:ea typeface="PMingLiU" pitchFamily="18" charset="-120"/>
              </a:rPr>
              <a:t>lrR</a:t>
            </a:r>
            <a:r>
              <a:rPr lang="en-US" altLang="zh-TW" sz="1800">
                <a:ea typeface="PMingLiU" pitchFamily="18" charset="-120"/>
              </a:rPr>
              <a:t>, </a:t>
            </a:r>
            <a:r>
              <a:rPr lang="en-US" altLang="zh-TW" sz="1800" err="1">
                <a:ea typeface="PMingLiU" pitchFamily="18" charset="-120"/>
              </a:rPr>
              <a:t>Rlr</a:t>
            </a:r>
            <a:r>
              <a:rPr lang="en-US" altLang="zh-TW" sz="1800">
                <a:ea typeface="PMingLiU" pitchFamily="18" charset="-120"/>
              </a:rPr>
              <a:t>, </a:t>
            </a:r>
            <a:r>
              <a:rPr lang="en-US" altLang="zh-TW" sz="1800" err="1">
                <a:ea typeface="PMingLiU" pitchFamily="18" charset="-120"/>
              </a:rPr>
              <a:t>Rrl</a:t>
            </a:r>
            <a:r>
              <a:rPr lang="en-US" altLang="zh-TW" sz="1800">
                <a:ea typeface="PMingLiU" pitchFamily="18" charset="-120"/>
              </a:rPr>
              <a:t>, </a:t>
            </a:r>
            <a:r>
              <a:rPr lang="en-US" altLang="zh-TW" sz="1800" err="1">
                <a:ea typeface="PMingLiU" pitchFamily="18" charset="-120"/>
              </a:rPr>
              <a:t>rRl</a:t>
            </a:r>
            <a:r>
              <a:rPr lang="en-US" altLang="zh-TW" sz="1800">
                <a:ea typeface="PMingLiU" pitchFamily="18" charset="-120"/>
              </a:rPr>
              <a:t>, </a:t>
            </a:r>
            <a:r>
              <a:rPr lang="en-US" altLang="zh-TW" sz="1800" err="1">
                <a:ea typeface="PMingLiU" pitchFamily="18" charset="-120"/>
              </a:rPr>
              <a:t>rlR</a:t>
            </a:r>
            <a:endParaRPr lang="en-US" altLang="zh-TW" sz="1800">
              <a:ea typeface="PMingLiU" pitchFamily="18" charset="-120"/>
            </a:endParaRPr>
          </a:p>
          <a:p>
            <a:pPr lvl="1"/>
            <a:endParaRPr lang="en-US" altLang="zh-TW" sz="1000">
              <a:ea typeface="PMingLiU" pitchFamily="18" charset="-120"/>
            </a:endParaRPr>
          </a:p>
          <a:p>
            <a:pPr lvl="0"/>
            <a:r>
              <a:rPr lang="en-US" altLang="zh-TW" sz="2000">
                <a:ea typeface="PMingLiU" pitchFamily="18" charset="-120"/>
              </a:rPr>
              <a:t>Adopt convention that we traverse left before </a:t>
            </a:r>
            <a:br>
              <a:rPr lang="en-US" altLang="zh-TW" sz="2000">
                <a:ea typeface="PMingLiU" pitchFamily="18" charset="-120"/>
              </a:rPr>
            </a:br>
            <a:r>
              <a:rPr lang="en-US" altLang="zh-TW" sz="2000">
                <a:ea typeface="PMingLiU" pitchFamily="18" charset="-120"/>
              </a:rPr>
              <a:t>right, only 3 traversals remain</a:t>
            </a:r>
            <a:endParaRPr lang="en-US" altLang="zh-TW" sz="2000">
              <a:ea typeface="PMingLiU" pitchFamily="18" charset="-120"/>
            </a:endParaRPr>
          </a:p>
          <a:p>
            <a:pPr lvl="1"/>
            <a:r>
              <a:rPr lang="en-US" altLang="zh-TW" sz="1800" err="1">
                <a:ea typeface="PMingLiU" pitchFamily="18" charset="-120"/>
              </a:rPr>
              <a:t>lRr</a:t>
            </a:r>
            <a:r>
              <a:rPr lang="en-US" altLang="zh-TW" sz="1800">
                <a:ea typeface="PMingLiU" pitchFamily="18" charset="-120"/>
              </a:rPr>
              <a:t>, </a:t>
            </a:r>
            <a:r>
              <a:rPr lang="en-US" altLang="zh-TW" sz="1800" err="1">
                <a:ea typeface="PMingLiU" pitchFamily="18" charset="-120"/>
              </a:rPr>
              <a:t>lrR</a:t>
            </a:r>
            <a:r>
              <a:rPr lang="en-US" altLang="zh-TW" sz="1800">
                <a:ea typeface="PMingLiU" pitchFamily="18" charset="-120"/>
              </a:rPr>
              <a:t>, </a:t>
            </a:r>
            <a:r>
              <a:rPr lang="en-US" altLang="zh-TW" sz="1800" err="1">
                <a:ea typeface="PMingLiU" pitchFamily="18" charset="-120"/>
              </a:rPr>
              <a:t>Rlr</a:t>
            </a:r>
            <a:endParaRPr lang="en-US" altLang="zh-TW" sz="1800">
              <a:ea typeface="PMingLiU" pitchFamily="18" charset="-120"/>
            </a:endParaRPr>
          </a:p>
          <a:p>
            <a:pPr lvl="1"/>
            <a:r>
              <a:rPr lang="en-US" altLang="zh-TW" sz="1800" err="1">
                <a:ea typeface="PMingLiU" pitchFamily="18" charset="-120"/>
              </a:rPr>
              <a:t>inorder</a:t>
            </a:r>
            <a:r>
              <a:rPr lang="en-US" altLang="zh-TW" sz="1800">
                <a:ea typeface="PMingLiU" pitchFamily="18" charset="-120"/>
              </a:rPr>
              <a:t>, </a:t>
            </a:r>
            <a:r>
              <a:rPr lang="en-US" altLang="zh-TW" sz="1800" err="1">
                <a:ea typeface="PMingLiU" pitchFamily="18" charset="-120"/>
              </a:rPr>
              <a:t>postorder</a:t>
            </a:r>
            <a:r>
              <a:rPr lang="en-US" altLang="zh-TW" sz="1800">
                <a:ea typeface="PMingLiU" pitchFamily="18" charset="-120"/>
              </a:rPr>
              <a:t>, preorder </a:t>
            </a:r>
            <a:endParaRPr lang="en-US" altLang="zh-TW" sz="1800">
              <a:ea typeface="PMingLiU" pitchFamily="18" charset="-12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标题 398337"/>
          <p:cNvSpPr>
            <a:spLocks noGrp="1"/>
          </p:cNvSpPr>
          <p:nvPr>
            <p:ph type="title"/>
          </p:nvPr>
        </p:nvSpPr>
        <p:spPr>
          <a:xfrm>
            <a:off x="1219200" y="381000"/>
            <a:ext cx="7772400" cy="698500"/>
          </a:xfrm>
        </p:spPr>
        <p:txBody>
          <a:bodyPr anchor="ctr">
            <a:normAutofit fontScale="90000"/>
          </a:bodyPr>
          <a:lstStyle/>
          <a:p>
            <a:r>
              <a:rPr lang="en-US" altLang="zh-CN"/>
              <a:t>Inorder Traversal</a:t>
            </a:r>
            <a:endParaRPr lang="en-US" altLang="zh-CN"/>
          </a:p>
        </p:txBody>
      </p:sp>
      <p:sp>
        <p:nvSpPr>
          <p:cNvPr id="398339" name="文本占位符 398338"/>
          <p:cNvSpPr>
            <a:spLocks noGrp="1"/>
          </p:cNvSpPr>
          <p:nvPr>
            <p:ph type="body" idx="1"/>
          </p:nvPr>
        </p:nvSpPr>
        <p:spPr>
          <a:xfrm>
            <a:off x="666750" y="1585913"/>
            <a:ext cx="3752850" cy="2224087"/>
          </a:xfrm>
        </p:spPr>
        <p:txBody>
          <a:bodyPr/>
          <a:lstStyle/>
          <a:p>
            <a:pPr>
              <a:lnSpc>
                <a:spcPct val="90000"/>
              </a:lnSpc>
            </a:pPr>
            <a:r>
              <a:rPr lang="en-US" altLang="zh-CN" sz="1800"/>
              <a:t>In an inorder traversal a node is visited after its left subtree and before its right subtree</a:t>
            </a:r>
            <a:endParaRPr lang="en-US" altLang="zh-CN" sz="1800"/>
          </a:p>
        </p:txBody>
      </p:sp>
      <p:sp>
        <p:nvSpPr>
          <p:cNvPr id="398340" name="文本框 398339"/>
          <p:cNvSpPr txBox="1"/>
          <p:nvPr/>
        </p:nvSpPr>
        <p:spPr>
          <a:xfrm>
            <a:off x="4648200" y="1600200"/>
            <a:ext cx="4191000" cy="2438400"/>
          </a:xfrm>
          <a:prstGeom prst="rect">
            <a:avLst/>
          </a:prstGeom>
          <a:noFill/>
          <a:ln w="9525" cap="flat" cmpd="sng">
            <a:solidFill>
              <a:srgbClr val="000000"/>
            </a:solidFill>
            <a:prstDash val="solid"/>
            <a:miter/>
            <a:headEnd type="none" w="med" len="med"/>
            <a:tailEnd type="none" w="med" len="med"/>
          </a:ln>
        </p:spPr>
        <p:txBody>
          <a:bodyPr>
            <a:spAutoFit/>
          </a:bodyPr>
          <a:lstStyle/>
          <a:p>
            <a:pPr>
              <a:lnSpc>
                <a:spcPct val="90000"/>
              </a:lnSpc>
              <a:spcBef>
                <a:spcPct val="20000"/>
              </a:spcBef>
              <a:buClr>
                <a:schemeClr val="hlink"/>
              </a:buClr>
              <a:buSzPct val="110000"/>
              <a:buFont typeface="Wingdings" panose="05000000000000000000" pitchFamily="2" charset="2"/>
              <a:buNone/>
            </a:pPr>
            <a:r>
              <a:rPr lang="en-US" altLang="zh-CN" b="1">
                <a:solidFill>
                  <a:srgbClr val="000000"/>
                </a:solidFill>
                <a:latin typeface="Times New Roman" panose="02020603050405020304" pitchFamily="18" charset="0"/>
              </a:rPr>
              <a:t>Algorithm</a:t>
            </a:r>
            <a:r>
              <a:rPr lang="en-US" altLang="zh-CN">
                <a:latin typeface="Times New Roman" panose="02020603050405020304" pitchFamily="18" charset="0"/>
              </a:rPr>
              <a:t> </a:t>
            </a:r>
            <a:r>
              <a:rPr lang="en-US" altLang="zh-CN" b="1" i="1">
                <a:solidFill>
                  <a:schemeClr val="tx2"/>
                </a:solidFill>
                <a:latin typeface="Times New Roman" panose="02020603050405020304" pitchFamily="18" charset="0"/>
              </a:rPr>
              <a:t>inOrder</a:t>
            </a:r>
            <a:r>
              <a:rPr lang="en-US" altLang="zh-CN">
                <a:solidFill>
                  <a:schemeClr val="tx2"/>
                </a:solidFill>
                <a:latin typeface="Times New Roman" panose="02020603050405020304" pitchFamily="18" charset="0"/>
              </a:rPr>
              <a:t>(</a:t>
            </a:r>
            <a:r>
              <a:rPr lang="en-US" altLang="zh-CN" b="1" i="1">
                <a:solidFill>
                  <a:schemeClr val="tx2"/>
                </a:solidFill>
                <a:latin typeface="Times New Roman" panose="02020603050405020304" pitchFamily="18" charset="0"/>
              </a:rPr>
              <a:t>v</a:t>
            </a:r>
            <a:r>
              <a:rPr lang="en-US" altLang="zh-CN">
                <a:solidFill>
                  <a:schemeClr val="tx2"/>
                </a:solidFill>
                <a:latin typeface="Times New Roman" panose="02020603050405020304" pitchFamily="18" charset="0"/>
              </a:rPr>
              <a:t>)</a:t>
            </a:r>
            <a:endParaRPr lang="en-US" altLang="zh-CN">
              <a:solidFill>
                <a:schemeClr val="tx2"/>
              </a:solidFill>
              <a:latin typeface="Times New Roman" panose="02020603050405020304" pitchFamily="18" charset="0"/>
            </a:endParaRPr>
          </a:p>
          <a:p>
            <a:pPr lvl="1">
              <a:lnSpc>
                <a:spcPct val="90000"/>
              </a:lnSpc>
              <a:spcBef>
                <a:spcPct val="20000"/>
              </a:spcBef>
              <a:buClr>
                <a:schemeClr val="hlink"/>
              </a:buClr>
              <a:buSzPct val="110000"/>
              <a:buFont typeface="Wingdings" panose="05000000000000000000" pitchFamily="2" charset="2"/>
              <a:buNone/>
            </a:pPr>
            <a:r>
              <a:rPr lang="en-US" altLang="zh-CN" b="1">
                <a:solidFill>
                  <a:srgbClr val="000000"/>
                </a:solidFill>
                <a:latin typeface="Times New Roman" panose="02020603050405020304" pitchFamily="18" charset="0"/>
              </a:rPr>
              <a:t>if</a:t>
            </a:r>
            <a:r>
              <a:rPr lang="en-US" altLang="zh-CN">
                <a:solidFill>
                  <a:schemeClr val="tx2"/>
                </a:solidFill>
                <a:latin typeface="Times New Roman" panose="02020603050405020304" pitchFamily="18" charset="0"/>
              </a:rPr>
              <a:t> </a:t>
            </a:r>
            <a:r>
              <a:rPr lang="en-US" altLang="zh-CN" b="1" i="1">
                <a:solidFill>
                  <a:schemeClr val="accent2"/>
                </a:solidFill>
                <a:latin typeface="Times New Roman" panose="02020603050405020304" pitchFamily="18" charset="0"/>
              </a:rPr>
              <a:t>isInternal </a:t>
            </a:r>
            <a:r>
              <a:rPr lang="en-US" altLang="zh-CN">
                <a:solidFill>
                  <a:schemeClr val="accent2"/>
                </a:solidFill>
                <a:latin typeface="Times New Roman" panose="02020603050405020304" pitchFamily="18" charset="0"/>
              </a:rPr>
              <a:t>(</a:t>
            </a:r>
            <a:r>
              <a:rPr lang="en-US" altLang="zh-CN" b="1" i="1">
                <a:solidFill>
                  <a:schemeClr val="accent2"/>
                </a:solidFill>
                <a:latin typeface="Times New Roman" panose="02020603050405020304" pitchFamily="18" charset="0"/>
              </a:rPr>
              <a:t>v</a:t>
            </a:r>
            <a:r>
              <a:rPr lang="en-US" altLang="zh-CN">
                <a:solidFill>
                  <a:schemeClr val="accent2"/>
                </a:solidFill>
                <a:latin typeface="Times New Roman" panose="02020603050405020304" pitchFamily="18" charset="0"/>
              </a:rPr>
              <a:t>)</a:t>
            </a:r>
            <a:endParaRPr lang="en-US" altLang="zh-CN">
              <a:solidFill>
                <a:schemeClr val="tx2"/>
              </a:solidFill>
              <a:latin typeface="Times New Roman" panose="02020603050405020304" pitchFamily="18" charset="0"/>
            </a:endParaRPr>
          </a:p>
          <a:p>
            <a:pPr lvl="2">
              <a:lnSpc>
                <a:spcPct val="90000"/>
              </a:lnSpc>
              <a:spcBef>
                <a:spcPct val="20000"/>
              </a:spcBef>
              <a:buClr>
                <a:schemeClr val="tx1"/>
              </a:buClr>
              <a:buSzPct val="60000"/>
              <a:buFont typeface="Wingdings" panose="05000000000000000000" pitchFamily="2" charset="2"/>
              <a:buNone/>
            </a:pPr>
            <a:r>
              <a:rPr lang="en-US" altLang="zh-CN" b="1" i="1">
                <a:solidFill>
                  <a:schemeClr val="accent2"/>
                </a:solidFill>
                <a:latin typeface="Times New Roman" panose="02020603050405020304" pitchFamily="18" charset="0"/>
              </a:rPr>
              <a:t>inOrder</a:t>
            </a:r>
            <a:r>
              <a:rPr lang="en-US" altLang="zh-CN">
                <a:solidFill>
                  <a:schemeClr val="accent2"/>
                </a:solidFill>
                <a:latin typeface="Times New Roman" panose="02020603050405020304" pitchFamily="18" charset="0"/>
              </a:rPr>
              <a:t> (</a:t>
            </a:r>
            <a:r>
              <a:rPr lang="en-US" altLang="zh-CN" b="1" i="1">
                <a:solidFill>
                  <a:schemeClr val="accent2"/>
                </a:solidFill>
                <a:latin typeface="Times New Roman" panose="02020603050405020304" pitchFamily="18" charset="0"/>
              </a:rPr>
              <a:t>leftChild </a:t>
            </a:r>
            <a:r>
              <a:rPr lang="en-US" altLang="zh-CN">
                <a:solidFill>
                  <a:schemeClr val="accent2"/>
                </a:solidFill>
                <a:latin typeface="Times New Roman" panose="02020603050405020304" pitchFamily="18" charset="0"/>
              </a:rPr>
              <a:t>(</a:t>
            </a:r>
            <a:r>
              <a:rPr lang="en-US" altLang="zh-CN" b="1" i="1">
                <a:solidFill>
                  <a:schemeClr val="accent2"/>
                </a:solidFill>
                <a:latin typeface="Times New Roman" panose="02020603050405020304" pitchFamily="18" charset="0"/>
              </a:rPr>
              <a:t>v</a:t>
            </a:r>
            <a:r>
              <a:rPr lang="en-US" altLang="zh-CN">
                <a:solidFill>
                  <a:schemeClr val="accent2"/>
                </a:solidFill>
                <a:latin typeface="Times New Roman" panose="02020603050405020304" pitchFamily="18" charset="0"/>
              </a:rPr>
              <a:t>))</a:t>
            </a:r>
            <a:endParaRPr lang="en-US" altLang="zh-CN">
              <a:latin typeface="Times New Roman" panose="02020603050405020304" pitchFamily="18" charset="0"/>
            </a:endParaRPr>
          </a:p>
          <a:p>
            <a:pPr lvl="1">
              <a:lnSpc>
                <a:spcPct val="90000"/>
              </a:lnSpc>
              <a:spcBef>
                <a:spcPct val="20000"/>
              </a:spcBef>
              <a:buClr>
                <a:schemeClr val="tx1"/>
              </a:buClr>
              <a:buSzPct val="60000"/>
              <a:buFont typeface="Wingdings" panose="05000000000000000000" pitchFamily="2" charset="2"/>
              <a:buNone/>
            </a:pPr>
            <a:r>
              <a:rPr lang="en-US" altLang="zh-CN" b="1" i="1">
                <a:solidFill>
                  <a:schemeClr val="accent2"/>
                </a:solidFill>
                <a:latin typeface="Times New Roman" panose="02020603050405020304" pitchFamily="18" charset="0"/>
              </a:rPr>
              <a:t>visit</a:t>
            </a:r>
            <a:r>
              <a:rPr lang="en-US" altLang="zh-CN">
                <a:solidFill>
                  <a:schemeClr val="accent2"/>
                </a:solidFill>
                <a:latin typeface="Times New Roman" panose="02020603050405020304" pitchFamily="18" charset="0"/>
              </a:rPr>
              <a:t>(</a:t>
            </a:r>
            <a:r>
              <a:rPr lang="en-US" altLang="zh-CN" b="1" i="1">
                <a:solidFill>
                  <a:schemeClr val="accent2"/>
                </a:solidFill>
                <a:latin typeface="Times New Roman" panose="02020603050405020304" pitchFamily="18" charset="0"/>
              </a:rPr>
              <a:t>v</a:t>
            </a:r>
            <a:r>
              <a:rPr lang="en-US" altLang="zh-CN">
                <a:solidFill>
                  <a:schemeClr val="accent2"/>
                </a:solidFill>
                <a:latin typeface="Times New Roman" panose="02020603050405020304" pitchFamily="18" charset="0"/>
              </a:rPr>
              <a:t>)</a:t>
            </a:r>
            <a:endParaRPr lang="en-US" altLang="zh-CN">
              <a:solidFill>
                <a:schemeClr val="accent2"/>
              </a:solidFill>
              <a:latin typeface="Times New Roman" panose="02020603050405020304" pitchFamily="18" charset="0"/>
            </a:endParaRPr>
          </a:p>
          <a:p>
            <a:pPr lvl="1">
              <a:lnSpc>
                <a:spcPct val="90000"/>
              </a:lnSpc>
              <a:spcBef>
                <a:spcPct val="20000"/>
              </a:spcBef>
              <a:buClr>
                <a:schemeClr val="hlink"/>
              </a:buClr>
              <a:buSzPct val="110000"/>
              <a:buFont typeface="Wingdings" panose="05000000000000000000" pitchFamily="2" charset="2"/>
              <a:buNone/>
            </a:pPr>
            <a:r>
              <a:rPr lang="en-US" altLang="zh-CN" b="1">
                <a:solidFill>
                  <a:srgbClr val="000000"/>
                </a:solidFill>
                <a:latin typeface="Times New Roman" panose="02020603050405020304" pitchFamily="18" charset="0"/>
              </a:rPr>
              <a:t>if</a:t>
            </a:r>
            <a:r>
              <a:rPr lang="en-US" altLang="zh-CN">
                <a:solidFill>
                  <a:schemeClr val="tx2"/>
                </a:solidFill>
                <a:latin typeface="Times New Roman" panose="02020603050405020304" pitchFamily="18" charset="0"/>
              </a:rPr>
              <a:t> </a:t>
            </a:r>
            <a:r>
              <a:rPr lang="en-US" altLang="zh-CN" b="1" i="1">
                <a:solidFill>
                  <a:schemeClr val="accent2"/>
                </a:solidFill>
                <a:latin typeface="Times New Roman" panose="02020603050405020304" pitchFamily="18" charset="0"/>
              </a:rPr>
              <a:t>isInternal </a:t>
            </a:r>
            <a:r>
              <a:rPr lang="en-US" altLang="zh-CN">
                <a:solidFill>
                  <a:schemeClr val="accent2"/>
                </a:solidFill>
                <a:latin typeface="Times New Roman" panose="02020603050405020304" pitchFamily="18" charset="0"/>
              </a:rPr>
              <a:t>(</a:t>
            </a:r>
            <a:r>
              <a:rPr lang="en-US" altLang="zh-CN" b="1" i="1">
                <a:solidFill>
                  <a:schemeClr val="accent2"/>
                </a:solidFill>
                <a:latin typeface="Times New Roman" panose="02020603050405020304" pitchFamily="18" charset="0"/>
              </a:rPr>
              <a:t>v</a:t>
            </a:r>
            <a:r>
              <a:rPr lang="en-US" altLang="zh-CN">
                <a:solidFill>
                  <a:schemeClr val="accent2"/>
                </a:solidFill>
                <a:latin typeface="Times New Roman" panose="02020603050405020304" pitchFamily="18" charset="0"/>
              </a:rPr>
              <a:t>)</a:t>
            </a:r>
            <a:endParaRPr lang="en-US" altLang="zh-CN">
              <a:solidFill>
                <a:schemeClr val="tx2"/>
              </a:solidFill>
              <a:latin typeface="Times New Roman" panose="02020603050405020304" pitchFamily="18" charset="0"/>
            </a:endParaRPr>
          </a:p>
          <a:p>
            <a:pPr lvl="2">
              <a:lnSpc>
                <a:spcPct val="90000"/>
              </a:lnSpc>
              <a:spcBef>
                <a:spcPct val="20000"/>
              </a:spcBef>
              <a:buClr>
                <a:schemeClr val="tx1"/>
              </a:buClr>
              <a:buSzPct val="60000"/>
              <a:buFont typeface="Wingdings" panose="05000000000000000000" pitchFamily="2" charset="2"/>
              <a:buNone/>
            </a:pPr>
            <a:r>
              <a:rPr lang="en-US" altLang="zh-CN" b="1" i="1">
                <a:solidFill>
                  <a:schemeClr val="accent2"/>
                </a:solidFill>
                <a:latin typeface="Times New Roman" panose="02020603050405020304" pitchFamily="18" charset="0"/>
              </a:rPr>
              <a:t>inOrder</a:t>
            </a:r>
            <a:r>
              <a:rPr lang="en-US" altLang="zh-CN">
                <a:solidFill>
                  <a:schemeClr val="accent2"/>
                </a:solidFill>
                <a:latin typeface="Times New Roman" panose="02020603050405020304" pitchFamily="18" charset="0"/>
              </a:rPr>
              <a:t> (</a:t>
            </a:r>
            <a:r>
              <a:rPr lang="en-US" altLang="zh-CN" b="1" i="1">
                <a:solidFill>
                  <a:schemeClr val="accent2"/>
                </a:solidFill>
                <a:latin typeface="Times New Roman" panose="02020603050405020304" pitchFamily="18" charset="0"/>
              </a:rPr>
              <a:t>rightChild </a:t>
            </a:r>
            <a:r>
              <a:rPr lang="en-US" altLang="zh-CN">
                <a:solidFill>
                  <a:schemeClr val="accent2"/>
                </a:solidFill>
                <a:latin typeface="Times New Roman" panose="02020603050405020304" pitchFamily="18" charset="0"/>
              </a:rPr>
              <a:t>(</a:t>
            </a:r>
            <a:r>
              <a:rPr lang="en-US" altLang="zh-CN" b="1" i="1">
                <a:solidFill>
                  <a:schemeClr val="accent2"/>
                </a:solidFill>
                <a:latin typeface="Times New Roman" panose="02020603050405020304" pitchFamily="18" charset="0"/>
              </a:rPr>
              <a:t>v</a:t>
            </a:r>
            <a:r>
              <a:rPr lang="en-US" altLang="zh-CN">
                <a:solidFill>
                  <a:schemeClr val="accent2"/>
                </a:solidFill>
                <a:latin typeface="Times New Roman" panose="02020603050405020304" pitchFamily="18" charset="0"/>
              </a:rPr>
              <a:t>))</a:t>
            </a:r>
            <a:endParaRPr lang="en-US" altLang="zh-CN">
              <a:solidFill>
                <a:schemeClr val="accent2"/>
              </a:solidFill>
              <a:latin typeface="Times New Roman" panose="02020603050405020304" pitchFamily="18" charset="0"/>
            </a:endParaRPr>
          </a:p>
        </p:txBody>
      </p:sp>
      <p:grpSp>
        <p:nvGrpSpPr>
          <p:cNvPr id="398341" name="组合 398340"/>
          <p:cNvGrpSpPr/>
          <p:nvPr/>
        </p:nvGrpSpPr>
        <p:grpSpPr>
          <a:xfrm>
            <a:off x="1905000" y="3962400"/>
            <a:ext cx="3816350" cy="2514600"/>
            <a:chOff x="1200" y="2352"/>
            <a:chExt cx="2404" cy="1584"/>
          </a:xfrm>
        </p:grpSpPr>
        <p:grpSp>
          <p:nvGrpSpPr>
            <p:cNvPr id="398342" name="组合 398341"/>
            <p:cNvGrpSpPr/>
            <p:nvPr/>
          </p:nvGrpSpPr>
          <p:grpSpPr>
            <a:xfrm>
              <a:off x="1337" y="2496"/>
              <a:ext cx="2160" cy="1440"/>
              <a:chOff x="2928" y="2256"/>
              <a:chExt cx="2160" cy="1440"/>
            </a:xfrm>
          </p:grpSpPr>
          <p:sp>
            <p:nvSpPr>
              <p:cNvPr id="398343" name="椭圆 398342"/>
              <p:cNvSpPr/>
              <p:nvPr/>
            </p:nvSpPr>
            <p:spPr>
              <a:xfrm>
                <a:off x="4128" y="2256"/>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endParaRPr>
                  <a:latin typeface="Symbol" panose="05050102010706020507" pitchFamily="18" charset="2"/>
                </a:endParaRPr>
              </a:p>
            </p:txBody>
          </p:sp>
          <p:sp>
            <p:nvSpPr>
              <p:cNvPr id="398344" name="椭圆 398343"/>
              <p:cNvSpPr/>
              <p:nvPr/>
            </p:nvSpPr>
            <p:spPr>
              <a:xfrm>
                <a:off x="4608" y="2640"/>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endParaRPr>
                  <a:latin typeface="Symbol" panose="05050102010706020507" pitchFamily="18" charset="2"/>
                  <a:sym typeface="Symbol" panose="05050102010706020507" pitchFamily="18" charset="2"/>
                </a:endParaRPr>
              </a:p>
            </p:txBody>
          </p:sp>
          <p:sp>
            <p:nvSpPr>
              <p:cNvPr id="398345" name="椭圆 398344"/>
              <p:cNvSpPr/>
              <p:nvPr/>
            </p:nvSpPr>
            <p:spPr>
              <a:xfrm>
                <a:off x="3168" y="2640"/>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endParaRPr>
                  <a:latin typeface="Symbol" panose="05050102010706020507" pitchFamily="18" charset="2"/>
                </a:endParaRPr>
              </a:p>
            </p:txBody>
          </p:sp>
          <p:sp>
            <p:nvSpPr>
              <p:cNvPr id="398346" name="椭圆 398345"/>
              <p:cNvSpPr/>
              <p:nvPr/>
            </p:nvSpPr>
            <p:spPr>
              <a:xfrm>
                <a:off x="3648" y="3024"/>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endParaRPr>
                  <a:latin typeface="Symbol" panose="05050102010706020507" pitchFamily="18" charset="2"/>
                </a:endParaRPr>
              </a:p>
            </p:txBody>
          </p:sp>
          <p:sp>
            <p:nvSpPr>
              <p:cNvPr id="398347" name="矩形 398346"/>
              <p:cNvSpPr/>
              <p:nvPr/>
            </p:nvSpPr>
            <p:spPr>
              <a:xfrm>
                <a:off x="2928" y="3024"/>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endParaRPr>
                  <a:latin typeface="Tahoma" panose="020B0604030504040204" pitchFamily="34" charset="0"/>
                </a:endParaRPr>
              </a:p>
            </p:txBody>
          </p:sp>
          <p:sp>
            <p:nvSpPr>
              <p:cNvPr id="398348" name="矩形 398347"/>
              <p:cNvSpPr/>
              <p:nvPr/>
            </p:nvSpPr>
            <p:spPr>
              <a:xfrm>
                <a:off x="3408" y="3456"/>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endParaRPr>
                  <a:latin typeface="Tahoma" panose="020B0604030504040204" pitchFamily="34" charset="0"/>
                </a:endParaRPr>
              </a:p>
            </p:txBody>
          </p:sp>
          <p:sp>
            <p:nvSpPr>
              <p:cNvPr id="398349" name="矩形 398348"/>
              <p:cNvSpPr/>
              <p:nvPr/>
            </p:nvSpPr>
            <p:spPr>
              <a:xfrm>
                <a:off x="3888" y="3456"/>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endParaRPr>
                  <a:latin typeface="Tahoma" panose="020B0604030504040204" pitchFamily="34" charset="0"/>
                </a:endParaRPr>
              </a:p>
            </p:txBody>
          </p:sp>
          <p:sp>
            <p:nvSpPr>
              <p:cNvPr id="398350" name="矩形 398349"/>
              <p:cNvSpPr/>
              <p:nvPr/>
            </p:nvSpPr>
            <p:spPr>
              <a:xfrm>
                <a:off x="4368" y="3024"/>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endParaRPr>
                  <a:latin typeface="Tahoma" panose="020B0604030504040204" pitchFamily="34" charset="0"/>
                </a:endParaRPr>
              </a:p>
            </p:txBody>
          </p:sp>
          <p:sp>
            <p:nvSpPr>
              <p:cNvPr id="398351" name="矩形 398350"/>
              <p:cNvSpPr/>
              <p:nvPr/>
            </p:nvSpPr>
            <p:spPr>
              <a:xfrm>
                <a:off x="4848" y="3024"/>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endParaRPr>
                  <a:latin typeface="Tahoma" panose="020B0604030504040204" pitchFamily="34" charset="0"/>
                </a:endParaRPr>
              </a:p>
            </p:txBody>
          </p:sp>
          <p:cxnSp>
            <p:nvCxnSpPr>
              <p:cNvPr id="398352" name="直接箭头连接符 398351"/>
              <p:cNvCxnSpPr>
                <a:stCxn id="398343" idx="3"/>
                <a:endCxn id="398345" idx="7"/>
              </p:cNvCxnSpPr>
              <p:nvPr/>
            </p:nvCxnSpPr>
            <p:spPr>
              <a:xfrm flipH="1">
                <a:off x="3373" y="2467"/>
                <a:ext cx="790" cy="202"/>
              </a:xfrm>
              <a:prstGeom prst="straightConnector1">
                <a:avLst/>
              </a:prstGeom>
              <a:ln w="19050" cap="flat" cmpd="sng">
                <a:solidFill>
                  <a:schemeClr val="tx1"/>
                </a:solidFill>
                <a:prstDash val="solid"/>
                <a:headEnd type="none" w="med" len="med"/>
                <a:tailEnd type="none" w="med" len="med"/>
              </a:ln>
            </p:spPr>
          </p:cxnSp>
          <p:cxnSp>
            <p:nvCxnSpPr>
              <p:cNvPr id="398353" name="直接箭头连接符 398352"/>
              <p:cNvCxnSpPr>
                <a:stCxn id="398344" idx="1"/>
                <a:endCxn id="398343" idx="5"/>
              </p:cNvCxnSpPr>
              <p:nvPr/>
            </p:nvCxnSpPr>
            <p:spPr>
              <a:xfrm flipH="1" flipV="1">
                <a:off x="4333" y="2467"/>
                <a:ext cx="310" cy="202"/>
              </a:xfrm>
              <a:prstGeom prst="straightConnector1">
                <a:avLst/>
              </a:prstGeom>
              <a:ln w="19050" cap="flat" cmpd="sng">
                <a:solidFill>
                  <a:schemeClr val="tx1"/>
                </a:solidFill>
                <a:prstDash val="solid"/>
                <a:headEnd type="none" w="med" len="med"/>
                <a:tailEnd type="none" w="med" len="med"/>
              </a:ln>
            </p:spPr>
          </p:cxnSp>
          <p:cxnSp>
            <p:nvCxnSpPr>
              <p:cNvPr id="398354" name="直接箭头连接符 398353"/>
              <p:cNvCxnSpPr>
                <a:stCxn id="398351" idx="0"/>
                <a:endCxn id="398344" idx="5"/>
              </p:cNvCxnSpPr>
              <p:nvPr/>
            </p:nvCxnSpPr>
            <p:spPr>
              <a:xfrm flipH="1" flipV="1">
                <a:off x="4813" y="2851"/>
                <a:ext cx="155" cy="167"/>
              </a:xfrm>
              <a:prstGeom prst="straightConnector1">
                <a:avLst/>
              </a:prstGeom>
              <a:ln w="19050" cap="flat" cmpd="sng">
                <a:solidFill>
                  <a:schemeClr val="tx1"/>
                </a:solidFill>
                <a:prstDash val="solid"/>
                <a:headEnd type="none" w="med" len="med"/>
                <a:tailEnd type="none" w="med" len="med"/>
              </a:ln>
            </p:spPr>
          </p:cxnSp>
          <p:cxnSp>
            <p:nvCxnSpPr>
              <p:cNvPr id="398355" name="直接箭头连接符 398354"/>
              <p:cNvCxnSpPr>
                <a:stCxn id="398350" idx="0"/>
                <a:endCxn id="398344" idx="3"/>
              </p:cNvCxnSpPr>
              <p:nvPr/>
            </p:nvCxnSpPr>
            <p:spPr>
              <a:xfrm flipV="1">
                <a:off x="4488" y="2851"/>
                <a:ext cx="155" cy="167"/>
              </a:xfrm>
              <a:prstGeom prst="straightConnector1">
                <a:avLst/>
              </a:prstGeom>
              <a:ln w="19050" cap="flat" cmpd="sng">
                <a:solidFill>
                  <a:schemeClr val="tx1"/>
                </a:solidFill>
                <a:prstDash val="solid"/>
                <a:headEnd type="none" w="med" len="med"/>
                <a:tailEnd type="none" w="med" len="med"/>
              </a:ln>
            </p:spPr>
          </p:cxnSp>
          <p:cxnSp>
            <p:nvCxnSpPr>
              <p:cNvPr id="398356" name="直接箭头连接符 398355"/>
              <p:cNvCxnSpPr>
                <a:stCxn id="398349" idx="0"/>
                <a:endCxn id="398346" idx="5"/>
              </p:cNvCxnSpPr>
              <p:nvPr/>
            </p:nvCxnSpPr>
            <p:spPr>
              <a:xfrm flipH="1" flipV="1">
                <a:off x="3853" y="3235"/>
                <a:ext cx="155" cy="215"/>
              </a:xfrm>
              <a:prstGeom prst="straightConnector1">
                <a:avLst/>
              </a:prstGeom>
              <a:ln w="19050" cap="flat" cmpd="sng">
                <a:solidFill>
                  <a:schemeClr val="tx1"/>
                </a:solidFill>
                <a:prstDash val="solid"/>
                <a:headEnd type="none" w="med" len="med"/>
                <a:tailEnd type="none" w="med" len="med"/>
              </a:ln>
            </p:spPr>
          </p:cxnSp>
          <p:cxnSp>
            <p:nvCxnSpPr>
              <p:cNvPr id="398357" name="直接箭头连接符 398356"/>
              <p:cNvCxnSpPr>
                <a:stCxn id="398348" idx="0"/>
                <a:endCxn id="398346" idx="3"/>
              </p:cNvCxnSpPr>
              <p:nvPr/>
            </p:nvCxnSpPr>
            <p:spPr>
              <a:xfrm flipV="1">
                <a:off x="3528" y="3235"/>
                <a:ext cx="155" cy="215"/>
              </a:xfrm>
              <a:prstGeom prst="straightConnector1">
                <a:avLst/>
              </a:prstGeom>
              <a:ln w="19050" cap="flat" cmpd="sng">
                <a:solidFill>
                  <a:schemeClr val="tx1"/>
                </a:solidFill>
                <a:prstDash val="solid"/>
                <a:headEnd type="none" w="med" len="med"/>
                <a:tailEnd type="none" w="med" len="med"/>
              </a:ln>
            </p:spPr>
          </p:cxnSp>
          <p:cxnSp>
            <p:nvCxnSpPr>
              <p:cNvPr id="398358" name="直接箭头连接符 398357"/>
              <p:cNvCxnSpPr>
                <a:stCxn id="398347" idx="0"/>
                <a:endCxn id="398345" idx="3"/>
              </p:cNvCxnSpPr>
              <p:nvPr/>
            </p:nvCxnSpPr>
            <p:spPr>
              <a:xfrm flipV="1">
                <a:off x="3048" y="2851"/>
                <a:ext cx="155" cy="167"/>
              </a:xfrm>
              <a:prstGeom prst="straightConnector1">
                <a:avLst/>
              </a:prstGeom>
              <a:ln w="19050" cap="flat" cmpd="sng">
                <a:solidFill>
                  <a:schemeClr val="tx1"/>
                </a:solidFill>
                <a:prstDash val="solid"/>
                <a:headEnd type="none" w="med" len="med"/>
                <a:tailEnd type="none" w="med" len="med"/>
              </a:ln>
            </p:spPr>
          </p:cxnSp>
          <p:cxnSp>
            <p:nvCxnSpPr>
              <p:cNvPr id="398359" name="直接箭头连接符 398358"/>
              <p:cNvCxnSpPr>
                <a:stCxn id="398346" idx="1"/>
                <a:endCxn id="398345" idx="5"/>
              </p:cNvCxnSpPr>
              <p:nvPr/>
            </p:nvCxnSpPr>
            <p:spPr>
              <a:xfrm flipH="1" flipV="1">
                <a:off x="3373" y="2851"/>
                <a:ext cx="310" cy="202"/>
              </a:xfrm>
              <a:prstGeom prst="straightConnector1">
                <a:avLst/>
              </a:prstGeom>
              <a:ln w="19050" cap="flat" cmpd="sng">
                <a:solidFill>
                  <a:schemeClr val="tx1"/>
                </a:solidFill>
                <a:prstDash val="solid"/>
                <a:headEnd type="none" w="med" len="med"/>
                <a:tailEnd type="none" w="med" len="med"/>
              </a:ln>
            </p:spPr>
          </p:cxnSp>
        </p:grpSp>
        <p:sp>
          <p:nvSpPr>
            <p:cNvPr id="398360" name="文本框 398359"/>
            <p:cNvSpPr txBox="1"/>
            <p:nvPr/>
          </p:nvSpPr>
          <p:spPr>
            <a:xfrm>
              <a:off x="1710" y="3456"/>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3</a:t>
              </a:r>
              <a:endParaRPr lang="en-US" altLang="zh-CN" sz="2000">
                <a:solidFill>
                  <a:schemeClr val="tx2"/>
                </a:solidFill>
                <a:latin typeface="Tahoma" panose="020B0604030504040204" pitchFamily="34" charset="0"/>
              </a:endParaRPr>
            </a:p>
          </p:txBody>
        </p:sp>
        <p:sp>
          <p:nvSpPr>
            <p:cNvPr id="398361" name="文本框 398360"/>
            <p:cNvSpPr txBox="1"/>
            <p:nvPr/>
          </p:nvSpPr>
          <p:spPr>
            <a:xfrm>
              <a:off x="1200" y="3048"/>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1</a:t>
              </a:r>
              <a:endParaRPr lang="en-US" altLang="zh-CN" sz="2000">
                <a:solidFill>
                  <a:schemeClr val="tx2"/>
                </a:solidFill>
                <a:latin typeface="Tahoma" panose="020B0604030504040204" pitchFamily="34" charset="0"/>
              </a:endParaRPr>
            </a:p>
          </p:txBody>
        </p:sp>
        <p:sp>
          <p:nvSpPr>
            <p:cNvPr id="398362" name="文本框 398361"/>
            <p:cNvSpPr txBox="1"/>
            <p:nvPr/>
          </p:nvSpPr>
          <p:spPr>
            <a:xfrm>
              <a:off x="1470" y="2683"/>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2</a:t>
              </a:r>
              <a:endParaRPr lang="en-US" altLang="zh-CN" sz="2000">
                <a:solidFill>
                  <a:schemeClr val="tx2"/>
                </a:solidFill>
                <a:latin typeface="Tahoma" panose="020B0604030504040204" pitchFamily="34" charset="0"/>
              </a:endParaRPr>
            </a:p>
          </p:txBody>
        </p:sp>
        <p:sp>
          <p:nvSpPr>
            <p:cNvPr id="398363" name="文本框 398362"/>
            <p:cNvSpPr txBox="1"/>
            <p:nvPr/>
          </p:nvSpPr>
          <p:spPr>
            <a:xfrm>
              <a:off x="2393" y="3456"/>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5</a:t>
              </a:r>
              <a:endParaRPr lang="en-US" altLang="zh-CN" sz="2000">
                <a:solidFill>
                  <a:schemeClr val="tx2"/>
                </a:solidFill>
                <a:latin typeface="Tahoma" panose="020B0604030504040204" pitchFamily="34" charset="0"/>
              </a:endParaRPr>
            </a:p>
          </p:txBody>
        </p:sp>
        <p:sp>
          <p:nvSpPr>
            <p:cNvPr id="398364" name="文本框 398363"/>
            <p:cNvSpPr txBox="1"/>
            <p:nvPr/>
          </p:nvSpPr>
          <p:spPr>
            <a:xfrm>
              <a:off x="2382" y="2352"/>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6</a:t>
              </a:r>
              <a:endParaRPr lang="en-US" altLang="zh-CN" sz="2000">
                <a:solidFill>
                  <a:schemeClr val="tx2"/>
                </a:solidFill>
                <a:latin typeface="Tahoma" panose="020B0604030504040204" pitchFamily="34" charset="0"/>
              </a:endParaRPr>
            </a:p>
          </p:txBody>
        </p:sp>
        <p:sp>
          <p:nvSpPr>
            <p:cNvPr id="398365" name="文本框 398364"/>
            <p:cNvSpPr txBox="1"/>
            <p:nvPr/>
          </p:nvSpPr>
          <p:spPr>
            <a:xfrm>
              <a:off x="2681" y="3048"/>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7</a:t>
              </a:r>
              <a:endParaRPr lang="en-US" altLang="zh-CN" sz="2000">
                <a:solidFill>
                  <a:schemeClr val="tx2"/>
                </a:solidFill>
                <a:latin typeface="Tahoma" panose="020B0604030504040204" pitchFamily="34" charset="0"/>
              </a:endParaRPr>
            </a:p>
          </p:txBody>
        </p:sp>
        <p:sp>
          <p:nvSpPr>
            <p:cNvPr id="398366" name="文本框 398365"/>
            <p:cNvSpPr txBox="1"/>
            <p:nvPr/>
          </p:nvSpPr>
          <p:spPr>
            <a:xfrm>
              <a:off x="3401" y="3048"/>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9</a:t>
              </a:r>
              <a:endParaRPr lang="en-US" altLang="zh-CN" sz="2000">
                <a:solidFill>
                  <a:schemeClr val="tx2"/>
                </a:solidFill>
                <a:latin typeface="Tahoma" panose="020B0604030504040204" pitchFamily="34" charset="0"/>
              </a:endParaRPr>
            </a:p>
          </p:txBody>
        </p:sp>
        <p:sp>
          <p:nvSpPr>
            <p:cNvPr id="398367" name="文本框 398366"/>
            <p:cNvSpPr txBox="1"/>
            <p:nvPr/>
          </p:nvSpPr>
          <p:spPr>
            <a:xfrm>
              <a:off x="3119" y="2683"/>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8</a:t>
              </a:r>
              <a:endParaRPr lang="en-US" altLang="zh-CN" sz="2000">
                <a:solidFill>
                  <a:schemeClr val="tx2"/>
                </a:solidFill>
                <a:latin typeface="Tahoma" panose="020B0604030504040204" pitchFamily="34" charset="0"/>
              </a:endParaRPr>
            </a:p>
          </p:txBody>
        </p:sp>
        <p:sp>
          <p:nvSpPr>
            <p:cNvPr id="398368" name="文本框 398367"/>
            <p:cNvSpPr txBox="1"/>
            <p:nvPr/>
          </p:nvSpPr>
          <p:spPr>
            <a:xfrm>
              <a:off x="2105" y="3048"/>
              <a:ext cx="203" cy="250"/>
            </a:xfrm>
            <a:prstGeom prst="rect">
              <a:avLst/>
            </a:prstGeom>
            <a:noFill/>
            <a:ln w="9525">
              <a:noFill/>
            </a:ln>
          </p:spPr>
          <p:txBody>
            <a:bodyPr wrap="none" anchor="t">
              <a:spAutoFit/>
            </a:bodyPr>
            <a:lstStyle/>
            <a:p>
              <a:pPr algn="ctr"/>
              <a:r>
                <a:rPr lang="en-US" altLang="zh-CN" sz="2000">
                  <a:solidFill>
                    <a:schemeClr val="tx2"/>
                  </a:solidFill>
                  <a:latin typeface="Tahoma" panose="020B0604030504040204" pitchFamily="34" charset="0"/>
                </a:rPr>
                <a:t>4</a:t>
              </a:r>
              <a:endParaRPr lang="en-US" altLang="zh-CN" sz="2000">
                <a:solidFill>
                  <a:schemeClr val="tx2"/>
                </a:solidFill>
                <a:latin typeface="Tahoma" panose="020B0604030504040204" pitchFamily="34" charset="0"/>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标题 399361"/>
          <p:cNvSpPr>
            <a:spLocks noGrp="1"/>
          </p:cNvSpPr>
          <p:nvPr>
            <p:ph type="title"/>
          </p:nvPr>
        </p:nvSpPr>
        <p:spPr>
          <a:xfrm>
            <a:off x="1066800" y="152400"/>
            <a:ext cx="8077200" cy="1143000"/>
          </a:xfrm>
        </p:spPr>
        <p:txBody>
          <a:bodyPr anchor="ctr"/>
          <a:lstStyle/>
          <a:p>
            <a:r>
              <a:rPr lang="en-US" altLang="zh-CN"/>
              <a:t>Print Arithmetic Expressions</a:t>
            </a:r>
            <a:endParaRPr lang="en-US" altLang="zh-CN"/>
          </a:p>
        </p:txBody>
      </p:sp>
      <p:sp>
        <p:nvSpPr>
          <p:cNvPr id="399363" name="文本占位符 399362"/>
          <p:cNvSpPr>
            <a:spLocks noGrp="1"/>
          </p:cNvSpPr>
          <p:nvPr>
            <p:ph type="body" idx="1"/>
          </p:nvPr>
        </p:nvSpPr>
        <p:spPr>
          <a:xfrm>
            <a:off x="685800" y="1676400"/>
            <a:ext cx="3657600" cy="1831975"/>
          </a:xfrm>
        </p:spPr>
        <p:txBody>
          <a:bodyPr/>
          <a:lstStyle/>
          <a:p>
            <a:pPr>
              <a:lnSpc>
                <a:spcPct val="90000"/>
              </a:lnSpc>
            </a:pPr>
            <a:r>
              <a:rPr lang="en-US" altLang="zh-CN" sz="1600"/>
              <a:t>Specialization of an inorder traversal</a:t>
            </a:r>
            <a:endParaRPr lang="en-US" altLang="zh-CN" sz="1600"/>
          </a:p>
          <a:p>
            <a:pPr lvl="1">
              <a:lnSpc>
                <a:spcPct val="90000"/>
              </a:lnSpc>
            </a:pPr>
            <a:r>
              <a:rPr lang="en-US" altLang="zh-CN" sz="1400"/>
              <a:t>print operand or operator when visiting node</a:t>
            </a:r>
            <a:endParaRPr lang="en-US" altLang="zh-CN" sz="1400"/>
          </a:p>
          <a:p>
            <a:pPr lvl="1">
              <a:lnSpc>
                <a:spcPct val="90000"/>
              </a:lnSpc>
            </a:pPr>
            <a:r>
              <a:rPr lang="en-US" altLang="zh-CN" sz="1400"/>
              <a:t>print “(“ before traversing left subtree</a:t>
            </a:r>
            <a:endParaRPr lang="en-US" altLang="zh-CN" sz="1400"/>
          </a:p>
          <a:p>
            <a:pPr lvl="1">
              <a:lnSpc>
                <a:spcPct val="90000"/>
              </a:lnSpc>
            </a:pPr>
            <a:r>
              <a:rPr lang="en-US" altLang="zh-CN" sz="1400"/>
              <a:t>print “)“ after traversing right subtree</a:t>
            </a:r>
            <a:endParaRPr lang="en-US" altLang="zh-CN" sz="1400"/>
          </a:p>
        </p:txBody>
      </p:sp>
      <p:sp>
        <p:nvSpPr>
          <p:cNvPr id="399364" name="文本框 399363"/>
          <p:cNvSpPr txBox="1"/>
          <p:nvPr/>
        </p:nvSpPr>
        <p:spPr>
          <a:xfrm>
            <a:off x="4495800" y="1600200"/>
            <a:ext cx="3733800" cy="2660650"/>
          </a:xfrm>
          <a:prstGeom prst="rect">
            <a:avLst/>
          </a:prstGeom>
          <a:noFill/>
          <a:ln w="9525" cap="flat" cmpd="sng">
            <a:solidFill>
              <a:srgbClr val="000000"/>
            </a:solidFill>
            <a:prstDash val="solid"/>
            <a:miter/>
            <a:headEnd type="none" w="med" len="med"/>
            <a:tailEnd type="none" w="med" len="med"/>
          </a:ln>
        </p:spPr>
        <p:txBody>
          <a:bodyPr>
            <a:spAutoFit/>
          </a:bodyPr>
          <a:lstStyle/>
          <a:p>
            <a:pPr>
              <a:lnSpc>
                <a:spcPct val="90000"/>
              </a:lnSpc>
              <a:spcBef>
                <a:spcPct val="20000"/>
              </a:spcBef>
              <a:buClr>
                <a:schemeClr val="hlink"/>
              </a:buClr>
              <a:buSzPct val="110000"/>
              <a:buFont typeface="Wingdings" panose="05000000000000000000" pitchFamily="2" charset="2"/>
              <a:buNone/>
            </a:pPr>
            <a:r>
              <a:rPr lang="en-US" altLang="zh-CN" sz="2000" b="1">
                <a:solidFill>
                  <a:srgbClr val="000000"/>
                </a:solidFill>
                <a:latin typeface="Times New Roman" panose="02020603050405020304" pitchFamily="18" charset="0"/>
              </a:rPr>
              <a:t>Algorithm</a:t>
            </a:r>
            <a:r>
              <a:rPr lang="en-US" altLang="zh-CN" sz="2000">
                <a:latin typeface="Times New Roman" panose="02020603050405020304" pitchFamily="18" charset="0"/>
              </a:rPr>
              <a:t> </a:t>
            </a:r>
            <a:r>
              <a:rPr lang="en-US" altLang="zh-CN" sz="2000" b="1" i="1" err="1">
                <a:solidFill>
                  <a:schemeClr val="tx2"/>
                </a:solidFill>
                <a:latin typeface="Times New Roman" panose="02020603050405020304" pitchFamily="18" charset="0"/>
              </a:rPr>
              <a:t>inOrder</a:t>
            </a:r>
            <a:r>
              <a:rPr lang="en-US" altLang="zh-CN" sz="2000" b="1" i="1">
                <a:solidFill>
                  <a:schemeClr val="tx2"/>
                </a:solidFill>
                <a:latin typeface="Times New Roman" panose="02020603050405020304" pitchFamily="18" charset="0"/>
              </a:rPr>
              <a:t> </a:t>
            </a:r>
            <a:r>
              <a:rPr lang="en-US" altLang="zh-CN" sz="2000">
                <a:solidFill>
                  <a:schemeClr val="tx2"/>
                </a:solidFill>
                <a:latin typeface="Times New Roman" panose="02020603050405020304" pitchFamily="18" charset="0"/>
              </a:rPr>
              <a:t>(</a:t>
            </a:r>
            <a:r>
              <a:rPr lang="en-US" altLang="zh-CN" sz="2000" b="1" i="1">
                <a:solidFill>
                  <a:schemeClr val="tx2"/>
                </a:solidFill>
                <a:latin typeface="Times New Roman" panose="02020603050405020304" pitchFamily="18" charset="0"/>
              </a:rPr>
              <a:t>v</a:t>
            </a:r>
            <a:r>
              <a:rPr lang="en-US" altLang="zh-CN" sz="2000">
                <a:solidFill>
                  <a:schemeClr val="tx2"/>
                </a:solidFill>
                <a:latin typeface="Times New Roman" panose="02020603050405020304" pitchFamily="18" charset="0"/>
              </a:rPr>
              <a:t>)</a:t>
            </a:r>
            <a:endParaRPr lang="en-US" altLang="zh-CN" sz="2000">
              <a:solidFill>
                <a:schemeClr val="tx2"/>
              </a:solidFill>
              <a:latin typeface="Times New Roman" panose="02020603050405020304" pitchFamily="18" charset="0"/>
            </a:endParaRPr>
          </a:p>
          <a:p>
            <a:pPr lvl="1">
              <a:lnSpc>
                <a:spcPct val="90000"/>
              </a:lnSpc>
              <a:spcBef>
                <a:spcPct val="20000"/>
              </a:spcBef>
              <a:buClr>
                <a:schemeClr val="hlink"/>
              </a:buClr>
              <a:buSzPct val="110000"/>
              <a:buFont typeface="Wingdings" panose="05000000000000000000" pitchFamily="2" charset="2"/>
              <a:buNone/>
            </a:pPr>
            <a:r>
              <a:rPr lang="en-US" altLang="zh-CN" sz="2000" b="1">
                <a:solidFill>
                  <a:srgbClr val="000000"/>
                </a:solidFill>
                <a:latin typeface="Times New Roman" panose="02020603050405020304" pitchFamily="18" charset="0"/>
              </a:rPr>
              <a:t>if</a:t>
            </a:r>
            <a:r>
              <a:rPr lang="en-US" altLang="zh-CN" sz="2000">
                <a:solidFill>
                  <a:schemeClr val="tx2"/>
                </a:solidFill>
                <a:latin typeface="Times New Roman" panose="02020603050405020304" pitchFamily="18" charset="0"/>
              </a:rPr>
              <a:t> </a:t>
            </a:r>
            <a:r>
              <a:rPr lang="en-US" altLang="zh-CN" sz="2000" b="1" i="1">
                <a:solidFill>
                  <a:schemeClr val="accent2"/>
                </a:solidFill>
                <a:latin typeface="Times New Roman" panose="02020603050405020304" pitchFamily="18" charset="0"/>
              </a:rPr>
              <a:t>isInternal </a:t>
            </a:r>
            <a:r>
              <a:rPr lang="en-US" altLang="zh-CN" sz="2000">
                <a:solidFill>
                  <a:schemeClr val="accent2"/>
                </a:solidFill>
                <a:latin typeface="Times New Roman" panose="02020603050405020304" pitchFamily="18" charset="0"/>
              </a:rPr>
              <a:t>(</a:t>
            </a:r>
            <a:r>
              <a:rPr lang="en-US" altLang="zh-CN" sz="2000" b="1" i="1">
                <a:solidFill>
                  <a:schemeClr val="accent2"/>
                </a:solidFill>
                <a:latin typeface="Times New Roman" panose="02020603050405020304" pitchFamily="18" charset="0"/>
              </a:rPr>
              <a:t>v</a:t>
            </a:r>
            <a:r>
              <a:rPr lang="en-US" altLang="zh-CN" sz="2000">
                <a:solidFill>
                  <a:schemeClr val="accent2"/>
                </a:solidFill>
                <a:latin typeface="Times New Roman" panose="02020603050405020304" pitchFamily="18" charset="0"/>
              </a:rPr>
              <a:t>){</a:t>
            </a:r>
            <a:br>
              <a:rPr lang="en-US" altLang="zh-CN" sz="2000">
                <a:solidFill>
                  <a:schemeClr val="accent2"/>
                </a:solidFill>
                <a:latin typeface="Times New Roman" panose="02020603050405020304" pitchFamily="18" charset="0"/>
              </a:rPr>
            </a:br>
            <a:r>
              <a:rPr lang="en-US" altLang="zh-CN" sz="2000">
                <a:solidFill>
                  <a:schemeClr val="accent2"/>
                </a:solidFill>
                <a:latin typeface="Times New Roman" panose="02020603050405020304" pitchFamily="18" charset="0"/>
              </a:rPr>
              <a:t>	</a:t>
            </a:r>
            <a:r>
              <a:rPr lang="en-US" altLang="zh-CN" sz="2000" b="1" i="1">
                <a:solidFill>
                  <a:schemeClr val="accent2"/>
                </a:solidFill>
                <a:latin typeface="Times New Roman" panose="02020603050405020304" pitchFamily="18" charset="0"/>
              </a:rPr>
              <a:t>print</a:t>
            </a:r>
            <a:r>
              <a:rPr lang="en-US" altLang="zh-CN" sz="2000">
                <a:solidFill>
                  <a:schemeClr val="accent2"/>
                </a:solidFill>
                <a:latin typeface="Times New Roman" panose="02020603050405020304" pitchFamily="18" charset="0"/>
              </a:rPr>
              <a:t>(</a:t>
            </a:r>
            <a:r>
              <a:rPr lang="en-US" altLang="zh-CN" sz="2000">
                <a:solidFill>
                  <a:schemeClr val="accent2"/>
                </a:solidFill>
                <a:latin typeface="Tahoma" panose="020B0604030504040204" pitchFamily="34" charset="0"/>
              </a:rPr>
              <a:t>“</a:t>
            </a:r>
            <a:r>
              <a:rPr lang="en-US" altLang="zh-CN" sz="2000">
                <a:solidFill>
                  <a:srgbClr val="000000"/>
                </a:solidFill>
                <a:latin typeface="Tahoma" panose="020B0604030504040204" pitchFamily="34" charset="0"/>
              </a:rPr>
              <a:t>(</a:t>
            </a:r>
            <a:r>
              <a:rPr lang="en-US" altLang="zh-CN" sz="2000">
                <a:solidFill>
                  <a:schemeClr val="accent2"/>
                </a:solidFill>
                <a:latin typeface="Tahoma" panose="020B0604030504040204" pitchFamily="34" charset="0"/>
              </a:rPr>
              <a:t>’’</a:t>
            </a:r>
            <a:r>
              <a:rPr lang="en-US" altLang="zh-CN" sz="2000">
                <a:solidFill>
                  <a:schemeClr val="accent2"/>
                </a:solidFill>
                <a:latin typeface="Times New Roman" panose="02020603050405020304" pitchFamily="18" charset="0"/>
              </a:rPr>
              <a:t>)</a:t>
            </a:r>
            <a:endParaRPr lang="en-US" altLang="zh-CN" sz="2000">
              <a:solidFill>
                <a:schemeClr val="tx2"/>
              </a:solidFill>
              <a:latin typeface="Times New Roman" panose="02020603050405020304" pitchFamily="18" charset="0"/>
            </a:endParaRPr>
          </a:p>
          <a:p>
            <a:pPr lvl="2">
              <a:lnSpc>
                <a:spcPct val="90000"/>
              </a:lnSpc>
              <a:spcBef>
                <a:spcPct val="20000"/>
              </a:spcBef>
              <a:buClr>
                <a:schemeClr val="tx1"/>
              </a:buClr>
              <a:buSzPct val="60000"/>
              <a:buFont typeface="Wingdings" panose="05000000000000000000" pitchFamily="2" charset="2"/>
              <a:buNone/>
            </a:pPr>
            <a:r>
              <a:rPr lang="en-US" altLang="zh-CN" sz="2000" b="1" i="1">
                <a:solidFill>
                  <a:schemeClr val="accent2"/>
                </a:solidFill>
                <a:latin typeface="Times New Roman" panose="02020603050405020304" pitchFamily="18" charset="0"/>
              </a:rPr>
              <a:t>inOrder</a:t>
            </a:r>
            <a:r>
              <a:rPr lang="en-US" altLang="zh-CN" sz="2000">
                <a:solidFill>
                  <a:schemeClr val="accent2"/>
                </a:solidFill>
                <a:latin typeface="Times New Roman" panose="02020603050405020304" pitchFamily="18" charset="0"/>
              </a:rPr>
              <a:t> (</a:t>
            </a:r>
            <a:r>
              <a:rPr lang="en-US" altLang="zh-CN" sz="2000" b="1" i="1">
                <a:solidFill>
                  <a:schemeClr val="accent2"/>
                </a:solidFill>
                <a:latin typeface="Times New Roman" panose="02020603050405020304" pitchFamily="18" charset="0"/>
              </a:rPr>
              <a:t>leftChild </a:t>
            </a:r>
            <a:r>
              <a:rPr lang="en-US" altLang="zh-CN" sz="2000">
                <a:solidFill>
                  <a:schemeClr val="accent2"/>
                </a:solidFill>
                <a:latin typeface="Times New Roman" panose="02020603050405020304" pitchFamily="18" charset="0"/>
              </a:rPr>
              <a:t>(</a:t>
            </a:r>
            <a:r>
              <a:rPr lang="en-US" altLang="zh-CN" sz="2000" b="1" i="1">
                <a:solidFill>
                  <a:schemeClr val="accent2"/>
                </a:solidFill>
                <a:latin typeface="Times New Roman" panose="02020603050405020304" pitchFamily="18" charset="0"/>
              </a:rPr>
              <a:t>v</a:t>
            </a:r>
            <a:r>
              <a:rPr lang="en-US" altLang="zh-CN" sz="2000">
                <a:solidFill>
                  <a:schemeClr val="accent2"/>
                </a:solidFill>
                <a:latin typeface="Times New Roman" panose="02020603050405020304" pitchFamily="18" charset="0"/>
              </a:rPr>
              <a:t>))}</a:t>
            </a:r>
            <a:endParaRPr lang="en-US" altLang="zh-CN" sz="2000">
              <a:latin typeface="Times New Roman" panose="02020603050405020304" pitchFamily="18" charset="0"/>
            </a:endParaRPr>
          </a:p>
          <a:p>
            <a:pPr lvl="1">
              <a:lnSpc>
                <a:spcPct val="90000"/>
              </a:lnSpc>
              <a:spcBef>
                <a:spcPct val="20000"/>
              </a:spcBef>
              <a:buClr>
                <a:schemeClr val="tx1"/>
              </a:buClr>
              <a:buSzPct val="60000"/>
              <a:buFont typeface="Wingdings" panose="05000000000000000000" pitchFamily="2" charset="2"/>
              <a:buNone/>
            </a:pPr>
            <a:r>
              <a:rPr lang="en-US" altLang="zh-CN" sz="2000" b="1" i="1">
                <a:solidFill>
                  <a:schemeClr val="accent2"/>
                </a:solidFill>
                <a:latin typeface="Times New Roman" panose="02020603050405020304" pitchFamily="18" charset="0"/>
              </a:rPr>
              <a:t>print</a:t>
            </a:r>
            <a:r>
              <a:rPr lang="en-US" altLang="zh-CN" sz="2000">
                <a:solidFill>
                  <a:schemeClr val="accent2"/>
                </a:solidFill>
                <a:latin typeface="Times New Roman" panose="02020603050405020304" pitchFamily="18" charset="0"/>
              </a:rPr>
              <a:t>(</a:t>
            </a:r>
            <a:r>
              <a:rPr lang="en-US" altLang="zh-CN" sz="2000" b="1" i="1">
                <a:solidFill>
                  <a:schemeClr val="accent2"/>
                </a:solidFill>
                <a:latin typeface="Times New Roman" panose="02020603050405020304" pitchFamily="18" charset="0"/>
              </a:rPr>
              <a:t>v.element </a:t>
            </a:r>
            <a:r>
              <a:rPr lang="en-US" altLang="zh-CN" sz="2000">
                <a:solidFill>
                  <a:schemeClr val="accent2"/>
                </a:solidFill>
                <a:latin typeface="Times New Roman" panose="02020603050405020304" pitchFamily="18" charset="0"/>
              </a:rPr>
              <a:t>())</a:t>
            </a:r>
            <a:endParaRPr lang="en-US" altLang="zh-CN" sz="2000">
              <a:solidFill>
                <a:schemeClr val="accent2"/>
              </a:solidFill>
              <a:latin typeface="Times New Roman" panose="02020603050405020304" pitchFamily="18" charset="0"/>
            </a:endParaRPr>
          </a:p>
          <a:p>
            <a:pPr lvl="1">
              <a:lnSpc>
                <a:spcPct val="90000"/>
              </a:lnSpc>
              <a:spcBef>
                <a:spcPct val="20000"/>
              </a:spcBef>
              <a:buClr>
                <a:schemeClr val="hlink"/>
              </a:buClr>
              <a:buSzPct val="110000"/>
              <a:buFont typeface="Wingdings" panose="05000000000000000000" pitchFamily="2" charset="2"/>
              <a:buNone/>
            </a:pPr>
            <a:r>
              <a:rPr lang="en-US" altLang="zh-CN" sz="2000" b="1">
                <a:solidFill>
                  <a:srgbClr val="000000"/>
                </a:solidFill>
                <a:latin typeface="Times New Roman" panose="02020603050405020304" pitchFamily="18" charset="0"/>
              </a:rPr>
              <a:t>if</a:t>
            </a:r>
            <a:r>
              <a:rPr lang="en-US" altLang="zh-CN" sz="2000">
                <a:solidFill>
                  <a:schemeClr val="tx2"/>
                </a:solidFill>
                <a:latin typeface="Times New Roman" panose="02020603050405020304" pitchFamily="18" charset="0"/>
              </a:rPr>
              <a:t> </a:t>
            </a:r>
            <a:r>
              <a:rPr lang="en-US" altLang="zh-CN" sz="2000" b="1" i="1">
                <a:solidFill>
                  <a:schemeClr val="accent2"/>
                </a:solidFill>
                <a:latin typeface="Times New Roman" panose="02020603050405020304" pitchFamily="18" charset="0"/>
              </a:rPr>
              <a:t>isInternal </a:t>
            </a:r>
            <a:r>
              <a:rPr lang="en-US" altLang="zh-CN" sz="2000">
                <a:solidFill>
                  <a:schemeClr val="accent2"/>
                </a:solidFill>
                <a:latin typeface="Times New Roman" panose="02020603050405020304" pitchFamily="18" charset="0"/>
              </a:rPr>
              <a:t>(</a:t>
            </a:r>
            <a:r>
              <a:rPr lang="en-US" altLang="zh-CN" sz="2000" b="1" i="1">
                <a:solidFill>
                  <a:schemeClr val="accent2"/>
                </a:solidFill>
                <a:latin typeface="Times New Roman" panose="02020603050405020304" pitchFamily="18" charset="0"/>
              </a:rPr>
              <a:t>v</a:t>
            </a:r>
            <a:r>
              <a:rPr lang="en-US" altLang="zh-CN" sz="2000">
                <a:solidFill>
                  <a:schemeClr val="accent2"/>
                </a:solidFill>
                <a:latin typeface="Times New Roman" panose="02020603050405020304" pitchFamily="18" charset="0"/>
              </a:rPr>
              <a:t>){</a:t>
            </a:r>
            <a:endParaRPr lang="en-US" altLang="zh-CN" sz="2000">
              <a:solidFill>
                <a:schemeClr val="tx2"/>
              </a:solidFill>
              <a:latin typeface="Times New Roman" panose="02020603050405020304" pitchFamily="18" charset="0"/>
            </a:endParaRPr>
          </a:p>
          <a:p>
            <a:pPr lvl="2">
              <a:lnSpc>
                <a:spcPct val="90000"/>
              </a:lnSpc>
              <a:spcBef>
                <a:spcPct val="20000"/>
              </a:spcBef>
              <a:buClr>
                <a:schemeClr val="tx1"/>
              </a:buClr>
              <a:buSzPct val="60000"/>
              <a:buFont typeface="Wingdings" panose="05000000000000000000" pitchFamily="2" charset="2"/>
              <a:buNone/>
            </a:pPr>
            <a:r>
              <a:rPr lang="en-US" altLang="zh-CN" sz="2000" b="1" i="1">
                <a:solidFill>
                  <a:schemeClr val="accent2"/>
                </a:solidFill>
                <a:latin typeface="Times New Roman" panose="02020603050405020304" pitchFamily="18" charset="0"/>
              </a:rPr>
              <a:t>inOrder</a:t>
            </a:r>
            <a:r>
              <a:rPr lang="en-US" altLang="zh-CN" sz="2000">
                <a:solidFill>
                  <a:schemeClr val="accent2"/>
                </a:solidFill>
                <a:latin typeface="Times New Roman" panose="02020603050405020304" pitchFamily="18" charset="0"/>
              </a:rPr>
              <a:t> (</a:t>
            </a:r>
            <a:r>
              <a:rPr lang="en-US" altLang="zh-CN" sz="2000" b="1" i="1">
                <a:solidFill>
                  <a:schemeClr val="accent2"/>
                </a:solidFill>
                <a:latin typeface="Times New Roman" panose="02020603050405020304" pitchFamily="18" charset="0"/>
              </a:rPr>
              <a:t>rightChild </a:t>
            </a:r>
            <a:r>
              <a:rPr lang="en-US" altLang="zh-CN" sz="2000">
                <a:solidFill>
                  <a:schemeClr val="accent2"/>
                </a:solidFill>
                <a:latin typeface="Times New Roman" panose="02020603050405020304" pitchFamily="18" charset="0"/>
              </a:rPr>
              <a:t>(</a:t>
            </a:r>
            <a:r>
              <a:rPr lang="en-US" altLang="zh-CN" sz="2000" b="1" i="1">
                <a:solidFill>
                  <a:schemeClr val="accent2"/>
                </a:solidFill>
                <a:latin typeface="Times New Roman" panose="02020603050405020304" pitchFamily="18" charset="0"/>
              </a:rPr>
              <a:t>v</a:t>
            </a:r>
            <a:r>
              <a:rPr lang="en-US" altLang="zh-CN" sz="2000">
                <a:solidFill>
                  <a:schemeClr val="accent2"/>
                </a:solidFill>
                <a:latin typeface="Times New Roman" panose="02020603050405020304" pitchFamily="18" charset="0"/>
              </a:rPr>
              <a:t>))</a:t>
            </a:r>
            <a:endParaRPr lang="en-US" altLang="zh-CN" sz="2000">
              <a:solidFill>
                <a:schemeClr val="accent2"/>
              </a:solidFill>
              <a:latin typeface="Times New Roman" panose="02020603050405020304" pitchFamily="18" charset="0"/>
            </a:endParaRPr>
          </a:p>
          <a:p>
            <a:pPr lvl="1">
              <a:lnSpc>
                <a:spcPct val="90000"/>
              </a:lnSpc>
              <a:spcBef>
                <a:spcPct val="20000"/>
              </a:spcBef>
              <a:buClr>
                <a:schemeClr val="hlink"/>
              </a:buClr>
              <a:buSzPct val="110000"/>
              <a:buFont typeface="Wingdings" panose="05000000000000000000" pitchFamily="2" charset="2"/>
              <a:buNone/>
            </a:pPr>
            <a:r>
              <a:rPr lang="en-US" altLang="zh-CN" sz="2000">
                <a:solidFill>
                  <a:schemeClr val="accent2"/>
                </a:solidFill>
                <a:latin typeface="Times New Roman" panose="02020603050405020304" pitchFamily="18" charset="0"/>
              </a:rPr>
              <a:t>	</a:t>
            </a:r>
            <a:r>
              <a:rPr lang="en-US" altLang="zh-CN" sz="2000" b="1" i="1">
                <a:solidFill>
                  <a:schemeClr val="accent2"/>
                </a:solidFill>
                <a:latin typeface="Times New Roman" panose="02020603050405020304" pitchFamily="18" charset="0"/>
              </a:rPr>
              <a:t>print </a:t>
            </a:r>
            <a:r>
              <a:rPr lang="en-US" altLang="zh-CN" sz="2000">
                <a:solidFill>
                  <a:schemeClr val="accent2"/>
                </a:solidFill>
                <a:latin typeface="Times New Roman" panose="02020603050405020304" pitchFamily="18" charset="0"/>
              </a:rPr>
              <a:t>(</a:t>
            </a:r>
            <a:r>
              <a:rPr lang="en-US" altLang="zh-CN" sz="2000">
                <a:solidFill>
                  <a:schemeClr val="accent2"/>
                </a:solidFill>
                <a:latin typeface="Tahoma" panose="020B0604030504040204" pitchFamily="34" charset="0"/>
              </a:rPr>
              <a:t>“</a:t>
            </a:r>
            <a:r>
              <a:rPr lang="en-US" altLang="zh-CN" sz="2000">
                <a:solidFill>
                  <a:srgbClr val="000000"/>
                </a:solidFill>
                <a:latin typeface="Tahoma" panose="020B0604030504040204" pitchFamily="34" charset="0"/>
              </a:rPr>
              <a:t>)</a:t>
            </a:r>
            <a:r>
              <a:rPr lang="en-US" altLang="zh-CN" sz="2000">
                <a:solidFill>
                  <a:schemeClr val="accent2"/>
                </a:solidFill>
                <a:latin typeface="Tahoma" panose="020B0604030504040204" pitchFamily="34" charset="0"/>
              </a:rPr>
              <a:t>’’</a:t>
            </a:r>
            <a:r>
              <a:rPr lang="en-US" altLang="zh-CN" sz="2000">
                <a:solidFill>
                  <a:schemeClr val="accent2"/>
                </a:solidFill>
                <a:latin typeface="Times New Roman" panose="02020603050405020304" pitchFamily="18" charset="0"/>
              </a:rPr>
              <a:t>)}</a:t>
            </a:r>
            <a:endParaRPr lang="en-US" altLang="zh-CN" sz="2000">
              <a:solidFill>
                <a:schemeClr val="accent2"/>
              </a:solidFill>
              <a:latin typeface="Times New Roman" panose="02020603050405020304" pitchFamily="18" charset="0"/>
            </a:endParaRPr>
          </a:p>
        </p:txBody>
      </p:sp>
      <p:grpSp>
        <p:nvGrpSpPr>
          <p:cNvPr id="399365" name="组合 399364"/>
          <p:cNvGrpSpPr/>
          <p:nvPr/>
        </p:nvGrpSpPr>
        <p:grpSpPr>
          <a:xfrm>
            <a:off x="762000" y="3886200"/>
            <a:ext cx="3429000" cy="2286000"/>
            <a:chOff x="2928" y="2256"/>
            <a:chExt cx="2160" cy="1440"/>
          </a:xfrm>
        </p:grpSpPr>
        <p:sp>
          <p:nvSpPr>
            <p:cNvPr id="399366" name="椭圆 399365"/>
            <p:cNvSpPr/>
            <p:nvPr/>
          </p:nvSpPr>
          <p:spPr>
            <a:xfrm>
              <a:off x="4128" y="2256"/>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latin typeface="Symbol" panose="05050102010706020507" pitchFamily="18" charset="2"/>
                </a:rPr>
                <a:t>+</a:t>
              </a:r>
              <a:endParaRPr lang="en-US" altLang="zh-CN">
                <a:latin typeface="Symbol" panose="05050102010706020507" pitchFamily="18" charset="2"/>
              </a:endParaRPr>
            </a:p>
          </p:txBody>
        </p:sp>
        <p:sp>
          <p:nvSpPr>
            <p:cNvPr id="399367" name="椭圆 399366"/>
            <p:cNvSpPr/>
            <p:nvPr/>
          </p:nvSpPr>
          <p:spPr>
            <a:xfrm>
              <a:off x="4608" y="2640"/>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latin typeface="Symbol" panose="05050102010706020507" pitchFamily="18" charset="2"/>
                  <a:sym typeface="Symbol" panose="05050102010706020507" pitchFamily="18" charset="2"/>
                </a:rPr>
                <a:t></a:t>
              </a:r>
              <a:endParaRPr lang="en-US" altLang="zh-CN">
                <a:latin typeface="Symbol" panose="05050102010706020507" pitchFamily="18" charset="2"/>
                <a:sym typeface="Symbol" panose="05050102010706020507" pitchFamily="18" charset="2"/>
              </a:endParaRPr>
            </a:p>
          </p:txBody>
        </p:sp>
        <p:sp>
          <p:nvSpPr>
            <p:cNvPr id="399368" name="椭圆 399367"/>
            <p:cNvSpPr/>
            <p:nvPr/>
          </p:nvSpPr>
          <p:spPr>
            <a:xfrm>
              <a:off x="3168" y="2640"/>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latin typeface="Symbol" panose="05050102010706020507" pitchFamily="18" charset="2"/>
                  <a:sym typeface="Symbol" panose="05050102010706020507" pitchFamily="18" charset="2"/>
                </a:rPr>
                <a:t></a:t>
              </a:r>
              <a:endParaRPr lang="en-US" altLang="zh-CN">
                <a:latin typeface="Symbol" panose="05050102010706020507" pitchFamily="18" charset="2"/>
              </a:endParaRPr>
            </a:p>
          </p:txBody>
        </p:sp>
        <p:sp>
          <p:nvSpPr>
            <p:cNvPr id="399369" name="椭圆 399368"/>
            <p:cNvSpPr/>
            <p:nvPr/>
          </p:nvSpPr>
          <p:spPr>
            <a:xfrm>
              <a:off x="3648" y="3024"/>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latin typeface="Symbol" panose="05050102010706020507" pitchFamily="18" charset="2"/>
                </a:rPr>
                <a:t>-</a:t>
              </a:r>
              <a:endParaRPr lang="en-US" altLang="zh-CN">
                <a:latin typeface="Symbol" panose="05050102010706020507" pitchFamily="18" charset="2"/>
              </a:endParaRPr>
            </a:p>
          </p:txBody>
        </p:sp>
        <p:sp>
          <p:nvSpPr>
            <p:cNvPr id="399370" name="矩形 399369"/>
            <p:cNvSpPr/>
            <p:nvPr/>
          </p:nvSpPr>
          <p:spPr>
            <a:xfrm>
              <a:off x="2928" y="3024"/>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2</a:t>
              </a:r>
              <a:endParaRPr lang="en-US" altLang="zh-CN">
                <a:latin typeface="Tahoma" panose="020B0604030504040204" pitchFamily="34" charset="0"/>
              </a:endParaRPr>
            </a:p>
          </p:txBody>
        </p:sp>
        <p:sp>
          <p:nvSpPr>
            <p:cNvPr id="399371" name="矩形 399370"/>
            <p:cNvSpPr/>
            <p:nvPr/>
          </p:nvSpPr>
          <p:spPr>
            <a:xfrm>
              <a:off x="3408" y="3456"/>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a</a:t>
              </a:r>
              <a:endParaRPr lang="en-US" altLang="zh-CN">
                <a:latin typeface="Tahoma" panose="020B0604030504040204" pitchFamily="34" charset="0"/>
              </a:endParaRPr>
            </a:p>
          </p:txBody>
        </p:sp>
        <p:sp>
          <p:nvSpPr>
            <p:cNvPr id="399372" name="矩形 399371"/>
            <p:cNvSpPr/>
            <p:nvPr/>
          </p:nvSpPr>
          <p:spPr>
            <a:xfrm>
              <a:off x="3888" y="3456"/>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1</a:t>
              </a:r>
              <a:endParaRPr lang="en-US" altLang="zh-CN">
                <a:latin typeface="Tahoma" panose="020B0604030504040204" pitchFamily="34" charset="0"/>
              </a:endParaRPr>
            </a:p>
          </p:txBody>
        </p:sp>
        <p:sp>
          <p:nvSpPr>
            <p:cNvPr id="399373" name="矩形 399372"/>
            <p:cNvSpPr/>
            <p:nvPr/>
          </p:nvSpPr>
          <p:spPr>
            <a:xfrm>
              <a:off x="4368" y="3024"/>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3</a:t>
              </a:r>
              <a:endParaRPr lang="en-US" altLang="zh-CN">
                <a:latin typeface="Tahoma" panose="020B0604030504040204" pitchFamily="34" charset="0"/>
              </a:endParaRPr>
            </a:p>
          </p:txBody>
        </p:sp>
        <p:sp>
          <p:nvSpPr>
            <p:cNvPr id="399374" name="矩形 399373"/>
            <p:cNvSpPr/>
            <p:nvPr/>
          </p:nvSpPr>
          <p:spPr>
            <a:xfrm>
              <a:off x="4848" y="3024"/>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b</a:t>
              </a:r>
              <a:endParaRPr lang="en-US" altLang="zh-CN">
                <a:latin typeface="Tahoma" panose="020B0604030504040204" pitchFamily="34" charset="0"/>
              </a:endParaRPr>
            </a:p>
          </p:txBody>
        </p:sp>
        <p:cxnSp>
          <p:nvCxnSpPr>
            <p:cNvPr id="399375" name="直接箭头连接符 399374"/>
            <p:cNvCxnSpPr>
              <a:stCxn id="399366" idx="3"/>
              <a:endCxn id="399368" idx="7"/>
            </p:cNvCxnSpPr>
            <p:nvPr/>
          </p:nvCxnSpPr>
          <p:spPr>
            <a:xfrm flipH="1">
              <a:off x="3373" y="2467"/>
              <a:ext cx="790" cy="202"/>
            </a:xfrm>
            <a:prstGeom prst="straightConnector1">
              <a:avLst/>
            </a:prstGeom>
            <a:ln w="19050" cap="flat" cmpd="sng">
              <a:solidFill>
                <a:schemeClr val="tx1"/>
              </a:solidFill>
              <a:prstDash val="solid"/>
              <a:headEnd type="none" w="med" len="med"/>
              <a:tailEnd type="none" w="med" len="med"/>
            </a:ln>
          </p:spPr>
        </p:cxnSp>
        <p:cxnSp>
          <p:nvCxnSpPr>
            <p:cNvPr id="399376" name="直接箭头连接符 399375"/>
            <p:cNvCxnSpPr>
              <a:stCxn id="399367" idx="1"/>
              <a:endCxn id="399366" idx="5"/>
            </p:cNvCxnSpPr>
            <p:nvPr/>
          </p:nvCxnSpPr>
          <p:spPr>
            <a:xfrm flipH="1" flipV="1">
              <a:off x="4333" y="2467"/>
              <a:ext cx="310" cy="202"/>
            </a:xfrm>
            <a:prstGeom prst="straightConnector1">
              <a:avLst/>
            </a:prstGeom>
            <a:ln w="19050" cap="flat" cmpd="sng">
              <a:solidFill>
                <a:schemeClr val="tx1"/>
              </a:solidFill>
              <a:prstDash val="solid"/>
              <a:headEnd type="none" w="med" len="med"/>
              <a:tailEnd type="none" w="med" len="med"/>
            </a:ln>
          </p:spPr>
        </p:cxnSp>
        <p:cxnSp>
          <p:nvCxnSpPr>
            <p:cNvPr id="399377" name="直接箭头连接符 399376"/>
            <p:cNvCxnSpPr>
              <a:stCxn id="399374" idx="0"/>
              <a:endCxn id="399367" idx="5"/>
            </p:cNvCxnSpPr>
            <p:nvPr/>
          </p:nvCxnSpPr>
          <p:spPr>
            <a:xfrm flipH="1" flipV="1">
              <a:off x="4813" y="2851"/>
              <a:ext cx="155" cy="167"/>
            </a:xfrm>
            <a:prstGeom prst="straightConnector1">
              <a:avLst/>
            </a:prstGeom>
            <a:ln w="19050" cap="flat" cmpd="sng">
              <a:solidFill>
                <a:schemeClr val="tx1"/>
              </a:solidFill>
              <a:prstDash val="solid"/>
              <a:headEnd type="none" w="med" len="med"/>
              <a:tailEnd type="none" w="med" len="med"/>
            </a:ln>
          </p:spPr>
        </p:cxnSp>
        <p:cxnSp>
          <p:nvCxnSpPr>
            <p:cNvPr id="399378" name="直接箭头连接符 399377"/>
            <p:cNvCxnSpPr>
              <a:stCxn id="399373" idx="0"/>
              <a:endCxn id="399367" idx="3"/>
            </p:cNvCxnSpPr>
            <p:nvPr/>
          </p:nvCxnSpPr>
          <p:spPr>
            <a:xfrm flipV="1">
              <a:off x="4488" y="2851"/>
              <a:ext cx="155" cy="167"/>
            </a:xfrm>
            <a:prstGeom prst="straightConnector1">
              <a:avLst/>
            </a:prstGeom>
            <a:ln w="19050" cap="flat" cmpd="sng">
              <a:solidFill>
                <a:schemeClr val="tx1"/>
              </a:solidFill>
              <a:prstDash val="solid"/>
              <a:headEnd type="none" w="med" len="med"/>
              <a:tailEnd type="none" w="med" len="med"/>
            </a:ln>
          </p:spPr>
        </p:cxnSp>
        <p:cxnSp>
          <p:nvCxnSpPr>
            <p:cNvPr id="399379" name="直接箭头连接符 399378"/>
            <p:cNvCxnSpPr>
              <a:stCxn id="399372" idx="0"/>
              <a:endCxn id="399369" idx="5"/>
            </p:cNvCxnSpPr>
            <p:nvPr/>
          </p:nvCxnSpPr>
          <p:spPr>
            <a:xfrm flipH="1" flipV="1">
              <a:off x="3853" y="3235"/>
              <a:ext cx="155" cy="215"/>
            </a:xfrm>
            <a:prstGeom prst="straightConnector1">
              <a:avLst/>
            </a:prstGeom>
            <a:ln w="19050" cap="flat" cmpd="sng">
              <a:solidFill>
                <a:schemeClr val="tx1"/>
              </a:solidFill>
              <a:prstDash val="solid"/>
              <a:headEnd type="none" w="med" len="med"/>
              <a:tailEnd type="none" w="med" len="med"/>
            </a:ln>
          </p:spPr>
        </p:cxnSp>
        <p:cxnSp>
          <p:nvCxnSpPr>
            <p:cNvPr id="399380" name="直接箭头连接符 399379"/>
            <p:cNvCxnSpPr>
              <a:stCxn id="399371" idx="0"/>
              <a:endCxn id="399369" idx="3"/>
            </p:cNvCxnSpPr>
            <p:nvPr/>
          </p:nvCxnSpPr>
          <p:spPr>
            <a:xfrm flipV="1">
              <a:off x="3528" y="3235"/>
              <a:ext cx="155" cy="215"/>
            </a:xfrm>
            <a:prstGeom prst="straightConnector1">
              <a:avLst/>
            </a:prstGeom>
            <a:ln w="19050" cap="flat" cmpd="sng">
              <a:solidFill>
                <a:schemeClr val="tx1"/>
              </a:solidFill>
              <a:prstDash val="solid"/>
              <a:headEnd type="none" w="med" len="med"/>
              <a:tailEnd type="none" w="med" len="med"/>
            </a:ln>
          </p:spPr>
        </p:cxnSp>
        <p:cxnSp>
          <p:nvCxnSpPr>
            <p:cNvPr id="399381" name="直接箭头连接符 399380"/>
            <p:cNvCxnSpPr>
              <a:stCxn id="399370" idx="0"/>
              <a:endCxn id="399368" idx="3"/>
            </p:cNvCxnSpPr>
            <p:nvPr/>
          </p:nvCxnSpPr>
          <p:spPr>
            <a:xfrm flipV="1">
              <a:off x="3048" y="2851"/>
              <a:ext cx="155" cy="167"/>
            </a:xfrm>
            <a:prstGeom prst="straightConnector1">
              <a:avLst/>
            </a:prstGeom>
            <a:ln w="19050" cap="flat" cmpd="sng">
              <a:solidFill>
                <a:schemeClr val="tx1"/>
              </a:solidFill>
              <a:prstDash val="solid"/>
              <a:headEnd type="none" w="med" len="med"/>
              <a:tailEnd type="none" w="med" len="med"/>
            </a:ln>
          </p:spPr>
        </p:cxnSp>
        <p:cxnSp>
          <p:nvCxnSpPr>
            <p:cNvPr id="399382" name="直接箭头连接符 399381"/>
            <p:cNvCxnSpPr>
              <a:stCxn id="399369" idx="1"/>
              <a:endCxn id="399368" idx="5"/>
            </p:cNvCxnSpPr>
            <p:nvPr/>
          </p:nvCxnSpPr>
          <p:spPr>
            <a:xfrm flipH="1" flipV="1">
              <a:off x="3373" y="2851"/>
              <a:ext cx="310" cy="202"/>
            </a:xfrm>
            <a:prstGeom prst="straightConnector1">
              <a:avLst/>
            </a:prstGeom>
            <a:ln w="19050" cap="flat" cmpd="sng">
              <a:solidFill>
                <a:schemeClr val="tx1"/>
              </a:solidFill>
              <a:prstDash val="solid"/>
              <a:headEnd type="none" w="med" len="med"/>
              <a:tailEnd type="none" w="med" len="med"/>
            </a:ln>
          </p:spPr>
        </p:cxnSp>
      </p:grpSp>
      <p:sp>
        <p:nvSpPr>
          <p:cNvPr id="399383" name="文本框 399382"/>
          <p:cNvSpPr txBox="1"/>
          <p:nvPr/>
        </p:nvSpPr>
        <p:spPr>
          <a:xfrm>
            <a:off x="4953000" y="5105400"/>
            <a:ext cx="3327400" cy="457200"/>
          </a:xfrm>
          <a:prstGeom prst="rect">
            <a:avLst/>
          </a:prstGeom>
          <a:noFill/>
          <a:ln w="9525">
            <a:noFill/>
          </a:ln>
        </p:spPr>
        <p:txBody>
          <a:bodyPr wrap="none" anchor="t">
            <a:spAutoFit/>
          </a:bodyPr>
          <a:lstStyle/>
          <a:p>
            <a:pPr algn="ctr"/>
            <a:r>
              <a:rPr lang="en-US" altLang="zh-CN">
                <a:latin typeface="Tahoma" panose="020B0604030504040204" pitchFamily="34" charset="0"/>
              </a:rPr>
              <a:t>((2 </a:t>
            </a:r>
            <a:r>
              <a:rPr lang="en-US" altLang="zh-CN">
                <a:latin typeface="Symbol" panose="05050102010706020507" pitchFamily="18" charset="2"/>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a:latin typeface="Tahoma" panose="020B0604030504040204" pitchFamily="34" charset="0"/>
              </a:rPr>
              <a:t>a </a:t>
            </a:r>
            <a:r>
              <a:rPr lang="en-US" altLang="zh-CN">
                <a:latin typeface="Symbol" panose="05050102010706020507" pitchFamily="18" charset="2"/>
              </a:rPr>
              <a:t>-</a:t>
            </a:r>
            <a:r>
              <a:rPr lang="en-US" altLang="zh-CN">
                <a:latin typeface="Tahoma" panose="020B0604030504040204" pitchFamily="34" charset="0"/>
              </a:rPr>
              <a:t> 1)) </a:t>
            </a:r>
            <a:r>
              <a:rPr lang="en-US" altLang="zh-CN">
                <a:latin typeface="Symbol" panose="05050102010706020507" pitchFamily="18" charset="2"/>
              </a:rPr>
              <a:t>+</a:t>
            </a:r>
            <a:r>
              <a:rPr lang="en-US" altLang="zh-CN">
                <a:latin typeface="Tahoma" panose="020B0604030504040204" pitchFamily="34" charset="0"/>
              </a:rPr>
              <a:t> (3 </a:t>
            </a:r>
            <a:r>
              <a:rPr lang="en-US" altLang="zh-CN">
                <a:latin typeface="Symbol" panose="05050102010706020507" pitchFamily="18" charset="2"/>
                <a:sym typeface="Symbol" panose="05050102010706020507" pitchFamily="18" charset="2"/>
              </a:rPr>
              <a:t> </a:t>
            </a:r>
            <a:r>
              <a:rPr lang="en-US" altLang="zh-CN">
                <a:latin typeface="Tahoma" panose="020B0604030504040204" pitchFamily="34" charset="0"/>
              </a:rPr>
              <a:t>b))</a:t>
            </a:r>
            <a:endParaRPr lang="en-US" altLang="zh-CN">
              <a:latin typeface="Tahoma" panose="020B060403050404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标题 400385"/>
          <p:cNvSpPr>
            <a:spLocks noGrp="1"/>
          </p:cNvSpPr>
          <p:nvPr>
            <p:ph type="title"/>
          </p:nvPr>
        </p:nvSpPr>
        <p:spPr>
          <a:xfrm>
            <a:off x="1143000" y="0"/>
            <a:ext cx="8382000" cy="1143000"/>
          </a:xfrm>
        </p:spPr>
        <p:txBody>
          <a:bodyPr anchor="ctr">
            <a:noAutofit/>
          </a:bodyPr>
          <a:lstStyle/>
          <a:p>
            <a:r>
              <a:rPr lang="en-US" altLang="zh-CN" sz="3600"/>
              <a:t>Evaluate Arithmetic Expressions</a:t>
            </a:r>
            <a:endParaRPr lang="en-US" altLang="zh-CN" sz="3600"/>
          </a:p>
        </p:txBody>
      </p:sp>
      <p:sp>
        <p:nvSpPr>
          <p:cNvPr id="400387" name="文本占位符 400386"/>
          <p:cNvSpPr>
            <a:spLocks noGrp="1"/>
          </p:cNvSpPr>
          <p:nvPr>
            <p:ph type="body" idx="1"/>
          </p:nvPr>
        </p:nvSpPr>
        <p:spPr>
          <a:xfrm>
            <a:off x="609600" y="1676400"/>
            <a:ext cx="3733800" cy="2028825"/>
          </a:xfrm>
        </p:spPr>
        <p:txBody>
          <a:bodyPr/>
          <a:lstStyle/>
          <a:p>
            <a:pPr>
              <a:lnSpc>
                <a:spcPct val="90000"/>
              </a:lnSpc>
            </a:pPr>
            <a:r>
              <a:rPr lang="en-US" altLang="zh-CN" sz="2000"/>
              <a:t>recursive method returning the value of a subtree</a:t>
            </a:r>
            <a:endParaRPr lang="en-US" altLang="zh-CN" sz="2000"/>
          </a:p>
          <a:p>
            <a:pPr>
              <a:lnSpc>
                <a:spcPct val="90000"/>
              </a:lnSpc>
            </a:pPr>
            <a:r>
              <a:rPr lang="en-US" altLang="zh-CN" sz="2000"/>
              <a:t>when visiting an internal node, combine the values of the subtrees</a:t>
            </a:r>
            <a:endParaRPr lang="en-US" altLang="zh-CN" sz="2000"/>
          </a:p>
        </p:txBody>
      </p:sp>
      <p:sp>
        <p:nvSpPr>
          <p:cNvPr id="400388" name="文本框 400387"/>
          <p:cNvSpPr txBox="1"/>
          <p:nvPr/>
        </p:nvSpPr>
        <p:spPr>
          <a:xfrm>
            <a:off x="4543425" y="1698625"/>
            <a:ext cx="4191000" cy="2720975"/>
          </a:xfrm>
          <a:prstGeom prst="rect">
            <a:avLst/>
          </a:prstGeom>
          <a:noFill/>
          <a:ln w="9525" cap="flat" cmpd="sng">
            <a:solidFill>
              <a:srgbClr val="000000"/>
            </a:solidFill>
            <a:prstDash val="solid"/>
            <a:miter/>
            <a:headEnd type="none" w="med" len="med"/>
            <a:tailEnd type="none" w="med" len="med"/>
          </a:ln>
        </p:spPr>
        <p:txBody>
          <a:bodyPr>
            <a:spAutoFit/>
          </a:bodyPr>
          <a:lstStyle/>
          <a:p>
            <a:pPr>
              <a:lnSpc>
                <a:spcPct val="90000"/>
              </a:lnSpc>
              <a:spcBef>
                <a:spcPct val="20000"/>
              </a:spcBef>
              <a:buClr>
                <a:schemeClr val="hlink"/>
              </a:buClr>
              <a:buSzPct val="110000"/>
              <a:buFont typeface="Wingdings" panose="05000000000000000000" pitchFamily="2" charset="2"/>
              <a:buNone/>
            </a:pPr>
            <a:r>
              <a:rPr lang="en-US" altLang="zh-CN" sz="2000" b="1">
                <a:solidFill>
                  <a:srgbClr val="000000"/>
                </a:solidFill>
                <a:latin typeface="Times New Roman" panose="02020603050405020304" pitchFamily="18" charset="0"/>
              </a:rPr>
              <a:t>Algorithm</a:t>
            </a:r>
            <a:r>
              <a:rPr lang="en-US" altLang="zh-CN" sz="2000">
                <a:latin typeface="Times New Roman" panose="02020603050405020304" pitchFamily="18" charset="0"/>
              </a:rPr>
              <a:t> </a:t>
            </a:r>
            <a:r>
              <a:rPr lang="en-US" altLang="zh-CN" sz="2000" b="1" i="1">
                <a:solidFill>
                  <a:schemeClr val="tx2"/>
                </a:solidFill>
                <a:latin typeface="Times New Roman" panose="02020603050405020304" pitchFamily="18" charset="0"/>
              </a:rPr>
              <a:t>evalExpr</a:t>
            </a:r>
            <a:r>
              <a:rPr lang="en-US" altLang="zh-CN" sz="2000">
                <a:solidFill>
                  <a:schemeClr val="tx2"/>
                </a:solidFill>
                <a:latin typeface="Times New Roman" panose="02020603050405020304" pitchFamily="18" charset="0"/>
              </a:rPr>
              <a:t>(</a:t>
            </a:r>
            <a:r>
              <a:rPr lang="en-US" altLang="zh-CN" sz="2000" b="1" i="1">
                <a:solidFill>
                  <a:schemeClr val="tx2"/>
                </a:solidFill>
                <a:latin typeface="Times New Roman" panose="02020603050405020304" pitchFamily="18" charset="0"/>
              </a:rPr>
              <a:t>v</a:t>
            </a:r>
            <a:r>
              <a:rPr lang="en-US" altLang="zh-CN" sz="2000">
                <a:solidFill>
                  <a:schemeClr val="tx2"/>
                </a:solidFill>
                <a:latin typeface="Times New Roman" panose="02020603050405020304" pitchFamily="18" charset="0"/>
              </a:rPr>
              <a:t>)</a:t>
            </a:r>
            <a:endParaRPr lang="en-US" altLang="zh-CN" sz="2000">
              <a:solidFill>
                <a:schemeClr val="tx2"/>
              </a:solidFill>
              <a:latin typeface="Times New Roman" panose="02020603050405020304" pitchFamily="18" charset="0"/>
            </a:endParaRPr>
          </a:p>
          <a:p>
            <a:pPr lvl="1">
              <a:lnSpc>
                <a:spcPct val="90000"/>
              </a:lnSpc>
              <a:spcBef>
                <a:spcPct val="20000"/>
              </a:spcBef>
              <a:buClr>
                <a:schemeClr val="hlink"/>
              </a:buClr>
              <a:buSzPct val="110000"/>
              <a:buFont typeface="Wingdings" panose="05000000000000000000" pitchFamily="2" charset="2"/>
              <a:buNone/>
            </a:pPr>
            <a:r>
              <a:rPr lang="en-US" altLang="zh-CN" sz="2000" b="1">
                <a:solidFill>
                  <a:srgbClr val="000000"/>
                </a:solidFill>
                <a:latin typeface="Times New Roman" panose="02020603050405020304" pitchFamily="18" charset="0"/>
              </a:rPr>
              <a:t>if</a:t>
            </a:r>
            <a:r>
              <a:rPr lang="en-US" altLang="zh-CN" sz="2000">
                <a:solidFill>
                  <a:schemeClr val="tx2"/>
                </a:solidFill>
                <a:latin typeface="Times New Roman" panose="02020603050405020304" pitchFamily="18" charset="0"/>
              </a:rPr>
              <a:t> </a:t>
            </a:r>
            <a:r>
              <a:rPr lang="en-US" altLang="zh-CN" sz="2000" b="1" i="1">
                <a:solidFill>
                  <a:schemeClr val="accent2"/>
                </a:solidFill>
                <a:latin typeface="Times New Roman" panose="02020603050405020304" pitchFamily="18" charset="0"/>
              </a:rPr>
              <a:t>isExternal </a:t>
            </a:r>
            <a:r>
              <a:rPr lang="en-US" altLang="zh-CN" sz="2000">
                <a:solidFill>
                  <a:schemeClr val="accent2"/>
                </a:solidFill>
                <a:latin typeface="Times New Roman" panose="02020603050405020304" pitchFamily="18" charset="0"/>
              </a:rPr>
              <a:t>(</a:t>
            </a:r>
            <a:r>
              <a:rPr lang="en-US" altLang="zh-CN" sz="2000" b="1" i="1">
                <a:solidFill>
                  <a:schemeClr val="accent2"/>
                </a:solidFill>
                <a:latin typeface="Times New Roman" panose="02020603050405020304" pitchFamily="18" charset="0"/>
              </a:rPr>
              <a:t>v</a:t>
            </a:r>
            <a:r>
              <a:rPr lang="en-US" altLang="zh-CN" sz="2000">
                <a:solidFill>
                  <a:schemeClr val="accent2"/>
                </a:solidFill>
                <a:latin typeface="Times New Roman" panose="02020603050405020304" pitchFamily="18" charset="0"/>
              </a:rPr>
              <a:t>)</a:t>
            </a:r>
            <a:endParaRPr lang="en-US" altLang="zh-CN" sz="2000">
              <a:solidFill>
                <a:schemeClr val="accent2"/>
              </a:solidFill>
              <a:latin typeface="Times New Roman" panose="02020603050405020304" pitchFamily="18" charset="0"/>
            </a:endParaRPr>
          </a:p>
          <a:p>
            <a:pPr lvl="2">
              <a:lnSpc>
                <a:spcPct val="90000"/>
              </a:lnSpc>
              <a:spcBef>
                <a:spcPct val="20000"/>
              </a:spcBef>
              <a:buClr>
                <a:schemeClr val="hlink"/>
              </a:buClr>
              <a:buSzPct val="110000"/>
              <a:buFont typeface="Wingdings" panose="05000000000000000000" pitchFamily="2" charset="2"/>
              <a:buNone/>
            </a:pPr>
            <a:r>
              <a:rPr lang="en-US" altLang="zh-CN" sz="2000" b="1">
                <a:solidFill>
                  <a:srgbClr val="000000"/>
                </a:solidFill>
                <a:latin typeface="Times New Roman" panose="02020603050405020304" pitchFamily="18" charset="0"/>
              </a:rPr>
              <a:t>return</a:t>
            </a:r>
            <a:r>
              <a:rPr lang="en-US" altLang="zh-CN" sz="2000">
                <a:solidFill>
                  <a:schemeClr val="tx2"/>
                </a:solidFill>
                <a:latin typeface="Times New Roman" panose="02020603050405020304" pitchFamily="18" charset="0"/>
              </a:rPr>
              <a:t> </a:t>
            </a:r>
            <a:r>
              <a:rPr lang="en-US" altLang="zh-CN" sz="2000" b="1" i="1">
                <a:solidFill>
                  <a:schemeClr val="accent2"/>
                </a:solidFill>
                <a:latin typeface="Times New Roman" panose="02020603050405020304" pitchFamily="18" charset="0"/>
              </a:rPr>
              <a:t>v.element </a:t>
            </a:r>
            <a:r>
              <a:rPr lang="en-US" altLang="zh-CN" sz="2000">
                <a:solidFill>
                  <a:schemeClr val="accent2"/>
                </a:solidFill>
                <a:latin typeface="Times New Roman" panose="02020603050405020304" pitchFamily="18" charset="0"/>
              </a:rPr>
              <a:t>()</a:t>
            </a:r>
            <a:endParaRPr lang="en-US" altLang="zh-CN" sz="2000">
              <a:solidFill>
                <a:schemeClr val="tx2"/>
              </a:solidFill>
              <a:latin typeface="Times New Roman" panose="02020603050405020304" pitchFamily="18" charset="0"/>
            </a:endParaRPr>
          </a:p>
          <a:p>
            <a:pPr lvl="1">
              <a:lnSpc>
                <a:spcPct val="90000"/>
              </a:lnSpc>
              <a:spcBef>
                <a:spcPct val="20000"/>
              </a:spcBef>
              <a:buClr>
                <a:schemeClr val="hlink"/>
              </a:buClr>
              <a:buSzPct val="110000"/>
              <a:buFont typeface="Wingdings" panose="05000000000000000000" pitchFamily="2" charset="2"/>
              <a:buNone/>
            </a:pPr>
            <a:r>
              <a:rPr lang="en-US" altLang="zh-CN" sz="2000" b="1">
                <a:solidFill>
                  <a:srgbClr val="000000"/>
                </a:solidFill>
                <a:latin typeface="Times New Roman" panose="02020603050405020304" pitchFamily="18" charset="0"/>
              </a:rPr>
              <a:t>else</a:t>
            </a:r>
            <a:endParaRPr lang="en-US" altLang="zh-CN" sz="2000" b="1">
              <a:solidFill>
                <a:srgbClr val="000000"/>
              </a:solidFill>
              <a:latin typeface="Times New Roman" panose="02020603050405020304" pitchFamily="18" charset="0"/>
            </a:endParaRPr>
          </a:p>
          <a:p>
            <a:pPr lvl="1">
              <a:lnSpc>
                <a:spcPct val="90000"/>
              </a:lnSpc>
              <a:spcBef>
                <a:spcPct val="20000"/>
              </a:spcBef>
              <a:buClr>
                <a:schemeClr val="hlink"/>
              </a:buClr>
              <a:buSzPct val="110000"/>
              <a:buFont typeface="Wingdings" panose="05000000000000000000" pitchFamily="2" charset="2"/>
              <a:buNone/>
            </a:pPr>
            <a:r>
              <a:rPr lang="en-US" altLang="zh-CN" sz="2000" b="1" i="1">
                <a:solidFill>
                  <a:schemeClr val="accent2"/>
                </a:solidFill>
                <a:latin typeface="Times New Roman" panose="02020603050405020304" pitchFamily="18" charset="0"/>
              </a:rPr>
              <a:t>	x </a:t>
            </a:r>
            <a:r>
              <a:rPr lang="en-US" altLang="zh-CN" sz="2000">
                <a:solidFill>
                  <a:srgbClr val="000000"/>
                </a:solidFill>
                <a:latin typeface="Times New Roman" panose="02020603050405020304" pitchFamily="18" charset="0"/>
                <a:sym typeface="Symbol" panose="05050102010706020507" pitchFamily="18" charset="2"/>
              </a:rPr>
              <a:t></a:t>
            </a:r>
            <a:r>
              <a:rPr lang="en-US" altLang="zh-CN" sz="2000" b="1" i="1">
                <a:solidFill>
                  <a:schemeClr val="accent2"/>
                </a:solidFill>
                <a:latin typeface="Times New Roman" panose="02020603050405020304" pitchFamily="18" charset="0"/>
                <a:sym typeface="Symbol" panose="05050102010706020507" pitchFamily="18" charset="2"/>
              </a:rPr>
              <a:t> </a:t>
            </a:r>
            <a:r>
              <a:rPr lang="en-US" altLang="zh-CN" sz="2000" b="1" i="1">
                <a:solidFill>
                  <a:schemeClr val="accent2"/>
                </a:solidFill>
                <a:latin typeface="Times New Roman" panose="02020603050405020304" pitchFamily="18" charset="0"/>
              </a:rPr>
              <a:t>evalExpr</a:t>
            </a:r>
            <a:r>
              <a:rPr lang="en-US" altLang="zh-CN" sz="2000">
                <a:solidFill>
                  <a:schemeClr val="accent2"/>
                </a:solidFill>
                <a:latin typeface="Times New Roman" panose="02020603050405020304" pitchFamily="18" charset="0"/>
              </a:rPr>
              <a:t>(</a:t>
            </a:r>
            <a:r>
              <a:rPr lang="en-US" altLang="zh-CN" sz="2000" b="1" i="1">
                <a:solidFill>
                  <a:schemeClr val="accent2"/>
                </a:solidFill>
                <a:latin typeface="Times New Roman" panose="02020603050405020304" pitchFamily="18" charset="0"/>
              </a:rPr>
              <a:t>leftChild </a:t>
            </a:r>
            <a:r>
              <a:rPr lang="en-US" altLang="zh-CN" sz="2000">
                <a:solidFill>
                  <a:schemeClr val="accent2"/>
                </a:solidFill>
                <a:latin typeface="Times New Roman" panose="02020603050405020304" pitchFamily="18" charset="0"/>
              </a:rPr>
              <a:t>(</a:t>
            </a:r>
            <a:r>
              <a:rPr lang="en-US" altLang="zh-CN" sz="2000" b="1" i="1">
                <a:solidFill>
                  <a:schemeClr val="accent2"/>
                </a:solidFill>
                <a:latin typeface="Times New Roman" panose="02020603050405020304" pitchFamily="18" charset="0"/>
              </a:rPr>
              <a:t>v</a:t>
            </a:r>
            <a:r>
              <a:rPr lang="en-US" altLang="zh-CN" sz="2000">
                <a:solidFill>
                  <a:schemeClr val="accent2"/>
                </a:solidFill>
                <a:latin typeface="Times New Roman" panose="02020603050405020304" pitchFamily="18" charset="0"/>
              </a:rPr>
              <a:t>))</a:t>
            </a:r>
            <a:endParaRPr lang="en-US" altLang="zh-CN" sz="2000">
              <a:latin typeface="Times New Roman" panose="02020603050405020304" pitchFamily="18" charset="0"/>
            </a:endParaRPr>
          </a:p>
          <a:p>
            <a:pPr lvl="1">
              <a:lnSpc>
                <a:spcPct val="90000"/>
              </a:lnSpc>
              <a:spcBef>
                <a:spcPct val="20000"/>
              </a:spcBef>
              <a:buClr>
                <a:schemeClr val="hlink"/>
              </a:buClr>
              <a:buSzPct val="110000"/>
              <a:buFont typeface="Wingdings" panose="05000000000000000000" pitchFamily="2" charset="2"/>
              <a:buNone/>
            </a:pPr>
            <a:r>
              <a:rPr lang="en-US" altLang="zh-CN" sz="2000" b="1" i="1">
                <a:solidFill>
                  <a:schemeClr val="accent2"/>
                </a:solidFill>
                <a:latin typeface="Times New Roman" panose="02020603050405020304" pitchFamily="18" charset="0"/>
              </a:rPr>
              <a:t>	y </a:t>
            </a:r>
            <a:r>
              <a:rPr lang="en-US" altLang="zh-CN" sz="2000">
                <a:solidFill>
                  <a:srgbClr val="000000"/>
                </a:solidFill>
                <a:latin typeface="Times New Roman" panose="02020603050405020304" pitchFamily="18" charset="0"/>
                <a:sym typeface="Symbol" panose="05050102010706020507" pitchFamily="18" charset="2"/>
              </a:rPr>
              <a:t></a:t>
            </a:r>
            <a:r>
              <a:rPr lang="en-US" altLang="zh-CN" sz="2000" b="1" i="1">
                <a:solidFill>
                  <a:schemeClr val="accent2"/>
                </a:solidFill>
                <a:latin typeface="Times New Roman" panose="02020603050405020304" pitchFamily="18" charset="0"/>
                <a:sym typeface="Symbol" panose="05050102010706020507" pitchFamily="18" charset="2"/>
              </a:rPr>
              <a:t> </a:t>
            </a:r>
            <a:r>
              <a:rPr lang="en-US" altLang="zh-CN" sz="2000" b="1" i="1">
                <a:solidFill>
                  <a:schemeClr val="accent2"/>
                </a:solidFill>
                <a:latin typeface="Times New Roman" panose="02020603050405020304" pitchFamily="18" charset="0"/>
              </a:rPr>
              <a:t>evalExpr</a:t>
            </a:r>
            <a:r>
              <a:rPr lang="en-US" altLang="zh-CN" sz="2000">
                <a:solidFill>
                  <a:schemeClr val="accent2"/>
                </a:solidFill>
                <a:latin typeface="Times New Roman" panose="02020603050405020304" pitchFamily="18" charset="0"/>
              </a:rPr>
              <a:t>(</a:t>
            </a:r>
            <a:r>
              <a:rPr lang="en-US" altLang="zh-CN" sz="2000" b="1" i="1">
                <a:solidFill>
                  <a:schemeClr val="accent2"/>
                </a:solidFill>
                <a:latin typeface="Times New Roman" panose="02020603050405020304" pitchFamily="18" charset="0"/>
              </a:rPr>
              <a:t>rightChild </a:t>
            </a:r>
            <a:r>
              <a:rPr lang="en-US" altLang="zh-CN" sz="2000">
                <a:solidFill>
                  <a:schemeClr val="accent2"/>
                </a:solidFill>
                <a:latin typeface="Times New Roman" panose="02020603050405020304" pitchFamily="18" charset="0"/>
              </a:rPr>
              <a:t>(</a:t>
            </a:r>
            <a:r>
              <a:rPr lang="en-US" altLang="zh-CN" sz="2000" b="1" i="1">
                <a:solidFill>
                  <a:schemeClr val="accent2"/>
                </a:solidFill>
                <a:latin typeface="Times New Roman" panose="02020603050405020304" pitchFamily="18" charset="0"/>
              </a:rPr>
              <a:t>v</a:t>
            </a:r>
            <a:r>
              <a:rPr lang="en-US" altLang="zh-CN" sz="2000">
                <a:solidFill>
                  <a:schemeClr val="accent2"/>
                </a:solidFill>
                <a:latin typeface="Times New Roman" panose="02020603050405020304" pitchFamily="18" charset="0"/>
              </a:rPr>
              <a:t>))</a:t>
            </a:r>
            <a:endParaRPr lang="en-US" altLang="zh-CN" sz="2000">
              <a:solidFill>
                <a:schemeClr val="accent2"/>
              </a:solidFill>
              <a:latin typeface="Times New Roman" panose="02020603050405020304" pitchFamily="18" charset="0"/>
            </a:endParaRPr>
          </a:p>
          <a:p>
            <a:pPr lvl="1">
              <a:lnSpc>
                <a:spcPct val="90000"/>
              </a:lnSpc>
              <a:spcBef>
                <a:spcPct val="20000"/>
              </a:spcBef>
              <a:buClr>
                <a:schemeClr val="hlink"/>
              </a:buClr>
              <a:buSzPct val="110000"/>
              <a:buFont typeface="Wingdings" panose="05000000000000000000" pitchFamily="2" charset="2"/>
              <a:buNone/>
            </a:pPr>
            <a:r>
              <a:rPr lang="en-US" altLang="zh-CN" sz="2000">
                <a:solidFill>
                  <a:srgbClr val="000000"/>
                </a:solidFill>
                <a:latin typeface="Times New Roman" panose="02020603050405020304" pitchFamily="18" charset="0"/>
                <a:sym typeface="Symbol" panose="05050102010706020507" pitchFamily="18" charset="2"/>
              </a:rPr>
              <a:t>	</a:t>
            </a:r>
            <a:r>
              <a:rPr lang="en-US" altLang="zh-CN" sz="2000" b="1">
                <a:solidFill>
                  <a:srgbClr val="000000"/>
                </a:solidFill>
                <a:latin typeface="Times New Roman" panose="02020603050405020304" pitchFamily="18" charset="0"/>
                <a:sym typeface="Symbol" panose="05050102010706020507" pitchFamily="18" charset="2"/>
              </a:rPr>
              <a:t></a:t>
            </a:r>
            <a:r>
              <a:rPr lang="en-US" altLang="zh-CN" sz="2000">
                <a:solidFill>
                  <a:srgbClr val="000000"/>
                </a:solidFill>
                <a:latin typeface="Times New Roman" panose="02020603050405020304" pitchFamily="18" charset="0"/>
                <a:sym typeface="Symbol" panose="05050102010706020507" pitchFamily="18" charset="2"/>
              </a:rPr>
              <a:t> </a:t>
            </a:r>
            <a:r>
              <a:rPr lang="en-US" altLang="zh-CN" sz="2000" b="1" i="1">
                <a:solidFill>
                  <a:schemeClr val="accent2"/>
                </a:solidFill>
                <a:latin typeface="Times New Roman" panose="02020603050405020304" pitchFamily="18" charset="0"/>
                <a:sym typeface="Symbol" panose="05050102010706020507" pitchFamily="18" charset="2"/>
              </a:rPr>
              <a:t> </a:t>
            </a:r>
            <a:r>
              <a:rPr lang="en-US" altLang="zh-CN" sz="2000">
                <a:solidFill>
                  <a:schemeClr val="accent2"/>
                </a:solidFill>
                <a:latin typeface="Times New Roman" panose="02020603050405020304" pitchFamily="18" charset="0"/>
              </a:rPr>
              <a:t>operator stored at </a:t>
            </a:r>
            <a:r>
              <a:rPr lang="en-US" altLang="zh-CN" sz="2000" b="1" i="1">
                <a:solidFill>
                  <a:schemeClr val="accent2"/>
                </a:solidFill>
                <a:latin typeface="Times New Roman" panose="02020603050405020304" pitchFamily="18" charset="0"/>
              </a:rPr>
              <a:t>v</a:t>
            </a:r>
            <a:endParaRPr lang="en-US" altLang="zh-CN" sz="2000" b="1" i="1">
              <a:solidFill>
                <a:schemeClr val="accent2"/>
              </a:solidFill>
              <a:latin typeface="Times New Roman" panose="02020603050405020304" pitchFamily="18" charset="0"/>
            </a:endParaRPr>
          </a:p>
          <a:p>
            <a:pPr lvl="2">
              <a:lnSpc>
                <a:spcPct val="90000"/>
              </a:lnSpc>
              <a:spcBef>
                <a:spcPct val="20000"/>
              </a:spcBef>
              <a:buClr>
                <a:schemeClr val="hlink"/>
              </a:buClr>
              <a:buSzPct val="110000"/>
              <a:buFont typeface="Wingdings" panose="05000000000000000000" pitchFamily="2" charset="2"/>
              <a:buNone/>
            </a:pPr>
            <a:r>
              <a:rPr lang="en-US" altLang="zh-CN" sz="2000" b="1">
                <a:solidFill>
                  <a:srgbClr val="000000"/>
                </a:solidFill>
                <a:latin typeface="Times New Roman" panose="02020603050405020304" pitchFamily="18" charset="0"/>
              </a:rPr>
              <a:t>return</a:t>
            </a:r>
            <a:r>
              <a:rPr lang="en-US" altLang="zh-CN" sz="2000">
                <a:solidFill>
                  <a:schemeClr val="tx2"/>
                </a:solidFill>
                <a:latin typeface="Times New Roman" panose="02020603050405020304" pitchFamily="18" charset="0"/>
              </a:rPr>
              <a:t> </a:t>
            </a:r>
            <a:r>
              <a:rPr lang="en-US" altLang="zh-CN" sz="2000" b="1" i="1">
                <a:solidFill>
                  <a:schemeClr val="accent2"/>
                </a:solidFill>
                <a:latin typeface="Times New Roman" panose="02020603050405020304" pitchFamily="18" charset="0"/>
              </a:rPr>
              <a:t>x </a:t>
            </a:r>
            <a:r>
              <a:rPr lang="en-US" altLang="zh-CN" sz="2000" b="1">
                <a:solidFill>
                  <a:srgbClr val="000000"/>
                </a:solidFill>
                <a:latin typeface="Times New Roman" panose="02020603050405020304" pitchFamily="18" charset="0"/>
                <a:sym typeface="Symbol" panose="05050102010706020507" pitchFamily="18" charset="2"/>
              </a:rPr>
              <a:t></a:t>
            </a:r>
            <a:r>
              <a:rPr lang="en-US" altLang="zh-CN" sz="2000" b="1" i="1">
                <a:solidFill>
                  <a:schemeClr val="accent2"/>
                </a:solidFill>
                <a:latin typeface="Times New Roman" panose="02020603050405020304" pitchFamily="18" charset="0"/>
              </a:rPr>
              <a:t> y</a:t>
            </a:r>
            <a:endParaRPr lang="en-US" altLang="zh-CN" sz="2000" b="1" i="1">
              <a:solidFill>
                <a:schemeClr val="accent2"/>
              </a:solidFill>
              <a:latin typeface="Times New Roman" panose="02020603050405020304" pitchFamily="18" charset="0"/>
            </a:endParaRPr>
          </a:p>
        </p:txBody>
      </p:sp>
      <p:grpSp>
        <p:nvGrpSpPr>
          <p:cNvPr id="400389" name="组合 400388"/>
          <p:cNvGrpSpPr/>
          <p:nvPr/>
        </p:nvGrpSpPr>
        <p:grpSpPr>
          <a:xfrm>
            <a:off x="1131888" y="4038600"/>
            <a:ext cx="3429000" cy="2286000"/>
            <a:chOff x="2928" y="2256"/>
            <a:chExt cx="2160" cy="1440"/>
          </a:xfrm>
        </p:grpSpPr>
        <p:sp>
          <p:nvSpPr>
            <p:cNvPr id="400390" name="椭圆 400389"/>
            <p:cNvSpPr/>
            <p:nvPr/>
          </p:nvSpPr>
          <p:spPr>
            <a:xfrm>
              <a:off x="4128" y="2256"/>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latin typeface="Symbol" panose="05050102010706020507" pitchFamily="18" charset="2"/>
                </a:rPr>
                <a:t>+</a:t>
              </a:r>
              <a:endParaRPr lang="en-US" altLang="zh-CN">
                <a:latin typeface="Symbol" panose="05050102010706020507" pitchFamily="18" charset="2"/>
              </a:endParaRPr>
            </a:p>
          </p:txBody>
        </p:sp>
        <p:sp>
          <p:nvSpPr>
            <p:cNvPr id="400391" name="椭圆 400390"/>
            <p:cNvSpPr/>
            <p:nvPr/>
          </p:nvSpPr>
          <p:spPr>
            <a:xfrm>
              <a:off x="4608" y="2640"/>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latin typeface="Symbol" panose="05050102010706020507" pitchFamily="18" charset="2"/>
                  <a:sym typeface="Symbol" panose="05050102010706020507" pitchFamily="18" charset="2"/>
                </a:rPr>
                <a:t></a:t>
              </a:r>
              <a:endParaRPr lang="en-US" altLang="zh-CN">
                <a:latin typeface="Symbol" panose="05050102010706020507" pitchFamily="18" charset="2"/>
                <a:sym typeface="Symbol" panose="05050102010706020507" pitchFamily="18" charset="2"/>
              </a:endParaRPr>
            </a:p>
          </p:txBody>
        </p:sp>
        <p:sp>
          <p:nvSpPr>
            <p:cNvPr id="400392" name="椭圆 400391"/>
            <p:cNvSpPr/>
            <p:nvPr/>
          </p:nvSpPr>
          <p:spPr>
            <a:xfrm>
              <a:off x="3168" y="2640"/>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latin typeface="Symbol" panose="05050102010706020507" pitchFamily="18" charset="2"/>
                  <a:sym typeface="Symbol" panose="05050102010706020507" pitchFamily="18" charset="2"/>
                </a:rPr>
                <a:t></a:t>
              </a:r>
              <a:endParaRPr lang="en-US" altLang="zh-CN">
                <a:latin typeface="Symbol" panose="05050102010706020507" pitchFamily="18" charset="2"/>
              </a:endParaRPr>
            </a:p>
          </p:txBody>
        </p:sp>
        <p:sp>
          <p:nvSpPr>
            <p:cNvPr id="400393" name="椭圆 400392"/>
            <p:cNvSpPr/>
            <p:nvPr/>
          </p:nvSpPr>
          <p:spPr>
            <a:xfrm>
              <a:off x="3648" y="3024"/>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latin typeface="Symbol" panose="05050102010706020507" pitchFamily="18" charset="2"/>
                </a:rPr>
                <a:t>-</a:t>
              </a:r>
              <a:endParaRPr lang="en-US" altLang="zh-CN">
                <a:latin typeface="Symbol" panose="05050102010706020507" pitchFamily="18" charset="2"/>
              </a:endParaRPr>
            </a:p>
          </p:txBody>
        </p:sp>
        <p:sp>
          <p:nvSpPr>
            <p:cNvPr id="400394" name="矩形 400393"/>
            <p:cNvSpPr/>
            <p:nvPr/>
          </p:nvSpPr>
          <p:spPr>
            <a:xfrm>
              <a:off x="2928" y="3024"/>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2</a:t>
              </a:r>
              <a:endParaRPr lang="en-US" altLang="zh-CN">
                <a:latin typeface="Tahoma" panose="020B0604030504040204" pitchFamily="34" charset="0"/>
              </a:endParaRPr>
            </a:p>
          </p:txBody>
        </p:sp>
        <p:sp>
          <p:nvSpPr>
            <p:cNvPr id="400395" name="矩形 400394"/>
            <p:cNvSpPr/>
            <p:nvPr/>
          </p:nvSpPr>
          <p:spPr>
            <a:xfrm>
              <a:off x="3408" y="3456"/>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5</a:t>
              </a:r>
              <a:endParaRPr lang="en-US" altLang="zh-CN">
                <a:latin typeface="Tahoma" panose="020B0604030504040204" pitchFamily="34" charset="0"/>
              </a:endParaRPr>
            </a:p>
          </p:txBody>
        </p:sp>
        <p:sp>
          <p:nvSpPr>
            <p:cNvPr id="400396" name="矩形 400395"/>
            <p:cNvSpPr/>
            <p:nvPr/>
          </p:nvSpPr>
          <p:spPr>
            <a:xfrm>
              <a:off x="3888" y="3456"/>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1</a:t>
              </a:r>
              <a:endParaRPr lang="en-US" altLang="zh-CN">
                <a:latin typeface="Tahoma" panose="020B0604030504040204" pitchFamily="34" charset="0"/>
              </a:endParaRPr>
            </a:p>
          </p:txBody>
        </p:sp>
        <p:sp>
          <p:nvSpPr>
            <p:cNvPr id="400397" name="矩形 400396"/>
            <p:cNvSpPr/>
            <p:nvPr/>
          </p:nvSpPr>
          <p:spPr>
            <a:xfrm>
              <a:off x="4368" y="3024"/>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3</a:t>
              </a:r>
              <a:endParaRPr lang="en-US" altLang="zh-CN">
                <a:latin typeface="Tahoma" panose="020B0604030504040204" pitchFamily="34" charset="0"/>
              </a:endParaRPr>
            </a:p>
          </p:txBody>
        </p:sp>
        <p:sp>
          <p:nvSpPr>
            <p:cNvPr id="400398" name="矩形 400397"/>
            <p:cNvSpPr/>
            <p:nvPr/>
          </p:nvSpPr>
          <p:spPr>
            <a:xfrm>
              <a:off x="4848" y="3024"/>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2</a:t>
              </a:r>
              <a:endParaRPr lang="en-US" altLang="zh-CN">
                <a:latin typeface="Tahoma" panose="020B0604030504040204" pitchFamily="34" charset="0"/>
              </a:endParaRPr>
            </a:p>
          </p:txBody>
        </p:sp>
        <p:cxnSp>
          <p:nvCxnSpPr>
            <p:cNvPr id="400399" name="直接箭头连接符 400398"/>
            <p:cNvCxnSpPr>
              <a:stCxn id="400390" idx="3"/>
              <a:endCxn id="400392" idx="7"/>
            </p:cNvCxnSpPr>
            <p:nvPr/>
          </p:nvCxnSpPr>
          <p:spPr>
            <a:xfrm flipH="1">
              <a:off x="3373" y="2467"/>
              <a:ext cx="790" cy="202"/>
            </a:xfrm>
            <a:prstGeom prst="straightConnector1">
              <a:avLst/>
            </a:prstGeom>
            <a:ln w="19050" cap="flat" cmpd="sng">
              <a:solidFill>
                <a:schemeClr val="tx1"/>
              </a:solidFill>
              <a:prstDash val="solid"/>
              <a:headEnd type="none" w="med" len="med"/>
              <a:tailEnd type="none" w="med" len="med"/>
            </a:ln>
          </p:spPr>
        </p:cxnSp>
        <p:cxnSp>
          <p:nvCxnSpPr>
            <p:cNvPr id="400400" name="直接箭头连接符 400399"/>
            <p:cNvCxnSpPr>
              <a:stCxn id="400391" idx="1"/>
              <a:endCxn id="400390" idx="5"/>
            </p:cNvCxnSpPr>
            <p:nvPr/>
          </p:nvCxnSpPr>
          <p:spPr>
            <a:xfrm flipH="1" flipV="1">
              <a:off x="4333" y="2467"/>
              <a:ext cx="310" cy="202"/>
            </a:xfrm>
            <a:prstGeom prst="straightConnector1">
              <a:avLst/>
            </a:prstGeom>
            <a:ln w="19050" cap="flat" cmpd="sng">
              <a:solidFill>
                <a:schemeClr val="tx1"/>
              </a:solidFill>
              <a:prstDash val="solid"/>
              <a:headEnd type="none" w="med" len="med"/>
              <a:tailEnd type="none" w="med" len="med"/>
            </a:ln>
          </p:spPr>
        </p:cxnSp>
        <p:cxnSp>
          <p:nvCxnSpPr>
            <p:cNvPr id="400401" name="直接箭头连接符 400400"/>
            <p:cNvCxnSpPr>
              <a:stCxn id="400398" idx="0"/>
              <a:endCxn id="400391" idx="5"/>
            </p:cNvCxnSpPr>
            <p:nvPr/>
          </p:nvCxnSpPr>
          <p:spPr>
            <a:xfrm flipH="1" flipV="1">
              <a:off x="4813" y="2851"/>
              <a:ext cx="155" cy="167"/>
            </a:xfrm>
            <a:prstGeom prst="straightConnector1">
              <a:avLst/>
            </a:prstGeom>
            <a:ln w="19050" cap="flat" cmpd="sng">
              <a:solidFill>
                <a:schemeClr val="tx1"/>
              </a:solidFill>
              <a:prstDash val="solid"/>
              <a:headEnd type="none" w="med" len="med"/>
              <a:tailEnd type="none" w="med" len="med"/>
            </a:ln>
          </p:spPr>
        </p:cxnSp>
        <p:cxnSp>
          <p:nvCxnSpPr>
            <p:cNvPr id="400402" name="直接箭头连接符 400401"/>
            <p:cNvCxnSpPr>
              <a:stCxn id="400397" idx="0"/>
              <a:endCxn id="400391" idx="3"/>
            </p:cNvCxnSpPr>
            <p:nvPr/>
          </p:nvCxnSpPr>
          <p:spPr>
            <a:xfrm flipV="1">
              <a:off x="4488" y="2851"/>
              <a:ext cx="155" cy="167"/>
            </a:xfrm>
            <a:prstGeom prst="straightConnector1">
              <a:avLst/>
            </a:prstGeom>
            <a:ln w="19050" cap="flat" cmpd="sng">
              <a:solidFill>
                <a:schemeClr val="tx1"/>
              </a:solidFill>
              <a:prstDash val="solid"/>
              <a:headEnd type="none" w="med" len="med"/>
              <a:tailEnd type="none" w="med" len="med"/>
            </a:ln>
          </p:spPr>
        </p:cxnSp>
        <p:cxnSp>
          <p:nvCxnSpPr>
            <p:cNvPr id="400403" name="直接箭头连接符 400402"/>
            <p:cNvCxnSpPr>
              <a:stCxn id="400396" idx="0"/>
              <a:endCxn id="400393" idx="5"/>
            </p:cNvCxnSpPr>
            <p:nvPr/>
          </p:nvCxnSpPr>
          <p:spPr>
            <a:xfrm flipH="1" flipV="1">
              <a:off x="3853" y="3235"/>
              <a:ext cx="155" cy="215"/>
            </a:xfrm>
            <a:prstGeom prst="straightConnector1">
              <a:avLst/>
            </a:prstGeom>
            <a:ln w="19050" cap="flat" cmpd="sng">
              <a:solidFill>
                <a:schemeClr val="tx1"/>
              </a:solidFill>
              <a:prstDash val="solid"/>
              <a:headEnd type="none" w="med" len="med"/>
              <a:tailEnd type="none" w="med" len="med"/>
            </a:ln>
          </p:spPr>
        </p:cxnSp>
        <p:cxnSp>
          <p:nvCxnSpPr>
            <p:cNvPr id="400404" name="直接箭头连接符 400403"/>
            <p:cNvCxnSpPr>
              <a:stCxn id="400395" idx="0"/>
              <a:endCxn id="400393" idx="3"/>
            </p:cNvCxnSpPr>
            <p:nvPr/>
          </p:nvCxnSpPr>
          <p:spPr>
            <a:xfrm flipV="1">
              <a:off x="3528" y="3235"/>
              <a:ext cx="155" cy="215"/>
            </a:xfrm>
            <a:prstGeom prst="straightConnector1">
              <a:avLst/>
            </a:prstGeom>
            <a:ln w="19050" cap="flat" cmpd="sng">
              <a:solidFill>
                <a:schemeClr val="tx1"/>
              </a:solidFill>
              <a:prstDash val="solid"/>
              <a:headEnd type="none" w="med" len="med"/>
              <a:tailEnd type="none" w="med" len="med"/>
            </a:ln>
          </p:spPr>
        </p:cxnSp>
        <p:cxnSp>
          <p:nvCxnSpPr>
            <p:cNvPr id="400405" name="直接箭头连接符 400404"/>
            <p:cNvCxnSpPr>
              <a:stCxn id="400394" idx="0"/>
              <a:endCxn id="400392" idx="3"/>
            </p:cNvCxnSpPr>
            <p:nvPr/>
          </p:nvCxnSpPr>
          <p:spPr>
            <a:xfrm flipV="1">
              <a:off x="3048" y="2851"/>
              <a:ext cx="155" cy="167"/>
            </a:xfrm>
            <a:prstGeom prst="straightConnector1">
              <a:avLst/>
            </a:prstGeom>
            <a:ln w="19050" cap="flat" cmpd="sng">
              <a:solidFill>
                <a:schemeClr val="tx1"/>
              </a:solidFill>
              <a:prstDash val="solid"/>
              <a:headEnd type="none" w="med" len="med"/>
              <a:tailEnd type="none" w="med" len="med"/>
            </a:ln>
          </p:spPr>
        </p:cxnSp>
        <p:cxnSp>
          <p:nvCxnSpPr>
            <p:cNvPr id="400406" name="直接箭头连接符 400405"/>
            <p:cNvCxnSpPr>
              <a:stCxn id="400393" idx="1"/>
              <a:endCxn id="400392" idx="5"/>
            </p:cNvCxnSpPr>
            <p:nvPr/>
          </p:nvCxnSpPr>
          <p:spPr>
            <a:xfrm flipH="1" flipV="1">
              <a:off x="3373" y="2851"/>
              <a:ext cx="310" cy="202"/>
            </a:xfrm>
            <a:prstGeom prst="straightConnector1">
              <a:avLst/>
            </a:prstGeom>
            <a:ln w="19050" cap="flat" cmpd="sng">
              <a:solidFill>
                <a:schemeClr val="tx1"/>
              </a:solidFill>
              <a:prstDash val="solid"/>
              <a:headEnd type="none" w="med" len="med"/>
              <a:tailEnd type="none" w="med" len="med"/>
            </a:ln>
          </p:spPr>
        </p:cxn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标题 401409"/>
          <p:cNvSpPr>
            <a:spLocks noGrp="1"/>
          </p:cNvSpPr>
          <p:nvPr>
            <p:ph type="title"/>
          </p:nvPr>
        </p:nvSpPr>
        <p:spPr>
          <a:xfrm>
            <a:off x="1143000" y="152400"/>
            <a:ext cx="7772400" cy="1143000"/>
          </a:xfrm>
        </p:spPr>
        <p:txBody>
          <a:bodyPr anchor="ctr"/>
          <a:lstStyle/>
          <a:p>
            <a:r>
              <a:rPr lang="en-US" altLang="zh-CN" sz="2800" err="1"/>
              <a:t>Creativity: </a:t>
            </a:r>
            <a:br>
              <a:rPr lang="en-US" altLang="zh-CN" sz="2800" err="1"/>
            </a:br>
            <a:r>
              <a:rPr lang="en-US" altLang="zh-CN" sz="2800" err="1"/>
              <a:t>pathLength(</a:t>
            </a:r>
            <a:r>
              <a:rPr lang="en-US" altLang="zh-CN" sz="2800" err="1">
                <a:solidFill>
                  <a:srgbClr val="000000"/>
                </a:solidFill>
              </a:rPr>
              <a:t>tree</a:t>
            </a:r>
            <a:r>
              <a:rPr lang="en-US" altLang="zh-CN" sz="2800"/>
              <a:t>) = </a:t>
            </a:r>
            <a:r>
              <a:rPr lang="en-US" altLang="zh-CN" sz="2800">
                <a:sym typeface="Symbol" panose="05050102010706020507" pitchFamily="18" charset="2"/>
              </a:rPr>
              <a:t> depth(</a:t>
            </a:r>
            <a:r>
              <a:rPr lang="en-US" altLang="zh-CN" sz="2800">
                <a:solidFill>
                  <a:srgbClr val="000000"/>
                </a:solidFill>
                <a:sym typeface="Symbol" panose="05050102010706020507" pitchFamily="18" charset="2"/>
              </a:rPr>
              <a:t>v</a:t>
            </a:r>
            <a:r>
              <a:rPr lang="en-US" altLang="zh-CN" sz="2800">
                <a:sym typeface="Symbol" panose="05050102010706020507" pitchFamily="18" charset="2"/>
              </a:rPr>
              <a:t>)   </a:t>
            </a:r>
            <a:r>
              <a:rPr lang="en-US" altLang="zh-CN" sz="2400">
                <a:solidFill>
                  <a:srgbClr val="000000"/>
                </a:solidFill>
                <a:sym typeface="Symbol" panose="05050102010706020507" pitchFamily="18" charset="2"/>
              </a:rPr>
              <a:t>v</a:t>
            </a:r>
            <a:r>
              <a:rPr lang="en-US" altLang="zh-CN" sz="2400">
                <a:sym typeface="Symbol" panose="05050102010706020507" pitchFamily="18" charset="2"/>
              </a:rPr>
              <a:t>  </a:t>
            </a:r>
            <a:r>
              <a:rPr lang="en-US" altLang="zh-CN" sz="2400">
                <a:solidFill>
                  <a:srgbClr val="000000"/>
                </a:solidFill>
                <a:sym typeface="Symbol" panose="05050102010706020507" pitchFamily="18" charset="2"/>
              </a:rPr>
              <a:t>tree</a:t>
            </a:r>
            <a:endParaRPr lang="en-US" altLang="zh-CN" sz="2400">
              <a:solidFill>
                <a:srgbClr val="000000"/>
              </a:solidFill>
            </a:endParaRPr>
          </a:p>
        </p:txBody>
      </p:sp>
      <p:sp>
        <p:nvSpPr>
          <p:cNvPr id="401411" name="文本占位符 401410"/>
          <p:cNvSpPr>
            <a:spLocks noGrp="1"/>
          </p:cNvSpPr>
          <p:nvPr>
            <p:ph type="body" idx="1"/>
          </p:nvPr>
        </p:nvSpPr>
        <p:spPr>
          <a:xfrm>
            <a:off x="1117600" y="1371600"/>
            <a:ext cx="6692900" cy="4891088"/>
          </a:xfrm>
        </p:spPr>
        <p:txBody>
          <a:bodyPr/>
          <a:lstStyle/>
          <a:p>
            <a:pPr>
              <a:lnSpc>
                <a:spcPct val="90000"/>
              </a:lnSpc>
              <a:buNone/>
            </a:pPr>
            <a:r>
              <a:rPr lang="en-US" altLang="zh-CN" sz="2000" b="1">
                <a:solidFill>
                  <a:srgbClr val="000000"/>
                </a:solidFill>
                <a:latin typeface="Times New Roman" panose="02020603050405020304" pitchFamily="18" charset="0"/>
              </a:rPr>
              <a:t>Algorithm</a:t>
            </a:r>
            <a:r>
              <a:rPr lang="en-US" altLang="zh-CN" sz="2000">
                <a:latin typeface="Times New Roman" panose="02020603050405020304" pitchFamily="18" charset="0"/>
              </a:rPr>
              <a:t> </a:t>
            </a:r>
            <a:r>
              <a:rPr lang="en-US" altLang="zh-CN" sz="2000" b="1" i="1" err="1">
                <a:solidFill>
                  <a:schemeClr val="tx2"/>
                </a:solidFill>
                <a:latin typeface="Times New Roman" panose="02020603050405020304" pitchFamily="18" charset="0"/>
              </a:rPr>
              <a:t>pathLength</a:t>
            </a:r>
            <a:r>
              <a:rPr lang="en-US" altLang="zh-CN" sz="2000" err="1">
                <a:solidFill>
                  <a:schemeClr val="tx2"/>
                </a:solidFill>
                <a:latin typeface="Times New Roman" panose="02020603050405020304" pitchFamily="18" charset="0"/>
              </a:rPr>
              <a:t>(</a:t>
            </a:r>
            <a:r>
              <a:rPr lang="en-US" altLang="zh-CN" sz="2000" b="1" i="1" err="1">
                <a:solidFill>
                  <a:schemeClr val="accent2"/>
                </a:solidFill>
                <a:latin typeface="Times New Roman" panose="02020603050405020304" pitchFamily="18" charset="0"/>
              </a:rPr>
              <a:t>v</a:t>
            </a:r>
            <a:r>
              <a:rPr lang="en-US" altLang="zh-CN" sz="2000" b="1" i="1">
                <a:solidFill>
                  <a:schemeClr val="accent2"/>
                </a:solidFill>
                <a:latin typeface="Times New Roman" panose="02020603050405020304" pitchFamily="18" charset="0"/>
              </a:rPr>
              <a:t>, n</a:t>
            </a:r>
            <a:r>
              <a:rPr lang="en-US" altLang="zh-CN" sz="2000">
                <a:solidFill>
                  <a:schemeClr val="tx2"/>
                </a:solidFill>
                <a:latin typeface="Times New Roman" panose="02020603050405020304" pitchFamily="18" charset="0"/>
              </a:rPr>
              <a:t>)</a:t>
            </a:r>
            <a:endParaRPr lang="en-US" altLang="zh-CN" sz="2000">
              <a:solidFill>
                <a:schemeClr val="tx2"/>
              </a:solidFill>
              <a:latin typeface="Times New Roman" panose="02020603050405020304" pitchFamily="18" charset="0"/>
            </a:endParaRPr>
          </a:p>
          <a:p>
            <a:pPr>
              <a:lnSpc>
                <a:spcPct val="90000"/>
              </a:lnSpc>
              <a:buNone/>
            </a:pPr>
            <a:r>
              <a:rPr lang="en-US" altLang="zh-CN" sz="2000">
                <a:solidFill>
                  <a:schemeClr val="tx2"/>
                </a:solidFill>
                <a:latin typeface="Times New Roman" panose="02020603050405020304" pitchFamily="18" charset="0"/>
              </a:rPr>
              <a:t>Input: a tree node </a:t>
            </a:r>
            <a:r>
              <a:rPr lang="en-US" altLang="zh-CN" sz="2000" b="1" i="1">
                <a:solidFill>
                  <a:schemeClr val="accent2"/>
                </a:solidFill>
                <a:latin typeface="Times New Roman" panose="02020603050405020304" pitchFamily="18" charset="0"/>
              </a:rPr>
              <a:t>v</a:t>
            </a:r>
            <a:r>
              <a:rPr lang="en-US" altLang="zh-CN" sz="2000">
                <a:solidFill>
                  <a:schemeClr val="tx2"/>
                </a:solidFill>
                <a:latin typeface="Times New Roman" panose="02020603050405020304" pitchFamily="18" charset="0"/>
              </a:rPr>
              <a:t> and an initial value </a:t>
            </a:r>
            <a:r>
              <a:rPr lang="en-US" altLang="zh-CN" sz="2000" b="1" i="1">
                <a:solidFill>
                  <a:schemeClr val="accent2"/>
                </a:solidFill>
                <a:latin typeface="Times New Roman" panose="02020603050405020304" pitchFamily="18" charset="0"/>
              </a:rPr>
              <a:t>n</a:t>
            </a:r>
            <a:endParaRPr lang="en-US" altLang="zh-CN" sz="2000" b="1" i="1">
              <a:solidFill>
                <a:schemeClr val="accent2"/>
              </a:solidFill>
              <a:latin typeface="Times New Roman" panose="02020603050405020304" pitchFamily="18" charset="0"/>
            </a:endParaRPr>
          </a:p>
          <a:p>
            <a:pPr>
              <a:lnSpc>
                <a:spcPct val="90000"/>
              </a:lnSpc>
              <a:buNone/>
            </a:pPr>
            <a:r>
              <a:rPr lang="en-US" altLang="zh-CN" sz="2000" err="1">
                <a:solidFill>
                  <a:schemeClr val="tx2"/>
                </a:solidFill>
                <a:latin typeface="Times New Roman" panose="02020603050405020304" pitchFamily="18" charset="0"/>
              </a:rPr>
              <a:t>Output: the pathLength</a:t>
            </a:r>
            <a:r>
              <a:rPr lang="en-US" altLang="zh-CN" sz="2000">
                <a:solidFill>
                  <a:schemeClr val="tx2"/>
                </a:solidFill>
                <a:latin typeface="Times New Roman" panose="02020603050405020304" pitchFamily="18" charset="0"/>
              </a:rPr>
              <a:t> of the tree with root </a:t>
            </a:r>
            <a:r>
              <a:rPr lang="en-US" altLang="zh-CN" sz="2000" b="1" i="1">
                <a:solidFill>
                  <a:schemeClr val="accent2"/>
                </a:solidFill>
                <a:latin typeface="Times New Roman" panose="02020603050405020304" pitchFamily="18" charset="0"/>
              </a:rPr>
              <a:t>v</a:t>
            </a:r>
            <a:endParaRPr lang="en-US" altLang="zh-CN" sz="2000" b="1" i="1">
              <a:solidFill>
                <a:schemeClr val="accent2"/>
              </a:solidFill>
              <a:latin typeface="Times New Roman" panose="02020603050405020304" pitchFamily="18" charset="0"/>
            </a:endParaRPr>
          </a:p>
          <a:p>
            <a:pPr>
              <a:lnSpc>
                <a:spcPct val="90000"/>
              </a:lnSpc>
              <a:buNone/>
            </a:pPr>
            <a:r>
              <a:rPr lang="en-US" altLang="zh-CN" sz="2000" err="1">
                <a:solidFill>
                  <a:schemeClr val="tx2"/>
                </a:solidFill>
                <a:latin typeface="Times New Roman" panose="02020603050405020304" pitchFamily="18" charset="0"/>
              </a:rPr>
              <a:t>Usage: pl = pathLength(root</a:t>
            </a:r>
            <a:r>
              <a:rPr lang="en-US" altLang="zh-CN" sz="2000">
                <a:solidFill>
                  <a:schemeClr val="tx2"/>
                </a:solidFill>
                <a:latin typeface="Times New Roman" panose="02020603050405020304" pitchFamily="18" charset="0"/>
              </a:rPr>
              <a:t>, 0);</a:t>
            </a:r>
            <a:endParaRPr lang="en-US" altLang="zh-CN" sz="2000">
              <a:solidFill>
                <a:schemeClr val="tx2"/>
              </a:solidFill>
              <a:latin typeface="Times New Roman" panose="02020603050405020304" pitchFamily="18" charset="0"/>
            </a:endParaRPr>
          </a:p>
          <a:p>
            <a:pPr>
              <a:lnSpc>
                <a:spcPct val="90000"/>
              </a:lnSpc>
              <a:buNone/>
            </a:pPr>
            <a:endParaRPr lang="en-US" altLang="zh-CN" sz="2000">
              <a:solidFill>
                <a:schemeClr val="tx2"/>
              </a:solidFill>
              <a:latin typeface="Times New Roman" panose="02020603050405020304" pitchFamily="18" charset="0"/>
            </a:endParaRPr>
          </a:p>
          <a:p>
            <a:pPr lvl="1">
              <a:lnSpc>
                <a:spcPct val="90000"/>
              </a:lnSpc>
              <a:buClr>
                <a:schemeClr val="hlink"/>
              </a:buClr>
              <a:buFont typeface="Wingdings" panose="05000000000000000000" pitchFamily="2" charset="2"/>
              <a:buNone/>
            </a:pPr>
            <a:r>
              <a:rPr lang="en-US" altLang="zh-CN" sz="2000" b="1">
                <a:solidFill>
                  <a:srgbClr val="000000"/>
                </a:solidFill>
                <a:latin typeface="Times New Roman" panose="02020603050405020304" pitchFamily="18" charset="0"/>
              </a:rPr>
              <a:t>if</a:t>
            </a:r>
            <a:r>
              <a:rPr lang="en-US" altLang="zh-CN" sz="2000">
                <a:solidFill>
                  <a:schemeClr val="tx2"/>
                </a:solidFill>
                <a:latin typeface="Times New Roman" panose="02020603050405020304" pitchFamily="18" charset="0"/>
              </a:rPr>
              <a:t> </a:t>
            </a:r>
            <a:r>
              <a:rPr lang="en-US" altLang="zh-CN" sz="2000" b="1" i="1" err="1">
                <a:solidFill>
                  <a:schemeClr val="accent2"/>
                </a:solidFill>
                <a:latin typeface="Times New Roman" panose="02020603050405020304" pitchFamily="18" charset="0"/>
              </a:rPr>
              <a:t>isExternal</a:t>
            </a:r>
            <a:r>
              <a:rPr lang="en-US" altLang="zh-CN" sz="2000" b="1" i="1">
                <a:solidFill>
                  <a:schemeClr val="accent2"/>
                </a:solidFill>
                <a:latin typeface="Times New Roman" panose="02020603050405020304" pitchFamily="18" charset="0"/>
              </a:rPr>
              <a:t> </a:t>
            </a:r>
            <a:r>
              <a:rPr lang="en-US" altLang="zh-CN" sz="2000">
                <a:solidFill>
                  <a:schemeClr val="accent2"/>
                </a:solidFill>
                <a:latin typeface="Times New Roman" panose="02020603050405020304" pitchFamily="18" charset="0"/>
              </a:rPr>
              <a:t>(</a:t>
            </a:r>
            <a:r>
              <a:rPr lang="en-US" altLang="zh-CN" sz="2000" b="1" i="1">
                <a:solidFill>
                  <a:schemeClr val="accent2"/>
                </a:solidFill>
                <a:latin typeface="Times New Roman" panose="02020603050405020304" pitchFamily="18" charset="0"/>
              </a:rPr>
              <a:t>v</a:t>
            </a:r>
            <a:r>
              <a:rPr lang="en-US" altLang="zh-CN" sz="2000">
                <a:solidFill>
                  <a:schemeClr val="accent2"/>
                </a:solidFill>
                <a:latin typeface="Times New Roman" panose="02020603050405020304" pitchFamily="18" charset="0"/>
              </a:rPr>
              <a:t>)</a:t>
            </a:r>
            <a:endParaRPr lang="en-US" altLang="zh-CN" sz="2000">
              <a:solidFill>
                <a:schemeClr val="tx2"/>
              </a:solidFill>
              <a:latin typeface="Times New Roman" panose="02020603050405020304" pitchFamily="18" charset="0"/>
            </a:endParaRPr>
          </a:p>
          <a:p>
            <a:pPr lvl="2">
              <a:lnSpc>
                <a:spcPct val="90000"/>
              </a:lnSpc>
              <a:buClr>
                <a:schemeClr val="tx1"/>
              </a:buClr>
              <a:buSzPct val="60000"/>
              <a:buNone/>
            </a:pPr>
            <a:r>
              <a:rPr lang="en-US" altLang="zh-CN" b="1" i="1">
                <a:solidFill>
                  <a:srgbClr val="000000"/>
                </a:solidFill>
                <a:latin typeface="Times New Roman" panose="02020603050405020304" pitchFamily="18" charset="0"/>
              </a:rPr>
              <a:t>return</a:t>
            </a:r>
            <a:r>
              <a:rPr lang="en-US" altLang="zh-CN" b="1" i="1">
                <a:solidFill>
                  <a:schemeClr val="accent2"/>
                </a:solidFill>
                <a:latin typeface="Times New Roman" panose="02020603050405020304" pitchFamily="18" charset="0"/>
              </a:rPr>
              <a:t> n</a:t>
            </a:r>
            <a:endParaRPr lang="en-US" altLang="zh-CN" sz="1800">
              <a:solidFill>
                <a:schemeClr val="accent2"/>
              </a:solidFill>
              <a:latin typeface="Times New Roman" panose="02020603050405020304" pitchFamily="18" charset="0"/>
            </a:endParaRPr>
          </a:p>
          <a:p>
            <a:pPr lvl="1">
              <a:lnSpc>
                <a:spcPct val="90000"/>
              </a:lnSpc>
              <a:buClr>
                <a:schemeClr val="hlink"/>
              </a:buClr>
              <a:buFont typeface="Wingdings" panose="05000000000000000000" pitchFamily="2" charset="2"/>
              <a:buNone/>
            </a:pPr>
            <a:r>
              <a:rPr lang="en-US" altLang="zh-CN" sz="2000" b="1" i="1">
                <a:solidFill>
                  <a:srgbClr val="000000"/>
                </a:solidFill>
                <a:latin typeface="Times New Roman" panose="02020603050405020304" pitchFamily="18" charset="0"/>
              </a:rPr>
              <a:t>return</a:t>
            </a:r>
            <a:r>
              <a:rPr lang="en-US" altLang="zh-CN" sz="2000" b="1">
                <a:solidFill>
                  <a:srgbClr val="000000"/>
                </a:solidFill>
                <a:latin typeface="Times New Roman" panose="02020603050405020304" pitchFamily="18" charset="0"/>
              </a:rPr>
              <a:t> </a:t>
            </a:r>
            <a:endParaRPr lang="en-US" altLang="zh-CN" sz="2000">
              <a:solidFill>
                <a:schemeClr val="tx2"/>
              </a:solidFill>
              <a:latin typeface="Times New Roman" panose="02020603050405020304" pitchFamily="18" charset="0"/>
            </a:endParaRPr>
          </a:p>
          <a:p>
            <a:pPr lvl="2">
              <a:lnSpc>
                <a:spcPct val="90000"/>
              </a:lnSpc>
              <a:buClr>
                <a:schemeClr val="tx1"/>
              </a:buClr>
              <a:buSzPct val="60000"/>
              <a:buNone/>
            </a:pPr>
            <a:r>
              <a:rPr lang="en-US" altLang="zh-CN" b="1" i="1" err="1">
                <a:solidFill>
                  <a:schemeClr val="accent2"/>
                </a:solidFill>
                <a:latin typeface="Times New Roman" panose="02020603050405020304" pitchFamily="18" charset="0"/>
              </a:rPr>
              <a:t>(pathLength(leftChild</a:t>
            </a:r>
            <a:r>
              <a:rPr lang="en-US" altLang="zh-CN" b="1" i="1">
                <a:solidFill>
                  <a:schemeClr val="accent2"/>
                </a:solidFill>
                <a:latin typeface="Times New Roman" panose="02020603050405020304" pitchFamily="18" charset="0"/>
              </a:rPr>
              <a:t> (v)</a:t>
            </a:r>
            <a:r>
              <a:rPr lang="en-US" altLang="zh-CN">
                <a:solidFill>
                  <a:schemeClr val="accent2"/>
                </a:solidFill>
                <a:latin typeface="Times New Roman" panose="02020603050405020304" pitchFamily="18" charset="0"/>
              </a:rPr>
              <a:t>, </a:t>
            </a:r>
            <a:r>
              <a:rPr lang="en-US" altLang="zh-CN" b="1" i="1">
                <a:solidFill>
                  <a:schemeClr val="accent2"/>
                </a:solidFill>
                <a:latin typeface="Times New Roman" panose="02020603050405020304" pitchFamily="18" charset="0"/>
              </a:rPr>
              <a:t>n + 1) +</a:t>
            </a:r>
            <a:endParaRPr lang="en-US" altLang="zh-CN" b="1" i="1">
              <a:solidFill>
                <a:schemeClr val="accent2"/>
              </a:solidFill>
              <a:latin typeface="Times New Roman" panose="02020603050405020304" pitchFamily="18" charset="0"/>
            </a:endParaRPr>
          </a:p>
          <a:p>
            <a:pPr>
              <a:buNone/>
            </a:pPr>
            <a:r>
              <a:rPr lang="en-US" altLang="zh-CN" sz="2000" b="1" i="1" err="1">
                <a:solidFill>
                  <a:schemeClr val="accent2"/>
                </a:solidFill>
                <a:latin typeface="Times New Roman" panose="02020603050405020304" pitchFamily="18" charset="0"/>
              </a:rPr>
              <a:t>		pathLength(rightChild</a:t>
            </a:r>
            <a:r>
              <a:rPr lang="en-US" altLang="zh-CN" sz="2000" b="1" i="1">
                <a:solidFill>
                  <a:schemeClr val="accent2"/>
                </a:solidFill>
                <a:latin typeface="Times New Roman" panose="02020603050405020304" pitchFamily="18" charset="0"/>
              </a:rPr>
              <a:t> (v), n + 1) + n)</a:t>
            </a:r>
            <a:endParaRPr lang="en-US" altLang="zh-CN" sz="2000" b="1" i="1">
              <a:solidFill>
                <a:schemeClr val="accent2"/>
              </a:solidFill>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标题 402433"/>
          <p:cNvSpPr>
            <a:spLocks noGrp="1"/>
          </p:cNvSpPr>
          <p:nvPr>
            <p:ph type="title"/>
          </p:nvPr>
        </p:nvSpPr>
        <p:spPr/>
        <p:txBody>
          <a:bodyPr anchor="ctr"/>
          <a:lstStyle/>
          <a:p>
            <a:r>
              <a:rPr lang="en-US" altLang="zh-CN" sz="3600" dirty="0"/>
              <a:t>Euler Tour Traversal (</a:t>
            </a:r>
            <a:r>
              <a:rPr lang="zh-CN" altLang="en-US" sz="3600"/>
              <a:t>欧拉环游遍历</a:t>
            </a:r>
            <a:r>
              <a:rPr lang="en-US" altLang="zh-CN" sz="3600"/>
              <a:t>)</a:t>
            </a:r>
            <a:endParaRPr lang="en-US" altLang="zh-CN" sz="3600" dirty="0"/>
          </a:p>
        </p:txBody>
      </p:sp>
      <p:sp>
        <p:nvSpPr>
          <p:cNvPr id="402435" name="文本占位符 402434"/>
          <p:cNvSpPr>
            <a:spLocks noGrp="1"/>
          </p:cNvSpPr>
          <p:nvPr>
            <p:ph type="body" idx="1"/>
          </p:nvPr>
        </p:nvSpPr>
        <p:spPr>
          <a:xfrm>
            <a:off x="973138" y="1371600"/>
            <a:ext cx="7485062" cy="2305050"/>
          </a:xfrm>
        </p:spPr>
        <p:txBody>
          <a:bodyPr/>
          <a:lstStyle/>
          <a:p>
            <a:r>
              <a:rPr lang="en-US" altLang="zh-CN" sz="1600"/>
              <a:t>Generic traversal of a binary tree</a:t>
            </a:r>
            <a:endParaRPr lang="en-US" altLang="zh-CN" sz="1600"/>
          </a:p>
          <a:p>
            <a:r>
              <a:rPr lang="en-US" altLang="zh-CN" sz="1600"/>
              <a:t>Includes a special cases the preorder, postorder and inorder traversals</a:t>
            </a:r>
            <a:endParaRPr lang="en-US" altLang="zh-CN" sz="1600"/>
          </a:p>
          <a:p>
            <a:r>
              <a:rPr lang="en-US" altLang="zh-CN" sz="1600"/>
              <a:t>Walk around the tree and visit each node three times:</a:t>
            </a:r>
            <a:endParaRPr lang="en-US" altLang="zh-CN" sz="1600"/>
          </a:p>
          <a:p>
            <a:pPr lvl="1"/>
            <a:r>
              <a:rPr lang="en-US" altLang="zh-CN" sz="1600"/>
              <a:t>on the left (preorder)</a:t>
            </a:r>
            <a:endParaRPr lang="en-US" altLang="zh-CN" sz="1600"/>
          </a:p>
          <a:p>
            <a:pPr lvl="1"/>
            <a:r>
              <a:rPr lang="en-US" altLang="zh-CN" sz="1600"/>
              <a:t>from below (inorder)</a:t>
            </a:r>
            <a:endParaRPr lang="en-US" altLang="zh-CN" sz="1600"/>
          </a:p>
          <a:p>
            <a:pPr lvl="1"/>
            <a:r>
              <a:rPr lang="en-US" altLang="zh-CN" sz="1600"/>
              <a:t>on the right (postorder)</a:t>
            </a:r>
            <a:endParaRPr lang="en-US" altLang="zh-CN" sz="1600"/>
          </a:p>
        </p:txBody>
      </p:sp>
      <p:grpSp>
        <p:nvGrpSpPr>
          <p:cNvPr id="402436" name="组合 402435"/>
          <p:cNvGrpSpPr/>
          <p:nvPr/>
        </p:nvGrpSpPr>
        <p:grpSpPr>
          <a:xfrm>
            <a:off x="2600325" y="3762375"/>
            <a:ext cx="5246688" cy="2790825"/>
            <a:chOff x="1638" y="2093"/>
            <a:chExt cx="3305" cy="1758"/>
          </a:xfrm>
        </p:grpSpPr>
        <p:sp>
          <p:nvSpPr>
            <p:cNvPr id="402437" name="椭圆 402436"/>
            <p:cNvSpPr/>
            <p:nvPr/>
          </p:nvSpPr>
          <p:spPr>
            <a:xfrm>
              <a:off x="3515" y="2237"/>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latin typeface="Symbol" panose="05050102010706020507" pitchFamily="18" charset="2"/>
                </a:rPr>
                <a:t>+</a:t>
              </a:r>
              <a:endParaRPr lang="en-US" altLang="zh-CN">
                <a:latin typeface="Symbol" panose="05050102010706020507" pitchFamily="18" charset="2"/>
              </a:endParaRPr>
            </a:p>
          </p:txBody>
        </p:sp>
        <p:sp>
          <p:nvSpPr>
            <p:cNvPr id="402438" name="椭圆 402437"/>
            <p:cNvSpPr/>
            <p:nvPr/>
          </p:nvSpPr>
          <p:spPr>
            <a:xfrm>
              <a:off x="4199" y="2621"/>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latin typeface="Symbol" panose="05050102010706020507" pitchFamily="18" charset="2"/>
                  <a:sym typeface="Symbol" panose="05050102010706020507" pitchFamily="18" charset="2"/>
                </a:rPr>
                <a:t></a:t>
              </a:r>
              <a:endParaRPr lang="en-US" altLang="zh-CN">
                <a:latin typeface="Symbol" panose="05050102010706020507" pitchFamily="18" charset="2"/>
                <a:sym typeface="Symbol" panose="05050102010706020507" pitchFamily="18" charset="2"/>
              </a:endParaRPr>
            </a:p>
          </p:txBody>
        </p:sp>
        <p:sp>
          <p:nvSpPr>
            <p:cNvPr id="402439" name="椭圆 402438"/>
            <p:cNvSpPr/>
            <p:nvPr/>
          </p:nvSpPr>
          <p:spPr>
            <a:xfrm>
              <a:off x="2831" y="3005"/>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latin typeface="Symbol" panose="05050102010706020507" pitchFamily="18" charset="2"/>
                </a:rPr>
                <a:t>-</a:t>
              </a:r>
              <a:endParaRPr lang="en-US" altLang="zh-CN">
                <a:latin typeface="Symbol" panose="05050102010706020507" pitchFamily="18" charset="2"/>
              </a:endParaRPr>
            </a:p>
          </p:txBody>
        </p:sp>
        <p:sp>
          <p:nvSpPr>
            <p:cNvPr id="402440" name="矩形 402439"/>
            <p:cNvSpPr/>
            <p:nvPr/>
          </p:nvSpPr>
          <p:spPr>
            <a:xfrm>
              <a:off x="1805" y="3005"/>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2</a:t>
              </a:r>
              <a:endParaRPr lang="en-US" altLang="zh-CN">
                <a:latin typeface="Tahoma" panose="020B0604030504040204" pitchFamily="34" charset="0"/>
              </a:endParaRPr>
            </a:p>
          </p:txBody>
        </p:sp>
        <p:sp>
          <p:nvSpPr>
            <p:cNvPr id="402441" name="矩形 402440"/>
            <p:cNvSpPr/>
            <p:nvPr/>
          </p:nvSpPr>
          <p:spPr>
            <a:xfrm>
              <a:off x="2489" y="3437"/>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5</a:t>
              </a:r>
              <a:endParaRPr lang="en-US" altLang="zh-CN">
                <a:latin typeface="Tahoma" panose="020B0604030504040204" pitchFamily="34" charset="0"/>
              </a:endParaRPr>
            </a:p>
          </p:txBody>
        </p:sp>
        <p:sp>
          <p:nvSpPr>
            <p:cNvPr id="402442" name="矩形 402441"/>
            <p:cNvSpPr/>
            <p:nvPr/>
          </p:nvSpPr>
          <p:spPr>
            <a:xfrm>
              <a:off x="3173" y="3437"/>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1</a:t>
              </a:r>
              <a:endParaRPr lang="en-US" altLang="zh-CN">
                <a:latin typeface="Tahoma" panose="020B0604030504040204" pitchFamily="34" charset="0"/>
              </a:endParaRPr>
            </a:p>
          </p:txBody>
        </p:sp>
        <p:sp>
          <p:nvSpPr>
            <p:cNvPr id="402443" name="矩形 402442"/>
            <p:cNvSpPr/>
            <p:nvPr/>
          </p:nvSpPr>
          <p:spPr>
            <a:xfrm>
              <a:off x="3857" y="3005"/>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3</a:t>
              </a:r>
              <a:endParaRPr lang="en-US" altLang="zh-CN">
                <a:latin typeface="Tahoma" panose="020B0604030504040204" pitchFamily="34" charset="0"/>
              </a:endParaRPr>
            </a:p>
          </p:txBody>
        </p:sp>
        <p:sp>
          <p:nvSpPr>
            <p:cNvPr id="402444" name="矩形 402443"/>
            <p:cNvSpPr/>
            <p:nvPr/>
          </p:nvSpPr>
          <p:spPr>
            <a:xfrm>
              <a:off x="4541" y="3005"/>
              <a:ext cx="240" cy="240"/>
            </a:xfrm>
            <a:prstGeom prst="rect">
              <a:avLst/>
            </a:prstGeom>
            <a:solidFill>
              <a:schemeClr val="folHlink"/>
            </a:solidFill>
            <a:ln w="19050"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2</a:t>
              </a:r>
              <a:endParaRPr lang="en-US" altLang="zh-CN">
                <a:latin typeface="Tahoma" panose="020B0604030504040204" pitchFamily="34" charset="0"/>
              </a:endParaRPr>
            </a:p>
          </p:txBody>
        </p:sp>
        <p:cxnSp>
          <p:nvCxnSpPr>
            <p:cNvPr id="402445" name="直接箭头连接符 402444"/>
            <p:cNvCxnSpPr>
              <a:stCxn id="402438" idx="1"/>
              <a:endCxn id="402437" idx="5"/>
            </p:cNvCxnSpPr>
            <p:nvPr/>
          </p:nvCxnSpPr>
          <p:spPr>
            <a:xfrm flipH="1" flipV="1">
              <a:off x="3720" y="2448"/>
              <a:ext cx="514" cy="202"/>
            </a:xfrm>
            <a:prstGeom prst="straightConnector1">
              <a:avLst/>
            </a:prstGeom>
            <a:ln w="19050" cap="flat" cmpd="sng">
              <a:solidFill>
                <a:schemeClr val="tx1"/>
              </a:solidFill>
              <a:prstDash val="solid"/>
              <a:headEnd type="none" w="med" len="med"/>
              <a:tailEnd type="none" w="med" len="med"/>
            </a:ln>
          </p:spPr>
        </p:cxnSp>
        <p:cxnSp>
          <p:nvCxnSpPr>
            <p:cNvPr id="402446" name="直接箭头连接符 402445"/>
            <p:cNvCxnSpPr>
              <a:stCxn id="402444" idx="0"/>
              <a:endCxn id="402438" idx="5"/>
            </p:cNvCxnSpPr>
            <p:nvPr/>
          </p:nvCxnSpPr>
          <p:spPr>
            <a:xfrm flipH="1" flipV="1">
              <a:off x="4404" y="2832"/>
              <a:ext cx="257" cy="167"/>
            </a:xfrm>
            <a:prstGeom prst="straightConnector1">
              <a:avLst/>
            </a:prstGeom>
            <a:ln w="19050" cap="flat" cmpd="sng">
              <a:solidFill>
                <a:schemeClr val="tx1"/>
              </a:solidFill>
              <a:prstDash val="solid"/>
              <a:headEnd type="none" w="med" len="med"/>
              <a:tailEnd type="none" w="med" len="med"/>
            </a:ln>
          </p:spPr>
        </p:cxnSp>
        <p:cxnSp>
          <p:nvCxnSpPr>
            <p:cNvPr id="402447" name="直接箭头连接符 402446"/>
            <p:cNvCxnSpPr>
              <a:stCxn id="402443" idx="0"/>
              <a:endCxn id="402438" idx="3"/>
            </p:cNvCxnSpPr>
            <p:nvPr/>
          </p:nvCxnSpPr>
          <p:spPr>
            <a:xfrm flipV="1">
              <a:off x="3977" y="2832"/>
              <a:ext cx="257" cy="167"/>
            </a:xfrm>
            <a:prstGeom prst="straightConnector1">
              <a:avLst/>
            </a:prstGeom>
            <a:ln w="19050" cap="flat" cmpd="sng">
              <a:solidFill>
                <a:schemeClr val="tx1"/>
              </a:solidFill>
              <a:prstDash val="solid"/>
              <a:headEnd type="none" w="med" len="med"/>
              <a:tailEnd type="none" w="med" len="med"/>
            </a:ln>
          </p:spPr>
        </p:cxnSp>
        <p:cxnSp>
          <p:nvCxnSpPr>
            <p:cNvPr id="402448" name="直接箭头连接符 402447"/>
            <p:cNvCxnSpPr>
              <a:stCxn id="402442" idx="0"/>
              <a:endCxn id="402439" idx="5"/>
            </p:cNvCxnSpPr>
            <p:nvPr/>
          </p:nvCxnSpPr>
          <p:spPr>
            <a:xfrm flipH="1" flipV="1">
              <a:off x="3036" y="3216"/>
              <a:ext cx="257" cy="215"/>
            </a:xfrm>
            <a:prstGeom prst="straightConnector1">
              <a:avLst/>
            </a:prstGeom>
            <a:ln w="19050" cap="flat" cmpd="sng">
              <a:solidFill>
                <a:schemeClr val="tx1"/>
              </a:solidFill>
              <a:prstDash val="solid"/>
              <a:headEnd type="none" w="med" len="med"/>
              <a:tailEnd type="none" w="med" len="med"/>
            </a:ln>
          </p:spPr>
        </p:cxnSp>
        <p:cxnSp>
          <p:nvCxnSpPr>
            <p:cNvPr id="402449" name="直接箭头连接符 402448"/>
            <p:cNvCxnSpPr>
              <a:stCxn id="402441" idx="0"/>
              <a:endCxn id="402439" idx="3"/>
            </p:cNvCxnSpPr>
            <p:nvPr/>
          </p:nvCxnSpPr>
          <p:spPr>
            <a:xfrm flipV="1">
              <a:off x="2609" y="3216"/>
              <a:ext cx="257" cy="215"/>
            </a:xfrm>
            <a:prstGeom prst="straightConnector1">
              <a:avLst/>
            </a:prstGeom>
            <a:ln w="19050" cap="flat" cmpd="sng">
              <a:solidFill>
                <a:schemeClr val="tx1"/>
              </a:solidFill>
              <a:prstDash val="solid"/>
              <a:headEnd type="none" w="med" len="med"/>
              <a:tailEnd type="none" w="med" len="med"/>
            </a:ln>
          </p:spPr>
        </p:cxnSp>
        <p:sp>
          <p:nvSpPr>
            <p:cNvPr id="402450" name="任意多边形 402449"/>
            <p:cNvSpPr/>
            <p:nvPr/>
          </p:nvSpPr>
          <p:spPr>
            <a:xfrm>
              <a:off x="1638" y="2093"/>
              <a:ext cx="3305" cy="1758"/>
            </a:xfrm>
            <a:custGeom>
              <a:avLst/>
              <a:gdLst/>
              <a:ahLst/>
              <a:cxnLst/>
              <a:rect l="0" t="0" r="0" b="0"/>
              <a:pathLst>
                <a:path w="3305" h="1758">
                  <a:moveTo>
                    <a:pt x="1751" y="48"/>
                  </a:moveTo>
                  <a:cubicBezTo>
                    <a:pt x="1755" y="81"/>
                    <a:pt x="1903" y="194"/>
                    <a:pt x="1775" y="246"/>
                  </a:cubicBezTo>
                  <a:cubicBezTo>
                    <a:pt x="1647" y="298"/>
                    <a:pt x="1218" y="299"/>
                    <a:pt x="983" y="360"/>
                  </a:cubicBezTo>
                  <a:cubicBezTo>
                    <a:pt x="748" y="421"/>
                    <a:pt x="525" y="496"/>
                    <a:pt x="365" y="612"/>
                  </a:cubicBezTo>
                  <a:cubicBezTo>
                    <a:pt x="205" y="728"/>
                    <a:pt x="46" y="945"/>
                    <a:pt x="23" y="1056"/>
                  </a:cubicBezTo>
                  <a:cubicBezTo>
                    <a:pt x="0" y="1167"/>
                    <a:pt x="139" y="1272"/>
                    <a:pt x="227" y="1278"/>
                  </a:cubicBezTo>
                  <a:cubicBezTo>
                    <a:pt x="315" y="1284"/>
                    <a:pt x="479" y="1165"/>
                    <a:pt x="551" y="1092"/>
                  </a:cubicBezTo>
                  <a:cubicBezTo>
                    <a:pt x="623" y="1019"/>
                    <a:pt x="566" y="846"/>
                    <a:pt x="659" y="840"/>
                  </a:cubicBezTo>
                  <a:cubicBezTo>
                    <a:pt x="752" y="834"/>
                    <a:pt x="1085" y="989"/>
                    <a:pt x="1109" y="1056"/>
                  </a:cubicBezTo>
                  <a:cubicBezTo>
                    <a:pt x="1133" y="1123"/>
                    <a:pt x="873" y="1171"/>
                    <a:pt x="803" y="1242"/>
                  </a:cubicBezTo>
                  <a:cubicBezTo>
                    <a:pt x="733" y="1313"/>
                    <a:pt x="661" y="1408"/>
                    <a:pt x="689" y="1482"/>
                  </a:cubicBezTo>
                  <a:cubicBezTo>
                    <a:pt x="717" y="1556"/>
                    <a:pt x="888" y="1673"/>
                    <a:pt x="971" y="1686"/>
                  </a:cubicBezTo>
                  <a:cubicBezTo>
                    <a:pt x="1054" y="1699"/>
                    <a:pt x="1129" y="1633"/>
                    <a:pt x="1187" y="1560"/>
                  </a:cubicBezTo>
                  <a:cubicBezTo>
                    <a:pt x="1245" y="1487"/>
                    <a:pt x="1269" y="1238"/>
                    <a:pt x="1319" y="1248"/>
                  </a:cubicBezTo>
                  <a:cubicBezTo>
                    <a:pt x="1369" y="1258"/>
                    <a:pt x="1416" y="1543"/>
                    <a:pt x="1487" y="1620"/>
                  </a:cubicBezTo>
                  <a:cubicBezTo>
                    <a:pt x="1558" y="1697"/>
                    <a:pt x="1672" y="1758"/>
                    <a:pt x="1745" y="1710"/>
                  </a:cubicBezTo>
                  <a:cubicBezTo>
                    <a:pt x="1818" y="1662"/>
                    <a:pt x="1962" y="1448"/>
                    <a:pt x="1925" y="1332"/>
                  </a:cubicBezTo>
                  <a:cubicBezTo>
                    <a:pt x="1888" y="1216"/>
                    <a:pt x="1617" y="1101"/>
                    <a:pt x="1523" y="1014"/>
                  </a:cubicBezTo>
                  <a:cubicBezTo>
                    <a:pt x="1429" y="927"/>
                    <a:pt x="1478" y="870"/>
                    <a:pt x="1361" y="810"/>
                  </a:cubicBezTo>
                  <a:cubicBezTo>
                    <a:pt x="1244" y="750"/>
                    <a:pt x="717" y="709"/>
                    <a:pt x="821" y="654"/>
                  </a:cubicBezTo>
                  <a:cubicBezTo>
                    <a:pt x="925" y="599"/>
                    <a:pt x="1707" y="480"/>
                    <a:pt x="1985" y="480"/>
                  </a:cubicBezTo>
                  <a:cubicBezTo>
                    <a:pt x="2263" y="480"/>
                    <a:pt x="2471" y="578"/>
                    <a:pt x="2489" y="654"/>
                  </a:cubicBezTo>
                  <a:cubicBezTo>
                    <a:pt x="2507" y="730"/>
                    <a:pt x="2142" y="833"/>
                    <a:pt x="2093" y="936"/>
                  </a:cubicBezTo>
                  <a:cubicBezTo>
                    <a:pt x="2044" y="1039"/>
                    <a:pt x="2138" y="1216"/>
                    <a:pt x="2195" y="1272"/>
                  </a:cubicBezTo>
                  <a:cubicBezTo>
                    <a:pt x="2252" y="1328"/>
                    <a:pt x="2372" y="1312"/>
                    <a:pt x="2435" y="1272"/>
                  </a:cubicBezTo>
                  <a:cubicBezTo>
                    <a:pt x="2498" y="1232"/>
                    <a:pt x="2529" y="1104"/>
                    <a:pt x="2573" y="1032"/>
                  </a:cubicBezTo>
                  <a:cubicBezTo>
                    <a:pt x="2617" y="960"/>
                    <a:pt x="2660" y="836"/>
                    <a:pt x="2699" y="840"/>
                  </a:cubicBezTo>
                  <a:cubicBezTo>
                    <a:pt x="2738" y="844"/>
                    <a:pt x="2779" y="985"/>
                    <a:pt x="2807" y="1056"/>
                  </a:cubicBezTo>
                  <a:cubicBezTo>
                    <a:pt x="2835" y="1127"/>
                    <a:pt x="2814" y="1223"/>
                    <a:pt x="2867" y="1266"/>
                  </a:cubicBezTo>
                  <a:cubicBezTo>
                    <a:pt x="2920" y="1309"/>
                    <a:pt x="3058" y="1366"/>
                    <a:pt x="3125" y="1314"/>
                  </a:cubicBezTo>
                  <a:cubicBezTo>
                    <a:pt x="3192" y="1262"/>
                    <a:pt x="3305" y="1066"/>
                    <a:pt x="3269" y="954"/>
                  </a:cubicBezTo>
                  <a:cubicBezTo>
                    <a:pt x="3233" y="842"/>
                    <a:pt x="2997" y="721"/>
                    <a:pt x="2909" y="642"/>
                  </a:cubicBezTo>
                  <a:cubicBezTo>
                    <a:pt x="2821" y="563"/>
                    <a:pt x="2851" y="541"/>
                    <a:pt x="2741" y="480"/>
                  </a:cubicBezTo>
                  <a:cubicBezTo>
                    <a:pt x="2631" y="419"/>
                    <a:pt x="2334" y="356"/>
                    <a:pt x="2249" y="276"/>
                  </a:cubicBezTo>
                  <a:cubicBezTo>
                    <a:pt x="2164" y="196"/>
                    <a:pt x="2235" y="58"/>
                    <a:pt x="2231" y="0"/>
                  </a:cubicBezTo>
                </a:path>
              </a:pathLst>
            </a:custGeom>
            <a:noFill/>
            <a:ln w="12700" cap="flat" cmpd="sng">
              <a:solidFill>
                <a:schemeClr val="tx2">
                  <a:alpha val="100000"/>
                </a:schemeClr>
              </a:solidFill>
              <a:prstDash val="lgDash"/>
              <a:headEnd type="none" w="med" len="med"/>
              <a:tailEnd type="triangle" w="med" len="med"/>
            </a:ln>
          </p:spPr>
          <p:txBody>
            <a:bodyPr/>
            <a:lstStyle/>
            <a:p>
              <a:endParaRPr lang="zh-CN" altLang="en-US"/>
            </a:p>
          </p:txBody>
        </p:sp>
        <p:sp>
          <p:nvSpPr>
            <p:cNvPr id="402451" name="文本框 402450"/>
            <p:cNvSpPr txBox="1"/>
            <p:nvPr/>
          </p:nvSpPr>
          <p:spPr>
            <a:xfrm>
              <a:off x="1920" y="2640"/>
              <a:ext cx="188" cy="231"/>
            </a:xfrm>
            <a:prstGeom prst="rect">
              <a:avLst/>
            </a:prstGeom>
            <a:solidFill>
              <a:schemeClr val="bg1"/>
            </a:solidFill>
            <a:ln w="9525">
              <a:noFill/>
            </a:ln>
          </p:spPr>
          <p:txBody>
            <a:bodyPr wrap="none" anchor="t">
              <a:spAutoFit/>
            </a:bodyPr>
            <a:lstStyle/>
            <a:p>
              <a:pPr algn="ctr"/>
              <a:r>
                <a:rPr lang="en-US" altLang="zh-CN" sz="1800">
                  <a:solidFill>
                    <a:schemeClr val="tx2"/>
                  </a:solidFill>
                  <a:latin typeface="Tahoma" panose="020B0604030504040204" pitchFamily="34" charset="0"/>
                </a:rPr>
                <a:t>L</a:t>
              </a:r>
              <a:endParaRPr lang="en-US" altLang="zh-CN" sz="1800">
                <a:solidFill>
                  <a:schemeClr val="tx2"/>
                </a:solidFill>
                <a:latin typeface="Tahoma" panose="020B0604030504040204" pitchFamily="34" charset="0"/>
              </a:endParaRPr>
            </a:p>
          </p:txBody>
        </p:sp>
        <p:sp>
          <p:nvSpPr>
            <p:cNvPr id="402452" name="文本框 402451"/>
            <p:cNvSpPr txBox="1"/>
            <p:nvPr/>
          </p:nvSpPr>
          <p:spPr>
            <a:xfrm>
              <a:off x="2169" y="2841"/>
              <a:ext cx="201" cy="231"/>
            </a:xfrm>
            <a:prstGeom prst="rect">
              <a:avLst/>
            </a:prstGeom>
            <a:solidFill>
              <a:schemeClr val="bg1"/>
            </a:solidFill>
            <a:ln w="9525">
              <a:noFill/>
            </a:ln>
          </p:spPr>
          <p:txBody>
            <a:bodyPr wrap="none" anchor="t">
              <a:spAutoFit/>
            </a:bodyPr>
            <a:lstStyle/>
            <a:p>
              <a:pPr algn="ctr"/>
              <a:r>
                <a:rPr lang="en-US" altLang="zh-CN" sz="1800">
                  <a:solidFill>
                    <a:schemeClr val="tx2"/>
                  </a:solidFill>
                  <a:latin typeface="Tahoma" panose="020B0604030504040204" pitchFamily="34" charset="0"/>
                </a:rPr>
                <a:t>B</a:t>
              </a:r>
              <a:endParaRPr lang="en-US" altLang="zh-CN" sz="1800">
                <a:solidFill>
                  <a:schemeClr val="tx2"/>
                </a:solidFill>
                <a:latin typeface="Tahoma" panose="020B0604030504040204" pitchFamily="34" charset="0"/>
              </a:endParaRPr>
            </a:p>
          </p:txBody>
        </p:sp>
        <p:sp>
          <p:nvSpPr>
            <p:cNvPr id="402453" name="文本框 402452"/>
            <p:cNvSpPr txBox="1"/>
            <p:nvPr/>
          </p:nvSpPr>
          <p:spPr>
            <a:xfrm>
              <a:off x="2400" y="2640"/>
              <a:ext cx="205" cy="231"/>
            </a:xfrm>
            <a:prstGeom prst="rect">
              <a:avLst/>
            </a:prstGeom>
            <a:solidFill>
              <a:schemeClr val="bg1"/>
            </a:solidFill>
            <a:ln w="9525">
              <a:noFill/>
            </a:ln>
          </p:spPr>
          <p:txBody>
            <a:bodyPr wrap="none" anchor="t">
              <a:spAutoFit/>
            </a:bodyPr>
            <a:lstStyle/>
            <a:p>
              <a:pPr algn="ctr"/>
              <a:r>
                <a:rPr lang="en-US" altLang="zh-CN" sz="1800">
                  <a:solidFill>
                    <a:schemeClr val="tx2"/>
                  </a:solidFill>
                  <a:latin typeface="Tahoma" panose="020B0604030504040204" pitchFamily="34" charset="0"/>
                </a:rPr>
                <a:t>R</a:t>
              </a:r>
              <a:endParaRPr lang="en-US" altLang="zh-CN" sz="1800">
                <a:solidFill>
                  <a:schemeClr val="tx2"/>
                </a:solidFill>
                <a:latin typeface="Tahoma" panose="020B0604030504040204" pitchFamily="34" charset="0"/>
              </a:endParaRPr>
            </a:p>
          </p:txBody>
        </p:sp>
        <p:cxnSp>
          <p:nvCxnSpPr>
            <p:cNvPr id="402454" name="直接箭头连接符 402453"/>
            <p:cNvCxnSpPr>
              <a:stCxn id="402437" idx="3"/>
              <a:endCxn id="402457" idx="7"/>
            </p:cNvCxnSpPr>
            <p:nvPr/>
          </p:nvCxnSpPr>
          <p:spPr>
            <a:xfrm flipH="1">
              <a:off x="2352" y="2448"/>
              <a:ext cx="1198" cy="202"/>
            </a:xfrm>
            <a:prstGeom prst="straightConnector1">
              <a:avLst/>
            </a:prstGeom>
            <a:ln w="19050" cap="flat" cmpd="sng">
              <a:solidFill>
                <a:schemeClr val="tx1"/>
              </a:solidFill>
              <a:prstDash val="solid"/>
              <a:headEnd type="none" w="med" len="med"/>
              <a:tailEnd type="none" w="med" len="med"/>
            </a:ln>
          </p:spPr>
        </p:cxnSp>
        <p:cxnSp>
          <p:nvCxnSpPr>
            <p:cNvPr id="402455" name="直接箭头连接符 402454"/>
            <p:cNvCxnSpPr>
              <a:stCxn id="402440" idx="0"/>
              <a:endCxn id="402457" idx="3"/>
            </p:cNvCxnSpPr>
            <p:nvPr/>
          </p:nvCxnSpPr>
          <p:spPr>
            <a:xfrm flipV="1">
              <a:off x="1925" y="2832"/>
              <a:ext cx="257" cy="167"/>
            </a:xfrm>
            <a:prstGeom prst="straightConnector1">
              <a:avLst/>
            </a:prstGeom>
            <a:ln w="19050" cap="flat" cmpd="sng">
              <a:solidFill>
                <a:schemeClr val="tx1"/>
              </a:solidFill>
              <a:prstDash val="solid"/>
              <a:headEnd type="none" w="med" len="med"/>
              <a:tailEnd type="none" w="med" len="med"/>
            </a:ln>
          </p:spPr>
        </p:cxnSp>
        <p:cxnSp>
          <p:nvCxnSpPr>
            <p:cNvPr id="402456" name="直接箭头连接符 402455"/>
            <p:cNvCxnSpPr>
              <a:stCxn id="402439" idx="1"/>
              <a:endCxn id="402457" idx="5"/>
            </p:cNvCxnSpPr>
            <p:nvPr/>
          </p:nvCxnSpPr>
          <p:spPr>
            <a:xfrm flipH="1" flipV="1">
              <a:off x="2352" y="2832"/>
              <a:ext cx="514" cy="202"/>
            </a:xfrm>
            <a:prstGeom prst="straightConnector1">
              <a:avLst/>
            </a:prstGeom>
            <a:ln w="19050" cap="flat" cmpd="sng">
              <a:solidFill>
                <a:schemeClr val="tx1"/>
              </a:solidFill>
              <a:prstDash val="solid"/>
              <a:headEnd type="none" w="med" len="med"/>
              <a:tailEnd type="none" w="med" len="med"/>
            </a:ln>
          </p:spPr>
        </p:cxnSp>
        <p:sp>
          <p:nvSpPr>
            <p:cNvPr id="402457" name="椭圆 402456"/>
            <p:cNvSpPr/>
            <p:nvPr/>
          </p:nvSpPr>
          <p:spPr>
            <a:xfrm>
              <a:off x="2147" y="2621"/>
              <a:ext cx="240" cy="240"/>
            </a:xfrm>
            <a:prstGeom prst="ellipse">
              <a:avLst/>
            </a:prstGeom>
            <a:solidFill>
              <a:schemeClr val="accent1"/>
            </a:solidFill>
            <a:ln w="19050" cap="flat" cmpd="sng">
              <a:solidFill>
                <a:schemeClr val="tx1"/>
              </a:solidFill>
              <a:prstDash val="solid"/>
              <a:headEnd type="none" w="med" len="med"/>
              <a:tailEnd type="none" w="med" len="med"/>
            </a:ln>
          </p:spPr>
          <p:txBody>
            <a:bodyPr wrap="none" lIns="0" tIns="0" rIns="0" anchor="ctr" anchorCtr="1"/>
            <a:lstStyle/>
            <a:p>
              <a:pPr algn="ctr"/>
              <a:r>
                <a:rPr lang="en-US" altLang="zh-CN">
                  <a:latin typeface="Symbol" panose="05050102010706020507" pitchFamily="18" charset="2"/>
                  <a:sym typeface="Symbol" panose="05050102010706020507" pitchFamily="18" charset="2"/>
                </a:rPr>
                <a:t></a:t>
              </a:r>
              <a:endParaRPr lang="en-US" altLang="zh-CN">
                <a:latin typeface="Symbol" panose="05050102010706020507" pitchFamily="18" charset="2"/>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标题 403457"/>
          <p:cNvSpPr>
            <a:spLocks noGrp="1"/>
          </p:cNvSpPr>
          <p:nvPr>
            <p:ph type="title"/>
          </p:nvPr>
        </p:nvSpPr>
        <p:spPr/>
        <p:txBody>
          <a:bodyPr anchor="ctr"/>
          <a:lstStyle/>
          <a:p>
            <a:r>
              <a:rPr lang="en-US" altLang="zh-CN"/>
              <a:t>Euler Tour Traversal</a:t>
            </a:r>
            <a:endParaRPr lang="en-US" altLang="zh-CN"/>
          </a:p>
        </p:txBody>
      </p:sp>
      <p:sp>
        <p:nvSpPr>
          <p:cNvPr id="403459" name="文本占位符 403458"/>
          <p:cNvSpPr>
            <a:spLocks noGrp="1"/>
          </p:cNvSpPr>
          <p:nvPr>
            <p:ph type="body" idx="1"/>
          </p:nvPr>
        </p:nvSpPr>
        <p:spPr>
          <a:xfrm>
            <a:off x="901700" y="1371600"/>
            <a:ext cx="7556500" cy="4891088"/>
          </a:xfrm>
        </p:spPr>
        <p:txBody>
          <a:bodyPr/>
          <a:lstStyle/>
          <a:p>
            <a:pPr>
              <a:buNone/>
            </a:pPr>
            <a:r>
              <a:rPr lang="en-US" altLang="zh-CN" sz="2000" err="1"/>
              <a:t>eulerTour(node</a:t>
            </a:r>
            <a:r>
              <a:rPr lang="en-US" altLang="zh-CN" sz="2000"/>
              <a:t> v) { </a:t>
            </a:r>
            <a:endParaRPr lang="en-US" altLang="zh-CN" sz="2000"/>
          </a:p>
          <a:p>
            <a:pPr>
              <a:buNone/>
            </a:pPr>
            <a:r>
              <a:rPr lang="en-US" altLang="zh-CN" sz="2000"/>
              <a:t>   perform action for visiting node on the left;</a:t>
            </a:r>
            <a:endParaRPr lang="en-US" altLang="zh-CN" sz="2000"/>
          </a:p>
          <a:p>
            <a:pPr>
              <a:buNone/>
            </a:pPr>
            <a:r>
              <a:rPr lang="en-US" altLang="zh-CN" sz="2000"/>
              <a:t>   if v is internal then</a:t>
            </a:r>
            <a:endParaRPr lang="en-US" altLang="zh-CN" sz="2000"/>
          </a:p>
          <a:p>
            <a:pPr>
              <a:buNone/>
            </a:pPr>
            <a:r>
              <a:rPr lang="en-US" altLang="zh-CN" sz="2000" err="1"/>
              <a:t>        eulerTour(v</a:t>
            </a:r>
            <a:r>
              <a:rPr lang="en-US" altLang="zh-CN" sz="2000"/>
              <a:t>-&gt;left);</a:t>
            </a:r>
            <a:endParaRPr lang="en-US" altLang="zh-CN" sz="2000"/>
          </a:p>
          <a:p>
            <a:pPr>
              <a:buNone/>
            </a:pPr>
            <a:r>
              <a:rPr lang="en-US" altLang="zh-CN" sz="2000"/>
              <a:t>   perform action for visiting node from below;</a:t>
            </a:r>
            <a:endParaRPr lang="en-US" altLang="zh-CN" sz="2000"/>
          </a:p>
          <a:p>
            <a:pPr>
              <a:buNone/>
            </a:pPr>
            <a:r>
              <a:rPr lang="en-US" altLang="zh-CN" sz="2000"/>
              <a:t>   if v is internal then</a:t>
            </a:r>
            <a:endParaRPr lang="en-US" altLang="zh-CN" sz="2000"/>
          </a:p>
          <a:p>
            <a:pPr>
              <a:buNone/>
            </a:pPr>
            <a:r>
              <a:rPr lang="en-US" altLang="zh-CN" sz="2000" err="1"/>
              <a:t>        eulerTour(v</a:t>
            </a:r>
            <a:r>
              <a:rPr lang="en-US" altLang="zh-CN" sz="2000"/>
              <a:t>-&gt;right);</a:t>
            </a:r>
            <a:endParaRPr lang="en-US" altLang="zh-CN" sz="2000"/>
          </a:p>
          <a:p>
            <a:pPr>
              <a:buNone/>
            </a:pPr>
            <a:r>
              <a:rPr lang="en-US" altLang="zh-CN" sz="2000"/>
              <a:t>   perform action for visiting node on the right;</a:t>
            </a:r>
            <a:endParaRPr lang="en-US" altLang="zh-CN" sz="2000"/>
          </a:p>
          <a:p>
            <a:pPr>
              <a:buNone/>
            </a:pPr>
            <a:r>
              <a:rPr lang="en-US" altLang="zh-CN" sz="2000"/>
              <a:t>}</a:t>
            </a:r>
            <a:endParaRPr lang="en-US" altLang="zh-CN"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Tree Traversal Summary</a:t>
            </a:r>
            <a:endParaRPr lang="en-US" altLang="zh-CN"/>
          </a:p>
        </p:txBody>
      </p:sp>
      <p:sp>
        <p:nvSpPr>
          <p:cNvPr id="3" name="内容占位符 2"/>
          <p:cNvSpPr>
            <a:spLocks noGrp="1"/>
          </p:cNvSpPr>
          <p:nvPr>
            <p:ph sz="quarter" idx="1"/>
          </p:nvPr>
        </p:nvSpPr>
        <p:spPr/>
        <p:txBody>
          <a:bodyPr/>
          <a:p>
            <a:pPr marL="0" indent="0" algn="l">
              <a:buNone/>
            </a:pPr>
            <a:r>
              <a:rPr lang="zh-CN" altLang="en-US"/>
              <a:t>我们知道，树的基本遍历有4种方式，分别是：</a:t>
            </a:r>
            <a:endParaRPr lang="zh-CN" altLang="en-US"/>
          </a:p>
          <a:p>
            <a:pPr marL="0" indent="0" algn="l">
              <a:buNone/>
            </a:pPr>
            <a:r>
              <a:rPr lang="en-US" altLang="zh-CN"/>
              <a:t>	</a:t>
            </a:r>
            <a:r>
              <a:rPr lang="zh-CN" altLang="en-US"/>
              <a:t>先序遍历；中序遍历；后续遍历；层次遍历。事实上，知道任意两种方式，并不能唯一地确定树的结构</a:t>
            </a:r>
            <a:r>
              <a:rPr lang="en-US" altLang="zh-CN"/>
              <a:t>.</a:t>
            </a:r>
            <a:endParaRPr lang="en-US" altLang="zh-CN"/>
          </a:p>
          <a:p>
            <a:pPr marL="0" indent="0" algn="l">
              <a:buNone/>
            </a:pPr>
            <a:r>
              <a:rPr lang="en-US" altLang="zh-CN"/>
              <a:t>	</a:t>
            </a:r>
            <a:r>
              <a:rPr lang="zh-CN" altLang="en-US"/>
              <a:t>但是，只要知道中序遍历和另外任意一种遍历方式，就一定可以唯一地确定一棵树</a:t>
            </a:r>
            <a:r>
              <a:rPr lang="en-US" altLang="zh-CN"/>
              <a:t>.</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
          </p:nvPr>
        </p:nvSpPr>
        <p:spPr>
          <a:xfrm>
            <a:off x="335915" y="3050540"/>
            <a:ext cx="8153400" cy="962025"/>
          </a:xfrm>
        </p:spPr>
        <p:txBody>
          <a:bodyPr/>
          <a:p>
            <a:pPr marL="365760" lvl="1" indent="0" algn="ctr">
              <a:buNone/>
            </a:pPr>
            <a:r>
              <a:rPr lang="en-US" altLang="zh-CN" sz="4000"/>
              <a:t>BST(Binary Search Tree)</a:t>
            </a:r>
            <a:endParaRPr lang="en-US" altLang="zh-CN"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标题 368641"/>
          <p:cNvSpPr>
            <a:spLocks noGrp="1"/>
          </p:cNvSpPr>
          <p:nvPr>
            <p:ph type="title"/>
          </p:nvPr>
        </p:nvSpPr>
        <p:spPr/>
        <p:txBody>
          <a:bodyPr anchor="ctr"/>
          <a:lstStyle/>
          <a:p>
            <a:r>
              <a:rPr lang="en-US" altLang="zh-CN"/>
              <a:t>Computer Scientist’s View</a:t>
            </a:r>
            <a:endParaRPr lang="en-US" altLang="zh-CN"/>
          </a:p>
        </p:txBody>
      </p:sp>
      <p:pic>
        <p:nvPicPr>
          <p:cNvPr id="368643" name="图片 368642" descr="up"/>
          <p:cNvPicPr>
            <a:picLocks noChangeAspect="1"/>
          </p:cNvPicPr>
          <p:nvPr/>
        </p:nvPicPr>
        <p:blipFill>
          <a:blip r:embed="rId1"/>
          <a:stretch>
            <a:fillRect/>
          </a:stretch>
        </p:blipFill>
        <p:spPr>
          <a:xfrm>
            <a:off x="2743200" y="2133600"/>
            <a:ext cx="3048000" cy="3048000"/>
          </a:xfrm>
          <a:prstGeom prst="rect">
            <a:avLst/>
          </a:prstGeom>
          <a:noFill/>
          <a:ln w="9525">
            <a:noFill/>
          </a:ln>
        </p:spPr>
      </p:pic>
      <p:sp>
        <p:nvSpPr>
          <p:cNvPr id="368644" name="文本框 368643"/>
          <p:cNvSpPr txBox="1"/>
          <p:nvPr/>
        </p:nvSpPr>
        <p:spPr>
          <a:xfrm>
            <a:off x="533400" y="4495800"/>
            <a:ext cx="1905000" cy="592138"/>
          </a:xfrm>
          <a:prstGeom prst="rect">
            <a:avLst/>
          </a:prstGeom>
          <a:noFill/>
          <a:ln w="12700" cap="flat" cmpd="sng">
            <a:solidFill>
              <a:srgbClr val="FFFFFF"/>
            </a:solidFill>
            <a:prstDash val="solid"/>
            <a:miter/>
            <a:headEnd type="none" w="sm" len="sm"/>
            <a:tailEnd type="none" w="sm" len="sm"/>
          </a:ln>
        </p:spPr>
        <p:txBody>
          <a:bodyPr>
            <a:spAutoFit/>
          </a:bodyPr>
          <a:lstStyle/>
          <a:p>
            <a:pPr eaLnBrk="0" hangingPunct="0">
              <a:spcBef>
                <a:spcPct val="50000"/>
              </a:spcBef>
            </a:pPr>
            <a:r>
              <a:rPr lang="en-US" altLang="zh-CN" sz="3200">
                <a:latin typeface="Times New Roman" panose="02020603050405020304" pitchFamily="18" charset="0"/>
              </a:rPr>
              <a:t>branches</a:t>
            </a:r>
            <a:endParaRPr lang="en-US" altLang="zh-CN" sz="3200">
              <a:latin typeface="Times New Roman" panose="02020603050405020304" pitchFamily="18" charset="0"/>
            </a:endParaRPr>
          </a:p>
        </p:txBody>
      </p:sp>
      <p:sp>
        <p:nvSpPr>
          <p:cNvPr id="368645" name="直接连接符 368644"/>
          <p:cNvSpPr/>
          <p:nvPr/>
        </p:nvSpPr>
        <p:spPr>
          <a:xfrm flipV="1">
            <a:off x="2133600" y="3657600"/>
            <a:ext cx="1752600" cy="990600"/>
          </a:xfrm>
          <a:prstGeom prst="line">
            <a:avLst/>
          </a:prstGeom>
          <a:ln w="38100" cap="flat" cmpd="sng">
            <a:solidFill>
              <a:schemeClr val="accent1"/>
            </a:solidFill>
            <a:prstDash val="solid"/>
            <a:headEnd type="none" w="sm" len="sm"/>
            <a:tailEnd type="triangle" w="med" len="med"/>
          </a:ln>
        </p:spPr>
      </p:sp>
      <p:sp>
        <p:nvSpPr>
          <p:cNvPr id="368646" name="直接连接符 368645"/>
          <p:cNvSpPr/>
          <p:nvPr/>
        </p:nvSpPr>
        <p:spPr>
          <a:xfrm flipV="1">
            <a:off x="2209800" y="4038600"/>
            <a:ext cx="1447800" cy="838200"/>
          </a:xfrm>
          <a:prstGeom prst="line">
            <a:avLst/>
          </a:prstGeom>
          <a:ln w="38100" cap="flat" cmpd="sng">
            <a:solidFill>
              <a:schemeClr val="accent1"/>
            </a:solidFill>
            <a:prstDash val="solid"/>
            <a:headEnd type="none" w="sm" len="sm"/>
            <a:tailEnd type="triangle" w="med" len="med"/>
          </a:ln>
        </p:spPr>
      </p:sp>
      <p:sp>
        <p:nvSpPr>
          <p:cNvPr id="368647" name="直接连接符 368646"/>
          <p:cNvSpPr/>
          <p:nvPr/>
        </p:nvSpPr>
        <p:spPr>
          <a:xfrm flipH="1">
            <a:off x="4724400" y="3200400"/>
            <a:ext cx="1981200" cy="914400"/>
          </a:xfrm>
          <a:prstGeom prst="line">
            <a:avLst/>
          </a:prstGeom>
          <a:ln w="38100" cap="flat" cmpd="sng">
            <a:solidFill>
              <a:schemeClr val="accent1"/>
            </a:solidFill>
            <a:prstDash val="solid"/>
            <a:headEnd type="none" w="sm" len="sm"/>
            <a:tailEnd type="triangle" w="med" len="med"/>
          </a:ln>
        </p:spPr>
      </p:sp>
      <p:sp>
        <p:nvSpPr>
          <p:cNvPr id="368648" name="直接连接符 368647"/>
          <p:cNvSpPr/>
          <p:nvPr/>
        </p:nvSpPr>
        <p:spPr>
          <a:xfrm flipH="1">
            <a:off x="4800600" y="3352800"/>
            <a:ext cx="1981200" cy="914400"/>
          </a:xfrm>
          <a:prstGeom prst="line">
            <a:avLst/>
          </a:prstGeom>
          <a:ln w="38100" cap="flat" cmpd="sng">
            <a:solidFill>
              <a:schemeClr val="accent1"/>
            </a:solidFill>
            <a:prstDash val="solid"/>
            <a:headEnd type="none" w="sm" len="sm"/>
            <a:tailEnd type="triangle" w="med" len="med"/>
          </a:ln>
        </p:spPr>
      </p:sp>
      <p:sp>
        <p:nvSpPr>
          <p:cNvPr id="368649" name="文本框 368648"/>
          <p:cNvSpPr txBox="1"/>
          <p:nvPr/>
        </p:nvSpPr>
        <p:spPr>
          <a:xfrm>
            <a:off x="6705600" y="2667000"/>
            <a:ext cx="1371600" cy="579438"/>
          </a:xfrm>
          <a:prstGeom prst="rect">
            <a:avLst/>
          </a:prstGeom>
          <a:noFill/>
          <a:ln w="12700">
            <a:noFill/>
          </a:ln>
        </p:spPr>
        <p:txBody>
          <a:bodyPr>
            <a:spAutoFit/>
          </a:bodyPr>
          <a:lstStyle/>
          <a:p>
            <a:pPr eaLnBrk="0" hangingPunct="0">
              <a:spcBef>
                <a:spcPct val="50000"/>
              </a:spcBef>
            </a:pPr>
            <a:r>
              <a:rPr lang="en-US" altLang="zh-CN" sz="3200">
                <a:latin typeface="Times New Roman" panose="02020603050405020304" pitchFamily="18" charset="0"/>
              </a:rPr>
              <a:t>leaves</a:t>
            </a:r>
            <a:endParaRPr lang="en-US" altLang="zh-CN" sz="3200">
              <a:latin typeface="Times New Roman" panose="02020603050405020304" pitchFamily="18" charset="0"/>
            </a:endParaRPr>
          </a:p>
        </p:txBody>
      </p:sp>
      <p:sp>
        <p:nvSpPr>
          <p:cNvPr id="368650" name="直接连接符 368649"/>
          <p:cNvSpPr/>
          <p:nvPr/>
        </p:nvSpPr>
        <p:spPr>
          <a:xfrm flipH="1">
            <a:off x="4572000" y="3048000"/>
            <a:ext cx="1981200" cy="914400"/>
          </a:xfrm>
          <a:prstGeom prst="line">
            <a:avLst/>
          </a:prstGeom>
          <a:ln w="38100" cap="flat" cmpd="sng">
            <a:solidFill>
              <a:schemeClr val="accent1"/>
            </a:solidFill>
            <a:prstDash val="solid"/>
            <a:headEnd type="none" w="sm" len="sm"/>
            <a:tailEnd type="triangle" w="med" len="med"/>
          </a:ln>
        </p:spPr>
      </p:sp>
      <p:grpSp>
        <p:nvGrpSpPr>
          <p:cNvPr id="368651" name="组合 368650"/>
          <p:cNvGrpSpPr/>
          <p:nvPr/>
        </p:nvGrpSpPr>
        <p:grpSpPr>
          <a:xfrm>
            <a:off x="1143000" y="1752600"/>
            <a:ext cx="2971800" cy="1143000"/>
            <a:chOff x="720" y="1104"/>
            <a:chExt cx="1872" cy="720"/>
          </a:xfrm>
        </p:grpSpPr>
        <p:sp>
          <p:nvSpPr>
            <p:cNvPr id="368652" name="文本框 368651"/>
            <p:cNvSpPr txBox="1"/>
            <p:nvPr/>
          </p:nvSpPr>
          <p:spPr>
            <a:xfrm>
              <a:off x="720" y="1104"/>
              <a:ext cx="624" cy="389"/>
            </a:xfrm>
            <a:prstGeom prst="rect">
              <a:avLst/>
            </a:prstGeom>
            <a:noFill/>
            <a:ln w="38100" cap="flat" cmpd="sng">
              <a:solidFill>
                <a:srgbClr val="FFFFFF"/>
              </a:solidFill>
              <a:prstDash val="solid"/>
              <a:miter/>
              <a:headEnd type="none" w="sm" len="sm"/>
              <a:tailEnd type="none" w="sm" len="sm"/>
            </a:ln>
          </p:spPr>
          <p:txBody>
            <a:bodyPr>
              <a:spAutoFit/>
            </a:bodyPr>
            <a:lstStyle/>
            <a:p>
              <a:pPr eaLnBrk="0" hangingPunct="0">
                <a:spcBef>
                  <a:spcPct val="50000"/>
                </a:spcBef>
              </a:pPr>
              <a:r>
                <a:rPr lang="en-US" altLang="zh-CN" sz="3200">
                  <a:latin typeface="Times New Roman" panose="02020603050405020304" pitchFamily="18" charset="0"/>
                </a:rPr>
                <a:t>root</a:t>
              </a:r>
              <a:endParaRPr lang="en-US" altLang="zh-CN" sz="3200">
                <a:latin typeface="Times New Roman" panose="02020603050405020304" pitchFamily="18" charset="0"/>
              </a:endParaRPr>
            </a:p>
          </p:txBody>
        </p:sp>
        <p:sp>
          <p:nvSpPr>
            <p:cNvPr id="368653" name="直接连接符 368652"/>
            <p:cNvSpPr/>
            <p:nvPr/>
          </p:nvSpPr>
          <p:spPr>
            <a:xfrm>
              <a:off x="1200" y="1344"/>
              <a:ext cx="1392" cy="480"/>
            </a:xfrm>
            <a:prstGeom prst="line">
              <a:avLst/>
            </a:prstGeom>
            <a:ln w="38100" cap="flat" cmpd="sng">
              <a:solidFill>
                <a:schemeClr val="hlink"/>
              </a:solidFill>
              <a:prstDash val="solid"/>
              <a:headEnd type="none" w="sm" len="sm"/>
              <a:tailEnd type="triangle" w="med" len="med"/>
            </a:ln>
          </p:spPr>
        </p:sp>
      </p:grpSp>
      <p:grpSp>
        <p:nvGrpSpPr>
          <p:cNvPr id="368654" name="组合 368653"/>
          <p:cNvGrpSpPr/>
          <p:nvPr/>
        </p:nvGrpSpPr>
        <p:grpSpPr>
          <a:xfrm>
            <a:off x="3581400" y="3276600"/>
            <a:ext cx="1676400" cy="2484438"/>
            <a:chOff x="2256" y="2064"/>
            <a:chExt cx="1056" cy="1565"/>
          </a:xfrm>
        </p:grpSpPr>
        <p:sp>
          <p:nvSpPr>
            <p:cNvPr id="368655" name="直接连接符 368654"/>
            <p:cNvSpPr/>
            <p:nvPr/>
          </p:nvSpPr>
          <p:spPr>
            <a:xfrm>
              <a:off x="2688" y="2064"/>
              <a:ext cx="0" cy="1248"/>
            </a:xfrm>
            <a:prstGeom prst="line">
              <a:avLst/>
            </a:prstGeom>
            <a:ln w="38100" cap="flat" cmpd="sng">
              <a:solidFill>
                <a:schemeClr val="folHlink"/>
              </a:solidFill>
              <a:prstDash val="solid"/>
              <a:headEnd type="triangle" w="med" len="med"/>
              <a:tailEnd type="none" w="med" len="med"/>
            </a:ln>
          </p:spPr>
        </p:sp>
        <p:sp>
          <p:nvSpPr>
            <p:cNvPr id="368656" name="直接连接符 368655"/>
            <p:cNvSpPr/>
            <p:nvPr/>
          </p:nvSpPr>
          <p:spPr>
            <a:xfrm>
              <a:off x="2544" y="2256"/>
              <a:ext cx="0" cy="1056"/>
            </a:xfrm>
            <a:prstGeom prst="line">
              <a:avLst/>
            </a:prstGeom>
            <a:ln w="38100" cap="flat" cmpd="sng">
              <a:solidFill>
                <a:schemeClr val="folHlink"/>
              </a:solidFill>
              <a:prstDash val="solid"/>
              <a:headEnd type="triangle" w="med" len="med"/>
              <a:tailEnd type="none" w="med" len="med"/>
            </a:ln>
          </p:spPr>
        </p:sp>
        <p:sp>
          <p:nvSpPr>
            <p:cNvPr id="368657" name="文本框 368656"/>
            <p:cNvSpPr txBox="1"/>
            <p:nvPr/>
          </p:nvSpPr>
          <p:spPr>
            <a:xfrm>
              <a:off x="2256" y="3264"/>
              <a:ext cx="1056" cy="365"/>
            </a:xfrm>
            <a:prstGeom prst="rect">
              <a:avLst/>
            </a:prstGeom>
            <a:noFill/>
            <a:ln w="12700">
              <a:noFill/>
            </a:ln>
          </p:spPr>
          <p:txBody>
            <a:bodyPr>
              <a:spAutoFit/>
            </a:bodyPr>
            <a:lstStyle/>
            <a:p>
              <a:pPr eaLnBrk="0" hangingPunct="0">
                <a:spcBef>
                  <a:spcPct val="50000"/>
                </a:spcBef>
              </a:pPr>
              <a:r>
                <a:rPr lang="en-US" altLang="zh-CN" sz="3200">
                  <a:latin typeface="Times New Roman" panose="02020603050405020304" pitchFamily="18" charset="0"/>
                </a:rPr>
                <a:t>nodes</a:t>
              </a:r>
              <a:endParaRPr lang="en-US" altLang="zh-CN" sz="3200">
                <a:latin typeface="Times New Roman" panose="02020603050405020304" pitchFamily="18" charset="0"/>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71905" y="228600"/>
            <a:ext cx="7494270" cy="990600"/>
          </a:xfrm>
        </p:spPr>
        <p:txBody>
          <a:bodyPr/>
          <a:p>
            <a:r>
              <a:rPr lang="en-US" altLang="zh-CN"/>
              <a:t>Binary Search Trees</a:t>
            </a:r>
            <a:endParaRPr lang="en-US" altLang="zh-CN"/>
          </a:p>
        </p:txBody>
      </p:sp>
      <p:sp>
        <p:nvSpPr>
          <p:cNvPr id="3" name="内容占位符 2"/>
          <p:cNvSpPr>
            <a:spLocks noGrp="1"/>
          </p:cNvSpPr>
          <p:nvPr>
            <p:ph sz="quarter" idx="1"/>
          </p:nvPr>
        </p:nvSpPr>
        <p:spPr/>
        <p:txBody>
          <a:bodyPr/>
          <a:p>
            <a:r>
              <a:rPr lang="en-US" altLang="zh-CN"/>
              <a:t>A data structure for efficient searching, insertion and deletion.</a:t>
            </a:r>
            <a:endParaRPr lang="en-US" altLang="zh-CN"/>
          </a:p>
          <a:p>
            <a:r>
              <a:rPr lang="en-US" altLang="zh-CN"/>
              <a:t>Binary search tree property:	</a:t>
            </a:r>
            <a:endParaRPr lang="en-US" altLang="zh-CN"/>
          </a:p>
          <a:p>
            <a:pPr lvl="1"/>
            <a:r>
              <a:rPr lang="en-US" altLang="zh-CN"/>
              <a:t>For every node X, all the keys in its left subtree are smaller than the key value in X.</a:t>
            </a:r>
            <a:endParaRPr lang="en-US" altLang="zh-CN"/>
          </a:p>
          <a:p>
            <a:pPr lvl="1"/>
            <a:r>
              <a:rPr lang="en-US" altLang="zh-CN"/>
              <a:t>All the keys in its right subtree are larger than the key value in X.</a:t>
            </a:r>
            <a:endParaRPr lang="en-US" altLang="zh-CN"/>
          </a:p>
        </p:txBody>
      </p:sp>
      <p:graphicFrame>
        <p:nvGraphicFramePr>
          <p:cNvPr id="289796" name="对象 289795"/>
          <p:cNvGraphicFramePr/>
          <p:nvPr/>
        </p:nvGraphicFramePr>
        <p:xfrm>
          <a:off x="4956175" y="3984625"/>
          <a:ext cx="3810000" cy="2854325"/>
        </p:xfrm>
        <a:graphic>
          <a:graphicData uri="http://schemas.openxmlformats.org/presentationml/2006/ole">
            <mc:AlternateContent xmlns:mc="http://schemas.openxmlformats.org/markup-compatibility/2006">
              <mc:Choice xmlns:v="urn:schemas-microsoft-com:vml" Requires="v">
                <p:oleObj spid="_x0000_s3082" name="" r:id="rId1" imgW="3305175" imgH="2476500" progId="Paint.Picture">
                  <p:embed/>
                </p:oleObj>
              </mc:Choice>
              <mc:Fallback>
                <p:oleObj name="" r:id="rId1" imgW="3305175" imgH="2476500" progId="Paint.Picture">
                  <p:embed/>
                  <p:pic>
                    <p:nvPicPr>
                      <p:cNvPr id="0" name="图片 3081"/>
                      <p:cNvPicPr/>
                      <p:nvPr/>
                    </p:nvPicPr>
                    <p:blipFill>
                      <a:blip r:embed="rId2"/>
                      <a:stretch>
                        <a:fillRect/>
                      </a:stretch>
                    </p:blipFill>
                    <p:spPr>
                      <a:xfrm>
                        <a:off x="4956175" y="3984625"/>
                        <a:ext cx="3810000" cy="2854325"/>
                      </a:xfrm>
                      <a:prstGeom prst="rect">
                        <a:avLst/>
                      </a:prstGeom>
                      <a:noFill/>
                      <a:ln w="38100">
                        <a:miter/>
                      </a:ln>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924" name="图片 209923" descr="fig4_15"/>
          <p:cNvPicPr>
            <a:picLocks noChangeAspect="1"/>
          </p:cNvPicPr>
          <p:nvPr/>
        </p:nvPicPr>
        <p:blipFill>
          <a:blip r:embed="rId1">
            <a:lum bright="-20001" contrast="60000"/>
          </a:blip>
          <a:srcRect b="7988"/>
          <a:stretch>
            <a:fillRect/>
          </a:stretch>
        </p:blipFill>
        <p:spPr>
          <a:xfrm>
            <a:off x="990600" y="1752600"/>
            <a:ext cx="7086600" cy="2743200"/>
          </a:xfrm>
          <a:prstGeom prst="rect">
            <a:avLst/>
          </a:prstGeom>
          <a:noFill/>
          <a:ln w="9525">
            <a:noFill/>
          </a:ln>
        </p:spPr>
      </p:pic>
      <p:sp>
        <p:nvSpPr>
          <p:cNvPr id="209925" name="文本框 209924"/>
          <p:cNvSpPr txBox="1"/>
          <p:nvPr/>
        </p:nvSpPr>
        <p:spPr>
          <a:xfrm>
            <a:off x="1143000" y="4648200"/>
            <a:ext cx="2624138" cy="396875"/>
          </a:xfrm>
          <a:prstGeom prst="rect">
            <a:avLst/>
          </a:prstGeom>
          <a:noFill/>
          <a:ln w="31750">
            <a:noFill/>
          </a:ln>
        </p:spPr>
        <p:txBody>
          <a:bodyPr wrap="none" anchor="t">
            <a:spAutoFit/>
          </a:bodyPr>
          <a:p>
            <a:pPr>
              <a:buClr>
                <a:schemeClr val="tx2"/>
              </a:buClr>
              <a:buSzPct val="75000"/>
              <a:buFont typeface="Monotype Sorts" pitchFamily="2" charset="2"/>
              <a:buNone/>
            </a:pPr>
            <a:r>
              <a:rPr lang="en-US" altLang="zh-TW">
                <a:ea typeface="PMingLiU" pitchFamily="18" charset="-120"/>
              </a:rPr>
              <a:t>A binary search tree</a:t>
            </a:r>
            <a:endParaRPr lang="en-US" altLang="zh-TW">
              <a:ea typeface="PMingLiU" pitchFamily="18" charset="-120"/>
            </a:endParaRPr>
          </a:p>
        </p:txBody>
      </p:sp>
      <p:sp>
        <p:nvSpPr>
          <p:cNvPr id="209926" name="文本框 209925"/>
          <p:cNvSpPr txBox="1"/>
          <p:nvPr/>
        </p:nvSpPr>
        <p:spPr>
          <a:xfrm>
            <a:off x="5105400" y="4724400"/>
            <a:ext cx="3074988" cy="396875"/>
          </a:xfrm>
          <a:prstGeom prst="rect">
            <a:avLst/>
          </a:prstGeom>
          <a:noFill/>
          <a:ln w="31750">
            <a:noFill/>
          </a:ln>
        </p:spPr>
        <p:txBody>
          <a:bodyPr wrap="none" anchor="t">
            <a:spAutoFit/>
          </a:bodyPr>
          <a:p>
            <a:pPr>
              <a:buClr>
                <a:schemeClr val="tx2"/>
              </a:buClr>
              <a:buSzPct val="75000"/>
              <a:buFont typeface="Monotype Sorts" pitchFamily="2" charset="2"/>
              <a:buNone/>
            </a:pPr>
            <a:r>
              <a:rPr lang="en-US" altLang="zh-TW">
                <a:ea typeface="PMingLiU" pitchFamily="18" charset="-120"/>
              </a:rPr>
              <a:t>Not a binary search tree</a:t>
            </a:r>
            <a:endParaRPr lang="en-US" altLang="zh-TW">
              <a:ea typeface="PMingLiU" pitchFamily="18" charset="-120"/>
            </a:endParaRPr>
          </a:p>
        </p:txBody>
      </p:sp>
      <p:sp>
        <p:nvSpPr>
          <p:cNvPr id="4" name="标题 3"/>
          <p:cNvSpPr>
            <a:spLocks noGrp="1"/>
          </p:cNvSpPr>
          <p:nvPr>
            <p:ph type="title"/>
          </p:nvPr>
        </p:nvSpPr>
        <p:spPr>
          <a:xfrm>
            <a:off x="1271905" y="228600"/>
            <a:ext cx="7494270" cy="990600"/>
          </a:xfrm>
        </p:spPr>
        <p:txBody>
          <a:bodyPr/>
          <a:p>
            <a:r>
              <a:rPr lang="en-US" altLang="zh-CN"/>
              <a:t>Binary Search Trees</a:t>
            </a:r>
            <a:endParaRPr lang="en-US" altLang="zh-CN"/>
          </a:p>
        </p:txBody>
      </p:sp>
      <p:sp>
        <p:nvSpPr>
          <p:cNvPr id="5" name="文本框 4"/>
          <p:cNvSpPr txBox="1"/>
          <p:nvPr/>
        </p:nvSpPr>
        <p:spPr>
          <a:xfrm>
            <a:off x="1143000" y="5502275"/>
            <a:ext cx="6422390" cy="368300"/>
          </a:xfrm>
          <a:prstGeom prst="rect">
            <a:avLst/>
          </a:prstGeom>
          <a:noFill/>
        </p:spPr>
        <p:txBody>
          <a:bodyPr wrap="square" rtlCol="0" anchor="t">
            <a:spAutoFit/>
          </a:bodyPr>
          <a:p>
            <a:r>
              <a:rPr lang="zh-CN" altLang="en-US"/>
              <a:t>BST的中序遍历必定是严格递增的。</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292866"/>
          <p:cNvSpPr>
            <a:spLocks noGrp="1"/>
          </p:cNvSpPr>
          <p:nvPr/>
        </p:nvSpPr>
        <p:spPr>
          <a:xfrm>
            <a:off x="609600" y="1660525"/>
            <a:ext cx="7848600" cy="4800600"/>
          </a:xfrm>
          <a:prstGeom prst="rect">
            <a:avLst/>
          </a:prstGeom>
          <a:noFill/>
          <a:ln w="9525">
            <a:noFill/>
          </a:ln>
        </p:spPr>
        <p:txBody>
          <a:bodyPr lIns="92075" tIns="46038" rIns="92075" bIns="46038"/>
          <a:lstStyle>
            <a:lvl1pPr marL="342900" lvl="0" indent="-342900" algn="l" defTabSz="914400" rtl="0" eaLnBrk="0" fontAlgn="base" latinLnBrk="0" hangingPunct="0">
              <a:lnSpc>
                <a:spcPct val="100000"/>
              </a:lnSpc>
              <a:spcBef>
                <a:spcPct val="20000"/>
              </a:spcBef>
              <a:spcAft>
                <a:spcPct val="0"/>
              </a:spcAft>
              <a:buClr>
                <a:schemeClr val="folHlink"/>
              </a:buClr>
              <a:buSzPct val="75000"/>
              <a:buFont typeface="Monotype Sorts" pitchFamily="2" charset="2"/>
              <a:buChar char="*"/>
              <a:defRPr sz="2800" b="0"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lr>
                <a:schemeClr val="folHlink"/>
              </a:buClr>
              <a:buSzPct val="80000"/>
              <a:buFont typeface="Monotype Sorts" pitchFamily="2" charset="2"/>
              <a:buChar char="n"/>
              <a:defRPr sz="2400" b="0" i="0" u="none" kern="1200" baseline="0">
                <a:solidFill>
                  <a:schemeClr val="tx1"/>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lr>
                <a:schemeClr val="folHlink"/>
              </a:buClr>
              <a:buSzPct val="80000"/>
              <a:buFont typeface="Monotype Sorts" pitchFamily="2" charset="2"/>
              <a:buChar char="1"/>
              <a:defRPr sz="2000" b="0" i="0" u="none" kern="1200" baseline="0">
                <a:solidFill>
                  <a:schemeClr val="tx1"/>
                </a:solidFill>
                <a:latin typeface="+mn-lt"/>
                <a:ea typeface="+mn-ea"/>
                <a:cs typeface="+mn-cs"/>
              </a:defRPr>
            </a:lvl3pPr>
            <a:lvl4pPr marL="1600200" lvl="3"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0" i="0" u="none" kern="1200" baseline="0">
                <a:solidFill>
                  <a:schemeClr val="tx1"/>
                </a:solidFill>
                <a:latin typeface="+mn-lt"/>
                <a:ea typeface="+mn-ea"/>
                <a:cs typeface="+mn-cs"/>
              </a:defRPr>
            </a:lvl4pPr>
            <a:lvl5pPr marL="2057400" lvl="4" indent="-228600" algn="l" defTabSz="914400" rtl="0" eaLnBrk="0" fontAlgn="base" latinLnBrk="0" hangingPunct="0">
              <a:lnSpc>
                <a:spcPct val="100000"/>
              </a:lnSpc>
              <a:spcBef>
                <a:spcPct val="20000"/>
              </a:spcBef>
              <a:spcAft>
                <a:spcPct val="0"/>
              </a:spcAft>
              <a:buClr>
                <a:schemeClr val="folHlink"/>
              </a:buClr>
              <a:buSzPct val="80000"/>
              <a:buFont typeface="Monotype Sorts" pitchFamily="2" charset="2"/>
              <a:buChar char="n"/>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folHlink"/>
              </a:buClr>
              <a:buSzPct val="80000"/>
              <a:buFont typeface="Monotype Sorts" pitchFamily="2" charset="2"/>
              <a:buChar char="n"/>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folHlink"/>
              </a:buClr>
              <a:buSzPct val="80000"/>
              <a:buFont typeface="Monotype Sorts" pitchFamily="2" charset="2"/>
              <a:buChar char="n"/>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folHlink"/>
              </a:buClr>
              <a:buSzPct val="80000"/>
              <a:buFont typeface="Monotype Sorts" pitchFamily="2" charset="2"/>
              <a:buChar char="n"/>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folHlink"/>
              </a:buClr>
              <a:buSzPct val="80000"/>
              <a:buFont typeface="Monotype Sorts" pitchFamily="2" charset="2"/>
              <a:buChar char="n"/>
              <a:defRPr sz="2000" b="0" i="0" u="none" kern="1200" baseline="0">
                <a:solidFill>
                  <a:schemeClr val="tx1"/>
                </a:solidFill>
                <a:latin typeface="+mn-lt"/>
                <a:ea typeface="+mn-ea"/>
                <a:cs typeface="+mn-cs"/>
              </a:defRPr>
            </a:lvl9pPr>
          </a:lstStyle>
          <a:p>
            <a:pPr>
              <a:lnSpc>
                <a:spcPct val="90000"/>
              </a:lnSpc>
            </a:pPr>
            <a:endParaRPr lang="en-US" altLang="zh-TW">
              <a:ea typeface="PMingLiU" pitchFamily="18" charset="-120"/>
            </a:endParaRPr>
          </a:p>
          <a:p>
            <a:pPr>
              <a:lnSpc>
                <a:spcPct val="90000"/>
              </a:lnSpc>
            </a:pPr>
            <a:endParaRPr lang="en-US" altLang="zh-TW">
              <a:ea typeface="PMingLiU" pitchFamily="18" charset="-120"/>
            </a:endParaRPr>
          </a:p>
          <a:p>
            <a:pPr>
              <a:lnSpc>
                <a:spcPct val="90000"/>
              </a:lnSpc>
            </a:pPr>
            <a:endParaRPr lang="en-US" altLang="zh-TW">
              <a:ea typeface="PMingLiU" pitchFamily="18" charset="-120"/>
            </a:endParaRPr>
          </a:p>
          <a:p>
            <a:pPr>
              <a:lnSpc>
                <a:spcPct val="90000"/>
              </a:lnSpc>
            </a:pPr>
            <a:endParaRPr lang="en-US" altLang="zh-TW">
              <a:ea typeface="PMingLiU" pitchFamily="18" charset="-120"/>
            </a:endParaRPr>
          </a:p>
          <a:p>
            <a:pPr>
              <a:lnSpc>
                <a:spcPct val="90000"/>
              </a:lnSpc>
            </a:pPr>
            <a:endParaRPr lang="en-US" altLang="zh-TW">
              <a:ea typeface="PMingLiU" pitchFamily="18" charset="-120"/>
            </a:endParaRPr>
          </a:p>
          <a:p>
            <a:pPr>
              <a:lnSpc>
                <a:spcPct val="90000"/>
              </a:lnSpc>
            </a:pPr>
            <a:endParaRPr lang="en-US" altLang="zh-TW">
              <a:ea typeface="PMingLiU" pitchFamily="18" charset="-120"/>
            </a:endParaRPr>
          </a:p>
          <a:p>
            <a:pPr>
              <a:lnSpc>
                <a:spcPct val="90000"/>
              </a:lnSpc>
            </a:pPr>
            <a:endParaRPr lang="en-US" altLang="zh-TW">
              <a:ea typeface="PMingLiU" pitchFamily="18" charset="-120"/>
            </a:endParaRPr>
          </a:p>
          <a:p>
            <a:pPr>
              <a:lnSpc>
                <a:spcPct val="90000"/>
              </a:lnSpc>
            </a:pPr>
            <a:endParaRPr lang="en-US" altLang="zh-TW">
              <a:ea typeface="PMingLiU" pitchFamily="18" charset="-120"/>
            </a:endParaRPr>
          </a:p>
          <a:p>
            <a:pPr>
              <a:lnSpc>
                <a:spcPct val="90000"/>
              </a:lnSpc>
            </a:pPr>
            <a:r>
              <a:rPr lang="en-US" altLang="zh-TW">
                <a:solidFill>
                  <a:srgbClr val="FFFF00"/>
                </a:solidFill>
                <a:ea typeface="PMingLiU" pitchFamily="18" charset="-120"/>
              </a:rPr>
              <a:t>Average depth</a:t>
            </a:r>
            <a:r>
              <a:rPr lang="en-US" altLang="zh-TW">
                <a:ea typeface="PMingLiU" pitchFamily="18" charset="-120"/>
              </a:rPr>
              <a:t> of a node is </a:t>
            </a:r>
            <a:r>
              <a:rPr lang="en-US" altLang="zh-TW" err="1">
                <a:solidFill>
                  <a:srgbClr val="00FF00"/>
                </a:solidFill>
                <a:ea typeface="PMingLiU" pitchFamily="18" charset="-120"/>
              </a:rPr>
              <a:t>O(log</a:t>
            </a:r>
            <a:r>
              <a:rPr lang="en-US" altLang="zh-TW">
                <a:solidFill>
                  <a:srgbClr val="00FF00"/>
                </a:solidFill>
                <a:ea typeface="PMingLiU" pitchFamily="18" charset="-120"/>
              </a:rPr>
              <a:t> N)</a:t>
            </a:r>
            <a:endParaRPr lang="en-US" altLang="zh-TW">
              <a:solidFill>
                <a:srgbClr val="00FF00"/>
              </a:solidFill>
              <a:ea typeface="PMingLiU" pitchFamily="18" charset="-120"/>
            </a:endParaRPr>
          </a:p>
          <a:p>
            <a:pPr>
              <a:lnSpc>
                <a:spcPct val="90000"/>
              </a:lnSpc>
            </a:pPr>
            <a:r>
              <a:rPr lang="en-US" altLang="zh-TW">
                <a:solidFill>
                  <a:srgbClr val="FFFF00"/>
                </a:solidFill>
                <a:ea typeface="PMingLiU" pitchFamily="18" charset="-120"/>
              </a:rPr>
              <a:t>Maximum depth</a:t>
            </a:r>
            <a:r>
              <a:rPr lang="en-US" altLang="zh-TW">
                <a:ea typeface="PMingLiU" pitchFamily="18" charset="-120"/>
              </a:rPr>
              <a:t> of a node is </a:t>
            </a:r>
            <a:r>
              <a:rPr lang="en-US" altLang="zh-TW">
                <a:solidFill>
                  <a:srgbClr val="00FF00"/>
                </a:solidFill>
                <a:ea typeface="PMingLiU" pitchFamily="18" charset="-120"/>
              </a:rPr>
              <a:t>O(N)</a:t>
            </a:r>
            <a:endParaRPr lang="en-US" altLang="zh-TW">
              <a:solidFill>
                <a:srgbClr val="00FF00"/>
              </a:solidFill>
              <a:ea typeface="PMingLiU" pitchFamily="18" charset="-120"/>
            </a:endParaRPr>
          </a:p>
          <a:p>
            <a:pPr>
              <a:lnSpc>
                <a:spcPct val="90000"/>
              </a:lnSpc>
            </a:pPr>
            <a:endParaRPr lang="en-US" altLang="zh-TW">
              <a:solidFill>
                <a:srgbClr val="00FF00"/>
              </a:solidFill>
              <a:ea typeface="PMingLiU" pitchFamily="18" charset="-120"/>
            </a:endParaRPr>
          </a:p>
        </p:txBody>
      </p:sp>
      <p:graphicFrame>
        <p:nvGraphicFramePr>
          <p:cNvPr id="5" name="对象 4"/>
          <p:cNvGraphicFramePr/>
          <p:nvPr/>
        </p:nvGraphicFramePr>
        <p:xfrm>
          <a:off x="1447800" y="1584325"/>
          <a:ext cx="5715000" cy="3643313"/>
        </p:xfrm>
        <a:graphic>
          <a:graphicData uri="http://schemas.openxmlformats.org/presentationml/2006/ole">
            <mc:AlternateContent xmlns:mc="http://schemas.openxmlformats.org/markup-compatibility/2006">
              <mc:Choice xmlns:v="urn:schemas-microsoft-com:vml" Requires="v">
                <p:oleObj spid="_x0000_s6" name="" r:id="rId1" imgW="3810000" imgH="2428875" progId="Paint.Picture">
                  <p:embed/>
                </p:oleObj>
              </mc:Choice>
              <mc:Fallback>
                <p:oleObj name="" r:id="rId1" imgW="3810000" imgH="2428875" progId="Paint.Picture">
                  <p:embed/>
                  <p:pic>
                    <p:nvPicPr>
                      <p:cNvPr id="0" name="图片 3082"/>
                      <p:cNvPicPr/>
                      <p:nvPr/>
                    </p:nvPicPr>
                    <p:blipFill>
                      <a:blip r:embed="rId2"/>
                      <a:stretch>
                        <a:fillRect/>
                      </a:stretch>
                    </p:blipFill>
                    <p:spPr>
                      <a:xfrm>
                        <a:off x="1447800" y="1584325"/>
                        <a:ext cx="5715000" cy="3643313"/>
                      </a:xfrm>
                      <a:prstGeom prst="rect">
                        <a:avLst/>
                      </a:prstGeom>
                      <a:noFill/>
                      <a:ln w="38100">
                        <a:miter/>
                      </a:ln>
                    </p:spPr>
                  </p:pic>
                </p:oleObj>
              </mc:Fallback>
            </mc:AlternateContent>
          </a:graphicData>
        </a:graphic>
      </p:graphicFrame>
      <p:sp>
        <p:nvSpPr>
          <p:cNvPr id="7" name="标题 6"/>
          <p:cNvSpPr>
            <a:spLocks noGrp="1"/>
          </p:cNvSpPr>
          <p:nvPr>
            <p:ph type="title"/>
          </p:nvPr>
        </p:nvSpPr>
        <p:spPr>
          <a:xfrm>
            <a:off x="1271905" y="228600"/>
            <a:ext cx="7494270" cy="990600"/>
          </a:xfrm>
        </p:spPr>
        <p:txBody>
          <a:bodyPr/>
          <a:p>
            <a:r>
              <a:rPr lang="en-US" altLang="zh-CN"/>
              <a:t>Binary Search Trees</a:t>
            </a: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Binary Search Trees</a:t>
            </a:r>
            <a:endParaRPr lang="en-US" altLang="zh-CN"/>
          </a:p>
        </p:txBody>
      </p:sp>
      <p:sp>
        <p:nvSpPr>
          <p:cNvPr id="286723" name="文本占位符 286722"/>
          <p:cNvSpPr>
            <a:spLocks noGrp="1"/>
          </p:cNvSpPr>
          <p:nvPr>
            <p:ph type="body" idx="1"/>
          </p:nvPr>
        </p:nvSpPr>
        <p:spPr>
          <a:xfrm>
            <a:off x="685800" y="1524000"/>
            <a:ext cx="7848600" cy="4800600"/>
          </a:xfrm>
        </p:spPr>
        <p:txBody>
          <a:bodyPr lIns="92075" tIns="46038" rIns="92075" bIns="46038"/>
          <a:p>
            <a:r>
              <a:rPr lang="en-US" altLang="zh-TW">
                <a:ea typeface="PMingLiU" pitchFamily="18" charset="-120"/>
              </a:rPr>
              <a:t>If we are searching for 15, then we are done.</a:t>
            </a:r>
            <a:endParaRPr lang="en-US" altLang="zh-TW">
              <a:ea typeface="PMingLiU" pitchFamily="18" charset="-120"/>
            </a:endParaRPr>
          </a:p>
          <a:p>
            <a:r>
              <a:rPr lang="en-US" altLang="zh-TW">
                <a:ea typeface="PMingLiU" pitchFamily="18" charset="-120"/>
              </a:rPr>
              <a:t>If we are searching for a key &lt; 15, then we should search in the left </a:t>
            </a:r>
            <a:r>
              <a:rPr lang="en-US" altLang="zh-TW" err="1">
                <a:ea typeface="PMingLiU" pitchFamily="18" charset="-120"/>
              </a:rPr>
              <a:t>subtree</a:t>
            </a:r>
            <a:r>
              <a:rPr lang="en-US" altLang="zh-TW">
                <a:ea typeface="PMingLiU" pitchFamily="18" charset="-120"/>
              </a:rPr>
              <a:t>.</a:t>
            </a:r>
            <a:endParaRPr lang="en-US" altLang="zh-TW">
              <a:ea typeface="PMingLiU" pitchFamily="18" charset="-120"/>
            </a:endParaRPr>
          </a:p>
          <a:p>
            <a:r>
              <a:rPr lang="en-US" altLang="zh-TW">
                <a:ea typeface="PMingLiU" pitchFamily="18" charset="-120"/>
              </a:rPr>
              <a:t>If we are searching for a key &gt; 15, then we should search in the right </a:t>
            </a:r>
            <a:r>
              <a:rPr lang="en-US" altLang="zh-TW" err="1">
                <a:ea typeface="PMingLiU" pitchFamily="18" charset="-120"/>
              </a:rPr>
              <a:t>subtree</a:t>
            </a:r>
            <a:r>
              <a:rPr lang="en-US" altLang="zh-TW">
                <a:ea typeface="PMingLiU" pitchFamily="18" charset="-120"/>
              </a:rPr>
              <a:t>.</a:t>
            </a:r>
            <a:endParaRPr lang="en-US" altLang="zh-TW">
              <a:ea typeface="PMingLiU" pitchFamily="18" charset="-120"/>
            </a:endParaRPr>
          </a:p>
        </p:txBody>
      </p:sp>
      <p:graphicFrame>
        <p:nvGraphicFramePr>
          <p:cNvPr id="286724" name="对象 286723"/>
          <p:cNvGraphicFramePr/>
          <p:nvPr/>
        </p:nvGraphicFramePr>
        <p:xfrm>
          <a:off x="5976620" y="4154170"/>
          <a:ext cx="2971800" cy="2619375"/>
        </p:xfrm>
        <a:graphic>
          <a:graphicData uri="http://schemas.openxmlformats.org/presentationml/2006/ole">
            <mc:AlternateContent xmlns:mc="http://schemas.openxmlformats.org/markup-compatibility/2006">
              <mc:Choice xmlns:v="urn:schemas-microsoft-com:vml" Requires="v">
                <p:oleObj spid="_x0000_s3085" name="" r:id="rId1" imgW="1609725" imgH="1419225" progId="Paint.Picture">
                  <p:embed/>
                </p:oleObj>
              </mc:Choice>
              <mc:Fallback>
                <p:oleObj name="" r:id="rId1" imgW="1609725" imgH="1419225" progId="Paint.Picture">
                  <p:embed/>
                  <p:pic>
                    <p:nvPicPr>
                      <p:cNvPr id="0" name="图片 3084"/>
                      <p:cNvPicPr/>
                      <p:nvPr/>
                    </p:nvPicPr>
                    <p:blipFill>
                      <a:blip r:embed="rId2"/>
                      <a:stretch>
                        <a:fillRect/>
                      </a:stretch>
                    </p:blipFill>
                    <p:spPr>
                      <a:xfrm>
                        <a:off x="5976620" y="4154170"/>
                        <a:ext cx="2971800" cy="2619375"/>
                      </a:xfrm>
                      <a:prstGeom prst="rect">
                        <a:avLst/>
                      </a:prstGeom>
                      <a:noFill/>
                      <a:ln w="38100">
                        <a:miter/>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Binary Search Trees</a:t>
            </a:r>
            <a:endParaRPr lang="en-US" altLang="zh-CN"/>
          </a:p>
        </p:txBody>
      </p:sp>
      <p:graphicFrame>
        <p:nvGraphicFramePr>
          <p:cNvPr id="295940" name="对象 295939"/>
          <p:cNvGraphicFramePr/>
          <p:nvPr/>
        </p:nvGraphicFramePr>
        <p:xfrm>
          <a:off x="1955800" y="1312545"/>
          <a:ext cx="5410200" cy="3072130"/>
        </p:xfrm>
        <a:graphic>
          <a:graphicData uri="http://schemas.openxmlformats.org/presentationml/2006/ole">
            <mc:AlternateContent xmlns:mc="http://schemas.openxmlformats.org/markup-compatibility/2006">
              <mc:Choice xmlns:v="urn:schemas-microsoft-com:vml" Requires="v">
                <p:oleObj spid="_x0000_s3084" name="" r:id="rId1" imgW="3781425" imgH="2905125" progId="Paint.Picture">
                  <p:embed/>
                </p:oleObj>
              </mc:Choice>
              <mc:Fallback>
                <p:oleObj name="" r:id="rId1" imgW="3781425" imgH="2905125" progId="Paint.Picture">
                  <p:embed/>
                  <p:pic>
                    <p:nvPicPr>
                      <p:cNvPr id="0" name="图片 3083"/>
                      <p:cNvPicPr/>
                      <p:nvPr/>
                    </p:nvPicPr>
                    <p:blipFill>
                      <a:blip r:embed="rId2"/>
                      <a:stretch>
                        <a:fillRect/>
                      </a:stretch>
                    </p:blipFill>
                    <p:spPr>
                      <a:xfrm>
                        <a:off x="1955800" y="1312545"/>
                        <a:ext cx="5410200" cy="3072130"/>
                      </a:xfrm>
                      <a:prstGeom prst="rect">
                        <a:avLst/>
                      </a:prstGeom>
                      <a:noFill/>
                      <a:ln w="38100">
                        <a:noFill/>
                        <a:miter/>
                      </a:ln>
                    </p:spPr>
                  </p:pic>
                </p:oleObj>
              </mc:Fallback>
            </mc:AlternateContent>
          </a:graphicData>
        </a:graphic>
      </p:graphicFrame>
      <p:graphicFrame>
        <p:nvGraphicFramePr>
          <p:cNvPr id="295941" name="对象 295940"/>
          <p:cNvGraphicFramePr/>
          <p:nvPr/>
        </p:nvGraphicFramePr>
        <p:xfrm>
          <a:off x="1955800" y="4526915"/>
          <a:ext cx="5410200" cy="2229485"/>
        </p:xfrm>
        <a:graphic>
          <a:graphicData uri="http://schemas.openxmlformats.org/presentationml/2006/ole">
            <mc:AlternateContent xmlns:mc="http://schemas.openxmlformats.org/markup-compatibility/2006">
              <mc:Choice xmlns:v="urn:schemas-microsoft-com:vml" Requires="v">
                <p:oleObj spid="_x0000_s3086" name="" r:id="rId3" imgW="3695700" imgH="1647825" progId="Paint.Picture">
                  <p:embed/>
                </p:oleObj>
              </mc:Choice>
              <mc:Fallback>
                <p:oleObj name="" r:id="rId3" imgW="3695700" imgH="1647825" progId="Paint.Picture">
                  <p:embed/>
                  <p:pic>
                    <p:nvPicPr>
                      <p:cNvPr id="0" name="图片 3085"/>
                      <p:cNvPicPr/>
                      <p:nvPr/>
                    </p:nvPicPr>
                    <p:blipFill>
                      <a:blip r:embed="rId4"/>
                      <a:stretch>
                        <a:fillRect/>
                      </a:stretch>
                    </p:blipFill>
                    <p:spPr>
                      <a:xfrm>
                        <a:off x="1955800" y="4526915"/>
                        <a:ext cx="5410200" cy="2229485"/>
                      </a:xfrm>
                      <a:prstGeom prst="rect">
                        <a:avLst/>
                      </a:prstGeom>
                      <a:noFill/>
                      <a:ln w="38100">
                        <a:noFill/>
                        <a:miter/>
                      </a:ln>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BST-Searching</a:t>
            </a:r>
            <a:endParaRPr lang="en-US" altLang="zh-CN"/>
          </a:p>
        </p:txBody>
      </p:sp>
      <p:sp>
        <p:nvSpPr>
          <p:cNvPr id="4" name="文本占位符 3"/>
          <p:cNvSpPr>
            <a:spLocks noGrp="1"/>
          </p:cNvSpPr>
          <p:nvPr>
            <p:ph type="body" idx="1"/>
          </p:nvPr>
        </p:nvSpPr>
        <p:spPr>
          <a:xfrm>
            <a:off x="609600" y="1447800"/>
            <a:ext cx="7848600" cy="4800600"/>
          </a:xfrm>
        </p:spPr>
        <p:txBody>
          <a:bodyPr lIns="92075" tIns="46038" rIns="92075" bIns="46038">
            <a:normAutofit fontScale="90000" lnSpcReduction="10000"/>
          </a:bodyPr>
          <a:p>
            <a:r>
              <a:rPr lang="en-US" altLang="zh-TW">
                <a:solidFill>
                  <a:schemeClr val="folHlink"/>
                </a:solidFill>
                <a:ea typeface="PMingLiU" pitchFamily="18" charset="-120"/>
              </a:rPr>
              <a:t>Find X: return a pointer to the node that has key X, or NULL if there is no such node</a:t>
            </a:r>
            <a:endParaRPr lang="en-US" altLang="zh-TW">
              <a:solidFill>
                <a:schemeClr val="folHlink"/>
              </a:solidFill>
              <a:ea typeface="PMingLiU" pitchFamily="18" charset="-120"/>
            </a:endParaRPr>
          </a:p>
          <a:p>
            <a:endParaRPr lang="en-US" altLang="zh-TW" sz="2400">
              <a:ea typeface="PMingLiU" pitchFamily="18" charset="-120"/>
            </a:endParaRPr>
          </a:p>
          <a:p>
            <a:endParaRPr lang="en-US" altLang="zh-TW" sz="2400">
              <a:ea typeface="PMingLiU" pitchFamily="18" charset="-120"/>
            </a:endParaRPr>
          </a:p>
          <a:p>
            <a:endParaRPr lang="en-US" altLang="zh-TW" sz="2400">
              <a:ea typeface="PMingLiU" pitchFamily="18" charset="-120"/>
            </a:endParaRPr>
          </a:p>
          <a:p>
            <a:endParaRPr lang="en-US" altLang="zh-TW" sz="2400">
              <a:ea typeface="PMingLiU" pitchFamily="18" charset="-120"/>
            </a:endParaRPr>
          </a:p>
          <a:p>
            <a:endParaRPr lang="en-US" altLang="zh-TW" sz="2400">
              <a:ea typeface="PMingLiU" pitchFamily="18" charset="-120"/>
            </a:endParaRPr>
          </a:p>
          <a:p>
            <a:endParaRPr lang="en-US" altLang="zh-TW" sz="2400">
              <a:ea typeface="PMingLiU" pitchFamily="18" charset="-120"/>
            </a:endParaRPr>
          </a:p>
          <a:p>
            <a:endParaRPr lang="en-US" altLang="zh-TW" sz="2400">
              <a:ea typeface="PMingLiU" pitchFamily="18" charset="-120"/>
            </a:endParaRPr>
          </a:p>
          <a:p>
            <a:endParaRPr lang="en-US" altLang="zh-TW" sz="2400">
              <a:ea typeface="PMingLiU" pitchFamily="18" charset="-120"/>
            </a:endParaRPr>
          </a:p>
          <a:p>
            <a:r>
              <a:rPr lang="en-US" altLang="zh-TW">
                <a:solidFill>
                  <a:srgbClr val="FFFF00"/>
                </a:solidFill>
                <a:ea typeface="PMingLiU" pitchFamily="18" charset="-120"/>
              </a:rPr>
              <a:t>Time complexity: </a:t>
            </a:r>
            <a:r>
              <a:rPr lang="en-US" altLang="zh-TW" err="1">
                <a:solidFill>
                  <a:srgbClr val="FFFF00"/>
                </a:solidFill>
                <a:ea typeface="PMingLiU" pitchFamily="18" charset="-120"/>
              </a:rPr>
              <a:t>O(height</a:t>
            </a:r>
            <a:r>
              <a:rPr lang="en-US" altLang="zh-TW">
                <a:solidFill>
                  <a:srgbClr val="FFFF00"/>
                </a:solidFill>
                <a:ea typeface="PMingLiU" pitchFamily="18" charset="-120"/>
              </a:rPr>
              <a:t> of the tree)</a:t>
            </a:r>
            <a:endParaRPr lang="en-US" altLang="zh-TW">
              <a:solidFill>
                <a:srgbClr val="FFFF00"/>
              </a:solidFill>
              <a:ea typeface="PMingLiU" pitchFamily="18" charset="-120"/>
            </a:endParaRPr>
          </a:p>
        </p:txBody>
      </p:sp>
      <p:sp>
        <p:nvSpPr>
          <p:cNvPr id="211974" name="文本框 211973"/>
          <p:cNvSpPr txBox="1"/>
          <p:nvPr/>
        </p:nvSpPr>
        <p:spPr>
          <a:xfrm>
            <a:off x="914400" y="2298065"/>
            <a:ext cx="7543800" cy="3273425"/>
          </a:xfrm>
          <a:prstGeom prst="rect">
            <a:avLst/>
          </a:prstGeom>
          <a:noFill/>
          <a:ln w="31750">
            <a:noFill/>
          </a:ln>
        </p:spPr>
        <p:txBody>
          <a:bodyPr>
            <a:spAutoFit/>
          </a:bodyPr>
          <a:p>
            <a:pPr>
              <a:buClr>
                <a:schemeClr val="tx2"/>
              </a:buClr>
              <a:buSzPct val="75000"/>
              <a:buFont typeface="Monotype Sorts" pitchFamily="2" charset="2"/>
              <a:buNone/>
            </a:pPr>
            <a:r>
              <a:rPr lang="en-US" altLang="zh-CN" sz="1600" err="1"/>
              <a:t>BinaryNode * BinarySearchTree::Find(const float &amp;x, BinaryNode</a:t>
            </a:r>
            <a:r>
              <a:rPr lang="en-US" altLang="zh-CN" sz="1600" dirty="0"/>
              <a:t> *t) const</a:t>
            </a:r>
            <a:endParaRPr lang="en-US" altLang="zh-CN" sz="1600"/>
          </a:p>
          <a:p>
            <a:pPr>
              <a:buClr>
                <a:schemeClr val="tx2"/>
              </a:buClr>
              <a:buSzPct val="75000"/>
              <a:buFont typeface="Monotype Sorts" pitchFamily="2" charset="2"/>
              <a:buNone/>
            </a:pPr>
            <a:r>
              <a:rPr lang="en-US" altLang="zh-CN" sz="1600"/>
              <a:t>{</a:t>
            </a:r>
            <a:endParaRPr lang="en-US" altLang="zh-CN" sz="1600"/>
          </a:p>
          <a:p>
            <a:pPr>
              <a:buClr>
                <a:schemeClr val="tx2"/>
              </a:buClr>
              <a:buSzPct val="75000"/>
              <a:buFont typeface="Monotype Sorts" pitchFamily="2" charset="2"/>
              <a:buNone/>
            </a:pPr>
            <a:r>
              <a:rPr lang="en-US" altLang="zh-CN" sz="1600"/>
              <a:t>     if (t == NULL)</a:t>
            </a:r>
            <a:endParaRPr lang="en-US" altLang="zh-CN" sz="1600"/>
          </a:p>
          <a:p>
            <a:pPr>
              <a:buClr>
                <a:schemeClr val="tx2"/>
              </a:buClr>
              <a:buSzPct val="75000"/>
              <a:buFont typeface="Monotype Sorts" pitchFamily="2" charset="2"/>
              <a:buNone/>
            </a:pPr>
            <a:r>
              <a:rPr lang="en-US" altLang="zh-CN" sz="1600"/>
              <a:t>          return NULL;</a:t>
            </a:r>
            <a:endParaRPr lang="en-US" altLang="zh-CN" sz="1600"/>
          </a:p>
          <a:p>
            <a:pPr>
              <a:buClr>
                <a:schemeClr val="tx2"/>
              </a:buClr>
              <a:buSzPct val="75000"/>
              <a:buFont typeface="Monotype Sorts" pitchFamily="2" charset="2"/>
              <a:buNone/>
            </a:pPr>
            <a:r>
              <a:rPr lang="en-US" altLang="zh-CN" sz="1600"/>
              <a:t>     else if (x &lt; t-&gt;element)</a:t>
            </a:r>
            <a:endParaRPr lang="en-US" altLang="zh-CN" sz="1600"/>
          </a:p>
          <a:p>
            <a:pPr>
              <a:buClr>
                <a:schemeClr val="tx2"/>
              </a:buClr>
              <a:buSzPct val="75000"/>
              <a:buFont typeface="Monotype Sorts" pitchFamily="2" charset="2"/>
              <a:buNone/>
            </a:pPr>
            <a:r>
              <a:rPr lang="en-US" altLang="zh-CN" sz="1600" err="1"/>
              <a:t>                  return Find(x</a:t>
            </a:r>
            <a:r>
              <a:rPr lang="en-US" altLang="zh-CN" sz="1600"/>
              <a:t>, t-&gt;left);</a:t>
            </a:r>
            <a:endParaRPr lang="en-US" altLang="zh-CN" sz="1600"/>
          </a:p>
          <a:p>
            <a:pPr>
              <a:buClr>
                <a:schemeClr val="tx2"/>
              </a:buClr>
              <a:buSzPct val="75000"/>
              <a:buFont typeface="Monotype Sorts" pitchFamily="2" charset="2"/>
              <a:buNone/>
            </a:pPr>
            <a:r>
              <a:rPr lang="en-US" altLang="zh-CN" sz="1600"/>
              <a:t>             else if (t-&gt;element &lt; x)</a:t>
            </a:r>
            <a:endParaRPr lang="en-US" altLang="zh-CN" sz="1600"/>
          </a:p>
          <a:p>
            <a:pPr>
              <a:buClr>
                <a:schemeClr val="tx2"/>
              </a:buClr>
              <a:buSzPct val="75000"/>
              <a:buFont typeface="Monotype Sorts" pitchFamily="2" charset="2"/>
              <a:buNone/>
            </a:pPr>
            <a:r>
              <a:rPr lang="en-US" altLang="zh-CN" sz="1600" err="1"/>
              <a:t>                          return Find(x</a:t>
            </a:r>
            <a:r>
              <a:rPr lang="en-US" altLang="zh-CN" sz="1600"/>
              <a:t>, t-&gt;right);</a:t>
            </a:r>
            <a:endParaRPr lang="en-US" altLang="zh-CN" sz="1600"/>
          </a:p>
          <a:p>
            <a:pPr>
              <a:buClr>
                <a:schemeClr val="tx2"/>
              </a:buClr>
              <a:buSzPct val="75000"/>
              <a:buFont typeface="Monotype Sorts" pitchFamily="2" charset="2"/>
              <a:buNone/>
            </a:pPr>
            <a:r>
              <a:rPr lang="en-US" altLang="zh-CN" sz="1600"/>
              <a:t>                     else</a:t>
            </a:r>
            <a:endParaRPr lang="en-US" altLang="zh-CN" sz="1600"/>
          </a:p>
          <a:p>
            <a:pPr>
              <a:buClr>
                <a:schemeClr val="tx2"/>
              </a:buClr>
              <a:buSzPct val="75000"/>
              <a:buFont typeface="Monotype Sorts" pitchFamily="2" charset="2"/>
              <a:buNone/>
            </a:pPr>
            <a:r>
              <a:rPr lang="en-US" altLang="zh-CN" sz="1600"/>
              <a:t>                          return t;      // match</a:t>
            </a:r>
            <a:endParaRPr lang="en-US" altLang="zh-CN" sz="1600"/>
          </a:p>
          <a:p>
            <a:pPr>
              <a:buClr>
                <a:schemeClr val="tx2"/>
              </a:buClr>
              <a:buSzPct val="75000"/>
              <a:buFont typeface="Monotype Sorts" pitchFamily="2" charset="2"/>
              <a:buNone/>
            </a:pPr>
            <a:r>
              <a:rPr lang="en-US" altLang="zh-CN" sz="1600"/>
              <a:t>}</a:t>
            </a:r>
            <a:endParaRPr lang="en-US" altLang="zh-CN" sz="16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BST-Inorder </a:t>
            </a:r>
            <a:r>
              <a:rPr lang="en-US" altLang="zh-TW">
                <a:ea typeface="PMingLiU" pitchFamily="18" charset="-120"/>
                <a:sym typeface="+mn-ea"/>
              </a:rPr>
              <a:t>Traversal </a:t>
            </a:r>
            <a:endParaRPr lang="en-US" altLang="zh-CN"/>
          </a:p>
        </p:txBody>
      </p:sp>
      <p:sp>
        <p:nvSpPr>
          <p:cNvPr id="285699" name="文本占位符 285698"/>
          <p:cNvSpPr>
            <a:spLocks noGrp="1"/>
          </p:cNvSpPr>
          <p:nvPr>
            <p:ph type="body" idx="1"/>
          </p:nvPr>
        </p:nvSpPr>
        <p:spPr>
          <a:xfrm>
            <a:off x="685800" y="1295400"/>
            <a:ext cx="7848600" cy="4800600"/>
          </a:xfrm>
        </p:spPr>
        <p:txBody>
          <a:bodyPr lIns="92075" tIns="46038" rIns="92075" bIns="46038"/>
          <a:p>
            <a:r>
              <a:rPr lang="en-US" altLang="zh-TW" err="1">
                <a:solidFill>
                  <a:srgbClr val="7030A0"/>
                </a:solidFill>
                <a:ea typeface="PMingLiU" pitchFamily="18" charset="-120"/>
              </a:rPr>
              <a:t>Inorder</a:t>
            </a:r>
            <a:r>
              <a:rPr lang="en-US" altLang="zh-TW">
                <a:solidFill>
                  <a:srgbClr val="7030A0"/>
                </a:solidFill>
                <a:ea typeface="PMingLiU" pitchFamily="18" charset="-120"/>
              </a:rPr>
              <a:t> traversal of BST</a:t>
            </a:r>
            <a:r>
              <a:rPr lang="en-US" altLang="zh-TW">
                <a:solidFill>
                  <a:schemeClr val="folHlink"/>
                </a:solidFill>
                <a:ea typeface="PMingLiU" pitchFamily="18" charset="-120"/>
              </a:rPr>
              <a:t> prints out all the </a:t>
            </a:r>
            <a:r>
              <a:rPr lang="en-US" altLang="zh-TW">
                <a:solidFill>
                  <a:srgbClr val="7030A0"/>
                </a:solidFill>
                <a:ea typeface="PMingLiU" pitchFamily="18" charset="-120"/>
              </a:rPr>
              <a:t>keys in sorted order</a:t>
            </a:r>
            <a:endParaRPr lang="en-US" altLang="zh-TW">
              <a:solidFill>
                <a:srgbClr val="7030A0"/>
              </a:solidFill>
              <a:ea typeface="PMingLiU" pitchFamily="18" charset="-120"/>
            </a:endParaRPr>
          </a:p>
        </p:txBody>
      </p:sp>
      <p:graphicFrame>
        <p:nvGraphicFramePr>
          <p:cNvPr id="285700" name="对象 285699"/>
          <p:cNvGraphicFramePr/>
          <p:nvPr/>
        </p:nvGraphicFramePr>
        <p:xfrm>
          <a:off x="2362200" y="2362200"/>
          <a:ext cx="3886200" cy="3873500"/>
        </p:xfrm>
        <a:graphic>
          <a:graphicData uri="http://schemas.openxmlformats.org/presentationml/2006/ole">
            <mc:AlternateContent xmlns:mc="http://schemas.openxmlformats.org/markup-compatibility/2006">
              <mc:Choice xmlns:v="urn:schemas-microsoft-com:vml" Requires="v">
                <p:oleObj spid="_x0000_s3076" name="" r:id="rId1" imgW="2619375" imgH="2609850" progId="Paint.Picture">
                  <p:embed/>
                </p:oleObj>
              </mc:Choice>
              <mc:Fallback>
                <p:oleObj name="" r:id="rId1" imgW="2619375" imgH="2609850" progId="Paint.Picture">
                  <p:embed/>
                  <p:pic>
                    <p:nvPicPr>
                      <p:cNvPr id="0" name="图片 3075"/>
                      <p:cNvPicPr/>
                      <p:nvPr/>
                    </p:nvPicPr>
                    <p:blipFill>
                      <a:blip r:embed="rId2"/>
                      <a:stretch>
                        <a:fillRect/>
                      </a:stretch>
                    </p:blipFill>
                    <p:spPr>
                      <a:xfrm>
                        <a:off x="2362200" y="2362200"/>
                        <a:ext cx="3886200" cy="3873500"/>
                      </a:xfrm>
                      <a:prstGeom prst="rect">
                        <a:avLst/>
                      </a:prstGeom>
                      <a:noFill/>
                      <a:ln w="38100">
                        <a:miter/>
                      </a:ln>
                    </p:spPr>
                  </p:pic>
                </p:oleObj>
              </mc:Fallback>
            </mc:AlternateContent>
          </a:graphicData>
        </a:graphic>
      </p:graphicFrame>
      <p:sp>
        <p:nvSpPr>
          <p:cNvPr id="285702" name="文本框 285701"/>
          <p:cNvSpPr txBox="1"/>
          <p:nvPr/>
        </p:nvSpPr>
        <p:spPr>
          <a:xfrm>
            <a:off x="1987550" y="6308725"/>
            <a:ext cx="4870450" cy="396875"/>
          </a:xfrm>
          <a:prstGeom prst="rect">
            <a:avLst/>
          </a:prstGeom>
          <a:noFill/>
          <a:ln w="31750">
            <a:noFill/>
          </a:ln>
        </p:spPr>
        <p:txBody>
          <a:bodyPr wrap="none" anchor="t">
            <a:spAutoFit/>
          </a:bodyPr>
          <a:p>
            <a:pPr>
              <a:buClr>
                <a:schemeClr val="tx2"/>
              </a:buClr>
              <a:buSzPct val="75000"/>
              <a:buFont typeface="Monotype Sorts" pitchFamily="2" charset="2"/>
              <a:buNone/>
            </a:pPr>
            <a:r>
              <a:rPr lang="en-US" altLang="zh-TW" dirty="0" err="1">
                <a:solidFill>
                  <a:schemeClr val="folHlink"/>
                </a:solidFill>
                <a:ea typeface="PMingLiU" pitchFamily="18" charset="-120"/>
              </a:rPr>
              <a:t>Inorder</a:t>
            </a:r>
            <a:r>
              <a:rPr lang="en-US" altLang="zh-TW">
                <a:solidFill>
                  <a:schemeClr val="folHlink"/>
                </a:solidFill>
                <a:ea typeface="PMingLiU" pitchFamily="18" charset="-120"/>
              </a:rPr>
              <a:t>: 2, 3, 4, 6, 7, 9, 13, 15, 17, 18, 20</a:t>
            </a:r>
            <a:endParaRPr lang="en-US" altLang="zh-TW">
              <a:solidFill>
                <a:schemeClr val="folHlink"/>
              </a:solidFill>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BST- findMin/findMax</a:t>
            </a:r>
            <a:endParaRPr lang="en-US" altLang="zh-CN"/>
          </a:p>
        </p:txBody>
      </p:sp>
      <p:sp>
        <p:nvSpPr>
          <p:cNvPr id="212995" name="文本占位符 212994"/>
          <p:cNvSpPr>
            <a:spLocks noGrp="1"/>
          </p:cNvSpPr>
          <p:nvPr>
            <p:ph type="body" idx="1"/>
          </p:nvPr>
        </p:nvSpPr>
        <p:spPr>
          <a:xfrm>
            <a:off x="495300" y="1219835"/>
            <a:ext cx="8153400" cy="5381625"/>
          </a:xfrm>
        </p:spPr>
        <p:txBody>
          <a:bodyPr lIns="92075" tIns="46038" rIns="92075" bIns="46038">
            <a:normAutofit fontScale="90000" lnSpcReduction="10000"/>
          </a:bodyPr>
          <a:p>
            <a:pPr>
              <a:lnSpc>
                <a:spcPct val="90000"/>
              </a:lnSpc>
            </a:pPr>
            <a:r>
              <a:rPr lang="en-US" altLang="zh-TW">
                <a:solidFill>
                  <a:srgbClr val="7030A0"/>
                </a:solidFill>
                <a:ea typeface="PMingLiU" pitchFamily="18" charset="-120"/>
              </a:rPr>
              <a:t>Goal</a:t>
            </a:r>
            <a:r>
              <a:rPr lang="en-US" altLang="zh-TW">
                <a:solidFill>
                  <a:srgbClr val="FFFF00"/>
                </a:solidFill>
                <a:ea typeface="PMingLiU" pitchFamily="18" charset="-120"/>
              </a:rPr>
              <a:t>:</a:t>
            </a:r>
            <a:r>
              <a:rPr lang="en-US" altLang="zh-TW">
                <a:ea typeface="PMingLiU" pitchFamily="18" charset="-120"/>
              </a:rPr>
              <a:t> return the node containing the </a:t>
            </a:r>
            <a:r>
              <a:rPr lang="en-US" altLang="zh-TW">
                <a:solidFill>
                  <a:srgbClr val="7030A0"/>
                </a:solidFill>
                <a:ea typeface="PMingLiU" pitchFamily="18" charset="-120"/>
              </a:rPr>
              <a:t>smallest (largest)</a:t>
            </a:r>
            <a:r>
              <a:rPr lang="en-US" altLang="zh-TW">
                <a:ea typeface="PMingLiU" pitchFamily="18" charset="-120"/>
              </a:rPr>
              <a:t> key in the tree</a:t>
            </a:r>
            <a:endParaRPr lang="en-US" altLang="zh-TW">
              <a:ea typeface="PMingLiU" pitchFamily="18" charset="-120"/>
            </a:endParaRPr>
          </a:p>
          <a:p>
            <a:pPr>
              <a:lnSpc>
                <a:spcPct val="90000"/>
              </a:lnSpc>
            </a:pPr>
            <a:r>
              <a:rPr lang="en-US" altLang="zh-TW">
                <a:solidFill>
                  <a:srgbClr val="7030A0"/>
                </a:solidFill>
                <a:ea typeface="PMingLiU" pitchFamily="18" charset="-120"/>
              </a:rPr>
              <a:t>Algorithm:</a:t>
            </a:r>
            <a:r>
              <a:rPr lang="en-US" altLang="zh-TW">
                <a:ea typeface="PMingLiU" pitchFamily="18" charset="-120"/>
              </a:rPr>
              <a:t> Start at the root and </a:t>
            </a:r>
            <a:r>
              <a:rPr lang="en-US" altLang="zh-TW">
                <a:solidFill>
                  <a:srgbClr val="7030A0"/>
                </a:solidFill>
                <a:ea typeface="PMingLiU" pitchFamily="18" charset="-120"/>
              </a:rPr>
              <a:t>go left (right) </a:t>
            </a:r>
            <a:r>
              <a:rPr lang="en-US" altLang="zh-TW">
                <a:ea typeface="PMingLiU" pitchFamily="18" charset="-120"/>
              </a:rPr>
              <a:t>as long as there is a left (right) child. The stopping point is the smallest (largest) element</a:t>
            </a:r>
            <a:endParaRPr lang="en-US" altLang="zh-TW">
              <a:ea typeface="PMingLiU" pitchFamily="18" charset="-120"/>
            </a:endParaRPr>
          </a:p>
          <a:p>
            <a:pPr>
              <a:lnSpc>
                <a:spcPct val="90000"/>
              </a:lnSpc>
            </a:pPr>
            <a:endParaRPr lang="en-US" altLang="zh-TW">
              <a:ea typeface="PMingLiU" pitchFamily="18" charset="-120"/>
            </a:endParaRPr>
          </a:p>
          <a:p>
            <a:pPr>
              <a:lnSpc>
                <a:spcPct val="90000"/>
              </a:lnSpc>
            </a:pPr>
            <a:endParaRPr lang="en-US" altLang="zh-TW" sz="2400">
              <a:ea typeface="PMingLiU" pitchFamily="18" charset="-120"/>
            </a:endParaRPr>
          </a:p>
          <a:p>
            <a:pPr>
              <a:lnSpc>
                <a:spcPct val="90000"/>
              </a:lnSpc>
            </a:pPr>
            <a:endParaRPr lang="en-US" altLang="zh-TW" sz="2400">
              <a:ea typeface="PMingLiU" pitchFamily="18" charset="-120"/>
            </a:endParaRPr>
          </a:p>
          <a:p>
            <a:pPr>
              <a:lnSpc>
                <a:spcPct val="90000"/>
              </a:lnSpc>
            </a:pPr>
            <a:endParaRPr lang="en-US" altLang="zh-TW" sz="2400">
              <a:ea typeface="PMingLiU" pitchFamily="18" charset="-120"/>
            </a:endParaRPr>
          </a:p>
          <a:p>
            <a:pPr>
              <a:lnSpc>
                <a:spcPct val="90000"/>
              </a:lnSpc>
            </a:pPr>
            <a:endParaRPr lang="en-US" altLang="zh-TW" sz="2400">
              <a:ea typeface="PMingLiU" pitchFamily="18" charset="-120"/>
            </a:endParaRPr>
          </a:p>
          <a:p>
            <a:pPr>
              <a:lnSpc>
                <a:spcPct val="90000"/>
              </a:lnSpc>
            </a:pPr>
            <a:endParaRPr lang="en-US" altLang="zh-TW" sz="2400">
              <a:ea typeface="PMingLiU" pitchFamily="18" charset="-120"/>
            </a:endParaRPr>
          </a:p>
          <a:p>
            <a:pPr>
              <a:lnSpc>
                <a:spcPct val="90000"/>
              </a:lnSpc>
            </a:pPr>
            <a:endParaRPr lang="en-US" altLang="zh-TW" sz="2400">
              <a:ea typeface="PMingLiU" pitchFamily="18" charset="-120"/>
            </a:endParaRPr>
          </a:p>
          <a:p>
            <a:pPr>
              <a:lnSpc>
                <a:spcPct val="90000"/>
              </a:lnSpc>
            </a:pPr>
            <a:r>
              <a:rPr lang="en-US" altLang="zh-TW">
                <a:solidFill>
                  <a:srgbClr val="7030A0"/>
                </a:solidFill>
                <a:ea typeface="PMingLiU" pitchFamily="18" charset="-120"/>
              </a:rPr>
              <a:t>Time complexity = O(height of the tree)</a:t>
            </a:r>
            <a:endParaRPr lang="en-US" altLang="zh-TW">
              <a:solidFill>
                <a:srgbClr val="7030A0"/>
              </a:solidFill>
              <a:ea typeface="PMingLiU" pitchFamily="18" charset="-120"/>
            </a:endParaRPr>
          </a:p>
        </p:txBody>
      </p:sp>
      <p:sp>
        <p:nvSpPr>
          <p:cNvPr id="212997" name="文本框 212996"/>
          <p:cNvSpPr txBox="1"/>
          <p:nvPr/>
        </p:nvSpPr>
        <p:spPr>
          <a:xfrm>
            <a:off x="917575" y="3455035"/>
            <a:ext cx="7543800" cy="2061210"/>
          </a:xfrm>
          <a:prstGeom prst="rect">
            <a:avLst/>
          </a:prstGeom>
          <a:noFill/>
          <a:ln w="31750">
            <a:noFill/>
          </a:ln>
        </p:spPr>
        <p:txBody>
          <a:bodyPr wrap="square">
            <a:spAutoFit/>
          </a:bodyPr>
          <a:p>
            <a:pPr>
              <a:buClr>
                <a:schemeClr val="tx2"/>
              </a:buClr>
              <a:buSzPct val="75000"/>
              <a:buFont typeface="Monotype Sorts" pitchFamily="2" charset="2"/>
              <a:buNone/>
            </a:pPr>
            <a:r>
              <a:rPr lang="en-US" altLang="zh-CN" sz="1600" err="1"/>
              <a:t>BinaryNode * BinarySearchTree::FindMin(BinaryNode</a:t>
            </a:r>
            <a:r>
              <a:rPr lang="en-US" altLang="zh-CN" sz="1600" dirty="0"/>
              <a:t> *t) const</a:t>
            </a:r>
            <a:endParaRPr lang="en-US" altLang="zh-CN" sz="1600"/>
          </a:p>
          <a:p>
            <a:pPr>
              <a:buClr>
                <a:schemeClr val="tx2"/>
              </a:buClr>
              <a:buSzPct val="75000"/>
              <a:buFont typeface="Monotype Sorts" pitchFamily="2" charset="2"/>
              <a:buNone/>
            </a:pPr>
            <a:r>
              <a:rPr lang="en-US" altLang="zh-CN" sz="1600"/>
              <a:t>{</a:t>
            </a:r>
            <a:endParaRPr lang="en-US" altLang="zh-CN" sz="1600"/>
          </a:p>
          <a:p>
            <a:pPr>
              <a:buClr>
                <a:schemeClr val="tx2"/>
              </a:buClr>
              <a:buSzPct val="75000"/>
              <a:buFont typeface="Monotype Sorts" pitchFamily="2" charset="2"/>
              <a:buNone/>
            </a:pPr>
            <a:r>
              <a:rPr lang="en-US" altLang="zh-CN" sz="1600"/>
              <a:t>     if (t == NULL)</a:t>
            </a:r>
            <a:endParaRPr lang="en-US" altLang="zh-CN" sz="1600"/>
          </a:p>
          <a:p>
            <a:pPr>
              <a:buClr>
                <a:schemeClr val="tx2"/>
              </a:buClr>
              <a:buSzPct val="75000"/>
              <a:buFont typeface="Monotype Sorts" pitchFamily="2" charset="2"/>
              <a:buNone/>
            </a:pPr>
            <a:r>
              <a:rPr lang="en-US" altLang="zh-CN" sz="1600"/>
              <a:t>          return NULL;</a:t>
            </a:r>
            <a:endParaRPr lang="en-US" altLang="zh-CN" sz="1600"/>
          </a:p>
          <a:p>
            <a:pPr>
              <a:buClr>
                <a:schemeClr val="tx2"/>
              </a:buClr>
              <a:buSzPct val="75000"/>
              <a:buFont typeface="Monotype Sorts" pitchFamily="2" charset="2"/>
              <a:buNone/>
            </a:pPr>
            <a:r>
              <a:rPr lang="en-US" altLang="zh-CN" sz="1600"/>
              <a:t>     if (t-&gt;left == NULL)</a:t>
            </a:r>
            <a:endParaRPr lang="en-US" altLang="zh-CN" sz="1600"/>
          </a:p>
          <a:p>
            <a:pPr>
              <a:buClr>
                <a:schemeClr val="tx2"/>
              </a:buClr>
              <a:buSzPct val="75000"/>
              <a:buFont typeface="Monotype Sorts" pitchFamily="2" charset="2"/>
              <a:buNone/>
            </a:pPr>
            <a:r>
              <a:rPr lang="en-US" altLang="zh-CN" sz="1600"/>
              <a:t>          return t;</a:t>
            </a:r>
            <a:endParaRPr lang="en-US" altLang="zh-CN" sz="1600"/>
          </a:p>
          <a:p>
            <a:pPr>
              <a:buClr>
                <a:schemeClr val="tx2"/>
              </a:buClr>
              <a:buSzPct val="75000"/>
              <a:buFont typeface="Monotype Sorts" pitchFamily="2" charset="2"/>
              <a:buNone/>
            </a:pPr>
            <a:r>
              <a:rPr lang="en-US" altLang="zh-CN" sz="1600" err="1"/>
              <a:t>     return FindMin(t</a:t>
            </a:r>
            <a:r>
              <a:rPr lang="en-US" altLang="zh-CN" sz="1600"/>
              <a:t>-&gt;left);</a:t>
            </a:r>
            <a:endParaRPr lang="en-US" altLang="zh-CN" sz="1600"/>
          </a:p>
          <a:p>
            <a:pPr>
              <a:buClr>
                <a:schemeClr val="tx2"/>
              </a:buClr>
              <a:buSzPct val="75000"/>
              <a:buFont typeface="Monotype Sorts" pitchFamily="2" charset="2"/>
              <a:buNone/>
            </a:pPr>
            <a:r>
              <a:rPr lang="en-US" altLang="zh-CN" sz="1600"/>
              <a:t>}</a:t>
            </a:r>
            <a:endParaRPr lang="en-US" altLang="zh-CN" sz="1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BST - Insertion</a:t>
            </a:r>
            <a:endParaRPr lang="en-US" altLang="zh-CN"/>
          </a:p>
        </p:txBody>
      </p:sp>
      <p:sp>
        <p:nvSpPr>
          <p:cNvPr id="214019" name="文本占位符 214018"/>
          <p:cNvSpPr>
            <a:spLocks noGrp="1"/>
          </p:cNvSpPr>
          <p:nvPr>
            <p:ph type="body" idx="1"/>
          </p:nvPr>
        </p:nvSpPr>
        <p:spPr>
          <a:xfrm>
            <a:off x="381000" y="1143000"/>
            <a:ext cx="8153400" cy="5528945"/>
          </a:xfrm>
        </p:spPr>
        <p:txBody>
          <a:bodyPr lIns="92075" tIns="46038" rIns="92075" bIns="46038">
            <a:normAutofit fontScale="80000"/>
          </a:bodyPr>
          <a:p>
            <a:r>
              <a:rPr lang="en-US" altLang="zh-TW">
                <a:solidFill>
                  <a:srgbClr val="7030A0"/>
                </a:solidFill>
                <a:ea typeface="PMingLiU" pitchFamily="18" charset="-120"/>
              </a:rPr>
              <a:t>Proceed down</a:t>
            </a:r>
            <a:r>
              <a:rPr lang="en-US" altLang="zh-TW">
                <a:ea typeface="PMingLiU" pitchFamily="18" charset="-120"/>
              </a:rPr>
              <a:t> the tree as you would </a:t>
            </a:r>
            <a:r>
              <a:rPr lang="en-US" altLang="zh-TW">
                <a:solidFill>
                  <a:srgbClr val="7030A0"/>
                </a:solidFill>
                <a:ea typeface="PMingLiU" pitchFamily="18" charset="-120"/>
              </a:rPr>
              <a:t>with a find</a:t>
            </a:r>
            <a:endParaRPr lang="en-US" altLang="zh-TW">
              <a:solidFill>
                <a:srgbClr val="7030A0"/>
              </a:solidFill>
              <a:ea typeface="PMingLiU" pitchFamily="18" charset="-120"/>
            </a:endParaRPr>
          </a:p>
          <a:p>
            <a:r>
              <a:rPr lang="en-US" altLang="zh-TW">
                <a:ea typeface="PMingLiU" pitchFamily="18" charset="-120"/>
              </a:rPr>
              <a:t>If X is </a:t>
            </a:r>
            <a:r>
              <a:rPr lang="en-US" altLang="zh-TW">
                <a:solidFill>
                  <a:srgbClr val="7030A0"/>
                </a:solidFill>
                <a:ea typeface="PMingLiU" pitchFamily="18" charset="-120"/>
              </a:rPr>
              <a:t>found, do nothing</a:t>
            </a:r>
            <a:r>
              <a:rPr lang="en-US" altLang="zh-TW">
                <a:ea typeface="PMingLiU" pitchFamily="18" charset="-120"/>
              </a:rPr>
              <a:t> (or update something)</a:t>
            </a:r>
            <a:endParaRPr lang="en-US" altLang="zh-TW">
              <a:ea typeface="PMingLiU" pitchFamily="18" charset="-120"/>
            </a:endParaRPr>
          </a:p>
          <a:p>
            <a:r>
              <a:rPr lang="en-US" altLang="zh-TW">
                <a:ea typeface="PMingLiU" pitchFamily="18" charset="-120"/>
              </a:rPr>
              <a:t>Otherwise, </a:t>
            </a:r>
            <a:r>
              <a:rPr lang="en-US" altLang="zh-TW">
                <a:solidFill>
                  <a:srgbClr val="7030A0"/>
                </a:solidFill>
                <a:ea typeface="PMingLiU" pitchFamily="18" charset="-120"/>
              </a:rPr>
              <a:t>insert X at the last spot</a:t>
            </a:r>
            <a:r>
              <a:rPr lang="en-US" altLang="zh-TW">
                <a:ea typeface="PMingLiU" pitchFamily="18" charset="-120"/>
              </a:rPr>
              <a:t> on the path traversed</a:t>
            </a:r>
            <a:endParaRPr lang="en-US" altLang="zh-TW">
              <a:ea typeface="PMingLiU" pitchFamily="18" charset="-120"/>
            </a:endParaRPr>
          </a:p>
          <a:p>
            <a:endParaRPr lang="en-US" altLang="zh-TW" sz="2000">
              <a:ea typeface="PMingLiU" pitchFamily="18" charset="-120"/>
            </a:endParaRPr>
          </a:p>
          <a:p>
            <a:endParaRPr lang="en-US" altLang="zh-TW" sz="2400">
              <a:ea typeface="PMingLiU" pitchFamily="18" charset="-120"/>
            </a:endParaRPr>
          </a:p>
          <a:p>
            <a:endParaRPr lang="en-US" altLang="zh-TW" sz="2400">
              <a:ea typeface="PMingLiU" pitchFamily="18" charset="-120"/>
            </a:endParaRPr>
          </a:p>
          <a:p>
            <a:endParaRPr lang="en-US" altLang="zh-TW" sz="2400">
              <a:ea typeface="PMingLiU" pitchFamily="18" charset="-120"/>
            </a:endParaRPr>
          </a:p>
          <a:p>
            <a:endParaRPr lang="en-US" altLang="zh-TW" sz="2400">
              <a:ea typeface="PMingLiU" pitchFamily="18" charset="-120"/>
            </a:endParaRPr>
          </a:p>
          <a:p>
            <a:endParaRPr lang="en-US" altLang="zh-TW" sz="2400">
              <a:ea typeface="PMingLiU" pitchFamily="18" charset="-120"/>
            </a:endParaRPr>
          </a:p>
          <a:p>
            <a:endParaRPr lang="en-US" altLang="zh-TW" sz="1000">
              <a:ea typeface="PMingLiU" pitchFamily="18" charset="-120"/>
            </a:endParaRPr>
          </a:p>
          <a:p>
            <a:endParaRPr lang="en-US" altLang="zh-TW" sz="2400">
              <a:ea typeface="PMingLiU" pitchFamily="18" charset="-120"/>
            </a:endParaRPr>
          </a:p>
          <a:p>
            <a:endParaRPr lang="en-US" altLang="zh-TW">
              <a:solidFill>
                <a:srgbClr val="7030A0"/>
              </a:solidFill>
              <a:ea typeface="PMingLiU" pitchFamily="18" charset="-120"/>
            </a:endParaRPr>
          </a:p>
          <a:p>
            <a:r>
              <a:rPr lang="en-US" altLang="zh-TW">
                <a:solidFill>
                  <a:srgbClr val="7030A0"/>
                </a:solidFill>
                <a:ea typeface="PMingLiU" pitchFamily="18" charset="-120"/>
              </a:rPr>
              <a:t>Time complexity = O(height of the tree)</a:t>
            </a:r>
            <a:endParaRPr lang="en-US" altLang="zh-TW">
              <a:solidFill>
                <a:srgbClr val="7030A0"/>
              </a:solidFill>
              <a:ea typeface="PMingLiU" pitchFamily="18" charset="-120"/>
            </a:endParaRPr>
          </a:p>
        </p:txBody>
      </p:sp>
      <p:graphicFrame>
        <p:nvGraphicFramePr>
          <p:cNvPr id="214021" name="对象 214020"/>
          <p:cNvGraphicFramePr/>
          <p:nvPr/>
        </p:nvGraphicFramePr>
        <p:xfrm>
          <a:off x="3056890" y="2568575"/>
          <a:ext cx="3886200" cy="3392488"/>
        </p:xfrm>
        <a:graphic>
          <a:graphicData uri="http://schemas.openxmlformats.org/presentationml/2006/ole">
            <mc:AlternateContent xmlns:mc="http://schemas.openxmlformats.org/markup-compatibility/2006">
              <mc:Choice xmlns:v="urn:schemas-microsoft-com:vml" Requires="v">
                <p:oleObj spid="_x0000_s3077" name="" r:id="rId1" imgW="3076575" imgH="2686050" progId="Paint.Picture">
                  <p:embed/>
                </p:oleObj>
              </mc:Choice>
              <mc:Fallback>
                <p:oleObj name="" r:id="rId1" imgW="3076575" imgH="2686050" progId="Paint.Picture">
                  <p:embed/>
                  <p:pic>
                    <p:nvPicPr>
                      <p:cNvPr id="0" name="图片 3076"/>
                      <p:cNvPicPr/>
                      <p:nvPr/>
                    </p:nvPicPr>
                    <p:blipFill>
                      <a:blip r:embed="rId2"/>
                      <a:stretch>
                        <a:fillRect/>
                      </a:stretch>
                    </p:blipFill>
                    <p:spPr>
                      <a:xfrm>
                        <a:off x="3056890" y="2568575"/>
                        <a:ext cx="3886200" cy="3392488"/>
                      </a:xfrm>
                      <a:prstGeom prst="rect">
                        <a:avLst/>
                      </a:prstGeom>
                      <a:noFill/>
                      <a:ln w="38100">
                        <a:miter/>
                      </a:ln>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BST - deletion</a:t>
            </a:r>
            <a:endParaRPr lang="en-US" altLang="zh-CN"/>
          </a:p>
        </p:txBody>
      </p:sp>
      <p:sp>
        <p:nvSpPr>
          <p:cNvPr id="278531" name="文本占位符 278530"/>
          <p:cNvSpPr>
            <a:spLocks noGrp="1"/>
          </p:cNvSpPr>
          <p:nvPr>
            <p:ph type="body" idx="1"/>
          </p:nvPr>
        </p:nvSpPr>
        <p:spPr/>
        <p:txBody>
          <a:bodyPr lIns="92075" tIns="46038" rIns="92075" bIns="46038"/>
          <a:p>
            <a:r>
              <a:rPr lang="en-US" altLang="zh-TW">
                <a:ea typeface="PMingLiU" pitchFamily="18" charset="-120"/>
              </a:rPr>
              <a:t>When we delete a node, we need to consider how we </a:t>
            </a:r>
            <a:r>
              <a:rPr lang="en-US" altLang="zh-TW">
                <a:solidFill>
                  <a:srgbClr val="7030A0"/>
                </a:solidFill>
                <a:ea typeface="PMingLiU" pitchFamily="18" charset="-120"/>
              </a:rPr>
              <a:t>take care of the children of the deleted node</a:t>
            </a:r>
            <a:r>
              <a:rPr lang="en-US" altLang="zh-TW">
                <a:ea typeface="PMingLiU" pitchFamily="18" charset="-120"/>
              </a:rPr>
              <a:t>.</a:t>
            </a:r>
            <a:endParaRPr lang="en-US" altLang="zh-TW">
              <a:ea typeface="PMingLiU" pitchFamily="18" charset="-120"/>
            </a:endParaRPr>
          </a:p>
          <a:p>
            <a:pPr lvl="1"/>
            <a:r>
              <a:rPr lang="en-US" altLang="zh-TW">
                <a:ea typeface="PMingLiU" pitchFamily="18" charset="-120"/>
              </a:rPr>
              <a:t>This has to be done such that the </a:t>
            </a:r>
            <a:r>
              <a:rPr lang="en-US" altLang="zh-TW">
                <a:solidFill>
                  <a:srgbClr val="7030A0"/>
                </a:solidFill>
                <a:ea typeface="PMingLiU" pitchFamily="18" charset="-120"/>
              </a:rPr>
              <a:t>property of the search tree is maintained</a:t>
            </a:r>
            <a:r>
              <a:rPr lang="en-US" altLang="zh-TW">
                <a:ea typeface="PMingLiU" pitchFamily="18" charset="-120"/>
              </a:rPr>
              <a:t>.</a:t>
            </a:r>
            <a:endParaRPr lang="en-US" altLang="zh-TW">
              <a:ea typeface="PMingLiU" pitchFamily="18" charset="-120"/>
            </a:endParaRPr>
          </a:p>
          <a:p>
            <a:endParaRPr lang="en-US" altLang="zh-TW">
              <a:ea typeface="PMingLiU" pitchFamily="18" charset="-120"/>
            </a:endParaRPr>
          </a:p>
        </p:txBody>
      </p:sp>
      <p:pic>
        <p:nvPicPr>
          <p:cNvPr id="278532" name="图片 278531" descr="divorce"/>
          <p:cNvPicPr>
            <a:picLocks noChangeAspect="1"/>
          </p:cNvPicPr>
          <p:nvPr/>
        </p:nvPicPr>
        <p:blipFill>
          <a:blip r:embed="rId1"/>
          <a:stretch>
            <a:fillRect/>
          </a:stretch>
        </p:blipFill>
        <p:spPr>
          <a:xfrm>
            <a:off x="2057400" y="4267200"/>
            <a:ext cx="1685925" cy="1628775"/>
          </a:xfrm>
          <a:prstGeom prst="rect">
            <a:avLst/>
          </a:prstGeom>
          <a:noFill/>
          <a:ln w="9525">
            <a:noFill/>
          </a:ln>
        </p:spPr>
      </p:pic>
      <p:pic>
        <p:nvPicPr>
          <p:cNvPr id="278533" name="图片 278532" descr="child-crying3"/>
          <p:cNvPicPr>
            <a:picLocks noChangeAspect="1"/>
          </p:cNvPicPr>
          <p:nvPr/>
        </p:nvPicPr>
        <p:blipFill>
          <a:blip r:embed="rId2"/>
          <a:stretch>
            <a:fillRect/>
          </a:stretch>
        </p:blipFill>
        <p:spPr>
          <a:xfrm>
            <a:off x="5029200" y="4267200"/>
            <a:ext cx="1365250" cy="16097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标题 369665"/>
          <p:cNvSpPr>
            <a:spLocks noGrp="1"/>
          </p:cNvSpPr>
          <p:nvPr>
            <p:ph type="title"/>
          </p:nvPr>
        </p:nvSpPr>
        <p:spPr/>
        <p:txBody>
          <a:bodyPr anchor="ctr"/>
          <a:lstStyle/>
          <a:p>
            <a:r>
              <a:rPr lang="en-US" altLang="zh-CN"/>
              <a:t>What is a Tree</a:t>
            </a:r>
            <a:endParaRPr lang="en-US" altLang="zh-CN"/>
          </a:p>
        </p:txBody>
      </p:sp>
      <p:sp>
        <p:nvSpPr>
          <p:cNvPr id="369667" name="文本占位符 369666"/>
          <p:cNvSpPr>
            <a:spLocks noGrp="1"/>
          </p:cNvSpPr>
          <p:nvPr>
            <p:ph type="body" idx="1"/>
          </p:nvPr>
        </p:nvSpPr>
        <p:spPr>
          <a:xfrm>
            <a:off x="757555" y="1626235"/>
            <a:ext cx="3311525" cy="4062095"/>
          </a:xfrm>
        </p:spPr>
        <p:txBody>
          <a:bodyPr/>
          <a:lstStyle/>
          <a:p>
            <a:pPr>
              <a:lnSpc>
                <a:spcPct val="80000"/>
              </a:lnSpc>
            </a:pPr>
            <a:r>
              <a:rPr lang="en-US" altLang="zh-CN" sz="1800"/>
              <a:t>A tree is a finite nonempty set of elements.</a:t>
            </a:r>
            <a:endParaRPr lang="en-US" altLang="zh-CN" sz="1800"/>
          </a:p>
          <a:p>
            <a:pPr>
              <a:lnSpc>
                <a:spcPct val="80000"/>
              </a:lnSpc>
            </a:pPr>
            <a:r>
              <a:rPr lang="en-US" altLang="zh-CN" sz="1800"/>
              <a:t>It is an abstract model of a hierarchical structure.</a:t>
            </a:r>
            <a:endParaRPr lang="en-US" altLang="zh-CN" sz="1800"/>
          </a:p>
          <a:p>
            <a:pPr>
              <a:lnSpc>
                <a:spcPct val="80000"/>
              </a:lnSpc>
            </a:pPr>
            <a:r>
              <a:rPr lang="en-US" altLang="zh-CN" sz="1800"/>
              <a:t>consists of nodes with a parent-child relation.</a:t>
            </a:r>
            <a:endParaRPr lang="en-US" altLang="zh-CN" sz="1800"/>
          </a:p>
          <a:p>
            <a:pPr>
              <a:lnSpc>
                <a:spcPct val="80000"/>
              </a:lnSpc>
            </a:pPr>
            <a:r>
              <a:rPr lang="en-US" altLang="zh-CN" sz="1800"/>
              <a:t>Applications:</a:t>
            </a:r>
            <a:endParaRPr lang="en-US" altLang="zh-CN" sz="1800"/>
          </a:p>
          <a:p>
            <a:pPr lvl="1">
              <a:lnSpc>
                <a:spcPct val="80000"/>
              </a:lnSpc>
            </a:pPr>
            <a:r>
              <a:rPr lang="en-US" altLang="zh-CN" sz="1600"/>
              <a:t>Organization charts</a:t>
            </a:r>
            <a:endParaRPr lang="en-US" altLang="zh-CN" sz="1600"/>
          </a:p>
          <a:p>
            <a:pPr lvl="1">
              <a:lnSpc>
                <a:spcPct val="80000"/>
              </a:lnSpc>
            </a:pPr>
            <a:r>
              <a:rPr lang="en-US" altLang="zh-CN" sz="1600"/>
              <a:t>File systems</a:t>
            </a:r>
            <a:endParaRPr lang="en-US" altLang="zh-CN" sz="1600"/>
          </a:p>
          <a:p>
            <a:pPr lvl="1">
              <a:lnSpc>
                <a:spcPct val="80000"/>
              </a:lnSpc>
            </a:pPr>
            <a:r>
              <a:rPr lang="en-US" altLang="zh-CN" sz="1600"/>
              <a:t>Programming environments</a:t>
            </a:r>
            <a:endParaRPr lang="en-US" altLang="zh-CN" sz="1600"/>
          </a:p>
        </p:txBody>
      </p:sp>
      <p:grpSp>
        <p:nvGrpSpPr>
          <p:cNvPr id="369668" name="组合 369667"/>
          <p:cNvGrpSpPr/>
          <p:nvPr/>
        </p:nvGrpSpPr>
        <p:grpSpPr>
          <a:xfrm>
            <a:off x="3657600" y="1981200"/>
            <a:ext cx="5240338" cy="3132138"/>
            <a:chOff x="2180" y="957"/>
            <a:chExt cx="3301" cy="1973"/>
          </a:xfrm>
        </p:grpSpPr>
        <p:sp>
          <p:nvSpPr>
            <p:cNvPr id="369669" name="圆角矩形 369668"/>
            <p:cNvSpPr>
              <a:spLocks noChangeAspect="1"/>
            </p:cNvSpPr>
            <p:nvPr/>
          </p:nvSpPr>
          <p:spPr>
            <a:xfrm>
              <a:off x="3333" y="957"/>
              <a:ext cx="1082" cy="242"/>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Computers”R”Us</a:t>
              </a:r>
              <a:endParaRPr lang="en-US" altLang="zh-CN" sz="1600">
                <a:latin typeface="Tahoma" panose="020B0604030504040204" pitchFamily="34" charset="0"/>
              </a:endParaRPr>
            </a:p>
          </p:txBody>
        </p:sp>
        <p:sp>
          <p:nvSpPr>
            <p:cNvPr id="369670" name="圆角矩形 369669"/>
            <p:cNvSpPr>
              <a:spLocks noChangeAspect="1"/>
            </p:cNvSpPr>
            <p:nvPr/>
          </p:nvSpPr>
          <p:spPr>
            <a:xfrm>
              <a:off x="2604" y="1533"/>
              <a:ext cx="437" cy="242"/>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Sales</a:t>
              </a:r>
              <a:endParaRPr lang="en-US" altLang="zh-CN" sz="1600">
                <a:latin typeface="Tahoma" panose="020B0604030504040204" pitchFamily="34" charset="0"/>
              </a:endParaRPr>
            </a:p>
          </p:txBody>
        </p:sp>
        <p:sp>
          <p:nvSpPr>
            <p:cNvPr id="369671" name="圆角矩形 369670"/>
            <p:cNvSpPr>
              <a:spLocks noChangeAspect="1"/>
            </p:cNvSpPr>
            <p:nvPr/>
          </p:nvSpPr>
          <p:spPr>
            <a:xfrm>
              <a:off x="5085" y="1533"/>
              <a:ext cx="396" cy="242"/>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R&amp;D</a:t>
              </a:r>
              <a:endParaRPr lang="en-US" altLang="zh-CN" sz="1600">
                <a:latin typeface="Tahoma" panose="020B0604030504040204" pitchFamily="34" charset="0"/>
              </a:endParaRPr>
            </a:p>
          </p:txBody>
        </p:sp>
        <p:sp>
          <p:nvSpPr>
            <p:cNvPr id="369672" name="圆角矩形 369671"/>
            <p:cNvSpPr>
              <a:spLocks noChangeAspect="1"/>
            </p:cNvSpPr>
            <p:nvPr/>
          </p:nvSpPr>
          <p:spPr>
            <a:xfrm>
              <a:off x="3977" y="1533"/>
              <a:ext cx="956" cy="242"/>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Manufacturing</a:t>
              </a:r>
              <a:endParaRPr lang="en-US" altLang="zh-CN" sz="1600">
                <a:latin typeface="Tahoma" panose="020B0604030504040204" pitchFamily="34" charset="0"/>
              </a:endParaRPr>
            </a:p>
          </p:txBody>
        </p:sp>
        <p:sp>
          <p:nvSpPr>
            <p:cNvPr id="369673" name="圆角矩形 369672"/>
            <p:cNvSpPr>
              <a:spLocks noChangeAspect="1"/>
            </p:cNvSpPr>
            <p:nvPr/>
          </p:nvSpPr>
          <p:spPr>
            <a:xfrm>
              <a:off x="3787" y="2109"/>
              <a:ext cx="591" cy="242"/>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Laptops</a:t>
              </a:r>
              <a:endParaRPr lang="en-US" altLang="zh-CN" sz="1600">
                <a:latin typeface="Tahoma" panose="020B0604030504040204" pitchFamily="34" charset="0"/>
              </a:endParaRPr>
            </a:p>
          </p:txBody>
        </p:sp>
        <p:sp>
          <p:nvSpPr>
            <p:cNvPr id="369674" name="圆角矩形 369673"/>
            <p:cNvSpPr>
              <a:spLocks noChangeAspect="1"/>
            </p:cNvSpPr>
            <p:nvPr/>
          </p:nvSpPr>
          <p:spPr>
            <a:xfrm>
              <a:off x="4512" y="2109"/>
              <a:ext cx="664" cy="242"/>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Desktops</a:t>
              </a:r>
              <a:endParaRPr lang="en-US" altLang="zh-CN" sz="1600">
                <a:latin typeface="Tahoma" panose="020B0604030504040204" pitchFamily="34" charset="0"/>
              </a:endParaRPr>
            </a:p>
          </p:txBody>
        </p:sp>
        <p:sp>
          <p:nvSpPr>
            <p:cNvPr id="369675" name="圆角矩形 369674"/>
            <p:cNvSpPr>
              <a:spLocks noChangeAspect="1"/>
            </p:cNvSpPr>
            <p:nvPr/>
          </p:nvSpPr>
          <p:spPr>
            <a:xfrm>
              <a:off x="2351" y="2108"/>
              <a:ext cx="297" cy="242"/>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US</a:t>
              </a:r>
              <a:endParaRPr lang="en-US" altLang="zh-CN" sz="1600">
                <a:latin typeface="Tahoma" panose="020B0604030504040204" pitchFamily="34" charset="0"/>
              </a:endParaRPr>
            </a:p>
          </p:txBody>
        </p:sp>
        <p:sp>
          <p:nvSpPr>
            <p:cNvPr id="369676" name="圆角矩形 369675"/>
            <p:cNvSpPr>
              <a:spLocks noChangeAspect="1"/>
            </p:cNvSpPr>
            <p:nvPr/>
          </p:nvSpPr>
          <p:spPr>
            <a:xfrm>
              <a:off x="2783" y="2109"/>
              <a:ext cx="870" cy="242"/>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International</a:t>
              </a:r>
              <a:endParaRPr lang="en-US" altLang="zh-CN" sz="1600">
                <a:latin typeface="Tahoma" panose="020B0604030504040204" pitchFamily="34" charset="0"/>
              </a:endParaRPr>
            </a:p>
          </p:txBody>
        </p:sp>
        <p:cxnSp>
          <p:nvCxnSpPr>
            <p:cNvPr id="369677" name="直接箭头连接符 369676"/>
            <p:cNvCxnSpPr>
              <a:stCxn id="369669" idx="2"/>
              <a:endCxn id="369670" idx="0"/>
            </p:cNvCxnSpPr>
            <p:nvPr/>
          </p:nvCxnSpPr>
          <p:spPr>
            <a:xfrm flipH="1">
              <a:off x="2823" y="1205"/>
              <a:ext cx="1051" cy="322"/>
            </a:xfrm>
            <a:prstGeom prst="straightConnector1">
              <a:avLst/>
            </a:prstGeom>
            <a:ln w="19050" cap="flat" cmpd="sng">
              <a:solidFill>
                <a:schemeClr val="tx1"/>
              </a:solidFill>
              <a:prstDash val="solid"/>
              <a:headEnd type="none" w="med" len="med"/>
              <a:tailEnd type="none" w="med" len="med"/>
            </a:ln>
          </p:spPr>
        </p:cxnSp>
        <p:cxnSp>
          <p:nvCxnSpPr>
            <p:cNvPr id="369678" name="直接箭头连接符 369677"/>
            <p:cNvCxnSpPr>
              <a:stCxn id="369669" idx="2"/>
              <a:endCxn id="369672" idx="0"/>
            </p:cNvCxnSpPr>
            <p:nvPr/>
          </p:nvCxnSpPr>
          <p:spPr>
            <a:xfrm>
              <a:off x="3874" y="1205"/>
              <a:ext cx="581" cy="322"/>
            </a:xfrm>
            <a:prstGeom prst="straightConnector1">
              <a:avLst/>
            </a:prstGeom>
            <a:ln w="19050" cap="flat" cmpd="sng">
              <a:solidFill>
                <a:schemeClr val="tx1"/>
              </a:solidFill>
              <a:prstDash val="solid"/>
              <a:headEnd type="none" w="med" len="med"/>
              <a:tailEnd type="none" w="med" len="med"/>
            </a:ln>
          </p:spPr>
        </p:cxnSp>
        <p:cxnSp>
          <p:nvCxnSpPr>
            <p:cNvPr id="369679" name="直接箭头连接符 369678"/>
            <p:cNvCxnSpPr>
              <a:stCxn id="369669" idx="2"/>
              <a:endCxn id="369671" idx="0"/>
            </p:cNvCxnSpPr>
            <p:nvPr/>
          </p:nvCxnSpPr>
          <p:spPr>
            <a:xfrm>
              <a:off x="3874" y="1205"/>
              <a:ext cx="1409" cy="322"/>
            </a:xfrm>
            <a:prstGeom prst="straightConnector1">
              <a:avLst/>
            </a:prstGeom>
            <a:ln w="19050" cap="flat" cmpd="sng">
              <a:solidFill>
                <a:schemeClr val="tx1"/>
              </a:solidFill>
              <a:prstDash val="solid"/>
              <a:headEnd type="none" w="med" len="med"/>
              <a:tailEnd type="none" w="med" len="med"/>
            </a:ln>
          </p:spPr>
        </p:cxnSp>
        <p:cxnSp>
          <p:nvCxnSpPr>
            <p:cNvPr id="369680" name="直接箭头连接符 369679"/>
            <p:cNvCxnSpPr>
              <a:stCxn id="369672" idx="2"/>
              <a:endCxn id="369674" idx="0"/>
            </p:cNvCxnSpPr>
            <p:nvPr/>
          </p:nvCxnSpPr>
          <p:spPr>
            <a:xfrm>
              <a:off x="4455" y="1781"/>
              <a:ext cx="389" cy="322"/>
            </a:xfrm>
            <a:prstGeom prst="straightConnector1">
              <a:avLst/>
            </a:prstGeom>
            <a:ln w="19050" cap="flat" cmpd="sng">
              <a:solidFill>
                <a:schemeClr val="tx1"/>
              </a:solidFill>
              <a:prstDash val="solid"/>
              <a:headEnd type="none" w="med" len="med"/>
              <a:tailEnd type="none" w="med" len="med"/>
            </a:ln>
          </p:spPr>
        </p:cxnSp>
        <p:cxnSp>
          <p:nvCxnSpPr>
            <p:cNvPr id="369681" name="直接箭头连接符 369680"/>
            <p:cNvCxnSpPr>
              <a:stCxn id="369672" idx="2"/>
              <a:endCxn id="369673" idx="0"/>
            </p:cNvCxnSpPr>
            <p:nvPr/>
          </p:nvCxnSpPr>
          <p:spPr>
            <a:xfrm flipH="1">
              <a:off x="4083" y="1781"/>
              <a:ext cx="372" cy="322"/>
            </a:xfrm>
            <a:prstGeom prst="straightConnector1">
              <a:avLst/>
            </a:prstGeom>
            <a:ln w="19050" cap="flat" cmpd="sng">
              <a:solidFill>
                <a:schemeClr val="tx1"/>
              </a:solidFill>
              <a:prstDash val="solid"/>
              <a:headEnd type="none" w="med" len="med"/>
              <a:tailEnd type="none" w="med" len="med"/>
            </a:ln>
          </p:spPr>
        </p:cxnSp>
        <p:cxnSp>
          <p:nvCxnSpPr>
            <p:cNvPr id="369682" name="直接箭头连接符 369681"/>
            <p:cNvCxnSpPr>
              <a:stCxn id="369670" idx="2"/>
              <a:endCxn id="369676" idx="0"/>
            </p:cNvCxnSpPr>
            <p:nvPr/>
          </p:nvCxnSpPr>
          <p:spPr>
            <a:xfrm>
              <a:off x="2823" y="1781"/>
              <a:ext cx="395" cy="322"/>
            </a:xfrm>
            <a:prstGeom prst="straightConnector1">
              <a:avLst/>
            </a:prstGeom>
            <a:ln w="19050" cap="flat" cmpd="sng">
              <a:solidFill>
                <a:schemeClr val="tx1"/>
              </a:solidFill>
              <a:prstDash val="solid"/>
              <a:headEnd type="none" w="med" len="med"/>
              <a:tailEnd type="none" w="med" len="med"/>
            </a:ln>
          </p:spPr>
        </p:cxnSp>
        <p:cxnSp>
          <p:nvCxnSpPr>
            <p:cNvPr id="369683" name="直接箭头连接符 369682"/>
            <p:cNvCxnSpPr>
              <a:stCxn id="369670" idx="2"/>
              <a:endCxn id="369675" idx="0"/>
            </p:cNvCxnSpPr>
            <p:nvPr/>
          </p:nvCxnSpPr>
          <p:spPr>
            <a:xfrm flipH="1">
              <a:off x="2500" y="1781"/>
              <a:ext cx="323" cy="321"/>
            </a:xfrm>
            <a:prstGeom prst="straightConnector1">
              <a:avLst/>
            </a:prstGeom>
            <a:ln w="19050" cap="flat" cmpd="sng">
              <a:solidFill>
                <a:schemeClr val="tx1"/>
              </a:solidFill>
              <a:prstDash val="solid"/>
              <a:headEnd type="none" w="med" len="med"/>
              <a:tailEnd type="none" w="med" len="med"/>
            </a:ln>
          </p:spPr>
        </p:cxnSp>
        <p:sp>
          <p:nvSpPr>
            <p:cNvPr id="369684" name="圆角矩形 369683"/>
            <p:cNvSpPr>
              <a:spLocks noChangeAspect="1"/>
            </p:cNvSpPr>
            <p:nvPr/>
          </p:nvSpPr>
          <p:spPr>
            <a:xfrm>
              <a:off x="2180" y="2688"/>
              <a:ext cx="547" cy="242"/>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Europe</a:t>
              </a:r>
              <a:endParaRPr lang="en-US" altLang="zh-CN" sz="1600">
                <a:latin typeface="Tahoma" panose="020B0604030504040204" pitchFamily="34" charset="0"/>
              </a:endParaRPr>
            </a:p>
          </p:txBody>
        </p:sp>
        <p:sp>
          <p:nvSpPr>
            <p:cNvPr id="369685" name="圆角矩形 369684"/>
            <p:cNvSpPr>
              <a:spLocks noChangeAspect="1"/>
            </p:cNvSpPr>
            <p:nvPr/>
          </p:nvSpPr>
          <p:spPr>
            <a:xfrm>
              <a:off x="3023" y="2688"/>
              <a:ext cx="374" cy="242"/>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Asia</a:t>
              </a:r>
              <a:endParaRPr lang="en-US" altLang="zh-CN" sz="1600">
                <a:latin typeface="Tahoma" panose="020B0604030504040204" pitchFamily="34" charset="0"/>
              </a:endParaRPr>
            </a:p>
          </p:txBody>
        </p:sp>
        <p:cxnSp>
          <p:nvCxnSpPr>
            <p:cNvPr id="369686" name="直接箭头连接符 369685"/>
            <p:cNvCxnSpPr>
              <a:stCxn id="369676" idx="2"/>
              <a:endCxn id="369685" idx="0"/>
            </p:cNvCxnSpPr>
            <p:nvPr/>
          </p:nvCxnSpPr>
          <p:spPr>
            <a:xfrm flipH="1">
              <a:off x="3210" y="2357"/>
              <a:ext cx="8" cy="325"/>
            </a:xfrm>
            <a:prstGeom prst="straightConnector1">
              <a:avLst/>
            </a:prstGeom>
            <a:ln w="19050" cap="flat" cmpd="sng">
              <a:solidFill>
                <a:schemeClr val="tx1"/>
              </a:solidFill>
              <a:prstDash val="solid"/>
              <a:headEnd type="none" w="med" len="med"/>
              <a:tailEnd type="none" w="med" len="med"/>
            </a:ln>
          </p:spPr>
        </p:cxnSp>
        <p:cxnSp>
          <p:nvCxnSpPr>
            <p:cNvPr id="369687" name="直接箭头连接符 369686"/>
            <p:cNvCxnSpPr>
              <a:stCxn id="369676" idx="2"/>
              <a:endCxn id="369684" idx="0"/>
            </p:cNvCxnSpPr>
            <p:nvPr/>
          </p:nvCxnSpPr>
          <p:spPr>
            <a:xfrm flipH="1">
              <a:off x="2454" y="2357"/>
              <a:ext cx="764" cy="325"/>
            </a:xfrm>
            <a:prstGeom prst="straightConnector1">
              <a:avLst/>
            </a:prstGeom>
            <a:ln w="19050" cap="flat" cmpd="sng">
              <a:solidFill>
                <a:schemeClr val="tx1"/>
              </a:solidFill>
              <a:prstDash val="solid"/>
              <a:headEnd type="none" w="med" len="med"/>
              <a:tailEnd type="none" w="med" len="med"/>
            </a:ln>
          </p:spPr>
        </p:cxnSp>
        <p:sp>
          <p:nvSpPr>
            <p:cNvPr id="369688" name="圆角矩形 369687"/>
            <p:cNvSpPr>
              <a:spLocks noChangeAspect="1"/>
            </p:cNvSpPr>
            <p:nvPr/>
          </p:nvSpPr>
          <p:spPr>
            <a:xfrm>
              <a:off x="3698" y="2688"/>
              <a:ext cx="570" cy="242"/>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Canada</a:t>
              </a:r>
              <a:endParaRPr lang="en-US" altLang="zh-CN" sz="1600">
                <a:latin typeface="Tahoma" panose="020B0604030504040204" pitchFamily="34" charset="0"/>
              </a:endParaRPr>
            </a:p>
          </p:txBody>
        </p:sp>
        <p:cxnSp>
          <p:nvCxnSpPr>
            <p:cNvPr id="369689" name="直接箭头连接符 369688"/>
            <p:cNvCxnSpPr>
              <a:stCxn id="369676" idx="2"/>
              <a:endCxn id="369688" idx="0"/>
            </p:cNvCxnSpPr>
            <p:nvPr/>
          </p:nvCxnSpPr>
          <p:spPr>
            <a:xfrm>
              <a:off x="3218" y="2357"/>
              <a:ext cx="765" cy="325"/>
            </a:xfrm>
            <a:prstGeom prst="straightConnector1">
              <a:avLst/>
            </a:prstGeom>
            <a:ln w="19050" cap="flat" cmpd="sng">
              <a:solidFill>
                <a:schemeClr val="tx1"/>
              </a:solidFill>
              <a:prstDash val="solid"/>
              <a:headEnd type="none" w="med" len="med"/>
              <a:tailEnd type="none" w="med" len="med"/>
            </a:ln>
          </p:spPr>
        </p:cxn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200"/>
              <a:t>BST-deletion under different cases</a:t>
            </a:r>
            <a:endParaRPr lang="en-US" altLang="zh-CN" sz="3200"/>
          </a:p>
        </p:txBody>
      </p:sp>
      <p:sp>
        <p:nvSpPr>
          <p:cNvPr id="215043" name="文本占位符 215042"/>
          <p:cNvSpPr>
            <a:spLocks noGrp="1"/>
          </p:cNvSpPr>
          <p:nvPr>
            <p:ph type="body" idx="1"/>
          </p:nvPr>
        </p:nvSpPr>
        <p:spPr>
          <a:xfrm>
            <a:off x="609600" y="1219200"/>
            <a:ext cx="8077200" cy="5105400"/>
          </a:xfrm>
        </p:spPr>
        <p:txBody>
          <a:bodyPr lIns="92075" tIns="46038" rIns="92075" bIns="46038"/>
          <a:p>
            <a:r>
              <a:rPr lang="en-US" altLang="zh-TW">
                <a:solidFill>
                  <a:srgbClr val="7030A0"/>
                </a:solidFill>
                <a:ea typeface="PMingLiU" pitchFamily="18" charset="-120"/>
              </a:rPr>
              <a:t>Case 1: the node is a leaf</a:t>
            </a:r>
            <a:endParaRPr lang="en-US" altLang="zh-TW">
              <a:solidFill>
                <a:srgbClr val="7030A0"/>
              </a:solidFill>
              <a:ea typeface="PMingLiU" pitchFamily="18" charset="-120"/>
            </a:endParaRPr>
          </a:p>
          <a:p>
            <a:pPr lvl="1"/>
            <a:r>
              <a:rPr lang="en-US" altLang="zh-TW">
                <a:ea typeface="PMingLiU" pitchFamily="18" charset="-120"/>
              </a:rPr>
              <a:t>Delete it immediately</a:t>
            </a:r>
            <a:endParaRPr lang="en-US" altLang="zh-TW">
              <a:ea typeface="PMingLiU" pitchFamily="18" charset="-120"/>
            </a:endParaRPr>
          </a:p>
          <a:p>
            <a:r>
              <a:rPr lang="en-US" altLang="zh-TW">
                <a:solidFill>
                  <a:srgbClr val="7030A0"/>
                </a:solidFill>
                <a:ea typeface="PMingLiU" pitchFamily="18" charset="-120"/>
              </a:rPr>
              <a:t>Case 2: the node has one child</a:t>
            </a:r>
            <a:endParaRPr lang="en-US" altLang="zh-TW">
              <a:solidFill>
                <a:srgbClr val="7030A0"/>
              </a:solidFill>
              <a:ea typeface="PMingLiU" pitchFamily="18" charset="-120"/>
            </a:endParaRPr>
          </a:p>
          <a:p>
            <a:pPr lvl="1"/>
            <a:r>
              <a:rPr lang="en-US" altLang="zh-TW">
                <a:ea typeface="PMingLiU" pitchFamily="18" charset="-120"/>
              </a:rPr>
              <a:t>Adjust a pointer from the parent to bypass that node</a:t>
            </a:r>
            <a:endParaRPr lang="en-US" altLang="zh-TW">
              <a:ea typeface="PMingLiU" pitchFamily="18" charset="-120"/>
            </a:endParaRPr>
          </a:p>
        </p:txBody>
      </p:sp>
      <p:pic>
        <p:nvPicPr>
          <p:cNvPr id="215044" name="图片 215043" descr="fig4_24"/>
          <p:cNvPicPr>
            <a:picLocks noChangeAspect="1"/>
          </p:cNvPicPr>
          <p:nvPr/>
        </p:nvPicPr>
        <p:blipFill>
          <a:blip r:embed="rId1">
            <a:lum bright="-20001" contrast="80000"/>
          </a:blip>
          <a:stretch>
            <a:fillRect/>
          </a:stretch>
        </p:blipFill>
        <p:spPr>
          <a:xfrm>
            <a:off x="1143000" y="3657600"/>
            <a:ext cx="7010400" cy="3001963"/>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6" name="标题 216065"/>
          <p:cNvSpPr>
            <a:spLocks noGrp="1"/>
          </p:cNvSpPr>
          <p:nvPr/>
        </p:nvSpPr>
        <p:spPr>
          <a:xfrm>
            <a:off x="609600" y="531495"/>
            <a:ext cx="7848600" cy="735965"/>
          </a:xfrm>
          <a:prstGeom prst="rect">
            <a:avLst/>
          </a:prstGeom>
          <a:noFill/>
          <a:ln w="9525">
            <a:noFill/>
          </a:ln>
        </p:spPr>
        <p:txBody>
          <a:bodyPr lIns="92075" tIns="46038" rIns="92075" bIns="46038" anchor="b">
            <a:scene3d>
              <a:camera prst="orthographicFront"/>
              <a:lightRig rig="threePt" dir="t"/>
            </a:scene3d>
          </a:bodyPr>
          <a:lstStyle>
            <a:lvl1pPr marL="0" lvl="0" indent="0" algn="ctr" defTabSz="914400" rtl="0" eaLnBrk="0" fontAlgn="base" latinLnBrk="0" hangingPunct="0">
              <a:lnSpc>
                <a:spcPct val="100000"/>
              </a:lnSpc>
              <a:spcBef>
                <a:spcPct val="0"/>
              </a:spcBef>
              <a:spcAft>
                <a:spcPct val="0"/>
              </a:spcAft>
              <a:buNone/>
              <a:defRPr sz="4400" b="0" i="0" u="none" kern="1200" baseline="0">
                <a:solidFill>
                  <a:srgbClr val="D49FFF"/>
                </a:solidFill>
                <a:latin typeface="+mj-lt"/>
                <a:ea typeface="+mj-ea"/>
                <a:cs typeface="+mj-cs"/>
              </a:defRPr>
            </a:lvl1pPr>
          </a:lstStyle>
          <a:p>
            <a:r>
              <a:rPr lang="en-US" altLang="zh-TW">
                <a:ln/>
                <a:solidFill>
                  <a:schemeClr val="tx1"/>
                </a:solidFill>
                <a:effectLst>
                  <a:outerShdw blurRad="38100" dist="19050" dir="2700000" algn="tl" rotWithShape="0">
                    <a:schemeClr val="dk1">
                      <a:alpha val="40000"/>
                    </a:schemeClr>
                  </a:outerShdw>
                </a:effectLst>
                <a:ea typeface="PMingLiU" pitchFamily="18" charset="-120"/>
              </a:rPr>
              <a:t>Deletion Case 3</a:t>
            </a:r>
            <a:endParaRPr lang="en-US" altLang="zh-TW">
              <a:ln/>
              <a:solidFill>
                <a:schemeClr val="tx1"/>
              </a:solidFill>
              <a:effectLst>
                <a:outerShdw blurRad="38100" dist="19050" dir="2700000" algn="tl" rotWithShape="0">
                  <a:schemeClr val="dk1">
                    <a:alpha val="40000"/>
                  </a:schemeClr>
                </a:outerShdw>
              </a:effectLst>
              <a:ea typeface="PMingLiU" pitchFamily="18" charset="-120"/>
            </a:endParaRPr>
          </a:p>
        </p:txBody>
      </p:sp>
      <p:sp>
        <p:nvSpPr>
          <p:cNvPr id="5" name="文本占位符 4"/>
          <p:cNvSpPr>
            <a:spLocks noGrp="1"/>
          </p:cNvSpPr>
          <p:nvPr>
            <p:ph type="body" idx="1"/>
          </p:nvPr>
        </p:nvSpPr>
        <p:spPr>
          <a:xfrm>
            <a:off x="609600" y="1267460"/>
            <a:ext cx="7848600" cy="5410200"/>
          </a:xfrm>
        </p:spPr>
        <p:txBody>
          <a:bodyPr lIns="92075" tIns="46038" rIns="92075" bIns="46038">
            <a:normAutofit fontScale="90000" lnSpcReduction="10000"/>
          </a:bodyPr>
          <a:p>
            <a:pPr>
              <a:lnSpc>
                <a:spcPct val="90000"/>
              </a:lnSpc>
            </a:pPr>
            <a:r>
              <a:rPr lang="en-US" altLang="zh-TW">
                <a:solidFill>
                  <a:srgbClr val="7030A0"/>
                </a:solidFill>
                <a:ea typeface="PMingLiU" pitchFamily="18" charset="-120"/>
              </a:rPr>
              <a:t>Case 3: the node has 2 children</a:t>
            </a:r>
            <a:endParaRPr lang="en-US" altLang="zh-TW">
              <a:solidFill>
                <a:srgbClr val="7030A0"/>
              </a:solidFill>
              <a:ea typeface="PMingLiU" pitchFamily="18" charset="-120"/>
            </a:endParaRPr>
          </a:p>
          <a:p>
            <a:pPr lvl="1">
              <a:lnSpc>
                <a:spcPct val="90000"/>
              </a:lnSpc>
            </a:pPr>
            <a:r>
              <a:rPr lang="en-US" altLang="zh-TW">
                <a:ea typeface="PMingLiU" pitchFamily="18" charset="-120"/>
              </a:rPr>
              <a:t>Replace the key of that node with the </a:t>
            </a:r>
            <a:r>
              <a:rPr lang="en-US" altLang="zh-TW">
                <a:solidFill>
                  <a:srgbClr val="7030A0"/>
                </a:solidFill>
                <a:ea typeface="PMingLiU" pitchFamily="18" charset="-120"/>
              </a:rPr>
              <a:t>minimum element</a:t>
            </a:r>
            <a:r>
              <a:rPr lang="en-US" altLang="zh-TW">
                <a:solidFill>
                  <a:srgbClr val="00FF00"/>
                </a:solidFill>
                <a:ea typeface="PMingLiU" pitchFamily="18" charset="-120"/>
              </a:rPr>
              <a:t> </a:t>
            </a:r>
            <a:r>
              <a:rPr lang="en-US" altLang="zh-TW">
                <a:ea typeface="PMingLiU" pitchFamily="18" charset="-120"/>
              </a:rPr>
              <a:t>at the</a:t>
            </a:r>
            <a:r>
              <a:rPr lang="en-US" altLang="zh-TW">
                <a:solidFill>
                  <a:srgbClr val="00FF00"/>
                </a:solidFill>
                <a:ea typeface="PMingLiU" pitchFamily="18" charset="-120"/>
              </a:rPr>
              <a:t> </a:t>
            </a:r>
            <a:r>
              <a:rPr lang="en-US" altLang="zh-TW">
                <a:solidFill>
                  <a:srgbClr val="7030A0"/>
                </a:solidFill>
                <a:ea typeface="PMingLiU" pitchFamily="18" charset="-120"/>
              </a:rPr>
              <a:t>right </a:t>
            </a:r>
            <a:r>
              <a:rPr lang="en-US" altLang="zh-TW" err="1">
                <a:solidFill>
                  <a:srgbClr val="7030A0"/>
                </a:solidFill>
                <a:ea typeface="PMingLiU" pitchFamily="18" charset="-120"/>
              </a:rPr>
              <a:t>subtree</a:t>
            </a:r>
            <a:r>
              <a:rPr lang="en-US" altLang="zh-TW" sz="2000">
                <a:solidFill>
                  <a:srgbClr val="7030A0"/>
                </a:solidFill>
                <a:ea typeface="PMingLiU" pitchFamily="18" charset="-120"/>
              </a:rPr>
              <a:t> </a:t>
            </a:r>
            <a:endParaRPr lang="en-US" altLang="zh-TW" sz="2000">
              <a:solidFill>
                <a:srgbClr val="7030A0"/>
              </a:solidFill>
              <a:ea typeface="PMingLiU" pitchFamily="18" charset="-120"/>
            </a:endParaRPr>
          </a:p>
          <a:p>
            <a:pPr lvl="1">
              <a:lnSpc>
                <a:spcPct val="90000"/>
              </a:lnSpc>
            </a:pPr>
            <a:r>
              <a:rPr lang="en-US" altLang="zh-TW">
                <a:ea typeface="PMingLiU" pitchFamily="18" charset="-120"/>
              </a:rPr>
              <a:t>Delete that minimum element </a:t>
            </a:r>
            <a:endParaRPr lang="en-US" altLang="zh-TW">
              <a:ea typeface="PMingLiU" pitchFamily="18" charset="-120"/>
            </a:endParaRPr>
          </a:p>
          <a:p>
            <a:pPr lvl="2">
              <a:lnSpc>
                <a:spcPct val="90000"/>
              </a:lnSpc>
            </a:pPr>
            <a:r>
              <a:rPr lang="en-US" altLang="zh-TW">
                <a:ea typeface="PMingLiU" pitchFamily="18" charset="-120"/>
              </a:rPr>
              <a:t>Has either no child or only right child because if it has a left child, that left child would be smaller and would have been chosen. So invoke case 1 or 2.</a:t>
            </a:r>
            <a:endParaRPr lang="en-US" altLang="zh-TW">
              <a:ea typeface="PMingLiU" pitchFamily="18" charset="-120"/>
            </a:endParaRPr>
          </a:p>
          <a:p>
            <a:pPr lvl="1">
              <a:lnSpc>
                <a:spcPct val="90000"/>
              </a:lnSpc>
            </a:pPr>
            <a:endParaRPr lang="en-US" altLang="zh-TW" sz="2000">
              <a:ea typeface="PMingLiU" pitchFamily="18" charset="-120"/>
            </a:endParaRPr>
          </a:p>
          <a:p>
            <a:pPr lvl="1">
              <a:lnSpc>
                <a:spcPct val="90000"/>
              </a:lnSpc>
            </a:pPr>
            <a:endParaRPr lang="en-US" altLang="zh-TW" sz="2000">
              <a:ea typeface="PMingLiU" pitchFamily="18" charset="-120"/>
            </a:endParaRPr>
          </a:p>
          <a:p>
            <a:pPr lvl="1">
              <a:lnSpc>
                <a:spcPct val="90000"/>
              </a:lnSpc>
            </a:pPr>
            <a:endParaRPr lang="en-US" altLang="zh-TW" sz="2000">
              <a:ea typeface="PMingLiU" pitchFamily="18" charset="-120"/>
            </a:endParaRPr>
          </a:p>
          <a:p>
            <a:pPr lvl="1">
              <a:lnSpc>
                <a:spcPct val="90000"/>
              </a:lnSpc>
            </a:pPr>
            <a:endParaRPr lang="en-US" altLang="zh-TW" sz="2000">
              <a:ea typeface="PMingLiU" pitchFamily="18" charset="-120"/>
            </a:endParaRPr>
          </a:p>
          <a:p>
            <a:pPr lvl="1">
              <a:lnSpc>
                <a:spcPct val="90000"/>
              </a:lnSpc>
            </a:pPr>
            <a:endParaRPr lang="en-US" altLang="zh-TW" sz="2000">
              <a:ea typeface="PMingLiU" pitchFamily="18" charset="-120"/>
            </a:endParaRPr>
          </a:p>
          <a:p>
            <a:pPr lvl="1">
              <a:lnSpc>
                <a:spcPct val="90000"/>
              </a:lnSpc>
            </a:pPr>
            <a:endParaRPr lang="en-US" altLang="zh-TW" sz="2000">
              <a:ea typeface="PMingLiU" pitchFamily="18" charset="-120"/>
            </a:endParaRPr>
          </a:p>
          <a:p>
            <a:pPr lvl="1">
              <a:lnSpc>
                <a:spcPct val="90000"/>
              </a:lnSpc>
            </a:pPr>
            <a:endParaRPr lang="en-US" altLang="zh-TW" sz="2000">
              <a:ea typeface="PMingLiU" pitchFamily="18" charset="-120"/>
            </a:endParaRPr>
          </a:p>
          <a:p>
            <a:pPr lvl="1">
              <a:lnSpc>
                <a:spcPct val="90000"/>
              </a:lnSpc>
              <a:buNone/>
            </a:pPr>
            <a:endParaRPr lang="en-US" altLang="zh-TW" sz="2000">
              <a:ea typeface="PMingLiU" pitchFamily="18" charset="-120"/>
            </a:endParaRPr>
          </a:p>
          <a:p>
            <a:pPr>
              <a:lnSpc>
                <a:spcPct val="90000"/>
              </a:lnSpc>
            </a:pPr>
            <a:r>
              <a:rPr lang="en-US" altLang="zh-TW" sz="2000">
                <a:ln/>
                <a:solidFill>
                  <a:schemeClr val="tx1"/>
                </a:solidFill>
                <a:effectLst>
                  <a:outerShdw blurRad="38100" dist="19050" dir="2700000" algn="tl" rotWithShape="0">
                    <a:schemeClr val="dk1">
                      <a:alpha val="40000"/>
                    </a:schemeClr>
                  </a:outerShdw>
                </a:effectLst>
                <a:ea typeface="PMingLiU" pitchFamily="18" charset="-120"/>
              </a:rPr>
              <a:t>Time complexity = O(height of the tree)</a:t>
            </a:r>
            <a:endParaRPr lang="en-US" altLang="zh-TW" sz="2000">
              <a:ln/>
              <a:solidFill>
                <a:schemeClr val="tx1"/>
              </a:solidFill>
              <a:effectLst>
                <a:outerShdw blurRad="38100" dist="19050" dir="2700000" algn="tl" rotWithShape="0">
                  <a:schemeClr val="dk1">
                    <a:alpha val="40000"/>
                  </a:schemeClr>
                </a:outerShdw>
              </a:effectLst>
              <a:ea typeface="PMingLiU" pitchFamily="18" charset="-120"/>
            </a:endParaRPr>
          </a:p>
        </p:txBody>
      </p:sp>
      <p:grpSp>
        <p:nvGrpSpPr>
          <p:cNvPr id="6" name="组合 5"/>
          <p:cNvGrpSpPr/>
          <p:nvPr/>
        </p:nvGrpSpPr>
        <p:grpSpPr>
          <a:xfrm>
            <a:off x="2614295" y="3485515"/>
            <a:ext cx="4495800" cy="2438400"/>
            <a:chOff x="1296" y="2208"/>
            <a:chExt cx="3264" cy="1855"/>
          </a:xfrm>
        </p:grpSpPr>
        <p:pic>
          <p:nvPicPr>
            <p:cNvPr id="7" name="图片 6" descr="fig4_25"/>
            <p:cNvPicPr>
              <a:picLocks noChangeAspect="1"/>
            </p:cNvPicPr>
            <p:nvPr/>
          </p:nvPicPr>
          <p:blipFill>
            <a:blip r:embed="rId1">
              <a:lum bright="-20001" contrast="40000"/>
            </a:blip>
            <a:stretch>
              <a:fillRect/>
            </a:stretch>
          </p:blipFill>
          <p:spPr>
            <a:xfrm>
              <a:off x="1296" y="2208"/>
              <a:ext cx="3264" cy="1855"/>
            </a:xfrm>
            <a:prstGeom prst="rect">
              <a:avLst/>
            </a:prstGeom>
            <a:noFill/>
            <a:ln w="9525">
              <a:noFill/>
            </a:ln>
          </p:spPr>
        </p:pic>
        <p:sp>
          <p:nvSpPr>
            <p:cNvPr id="8" name="椭圆 7"/>
            <p:cNvSpPr/>
            <p:nvPr/>
          </p:nvSpPr>
          <p:spPr>
            <a:xfrm>
              <a:off x="1632" y="2592"/>
              <a:ext cx="192" cy="192"/>
            </a:xfrm>
            <a:prstGeom prst="ellipse">
              <a:avLst/>
            </a:prstGeom>
            <a:noFill/>
            <a:ln w="31750" cap="flat" cmpd="sng">
              <a:solidFill>
                <a:srgbClr val="FF0000"/>
              </a:solidFill>
              <a:prstDash val="solid"/>
              <a:headEnd type="none" w="sm" len="sm"/>
              <a:tailEnd type="none" w="sm" len="sm"/>
            </a:ln>
          </p:spPr>
          <p:txBody>
            <a:bodyPr/>
            <a:p>
              <a:endParaRPr lang="zh-CN" altLang="en-US"/>
            </a:p>
          </p:txBody>
        </p:sp>
        <p:sp>
          <p:nvSpPr>
            <p:cNvPr id="9" name="椭圆 8"/>
            <p:cNvSpPr/>
            <p:nvPr/>
          </p:nvSpPr>
          <p:spPr>
            <a:xfrm>
              <a:off x="3696" y="3312"/>
              <a:ext cx="192" cy="192"/>
            </a:xfrm>
            <a:prstGeom prst="ellipse">
              <a:avLst/>
            </a:prstGeom>
            <a:noFill/>
            <a:ln w="31750" cap="flat" cmpd="sng">
              <a:solidFill>
                <a:srgbClr val="FF0000"/>
              </a:solidFill>
              <a:prstDash val="solid"/>
              <a:headEnd type="none" w="sm" len="sm"/>
              <a:tailEnd type="none" w="sm" len="sm"/>
            </a:ln>
          </p:spPr>
          <p:txBody>
            <a:bodyPr/>
            <a:p>
              <a:endParaRPr lang="zh-CN" altLang="en-US"/>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
          </p:nvPr>
        </p:nvSpPr>
        <p:spPr>
          <a:xfrm>
            <a:off x="375285" y="1694815"/>
            <a:ext cx="8153400" cy="962025"/>
          </a:xfrm>
        </p:spPr>
        <p:txBody>
          <a:bodyPr>
            <a:noAutofit/>
          </a:bodyPr>
          <a:p>
            <a:pPr marL="365760" lvl="1" indent="0" algn="ctr">
              <a:buNone/>
            </a:pPr>
            <a:r>
              <a:rPr lang="en-US" altLang="zh-CN" sz="4400"/>
              <a:t>AVL</a:t>
            </a:r>
            <a:endParaRPr lang="en-US" altLang="zh-CN" sz="4400"/>
          </a:p>
          <a:p>
            <a:pPr marL="365760" lvl="1" indent="0" algn="ctr">
              <a:buNone/>
            </a:pPr>
            <a:r>
              <a:rPr lang="en-US" altLang="zh-CN" sz="3600"/>
              <a:t>(Georgy Adelson-Velsky and Landis' tree, named after the inventors) is a </a:t>
            </a:r>
            <a:r>
              <a:rPr lang="en-US" altLang="zh-CN" sz="3600">
                <a:solidFill>
                  <a:srgbClr val="7030A0"/>
                </a:solidFill>
              </a:rPr>
              <a:t>self-balancing binary search tree</a:t>
            </a:r>
            <a:r>
              <a:rPr lang="en-US" altLang="zh-CN" sz="3600"/>
              <a:t> )</a:t>
            </a:r>
            <a:endParaRPr lang="en-US" altLang="zh-CN" sz="36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itle 1"/>
          <p:cNvSpPr>
            <a:spLocks noGrp="1"/>
          </p:cNvSpPr>
          <p:nvPr>
            <p:ph type="title"/>
          </p:nvPr>
        </p:nvSpPr>
        <p:spPr/>
        <p:txBody>
          <a:bodyPr vert="horz" wrap="square" lIns="91440" tIns="45720" rIns="91440" bIns="45720" anchor="ctr"/>
          <a:p>
            <a:pPr eaLnBrk="1" hangingPunct="1"/>
            <a:r>
              <a:rPr lang="en-US" altLang="zh-CN" dirty="0"/>
              <a:t>AVL Tree</a:t>
            </a:r>
            <a:endParaRPr lang="en-US" altLang="zh-CN" dirty="0"/>
          </a:p>
        </p:txBody>
      </p:sp>
      <p:sp>
        <p:nvSpPr>
          <p:cNvPr id="2051" name="Content Placeholder 2"/>
          <p:cNvSpPr>
            <a:spLocks noGrp="1"/>
          </p:cNvSpPr>
          <p:nvPr>
            <p:ph idx="1"/>
          </p:nvPr>
        </p:nvSpPr>
        <p:spPr/>
        <p:txBody>
          <a:bodyPr vert="horz" wrap="square" lIns="91440" tIns="45720" rIns="91440" bIns="45720" anchor="t">
            <a:normAutofit fontScale="90000" lnSpcReduction="20000"/>
          </a:bodyPr>
          <a:p>
            <a:pPr eaLnBrk="1" hangingPunct="1"/>
            <a:r>
              <a:rPr lang="en-US" altLang="zh-CN" dirty="0"/>
              <a:t>Definition: </a:t>
            </a:r>
            <a:endParaRPr lang="en-US" altLang="zh-CN" dirty="0"/>
          </a:p>
          <a:p>
            <a:pPr lvl="1" eaLnBrk="1" hangingPunct="1"/>
            <a:r>
              <a:rPr lang="en-US" altLang="zh-CN" dirty="0"/>
              <a:t>binary search tree    </a:t>
            </a:r>
            <a:r>
              <a:rPr lang="zh-CN" altLang="en-US" dirty="0"/>
              <a:t>必须是二叉搜索树</a:t>
            </a:r>
            <a:endParaRPr lang="zh-CN" altLang="en-US" dirty="0"/>
          </a:p>
          <a:p>
            <a:pPr lvl="1" eaLnBrk="1" hangingPunct="1"/>
            <a:r>
              <a:rPr lang="en-US" altLang="zh-CN" dirty="0"/>
              <a:t>For any node, the heights of left subtree and right subtree differ at most 1.</a:t>
            </a:r>
            <a:endParaRPr lang="en-US" altLang="zh-CN" dirty="0"/>
          </a:p>
          <a:p>
            <a:pPr lvl="1" eaLnBrk="1" hangingPunct="1"/>
            <a:r>
              <a:rPr lang="en-US" altLang="zh-CN" dirty="0"/>
              <a:t>(if differ at most k, called BH(k) tree).</a:t>
            </a:r>
            <a:endParaRPr lang="en-US" altLang="zh-CN" dirty="0"/>
          </a:p>
          <a:p>
            <a:pPr marL="365760" lvl="1" indent="0" eaLnBrk="1" hangingPunct="1">
              <a:buNone/>
            </a:pPr>
            <a:r>
              <a:rPr lang="en-US" altLang="zh-CN" dirty="0"/>
              <a:t>每个节点的左子树和右子树的高度差</a:t>
            </a:r>
            <a:r>
              <a:rPr lang="en-US" altLang="zh-CN" dirty="0">
                <a:solidFill>
                  <a:srgbClr val="7030A0"/>
                </a:solidFill>
              </a:rPr>
              <a:t>至多为1</a:t>
            </a:r>
            <a:r>
              <a:rPr lang="en-US" altLang="zh-CN" dirty="0"/>
              <a:t>。</a:t>
            </a:r>
            <a:endParaRPr lang="en-US" altLang="zh-CN" dirty="0"/>
          </a:p>
          <a:p>
            <a:pPr marL="365760" lvl="1" indent="0" eaLnBrk="1" hangingPunct="1">
              <a:buNone/>
            </a:pPr>
            <a:endParaRPr lang="en-US" altLang="zh-CN" dirty="0"/>
          </a:p>
          <a:p>
            <a:pPr eaLnBrk="1" hangingPunct="1"/>
            <a:r>
              <a:rPr lang="en-US" altLang="zh-CN" b="1" dirty="0"/>
              <a:t>Theorem </a:t>
            </a:r>
            <a:r>
              <a:rPr lang="en-US" altLang="zh-CN" dirty="0"/>
              <a:t>(</a:t>
            </a:r>
            <a:r>
              <a:rPr lang="en-US" altLang="zh-CN" sz="1800" dirty="0"/>
              <a:t>Adel'son-Vel'skii and Landis 1962</a:t>
            </a:r>
            <a:r>
              <a:rPr lang="en-US" altLang="zh-CN" dirty="0"/>
              <a:t>): </a:t>
            </a:r>
            <a:endParaRPr lang="en-US" altLang="zh-CN" dirty="0"/>
          </a:p>
          <a:p>
            <a:pPr lvl="1" eaLnBrk="1" hangingPunct="1"/>
            <a:r>
              <a:rPr lang="en-US" altLang="zh-CN" dirty="0"/>
              <a:t>The height of an AVL tree with N internal nodes always lies between log (N +1 ) and 1..4404 log(N + 2) - 0.328</a:t>
            </a:r>
            <a:br>
              <a:rPr lang="en-US" altLang="zh-CN" dirty="0"/>
            </a:br>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itle 1"/>
          <p:cNvSpPr>
            <a:spLocks noGrp="1"/>
          </p:cNvSpPr>
          <p:nvPr>
            <p:ph type="title"/>
          </p:nvPr>
        </p:nvSpPr>
        <p:spPr/>
        <p:txBody>
          <a:bodyPr vert="horz" wrap="square" lIns="91440" tIns="45720" rIns="91440" bIns="45720" anchor="ctr"/>
          <a:p>
            <a:pPr eaLnBrk="1" hangingPunct="1"/>
            <a:r>
              <a:rPr lang="en-US" altLang="zh-CN" dirty="0"/>
              <a:t>AVL Tree Examples</a:t>
            </a:r>
            <a:endParaRPr lang="en-US" altLang="zh-CN" dirty="0"/>
          </a:p>
        </p:txBody>
      </p:sp>
      <p:pic>
        <p:nvPicPr>
          <p:cNvPr id="3075" name="Picture 3" descr="avl5.gif"/>
          <p:cNvPicPr>
            <a:picLocks noChangeAspect="1"/>
          </p:cNvPicPr>
          <p:nvPr/>
        </p:nvPicPr>
        <p:blipFill>
          <a:blip r:embed="rId1"/>
          <a:stretch>
            <a:fillRect/>
          </a:stretch>
        </p:blipFill>
        <p:spPr>
          <a:xfrm>
            <a:off x="3429000" y="1447800"/>
            <a:ext cx="2419350" cy="1228725"/>
          </a:xfrm>
          <a:prstGeom prst="rect">
            <a:avLst/>
          </a:prstGeom>
          <a:noFill/>
          <a:ln w="9525">
            <a:noFill/>
          </a:ln>
        </p:spPr>
      </p:pic>
      <p:pic>
        <p:nvPicPr>
          <p:cNvPr id="3076" name="Picture 4" descr="avl6.gif"/>
          <p:cNvPicPr>
            <a:picLocks noChangeAspect="1"/>
          </p:cNvPicPr>
          <p:nvPr/>
        </p:nvPicPr>
        <p:blipFill>
          <a:blip r:embed="rId2"/>
          <a:stretch>
            <a:fillRect/>
          </a:stretch>
        </p:blipFill>
        <p:spPr>
          <a:xfrm>
            <a:off x="1295400" y="3810000"/>
            <a:ext cx="3724275" cy="1000125"/>
          </a:xfrm>
          <a:prstGeom prst="rect">
            <a:avLst/>
          </a:prstGeom>
          <a:noFill/>
          <a:ln w="9525">
            <a:noFill/>
          </a:ln>
        </p:spPr>
      </p:pic>
      <p:pic>
        <p:nvPicPr>
          <p:cNvPr id="3077" name="Picture 5" descr="avl7.gif"/>
          <p:cNvPicPr>
            <a:picLocks noChangeAspect="1"/>
          </p:cNvPicPr>
          <p:nvPr/>
        </p:nvPicPr>
        <p:blipFill>
          <a:blip r:embed="rId1"/>
          <a:stretch>
            <a:fillRect/>
          </a:stretch>
        </p:blipFill>
        <p:spPr>
          <a:xfrm>
            <a:off x="5562600" y="3733800"/>
            <a:ext cx="2419350" cy="1228725"/>
          </a:xfrm>
          <a:prstGeom prst="rect">
            <a:avLst/>
          </a:prstGeom>
          <a:noFill/>
          <a:ln w="9525">
            <a:noFill/>
          </a:ln>
        </p:spPr>
      </p:pic>
      <p:sp>
        <p:nvSpPr>
          <p:cNvPr id="3078" name="TextBox 6"/>
          <p:cNvSpPr txBox="1"/>
          <p:nvPr/>
        </p:nvSpPr>
        <p:spPr>
          <a:xfrm>
            <a:off x="3429000" y="3124200"/>
            <a:ext cx="2373313" cy="369888"/>
          </a:xfrm>
          <a:prstGeom prst="rect">
            <a:avLst/>
          </a:prstGeom>
          <a:noFill/>
          <a:ln w="9525">
            <a:noFill/>
          </a:ln>
        </p:spPr>
        <p:txBody>
          <a:bodyPr wrap="none">
            <a:spAutoFit/>
          </a:bodyPr>
          <a:p>
            <a:r>
              <a:rPr lang="en-US" altLang="zh-CN" dirty="0">
                <a:latin typeface="Arial" panose="020B0604020202020204" pitchFamily="34" charset="0"/>
              </a:rPr>
              <a:t>Worst case AVL trees</a:t>
            </a:r>
            <a:endParaRPr lang="en-US" altLang="zh-CN" dirty="0">
              <a:latin typeface="Arial" panose="020B0604020202020204" pitchFamily="34" charset="0"/>
            </a:endParaRPr>
          </a:p>
        </p:txBody>
      </p:sp>
      <p:sp>
        <p:nvSpPr>
          <p:cNvPr id="3079" name="TextBox 7"/>
          <p:cNvSpPr txBox="1"/>
          <p:nvPr/>
        </p:nvSpPr>
        <p:spPr>
          <a:xfrm>
            <a:off x="1143000" y="5638800"/>
            <a:ext cx="7669213" cy="646113"/>
          </a:xfrm>
          <a:prstGeom prst="rect">
            <a:avLst/>
          </a:prstGeom>
          <a:noFill/>
          <a:ln w="9525">
            <a:noFill/>
          </a:ln>
        </p:spPr>
        <p:txBody>
          <a:bodyPr wrap="none">
            <a:spAutoFit/>
          </a:bodyPr>
          <a:p>
            <a:r>
              <a:rPr lang="en-US" altLang="zh-CN" dirty="0">
                <a:latin typeface="Arial" panose="020B0604020202020204" pitchFamily="34" charset="0"/>
              </a:rPr>
              <a:t>Figures in these slides are copied from: </a:t>
            </a:r>
            <a:endParaRPr lang="en-US" altLang="zh-CN" dirty="0">
              <a:latin typeface="Arial" panose="020B0604020202020204" pitchFamily="34" charset="0"/>
            </a:endParaRPr>
          </a:p>
          <a:p>
            <a:r>
              <a:rPr lang="en-US" altLang="zh-CN" dirty="0">
                <a:latin typeface="Arial" panose="020B0604020202020204" pitchFamily="34" charset="0"/>
              </a:rPr>
              <a:t>http://www.eli.sdsu.edu/courses/fall96/cs660/notes/avl/avl.html#RTFToC2</a:t>
            </a:r>
            <a:endParaRPr lang="en-US" altLang="zh-CN" dirty="0">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1"/>
          <p:cNvSpPr>
            <a:spLocks noGrp="1"/>
          </p:cNvSpPr>
          <p:nvPr>
            <p:ph type="title"/>
          </p:nvPr>
        </p:nvSpPr>
        <p:spPr/>
        <p:txBody>
          <a:bodyPr vert="horz" wrap="square" lIns="91440" tIns="45720" rIns="91440" bIns="45720" anchor="ctr"/>
          <a:p>
            <a:pPr eaLnBrk="1" hangingPunct="1"/>
            <a:r>
              <a:rPr lang="en-US" altLang="zh-CN" dirty="0"/>
              <a:t>AVL Tree</a:t>
            </a:r>
            <a:endParaRPr lang="en-US" altLang="zh-CN" dirty="0"/>
          </a:p>
        </p:txBody>
      </p:sp>
      <p:sp>
        <p:nvSpPr>
          <p:cNvPr id="4099" name="Content Placeholder 2"/>
          <p:cNvSpPr>
            <a:spLocks noGrp="1"/>
          </p:cNvSpPr>
          <p:nvPr>
            <p:ph idx="1"/>
          </p:nvPr>
        </p:nvSpPr>
        <p:spPr>
          <a:xfrm>
            <a:off x="457200" y="1600200"/>
            <a:ext cx="8686800" cy="4876800"/>
          </a:xfrm>
        </p:spPr>
        <p:txBody>
          <a:bodyPr vert="horz" wrap="square" lIns="91440" tIns="45720" rIns="91440" bIns="45720" anchor="t"/>
          <a:p>
            <a:pPr eaLnBrk="1" hangingPunct="1"/>
            <a:r>
              <a:rPr lang="en-US" altLang="zh-CN" dirty="0"/>
              <a:t>Insertion:</a:t>
            </a:r>
            <a:endParaRPr lang="en-US" altLang="zh-CN" dirty="0"/>
          </a:p>
          <a:p>
            <a:pPr lvl="1" eaLnBrk="1" hangingPunct="1"/>
            <a:r>
              <a:rPr lang="en-US" altLang="zh-CN" sz="1600" dirty="0"/>
              <a:t>As normal binary search tree insertion</a:t>
            </a:r>
            <a:endParaRPr lang="en-US" altLang="zh-CN" sz="1600" dirty="0"/>
          </a:p>
          <a:p>
            <a:pPr lvl="1" eaLnBrk="1" hangingPunct="1"/>
            <a:r>
              <a:rPr lang="en-US" altLang="zh-CN" sz="1600" dirty="0"/>
              <a:t>Reconstruct tree by </a:t>
            </a:r>
            <a:r>
              <a:rPr lang="en-US" altLang="zh-CN" sz="1600" dirty="0">
                <a:solidFill>
                  <a:srgbClr val="7030A0"/>
                </a:solidFill>
              </a:rPr>
              <a:t>rotation if some nodes become unbalanced</a:t>
            </a:r>
            <a:endParaRPr lang="en-US" altLang="zh-CN" sz="1600" dirty="0">
              <a:solidFill>
                <a:srgbClr val="7030A0"/>
              </a:solidFill>
            </a:endParaRPr>
          </a:p>
          <a:p>
            <a:pPr eaLnBrk="1" hangingPunct="1"/>
            <a:r>
              <a:rPr lang="en-US" altLang="zh-CN" dirty="0"/>
              <a:t>Deletion:</a:t>
            </a:r>
            <a:endParaRPr lang="en-US" altLang="zh-CN" dirty="0"/>
          </a:p>
          <a:p>
            <a:pPr lvl="1" eaLnBrk="1" hangingPunct="1"/>
            <a:r>
              <a:rPr lang="en-US" altLang="zh-CN" sz="1600" dirty="0"/>
              <a:t>as normal binary search tree deletion</a:t>
            </a:r>
            <a:endParaRPr lang="en-US" altLang="zh-CN" sz="1600" dirty="0"/>
          </a:p>
          <a:p>
            <a:pPr lvl="1" eaLnBrk="1" hangingPunct="1"/>
            <a:r>
              <a:rPr lang="en-US" altLang="zh-CN" sz="1600" dirty="0"/>
              <a:t>The node deleted will be either a leaf or have just one subtree (this is true for all binary search tree deletion)</a:t>
            </a:r>
            <a:endParaRPr lang="en-US" altLang="zh-CN" sz="1600" dirty="0"/>
          </a:p>
          <a:p>
            <a:pPr lvl="1" eaLnBrk="1" hangingPunct="1"/>
            <a:r>
              <a:rPr lang="en-US" altLang="zh-CN" sz="1600" dirty="0"/>
              <a:t>if the deleted node has one subtree, then that subtree contains only one node</a:t>
            </a:r>
            <a:endParaRPr lang="en-US" altLang="zh-CN" sz="1600" dirty="0"/>
          </a:p>
          <a:p>
            <a:pPr lvl="1" eaLnBrk="1" hangingPunct="1"/>
            <a:r>
              <a:rPr lang="en-US" altLang="zh-CN" sz="1600" dirty="0"/>
              <a:t>Traverse up the tree from the deleted node checking the balance of each node, balance the node by rotation if unbalanced</a:t>
            </a:r>
            <a:endParaRPr lang="en-US" altLang="zh-CN" sz="1600" dirty="0"/>
          </a:p>
          <a:p>
            <a:pPr eaLnBrk="1" hangingPunct="1"/>
            <a:r>
              <a:rPr lang="en-US" altLang="zh-CN" b="1" dirty="0"/>
              <a:t>Theorem:</a:t>
            </a:r>
            <a:r>
              <a:rPr lang="en-US" altLang="zh-CN" dirty="0"/>
              <a:t> </a:t>
            </a:r>
            <a:endParaRPr lang="en-US" altLang="zh-CN" dirty="0"/>
          </a:p>
          <a:p>
            <a:pPr lvl="1" eaLnBrk="1" hangingPunct="1"/>
            <a:r>
              <a:rPr lang="en-US" altLang="zh-CN" sz="1600" dirty="0"/>
              <a:t>An insertion into an AVL tree requires at most one rotation to rebalance a tree. A deletion may require log(N) rotations to rebalance the tree.</a:t>
            </a:r>
            <a:br>
              <a:rPr lang="en-US" altLang="zh-CN" dirty="0"/>
            </a:br>
            <a:endParaRPr lang="en-US" altLang="zh-CN" dirty="0"/>
          </a:p>
          <a:p>
            <a:pPr eaLnBrk="1" hangingPunct="1"/>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AVL</a:t>
            </a:r>
            <a:r>
              <a:rPr lang="zh-CN" altLang="en-US"/>
              <a:t>树</a:t>
            </a:r>
            <a:r>
              <a:rPr lang="zh-CN" altLang="en-US"/>
              <a:t>失衡调整</a:t>
            </a:r>
            <a:endParaRPr lang="en-US" altLang="zh-CN"/>
          </a:p>
        </p:txBody>
      </p:sp>
      <p:sp>
        <p:nvSpPr>
          <p:cNvPr id="3" name="内容占位符 2"/>
          <p:cNvSpPr>
            <a:spLocks noGrp="1"/>
          </p:cNvSpPr>
          <p:nvPr>
            <p:ph sz="quarter" idx="1"/>
          </p:nvPr>
        </p:nvSpPr>
        <p:spPr>
          <a:xfrm>
            <a:off x="612775" y="1521460"/>
            <a:ext cx="8153400" cy="4574540"/>
          </a:xfrm>
        </p:spPr>
        <p:txBody>
          <a:bodyPr/>
          <a:p>
            <a:endParaRPr lang="zh-CN" altLang="en-US"/>
          </a:p>
          <a:p>
            <a:r>
              <a:rPr lang="zh-CN" altLang="en-US"/>
              <a:t>节点的插入或删除都有可能导致AVL树失去平衡，因此，失衡调整是插入与删除操作的基础。</a:t>
            </a:r>
            <a:endParaRPr lang="zh-CN" altLang="en-US"/>
          </a:p>
          <a:p>
            <a:r>
              <a:rPr lang="zh-CN" altLang="en-US"/>
              <a:t>AVL树的失衡调整可以分为四种情况，我们逐一分析。</a:t>
            </a:r>
            <a:endParaRPr lang="zh-CN" altLang="en-US"/>
          </a:p>
          <a:p>
            <a:r>
              <a:rPr lang="zh-CN" altLang="en-US"/>
              <a:t>假设我们要为数组a[]={4，5，6，3，2，8，7，0，1}构建一棵AVL树。</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AVL 情况一：左单旋转</a:t>
            </a:r>
            <a:endParaRPr lang="en-US" altLang="zh-CN"/>
          </a:p>
        </p:txBody>
      </p:sp>
      <p:pic>
        <p:nvPicPr>
          <p:cNvPr id="4" name="图片 3"/>
          <p:cNvPicPr>
            <a:picLocks noChangeAspect="1"/>
          </p:cNvPicPr>
          <p:nvPr/>
        </p:nvPicPr>
        <p:blipFill>
          <a:blip r:embed="rId1"/>
          <a:stretch>
            <a:fillRect/>
          </a:stretch>
        </p:blipFill>
        <p:spPr>
          <a:xfrm>
            <a:off x="612775" y="1452245"/>
            <a:ext cx="8034655" cy="518477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AVL 情况</a:t>
            </a:r>
            <a:r>
              <a:rPr lang="zh-CN" altLang="en-US"/>
              <a:t>二</a:t>
            </a:r>
            <a:r>
              <a:rPr lang="en-US" altLang="zh-CN"/>
              <a:t>：</a:t>
            </a:r>
            <a:r>
              <a:rPr lang="zh-CN" altLang="en-US"/>
              <a:t>右</a:t>
            </a:r>
            <a:r>
              <a:rPr lang="en-US" altLang="zh-CN"/>
              <a:t>单旋转</a:t>
            </a:r>
            <a:endParaRPr lang="en-US" altLang="zh-CN"/>
          </a:p>
        </p:txBody>
      </p:sp>
      <p:pic>
        <p:nvPicPr>
          <p:cNvPr id="3" name="图片 2"/>
          <p:cNvPicPr>
            <a:picLocks noChangeAspect="1"/>
          </p:cNvPicPr>
          <p:nvPr/>
        </p:nvPicPr>
        <p:blipFill>
          <a:blip r:embed="rId1"/>
          <a:stretch>
            <a:fillRect/>
          </a:stretch>
        </p:blipFill>
        <p:spPr>
          <a:xfrm>
            <a:off x="501015" y="1552575"/>
            <a:ext cx="8265160" cy="514032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28600"/>
            <a:ext cx="8153400" cy="783590"/>
          </a:xfrm>
        </p:spPr>
        <p:txBody>
          <a:bodyPr>
            <a:normAutofit fontScale="90000"/>
          </a:bodyPr>
          <a:p>
            <a:r>
              <a:rPr lang="en-US" altLang="zh-CN"/>
              <a:t>AVL 情况</a:t>
            </a:r>
            <a:r>
              <a:rPr lang="zh-CN" altLang="en-US"/>
              <a:t>三</a:t>
            </a:r>
            <a:r>
              <a:rPr lang="en-US" altLang="zh-CN"/>
              <a:t>：先右旋后左旋</a:t>
            </a:r>
            <a:endParaRPr lang="en-US" altLang="zh-CN"/>
          </a:p>
        </p:txBody>
      </p:sp>
      <p:pic>
        <p:nvPicPr>
          <p:cNvPr id="3" name="图片 2"/>
          <p:cNvPicPr>
            <a:picLocks noChangeAspect="1"/>
          </p:cNvPicPr>
          <p:nvPr/>
        </p:nvPicPr>
        <p:blipFill>
          <a:blip r:embed="rId1"/>
          <a:stretch>
            <a:fillRect/>
          </a:stretch>
        </p:blipFill>
        <p:spPr>
          <a:xfrm>
            <a:off x="612775" y="1012190"/>
            <a:ext cx="8153400" cy="57765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等腰三角形 370689"/>
          <p:cNvSpPr/>
          <p:nvPr/>
        </p:nvSpPr>
        <p:spPr>
          <a:xfrm>
            <a:off x="6772275" y="3270250"/>
            <a:ext cx="1981200" cy="1828800"/>
          </a:xfrm>
          <a:prstGeom prst="triangle">
            <a:avLst>
              <a:gd name="adj" fmla="val 50000"/>
            </a:avLst>
          </a:prstGeom>
          <a:solidFill>
            <a:schemeClr val="folHlink"/>
          </a:solidFill>
          <a:ln w="9525" cap="flat" cmpd="sng">
            <a:solidFill>
              <a:schemeClr val="tx1"/>
            </a:solidFill>
            <a:prstDash val="solid"/>
            <a:miter/>
            <a:headEnd type="none" w="med" len="med"/>
            <a:tailEnd type="none" w="med" len="med"/>
          </a:ln>
        </p:spPr>
        <p:txBody>
          <a:bodyPr wrap="none" tIns="2651760" bIns="0" anchor="b" anchorCtr="1"/>
          <a:lstStyle/>
          <a:p>
            <a:pPr algn="ctr"/>
            <a:r>
              <a:rPr lang="en-US" altLang="zh-CN">
                <a:latin typeface="Tahoma" panose="020B0604030504040204" pitchFamily="34" charset="0"/>
              </a:rPr>
              <a:t>subtree</a:t>
            </a:r>
            <a:endParaRPr lang="en-US" altLang="zh-CN">
              <a:latin typeface="Tahoma" panose="020B0604030504040204" pitchFamily="34" charset="0"/>
            </a:endParaRPr>
          </a:p>
        </p:txBody>
      </p:sp>
      <p:sp>
        <p:nvSpPr>
          <p:cNvPr id="370691" name="标题 370690"/>
          <p:cNvSpPr>
            <a:spLocks noGrp="1"/>
          </p:cNvSpPr>
          <p:nvPr>
            <p:ph type="title"/>
          </p:nvPr>
        </p:nvSpPr>
        <p:spPr/>
        <p:txBody>
          <a:bodyPr anchor="ctr"/>
          <a:lstStyle/>
          <a:p>
            <a:r>
              <a:rPr lang="en-US" altLang="zh-CN"/>
              <a:t>Tree Terminology</a:t>
            </a:r>
            <a:endParaRPr lang="en-US" altLang="zh-CN"/>
          </a:p>
        </p:txBody>
      </p:sp>
      <p:sp>
        <p:nvSpPr>
          <p:cNvPr id="370692" name="文本占位符 370691"/>
          <p:cNvSpPr>
            <a:spLocks noGrp="1"/>
          </p:cNvSpPr>
          <p:nvPr>
            <p:ph type="body" idx="1"/>
          </p:nvPr>
        </p:nvSpPr>
        <p:spPr>
          <a:xfrm>
            <a:off x="609600" y="1676400"/>
            <a:ext cx="4191000" cy="4724400"/>
          </a:xfrm>
        </p:spPr>
        <p:txBody>
          <a:bodyPr>
            <a:normAutofit lnSpcReduction="10000"/>
          </a:bodyPr>
          <a:lstStyle/>
          <a:p>
            <a:pPr>
              <a:lnSpc>
                <a:spcPct val="80000"/>
              </a:lnSpc>
            </a:pPr>
            <a:r>
              <a:rPr lang="en-US" altLang="zh-CN" sz="1600" b="1"/>
              <a:t>Root</a:t>
            </a:r>
            <a:r>
              <a:rPr lang="en-US" altLang="zh-CN" sz="1600"/>
              <a:t>: node without parent (A)</a:t>
            </a:r>
            <a:endParaRPr lang="en-US" altLang="zh-CN" sz="1600"/>
          </a:p>
          <a:p>
            <a:pPr>
              <a:lnSpc>
                <a:spcPct val="80000"/>
              </a:lnSpc>
            </a:pPr>
            <a:r>
              <a:rPr lang="en-US" altLang="zh-CN" sz="1600" b="1"/>
              <a:t>Siblings</a:t>
            </a:r>
            <a:r>
              <a:rPr lang="en-US" altLang="zh-CN" sz="1600"/>
              <a:t>: nodes share the same parent</a:t>
            </a:r>
            <a:endParaRPr lang="en-US" altLang="zh-CN" sz="1600"/>
          </a:p>
          <a:p>
            <a:pPr>
              <a:lnSpc>
                <a:spcPct val="80000"/>
              </a:lnSpc>
            </a:pPr>
            <a:r>
              <a:rPr lang="en-US" altLang="zh-CN" sz="1600" b="1"/>
              <a:t>Internal node</a:t>
            </a:r>
            <a:r>
              <a:rPr lang="en-US" altLang="zh-CN" sz="1600"/>
              <a:t>: node with at least one child (A, B, C, F)</a:t>
            </a:r>
            <a:endParaRPr lang="en-US" altLang="zh-CN" sz="1600"/>
          </a:p>
          <a:p>
            <a:pPr>
              <a:lnSpc>
                <a:spcPct val="80000"/>
              </a:lnSpc>
            </a:pPr>
            <a:r>
              <a:rPr lang="en-US" altLang="zh-CN" sz="1600" b="1"/>
              <a:t>External node</a:t>
            </a:r>
            <a:r>
              <a:rPr lang="en-US" altLang="zh-CN" sz="1600"/>
              <a:t> (leaf ): node without children (E, I, J, K, G, H, D)</a:t>
            </a:r>
            <a:endParaRPr lang="en-US" altLang="zh-CN" sz="1600"/>
          </a:p>
          <a:p>
            <a:pPr>
              <a:lnSpc>
                <a:spcPct val="80000"/>
              </a:lnSpc>
            </a:pPr>
            <a:r>
              <a:rPr lang="en-US" altLang="zh-CN" sz="1600" b="1"/>
              <a:t>Ancestors</a:t>
            </a:r>
            <a:r>
              <a:rPr lang="en-US" altLang="zh-CN" sz="1600"/>
              <a:t> of a node: parent, grandparent, grand-grandparent, etc.</a:t>
            </a:r>
            <a:endParaRPr lang="en-US" altLang="zh-CN" sz="1600"/>
          </a:p>
          <a:p>
            <a:pPr>
              <a:lnSpc>
                <a:spcPct val="80000"/>
              </a:lnSpc>
            </a:pPr>
            <a:r>
              <a:rPr lang="en-US" altLang="zh-CN" sz="1600" b="1"/>
              <a:t>Descendant</a:t>
            </a:r>
            <a:r>
              <a:rPr lang="en-US" altLang="zh-CN" sz="1600"/>
              <a:t> of a node: child, grandchild, grand-grandchild, etc.</a:t>
            </a:r>
            <a:endParaRPr lang="en-US" altLang="zh-CN" sz="1600"/>
          </a:p>
          <a:p>
            <a:pPr>
              <a:lnSpc>
                <a:spcPct val="80000"/>
              </a:lnSpc>
            </a:pPr>
            <a:r>
              <a:rPr lang="en-US" altLang="zh-CN" sz="1600" b="1"/>
              <a:t>Depth</a:t>
            </a:r>
            <a:r>
              <a:rPr lang="en-US" altLang="zh-CN" sz="1600"/>
              <a:t> of a node: number of ancestors</a:t>
            </a:r>
            <a:endParaRPr lang="en-US" altLang="zh-CN" sz="1600"/>
          </a:p>
          <a:p>
            <a:pPr>
              <a:lnSpc>
                <a:spcPct val="80000"/>
              </a:lnSpc>
            </a:pPr>
            <a:r>
              <a:rPr lang="en-US" altLang="zh-CN" sz="1600" b="1"/>
              <a:t>Height</a:t>
            </a:r>
            <a:r>
              <a:rPr lang="en-US" altLang="zh-CN" sz="1600"/>
              <a:t> of a tree: maximum depth of any node (3). </a:t>
            </a:r>
            <a:r>
              <a:rPr lang="zh-CN" altLang="en-US" sz="1600"/>
              <a:t>从</a:t>
            </a:r>
            <a:r>
              <a:rPr lang="en-US" altLang="zh-CN" sz="1600"/>
              <a:t>0</a:t>
            </a:r>
            <a:r>
              <a:rPr lang="zh-CN" altLang="en-US" sz="1600"/>
              <a:t>开始</a:t>
            </a:r>
            <a:endParaRPr lang="zh-CN" altLang="en-US" sz="1600"/>
          </a:p>
          <a:p>
            <a:pPr>
              <a:lnSpc>
                <a:spcPct val="80000"/>
              </a:lnSpc>
            </a:pPr>
            <a:r>
              <a:rPr lang="en-US" altLang="zh-CN" sz="1600" b="1"/>
              <a:t>Degree</a:t>
            </a:r>
            <a:r>
              <a:rPr lang="en-US" altLang="zh-CN" sz="1600"/>
              <a:t> of a node: the number of its children</a:t>
            </a:r>
            <a:endParaRPr lang="en-US" altLang="zh-CN" sz="1600"/>
          </a:p>
          <a:p>
            <a:pPr>
              <a:lnSpc>
                <a:spcPct val="80000"/>
              </a:lnSpc>
            </a:pPr>
            <a:r>
              <a:rPr lang="en-US" altLang="zh-CN" sz="1600" b="1"/>
              <a:t>Degree</a:t>
            </a:r>
            <a:r>
              <a:rPr lang="en-US" altLang="zh-CN" sz="1600"/>
              <a:t> of a tree: the maximum number of its node.</a:t>
            </a:r>
            <a:endParaRPr lang="en-US" altLang="zh-CN" sz="1600"/>
          </a:p>
          <a:p>
            <a:pPr>
              <a:lnSpc>
                <a:spcPct val="80000"/>
              </a:lnSpc>
            </a:pPr>
            <a:endParaRPr lang="en-US" altLang="zh-CN" sz="1600"/>
          </a:p>
        </p:txBody>
      </p:sp>
      <p:grpSp>
        <p:nvGrpSpPr>
          <p:cNvPr id="370693" name="组合 370692"/>
          <p:cNvGrpSpPr/>
          <p:nvPr/>
        </p:nvGrpSpPr>
        <p:grpSpPr>
          <a:xfrm>
            <a:off x="5029200" y="2751138"/>
            <a:ext cx="3708400" cy="3116262"/>
            <a:chOff x="3135" y="1253"/>
            <a:chExt cx="2336" cy="1963"/>
          </a:xfrm>
        </p:grpSpPr>
        <p:sp>
          <p:nvSpPr>
            <p:cNvPr id="370694" name="圆角矩形 370693"/>
            <p:cNvSpPr>
              <a:spLocks noChangeAspect="1"/>
            </p:cNvSpPr>
            <p:nvPr/>
          </p:nvSpPr>
          <p:spPr>
            <a:xfrm>
              <a:off x="4217" y="1253"/>
              <a:ext cx="213" cy="232"/>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A</a:t>
              </a:r>
              <a:endParaRPr lang="en-US" altLang="zh-CN" sz="1600">
                <a:latin typeface="Tahoma" panose="020B0604030504040204" pitchFamily="34" charset="0"/>
              </a:endParaRPr>
            </a:p>
          </p:txBody>
        </p:sp>
        <p:sp>
          <p:nvSpPr>
            <p:cNvPr id="370695" name="圆角矩形 370694"/>
            <p:cNvSpPr>
              <a:spLocks noChangeAspect="1"/>
            </p:cNvSpPr>
            <p:nvPr/>
          </p:nvSpPr>
          <p:spPr>
            <a:xfrm>
              <a:off x="3385" y="1829"/>
              <a:ext cx="211" cy="232"/>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B</a:t>
              </a:r>
              <a:endParaRPr lang="en-US" altLang="zh-CN" sz="1600">
                <a:latin typeface="Tahoma" panose="020B0604030504040204" pitchFamily="34" charset="0"/>
              </a:endParaRPr>
            </a:p>
          </p:txBody>
        </p:sp>
        <p:sp>
          <p:nvSpPr>
            <p:cNvPr id="370696" name="圆角矩形 370695"/>
            <p:cNvSpPr>
              <a:spLocks noChangeAspect="1"/>
            </p:cNvSpPr>
            <p:nvPr/>
          </p:nvSpPr>
          <p:spPr>
            <a:xfrm>
              <a:off x="5247" y="1828"/>
              <a:ext cx="224" cy="233"/>
            </a:xfrm>
            <a:prstGeom prst="roundRect">
              <a:avLst>
                <a:gd name="adj" fmla="val 16667"/>
              </a:avLst>
            </a:prstGeom>
            <a:solidFill>
              <a:srgbClr val="99CC00"/>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D</a:t>
              </a:r>
              <a:endParaRPr lang="en-US" altLang="zh-CN" sz="1600">
                <a:latin typeface="Tahoma" panose="020B0604030504040204" pitchFamily="34" charset="0"/>
              </a:endParaRPr>
            </a:p>
          </p:txBody>
        </p:sp>
        <p:sp>
          <p:nvSpPr>
            <p:cNvPr id="370697" name="圆角矩形 370696"/>
            <p:cNvSpPr>
              <a:spLocks noChangeAspect="1"/>
            </p:cNvSpPr>
            <p:nvPr/>
          </p:nvSpPr>
          <p:spPr>
            <a:xfrm>
              <a:off x="4755" y="1829"/>
              <a:ext cx="213" cy="232"/>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C</a:t>
              </a:r>
              <a:endParaRPr lang="en-US" altLang="zh-CN" sz="1600">
                <a:latin typeface="Tahoma" panose="020B0604030504040204" pitchFamily="34" charset="0"/>
              </a:endParaRPr>
            </a:p>
          </p:txBody>
        </p:sp>
        <p:sp>
          <p:nvSpPr>
            <p:cNvPr id="370698" name="圆角矩形 370697"/>
            <p:cNvSpPr>
              <a:spLocks noChangeAspect="1"/>
            </p:cNvSpPr>
            <p:nvPr/>
          </p:nvSpPr>
          <p:spPr>
            <a:xfrm>
              <a:off x="4494" y="2404"/>
              <a:ext cx="222" cy="233"/>
            </a:xfrm>
            <a:prstGeom prst="roundRect">
              <a:avLst>
                <a:gd name="adj" fmla="val 16667"/>
              </a:avLst>
            </a:prstGeom>
            <a:solidFill>
              <a:srgbClr val="99CC00"/>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G</a:t>
              </a:r>
              <a:endParaRPr lang="en-US" altLang="zh-CN" sz="1600">
                <a:latin typeface="Tahoma" panose="020B0604030504040204" pitchFamily="34" charset="0"/>
              </a:endParaRPr>
            </a:p>
          </p:txBody>
        </p:sp>
        <p:sp>
          <p:nvSpPr>
            <p:cNvPr id="370699" name="圆角矩形 370698"/>
            <p:cNvSpPr>
              <a:spLocks noChangeAspect="1"/>
            </p:cNvSpPr>
            <p:nvPr/>
          </p:nvSpPr>
          <p:spPr>
            <a:xfrm>
              <a:off x="5007" y="2404"/>
              <a:ext cx="223" cy="233"/>
            </a:xfrm>
            <a:prstGeom prst="roundRect">
              <a:avLst>
                <a:gd name="adj" fmla="val 16667"/>
              </a:avLst>
            </a:prstGeom>
            <a:solidFill>
              <a:srgbClr val="99CC00"/>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H</a:t>
              </a:r>
              <a:endParaRPr lang="en-US" altLang="zh-CN" sz="1600">
                <a:latin typeface="Tahoma" panose="020B0604030504040204" pitchFamily="34" charset="0"/>
              </a:endParaRPr>
            </a:p>
          </p:txBody>
        </p:sp>
        <p:sp>
          <p:nvSpPr>
            <p:cNvPr id="370700" name="圆角矩形 370699"/>
            <p:cNvSpPr>
              <a:spLocks noChangeAspect="1"/>
            </p:cNvSpPr>
            <p:nvPr/>
          </p:nvSpPr>
          <p:spPr>
            <a:xfrm>
              <a:off x="3135" y="2404"/>
              <a:ext cx="208" cy="232"/>
            </a:xfrm>
            <a:prstGeom prst="roundRect">
              <a:avLst>
                <a:gd name="adj" fmla="val 16667"/>
              </a:avLst>
            </a:prstGeom>
            <a:solidFill>
              <a:srgbClr val="99CC00"/>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E</a:t>
              </a:r>
              <a:endParaRPr lang="en-US" altLang="zh-CN" sz="1600">
                <a:latin typeface="Tahoma" panose="020B0604030504040204" pitchFamily="34" charset="0"/>
              </a:endParaRPr>
            </a:p>
          </p:txBody>
        </p:sp>
        <p:sp>
          <p:nvSpPr>
            <p:cNvPr id="370701" name="圆角矩形 370700"/>
            <p:cNvSpPr>
              <a:spLocks noChangeAspect="1"/>
            </p:cNvSpPr>
            <p:nvPr/>
          </p:nvSpPr>
          <p:spPr>
            <a:xfrm>
              <a:off x="3639" y="2405"/>
              <a:ext cx="202" cy="231"/>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F</a:t>
              </a:r>
              <a:endParaRPr lang="en-US" altLang="zh-CN" sz="1600">
                <a:latin typeface="Tahoma" panose="020B0604030504040204" pitchFamily="34" charset="0"/>
              </a:endParaRPr>
            </a:p>
          </p:txBody>
        </p:sp>
        <p:cxnSp>
          <p:nvCxnSpPr>
            <p:cNvPr id="370702" name="直接箭头连接符 370701"/>
            <p:cNvCxnSpPr>
              <a:stCxn id="370694" idx="2"/>
              <a:endCxn id="370695" idx="0"/>
            </p:cNvCxnSpPr>
            <p:nvPr/>
          </p:nvCxnSpPr>
          <p:spPr>
            <a:xfrm flipH="1">
              <a:off x="3491" y="1494"/>
              <a:ext cx="833" cy="326"/>
            </a:xfrm>
            <a:prstGeom prst="straightConnector1">
              <a:avLst/>
            </a:prstGeom>
            <a:ln w="19050" cap="flat" cmpd="sng">
              <a:solidFill>
                <a:schemeClr val="tx1"/>
              </a:solidFill>
              <a:prstDash val="solid"/>
              <a:headEnd type="none" w="med" len="med"/>
              <a:tailEnd type="none" w="med" len="med"/>
            </a:ln>
          </p:spPr>
        </p:cxnSp>
        <p:cxnSp>
          <p:nvCxnSpPr>
            <p:cNvPr id="370703" name="直接箭头连接符 370702"/>
            <p:cNvCxnSpPr>
              <a:stCxn id="370694" idx="2"/>
              <a:endCxn id="370697" idx="0"/>
            </p:cNvCxnSpPr>
            <p:nvPr/>
          </p:nvCxnSpPr>
          <p:spPr>
            <a:xfrm>
              <a:off x="4324" y="1494"/>
              <a:ext cx="538" cy="325"/>
            </a:xfrm>
            <a:prstGeom prst="straightConnector1">
              <a:avLst/>
            </a:prstGeom>
            <a:ln w="19050" cap="flat" cmpd="sng">
              <a:solidFill>
                <a:schemeClr val="tx1"/>
              </a:solidFill>
              <a:prstDash val="solid"/>
              <a:headEnd type="none" w="med" len="med"/>
              <a:tailEnd type="none" w="med" len="med"/>
            </a:ln>
          </p:spPr>
        </p:cxnSp>
        <p:cxnSp>
          <p:nvCxnSpPr>
            <p:cNvPr id="370704" name="直接箭头连接符 370703"/>
            <p:cNvCxnSpPr>
              <a:stCxn id="370694" idx="2"/>
              <a:endCxn id="370696" idx="0"/>
            </p:cNvCxnSpPr>
            <p:nvPr/>
          </p:nvCxnSpPr>
          <p:spPr>
            <a:xfrm>
              <a:off x="4324" y="1494"/>
              <a:ext cx="1036" cy="325"/>
            </a:xfrm>
            <a:prstGeom prst="straightConnector1">
              <a:avLst/>
            </a:prstGeom>
            <a:ln w="19050" cap="flat" cmpd="sng">
              <a:solidFill>
                <a:schemeClr val="tx1"/>
              </a:solidFill>
              <a:prstDash val="solid"/>
              <a:headEnd type="none" w="med" len="med"/>
              <a:tailEnd type="none" w="med" len="med"/>
            </a:ln>
          </p:spPr>
        </p:cxnSp>
        <p:cxnSp>
          <p:nvCxnSpPr>
            <p:cNvPr id="370705" name="直接箭头连接符 370704"/>
            <p:cNvCxnSpPr>
              <a:stCxn id="370697" idx="2"/>
              <a:endCxn id="370699" idx="0"/>
            </p:cNvCxnSpPr>
            <p:nvPr/>
          </p:nvCxnSpPr>
          <p:spPr>
            <a:xfrm>
              <a:off x="4862" y="2071"/>
              <a:ext cx="257" cy="324"/>
            </a:xfrm>
            <a:prstGeom prst="straightConnector1">
              <a:avLst/>
            </a:prstGeom>
            <a:ln w="19050" cap="flat" cmpd="sng">
              <a:solidFill>
                <a:schemeClr val="tx1"/>
              </a:solidFill>
              <a:prstDash val="solid"/>
              <a:headEnd type="none" w="med" len="med"/>
              <a:tailEnd type="none" w="med" len="med"/>
            </a:ln>
          </p:spPr>
        </p:cxnSp>
        <p:cxnSp>
          <p:nvCxnSpPr>
            <p:cNvPr id="370706" name="直接箭头连接符 370705"/>
            <p:cNvCxnSpPr>
              <a:stCxn id="370697" idx="2"/>
              <a:endCxn id="370698" idx="0"/>
            </p:cNvCxnSpPr>
            <p:nvPr/>
          </p:nvCxnSpPr>
          <p:spPr>
            <a:xfrm flipH="1">
              <a:off x="4606" y="2071"/>
              <a:ext cx="256" cy="324"/>
            </a:xfrm>
            <a:prstGeom prst="straightConnector1">
              <a:avLst/>
            </a:prstGeom>
            <a:ln w="19050" cap="flat" cmpd="sng">
              <a:solidFill>
                <a:schemeClr val="tx1"/>
              </a:solidFill>
              <a:prstDash val="solid"/>
              <a:headEnd type="none" w="med" len="med"/>
              <a:tailEnd type="none" w="med" len="med"/>
            </a:ln>
          </p:spPr>
        </p:cxnSp>
        <p:cxnSp>
          <p:nvCxnSpPr>
            <p:cNvPr id="370707" name="直接箭头连接符 370706"/>
            <p:cNvCxnSpPr>
              <a:stCxn id="370695" idx="2"/>
              <a:endCxn id="370701" idx="0"/>
            </p:cNvCxnSpPr>
            <p:nvPr/>
          </p:nvCxnSpPr>
          <p:spPr>
            <a:xfrm>
              <a:off x="3491" y="2070"/>
              <a:ext cx="250" cy="326"/>
            </a:xfrm>
            <a:prstGeom prst="straightConnector1">
              <a:avLst/>
            </a:prstGeom>
            <a:ln w="19050" cap="flat" cmpd="sng">
              <a:solidFill>
                <a:schemeClr val="tx1"/>
              </a:solidFill>
              <a:prstDash val="solid"/>
              <a:headEnd type="none" w="med" len="med"/>
              <a:tailEnd type="none" w="med" len="med"/>
            </a:ln>
          </p:spPr>
        </p:cxnSp>
        <p:cxnSp>
          <p:nvCxnSpPr>
            <p:cNvPr id="370708" name="直接箭头连接符 370707"/>
            <p:cNvCxnSpPr>
              <a:stCxn id="370695" idx="2"/>
              <a:endCxn id="370700" idx="0"/>
            </p:cNvCxnSpPr>
            <p:nvPr/>
          </p:nvCxnSpPr>
          <p:spPr>
            <a:xfrm flipH="1">
              <a:off x="3239" y="2070"/>
              <a:ext cx="252" cy="323"/>
            </a:xfrm>
            <a:prstGeom prst="straightConnector1">
              <a:avLst/>
            </a:prstGeom>
            <a:ln w="19050" cap="flat" cmpd="sng">
              <a:solidFill>
                <a:schemeClr val="tx1"/>
              </a:solidFill>
              <a:prstDash val="solid"/>
              <a:headEnd type="none" w="med" len="med"/>
              <a:tailEnd type="none" w="med" len="med"/>
            </a:ln>
          </p:spPr>
        </p:cxnSp>
        <p:sp>
          <p:nvSpPr>
            <p:cNvPr id="370709" name="圆角矩形 370708"/>
            <p:cNvSpPr>
              <a:spLocks noChangeAspect="1"/>
            </p:cNvSpPr>
            <p:nvPr/>
          </p:nvSpPr>
          <p:spPr>
            <a:xfrm>
              <a:off x="3289" y="2985"/>
              <a:ext cx="181" cy="229"/>
            </a:xfrm>
            <a:prstGeom prst="roundRect">
              <a:avLst>
                <a:gd name="adj" fmla="val 16667"/>
              </a:avLst>
            </a:prstGeom>
            <a:solidFill>
              <a:srgbClr val="99CC00"/>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I</a:t>
              </a:r>
              <a:endParaRPr lang="en-US" altLang="zh-CN" sz="1600">
                <a:latin typeface="Tahoma" panose="020B0604030504040204" pitchFamily="34" charset="0"/>
              </a:endParaRPr>
            </a:p>
          </p:txBody>
        </p:sp>
        <p:sp>
          <p:nvSpPr>
            <p:cNvPr id="370710" name="圆角矩形 370709"/>
            <p:cNvSpPr>
              <a:spLocks noChangeAspect="1"/>
            </p:cNvSpPr>
            <p:nvPr/>
          </p:nvSpPr>
          <p:spPr>
            <a:xfrm>
              <a:off x="3655" y="2985"/>
              <a:ext cx="187" cy="230"/>
            </a:xfrm>
            <a:prstGeom prst="roundRect">
              <a:avLst>
                <a:gd name="adj" fmla="val 16667"/>
              </a:avLst>
            </a:prstGeom>
            <a:solidFill>
              <a:srgbClr val="99CC00"/>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J</a:t>
              </a:r>
              <a:endParaRPr lang="en-US" altLang="zh-CN" sz="1600">
                <a:latin typeface="Tahoma" panose="020B0604030504040204" pitchFamily="34" charset="0"/>
              </a:endParaRPr>
            </a:p>
          </p:txBody>
        </p:sp>
        <p:cxnSp>
          <p:nvCxnSpPr>
            <p:cNvPr id="370711" name="直接箭头连接符 370710"/>
            <p:cNvCxnSpPr>
              <a:stCxn id="370701" idx="2"/>
              <a:endCxn id="370710" idx="0"/>
            </p:cNvCxnSpPr>
            <p:nvPr/>
          </p:nvCxnSpPr>
          <p:spPr>
            <a:xfrm>
              <a:off x="3741" y="2646"/>
              <a:ext cx="8" cy="329"/>
            </a:xfrm>
            <a:prstGeom prst="straightConnector1">
              <a:avLst/>
            </a:prstGeom>
            <a:ln w="19050" cap="flat" cmpd="sng">
              <a:solidFill>
                <a:schemeClr val="tx1"/>
              </a:solidFill>
              <a:prstDash val="solid"/>
              <a:headEnd type="none" w="med" len="med"/>
              <a:tailEnd type="none" w="med" len="med"/>
            </a:ln>
          </p:spPr>
        </p:cxnSp>
        <p:cxnSp>
          <p:nvCxnSpPr>
            <p:cNvPr id="370712" name="直接箭头连接符 370711"/>
            <p:cNvCxnSpPr>
              <a:stCxn id="370701" idx="2"/>
              <a:endCxn id="370709" idx="0"/>
            </p:cNvCxnSpPr>
            <p:nvPr/>
          </p:nvCxnSpPr>
          <p:spPr>
            <a:xfrm flipH="1">
              <a:off x="3380" y="2646"/>
              <a:ext cx="361" cy="329"/>
            </a:xfrm>
            <a:prstGeom prst="straightConnector1">
              <a:avLst/>
            </a:prstGeom>
            <a:ln w="19050" cap="flat" cmpd="sng">
              <a:solidFill>
                <a:schemeClr val="tx1"/>
              </a:solidFill>
              <a:prstDash val="solid"/>
              <a:headEnd type="none" w="med" len="med"/>
              <a:tailEnd type="none" w="med" len="med"/>
            </a:ln>
          </p:spPr>
        </p:cxnSp>
        <p:sp>
          <p:nvSpPr>
            <p:cNvPr id="370713" name="圆角矩形 370712"/>
            <p:cNvSpPr>
              <a:spLocks noChangeAspect="1"/>
            </p:cNvSpPr>
            <p:nvPr/>
          </p:nvSpPr>
          <p:spPr>
            <a:xfrm>
              <a:off x="4027" y="2984"/>
              <a:ext cx="211" cy="232"/>
            </a:xfrm>
            <a:prstGeom prst="roundRect">
              <a:avLst>
                <a:gd name="adj" fmla="val 16667"/>
              </a:avLst>
            </a:prstGeom>
            <a:solidFill>
              <a:srgbClr val="99CC00"/>
            </a:solidFill>
            <a:ln w="19050" cap="flat" cmpd="sng">
              <a:solidFill>
                <a:schemeClr val="tx1"/>
              </a:solidFill>
              <a:prstDash val="solid"/>
              <a:headEnd type="none" w="med" len="med"/>
              <a:tailEnd type="none" w="med" len="med"/>
            </a:ln>
          </p:spPr>
          <p:txBody>
            <a:bodyPr wrap="none" anchor="ctr">
              <a:spAutoFit/>
            </a:bodyPr>
            <a:lstStyle/>
            <a:p>
              <a:pPr algn="ctr"/>
              <a:r>
                <a:rPr lang="en-US" altLang="zh-CN" sz="1600">
                  <a:latin typeface="Tahoma" panose="020B0604030504040204" pitchFamily="34" charset="0"/>
                </a:rPr>
                <a:t>K</a:t>
              </a:r>
              <a:endParaRPr lang="en-US" altLang="zh-CN" sz="1600">
                <a:latin typeface="Tahoma" panose="020B0604030504040204" pitchFamily="34" charset="0"/>
              </a:endParaRPr>
            </a:p>
          </p:txBody>
        </p:sp>
        <p:cxnSp>
          <p:nvCxnSpPr>
            <p:cNvPr id="370714" name="直接箭头连接符 370713"/>
            <p:cNvCxnSpPr>
              <a:stCxn id="370701" idx="2"/>
              <a:endCxn id="370713" idx="0"/>
            </p:cNvCxnSpPr>
            <p:nvPr/>
          </p:nvCxnSpPr>
          <p:spPr>
            <a:xfrm>
              <a:off x="3741" y="2646"/>
              <a:ext cx="392" cy="328"/>
            </a:xfrm>
            <a:prstGeom prst="straightConnector1">
              <a:avLst/>
            </a:prstGeom>
            <a:ln w="19050" cap="flat" cmpd="sng">
              <a:solidFill>
                <a:schemeClr val="tx1"/>
              </a:solidFill>
              <a:prstDash val="solid"/>
              <a:headEnd type="none" w="med" len="med"/>
              <a:tailEnd type="none" w="med" len="med"/>
            </a:ln>
          </p:spPr>
        </p:cxnSp>
      </p:grpSp>
      <p:sp>
        <p:nvSpPr>
          <p:cNvPr id="370715" name="矩形 370714" descr="Rectangle: Click to edit Master text styles&#10;Second level&#10;Third level&#10;Fourth level&#10;Fifth level"/>
          <p:cNvSpPr/>
          <p:nvPr/>
        </p:nvSpPr>
        <p:spPr>
          <a:xfrm>
            <a:off x="5181600" y="1600200"/>
            <a:ext cx="3505200" cy="9906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Blip>
                <a:blip r:embed="rId1"/>
              </a:buBlip>
              <a:defRPr sz="2800" u="none" kern="1200" baseline="0">
                <a:solidFill>
                  <a:schemeClr val="tx1"/>
                </a:solidFill>
                <a:latin typeface="Georgia" panose="02040502050405020303" pitchFamily="18" charset="0"/>
              </a:defRPr>
            </a:lvl1pPr>
            <a:lvl2pPr marL="742950" lvl="1" indent="-285750" algn="l" defTabSz="914400" rtl="0" eaLnBrk="1" fontAlgn="base" latinLnBrk="0" hangingPunct="1">
              <a:lnSpc>
                <a:spcPct val="100000"/>
              </a:lnSpc>
              <a:spcBef>
                <a:spcPct val="20000"/>
              </a:spcBef>
              <a:spcAft>
                <a:spcPct val="0"/>
              </a:spcAft>
              <a:buSzPct val="75000"/>
              <a:buBlip>
                <a:blip r:embed="rId2"/>
              </a:buBlip>
              <a:defRPr sz="2400" b="0" i="0" u="none" kern="1200" baseline="0">
                <a:solidFill>
                  <a:schemeClr val="tx1"/>
                </a:solidFill>
                <a:latin typeface="Georgia" panose="02040502050405020303" pitchFamily="18" charset="0"/>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Georgia" panose="02040502050405020303" pitchFamily="18" charset="0"/>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Georgia" panose="02040502050405020303" pitchFamily="18" charset="0"/>
              </a:defRPr>
            </a:lvl4pPr>
            <a:lvl5pPr marL="2057400" lvl="4" indent="-228600" algn="l" defTabSz="914400" rtl="0" eaLnBrk="1" fontAlgn="base" latinLnBrk="0" hangingPunct="1">
              <a:lnSpc>
                <a:spcPct val="100000"/>
              </a:lnSpc>
              <a:spcBef>
                <a:spcPct val="20000"/>
              </a:spcBef>
              <a:spcAft>
                <a:spcPct val="0"/>
              </a:spcAft>
              <a:buClr>
                <a:schemeClr val="tx2"/>
              </a:buClr>
              <a:buChar char="–"/>
              <a:defRPr sz="1800" b="0" i="0" u="none" kern="1200" baseline="0">
                <a:solidFill>
                  <a:schemeClr val="tx1"/>
                </a:solidFill>
                <a:latin typeface="Georgia" panose="02040502050405020303" pitchFamily="18" charset="0"/>
              </a:defRPr>
            </a:lvl5pPr>
          </a:lstStyle>
          <a:p>
            <a:pPr lvl="0">
              <a:lnSpc>
                <a:spcPct val="90000"/>
              </a:lnSpc>
            </a:pPr>
            <a:r>
              <a:rPr lang="en-US" altLang="zh-CN" sz="1600" b="1" err="1"/>
              <a:t>Subtree</a:t>
            </a:r>
            <a:r>
              <a:rPr lang="en-US" altLang="zh-CN" sz="1600"/>
              <a:t>: tree consisting of a node and its descendants</a:t>
            </a:r>
            <a:endParaRPr lang="en-US" altLang="zh-C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0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0"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775" y="228600"/>
            <a:ext cx="8153400" cy="783590"/>
          </a:xfrm>
        </p:spPr>
        <p:txBody>
          <a:bodyPr>
            <a:normAutofit fontScale="90000"/>
          </a:bodyPr>
          <a:p>
            <a:r>
              <a:rPr lang="en-US" altLang="zh-CN"/>
              <a:t>AVL 情况</a:t>
            </a:r>
            <a:r>
              <a:rPr lang="zh-CN" altLang="en-US"/>
              <a:t>四</a:t>
            </a:r>
            <a:r>
              <a:rPr lang="en-US" altLang="zh-CN"/>
              <a:t>：先左旋后右旋</a:t>
            </a:r>
            <a:endParaRPr lang="en-US" altLang="zh-CN"/>
          </a:p>
        </p:txBody>
      </p:sp>
      <p:pic>
        <p:nvPicPr>
          <p:cNvPr id="4" name="图片 3"/>
          <p:cNvPicPr>
            <a:picLocks noChangeAspect="1"/>
          </p:cNvPicPr>
          <p:nvPr/>
        </p:nvPicPr>
        <p:blipFill>
          <a:blip r:embed="rId1"/>
          <a:stretch>
            <a:fillRect/>
          </a:stretch>
        </p:blipFill>
        <p:spPr>
          <a:xfrm>
            <a:off x="509270" y="1012190"/>
            <a:ext cx="8256905" cy="561721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AVL </a:t>
            </a:r>
            <a:r>
              <a:rPr lang="zh-CN" altLang="en-US"/>
              <a:t>失衡调整</a:t>
            </a:r>
            <a:endParaRPr lang="zh-CN" altLang="en-US"/>
          </a:p>
        </p:txBody>
      </p:sp>
      <p:pic>
        <p:nvPicPr>
          <p:cNvPr id="4" name="图片 3"/>
          <p:cNvPicPr>
            <a:picLocks noChangeAspect="1"/>
          </p:cNvPicPr>
          <p:nvPr/>
        </p:nvPicPr>
        <p:blipFill>
          <a:blip r:embed="rId1"/>
          <a:stretch>
            <a:fillRect/>
          </a:stretch>
        </p:blipFill>
        <p:spPr>
          <a:xfrm>
            <a:off x="1054100" y="2083435"/>
            <a:ext cx="7035800" cy="322516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p:txBody>
          <a:bodyPr vert="horz" wrap="square" lIns="91440" tIns="45720" rIns="91440" bIns="45720" anchor="ctr"/>
          <a:p>
            <a:pPr eaLnBrk="1" hangingPunct="1"/>
            <a:r>
              <a:rPr lang="en-US" altLang="zh-CN" sz="4000" dirty="0"/>
              <a:t>AVL tree insertion examples</a:t>
            </a:r>
            <a:endParaRPr lang="en-US" altLang="zh-CN" sz="4000" dirty="0"/>
          </a:p>
        </p:txBody>
      </p:sp>
      <p:pic>
        <p:nvPicPr>
          <p:cNvPr id="5123" name="Picture 3" descr="avl30.gif"/>
          <p:cNvPicPr>
            <a:picLocks noChangeAspect="1"/>
          </p:cNvPicPr>
          <p:nvPr/>
        </p:nvPicPr>
        <p:blipFill>
          <a:blip r:embed="rId1"/>
          <a:stretch>
            <a:fillRect/>
          </a:stretch>
        </p:blipFill>
        <p:spPr>
          <a:xfrm>
            <a:off x="381000" y="1828800"/>
            <a:ext cx="2921000" cy="1371600"/>
          </a:xfrm>
          <a:prstGeom prst="rect">
            <a:avLst/>
          </a:prstGeom>
          <a:noFill/>
          <a:ln w="9525">
            <a:noFill/>
          </a:ln>
        </p:spPr>
      </p:pic>
      <p:pic>
        <p:nvPicPr>
          <p:cNvPr id="5124" name="Picture 4" descr="avl31.gif"/>
          <p:cNvPicPr>
            <a:picLocks noChangeAspect="1"/>
          </p:cNvPicPr>
          <p:nvPr/>
        </p:nvPicPr>
        <p:blipFill>
          <a:blip r:embed="rId2"/>
          <a:stretch>
            <a:fillRect/>
          </a:stretch>
        </p:blipFill>
        <p:spPr>
          <a:xfrm>
            <a:off x="914400" y="3733800"/>
            <a:ext cx="1704975" cy="1457325"/>
          </a:xfrm>
          <a:prstGeom prst="rect">
            <a:avLst/>
          </a:prstGeom>
          <a:noFill/>
          <a:ln w="9525">
            <a:noFill/>
          </a:ln>
        </p:spPr>
      </p:pic>
      <p:sp>
        <p:nvSpPr>
          <p:cNvPr id="5125" name="TextBox 5"/>
          <p:cNvSpPr txBox="1"/>
          <p:nvPr/>
        </p:nvSpPr>
        <p:spPr>
          <a:xfrm>
            <a:off x="457200" y="3352800"/>
            <a:ext cx="2505075" cy="369888"/>
          </a:xfrm>
          <a:prstGeom prst="rect">
            <a:avLst/>
          </a:prstGeom>
          <a:noFill/>
          <a:ln w="9525">
            <a:noFill/>
          </a:ln>
        </p:spPr>
        <p:txBody>
          <a:bodyPr wrap="none">
            <a:spAutoFit/>
          </a:bodyPr>
          <a:p>
            <a:r>
              <a:rPr lang="en-US" altLang="zh-CN" dirty="0">
                <a:latin typeface="Arial" panose="020B0604020202020204" pitchFamily="34" charset="0"/>
              </a:rPr>
              <a:t>Perform single rotation</a:t>
            </a:r>
            <a:endParaRPr lang="en-US" altLang="zh-CN" dirty="0">
              <a:latin typeface="Arial" panose="020B0604020202020204" pitchFamily="34" charset="0"/>
            </a:endParaRPr>
          </a:p>
        </p:txBody>
      </p:sp>
      <p:sp>
        <p:nvSpPr>
          <p:cNvPr id="5126" name="TextBox 6"/>
          <p:cNvSpPr txBox="1"/>
          <p:nvPr/>
        </p:nvSpPr>
        <p:spPr>
          <a:xfrm>
            <a:off x="838200" y="1447800"/>
            <a:ext cx="2224088" cy="369888"/>
          </a:xfrm>
          <a:prstGeom prst="rect">
            <a:avLst/>
          </a:prstGeom>
          <a:noFill/>
          <a:ln w="9525">
            <a:noFill/>
          </a:ln>
        </p:spPr>
        <p:txBody>
          <a:bodyPr wrap="none">
            <a:spAutoFit/>
          </a:bodyPr>
          <a:p>
            <a:r>
              <a:rPr lang="en-US" altLang="zh-CN" dirty="0">
                <a:latin typeface="Arial" panose="020B0604020202020204" pitchFamily="34" charset="0"/>
              </a:rPr>
              <a:t>Insert into subtree 3</a:t>
            </a:r>
            <a:endParaRPr lang="en-US" altLang="zh-CN" dirty="0">
              <a:latin typeface="Arial" panose="020B0604020202020204" pitchFamily="34" charset="0"/>
            </a:endParaRPr>
          </a:p>
        </p:txBody>
      </p:sp>
      <p:pic>
        <p:nvPicPr>
          <p:cNvPr id="5127" name="Picture 7" descr="avl36.gif"/>
          <p:cNvPicPr>
            <a:picLocks noChangeAspect="1"/>
          </p:cNvPicPr>
          <p:nvPr/>
        </p:nvPicPr>
        <p:blipFill>
          <a:blip r:embed="rId3"/>
          <a:stretch>
            <a:fillRect/>
          </a:stretch>
        </p:blipFill>
        <p:spPr>
          <a:xfrm>
            <a:off x="4724400" y="1905000"/>
            <a:ext cx="3722688" cy="1600200"/>
          </a:xfrm>
          <a:prstGeom prst="rect">
            <a:avLst/>
          </a:prstGeom>
          <a:noFill/>
          <a:ln w="9525">
            <a:noFill/>
          </a:ln>
        </p:spPr>
      </p:pic>
      <p:pic>
        <p:nvPicPr>
          <p:cNvPr id="5128" name="Picture 8" descr="avl37.gif"/>
          <p:cNvPicPr>
            <a:picLocks noChangeAspect="1"/>
          </p:cNvPicPr>
          <p:nvPr/>
        </p:nvPicPr>
        <p:blipFill>
          <a:blip r:embed="rId4"/>
          <a:stretch>
            <a:fillRect/>
          </a:stretch>
        </p:blipFill>
        <p:spPr>
          <a:xfrm>
            <a:off x="5562600" y="4267200"/>
            <a:ext cx="2133600" cy="1476375"/>
          </a:xfrm>
          <a:prstGeom prst="rect">
            <a:avLst/>
          </a:prstGeom>
          <a:noFill/>
          <a:ln w="9525">
            <a:noFill/>
          </a:ln>
        </p:spPr>
      </p:pic>
      <p:sp>
        <p:nvSpPr>
          <p:cNvPr id="5129" name="TextBox 9"/>
          <p:cNvSpPr txBox="1"/>
          <p:nvPr/>
        </p:nvSpPr>
        <p:spPr>
          <a:xfrm>
            <a:off x="5181600" y="1371600"/>
            <a:ext cx="2686050" cy="369888"/>
          </a:xfrm>
          <a:prstGeom prst="rect">
            <a:avLst/>
          </a:prstGeom>
          <a:noFill/>
          <a:ln w="9525">
            <a:noFill/>
          </a:ln>
        </p:spPr>
        <p:txBody>
          <a:bodyPr wrap="none">
            <a:spAutoFit/>
          </a:bodyPr>
          <a:p>
            <a:r>
              <a:rPr lang="en-US" altLang="zh-CN" dirty="0">
                <a:latin typeface="Arial" panose="020B0604020202020204" pitchFamily="34" charset="0"/>
              </a:rPr>
              <a:t>Insert into subtree 2 or 3</a:t>
            </a:r>
            <a:endParaRPr lang="en-US" altLang="zh-CN" dirty="0">
              <a:latin typeface="Arial" panose="020B0604020202020204" pitchFamily="34" charset="0"/>
            </a:endParaRPr>
          </a:p>
        </p:txBody>
      </p:sp>
      <p:sp>
        <p:nvSpPr>
          <p:cNvPr id="5130" name="TextBox 10"/>
          <p:cNvSpPr txBox="1"/>
          <p:nvPr/>
        </p:nvSpPr>
        <p:spPr>
          <a:xfrm>
            <a:off x="5562600" y="3810000"/>
            <a:ext cx="2595563" cy="369888"/>
          </a:xfrm>
          <a:prstGeom prst="rect">
            <a:avLst/>
          </a:prstGeom>
          <a:noFill/>
          <a:ln w="9525">
            <a:noFill/>
          </a:ln>
        </p:spPr>
        <p:txBody>
          <a:bodyPr wrap="none">
            <a:spAutoFit/>
          </a:bodyPr>
          <a:p>
            <a:r>
              <a:rPr lang="en-US" altLang="zh-CN" dirty="0">
                <a:latin typeface="Arial" panose="020B0604020202020204" pitchFamily="34" charset="0"/>
              </a:rPr>
              <a:t>Perform double rotation</a:t>
            </a:r>
            <a:endParaRPr lang="en-US" altLang="zh-CN" dirty="0">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1"/>
          <p:cNvSpPr>
            <a:spLocks noGrp="1"/>
          </p:cNvSpPr>
          <p:nvPr>
            <p:ph type="title"/>
          </p:nvPr>
        </p:nvSpPr>
        <p:spPr/>
        <p:txBody>
          <a:bodyPr vert="horz" wrap="square" lIns="91440" tIns="45720" rIns="91440" bIns="45720" anchor="ctr"/>
          <a:p>
            <a:pPr eaLnBrk="1" hangingPunct="1"/>
            <a:r>
              <a:rPr lang="en-US" altLang="zh-CN" dirty="0"/>
              <a:t>AVL tree deletion examples</a:t>
            </a:r>
            <a:endParaRPr lang="en-US" altLang="zh-CN" dirty="0"/>
          </a:p>
        </p:txBody>
      </p:sp>
      <p:pic>
        <p:nvPicPr>
          <p:cNvPr id="6147" name="Picture 3" descr="avl43.gif"/>
          <p:cNvPicPr>
            <a:picLocks noChangeAspect="1"/>
          </p:cNvPicPr>
          <p:nvPr/>
        </p:nvPicPr>
        <p:blipFill>
          <a:blip r:embed="rId1"/>
          <a:stretch>
            <a:fillRect/>
          </a:stretch>
        </p:blipFill>
        <p:spPr>
          <a:xfrm>
            <a:off x="457200" y="1905000"/>
            <a:ext cx="3533775" cy="1743075"/>
          </a:xfrm>
          <a:prstGeom prst="rect">
            <a:avLst/>
          </a:prstGeom>
          <a:noFill/>
          <a:ln w="9525">
            <a:noFill/>
          </a:ln>
        </p:spPr>
      </p:pic>
      <p:pic>
        <p:nvPicPr>
          <p:cNvPr id="6148" name="Picture 4" descr="avl44.gif"/>
          <p:cNvPicPr>
            <a:picLocks noChangeAspect="1"/>
          </p:cNvPicPr>
          <p:nvPr/>
        </p:nvPicPr>
        <p:blipFill>
          <a:blip r:embed="rId2"/>
          <a:stretch>
            <a:fillRect/>
          </a:stretch>
        </p:blipFill>
        <p:spPr>
          <a:xfrm>
            <a:off x="1066800" y="4648200"/>
            <a:ext cx="1743075" cy="1695450"/>
          </a:xfrm>
          <a:prstGeom prst="rect">
            <a:avLst/>
          </a:prstGeom>
          <a:noFill/>
          <a:ln w="9525">
            <a:noFill/>
          </a:ln>
        </p:spPr>
      </p:pic>
      <p:sp>
        <p:nvSpPr>
          <p:cNvPr id="6149" name="TextBox 5"/>
          <p:cNvSpPr txBox="1"/>
          <p:nvPr/>
        </p:nvSpPr>
        <p:spPr>
          <a:xfrm>
            <a:off x="1066800" y="1447800"/>
            <a:ext cx="2582863" cy="369888"/>
          </a:xfrm>
          <a:prstGeom prst="rect">
            <a:avLst/>
          </a:prstGeom>
          <a:noFill/>
          <a:ln w="9525">
            <a:noFill/>
          </a:ln>
        </p:spPr>
        <p:txBody>
          <a:bodyPr wrap="none">
            <a:spAutoFit/>
          </a:bodyPr>
          <a:p>
            <a:r>
              <a:rPr lang="en-US" altLang="zh-CN" dirty="0">
                <a:latin typeface="Arial" panose="020B0604020202020204" pitchFamily="34" charset="0"/>
              </a:rPr>
              <a:t>Deletion from subtree 1</a:t>
            </a:r>
            <a:endParaRPr lang="en-US" altLang="zh-CN" dirty="0">
              <a:latin typeface="Arial" panose="020B0604020202020204" pitchFamily="34" charset="0"/>
            </a:endParaRPr>
          </a:p>
        </p:txBody>
      </p:sp>
      <p:sp>
        <p:nvSpPr>
          <p:cNvPr id="6150" name="TextBox 7"/>
          <p:cNvSpPr txBox="1"/>
          <p:nvPr/>
        </p:nvSpPr>
        <p:spPr>
          <a:xfrm>
            <a:off x="914400" y="4191000"/>
            <a:ext cx="2505075" cy="369888"/>
          </a:xfrm>
          <a:prstGeom prst="rect">
            <a:avLst/>
          </a:prstGeom>
          <a:noFill/>
          <a:ln w="9525">
            <a:noFill/>
          </a:ln>
        </p:spPr>
        <p:txBody>
          <a:bodyPr wrap="none">
            <a:spAutoFit/>
          </a:bodyPr>
          <a:p>
            <a:r>
              <a:rPr lang="en-US" altLang="zh-CN" dirty="0">
                <a:latin typeface="Arial" panose="020B0604020202020204" pitchFamily="34" charset="0"/>
              </a:rPr>
              <a:t>Perform single rotation</a:t>
            </a:r>
            <a:endParaRPr lang="en-US" altLang="zh-CN" dirty="0">
              <a:latin typeface="Arial" panose="020B0604020202020204" pitchFamily="34" charset="0"/>
            </a:endParaRPr>
          </a:p>
        </p:txBody>
      </p:sp>
      <p:pic>
        <p:nvPicPr>
          <p:cNvPr id="6151" name="Picture 8" descr="avl45.gif"/>
          <p:cNvPicPr>
            <a:picLocks noChangeAspect="1"/>
          </p:cNvPicPr>
          <p:nvPr/>
        </p:nvPicPr>
        <p:blipFill>
          <a:blip r:embed="rId3"/>
          <a:stretch>
            <a:fillRect/>
          </a:stretch>
        </p:blipFill>
        <p:spPr>
          <a:xfrm>
            <a:off x="4876800" y="1981200"/>
            <a:ext cx="4038600" cy="1833563"/>
          </a:xfrm>
          <a:prstGeom prst="rect">
            <a:avLst/>
          </a:prstGeom>
          <a:noFill/>
          <a:ln w="9525">
            <a:noFill/>
          </a:ln>
        </p:spPr>
      </p:pic>
      <p:pic>
        <p:nvPicPr>
          <p:cNvPr id="6152" name="Picture 9" descr="avl46.gif"/>
          <p:cNvPicPr>
            <a:picLocks noChangeAspect="1"/>
          </p:cNvPicPr>
          <p:nvPr/>
        </p:nvPicPr>
        <p:blipFill>
          <a:blip r:embed="rId4"/>
          <a:stretch>
            <a:fillRect/>
          </a:stretch>
        </p:blipFill>
        <p:spPr>
          <a:xfrm>
            <a:off x="5562600" y="4495800"/>
            <a:ext cx="2476500" cy="1790700"/>
          </a:xfrm>
          <a:prstGeom prst="rect">
            <a:avLst/>
          </a:prstGeom>
          <a:noFill/>
          <a:ln w="9525">
            <a:noFill/>
          </a:ln>
        </p:spPr>
      </p:pic>
      <p:sp>
        <p:nvSpPr>
          <p:cNvPr id="6153" name="TextBox 10"/>
          <p:cNvSpPr txBox="1"/>
          <p:nvPr/>
        </p:nvSpPr>
        <p:spPr>
          <a:xfrm>
            <a:off x="5562600" y="1447800"/>
            <a:ext cx="2582863" cy="369888"/>
          </a:xfrm>
          <a:prstGeom prst="rect">
            <a:avLst/>
          </a:prstGeom>
          <a:noFill/>
          <a:ln w="9525">
            <a:noFill/>
          </a:ln>
        </p:spPr>
        <p:txBody>
          <a:bodyPr wrap="none">
            <a:spAutoFit/>
          </a:bodyPr>
          <a:p>
            <a:r>
              <a:rPr lang="en-US" altLang="zh-CN" dirty="0">
                <a:latin typeface="Arial" panose="020B0604020202020204" pitchFamily="34" charset="0"/>
              </a:rPr>
              <a:t>Deletion from subtree 1</a:t>
            </a:r>
            <a:endParaRPr lang="en-US" altLang="zh-CN" dirty="0">
              <a:latin typeface="Arial" panose="020B0604020202020204" pitchFamily="34" charset="0"/>
            </a:endParaRPr>
          </a:p>
        </p:txBody>
      </p:sp>
      <p:sp>
        <p:nvSpPr>
          <p:cNvPr id="6154" name="TextBox 11"/>
          <p:cNvSpPr txBox="1"/>
          <p:nvPr/>
        </p:nvSpPr>
        <p:spPr>
          <a:xfrm>
            <a:off x="5562600" y="4114800"/>
            <a:ext cx="2595563" cy="369888"/>
          </a:xfrm>
          <a:prstGeom prst="rect">
            <a:avLst/>
          </a:prstGeom>
          <a:noFill/>
          <a:ln w="9525">
            <a:noFill/>
          </a:ln>
        </p:spPr>
        <p:txBody>
          <a:bodyPr wrap="none">
            <a:spAutoFit/>
          </a:bodyPr>
          <a:p>
            <a:r>
              <a:rPr lang="en-US" altLang="zh-CN" dirty="0">
                <a:latin typeface="Arial" panose="020B0604020202020204" pitchFamily="34" charset="0"/>
              </a:rPr>
              <a:t>Perform double rotation</a:t>
            </a:r>
            <a:endParaRPr lang="en-US" altLang="zh-CN" dirty="0">
              <a:latin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quarter" idx="1"/>
          </p:nvPr>
        </p:nvSpPr>
        <p:spPr/>
        <p:txBody>
          <a:bodyPr/>
          <a:p>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
          </p:nvPr>
        </p:nvSpPr>
        <p:spPr>
          <a:xfrm>
            <a:off x="1529080" y="2515235"/>
            <a:ext cx="6351905" cy="1828165"/>
          </a:xfrm>
        </p:spPr>
        <p:txBody>
          <a:bodyPr/>
          <a:p>
            <a:pPr marL="0" indent="0">
              <a:buNone/>
            </a:pPr>
            <a:r>
              <a:rPr lang="en-US" altLang="zh-CN" sz="4400"/>
              <a:t>	Red-black Tree</a:t>
            </a:r>
            <a:endParaRPr lang="en-US" altLang="zh-CN" sz="4400"/>
          </a:p>
        </p:txBody>
      </p:sp>
      <p:sp>
        <p:nvSpPr>
          <p:cNvPr id="4" name="文本框 3"/>
          <p:cNvSpPr txBox="1"/>
          <p:nvPr/>
        </p:nvSpPr>
        <p:spPr>
          <a:xfrm>
            <a:off x="983615" y="4083685"/>
            <a:ext cx="7225665" cy="583565"/>
          </a:xfrm>
          <a:prstGeom prst="rect">
            <a:avLst/>
          </a:prstGeom>
          <a:noFill/>
        </p:spPr>
        <p:txBody>
          <a:bodyPr wrap="square" rtlCol="0" anchor="t">
            <a:spAutoFit/>
          </a:bodyPr>
          <a:p>
            <a:r>
              <a:rPr lang="zh-CN" altLang="en-US" sz="3200"/>
              <a:t>由于红黑树本质上就是一棵二叉查找树</a:t>
            </a:r>
            <a:endParaRPr lang="zh-CN" altLang="en-US" sz="32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RB-Tree  </a:t>
            </a:r>
            <a:r>
              <a:rPr lang="zh-CN" altLang="en-US"/>
              <a:t>性质</a:t>
            </a:r>
            <a:endParaRPr lang="zh-CN" altLang="en-US"/>
          </a:p>
        </p:txBody>
      </p:sp>
      <p:sp>
        <p:nvSpPr>
          <p:cNvPr id="3" name="内容占位符 2"/>
          <p:cNvSpPr>
            <a:spLocks noGrp="1"/>
          </p:cNvSpPr>
          <p:nvPr>
            <p:ph sz="quarter" idx="1"/>
          </p:nvPr>
        </p:nvSpPr>
        <p:spPr>
          <a:xfrm>
            <a:off x="696595" y="1488440"/>
            <a:ext cx="8153400" cy="5193665"/>
          </a:xfrm>
        </p:spPr>
        <p:txBody>
          <a:bodyPr>
            <a:noAutofit/>
          </a:bodyPr>
          <a:p>
            <a:pPr marL="0" indent="0">
              <a:buNone/>
            </a:pPr>
            <a:r>
              <a:rPr lang="en-US" altLang="zh-CN" sz="1800"/>
              <a:t>    </a:t>
            </a:r>
            <a:r>
              <a:rPr lang="zh-CN" altLang="en-US" sz="1800"/>
              <a:t>前面我们已经说过，红黑树，本质上来说就是一棵二叉查找树，但它在二叉查找树的基础上增加了着色和相关的性质使得红黑树相对平衡，从而保证了红黑树的查找、插入、删除的时间复杂度最坏为O(log n)。</a:t>
            </a:r>
            <a:endParaRPr lang="zh-CN" altLang="en-US" sz="2000"/>
          </a:p>
          <a:p>
            <a:pPr marL="0" indent="0">
              <a:buNone/>
            </a:pPr>
            <a:r>
              <a:rPr lang="zh-CN" altLang="en-US" sz="1800"/>
              <a:t>    但它是如何保证一棵n个结点的红黑树的高度始终保持在h = logn的呢？这就引出了红黑树的5条性质：</a:t>
            </a:r>
            <a:endParaRPr lang="zh-CN" altLang="en-US" sz="2000"/>
          </a:p>
          <a:p>
            <a:r>
              <a:rPr lang="zh-CN" altLang="en-US" sz="1800"/>
              <a:t>1）每个结点要么是红的，要么是黑的。  </a:t>
            </a:r>
            <a:endParaRPr lang="zh-CN" altLang="en-US" sz="1800"/>
          </a:p>
          <a:p>
            <a:r>
              <a:rPr lang="zh-CN" altLang="en-US" sz="1800"/>
              <a:t>2）根结点是黑的。  </a:t>
            </a:r>
            <a:endParaRPr lang="zh-CN" altLang="en-US" sz="1800"/>
          </a:p>
          <a:p>
            <a:r>
              <a:rPr lang="zh-CN" altLang="en-US" sz="1800"/>
              <a:t>3）每个叶结点（叶结点即指树尾端NIL指针或NULL结点）是黑的。  </a:t>
            </a:r>
            <a:endParaRPr lang="zh-CN" altLang="en-US" sz="1800"/>
          </a:p>
          <a:p>
            <a:r>
              <a:rPr lang="zh-CN" altLang="en-US" sz="1800"/>
              <a:t>4）如果一个结点是红的，那么它的俩个儿子都是黑的。  </a:t>
            </a:r>
            <a:endParaRPr lang="zh-CN" altLang="en-US" sz="1800"/>
          </a:p>
          <a:p>
            <a:r>
              <a:rPr lang="zh-CN" altLang="en-US" sz="1800"/>
              <a:t>5）对于任一结点而言，其到叶结点树尾端NIL指针的每一条路径都包含相同数目的黑结点。  </a:t>
            </a:r>
            <a:endParaRPr lang="zh-CN" altLang="en-US" sz="1800"/>
          </a:p>
          <a:p>
            <a:r>
              <a:rPr lang="zh-CN" altLang="en-US" sz="1800"/>
              <a:t>正是红黑树的这5条性质，使得一棵n个结点是红黑树始终保持了logn的高度，从而也就解释了上面我们所说的“红黑树的查找、插入、删除的时间复杂度最坏为O(log n)”这一结论的原因。</a:t>
            </a:r>
            <a:endParaRPr lang="zh-CN" altLang="en-US"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RB-Tree</a:t>
            </a:r>
            <a:endParaRPr lang="en-US" altLang="zh-CN"/>
          </a:p>
        </p:txBody>
      </p:sp>
      <p:pic>
        <p:nvPicPr>
          <p:cNvPr id="6" name="图片 5"/>
          <p:cNvPicPr>
            <a:picLocks noChangeAspect="1"/>
          </p:cNvPicPr>
          <p:nvPr/>
        </p:nvPicPr>
        <p:blipFill>
          <a:blip r:embed="rId1"/>
          <a:stretch>
            <a:fillRect/>
          </a:stretch>
        </p:blipFill>
        <p:spPr>
          <a:xfrm>
            <a:off x="662940" y="1481455"/>
            <a:ext cx="7818755" cy="457898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quarter" idx="1"/>
          </p:nvPr>
        </p:nvSpPr>
        <p:spPr/>
        <p:txBody>
          <a:bodyPr/>
          <a:p>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8" name="标题 249857"/>
          <p:cNvSpPr>
            <a:spLocks noGrp="1"/>
          </p:cNvSpPr>
          <p:nvPr>
            <p:ph type="title"/>
          </p:nvPr>
        </p:nvSpPr>
        <p:spPr/>
        <p:txBody>
          <a:bodyPr anchor="b"/>
          <a:p>
            <a:r>
              <a:rPr lang="en-US" altLang="zh-CN" sz="4000"/>
              <a:t>Balanced Search Trees </a:t>
            </a:r>
            <a:endParaRPr lang="en-US" altLang="zh-CN" sz="4000"/>
          </a:p>
        </p:txBody>
      </p:sp>
      <p:sp>
        <p:nvSpPr>
          <p:cNvPr id="249859" name="文本占位符 249858"/>
          <p:cNvSpPr>
            <a:spLocks noGrp="1"/>
          </p:cNvSpPr>
          <p:nvPr>
            <p:ph type="body" idx="1"/>
          </p:nvPr>
        </p:nvSpPr>
        <p:spPr/>
        <p:txBody>
          <a:bodyPr>
            <a:noAutofit/>
          </a:bodyPr>
          <a:p>
            <a:r>
              <a:rPr lang="en-US" altLang="zh-CN" sz="2800"/>
              <a:t>To implement a symbol table, Binary Search Trees work pretty well, except…</a:t>
            </a:r>
            <a:endParaRPr lang="en-US" altLang="zh-CN" sz="2800"/>
          </a:p>
          <a:p>
            <a:r>
              <a:rPr lang="en-US" altLang="zh-CN" sz="2800"/>
              <a:t>The worst case is O(n) </a:t>
            </a:r>
            <a:r>
              <a:rPr lang="en-US" altLang="zh-CN" sz="2000" err="1"/>
              <a:t>and it is embarassingly</a:t>
            </a:r>
            <a:r>
              <a:rPr lang="en-US" altLang="zh-CN" sz="2000"/>
              <a:t> likely to happen in practice – if the keys are sorted, or there are lots of duplicates, or various kinds of structure</a:t>
            </a:r>
            <a:endParaRPr lang="en-US" altLang="zh-CN" sz="2000"/>
          </a:p>
          <a:p>
            <a:r>
              <a:rPr lang="en-US" altLang="zh-CN" sz="2800"/>
              <a:t>Ideally we would want to keep a search tree perfectly balanced, like a heap</a:t>
            </a:r>
            <a:endParaRPr lang="en-US" altLang="zh-CN" sz="2800"/>
          </a:p>
          <a:p>
            <a:r>
              <a:rPr lang="en-US" altLang="zh-CN" sz="2800"/>
              <a:t>But how can we insert or delete in O(log n) time and re-balance the whole tree?</a:t>
            </a:r>
            <a:endParaRPr lang="en-US" altLang="zh-CN" sz="2800"/>
          </a:p>
          <a:p>
            <a:r>
              <a:rPr lang="en-US" altLang="zh-CN" sz="2800"/>
              <a:t>Three approaches:  </a:t>
            </a:r>
            <a:r>
              <a:rPr lang="en-US" altLang="zh-CN" sz="2800" i="1"/>
              <a:t>randomize, amortize, </a:t>
            </a:r>
            <a:r>
              <a:rPr lang="en-US" altLang="zh-CN" sz="2800"/>
              <a:t>or</a:t>
            </a:r>
            <a:r>
              <a:rPr lang="en-US" altLang="zh-CN" sz="2800" i="1"/>
              <a:t> optimize</a:t>
            </a:r>
            <a:endParaRPr lang="en-US" altLang="zh-CN" sz="2800" i="1"/>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9859">
                                            <p:txEl>
                                              <p:charRg st="0" end="7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9859">
                                            <p:txEl>
                                              <p:charRg st="75" end="24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9859">
                                            <p:txEl>
                                              <p:charRg st="240" end="31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9859">
                                            <p:txEl>
                                              <p:charRg st="316" end="39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9859">
                                            <p:txEl>
                                              <p:charRg st="396" end="44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标题 371713"/>
          <p:cNvSpPr>
            <a:spLocks noGrp="1"/>
          </p:cNvSpPr>
          <p:nvPr>
            <p:ph type="title"/>
          </p:nvPr>
        </p:nvSpPr>
        <p:spPr>
          <a:xfrm>
            <a:off x="609600" y="381000"/>
            <a:ext cx="7772400" cy="838200"/>
          </a:xfrm>
        </p:spPr>
        <p:txBody>
          <a:bodyPr anchor="ctr"/>
          <a:lstStyle/>
          <a:p>
            <a:r>
              <a:rPr lang="en-US" altLang="zh-CN"/>
              <a:t>Tree Properties</a:t>
            </a:r>
            <a:endParaRPr lang="en-US" altLang="zh-CN"/>
          </a:p>
        </p:txBody>
      </p:sp>
      <p:sp>
        <p:nvSpPr>
          <p:cNvPr id="371715" name="任意多边形 371714"/>
          <p:cNvSpPr/>
          <p:nvPr/>
        </p:nvSpPr>
        <p:spPr>
          <a:xfrm>
            <a:off x="6473825" y="2689225"/>
            <a:ext cx="2335213" cy="2574925"/>
          </a:xfrm>
          <a:custGeom>
            <a:avLst/>
            <a:gdLst/>
            <a:ahLst/>
            <a:cxnLst/>
            <a:rect l="0" t="0" r="0" b="0"/>
            <a:pathLst>
              <a:path w="1471" h="1622">
                <a:moveTo>
                  <a:pt x="666" y="33"/>
                </a:moveTo>
                <a:cubicBezTo>
                  <a:pt x="636" y="36"/>
                  <a:pt x="605" y="35"/>
                  <a:pt x="576" y="41"/>
                </a:cubicBezTo>
                <a:cubicBezTo>
                  <a:pt x="547" y="47"/>
                  <a:pt x="518" y="110"/>
                  <a:pt x="487" y="130"/>
                </a:cubicBezTo>
                <a:cubicBezTo>
                  <a:pt x="444" y="198"/>
                  <a:pt x="372" y="244"/>
                  <a:pt x="317" y="300"/>
                </a:cubicBezTo>
                <a:cubicBezTo>
                  <a:pt x="248" y="370"/>
                  <a:pt x="190" y="449"/>
                  <a:pt x="131" y="527"/>
                </a:cubicBezTo>
                <a:cubicBezTo>
                  <a:pt x="115" y="571"/>
                  <a:pt x="100" y="618"/>
                  <a:pt x="74" y="657"/>
                </a:cubicBezTo>
                <a:cubicBezTo>
                  <a:pt x="65" y="686"/>
                  <a:pt x="64" y="709"/>
                  <a:pt x="41" y="730"/>
                </a:cubicBezTo>
                <a:cubicBezTo>
                  <a:pt x="28" y="784"/>
                  <a:pt x="12" y="837"/>
                  <a:pt x="1" y="892"/>
                </a:cubicBezTo>
                <a:cubicBezTo>
                  <a:pt x="7" y="1062"/>
                  <a:pt x="0" y="1077"/>
                  <a:pt x="41" y="1200"/>
                </a:cubicBezTo>
                <a:cubicBezTo>
                  <a:pt x="56" y="1246"/>
                  <a:pt x="91" y="1279"/>
                  <a:pt x="122" y="1314"/>
                </a:cubicBezTo>
                <a:cubicBezTo>
                  <a:pt x="139" y="1333"/>
                  <a:pt x="218" y="1430"/>
                  <a:pt x="236" y="1436"/>
                </a:cubicBezTo>
                <a:cubicBezTo>
                  <a:pt x="291" y="1454"/>
                  <a:pt x="338" y="1493"/>
                  <a:pt x="390" y="1517"/>
                </a:cubicBezTo>
                <a:cubicBezTo>
                  <a:pt x="408" y="1525"/>
                  <a:pt x="429" y="1525"/>
                  <a:pt x="447" y="1533"/>
                </a:cubicBezTo>
                <a:cubicBezTo>
                  <a:pt x="544" y="1576"/>
                  <a:pt x="643" y="1602"/>
                  <a:pt x="747" y="1622"/>
                </a:cubicBezTo>
                <a:cubicBezTo>
                  <a:pt x="812" y="1619"/>
                  <a:pt x="877" y="1621"/>
                  <a:pt x="941" y="1614"/>
                </a:cubicBezTo>
                <a:cubicBezTo>
                  <a:pt x="1004" y="1608"/>
                  <a:pt x="1048" y="1551"/>
                  <a:pt x="1104" y="1533"/>
                </a:cubicBezTo>
                <a:cubicBezTo>
                  <a:pt x="1131" y="1493"/>
                  <a:pt x="1112" y="1514"/>
                  <a:pt x="1168" y="1476"/>
                </a:cubicBezTo>
                <a:cubicBezTo>
                  <a:pt x="1190" y="1461"/>
                  <a:pt x="1225" y="1419"/>
                  <a:pt x="1225" y="1419"/>
                </a:cubicBezTo>
                <a:cubicBezTo>
                  <a:pt x="1243" y="1366"/>
                  <a:pt x="1219" y="1426"/>
                  <a:pt x="1258" y="1371"/>
                </a:cubicBezTo>
                <a:cubicBezTo>
                  <a:pt x="1283" y="1336"/>
                  <a:pt x="1298" y="1293"/>
                  <a:pt x="1323" y="1257"/>
                </a:cubicBezTo>
                <a:cubicBezTo>
                  <a:pt x="1351" y="1172"/>
                  <a:pt x="1388" y="1093"/>
                  <a:pt x="1412" y="1006"/>
                </a:cubicBezTo>
                <a:cubicBezTo>
                  <a:pt x="1428" y="950"/>
                  <a:pt x="1430" y="892"/>
                  <a:pt x="1444" y="836"/>
                </a:cubicBezTo>
                <a:cubicBezTo>
                  <a:pt x="1462" y="694"/>
                  <a:pt x="1471" y="546"/>
                  <a:pt x="1436" y="406"/>
                </a:cubicBezTo>
                <a:cubicBezTo>
                  <a:pt x="1424" y="298"/>
                  <a:pt x="1394" y="138"/>
                  <a:pt x="1274" y="98"/>
                </a:cubicBezTo>
                <a:cubicBezTo>
                  <a:pt x="1263" y="90"/>
                  <a:pt x="1251" y="83"/>
                  <a:pt x="1241" y="73"/>
                </a:cubicBezTo>
                <a:cubicBezTo>
                  <a:pt x="1234" y="66"/>
                  <a:pt x="1233" y="55"/>
                  <a:pt x="1225" y="49"/>
                </a:cubicBezTo>
                <a:cubicBezTo>
                  <a:pt x="1197" y="27"/>
                  <a:pt x="1155" y="32"/>
                  <a:pt x="1120" y="25"/>
                </a:cubicBezTo>
                <a:cubicBezTo>
                  <a:pt x="1055" y="12"/>
                  <a:pt x="992" y="6"/>
                  <a:pt x="925" y="0"/>
                </a:cubicBezTo>
                <a:cubicBezTo>
                  <a:pt x="855" y="3"/>
                  <a:pt x="784" y="4"/>
                  <a:pt x="714" y="9"/>
                </a:cubicBezTo>
                <a:cubicBezTo>
                  <a:pt x="703" y="10"/>
                  <a:pt x="647" y="14"/>
                  <a:pt x="666" y="33"/>
                </a:cubicBezTo>
                <a:close/>
              </a:path>
            </a:pathLst>
          </a:custGeom>
          <a:noFill/>
          <a:ln w="9525">
            <a:noFill/>
          </a:ln>
        </p:spPr>
        <p:txBody>
          <a:bodyPr/>
          <a:lstStyle/>
          <a:p>
            <a:endParaRPr lang="zh-CN" altLang="en-US"/>
          </a:p>
        </p:txBody>
      </p:sp>
      <p:sp>
        <p:nvSpPr>
          <p:cNvPr id="371716" name="椭圆 371715"/>
          <p:cNvSpPr/>
          <p:nvPr/>
        </p:nvSpPr>
        <p:spPr>
          <a:xfrm>
            <a:off x="6400800" y="2743200"/>
            <a:ext cx="2438400" cy="2438400"/>
          </a:xfrm>
          <a:prstGeom prst="ellipse">
            <a:avLst/>
          </a:prstGeom>
          <a:noFill/>
          <a:ln w="9525">
            <a:noFill/>
          </a:ln>
        </p:spPr>
        <p:txBody>
          <a:bodyPr/>
          <a:lstStyle/>
          <a:p>
            <a:endParaRPr lang="zh-CN" altLang="en-US"/>
          </a:p>
        </p:txBody>
      </p:sp>
      <p:sp>
        <p:nvSpPr>
          <p:cNvPr id="371717" name="任意多边形 371716"/>
          <p:cNvSpPr/>
          <p:nvPr/>
        </p:nvSpPr>
        <p:spPr>
          <a:xfrm>
            <a:off x="4416425" y="2765425"/>
            <a:ext cx="2335213" cy="2574925"/>
          </a:xfrm>
          <a:custGeom>
            <a:avLst/>
            <a:gdLst/>
            <a:ahLst/>
            <a:cxnLst/>
            <a:rect l="0" t="0" r="0" b="0"/>
            <a:pathLst>
              <a:path w="1471" h="1622">
                <a:moveTo>
                  <a:pt x="666" y="33"/>
                </a:moveTo>
                <a:cubicBezTo>
                  <a:pt x="636" y="36"/>
                  <a:pt x="605" y="35"/>
                  <a:pt x="576" y="41"/>
                </a:cubicBezTo>
                <a:cubicBezTo>
                  <a:pt x="547" y="47"/>
                  <a:pt x="518" y="110"/>
                  <a:pt x="487" y="130"/>
                </a:cubicBezTo>
                <a:cubicBezTo>
                  <a:pt x="444" y="198"/>
                  <a:pt x="372" y="244"/>
                  <a:pt x="317" y="300"/>
                </a:cubicBezTo>
                <a:cubicBezTo>
                  <a:pt x="248" y="370"/>
                  <a:pt x="190" y="449"/>
                  <a:pt x="131" y="527"/>
                </a:cubicBezTo>
                <a:cubicBezTo>
                  <a:pt x="115" y="571"/>
                  <a:pt x="100" y="618"/>
                  <a:pt x="74" y="657"/>
                </a:cubicBezTo>
                <a:cubicBezTo>
                  <a:pt x="65" y="686"/>
                  <a:pt x="64" y="709"/>
                  <a:pt x="41" y="730"/>
                </a:cubicBezTo>
                <a:cubicBezTo>
                  <a:pt x="28" y="784"/>
                  <a:pt x="12" y="837"/>
                  <a:pt x="1" y="892"/>
                </a:cubicBezTo>
                <a:cubicBezTo>
                  <a:pt x="7" y="1062"/>
                  <a:pt x="0" y="1077"/>
                  <a:pt x="41" y="1200"/>
                </a:cubicBezTo>
                <a:cubicBezTo>
                  <a:pt x="56" y="1246"/>
                  <a:pt x="91" y="1279"/>
                  <a:pt x="122" y="1314"/>
                </a:cubicBezTo>
                <a:cubicBezTo>
                  <a:pt x="139" y="1333"/>
                  <a:pt x="218" y="1430"/>
                  <a:pt x="236" y="1436"/>
                </a:cubicBezTo>
                <a:cubicBezTo>
                  <a:pt x="291" y="1454"/>
                  <a:pt x="338" y="1493"/>
                  <a:pt x="390" y="1517"/>
                </a:cubicBezTo>
                <a:cubicBezTo>
                  <a:pt x="408" y="1525"/>
                  <a:pt x="429" y="1525"/>
                  <a:pt x="447" y="1533"/>
                </a:cubicBezTo>
                <a:cubicBezTo>
                  <a:pt x="544" y="1576"/>
                  <a:pt x="643" y="1602"/>
                  <a:pt x="747" y="1622"/>
                </a:cubicBezTo>
                <a:cubicBezTo>
                  <a:pt x="812" y="1619"/>
                  <a:pt x="877" y="1621"/>
                  <a:pt x="941" y="1614"/>
                </a:cubicBezTo>
                <a:cubicBezTo>
                  <a:pt x="1004" y="1608"/>
                  <a:pt x="1048" y="1551"/>
                  <a:pt x="1104" y="1533"/>
                </a:cubicBezTo>
                <a:cubicBezTo>
                  <a:pt x="1131" y="1493"/>
                  <a:pt x="1112" y="1514"/>
                  <a:pt x="1168" y="1476"/>
                </a:cubicBezTo>
                <a:cubicBezTo>
                  <a:pt x="1190" y="1461"/>
                  <a:pt x="1225" y="1419"/>
                  <a:pt x="1225" y="1419"/>
                </a:cubicBezTo>
                <a:cubicBezTo>
                  <a:pt x="1243" y="1366"/>
                  <a:pt x="1219" y="1426"/>
                  <a:pt x="1258" y="1371"/>
                </a:cubicBezTo>
                <a:cubicBezTo>
                  <a:pt x="1283" y="1336"/>
                  <a:pt x="1298" y="1293"/>
                  <a:pt x="1323" y="1257"/>
                </a:cubicBezTo>
                <a:cubicBezTo>
                  <a:pt x="1351" y="1172"/>
                  <a:pt x="1388" y="1093"/>
                  <a:pt x="1412" y="1006"/>
                </a:cubicBezTo>
                <a:cubicBezTo>
                  <a:pt x="1428" y="950"/>
                  <a:pt x="1430" y="892"/>
                  <a:pt x="1444" y="836"/>
                </a:cubicBezTo>
                <a:cubicBezTo>
                  <a:pt x="1462" y="694"/>
                  <a:pt x="1471" y="546"/>
                  <a:pt x="1436" y="406"/>
                </a:cubicBezTo>
                <a:cubicBezTo>
                  <a:pt x="1424" y="298"/>
                  <a:pt x="1394" y="138"/>
                  <a:pt x="1274" y="98"/>
                </a:cubicBezTo>
                <a:cubicBezTo>
                  <a:pt x="1263" y="90"/>
                  <a:pt x="1251" y="83"/>
                  <a:pt x="1241" y="73"/>
                </a:cubicBezTo>
                <a:cubicBezTo>
                  <a:pt x="1234" y="66"/>
                  <a:pt x="1233" y="55"/>
                  <a:pt x="1225" y="49"/>
                </a:cubicBezTo>
                <a:cubicBezTo>
                  <a:pt x="1197" y="27"/>
                  <a:pt x="1155" y="32"/>
                  <a:pt x="1120" y="25"/>
                </a:cubicBezTo>
                <a:cubicBezTo>
                  <a:pt x="1055" y="12"/>
                  <a:pt x="992" y="6"/>
                  <a:pt x="925" y="0"/>
                </a:cubicBezTo>
                <a:cubicBezTo>
                  <a:pt x="855" y="3"/>
                  <a:pt x="784" y="4"/>
                  <a:pt x="714" y="9"/>
                </a:cubicBezTo>
                <a:cubicBezTo>
                  <a:pt x="703" y="10"/>
                  <a:pt x="647" y="14"/>
                  <a:pt x="666" y="33"/>
                </a:cubicBezTo>
                <a:close/>
              </a:path>
            </a:pathLst>
          </a:custGeom>
          <a:noFill/>
          <a:ln w="9525">
            <a:noFill/>
          </a:ln>
        </p:spPr>
        <p:txBody>
          <a:bodyPr/>
          <a:lstStyle/>
          <a:p>
            <a:endParaRPr lang="zh-CN" altLang="en-US"/>
          </a:p>
        </p:txBody>
      </p:sp>
      <p:sp>
        <p:nvSpPr>
          <p:cNvPr id="371718" name="任意多边形 371717"/>
          <p:cNvSpPr/>
          <p:nvPr/>
        </p:nvSpPr>
        <p:spPr>
          <a:xfrm>
            <a:off x="4672013" y="2800350"/>
            <a:ext cx="2073275" cy="2332038"/>
          </a:xfrm>
          <a:custGeom>
            <a:avLst/>
            <a:gdLst/>
            <a:ahLst/>
            <a:cxnLst/>
            <a:rect l="0" t="0" r="0" b="0"/>
            <a:pathLst>
              <a:path w="1306" h="1469">
                <a:moveTo>
                  <a:pt x="543" y="68"/>
                </a:moveTo>
                <a:cubicBezTo>
                  <a:pt x="502" y="82"/>
                  <a:pt x="490" y="96"/>
                  <a:pt x="454" y="108"/>
                </a:cubicBezTo>
                <a:cubicBezTo>
                  <a:pt x="418" y="136"/>
                  <a:pt x="378" y="152"/>
                  <a:pt x="341" y="181"/>
                </a:cubicBezTo>
                <a:cubicBezTo>
                  <a:pt x="300" y="213"/>
                  <a:pt x="264" y="250"/>
                  <a:pt x="227" y="287"/>
                </a:cubicBezTo>
                <a:cubicBezTo>
                  <a:pt x="213" y="301"/>
                  <a:pt x="206" y="319"/>
                  <a:pt x="195" y="335"/>
                </a:cubicBezTo>
                <a:cubicBezTo>
                  <a:pt x="176" y="363"/>
                  <a:pt x="148" y="386"/>
                  <a:pt x="130" y="416"/>
                </a:cubicBezTo>
                <a:cubicBezTo>
                  <a:pt x="98" y="468"/>
                  <a:pt x="131" y="433"/>
                  <a:pt x="97" y="465"/>
                </a:cubicBezTo>
                <a:cubicBezTo>
                  <a:pt x="90" y="493"/>
                  <a:pt x="79" y="514"/>
                  <a:pt x="65" y="538"/>
                </a:cubicBezTo>
                <a:cubicBezTo>
                  <a:pt x="55" y="555"/>
                  <a:pt x="32" y="587"/>
                  <a:pt x="32" y="587"/>
                </a:cubicBezTo>
                <a:cubicBezTo>
                  <a:pt x="23" y="631"/>
                  <a:pt x="11" y="673"/>
                  <a:pt x="0" y="716"/>
                </a:cubicBezTo>
                <a:cubicBezTo>
                  <a:pt x="3" y="773"/>
                  <a:pt x="4" y="830"/>
                  <a:pt x="8" y="887"/>
                </a:cubicBezTo>
                <a:cubicBezTo>
                  <a:pt x="13" y="947"/>
                  <a:pt x="48" y="1005"/>
                  <a:pt x="73" y="1057"/>
                </a:cubicBezTo>
                <a:cubicBezTo>
                  <a:pt x="135" y="1183"/>
                  <a:pt x="185" y="1232"/>
                  <a:pt x="308" y="1308"/>
                </a:cubicBezTo>
                <a:cubicBezTo>
                  <a:pt x="348" y="1333"/>
                  <a:pt x="384" y="1362"/>
                  <a:pt x="430" y="1373"/>
                </a:cubicBezTo>
                <a:cubicBezTo>
                  <a:pt x="484" y="1400"/>
                  <a:pt x="540" y="1426"/>
                  <a:pt x="600" y="1438"/>
                </a:cubicBezTo>
                <a:cubicBezTo>
                  <a:pt x="639" y="1446"/>
                  <a:pt x="676" y="1450"/>
                  <a:pt x="714" y="1462"/>
                </a:cubicBezTo>
                <a:cubicBezTo>
                  <a:pt x="764" y="1459"/>
                  <a:pt x="838" y="1469"/>
                  <a:pt x="892" y="1446"/>
                </a:cubicBezTo>
                <a:cubicBezTo>
                  <a:pt x="955" y="1419"/>
                  <a:pt x="995" y="1350"/>
                  <a:pt x="1038" y="1300"/>
                </a:cubicBezTo>
                <a:cubicBezTo>
                  <a:pt x="1094" y="1234"/>
                  <a:pt x="1158" y="1174"/>
                  <a:pt x="1200" y="1097"/>
                </a:cubicBezTo>
                <a:cubicBezTo>
                  <a:pt x="1231" y="1039"/>
                  <a:pt x="1252" y="978"/>
                  <a:pt x="1281" y="919"/>
                </a:cubicBezTo>
                <a:cubicBezTo>
                  <a:pt x="1292" y="865"/>
                  <a:pt x="1299" y="812"/>
                  <a:pt x="1306" y="757"/>
                </a:cubicBezTo>
                <a:cubicBezTo>
                  <a:pt x="1300" y="649"/>
                  <a:pt x="1299" y="491"/>
                  <a:pt x="1233" y="392"/>
                </a:cubicBezTo>
                <a:cubicBezTo>
                  <a:pt x="1207" y="299"/>
                  <a:pt x="1138" y="231"/>
                  <a:pt x="1070" y="165"/>
                </a:cubicBezTo>
                <a:cubicBezTo>
                  <a:pt x="1022" y="118"/>
                  <a:pt x="975" y="73"/>
                  <a:pt x="908" y="51"/>
                </a:cubicBezTo>
                <a:cubicBezTo>
                  <a:pt x="850" y="32"/>
                  <a:pt x="791" y="32"/>
                  <a:pt x="730" y="27"/>
                </a:cubicBezTo>
                <a:cubicBezTo>
                  <a:pt x="662" y="30"/>
                  <a:pt x="579" y="0"/>
                  <a:pt x="527" y="43"/>
                </a:cubicBezTo>
                <a:cubicBezTo>
                  <a:pt x="519" y="49"/>
                  <a:pt x="518" y="61"/>
                  <a:pt x="511" y="68"/>
                </a:cubicBezTo>
                <a:cubicBezTo>
                  <a:pt x="503" y="75"/>
                  <a:pt x="451" y="116"/>
                  <a:pt x="430" y="116"/>
                </a:cubicBezTo>
                <a:lnTo>
                  <a:pt x="465" y="60"/>
                </a:lnTo>
              </a:path>
            </a:pathLst>
          </a:custGeom>
          <a:noFill/>
          <a:ln w="9525">
            <a:noFill/>
          </a:ln>
        </p:spPr>
        <p:txBody>
          <a:bodyPr/>
          <a:lstStyle/>
          <a:p>
            <a:endParaRPr lang="zh-CN" altLang="en-US"/>
          </a:p>
        </p:txBody>
      </p:sp>
      <p:sp>
        <p:nvSpPr>
          <p:cNvPr id="371719" name="任意多边形 371718"/>
          <p:cNvSpPr/>
          <p:nvPr/>
        </p:nvSpPr>
        <p:spPr>
          <a:xfrm>
            <a:off x="6669088" y="3119438"/>
            <a:ext cx="2124075" cy="2393950"/>
          </a:xfrm>
          <a:custGeom>
            <a:avLst/>
            <a:gdLst/>
            <a:ahLst/>
            <a:cxnLst/>
            <a:rect l="0" t="0" r="0" b="0"/>
            <a:pathLst>
              <a:path w="1338" h="1508">
                <a:moveTo>
                  <a:pt x="697" y="8"/>
                </a:moveTo>
                <a:cubicBezTo>
                  <a:pt x="661" y="20"/>
                  <a:pt x="639" y="43"/>
                  <a:pt x="608" y="64"/>
                </a:cubicBezTo>
                <a:cubicBezTo>
                  <a:pt x="589" y="94"/>
                  <a:pt x="569" y="106"/>
                  <a:pt x="543" y="129"/>
                </a:cubicBezTo>
                <a:cubicBezTo>
                  <a:pt x="467" y="196"/>
                  <a:pt x="534" y="150"/>
                  <a:pt x="478" y="186"/>
                </a:cubicBezTo>
                <a:cubicBezTo>
                  <a:pt x="458" y="216"/>
                  <a:pt x="442" y="227"/>
                  <a:pt x="414" y="251"/>
                </a:cubicBezTo>
                <a:cubicBezTo>
                  <a:pt x="388" y="273"/>
                  <a:pt x="377" y="297"/>
                  <a:pt x="349" y="316"/>
                </a:cubicBezTo>
                <a:cubicBezTo>
                  <a:pt x="324" y="352"/>
                  <a:pt x="262" y="411"/>
                  <a:pt x="227" y="437"/>
                </a:cubicBezTo>
                <a:cubicBezTo>
                  <a:pt x="206" y="470"/>
                  <a:pt x="177" y="496"/>
                  <a:pt x="154" y="527"/>
                </a:cubicBezTo>
                <a:cubicBezTo>
                  <a:pt x="105" y="594"/>
                  <a:pt x="141" y="557"/>
                  <a:pt x="105" y="591"/>
                </a:cubicBezTo>
                <a:cubicBezTo>
                  <a:pt x="94" y="625"/>
                  <a:pt x="76" y="659"/>
                  <a:pt x="57" y="689"/>
                </a:cubicBezTo>
                <a:cubicBezTo>
                  <a:pt x="49" y="720"/>
                  <a:pt x="47" y="739"/>
                  <a:pt x="24" y="762"/>
                </a:cubicBezTo>
                <a:cubicBezTo>
                  <a:pt x="12" y="811"/>
                  <a:pt x="6" y="857"/>
                  <a:pt x="0" y="908"/>
                </a:cubicBezTo>
                <a:cubicBezTo>
                  <a:pt x="6" y="988"/>
                  <a:pt x="10" y="1064"/>
                  <a:pt x="49" y="1135"/>
                </a:cubicBezTo>
                <a:cubicBezTo>
                  <a:pt x="109" y="1244"/>
                  <a:pt x="244" y="1332"/>
                  <a:pt x="357" y="1378"/>
                </a:cubicBezTo>
                <a:cubicBezTo>
                  <a:pt x="381" y="1388"/>
                  <a:pt x="407" y="1391"/>
                  <a:pt x="430" y="1402"/>
                </a:cubicBezTo>
                <a:cubicBezTo>
                  <a:pt x="538" y="1456"/>
                  <a:pt x="659" y="1488"/>
                  <a:pt x="778" y="1508"/>
                </a:cubicBezTo>
                <a:cubicBezTo>
                  <a:pt x="871" y="1502"/>
                  <a:pt x="882" y="1504"/>
                  <a:pt x="949" y="1483"/>
                </a:cubicBezTo>
                <a:cubicBezTo>
                  <a:pt x="1004" y="1446"/>
                  <a:pt x="979" y="1457"/>
                  <a:pt x="1022" y="1443"/>
                </a:cubicBezTo>
                <a:cubicBezTo>
                  <a:pt x="1080" y="1404"/>
                  <a:pt x="1119" y="1353"/>
                  <a:pt x="1168" y="1305"/>
                </a:cubicBezTo>
                <a:cubicBezTo>
                  <a:pt x="1197" y="1277"/>
                  <a:pt x="1211" y="1237"/>
                  <a:pt x="1241" y="1208"/>
                </a:cubicBezTo>
                <a:cubicBezTo>
                  <a:pt x="1258" y="1139"/>
                  <a:pt x="1235" y="1208"/>
                  <a:pt x="1273" y="1151"/>
                </a:cubicBezTo>
                <a:cubicBezTo>
                  <a:pt x="1288" y="1128"/>
                  <a:pt x="1301" y="1095"/>
                  <a:pt x="1314" y="1070"/>
                </a:cubicBezTo>
                <a:cubicBezTo>
                  <a:pt x="1323" y="1023"/>
                  <a:pt x="1332" y="980"/>
                  <a:pt x="1338" y="932"/>
                </a:cubicBezTo>
                <a:cubicBezTo>
                  <a:pt x="1335" y="864"/>
                  <a:pt x="1335" y="797"/>
                  <a:pt x="1330" y="729"/>
                </a:cubicBezTo>
                <a:cubicBezTo>
                  <a:pt x="1325" y="662"/>
                  <a:pt x="1314" y="584"/>
                  <a:pt x="1297" y="518"/>
                </a:cubicBezTo>
                <a:cubicBezTo>
                  <a:pt x="1262" y="383"/>
                  <a:pt x="1267" y="249"/>
                  <a:pt x="1176" y="137"/>
                </a:cubicBezTo>
                <a:cubicBezTo>
                  <a:pt x="1152" y="108"/>
                  <a:pt x="1130" y="74"/>
                  <a:pt x="1095" y="56"/>
                </a:cubicBezTo>
                <a:cubicBezTo>
                  <a:pt x="1066" y="41"/>
                  <a:pt x="1028" y="39"/>
                  <a:pt x="997" y="32"/>
                </a:cubicBezTo>
                <a:cubicBezTo>
                  <a:pt x="951" y="22"/>
                  <a:pt x="906" y="9"/>
                  <a:pt x="860" y="0"/>
                </a:cubicBezTo>
                <a:cubicBezTo>
                  <a:pt x="665" y="8"/>
                  <a:pt x="611" y="8"/>
                  <a:pt x="697" y="8"/>
                </a:cubicBezTo>
                <a:close/>
              </a:path>
            </a:pathLst>
          </a:custGeom>
          <a:noFill/>
          <a:ln w="9525">
            <a:noFill/>
          </a:ln>
        </p:spPr>
        <p:txBody>
          <a:bodyPr/>
          <a:lstStyle/>
          <a:p>
            <a:endParaRPr lang="zh-CN" altLang="en-US"/>
          </a:p>
        </p:txBody>
      </p:sp>
      <p:sp>
        <p:nvSpPr>
          <p:cNvPr id="371720" name="任意多边形 371719"/>
          <p:cNvSpPr/>
          <p:nvPr/>
        </p:nvSpPr>
        <p:spPr>
          <a:xfrm>
            <a:off x="4929188" y="2908300"/>
            <a:ext cx="579437" cy="771525"/>
          </a:xfrm>
          <a:custGeom>
            <a:avLst/>
            <a:gdLst/>
            <a:ahLst/>
            <a:cxnLst/>
            <a:rect l="0" t="0" r="0" b="0"/>
            <a:pathLst>
              <a:path w="365" h="486">
                <a:moveTo>
                  <a:pt x="365" y="0"/>
                </a:moveTo>
                <a:cubicBezTo>
                  <a:pt x="341" y="24"/>
                  <a:pt x="324" y="37"/>
                  <a:pt x="292" y="48"/>
                </a:cubicBezTo>
                <a:cubicBezTo>
                  <a:pt x="266" y="75"/>
                  <a:pt x="233" y="98"/>
                  <a:pt x="203" y="121"/>
                </a:cubicBezTo>
                <a:cubicBezTo>
                  <a:pt x="198" y="129"/>
                  <a:pt x="194" y="139"/>
                  <a:pt x="187" y="146"/>
                </a:cubicBezTo>
                <a:cubicBezTo>
                  <a:pt x="180" y="153"/>
                  <a:pt x="168" y="154"/>
                  <a:pt x="162" y="162"/>
                </a:cubicBezTo>
                <a:cubicBezTo>
                  <a:pt x="157" y="169"/>
                  <a:pt x="158" y="179"/>
                  <a:pt x="154" y="186"/>
                </a:cubicBezTo>
                <a:cubicBezTo>
                  <a:pt x="125" y="238"/>
                  <a:pt x="84" y="290"/>
                  <a:pt x="65" y="348"/>
                </a:cubicBezTo>
                <a:cubicBezTo>
                  <a:pt x="56" y="376"/>
                  <a:pt x="46" y="411"/>
                  <a:pt x="33" y="437"/>
                </a:cubicBezTo>
                <a:cubicBezTo>
                  <a:pt x="24" y="455"/>
                  <a:pt x="0" y="486"/>
                  <a:pt x="0" y="486"/>
                </a:cubicBezTo>
                <a:cubicBezTo>
                  <a:pt x="3" y="473"/>
                  <a:pt x="4" y="459"/>
                  <a:pt x="8" y="446"/>
                </a:cubicBezTo>
                <a:cubicBezTo>
                  <a:pt x="12" y="429"/>
                  <a:pt x="24" y="397"/>
                  <a:pt x="24" y="397"/>
                </a:cubicBezTo>
              </a:path>
            </a:pathLst>
          </a:custGeom>
          <a:noFill/>
          <a:ln w="9525">
            <a:noFill/>
          </a:ln>
        </p:spPr>
        <p:txBody>
          <a:bodyPr/>
          <a:lstStyle/>
          <a:p>
            <a:endParaRPr lang="zh-CN" altLang="en-US"/>
          </a:p>
        </p:txBody>
      </p:sp>
      <p:sp>
        <p:nvSpPr>
          <p:cNvPr id="371721" name="任意多边形 371720"/>
          <p:cNvSpPr/>
          <p:nvPr/>
        </p:nvSpPr>
        <p:spPr>
          <a:xfrm>
            <a:off x="4621213" y="2674938"/>
            <a:ext cx="2128837" cy="2486025"/>
          </a:xfrm>
          <a:custGeom>
            <a:avLst/>
            <a:gdLst/>
            <a:ahLst/>
            <a:cxnLst/>
            <a:rect l="0" t="0" r="0" b="0"/>
            <a:pathLst>
              <a:path w="1341" h="1566">
                <a:moveTo>
                  <a:pt x="632" y="82"/>
                </a:moveTo>
                <a:cubicBezTo>
                  <a:pt x="587" y="85"/>
                  <a:pt x="543" y="81"/>
                  <a:pt x="502" y="98"/>
                </a:cubicBezTo>
                <a:cubicBezTo>
                  <a:pt x="432" y="128"/>
                  <a:pt x="369" y="190"/>
                  <a:pt x="316" y="244"/>
                </a:cubicBezTo>
                <a:cubicBezTo>
                  <a:pt x="309" y="251"/>
                  <a:pt x="298" y="253"/>
                  <a:pt x="291" y="260"/>
                </a:cubicBezTo>
                <a:cubicBezTo>
                  <a:pt x="249" y="297"/>
                  <a:pt x="213" y="339"/>
                  <a:pt x="178" y="382"/>
                </a:cubicBezTo>
                <a:cubicBezTo>
                  <a:pt x="143" y="425"/>
                  <a:pt x="118" y="480"/>
                  <a:pt x="81" y="520"/>
                </a:cubicBezTo>
                <a:cubicBezTo>
                  <a:pt x="61" y="600"/>
                  <a:pt x="91" y="500"/>
                  <a:pt x="48" y="584"/>
                </a:cubicBezTo>
                <a:cubicBezTo>
                  <a:pt x="31" y="617"/>
                  <a:pt x="28" y="663"/>
                  <a:pt x="16" y="698"/>
                </a:cubicBezTo>
                <a:cubicBezTo>
                  <a:pt x="0" y="810"/>
                  <a:pt x="0" y="790"/>
                  <a:pt x="16" y="966"/>
                </a:cubicBezTo>
                <a:cubicBezTo>
                  <a:pt x="18" y="983"/>
                  <a:pt x="32" y="1014"/>
                  <a:pt x="32" y="1014"/>
                </a:cubicBezTo>
                <a:cubicBezTo>
                  <a:pt x="41" y="1068"/>
                  <a:pt x="65" y="1103"/>
                  <a:pt x="89" y="1152"/>
                </a:cubicBezTo>
                <a:cubicBezTo>
                  <a:pt x="166" y="1309"/>
                  <a:pt x="253" y="1402"/>
                  <a:pt x="413" y="1484"/>
                </a:cubicBezTo>
                <a:cubicBezTo>
                  <a:pt x="462" y="1509"/>
                  <a:pt x="528" y="1538"/>
                  <a:pt x="583" y="1549"/>
                </a:cubicBezTo>
                <a:cubicBezTo>
                  <a:pt x="613" y="1555"/>
                  <a:pt x="673" y="1566"/>
                  <a:pt x="673" y="1566"/>
                </a:cubicBezTo>
                <a:cubicBezTo>
                  <a:pt x="732" y="1563"/>
                  <a:pt x="792" y="1563"/>
                  <a:pt x="851" y="1557"/>
                </a:cubicBezTo>
                <a:cubicBezTo>
                  <a:pt x="873" y="1555"/>
                  <a:pt x="916" y="1541"/>
                  <a:pt x="916" y="1541"/>
                </a:cubicBezTo>
                <a:cubicBezTo>
                  <a:pt x="952" y="1523"/>
                  <a:pt x="991" y="1506"/>
                  <a:pt x="1029" y="1493"/>
                </a:cubicBezTo>
                <a:cubicBezTo>
                  <a:pt x="1085" y="1437"/>
                  <a:pt x="1152" y="1397"/>
                  <a:pt x="1200" y="1330"/>
                </a:cubicBezTo>
                <a:cubicBezTo>
                  <a:pt x="1254" y="1255"/>
                  <a:pt x="1276" y="1165"/>
                  <a:pt x="1305" y="1079"/>
                </a:cubicBezTo>
                <a:cubicBezTo>
                  <a:pt x="1325" y="958"/>
                  <a:pt x="1317" y="1015"/>
                  <a:pt x="1329" y="909"/>
                </a:cubicBezTo>
                <a:cubicBezTo>
                  <a:pt x="1325" y="763"/>
                  <a:pt x="1341" y="550"/>
                  <a:pt x="1248" y="414"/>
                </a:cubicBezTo>
                <a:cubicBezTo>
                  <a:pt x="1224" y="343"/>
                  <a:pt x="1239" y="381"/>
                  <a:pt x="1200" y="301"/>
                </a:cubicBezTo>
                <a:cubicBezTo>
                  <a:pt x="1191" y="283"/>
                  <a:pt x="1178" y="268"/>
                  <a:pt x="1167" y="252"/>
                </a:cubicBezTo>
                <a:cubicBezTo>
                  <a:pt x="1162" y="244"/>
                  <a:pt x="1151" y="228"/>
                  <a:pt x="1151" y="228"/>
                </a:cubicBezTo>
                <a:cubicBezTo>
                  <a:pt x="1133" y="173"/>
                  <a:pt x="1095" y="123"/>
                  <a:pt x="1054" y="82"/>
                </a:cubicBezTo>
                <a:cubicBezTo>
                  <a:pt x="1032" y="15"/>
                  <a:pt x="993" y="19"/>
                  <a:pt x="932" y="9"/>
                </a:cubicBezTo>
                <a:cubicBezTo>
                  <a:pt x="794" y="13"/>
                  <a:pt x="685" y="0"/>
                  <a:pt x="567" y="57"/>
                </a:cubicBezTo>
                <a:cubicBezTo>
                  <a:pt x="546" y="79"/>
                  <a:pt x="557" y="68"/>
                  <a:pt x="535" y="90"/>
                </a:cubicBezTo>
                <a:lnTo>
                  <a:pt x="545" y="43"/>
                </a:lnTo>
                <a:lnTo>
                  <a:pt x="497" y="43"/>
                </a:lnTo>
                <a:lnTo>
                  <a:pt x="545" y="43"/>
                </a:lnTo>
                <a:lnTo>
                  <a:pt x="545" y="91"/>
                </a:lnTo>
              </a:path>
            </a:pathLst>
          </a:custGeom>
          <a:noFill/>
          <a:ln w="9525">
            <a:noFill/>
          </a:ln>
        </p:spPr>
        <p:txBody>
          <a:bodyPr/>
          <a:lstStyle/>
          <a:p>
            <a:endParaRPr lang="zh-CN" altLang="en-US"/>
          </a:p>
        </p:txBody>
      </p:sp>
      <p:sp>
        <p:nvSpPr>
          <p:cNvPr id="371722" name="椭圆 371721"/>
          <p:cNvSpPr/>
          <p:nvPr/>
        </p:nvSpPr>
        <p:spPr>
          <a:xfrm>
            <a:off x="4343400" y="2819400"/>
            <a:ext cx="2438400" cy="2438400"/>
          </a:xfrm>
          <a:prstGeom prst="ellipse">
            <a:avLst/>
          </a:prstGeom>
          <a:noFill/>
          <a:ln w="9525">
            <a:noFill/>
          </a:ln>
        </p:spPr>
        <p:txBody>
          <a:bodyPr/>
          <a:lstStyle/>
          <a:p>
            <a:endParaRPr lang="zh-CN" altLang="en-US"/>
          </a:p>
        </p:txBody>
      </p:sp>
      <p:grpSp>
        <p:nvGrpSpPr>
          <p:cNvPr id="371723" name="组合 371722"/>
          <p:cNvGrpSpPr/>
          <p:nvPr/>
        </p:nvGrpSpPr>
        <p:grpSpPr>
          <a:xfrm>
            <a:off x="990600" y="1752600"/>
            <a:ext cx="2819400" cy="4343400"/>
            <a:chOff x="288" y="1392"/>
            <a:chExt cx="1776" cy="2736"/>
          </a:xfrm>
        </p:grpSpPr>
        <p:sp>
          <p:nvSpPr>
            <p:cNvPr id="371724" name="矩形 371723"/>
            <p:cNvSpPr/>
            <p:nvPr/>
          </p:nvSpPr>
          <p:spPr>
            <a:xfrm>
              <a:off x="1344" y="1392"/>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0" hangingPunct="0">
                <a:spcBef>
                  <a:spcPct val="50000"/>
                </a:spcBef>
              </a:pPr>
              <a:r>
                <a:rPr lang="en-US" altLang="zh-CN">
                  <a:latin typeface="Times New Roman" panose="02020603050405020304" pitchFamily="18" charset="0"/>
                </a:rPr>
                <a:t>A</a:t>
              </a:r>
              <a:endParaRPr lang="en-US" altLang="zh-CN">
                <a:latin typeface="Times New Roman" panose="02020603050405020304" pitchFamily="18" charset="0"/>
              </a:endParaRPr>
            </a:p>
          </p:txBody>
        </p:sp>
        <p:sp>
          <p:nvSpPr>
            <p:cNvPr id="371725" name="矩形 371724"/>
            <p:cNvSpPr/>
            <p:nvPr/>
          </p:nvSpPr>
          <p:spPr>
            <a:xfrm>
              <a:off x="912" y="1920"/>
              <a:ext cx="24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0" hangingPunct="0">
                <a:spcBef>
                  <a:spcPct val="50000"/>
                </a:spcBef>
              </a:pPr>
              <a:r>
                <a:rPr lang="en-US" altLang="zh-CN">
                  <a:latin typeface="Times New Roman" panose="02020603050405020304" pitchFamily="18" charset="0"/>
                </a:rPr>
                <a:t>B</a:t>
              </a:r>
              <a:endParaRPr lang="en-US" altLang="zh-CN">
                <a:latin typeface="Times New Roman" panose="02020603050405020304" pitchFamily="18" charset="0"/>
              </a:endParaRPr>
            </a:p>
          </p:txBody>
        </p:sp>
        <p:sp>
          <p:nvSpPr>
            <p:cNvPr id="371726" name="矩形 371725"/>
            <p:cNvSpPr/>
            <p:nvPr/>
          </p:nvSpPr>
          <p:spPr>
            <a:xfrm>
              <a:off x="1824" y="192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0" hangingPunct="0">
                <a:spcBef>
                  <a:spcPct val="50000"/>
                </a:spcBef>
              </a:pPr>
              <a:r>
                <a:rPr lang="en-US" altLang="zh-CN">
                  <a:latin typeface="Times New Roman" panose="02020603050405020304" pitchFamily="18" charset="0"/>
                </a:rPr>
                <a:t>C</a:t>
              </a:r>
              <a:endParaRPr lang="en-US" altLang="zh-CN">
                <a:latin typeface="Times New Roman" panose="02020603050405020304" pitchFamily="18" charset="0"/>
              </a:endParaRPr>
            </a:p>
          </p:txBody>
        </p:sp>
        <p:sp>
          <p:nvSpPr>
            <p:cNvPr id="371727" name="矩形 371726"/>
            <p:cNvSpPr/>
            <p:nvPr/>
          </p:nvSpPr>
          <p:spPr>
            <a:xfrm>
              <a:off x="288" y="2592"/>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0" hangingPunct="0">
                <a:spcBef>
                  <a:spcPct val="50000"/>
                </a:spcBef>
              </a:pPr>
              <a:r>
                <a:rPr lang="en-US" altLang="zh-CN">
                  <a:latin typeface="Times New Roman" panose="02020603050405020304" pitchFamily="18" charset="0"/>
                </a:rPr>
                <a:t>D</a:t>
              </a:r>
              <a:endParaRPr lang="en-US" altLang="zh-CN">
                <a:latin typeface="Times New Roman" panose="02020603050405020304" pitchFamily="18" charset="0"/>
              </a:endParaRPr>
            </a:p>
          </p:txBody>
        </p:sp>
        <p:sp>
          <p:nvSpPr>
            <p:cNvPr id="371728" name="矩形 371727"/>
            <p:cNvSpPr/>
            <p:nvPr/>
          </p:nvSpPr>
          <p:spPr>
            <a:xfrm>
              <a:off x="912" y="336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0" hangingPunct="0">
                <a:spcBef>
                  <a:spcPct val="50000"/>
                </a:spcBef>
              </a:pPr>
              <a:r>
                <a:rPr lang="en-US" altLang="zh-CN">
                  <a:latin typeface="Times New Roman" panose="02020603050405020304" pitchFamily="18" charset="0"/>
                </a:rPr>
                <a:t>G</a:t>
              </a:r>
              <a:endParaRPr lang="en-US" altLang="zh-CN">
                <a:latin typeface="Times New Roman" panose="02020603050405020304" pitchFamily="18" charset="0"/>
              </a:endParaRPr>
            </a:p>
          </p:txBody>
        </p:sp>
        <p:sp>
          <p:nvSpPr>
            <p:cNvPr id="371729" name="矩形 371728"/>
            <p:cNvSpPr/>
            <p:nvPr/>
          </p:nvSpPr>
          <p:spPr>
            <a:xfrm>
              <a:off x="912" y="2592"/>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0" hangingPunct="0">
                <a:spcBef>
                  <a:spcPct val="50000"/>
                </a:spcBef>
              </a:pPr>
              <a:r>
                <a:rPr lang="en-US" altLang="zh-CN">
                  <a:latin typeface="Times New Roman" panose="02020603050405020304" pitchFamily="18" charset="0"/>
                </a:rPr>
                <a:t>E</a:t>
              </a:r>
              <a:endParaRPr lang="en-US" altLang="zh-CN">
                <a:latin typeface="Times New Roman" panose="02020603050405020304" pitchFamily="18" charset="0"/>
              </a:endParaRPr>
            </a:p>
          </p:txBody>
        </p:sp>
        <p:sp>
          <p:nvSpPr>
            <p:cNvPr id="371730" name="矩形 371729"/>
            <p:cNvSpPr/>
            <p:nvPr/>
          </p:nvSpPr>
          <p:spPr>
            <a:xfrm>
              <a:off x="1584" y="2592"/>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0" hangingPunct="0">
                <a:spcBef>
                  <a:spcPct val="50000"/>
                </a:spcBef>
              </a:pPr>
              <a:r>
                <a:rPr lang="en-US" altLang="zh-CN">
                  <a:latin typeface="Times New Roman" panose="02020603050405020304" pitchFamily="18" charset="0"/>
                </a:rPr>
                <a:t>F</a:t>
              </a:r>
              <a:endParaRPr lang="en-US" altLang="zh-CN">
                <a:latin typeface="Times New Roman" panose="02020603050405020304" pitchFamily="18" charset="0"/>
              </a:endParaRPr>
            </a:p>
          </p:txBody>
        </p:sp>
        <p:sp>
          <p:nvSpPr>
            <p:cNvPr id="371731" name="直接连接符 371730"/>
            <p:cNvSpPr/>
            <p:nvPr/>
          </p:nvSpPr>
          <p:spPr>
            <a:xfrm>
              <a:off x="1584" y="1633"/>
              <a:ext cx="288" cy="288"/>
            </a:xfrm>
            <a:prstGeom prst="line">
              <a:avLst/>
            </a:prstGeom>
            <a:ln w="9525" cap="flat" cmpd="sng">
              <a:solidFill>
                <a:schemeClr val="tx1"/>
              </a:solidFill>
              <a:prstDash val="solid"/>
              <a:headEnd type="none" w="med" len="med"/>
              <a:tailEnd type="none" w="med" len="med"/>
            </a:ln>
          </p:spPr>
        </p:sp>
        <p:sp>
          <p:nvSpPr>
            <p:cNvPr id="371732" name="直接连接符 371731"/>
            <p:cNvSpPr/>
            <p:nvPr/>
          </p:nvSpPr>
          <p:spPr>
            <a:xfrm flipH="1">
              <a:off x="1056" y="1632"/>
              <a:ext cx="288" cy="288"/>
            </a:xfrm>
            <a:prstGeom prst="line">
              <a:avLst/>
            </a:prstGeom>
            <a:ln w="9525" cap="flat" cmpd="sng">
              <a:solidFill>
                <a:schemeClr val="tx1"/>
              </a:solidFill>
              <a:prstDash val="solid"/>
              <a:headEnd type="none" w="med" len="med"/>
              <a:tailEnd type="none" w="med" len="med"/>
            </a:ln>
          </p:spPr>
        </p:sp>
        <p:sp>
          <p:nvSpPr>
            <p:cNvPr id="371733" name="直接连接符 371732"/>
            <p:cNvSpPr/>
            <p:nvPr/>
          </p:nvSpPr>
          <p:spPr>
            <a:xfrm>
              <a:off x="1008" y="2208"/>
              <a:ext cx="0" cy="384"/>
            </a:xfrm>
            <a:prstGeom prst="line">
              <a:avLst/>
            </a:prstGeom>
            <a:ln w="9525" cap="flat" cmpd="sng">
              <a:solidFill>
                <a:schemeClr val="tx1"/>
              </a:solidFill>
              <a:prstDash val="solid"/>
              <a:headEnd type="none" w="med" len="med"/>
              <a:tailEnd type="none" w="med" len="med"/>
            </a:ln>
          </p:spPr>
        </p:sp>
        <p:sp>
          <p:nvSpPr>
            <p:cNvPr id="371734" name="直接连接符 371733"/>
            <p:cNvSpPr/>
            <p:nvPr/>
          </p:nvSpPr>
          <p:spPr>
            <a:xfrm flipH="1">
              <a:off x="528" y="2208"/>
              <a:ext cx="384" cy="384"/>
            </a:xfrm>
            <a:prstGeom prst="line">
              <a:avLst/>
            </a:prstGeom>
            <a:ln w="9525" cap="flat" cmpd="sng">
              <a:solidFill>
                <a:schemeClr val="tx1"/>
              </a:solidFill>
              <a:prstDash val="solid"/>
              <a:headEnd type="none" w="med" len="med"/>
              <a:tailEnd type="none" w="med" len="med"/>
            </a:ln>
          </p:spPr>
        </p:sp>
        <p:sp>
          <p:nvSpPr>
            <p:cNvPr id="371735" name="直接连接符 371734"/>
            <p:cNvSpPr/>
            <p:nvPr/>
          </p:nvSpPr>
          <p:spPr>
            <a:xfrm>
              <a:off x="1152" y="2208"/>
              <a:ext cx="432" cy="384"/>
            </a:xfrm>
            <a:prstGeom prst="line">
              <a:avLst/>
            </a:prstGeom>
            <a:ln w="9525" cap="flat" cmpd="sng">
              <a:solidFill>
                <a:schemeClr val="tx1"/>
              </a:solidFill>
              <a:prstDash val="solid"/>
              <a:headEnd type="none" w="med" len="med"/>
              <a:tailEnd type="none" w="med" len="med"/>
            </a:ln>
          </p:spPr>
        </p:sp>
        <p:sp>
          <p:nvSpPr>
            <p:cNvPr id="371736" name="直接连接符 371735"/>
            <p:cNvSpPr/>
            <p:nvPr/>
          </p:nvSpPr>
          <p:spPr>
            <a:xfrm>
              <a:off x="1056" y="2832"/>
              <a:ext cx="0" cy="528"/>
            </a:xfrm>
            <a:prstGeom prst="line">
              <a:avLst/>
            </a:prstGeom>
            <a:ln w="9525" cap="flat" cmpd="sng">
              <a:solidFill>
                <a:schemeClr val="tx1"/>
              </a:solidFill>
              <a:prstDash val="solid"/>
              <a:headEnd type="none" w="med" len="med"/>
              <a:tailEnd type="none" w="med" len="med"/>
            </a:ln>
          </p:spPr>
        </p:sp>
        <p:sp>
          <p:nvSpPr>
            <p:cNvPr id="371737" name="矩形 371736"/>
            <p:cNvSpPr/>
            <p:nvPr/>
          </p:nvSpPr>
          <p:spPr>
            <a:xfrm>
              <a:off x="1344" y="3888"/>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0" hangingPunct="0">
                <a:spcBef>
                  <a:spcPct val="50000"/>
                </a:spcBef>
              </a:pPr>
              <a:r>
                <a:rPr lang="en-US" altLang="zh-CN">
                  <a:latin typeface="Times New Roman" panose="02020603050405020304" pitchFamily="18" charset="0"/>
                </a:rPr>
                <a:t>I</a:t>
              </a:r>
              <a:endParaRPr lang="en-US" altLang="zh-CN">
                <a:latin typeface="Times New Roman" panose="02020603050405020304" pitchFamily="18" charset="0"/>
              </a:endParaRPr>
            </a:p>
          </p:txBody>
        </p:sp>
        <p:sp>
          <p:nvSpPr>
            <p:cNvPr id="371738" name="直接连接符 371737"/>
            <p:cNvSpPr/>
            <p:nvPr/>
          </p:nvSpPr>
          <p:spPr>
            <a:xfrm>
              <a:off x="1152" y="3600"/>
              <a:ext cx="192" cy="288"/>
            </a:xfrm>
            <a:prstGeom prst="line">
              <a:avLst/>
            </a:prstGeom>
            <a:ln w="9525" cap="flat" cmpd="sng">
              <a:solidFill>
                <a:schemeClr val="tx1"/>
              </a:solidFill>
              <a:prstDash val="solid"/>
              <a:headEnd type="none" w="med" len="med"/>
              <a:tailEnd type="none" w="med" len="med"/>
            </a:ln>
          </p:spPr>
        </p:sp>
        <p:sp>
          <p:nvSpPr>
            <p:cNvPr id="371739" name="矩形 371738"/>
            <p:cNvSpPr/>
            <p:nvPr/>
          </p:nvSpPr>
          <p:spPr>
            <a:xfrm>
              <a:off x="336" y="3888"/>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0" hangingPunct="0">
                <a:spcBef>
                  <a:spcPct val="50000"/>
                </a:spcBef>
              </a:pPr>
              <a:r>
                <a:rPr lang="en-US" altLang="zh-CN">
                  <a:latin typeface="Times New Roman" panose="02020603050405020304" pitchFamily="18" charset="0"/>
                </a:rPr>
                <a:t>H</a:t>
              </a:r>
              <a:endParaRPr lang="en-US" altLang="zh-CN">
                <a:latin typeface="Times New Roman" panose="02020603050405020304" pitchFamily="18" charset="0"/>
              </a:endParaRPr>
            </a:p>
          </p:txBody>
        </p:sp>
        <p:sp>
          <p:nvSpPr>
            <p:cNvPr id="371740" name="直接连接符 371739"/>
            <p:cNvSpPr/>
            <p:nvPr/>
          </p:nvSpPr>
          <p:spPr>
            <a:xfrm flipH="1">
              <a:off x="576" y="3600"/>
              <a:ext cx="336" cy="288"/>
            </a:xfrm>
            <a:prstGeom prst="line">
              <a:avLst/>
            </a:prstGeom>
            <a:ln w="9525" cap="flat" cmpd="sng">
              <a:solidFill>
                <a:schemeClr val="tx1"/>
              </a:solidFill>
              <a:prstDash val="solid"/>
              <a:headEnd type="none" w="med" len="med"/>
              <a:tailEnd type="none" w="med" len="med"/>
            </a:ln>
          </p:spPr>
        </p:sp>
      </p:grpSp>
      <p:sp>
        <p:nvSpPr>
          <p:cNvPr id="371741" name="文本框 371740"/>
          <p:cNvSpPr txBox="1"/>
          <p:nvPr/>
        </p:nvSpPr>
        <p:spPr>
          <a:xfrm>
            <a:off x="4419600" y="1524000"/>
            <a:ext cx="4114800" cy="4664075"/>
          </a:xfrm>
          <a:prstGeom prst="rect">
            <a:avLst/>
          </a:prstGeom>
          <a:noFill/>
          <a:ln w="9525">
            <a:noFill/>
          </a:ln>
        </p:spPr>
        <p:txBody>
          <a:bodyPr>
            <a:spAutoFit/>
          </a:bodyPr>
          <a:lstStyle/>
          <a:p>
            <a:pPr eaLnBrk="0" hangingPunct="0">
              <a:spcBef>
                <a:spcPct val="50000"/>
              </a:spcBef>
            </a:pPr>
            <a:r>
              <a:rPr lang="en-US" altLang="zh-CN" b="1">
                <a:latin typeface="Times New Roman" panose="02020603050405020304" pitchFamily="18" charset="0"/>
              </a:rPr>
              <a:t>Property</a:t>
            </a:r>
            <a:r>
              <a:rPr lang="en-US" altLang="zh-CN">
                <a:latin typeface="Times New Roman" panose="02020603050405020304" pitchFamily="18" charset="0"/>
              </a:rPr>
              <a:t>		</a:t>
            </a:r>
            <a:r>
              <a:rPr lang="en-US" altLang="zh-CN" b="1">
                <a:latin typeface="Times New Roman" panose="02020603050405020304" pitchFamily="18" charset="0"/>
              </a:rPr>
              <a:t>Value</a:t>
            </a:r>
            <a:endParaRPr lang="en-US" altLang="zh-CN" b="1">
              <a:latin typeface="Times New Roman" panose="02020603050405020304" pitchFamily="18" charset="0"/>
            </a:endParaRPr>
          </a:p>
          <a:p>
            <a:pPr eaLnBrk="0" hangingPunct="0">
              <a:lnSpc>
                <a:spcPct val="60000"/>
              </a:lnSpc>
              <a:spcBef>
                <a:spcPct val="55000"/>
              </a:spcBef>
            </a:pPr>
            <a:r>
              <a:rPr lang="en-US" altLang="zh-CN">
                <a:latin typeface="Times New Roman" panose="02020603050405020304" pitchFamily="18" charset="0"/>
              </a:rPr>
              <a:t>Number of nodes</a:t>
            </a:r>
            <a:endParaRPr lang="en-US" altLang="zh-CN">
              <a:latin typeface="Times New Roman" panose="02020603050405020304" pitchFamily="18" charset="0"/>
            </a:endParaRPr>
          </a:p>
          <a:p>
            <a:pPr eaLnBrk="0" hangingPunct="0">
              <a:lnSpc>
                <a:spcPct val="60000"/>
              </a:lnSpc>
              <a:spcBef>
                <a:spcPct val="55000"/>
              </a:spcBef>
            </a:pPr>
            <a:r>
              <a:rPr lang="en-US" altLang="zh-CN">
                <a:latin typeface="Times New Roman" panose="02020603050405020304" pitchFamily="18" charset="0"/>
              </a:rPr>
              <a:t>Height</a:t>
            </a:r>
            <a:endParaRPr lang="en-US" altLang="zh-CN">
              <a:latin typeface="Times New Roman" panose="02020603050405020304" pitchFamily="18" charset="0"/>
            </a:endParaRPr>
          </a:p>
          <a:p>
            <a:pPr eaLnBrk="0" hangingPunct="0">
              <a:lnSpc>
                <a:spcPct val="60000"/>
              </a:lnSpc>
              <a:spcBef>
                <a:spcPct val="55000"/>
              </a:spcBef>
            </a:pPr>
            <a:r>
              <a:rPr lang="en-US" altLang="zh-CN">
                <a:latin typeface="Times New Roman" panose="02020603050405020304" pitchFamily="18" charset="0"/>
              </a:rPr>
              <a:t>Root Node</a:t>
            </a:r>
            <a:endParaRPr lang="en-US" altLang="zh-CN">
              <a:latin typeface="Times New Roman" panose="02020603050405020304" pitchFamily="18" charset="0"/>
            </a:endParaRPr>
          </a:p>
          <a:p>
            <a:pPr eaLnBrk="0" hangingPunct="0">
              <a:lnSpc>
                <a:spcPct val="60000"/>
              </a:lnSpc>
              <a:spcBef>
                <a:spcPct val="55000"/>
              </a:spcBef>
            </a:pPr>
            <a:r>
              <a:rPr lang="en-US" altLang="zh-CN">
                <a:latin typeface="Times New Roman" panose="02020603050405020304" pitchFamily="18" charset="0"/>
              </a:rPr>
              <a:t>Leaves</a:t>
            </a:r>
            <a:endParaRPr lang="en-US" altLang="zh-CN">
              <a:latin typeface="Times New Roman" panose="02020603050405020304" pitchFamily="18" charset="0"/>
            </a:endParaRPr>
          </a:p>
          <a:p>
            <a:pPr eaLnBrk="0" hangingPunct="0">
              <a:lnSpc>
                <a:spcPct val="60000"/>
              </a:lnSpc>
              <a:spcBef>
                <a:spcPct val="55000"/>
              </a:spcBef>
            </a:pPr>
            <a:r>
              <a:rPr lang="en-US" altLang="zh-CN">
                <a:latin typeface="Times New Roman" panose="02020603050405020304" pitchFamily="18" charset="0"/>
              </a:rPr>
              <a:t>Interior nodes</a:t>
            </a:r>
            <a:endParaRPr lang="en-US" altLang="zh-CN">
              <a:latin typeface="Times New Roman" panose="02020603050405020304" pitchFamily="18" charset="0"/>
            </a:endParaRPr>
          </a:p>
          <a:p>
            <a:pPr eaLnBrk="0" hangingPunct="0">
              <a:lnSpc>
                <a:spcPct val="60000"/>
              </a:lnSpc>
              <a:spcBef>
                <a:spcPct val="55000"/>
              </a:spcBef>
            </a:pPr>
            <a:r>
              <a:rPr lang="en-US" altLang="zh-CN">
                <a:latin typeface="Times New Roman" panose="02020603050405020304" pitchFamily="18" charset="0"/>
              </a:rPr>
              <a:t>Ancestors of  H</a:t>
            </a:r>
            <a:endParaRPr lang="en-US" altLang="zh-CN">
              <a:latin typeface="Times New Roman" panose="02020603050405020304" pitchFamily="18" charset="0"/>
            </a:endParaRPr>
          </a:p>
          <a:p>
            <a:pPr eaLnBrk="0" hangingPunct="0">
              <a:lnSpc>
                <a:spcPct val="60000"/>
              </a:lnSpc>
              <a:spcBef>
                <a:spcPct val="55000"/>
              </a:spcBef>
            </a:pPr>
            <a:r>
              <a:rPr lang="en-US" altLang="zh-CN">
                <a:latin typeface="Times New Roman" panose="02020603050405020304" pitchFamily="18" charset="0"/>
              </a:rPr>
              <a:t>Descendants of  B</a:t>
            </a:r>
            <a:endParaRPr lang="en-US" altLang="zh-CN">
              <a:latin typeface="Times New Roman" panose="02020603050405020304" pitchFamily="18" charset="0"/>
            </a:endParaRPr>
          </a:p>
          <a:p>
            <a:pPr eaLnBrk="0" hangingPunct="0">
              <a:lnSpc>
                <a:spcPct val="60000"/>
              </a:lnSpc>
              <a:spcBef>
                <a:spcPct val="55000"/>
              </a:spcBef>
            </a:pPr>
            <a:r>
              <a:rPr lang="en-US" altLang="zh-CN">
                <a:latin typeface="Times New Roman" panose="02020603050405020304" pitchFamily="18" charset="0"/>
              </a:rPr>
              <a:t>Siblings of  E</a:t>
            </a:r>
            <a:endParaRPr lang="en-US" altLang="zh-CN">
              <a:latin typeface="Times New Roman" panose="02020603050405020304" pitchFamily="18" charset="0"/>
            </a:endParaRPr>
          </a:p>
          <a:p>
            <a:pPr eaLnBrk="0" hangingPunct="0">
              <a:lnSpc>
                <a:spcPct val="60000"/>
              </a:lnSpc>
              <a:spcBef>
                <a:spcPct val="55000"/>
              </a:spcBef>
            </a:pPr>
            <a:r>
              <a:rPr lang="en-US" altLang="zh-CN" err="1">
                <a:latin typeface="Times New Roman" panose="02020603050405020304" pitchFamily="18" charset="0"/>
              </a:rPr>
              <a:t>Right subtree</a:t>
            </a:r>
            <a:r>
              <a:rPr lang="en-US" altLang="zh-CN">
                <a:latin typeface="Times New Roman" panose="02020603050405020304" pitchFamily="18" charset="0"/>
              </a:rPr>
              <a:t> of A</a:t>
            </a:r>
            <a:endParaRPr lang="en-US" altLang="zh-CN">
              <a:latin typeface="Times New Roman" panose="02020603050405020304" pitchFamily="18" charset="0"/>
            </a:endParaRPr>
          </a:p>
          <a:p>
            <a:pPr eaLnBrk="0" hangingPunct="0">
              <a:lnSpc>
                <a:spcPct val="60000"/>
              </a:lnSpc>
              <a:spcBef>
                <a:spcPct val="55000"/>
              </a:spcBef>
            </a:pPr>
            <a:r>
              <a:rPr lang="en-US" altLang="zh-CN">
                <a:latin typeface="Times New Roman" panose="02020603050405020304" pitchFamily="18" charset="0"/>
              </a:rPr>
              <a:t>Degree of this tree</a:t>
            </a:r>
            <a:endParaRPr lang="en-US" altLang="zh-CN">
              <a:latin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0882" name="标题 250881"/>
          <p:cNvSpPr>
            <a:spLocks noGrp="1"/>
          </p:cNvSpPr>
          <p:nvPr>
            <p:ph type="title"/>
          </p:nvPr>
        </p:nvSpPr>
        <p:spPr/>
        <p:txBody>
          <a:bodyPr anchor="b"/>
          <a:p>
            <a:r>
              <a:rPr lang="en-US" altLang="zh-CN" sz="3600" err="1"/>
              <a:t>Randomized BSTs</a:t>
            </a:r>
            <a:endParaRPr lang="en-US" altLang="zh-CN" sz="3600" err="1"/>
          </a:p>
        </p:txBody>
      </p:sp>
      <p:sp>
        <p:nvSpPr>
          <p:cNvPr id="250883" name="文本占位符 250882"/>
          <p:cNvSpPr>
            <a:spLocks noGrp="1"/>
          </p:cNvSpPr>
          <p:nvPr>
            <p:ph type="body" idx="1"/>
          </p:nvPr>
        </p:nvSpPr>
        <p:spPr/>
        <p:txBody>
          <a:bodyPr>
            <a:noAutofit/>
          </a:bodyPr>
          <a:p>
            <a:r>
              <a:rPr lang="en-US" altLang="zh-CN" sz="2400"/>
              <a:t>The randomized approach:  introduce randomized decision making.  </a:t>
            </a:r>
            <a:endParaRPr lang="en-US" altLang="zh-CN" sz="2400"/>
          </a:p>
          <a:p>
            <a:r>
              <a:rPr lang="en-US" altLang="zh-CN" sz="2400"/>
              <a:t>Dramatically reduce the chance of worst case.</a:t>
            </a:r>
            <a:endParaRPr lang="en-US" altLang="zh-CN" sz="2400"/>
          </a:p>
          <a:p>
            <a:r>
              <a:rPr lang="en-US" altLang="zh-CN" sz="2400"/>
              <a:t>Like quicksort, with random pivot</a:t>
            </a:r>
            <a:endParaRPr lang="en-US" altLang="zh-CN" sz="2400"/>
          </a:p>
          <a:p>
            <a:r>
              <a:rPr lang="en-US" altLang="zh-CN" sz="2400"/>
              <a:t>This algorithm is simple, efficient, broadly applicable – but went undiscovered for decades (until 1996!) [Only the analysis is complicated.]</a:t>
            </a:r>
            <a:endParaRPr lang="en-US" altLang="zh-CN" sz="2400"/>
          </a:p>
          <a:p>
            <a:r>
              <a:rPr lang="en-US" altLang="zh-CN" sz="2400"/>
              <a:t>Can you figure it out?  How to introduce randomness in the created structure of the BST?</a:t>
            </a:r>
            <a:endParaRPr lang="en-US" altLang="zh-CN" sz="240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3">
                                            <p:txEl>
                                              <p:charRg st="0" end="6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0883">
                                            <p:txEl>
                                              <p:charRg st="66" end="1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0883">
                                            <p:txEl>
                                              <p:charRg st="112" end="14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0883">
                                            <p:txEl>
                                              <p:charRg st="146" end="28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0883">
                                            <p:txEl>
                                              <p:charRg st="288" end="37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6" name="标题 251905"/>
          <p:cNvSpPr>
            <a:spLocks noGrp="1"/>
          </p:cNvSpPr>
          <p:nvPr>
            <p:ph type="title"/>
          </p:nvPr>
        </p:nvSpPr>
        <p:spPr/>
        <p:txBody>
          <a:bodyPr anchor="b"/>
          <a:p>
            <a:r>
              <a:rPr lang="en-US" altLang="zh-CN" sz="4000" err="1"/>
              <a:t>Random BSTs</a:t>
            </a:r>
            <a:endParaRPr lang="en-US" altLang="zh-CN" sz="4000" err="1"/>
          </a:p>
        </p:txBody>
      </p:sp>
      <p:sp>
        <p:nvSpPr>
          <p:cNvPr id="251907" name="文本占位符 251906"/>
          <p:cNvSpPr>
            <a:spLocks noGrp="1"/>
          </p:cNvSpPr>
          <p:nvPr>
            <p:ph type="body" idx="1"/>
          </p:nvPr>
        </p:nvSpPr>
        <p:spPr>
          <a:xfrm>
            <a:off x="1295400" y="1828800"/>
            <a:ext cx="4876800" cy="4876800"/>
          </a:xfrm>
        </p:spPr>
        <p:txBody>
          <a:bodyPr>
            <a:noAutofit/>
          </a:bodyPr>
          <a:p>
            <a:pPr>
              <a:lnSpc>
                <a:spcPct val="90000"/>
              </a:lnSpc>
            </a:pPr>
            <a:r>
              <a:rPr lang="en-US" altLang="zh-CN" sz="2000"/>
              <a:t>Idea: to insert into a tree with n nodes,</a:t>
            </a:r>
            <a:endParaRPr lang="en-US" altLang="zh-CN" sz="2000"/>
          </a:p>
          <a:p>
            <a:pPr>
              <a:lnSpc>
                <a:spcPct val="90000"/>
              </a:lnSpc>
            </a:pPr>
            <a:r>
              <a:rPr lang="en-US" altLang="zh-CN" sz="2000"/>
              <a:t>with probability 1/(n+1) make the new node the root.</a:t>
            </a:r>
            <a:endParaRPr lang="en-US" altLang="zh-CN" sz="2000"/>
          </a:p>
          <a:p>
            <a:pPr>
              <a:lnSpc>
                <a:spcPct val="90000"/>
              </a:lnSpc>
            </a:pPr>
            <a:r>
              <a:rPr lang="en-US" altLang="zh-CN" sz="2000"/>
              <a:t>otherwise insert normally.</a:t>
            </a:r>
            <a:endParaRPr lang="en-US" altLang="zh-CN" sz="2000"/>
          </a:p>
          <a:p>
            <a:pPr>
              <a:lnSpc>
                <a:spcPct val="90000"/>
              </a:lnSpc>
            </a:pPr>
            <a:r>
              <a:rPr lang="en-US" altLang="zh-CN" sz="2000"/>
              <a:t>(this decision could be made at any point along the insertion path.)</a:t>
            </a:r>
            <a:endParaRPr lang="en-US" altLang="zh-CN" sz="2000"/>
          </a:p>
          <a:p>
            <a:pPr>
              <a:lnSpc>
                <a:spcPct val="90000"/>
              </a:lnSpc>
            </a:pPr>
            <a:endParaRPr lang="en-US" altLang="zh-CN" sz="1800"/>
          </a:p>
          <a:p>
            <a:pPr>
              <a:lnSpc>
                <a:spcPct val="90000"/>
              </a:lnSpc>
            </a:pPr>
            <a:r>
              <a:rPr lang="en-US" altLang="zh-CN" sz="2000" err="1"/>
              <a:t>result: about 2 n ln n comparisons to build tree; </a:t>
            </a:r>
            <a:br>
              <a:rPr lang="en-US" altLang="zh-CN" sz="2000" err="1"/>
            </a:br>
            <a:r>
              <a:rPr lang="en-US" altLang="zh-CN" sz="2000" err="1"/>
              <a:t>about 2 ln</a:t>
            </a:r>
            <a:r>
              <a:rPr lang="en-US" altLang="zh-CN" sz="2000"/>
              <a:t> n for search</a:t>
            </a:r>
            <a:endParaRPr lang="en-US" altLang="zh-CN" sz="2000"/>
          </a:p>
          <a:p>
            <a:pPr>
              <a:lnSpc>
                <a:spcPct val="90000"/>
              </a:lnSpc>
            </a:pPr>
            <a:r>
              <a:rPr lang="en-US" altLang="zh-CN" sz="2000" err="1"/>
              <a:t>(that’s about 1.4 lg</a:t>
            </a:r>
            <a:r>
              <a:rPr lang="en-US" altLang="zh-CN" sz="2000"/>
              <a:t> n)</a:t>
            </a:r>
            <a:endParaRPr lang="en-US" altLang="zh-CN" sz="2000"/>
          </a:p>
        </p:txBody>
      </p:sp>
      <p:pic>
        <p:nvPicPr>
          <p:cNvPr id="251908" name="图片 251907" descr="Randomized_BST"/>
          <p:cNvPicPr>
            <a:picLocks noChangeAspect="1"/>
          </p:cNvPicPr>
          <p:nvPr/>
        </p:nvPicPr>
        <p:blipFill>
          <a:blip r:embed="rId1"/>
          <a:stretch>
            <a:fillRect/>
          </a:stretch>
        </p:blipFill>
        <p:spPr>
          <a:xfrm>
            <a:off x="6343650" y="609600"/>
            <a:ext cx="2800350" cy="5934075"/>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7">
                                            <p:txEl>
                                              <p:charRg st="0" end="4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07">
                                            <p:txEl>
                                              <p:charRg st="42" end="9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907">
                                            <p:txEl>
                                              <p:charRg st="95" end="12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1907">
                                            <p:txEl>
                                              <p:charRg st="122" end="19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1907">
                                            <p:txEl>
                                              <p:charRg st="192" end="26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1907">
                                            <p:txEl>
                                              <p:charRg st="267" end="29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7266" name="标题 267265"/>
          <p:cNvSpPr>
            <a:spLocks noGrp="1"/>
          </p:cNvSpPr>
          <p:nvPr>
            <p:ph type="title"/>
          </p:nvPr>
        </p:nvSpPr>
        <p:spPr/>
        <p:txBody>
          <a:bodyPr anchor="b"/>
          <a:p>
            <a:r>
              <a:rPr lang="en-US" altLang="zh-CN"/>
              <a:t>How to insert at the root?</a:t>
            </a:r>
            <a:endParaRPr lang="en-US" altLang="zh-CN"/>
          </a:p>
        </p:txBody>
      </p:sp>
      <p:sp>
        <p:nvSpPr>
          <p:cNvPr id="267267" name="文本占位符 267266"/>
          <p:cNvSpPr>
            <a:spLocks noGrp="1"/>
          </p:cNvSpPr>
          <p:nvPr>
            <p:ph type="body" idx="1"/>
          </p:nvPr>
        </p:nvSpPr>
        <p:spPr>
          <a:xfrm>
            <a:off x="1295400" y="1828800"/>
            <a:ext cx="6400800" cy="4876800"/>
          </a:xfrm>
        </p:spPr>
        <p:txBody>
          <a:bodyPr/>
          <a:p>
            <a:r>
              <a:rPr lang="en-US" altLang="zh-CN" sz="1900"/>
              <a:t>You might well ask: “that’s all well and good, but how do we insert at the root of a BST?”</a:t>
            </a:r>
            <a:endParaRPr lang="en-US" altLang="zh-CN" sz="1900"/>
          </a:p>
          <a:p>
            <a:r>
              <a:rPr lang="en-US" altLang="zh-CN" sz="1900"/>
              <a:t>I might well answer:  Insert normally.  Then rotate to move it up in the tree, until it is at the top.</a:t>
            </a:r>
            <a:endParaRPr lang="en-US" altLang="zh-CN" sz="1900"/>
          </a:p>
          <a:p>
            <a:r>
              <a:rPr lang="en-US" altLang="zh-CN" sz="1900"/>
              <a:t>Left and Right rotations:</a:t>
            </a:r>
            <a:endParaRPr lang="en-US" altLang="zh-CN" sz="2000"/>
          </a:p>
        </p:txBody>
      </p:sp>
      <p:pic>
        <p:nvPicPr>
          <p:cNvPr id="267269" name="图片 267268" descr="rotate"/>
          <p:cNvPicPr>
            <a:picLocks noChangeAspect="1"/>
          </p:cNvPicPr>
          <p:nvPr/>
        </p:nvPicPr>
        <p:blipFill>
          <a:blip r:embed="rId1"/>
          <a:stretch>
            <a:fillRect/>
          </a:stretch>
        </p:blipFill>
        <p:spPr>
          <a:xfrm>
            <a:off x="1524000" y="3451225"/>
            <a:ext cx="5407025" cy="3406775"/>
          </a:xfrm>
          <a:prstGeom prst="rect">
            <a:avLst/>
          </a:prstGeom>
          <a:noFill/>
          <a:ln w="9525">
            <a:noFill/>
          </a:ln>
        </p:spPr>
      </p:pic>
      <p:pic>
        <p:nvPicPr>
          <p:cNvPr id="267270" name="图片 267269" descr="rotate-to-root"/>
          <p:cNvPicPr>
            <a:picLocks noChangeAspect="1"/>
          </p:cNvPicPr>
          <p:nvPr/>
        </p:nvPicPr>
        <p:blipFill>
          <a:blip r:embed="rId2"/>
          <a:stretch>
            <a:fillRect/>
          </a:stretch>
        </p:blipFill>
        <p:spPr>
          <a:xfrm>
            <a:off x="7772400" y="0"/>
            <a:ext cx="1371600" cy="6105525"/>
          </a:xfrm>
          <a:prstGeom prst="rect">
            <a:avLst/>
          </a:prstGeom>
          <a:noFill/>
          <a:ln w="9525">
            <a:noFill/>
          </a:ln>
        </p:spPr>
      </p:pic>
      <p:sp>
        <p:nvSpPr>
          <p:cNvPr id="267271" name="文本框 267270"/>
          <p:cNvSpPr txBox="1"/>
          <p:nvPr/>
        </p:nvSpPr>
        <p:spPr>
          <a:xfrm>
            <a:off x="6956425" y="6172200"/>
            <a:ext cx="2187575" cy="396875"/>
          </a:xfrm>
          <a:prstGeom prst="rect">
            <a:avLst/>
          </a:prstGeom>
          <a:noFill/>
          <a:ln w="9525">
            <a:noFill/>
          </a:ln>
        </p:spPr>
        <p:txBody>
          <a:bodyPr wrap="none" anchor="t">
            <a:spAutoFit/>
          </a:bodyPr>
          <a:p>
            <a:r>
              <a:rPr lang="en-US" altLang="zh-CN" sz="2000" b="0">
                <a:latin typeface="Tahoma" panose="020B0604030504040204" pitchFamily="34" charset="0"/>
              </a:rPr>
              <a:t>Rotate to the top!</a:t>
            </a:r>
            <a:endParaRPr lang="en-US" altLang="zh-CN" sz="2000" b="0">
              <a:latin typeface="Tahoma" panose="020B060403050404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267">
                                            <p:txEl>
                                              <p:charRg st="0" end="9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7267">
                                            <p:txEl>
                                              <p:charRg st="91" end="19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7267">
                                            <p:txEl>
                                              <p:charRg st="194" end="22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672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672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67271"/>
                                        </p:tgtEl>
                                        <p:attrNameLst>
                                          <p:attrName>style.visibility</p:attrName>
                                        </p:attrNameLst>
                                      </p:cBhvr>
                                      <p:to>
                                        <p:strVal val="visible"/>
                                      </p:to>
                                    </p:set>
                                    <p:anim calcmode="lin" valueType="num">
                                      <p:cBhvr additive="base">
                                        <p:cTn id="27" dur="500" fill="hold"/>
                                        <p:tgtEl>
                                          <p:spTgt spid="267271"/>
                                        </p:tgtEl>
                                        <p:attrNameLst>
                                          <p:attrName>ppt_x</p:attrName>
                                        </p:attrNameLst>
                                      </p:cBhvr>
                                      <p:tavLst>
                                        <p:tav tm="0">
                                          <p:val>
                                            <p:strVal val="#ppt_x"/>
                                          </p:val>
                                        </p:tav>
                                        <p:tav tm="100000">
                                          <p:val>
                                            <p:strVal val="#ppt_x"/>
                                          </p:val>
                                        </p:tav>
                                      </p:tavLst>
                                    </p:anim>
                                    <p:anim calcmode="lin" valueType="num">
                                      <p:cBhvr additive="base">
                                        <p:cTn id="28" dur="500" fill="hold"/>
                                        <p:tgtEl>
                                          <p:spTgt spid="267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P spid="26727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8290" name="标题 268289"/>
          <p:cNvSpPr>
            <a:spLocks noGrp="1"/>
          </p:cNvSpPr>
          <p:nvPr>
            <p:ph type="title"/>
          </p:nvPr>
        </p:nvSpPr>
        <p:spPr/>
        <p:txBody>
          <a:bodyPr anchor="b"/>
          <a:p>
            <a:r>
              <a:rPr lang="en-US" altLang="zh-CN" sz="4000"/>
              <a:t>Randomized BST analysis</a:t>
            </a:r>
            <a:endParaRPr lang="en-US" altLang="zh-CN" sz="4000"/>
          </a:p>
        </p:txBody>
      </p:sp>
      <p:sp>
        <p:nvSpPr>
          <p:cNvPr id="268291" name="文本占位符 268290"/>
          <p:cNvSpPr>
            <a:spLocks noGrp="1"/>
          </p:cNvSpPr>
          <p:nvPr>
            <p:ph type="body" idx="1"/>
          </p:nvPr>
        </p:nvSpPr>
        <p:spPr/>
        <p:txBody>
          <a:bodyPr>
            <a:noAutofit/>
          </a:bodyPr>
          <a:p>
            <a:r>
              <a:rPr lang="en-US" altLang="zh-CN" sz="2000"/>
              <a:t>The </a:t>
            </a:r>
            <a:r>
              <a:rPr lang="en-US" altLang="zh-CN" sz="2000" i="1"/>
              <a:t>average case</a:t>
            </a:r>
            <a:r>
              <a:rPr lang="en-US" altLang="zh-CN" sz="2000" err="1"/>
              <a:t> is the same for BSTs and RBSTs: but the essential point is that the analysis for RBSTs</a:t>
            </a:r>
            <a:r>
              <a:rPr lang="en-US" altLang="zh-CN" sz="2000"/>
              <a:t> assumes nothing about the order of the insertions</a:t>
            </a:r>
            <a:endParaRPr lang="en-US" altLang="zh-CN" sz="2000"/>
          </a:p>
          <a:p>
            <a:r>
              <a:rPr lang="en-US" altLang="zh-CN" sz="2000"/>
              <a:t>The probability that the construction cost is more than </a:t>
            </a:r>
            <a:r>
              <a:rPr lang="en-US" altLang="zh-CN" sz="2000" i="1"/>
              <a:t>k</a:t>
            </a:r>
            <a:r>
              <a:rPr lang="en-US" altLang="zh-CN" sz="2000"/>
              <a:t> times the average is less than e</a:t>
            </a:r>
            <a:r>
              <a:rPr lang="en-US" altLang="zh-CN" sz="2000" baseline="30000"/>
              <a:t>-k</a:t>
            </a:r>
            <a:endParaRPr lang="en-US" altLang="zh-CN" sz="2000" baseline="30000"/>
          </a:p>
          <a:p>
            <a:r>
              <a:rPr lang="en-US" altLang="zh-CN" sz="2000"/>
              <a:t>E.g. to build a randomized BST with 100,000 nodes, one would expect 2.3 million comparisons. The chance of 23 million comparisons is 0.01 percent. </a:t>
            </a:r>
            <a:endParaRPr lang="en-US" altLang="zh-CN" sz="2000"/>
          </a:p>
          <a:p>
            <a:r>
              <a:rPr lang="en-US" altLang="zh-CN" sz="2000"/>
              <a:t>Bottom line:</a:t>
            </a:r>
            <a:endParaRPr lang="en-US" altLang="zh-CN" sz="2000"/>
          </a:p>
          <a:p>
            <a:pPr lvl="1"/>
            <a:r>
              <a:rPr lang="en-US" altLang="zh-CN" sz="1800"/>
              <a:t>full symbol table ADT</a:t>
            </a:r>
            <a:endParaRPr lang="en-US" altLang="zh-CN" sz="1800"/>
          </a:p>
          <a:p>
            <a:pPr lvl="1"/>
            <a:r>
              <a:rPr lang="en-US" altLang="zh-CN" sz="1800"/>
              <a:t>straightforward implementation</a:t>
            </a:r>
            <a:endParaRPr lang="en-US" altLang="zh-CN" sz="1800"/>
          </a:p>
          <a:p>
            <a:pPr lvl="1"/>
            <a:r>
              <a:rPr lang="en-US" altLang="zh-CN" sz="1800"/>
              <a:t>O(log N) average case: bad cases provably unlikely</a:t>
            </a:r>
            <a:endParaRPr lang="en-US" altLang="zh-CN" sz="180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8291">
                                            <p:txEl>
                                              <p:charRg st="0" end="15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8291">
                                            <p:txEl>
                                              <p:charRg st="154" end="24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8291">
                                            <p:txEl>
                                              <p:charRg st="247" end="39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8291">
                                            <p:txEl>
                                              <p:charRg st="395" end="40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68291">
                                            <p:txEl>
                                              <p:charRg st="408" end="43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68291">
                                            <p:txEl>
                                              <p:charRg st="430" end="46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68291">
                                            <p:txEl>
                                              <p:charRg st="461" end="5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4" name="标题 269313"/>
          <p:cNvSpPr>
            <a:spLocks noGrp="1"/>
          </p:cNvSpPr>
          <p:nvPr>
            <p:ph type="title"/>
          </p:nvPr>
        </p:nvSpPr>
        <p:spPr/>
        <p:txBody>
          <a:bodyPr anchor="b"/>
          <a:p>
            <a:r>
              <a:rPr lang="en-US" altLang="zh-CN" sz="4000"/>
              <a:t>Splay Trees  </a:t>
            </a:r>
            <a:r>
              <a:rPr lang="zh-CN" altLang="en-US" sz="4000"/>
              <a:t>伸展树</a:t>
            </a:r>
            <a:endParaRPr lang="zh-CN" altLang="en-US" sz="4000"/>
          </a:p>
        </p:txBody>
      </p:sp>
      <p:sp>
        <p:nvSpPr>
          <p:cNvPr id="269315" name="文本占位符 269314"/>
          <p:cNvSpPr>
            <a:spLocks noGrp="1"/>
          </p:cNvSpPr>
          <p:nvPr>
            <p:ph type="body" idx="1"/>
          </p:nvPr>
        </p:nvSpPr>
        <p:spPr/>
        <p:txBody>
          <a:bodyPr>
            <a:noAutofit/>
          </a:bodyPr>
          <a:p>
            <a:r>
              <a:rPr lang="en-US" altLang="zh-CN" sz="2400"/>
              <a:t>Use root insertion</a:t>
            </a:r>
            <a:endParaRPr lang="en-US" altLang="zh-CN" sz="2400"/>
          </a:p>
          <a:p>
            <a:r>
              <a:rPr lang="en-US" altLang="zh-CN" sz="2400"/>
              <a:t>Idea:  let’s rotate so as to better balance the tree</a:t>
            </a:r>
            <a:endParaRPr lang="en-US" altLang="zh-CN" sz="2400"/>
          </a:p>
          <a:p>
            <a:r>
              <a:rPr lang="en-US" altLang="zh-CN" sz="2400"/>
              <a:t>The difference between standard root insertion and splay insertion seem trivial: but the splay operation eliminates the quadratic worst case</a:t>
            </a:r>
            <a:endParaRPr lang="en-US" altLang="zh-CN" sz="2400"/>
          </a:p>
          <a:p>
            <a:endParaRPr lang="en-US" altLang="zh-CN" sz="2000"/>
          </a:p>
          <a:p>
            <a:r>
              <a:rPr lang="en-US" altLang="zh-CN" sz="2400" err="1"/>
              <a:t>The number of comparisons used for N splay insertions into an initially empty tree is O(N lg N) – actually, 3 N lg</a:t>
            </a:r>
            <a:r>
              <a:rPr lang="en-US" altLang="zh-CN" sz="2400"/>
              <a:t> N.</a:t>
            </a:r>
            <a:endParaRPr lang="en-US" altLang="zh-CN" sz="2400"/>
          </a:p>
          <a:p>
            <a:r>
              <a:rPr lang="en-US" altLang="zh-CN" sz="2400" i="1"/>
              <a:t>amortized algorithm:</a:t>
            </a:r>
            <a:r>
              <a:rPr lang="en-US" altLang="zh-CN" sz="2400"/>
              <a:t>  individual operations may be slow, but the </a:t>
            </a:r>
            <a:r>
              <a:rPr lang="en-US" altLang="zh-CN" sz="2400" i="1"/>
              <a:t>total runtime </a:t>
            </a:r>
            <a:r>
              <a:rPr lang="en-US" altLang="zh-CN" sz="2400"/>
              <a:t>for a series of operations is good.</a:t>
            </a:r>
            <a:endParaRPr lang="en-US" altLang="zh-CN" sz="2400" i="1"/>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9315">
                                            <p:txEl>
                                              <p:charRg st="0" end="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9315">
                                            <p:txEl>
                                              <p:charRg st="19" end="7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9315">
                                            <p:txEl>
                                              <p:charRg st="72" end="2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9315">
                                            <p:txEl>
                                              <p:charRg st="214" end="33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9315">
                                            <p:txEl>
                                              <p:charRg st="332" end="44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8" name="标题 254977"/>
          <p:cNvSpPr>
            <a:spLocks noGrp="1"/>
          </p:cNvSpPr>
          <p:nvPr>
            <p:ph type="title"/>
          </p:nvPr>
        </p:nvSpPr>
        <p:spPr/>
        <p:txBody>
          <a:bodyPr anchor="b"/>
          <a:p>
            <a:r>
              <a:rPr lang="en-US" altLang="zh-CN"/>
              <a:t>Splay Insertion</a:t>
            </a:r>
            <a:endParaRPr lang="en-US" altLang="zh-CN"/>
          </a:p>
        </p:txBody>
      </p:sp>
      <p:sp>
        <p:nvSpPr>
          <p:cNvPr id="254979" name="文本占位符 254978"/>
          <p:cNvSpPr>
            <a:spLocks noGrp="1"/>
          </p:cNvSpPr>
          <p:nvPr>
            <p:ph type="body" idx="1"/>
          </p:nvPr>
        </p:nvSpPr>
        <p:spPr/>
        <p:txBody>
          <a:bodyPr/>
          <a:p>
            <a:r>
              <a:rPr lang="en-US" altLang="zh-CN"/>
              <a:t>Orientations differ: same as root insertion</a:t>
            </a:r>
            <a:endParaRPr lang="en-US" altLang="zh-CN"/>
          </a:p>
          <a:p>
            <a:r>
              <a:rPr lang="en-US" altLang="zh-CN"/>
              <a:t>Orientations the same: do top rotation first</a:t>
            </a:r>
            <a:endParaRPr lang="en-US" altLang="zh-CN"/>
          </a:p>
          <a:p>
            <a:pPr lvl="1"/>
            <a:r>
              <a:rPr lang="en-US" altLang="zh-CN" sz="1900"/>
              <a:t>(brings nodes on search path closer to the root—how much?)</a:t>
            </a:r>
            <a:endParaRPr lang="en-US" altLang="zh-CN" sz="1900"/>
          </a:p>
        </p:txBody>
      </p:sp>
      <p:pic>
        <p:nvPicPr>
          <p:cNvPr id="254981" name="图片 254980" descr="splay"/>
          <p:cNvPicPr>
            <a:picLocks noChangeAspect="1"/>
          </p:cNvPicPr>
          <p:nvPr/>
        </p:nvPicPr>
        <p:blipFill>
          <a:blip r:embed="rId1"/>
          <a:stretch>
            <a:fillRect/>
          </a:stretch>
        </p:blipFill>
        <p:spPr>
          <a:xfrm>
            <a:off x="1828800" y="3048000"/>
            <a:ext cx="6308725" cy="3810000"/>
          </a:xfrm>
          <a:prstGeom prst="rect">
            <a:avLst/>
          </a:prstGeom>
          <a:noFill/>
          <a:ln w="9525">
            <a:noFill/>
          </a:ln>
        </p:spPr>
      </p:pic>
    </p:spTree>
  </p:cSld>
  <p:clrMapOvr>
    <a:masterClrMapping/>
  </p:clrMapOvr>
  <p:transition>
    <p:cu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2" name="标题 256001"/>
          <p:cNvSpPr>
            <a:spLocks noGrp="1"/>
          </p:cNvSpPr>
          <p:nvPr>
            <p:ph type="title"/>
          </p:nvPr>
        </p:nvSpPr>
        <p:spPr/>
        <p:txBody>
          <a:bodyPr anchor="b"/>
          <a:p>
            <a:r>
              <a:rPr lang="en-US" altLang="zh-CN"/>
              <a:t>Splay Tree</a:t>
            </a:r>
            <a:endParaRPr lang="en-US" altLang="zh-CN"/>
          </a:p>
        </p:txBody>
      </p:sp>
      <p:sp>
        <p:nvSpPr>
          <p:cNvPr id="256003" name="文本占位符 256002"/>
          <p:cNvSpPr>
            <a:spLocks noGrp="1"/>
          </p:cNvSpPr>
          <p:nvPr>
            <p:ph type="body" idx="1"/>
          </p:nvPr>
        </p:nvSpPr>
        <p:spPr>
          <a:xfrm>
            <a:off x="1066800" y="1828800"/>
            <a:ext cx="4038600" cy="4876800"/>
          </a:xfrm>
        </p:spPr>
        <p:txBody>
          <a:bodyPr/>
          <a:p>
            <a:r>
              <a:rPr lang="en-US" altLang="zh-CN" sz="1800"/>
              <a:t>When we insert, nodes on the search path are brought half way to the root.</a:t>
            </a:r>
            <a:endParaRPr lang="en-US" altLang="zh-CN" sz="1800"/>
          </a:p>
          <a:p>
            <a:r>
              <a:rPr lang="en-US" altLang="zh-CN" sz="1800"/>
              <a:t>This is also true if we splay while </a:t>
            </a:r>
            <a:r>
              <a:rPr lang="en-US" altLang="zh-CN" sz="1800" i="1"/>
              <a:t>searching</a:t>
            </a:r>
            <a:r>
              <a:rPr lang="en-US" altLang="zh-CN" sz="1800"/>
              <a:t>.</a:t>
            </a:r>
            <a:endParaRPr lang="en-US" altLang="zh-CN" sz="1800"/>
          </a:p>
          <a:p>
            <a:r>
              <a:rPr lang="en-US" altLang="zh-CN" sz="1800"/>
              <a:t>Trees at right are balanced with a few splay searches</a:t>
            </a:r>
            <a:endParaRPr lang="en-US" altLang="zh-CN" sz="1800"/>
          </a:p>
          <a:p>
            <a:pPr lvl="1"/>
            <a:r>
              <a:rPr lang="en-US" altLang="zh-CN" sz="1400"/>
              <a:t>left: smallest, next smallest, etc</a:t>
            </a:r>
            <a:endParaRPr lang="en-US" altLang="zh-CN" sz="1400"/>
          </a:p>
          <a:p>
            <a:pPr lvl="1"/>
            <a:r>
              <a:rPr lang="en-US" altLang="zh-CN" sz="1400"/>
              <a:t>right: random</a:t>
            </a:r>
            <a:endParaRPr lang="en-US" altLang="zh-CN" sz="1400"/>
          </a:p>
          <a:p>
            <a:r>
              <a:rPr lang="en-US" altLang="zh-CN" sz="1800" err="1"/>
              <a:t>Result:  for M insert or search ops in an N-node splay tree, O((N+M)lg(N+M</a:t>
            </a:r>
            <a:r>
              <a:rPr lang="en-US" altLang="zh-CN" sz="1800"/>
              <a:t>)) comparisons are required.</a:t>
            </a:r>
            <a:endParaRPr lang="en-US" altLang="zh-CN" sz="1800"/>
          </a:p>
          <a:p>
            <a:r>
              <a:rPr lang="en-US" altLang="zh-CN" sz="1800"/>
              <a:t>This is an </a:t>
            </a:r>
            <a:r>
              <a:rPr lang="en-US" altLang="zh-CN" sz="1800" i="1"/>
              <a:t>amortized</a:t>
            </a:r>
            <a:r>
              <a:rPr lang="en-US" altLang="zh-CN" sz="1800"/>
              <a:t> result.</a:t>
            </a:r>
            <a:endParaRPr lang="en-US" altLang="zh-CN" sz="1800"/>
          </a:p>
        </p:txBody>
      </p:sp>
      <p:pic>
        <p:nvPicPr>
          <p:cNvPr id="256004" name="图片 256003" descr="Splay tree"/>
          <p:cNvPicPr>
            <a:picLocks noChangeAspect="1"/>
          </p:cNvPicPr>
          <p:nvPr/>
        </p:nvPicPr>
        <p:blipFill>
          <a:blip r:embed="rId1"/>
          <a:stretch>
            <a:fillRect/>
          </a:stretch>
        </p:blipFill>
        <p:spPr>
          <a:xfrm>
            <a:off x="5029200" y="762000"/>
            <a:ext cx="4114800" cy="5303838"/>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03">
                                            <p:txEl>
                                              <p:charRg st="0" end="7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03">
                                            <p:txEl>
                                              <p:charRg st="75" end="12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03">
                                            <p:txEl>
                                              <p:charRg st="122" end="17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56003">
                                            <p:txEl>
                                              <p:charRg st="176" end="2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56003">
                                            <p:txEl>
                                              <p:charRg st="211" end="22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6003">
                                            <p:txEl>
                                              <p:charRg st="225" end="32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6003">
                                            <p:txEl>
                                              <p:charRg st="328" end="35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6" name="标题 257025"/>
          <p:cNvSpPr>
            <a:spLocks noGrp="1"/>
          </p:cNvSpPr>
          <p:nvPr>
            <p:ph type="title"/>
          </p:nvPr>
        </p:nvSpPr>
        <p:spPr/>
        <p:txBody>
          <a:bodyPr anchor="b"/>
          <a:p>
            <a:r>
              <a:rPr lang="en-US" altLang="zh-CN"/>
              <a:t>234 Intro</a:t>
            </a:r>
            <a:endParaRPr lang="en-US" altLang="zh-CN"/>
          </a:p>
        </p:txBody>
      </p:sp>
      <p:sp>
        <p:nvSpPr>
          <p:cNvPr id="257027" name="文本占位符 257026"/>
          <p:cNvSpPr>
            <a:spLocks noGrp="1"/>
          </p:cNvSpPr>
          <p:nvPr>
            <p:ph type="body" idx="1"/>
          </p:nvPr>
        </p:nvSpPr>
        <p:spPr/>
        <p:txBody>
          <a:bodyPr>
            <a:noAutofit/>
          </a:bodyPr>
          <a:p>
            <a:r>
              <a:rPr lang="en-US" altLang="zh-CN" sz="2400"/>
              <a:t>234 Trees are are worst-case </a:t>
            </a:r>
            <a:br>
              <a:rPr lang="en-US" altLang="zh-CN" sz="2400"/>
            </a:br>
            <a:r>
              <a:rPr lang="en-US" altLang="zh-CN" sz="2400" i="1"/>
              <a:t>optimal</a:t>
            </a:r>
            <a:r>
              <a:rPr lang="en-US" altLang="zh-CN" sz="2400"/>
              <a:t>: </a:t>
            </a:r>
            <a:r>
              <a:rPr lang="en-US" altLang="zh-CN" sz="2400">
                <a:latin typeface="Symbol" panose="05050102010706020507" pitchFamily="18" charset="2"/>
              </a:rPr>
              <a:t>Q</a:t>
            </a:r>
            <a:r>
              <a:rPr lang="en-US" altLang="zh-CN" sz="2400"/>
              <a:t>(log n) per operation</a:t>
            </a:r>
            <a:endParaRPr lang="en-US" altLang="zh-CN" sz="2400"/>
          </a:p>
          <a:p>
            <a:r>
              <a:rPr lang="en-US" altLang="zh-CN" sz="2400"/>
              <a:t>Idea:  nodes have 1, 2, or 3 </a:t>
            </a:r>
            <a:br>
              <a:rPr lang="en-US" altLang="zh-CN" sz="2400"/>
            </a:br>
            <a:r>
              <a:rPr lang="en-US" altLang="zh-CN" sz="2400"/>
              <a:t>keys and 2, 3, or 4 links. </a:t>
            </a:r>
            <a:endParaRPr lang="en-US" altLang="zh-CN" sz="2400"/>
          </a:p>
          <a:p>
            <a:r>
              <a:rPr lang="en-US" altLang="zh-CN" sz="2400" err="1"/>
              <a:t>Subtrees</a:t>
            </a:r>
            <a:r>
              <a:rPr lang="en-US" altLang="zh-CN" sz="2400"/>
              <a:t> have keys ordered </a:t>
            </a:r>
            <a:br>
              <a:rPr lang="en-US" altLang="zh-CN" sz="2400"/>
            </a:br>
            <a:r>
              <a:rPr lang="en-US" altLang="zh-CN" sz="2400"/>
              <a:t>analogously to a binary search tree.</a:t>
            </a:r>
            <a:endParaRPr lang="en-US" altLang="zh-CN" sz="2400"/>
          </a:p>
          <a:p>
            <a:r>
              <a:rPr lang="en-US" altLang="zh-CN" sz="2400"/>
              <a:t>A balanced 234 search tree has all leaves at the same level.</a:t>
            </a:r>
            <a:endParaRPr lang="en-US" altLang="zh-CN" sz="2400"/>
          </a:p>
          <a:p>
            <a:r>
              <a:rPr lang="en-US" altLang="zh-CN" sz="2400"/>
              <a:t>How would search work? </a:t>
            </a:r>
            <a:endParaRPr lang="en-US" altLang="zh-CN" sz="2400"/>
          </a:p>
          <a:p>
            <a:r>
              <a:rPr lang="en-US" altLang="zh-CN" sz="2400"/>
              <a:t>How would insertion work?</a:t>
            </a:r>
            <a:endParaRPr lang="en-US" altLang="zh-CN" sz="2400"/>
          </a:p>
          <a:p>
            <a:pPr lvl="1"/>
            <a:r>
              <a:rPr lang="en-US" altLang="zh-CN" sz="2000"/>
              <a:t>split nodes on the way back up?</a:t>
            </a:r>
            <a:endParaRPr lang="en-US" altLang="zh-CN" sz="2000"/>
          </a:p>
          <a:p>
            <a:pPr lvl="1"/>
            <a:r>
              <a:rPr lang="en-US" altLang="zh-CN" sz="2000"/>
              <a:t>or split 4-nodes on the way down?</a:t>
            </a:r>
            <a:endParaRPr lang="en-US" altLang="zh-CN" sz="2000"/>
          </a:p>
        </p:txBody>
      </p:sp>
      <p:pic>
        <p:nvPicPr>
          <p:cNvPr id="257028" name="图片 257027" descr="23T intro"/>
          <p:cNvPicPr>
            <a:picLocks noChangeAspect="1"/>
          </p:cNvPicPr>
          <p:nvPr/>
        </p:nvPicPr>
        <p:blipFill>
          <a:blip r:embed="rId1"/>
          <a:stretch>
            <a:fillRect/>
          </a:stretch>
        </p:blipFill>
        <p:spPr>
          <a:xfrm>
            <a:off x="5943600" y="1905000"/>
            <a:ext cx="2949575" cy="2011363"/>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7027">
                                            <p:txEl>
                                              <p:charRg st="0" end="6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7027">
                                            <p:txEl>
                                              <p:charRg st="62" end="12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7027">
                                            <p:txEl>
                                              <p:charRg st="120" end="18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7027">
                                            <p:txEl>
                                              <p:charRg st="185" end="24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7027">
                                            <p:txEl>
                                              <p:charRg st="246" end="27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7027">
                                            <p:txEl>
                                              <p:charRg st="270" end="29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57027">
                                            <p:txEl>
                                              <p:charRg st="296" end="32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57027">
                                            <p:txEl>
                                              <p:charRg st="328" end="36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6" name="标题 282625"/>
          <p:cNvSpPr>
            <a:spLocks noGrp="1"/>
          </p:cNvSpPr>
          <p:nvPr>
            <p:ph type="title"/>
          </p:nvPr>
        </p:nvSpPr>
        <p:spPr/>
        <p:txBody>
          <a:bodyPr anchor="b"/>
          <a:p>
            <a:r>
              <a:rPr lang="en-US" altLang="zh-CN" sz="4000"/>
              <a:t>Top-down vs. Bottom-up</a:t>
            </a:r>
            <a:endParaRPr lang="en-US" altLang="zh-CN" sz="4000"/>
          </a:p>
        </p:txBody>
      </p:sp>
      <p:sp>
        <p:nvSpPr>
          <p:cNvPr id="282627" name="文本占位符 282626"/>
          <p:cNvSpPr>
            <a:spLocks noGrp="1"/>
          </p:cNvSpPr>
          <p:nvPr>
            <p:ph type="body" idx="1"/>
          </p:nvPr>
        </p:nvSpPr>
        <p:spPr>
          <a:xfrm>
            <a:off x="1219200" y="1109980"/>
            <a:ext cx="7696200" cy="5519420"/>
          </a:xfrm>
        </p:spPr>
        <p:txBody>
          <a:bodyPr/>
          <a:p>
            <a:r>
              <a:rPr lang="en-US" altLang="zh-CN" sz="2400"/>
              <a:t>Top-down 2-3-4 trees split nodes on the way down. But splitting a node means pushing a key back up, and it may have to be pushed all the way back up to the root.</a:t>
            </a:r>
            <a:endParaRPr lang="en-US" altLang="zh-CN" sz="2400"/>
          </a:p>
          <a:p>
            <a:r>
              <a:rPr lang="en-US" altLang="zh-CN" sz="2400"/>
              <a:t>It’s easier to split any 4-node on the way down.</a:t>
            </a:r>
            <a:endParaRPr lang="en-US" altLang="zh-CN"/>
          </a:p>
        </p:txBody>
      </p:sp>
      <p:pic>
        <p:nvPicPr>
          <p:cNvPr id="282628" name="图片 282627" descr="234 Split"/>
          <p:cNvPicPr>
            <a:picLocks noChangeAspect="1"/>
          </p:cNvPicPr>
          <p:nvPr/>
        </p:nvPicPr>
        <p:blipFill>
          <a:blip r:embed="rId1"/>
          <a:stretch>
            <a:fillRect/>
          </a:stretch>
        </p:blipFill>
        <p:spPr>
          <a:xfrm>
            <a:off x="5886450" y="3810000"/>
            <a:ext cx="3257550" cy="1828800"/>
          </a:xfrm>
          <a:prstGeom prst="rect">
            <a:avLst/>
          </a:prstGeom>
          <a:noFill/>
          <a:ln w="9525">
            <a:noFill/>
          </a:ln>
        </p:spPr>
      </p:pic>
      <p:sp>
        <p:nvSpPr>
          <p:cNvPr id="282629" name="文本框 282628"/>
          <p:cNvSpPr txBox="1"/>
          <p:nvPr/>
        </p:nvSpPr>
        <p:spPr>
          <a:xfrm>
            <a:off x="1085850" y="3519805"/>
            <a:ext cx="4800600" cy="2771775"/>
          </a:xfrm>
          <a:prstGeom prst="rect">
            <a:avLst/>
          </a:prstGeom>
          <a:noFill/>
          <a:ln w="9525">
            <a:noFill/>
          </a:ln>
        </p:spPr>
        <p:txBody>
          <a:bodyPr>
            <a:spAutoFit/>
          </a:bodyPr>
          <a:p>
            <a:pPr lvl="1">
              <a:spcBef>
                <a:spcPct val="20000"/>
              </a:spcBef>
              <a:buClr>
                <a:schemeClr val="hlink"/>
              </a:buClr>
              <a:buSzPct val="55000"/>
              <a:buFont typeface="Wingdings" panose="05000000000000000000" pitchFamily="2" charset="2"/>
              <a:buChar char="n"/>
            </a:pPr>
            <a:r>
              <a:rPr lang="en-US" altLang="zh-CN" sz="2000" b="0">
                <a:latin typeface="Tahoma" panose="020B0604030504040204" pitchFamily="34" charset="0"/>
              </a:rPr>
              <a:t> 2-node with 4-node child: split into </a:t>
            </a:r>
            <a:br>
              <a:rPr lang="en-US" altLang="zh-CN" sz="2000" b="0">
                <a:latin typeface="Tahoma" panose="020B0604030504040204" pitchFamily="34" charset="0"/>
              </a:rPr>
            </a:br>
            <a:r>
              <a:rPr lang="en-US" altLang="zh-CN" sz="2000" b="0">
                <a:latin typeface="Tahoma" panose="020B0604030504040204" pitchFamily="34" charset="0"/>
              </a:rPr>
              <a:t>  3-node with two 2-node children</a:t>
            </a:r>
            <a:endParaRPr lang="en-US" altLang="zh-CN" sz="2000" b="0">
              <a:latin typeface="Tahoma" panose="020B0604030504040204" pitchFamily="34" charset="0"/>
            </a:endParaRPr>
          </a:p>
          <a:p>
            <a:pPr lvl="1">
              <a:spcBef>
                <a:spcPct val="20000"/>
              </a:spcBef>
              <a:buClr>
                <a:schemeClr val="hlink"/>
              </a:buClr>
              <a:buSzPct val="55000"/>
              <a:buFont typeface="Wingdings" panose="05000000000000000000" pitchFamily="2" charset="2"/>
              <a:buChar char="n"/>
            </a:pPr>
            <a:r>
              <a:rPr lang="en-US" altLang="zh-CN" sz="2000" b="0">
                <a:latin typeface="Tahoma" panose="020B0604030504040204" pitchFamily="34" charset="0"/>
              </a:rPr>
              <a:t> 3-node with 4-node child: split into </a:t>
            </a:r>
            <a:br>
              <a:rPr lang="en-US" altLang="zh-CN" sz="2000" b="0">
                <a:latin typeface="Tahoma" panose="020B0604030504040204" pitchFamily="34" charset="0"/>
              </a:rPr>
            </a:br>
            <a:r>
              <a:rPr lang="en-US" altLang="zh-CN" sz="2000" b="0">
                <a:latin typeface="Tahoma" panose="020B0604030504040204" pitchFamily="34" charset="0"/>
              </a:rPr>
              <a:t>  4-node with two 2-node children</a:t>
            </a:r>
            <a:endParaRPr lang="en-US" altLang="zh-CN" sz="2000" b="0">
              <a:latin typeface="Tahoma" panose="020B0604030504040204" pitchFamily="34" charset="0"/>
            </a:endParaRPr>
          </a:p>
          <a:p>
            <a:pPr lvl="1">
              <a:spcBef>
                <a:spcPct val="20000"/>
              </a:spcBef>
              <a:buClr>
                <a:schemeClr val="hlink"/>
              </a:buClr>
              <a:buSzPct val="55000"/>
              <a:buFont typeface="Wingdings" panose="05000000000000000000" pitchFamily="2" charset="2"/>
              <a:buChar char="n"/>
            </a:pPr>
            <a:endParaRPr lang="en-US" altLang="zh-CN" sz="2000" b="0">
              <a:latin typeface="Tahoma" panose="020B0604030504040204" pitchFamily="34" charset="0"/>
            </a:endParaRPr>
          </a:p>
          <a:p>
            <a:pPr lvl="1">
              <a:spcBef>
                <a:spcPct val="20000"/>
              </a:spcBef>
              <a:buClr>
                <a:schemeClr val="hlink"/>
              </a:buClr>
              <a:buSzPct val="55000"/>
              <a:buFont typeface="Wingdings" panose="05000000000000000000" pitchFamily="2" charset="2"/>
              <a:buChar char="n"/>
            </a:pPr>
            <a:r>
              <a:rPr lang="en-US" altLang="zh-CN" sz="2000" b="0">
                <a:latin typeface="Tahoma" panose="020B0604030504040204" pitchFamily="34" charset="0"/>
              </a:rPr>
              <a:t> Thus, all searches end up at a  </a:t>
            </a:r>
            <a:br>
              <a:rPr lang="en-US" altLang="zh-CN" sz="2000" b="0">
                <a:latin typeface="Tahoma" panose="020B0604030504040204" pitchFamily="34" charset="0"/>
              </a:rPr>
            </a:br>
            <a:r>
              <a:rPr lang="en-US" altLang="zh-CN" sz="2000" b="0">
                <a:latin typeface="Tahoma" panose="020B0604030504040204" pitchFamily="34" charset="0"/>
              </a:rPr>
              <a:t>  node with space for insertion</a:t>
            </a:r>
            <a:endParaRPr lang="en-US" altLang="zh-CN" sz="2000" b="0">
              <a:latin typeface="Tahoma" panose="020B0604030504040204" pitchFamily="34" charset="0"/>
            </a:endParaRPr>
          </a:p>
          <a:p>
            <a:r>
              <a:rPr lang="en-US" altLang="zh-CN" b="0">
                <a:latin typeface="Tahoma" panose="020B0604030504040204" pitchFamily="34" charset="0"/>
              </a:rPr>
              <a:t> </a:t>
            </a:r>
            <a:endParaRPr lang="en-US" altLang="zh-CN" b="0">
              <a:latin typeface="Tahoma" panose="020B060403050404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2627">
                                            <p:txEl>
                                              <p:charRg st="0" end="16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2627">
                                            <p:txEl>
                                              <p:charRg st="162" end="2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26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82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p:bldP spid="28262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50" name="标题 258049"/>
          <p:cNvSpPr>
            <a:spLocks noGrp="1"/>
          </p:cNvSpPr>
          <p:nvPr>
            <p:ph type="title"/>
          </p:nvPr>
        </p:nvSpPr>
        <p:spPr>
          <a:xfrm>
            <a:off x="612775" y="228600"/>
            <a:ext cx="8153400" cy="826770"/>
          </a:xfrm>
        </p:spPr>
        <p:txBody>
          <a:bodyPr anchor="b">
            <a:normAutofit fontScale="90000"/>
          </a:bodyPr>
          <a:p>
            <a:r>
              <a:rPr lang="en-US" altLang="zh-CN"/>
              <a:t>Construction Example</a:t>
            </a:r>
            <a:endParaRPr lang="en-US" altLang="zh-CN"/>
          </a:p>
        </p:txBody>
      </p:sp>
      <p:pic>
        <p:nvPicPr>
          <p:cNvPr id="258052" name="图片 258051" descr="234 Construction"/>
          <p:cNvPicPr>
            <a:picLocks noChangeAspect="1"/>
          </p:cNvPicPr>
          <p:nvPr/>
        </p:nvPicPr>
        <p:blipFill>
          <a:blip r:embed="rId1"/>
          <a:stretch>
            <a:fillRect/>
          </a:stretch>
        </p:blipFill>
        <p:spPr>
          <a:xfrm>
            <a:off x="1633220" y="1374140"/>
            <a:ext cx="5572760" cy="5356860"/>
          </a:xfrm>
          <a:prstGeom prst="rect">
            <a:avLst/>
          </a:prstGeom>
          <a:noFill/>
          <a:ln w="9525">
            <a:noFill/>
          </a:ln>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矩形 35842"/>
          <p:cNvSpPr/>
          <p:nvPr/>
        </p:nvSpPr>
        <p:spPr>
          <a:xfrm>
            <a:off x="1200785" y="334645"/>
            <a:ext cx="7237730" cy="937260"/>
          </a:xfrm>
          <a:prstGeom prst="rect">
            <a:avLst/>
          </a:prstGeom>
          <a:noFill/>
          <a:ln w="9525">
            <a:noFill/>
          </a:ln>
        </p:spPr>
        <p:txBody>
          <a:bodyPr lIns="92075" tIns="46038" rIns="92075" bIns="46038" anchor="ctr"/>
          <a:lstStyle>
            <a:lvl1pPr marL="0" lvl="0" indent="0" algn="l"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PMingLiU" pitchFamily="18" charset="-120"/>
              </a:defRPr>
            </a:lvl1pPr>
          </a:lstStyle>
          <a:p>
            <a:pPr lvl="0" algn="ctr"/>
            <a:r>
              <a:rPr lang="en-US" altLang="zh-TW"/>
              <a:t>Level and Depth</a:t>
            </a:r>
            <a:endParaRPr lang="en-US" altLang="zh-TW"/>
          </a:p>
        </p:txBody>
      </p:sp>
      <p:graphicFrame>
        <p:nvGraphicFramePr>
          <p:cNvPr id="35844" name="对象 35843"/>
          <p:cNvGraphicFramePr/>
          <p:nvPr/>
        </p:nvGraphicFramePr>
        <p:xfrm>
          <a:off x="3454400" y="2838450"/>
          <a:ext cx="4754563" cy="2855913"/>
        </p:xfrm>
        <a:graphic>
          <a:graphicData uri="http://schemas.openxmlformats.org/presentationml/2006/ole">
            <mc:AlternateContent xmlns:mc="http://schemas.openxmlformats.org/markup-compatibility/2006">
              <mc:Choice xmlns:v="urn:schemas-microsoft-com:vml" Requires="v">
                <p:oleObj spid="_x0000_s1026" name="" r:id="rId1" imgW="4305300" imgH="3524250" progId="OrgPlusWOPX.4">
                  <p:embed/>
                </p:oleObj>
              </mc:Choice>
              <mc:Fallback>
                <p:oleObj name="" r:id="rId1" imgW="4305300" imgH="3524250" progId="OrgPlusWOPX.4">
                  <p:embed/>
                  <p:pic>
                    <p:nvPicPr>
                      <p:cNvPr id="0" name="对象 35843"/>
                      <p:cNvPicPr/>
                      <p:nvPr/>
                    </p:nvPicPr>
                    <p:blipFill>
                      <a:blip r:embed="rId2"/>
                      <a:stretch>
                        <a:fillRect/>
                      </a:stretch>
                    </p:blipFill>
                    <p:spPr>
                      <a:xfrm>
                        <a:off x="3454400" y="2838450"/>
                        <a:ext cx="4754563" cy="2855913"/>
                      </a:xfrm>
                      <a:prstGeom prst="rect">
                        <a:avLst/>
                      </a:prstGeom>
                      <a:noFill/>
                      <a:ln w="38100">
                        <a:noFill/>
                        <a:miter/>
                      </a:ln>
                    </p:spPr>
                  </p:pic>
                </p:oleObj>
              </mc:Fallback>
            </mc:AlternateContent>
          </a:graphicData>
        </a:graphic>
      </p:graphicFrame>
      <p:sp>
        <p:nvSpPr>
          <p:cNvPr id="35845" name="矩形 35844"/>
          <p:cNvSpPr/>
          <p:nvPr/>
        </p:nvSpPr>
        <p:spPr>
          <a:xfrm>
            <a:off x="8267700" y="1997075"/>
            <a:ext cx="876300" cy="3706813"/>
          </a:xfrm>
          <a:prstGeom prst="rect">
            <a:avLst/>
          </a:prstGeom>
          <a:noFill/>
          <a:ln w="9525">
            <a:noFill/>
          </a:ln>
        </p:spPr>
        <p:txBody>
          <a:bodyPr wrap="none" lIns="92075" tIns="46038" rIns="92075" bIns="46038">
            <a:spAutoFit/>
          </a:bodyPr>
          <a:lstStyle/>
          <a:p>
            <a:pPr eaLnBrk="0" hangingPunct="0">
              <a:lnSpc>
                <a:spcPct val="110000"/>
              </a:lnSpc>
            </a:pPr>
            <a:r>
              <a:rPr lang="en-US" altLang="zh-TW" sz="2400">
                <a:solidFill>
                  <a:schemeClr val="tx1"/>
                </a:solidFill>
              </a:rPr>
              <a:t>Level</a:t>
            </a:r>
            <a:endParaRPr lang="en-US" altLang="zh-TW" sz="2400">
              <a:solidFill>
                <a:schemeClr val="tx1"/>
              </a:solidFill>
            </a:endParaRPr>
          </a:p>
          <a:p>
            <a:pPr eaLnBrk="0" hangingPunct="0">
              <a:lnSpc>
                <a:spcPct val="110000"/>
              </a:lnSpc>
            </a:pPr>
            <a:endParaRPr lang="en-US" altLang="zh-TW" sz="2400">
              <a:solidFill>
                <a:schemeClr val="tx1"/>
              </a:solidFill>
            </a:endParaRPr>
          </a:p>
          <a:p>
            <a:pPr eaLnBrk="0" hangingPunct="0">
              <a:lnSpc>
                <a:spcPct val="110000"/>
              </a:lnSpc>
            </a:pPr>
            <a:r>
              <a:rPr lang="en-US" altLang="zh-TW" sz="2400">
                <a:solidFill>
                  <a:schemeClr val="tx1"/>
                </a:solidFill>
              </a:rPr>
              <a:t>1</a:t>
            </a:r>
            <a:endParaRPr lang="en-US" altLang="zh-TW" sz="2400">
              <a:solidFill>
                <a:schemeClr val="tx1"/>
              </a:solidFill>
            </a:endParaRPr>
          </a:p>
          <a:p>
            <a:pPr eaLnBrk="0" hangingPunct="0">
              <a:lnSpc>
                <a:spcPct val="110000"/>
              </a:lnSpc>
            </a:pPr>
            <a:endParaRPr lang="en-US" altLang="zh-TW" sz="2400">
              <a:solidFill>
                <a:schemeClr val="tx1"/>
              </a:solidFill>
            </a:endParaRPr>
          </a:p>
          <a:p>
            <a:pPr eaLnBrk="0" hangingPunct="0">
              <a:lnSpc>
                <a:spcPct val="110000"/>
              </a:lnSpc>
            </a:pPr>
            <a:r>
              <a:rPr lang="en-US" altLang="zh-TW" sz="2400">
                <a:solidFill>
                  <a:schemeClr val="tx1"/>
                </a:solidFill>
              </a:rPr>
              <a:t>2</a:t>
            </a:r>
            <a:endParaRPr lang="en-US" altLang="zh-TW" sz="2400">
              <a:solidFill>
                <a:schemeClr val="tx1"/>
              </a:solidFill>
            </a:endParaRPr>
          </a:p>
          <a:p>
            <a:pPr eaLnBrk="0" hangingPunct="0">
              <a:lnSpc>
                <a:spcPct val="110000"/>
              </a:lnSpc>
            </a:pPr>
            <a:endParaRPr lang="en-US" altLang="zh-TW" sz="2400">
              <a:solidFill>
                <a:schemeClr val="tx1"/>
              </a:solidFill>
            </a:endParaRPr>
          </a:p>
          <a:p>
            <a:pPr eaLnBrk="0" hangingPunct="0">
              <a:lnSpc>
                <a:spcPct val="110000"/>
              </a:lnSpc>
            </a:pPr>
            <a:r>
              <a:rPr lang="en-US" altLang="zh-TW" sz="2400">
                <a:solidFill>
                  <a:schemeClr val="tx1"/>
                </a:solidFill>
              </a:rPr>
              <a:t>3</a:t>
            </a:r>
            <a:endParaRPr lang="en-US" altLang="zh-TW" sz="2400">
              <a:solidFill>
                <a:schemeClr val="tx1"/>
              </a:solidFill>
            </a:endParaRPr>
          </a:p>
          <a:p>
            <a:pPr eaLnBrk="0" hangingPunct="0">
              <a:lnSpc>
                <a:spcPct val="110000"/>
              </a:lnSpc>
            </a:pPr>
            <a:endParaRPr lang="en-US" altLang="zh-TW" sz="2400">
              <a:solidFill>
                <a:schemeClr val="tx1"/>
              </a:solidFill>
            </a:endParaRPr>
          </a:p>
          <a:p>
            <a:pPr eaLnBrk="0" hangingPunct="0">
              <a:lnSpc>
                <a:spcPct val="110000"/>
              </a:lnSpc>
            </a:pPr>
            <a:r>
              <a:rPr lang="en-US" altLang="zh-TW" sz="2400">
                <a:solidFill>
                  <a:schemeClr val="tx1"/>
                </a:solidFill>
              </a:rPr>
              <a:t>4</a:t>
            </a:r>
            <a:endParaRPr lang="en-US" altLang="zh-TW" sz="2400">
              <a:solidFill>
                <a:schemeClr val="tx1"/>
              </a:solidFill>
            </a:endParaRPr>
          </a:p>
        </p:txBody>
      </p:sp>
      <p:sp>
        <p:nvSpPr>
          <p:cNvPr id="35846" name="文本框 35845"/>
          <p:cNvSpPr txBox="1"/>
          <p:nvPr/>
        </p:nvSpPr>
        <p:spPr>
          <a:xfrm>
            <a:off x="936625" y="2243138"/>
            <a:ext cx="2112963" cy="3444875"/>
          </a:xfrm>
          <a:prstGeom prst="rect">
            <a:avLst/>
          </a:prstGeom>
          <a:noFill/>
          <a:ln w="9525">
            <a:noFill/>
          </a:ln>
        </p:spPr>
        <p:txBody>
          <a:bodyPr wrap="none" anchor="t">
            <a:spAutoFit/>
          </a:bodyPr>
          <a:lstStyle/>
          <a:p>
            <a:r>
              <a:rPr lang="en-US" altLang="zh-TW">
                <a:solidFill>
                  <a:schemeClr val="tx1"/>
                </a:solidFill>
              </a:rPr>
              <a:t>node </a:t>
            </a:r>
            <a:r>
              <a:rPr lang="en-US" altLang="zh-TW">
                <a:solidFill>
                  <a:schemeClr val="tx2"/>
                </a:solidFill>
              </a:rPr>
              <a:t>(13)</a:t>
            </a:r>
            <a:endParaRPr lang="en-US" altLang="zh-TW">
              <a:solidFill>
                <a:schemeClr val="tx1"/>
              </a:solidFill>
            </a:endParaRPr>
          </a:p>
          <a:p>
            <a:r>
              <a:rPr lang="en-US" altLang="zh-TW">
                <a:solidFill>
                  <a:schemeClr val="tx1"/>
                </a:solidFill>
              </a:rPr>
              <a:t>degree of a node</a:t>
            </a:r>
            <a:endParaRPr lang="en-US" altLang="zh-TW">
              <a:solidFill>
                <a:schemeClr val="tx1"/>
              </a:solidFill>
            </a:endParaRPr>
          </a:p>
          <a:p>
            <a:r>
              <a:rPr lang="en-US" altLang="zh-TW">
                <a:solidFill>
                  <a:schemeClr val="tx1"/>
                </a:solidFill>
              </a:rPr>
              <a:t>leaf (terminal)</a:t>
            </a:r>
            <a:endParaRPr lang="en-US" altLang="zh-TW">
              <a:solidFill>
                <a:schemeClr val="tx1"/>
              </a:solidFill>
            </a:endParaRPr>
          </a:p>
          <a:p>
            <a:r>
              <a:rPr lang="en-US" altLang="zh-TW" err="1">
                <a:solidFill>
                  <a:schemeClr val="tx1"/>
                </a:solidFill>
              </a:rPr>
              <a:t>nonterminal</a:t>
            </a:r>
            <a:endParaRPr lang="en-US" altLang="zh-TW" err="1">
              <a:solidFill>
                <a:schemeClr val="tx1"/>
              </a:solidFill>
            </a:endParaRPr>
          </a:p>
          <a:p>
            <a:r>
              <a:rPr lang="en-US" altLang="zh-TW">
                <a:solidFill>
                  <a:schemeClr val="tx1"/>
                </a:solidFill>
              </a:rPr>
              <a:t>parent</a:t>
            </a:r>
            <a:endParaRPr lang="en-US" altLang="zh-TW">
              <a:solidFill>
                <a:schemeClr val="tx1"/>
              </a:solidFill>
            </a:endParaRPr>
          </a:p>
          <a:p>
            <a:r>
              <a:rPr lang="en-US" altLang="zh-TW">
                <a:solidFill>
                  <a:schemeClr val="tx1"/>
                </a:solidFill>
              </a:rPr>
              <a:t>children</a:t>
            </a:r>
            <a:endParaRPr lang="en-US" altLang="zh-TW">
              <a:solidFill>
                <a:schemeClr val="tx1"/>
              </a:solidFill>
            </a:endParaRPr>
          </a:p>
          <a:p>
            <a:r>
              <a:rPr lang="en-US" altLang="zh-TW">
                <a:solidFill>
                  <a:schemeClr val="tx1"/>
                </a:solidFill>
              </a:rPr>
              <a:t>sibling</a:t>
            </a:r>
            <a:endParaRPr lang="en-US" altLang="zh-TW">
              <a:solidFill>
                <a:schemeClr val="tx1"/>
              </a:solidFill>
            </a:endParaRPr>
          </a:p>
          <a:p>
            <a:r>
              <a:rPr lang="en-US" altLang="zh-TW">
                <a:solidFill>
                  <a:schemeClr val="tx1"/>
                </a:solidFill>
              </a:rPr>
              <a:t>degree of a tree </a:t>
            </a:r>
            <a:r>
              <a:rPr lang="en-US" altLang="zh-TW">
                <a:solidFill>
                  <a:schemeClr val="tx2"/>
                </a:solidFill>
              </a:rPr>
              <a:t>(3)</a:t>
            </a:r>
            <a:endParaRPr lang="en-US" altLang="zh-TW">
              <a:solidFill>
                <a:schemeClr val="tx1"/>
              </a:solidFill>
            </a:endParaRPr>
          </a:p>
          <a:p>
            <a:r>
              <a:rPr lang="en-US" altLang="zh-TW">
                <a:solidFill>
                  <a:schemeClr val="tx1"/>
                </a:solidFill>
              </a:rPr>
              <a:t>ancestor</a:t>
            </a:r>
            <a:endParaRPr lang="en-US" altLang="zh-TW">
              <a:solidFill>
                <a:schemeClr val="tx1"/>
              </a:solidFill>
            </a:endParaRPr>
          </a:p>
          <a:p>
            <a:r>
              <a:rPr lang="en-US" altLang="zh-TW">
                <a:solidFill>
                  <a:schemeClr val="tx1"/>
                </a:solidFill>
              </a:rPr>
              <a:t>level of a node</a:t>
            </a:r>
            <a:endParaRPr lang="en-US" altLang="zh-TW">
              <a:solidFill>
                <a:schemeClr val="tx1"/>
              </a:solidFill>
            </a:endParaRPr>
          </a:p>
          <a:p>
            <a:r>
              <a:rPr lang="en-US" altLang="zh-TW">
                <a:solidFill>
                  <a:schemeClr val="tx1"/>
                </a:solidFill>
              </a:rPr>
              <a:t>height of a tree </a:t>
            </a:r>
            <a:r>
              <a:rPr lang="en-US" altLang="zh-TW">
                <a:solidFill>
                  <a:schemeClr val="tx2"/>
                </a:solidFill>
              </a:rPr>
              <a:t>(4)</a:t>
            </a:r>
            <a:endParaRPr lang="en-US" altLang="zh-TW">
              <a:solidFill>
                <a:schemeClr val="tx1"/>
              </a:solidFill>
            </a:endParaRPr>
          </a:p>
        </p:txBody>
      </p:sp>
      <p:sp>
        <p:nvSpPr>
          <p:cNvPr id="35847" name="文本框 35846"/>
          <p:cNvSpPr txBox="1"/>
          <p:nvPr/>
        </p:nvSpPr>
        <p:spPr>
          <a:xfrm>
            <a:off x="5241925" y="3013075"/>
            <a:ext cx="336550" cy="457200"/>
          </a:xfrm>
          <a:prstGeom prst="rect">
            <a:avLst/>
          </a:prstGeom>
          <a:noFill/>
          <a:ln w="9525">
            <a:noFill/>
          </a:ln>
        </p:spPr>
        <p:txBody>
          <a:bodyPr wrap="none" anchor="t">
            <a:spAutoFit/>
          </a:bodyPr>
          <a:lstStyle/>
          <a:p>
            <a:r>
              <a:rPr lang="en-US" altLang="zh-TW" sz="2400" b="1">
                <a:solidFill>
                  <a:srgbClr val="006600"/>
                </a:solidFill>
              </a:rPr>
              <a:t>3</a:t>
            </a:r>
            <a:endParaRPr lang="en-US" altLang="zh-TW" sz="2400" b="1" u="sng">
              <a:solidFill>
                <a:srgbClr val="006600"/>
              </a:solidFill>
            </a:endParaRPr>
          </a:p>
        </p:txBody>
      </p:sp>
      <p:sp>
        <p:nvSpPr>
          <p:cNvPr id="35848" name="文本框 35847"/>
          <p:cNvSpPr txBox="1"/>
          <p:nvPr/>
        </p:nvSpPr>
        <p:spPr>
          <a:xfrm>
            <a:off x="3927475" y="3813175"/>
            <a:ext cx="336550" cy="457200"/>
          </a:xfrm>
          <a:prstGeom prst="rect">
            <a:avLst/>
          </a:prstGeom>
          <a:noFill/>
          <a:ln w="9525">
            <a:noFill/>
          </a:ln>
        </p:spPr>
        <p:txBody>
          <a:bodyPr wrap="none" anchor="t">
            <a:spAutoFit/>
          </a:bodyPr>
          <a:lstStyle/>
          <a:p>
            <a:r>
              <a:rPr lang="en-US" altLang="zh-TW" sz="2400" b="1">
                <a:solidFill>
                  <a:srgbClr val="006600"/>
                </a:solidFill>
              </a:rPr>
              <a:t>2</a:t>
            </a:r>
            <a:endParaRPr lang="en-US" altLang="zh-TW" sz="2400" b="1">
              <a:solidFill>
                <a:srgbClr val="006600"/>
              </a:solidFill>
            </a:endParaRPr>
          </a:p>
        </p:txBody>
      </p:sp>
      <p:sp>
        <p:nvSpPr>
          <p:cNvPr id="35849" name="文本框 35848"/>
          <p:cNvSpPr txBox="1"/>
          <p:nvPr/>
        </p:nvSpPr>
        <p:spPr>
          <a:xfrm>
            <a:off x="5089525" y="3775075"/>
            <a:ext cx="336550" cy="457200"/>
          </a:xfrm>
          <a:prstGeom prst="rect">
            <a:avLst/>
          </a:prstGeom>
          <a:noFill/>
          <a:ln w="9525">
            <a:noFill/>
          </a:ln>
        </p:spPr>
        <p:txBody>
          <a:bodyPr wrap="none" anchor="t">
            <a:spAutoFit/>
          </a:bodyPr>
          <a:lstStyle/>
          <a:p>
            <a:r>
              <a:rPr lang="en-US" altLang="zh-TW" sz="2400" b="1">
                <a:solidFill>
                  <a:srgbClr val="006600"/>
                </a:solidFill>
              </a:rPr>
              <a:t>1</a:t>
            </a:r>
            <a:endParaRPr lang="en-US" altLang="zh-TW" sz="2400" b="1">
              <a:solidFill>
                <a:srgbClr val="006600"/>
              </a:solidFill>
            </a:endParaRPr>
          </a:p>
        </p:txBody>
      </p:sp>
      <p:sp>
        <p:nvSpPr>
          <p:cNvPr id="35850" name="文本框 35849"/>
          <p:cNvSpPr txBox="1"/>
          <p:nvPr/>
        </p:nvSpPr>
        <p:spPr>
          <a:xfrm>
            <a:off x="6632575" y="3775075"/>
            <a:ext cx="336550" cy="457200"/>
          </a:xfrm>
          <a:prstGeom prst="rect">
            <a:avLst/>
          </a:prstGeom>
          <a:noFill/>
          <a:ln w="9525">
            <a:noFill/>
          </a:ln>
        </p:spPr>
        <p:txBody>
          <a:bodyPr wrap="none" anchor="t">
            <a:spAutoFit/>
          </a:bodyPr>
          <a:lstStyle/>
          <a:p>
            <a:r>
              <a:rPr lang="en-US" altLang="zh-TW" sz="2400" b="1">
                <a:solidFill>
                  <a:srgbClr val="006600"/>
                </a:solidFill>
              </a:rPr>
              <a:t>3</a:t>
            </a:r>
            <a:endParaRPr lang="en-US" altLang="zh-TW" sz="2400" b="1">
              <a:solidFill>
                <a:srgbClr val="006600"/>
              </a:solidFill>
            </a:endParaRPr>
          </a:p>
        </p:txBody>
      </p:sp>
      <p:sp>
        <p:nvSpPr>
          <p:cNvPr id="35851" name="文本框 35850"/>
          <p:cNvSpPr txBox="1"/>
          <p:nvPr/>
        </p:nvSpPr>
        <p:spPr>
          <a:xfrm>
            <a:off x="3584575" y="4575175"/>
            <a:ext cx="336550" cy="457200"/>
          </a:xfrm>
          <a:prstGeom prst="rect">
            <a:avLst/>
          </a:prstGeom>
          <a:noFill/>
          <a:ln w="9525">
            <a:noFill/>
          </a:ln>
        </p:spPr>
        <p:txBody>
          <a:bodyPr wrap="none" anchor="t">
            <a:spAutoFit/>
          </a:bodyPr>
          <a:lstStyle/>
          <a:p>
            <a:r>
              <a:rPr lang="en-US" altLang="zh-TW" sz="2400" b="1">
                <a:solidFill>
                  <a:srgbClr val="006600"/>
                </a:solidFill>
              </a:rPr>
              <a:t>2</a:t>
            </a:r>
            <a:endParaRPr lang="en-US" altLang="zh-TW" sz="2400" b="1">
              <a:solidFill>
                <a:srgbClr val="006600"/>
              </a:solidFill>
            </a:endParaRPr>
          </a:p>
        </p:txBody>
      </p:sp>
      <p:sp>
        <p:nvSpPr>
          <p:cNvPr id="35852" name="文本框 35851"/>
          <p:cNvSpPr txBox="1"/>
          <p:nvPr/>
        </p:nvSpPr>
        <p:spPr>
          <a:xfrm>
            <a:off x="4422775" y="4613275"/>
            <a:ext cx="336550" cy="457200"/>
          </a:xfrm>
          <a:prstGeom prst="rect">
            <a:avLst/>
          </a:prstGeom>
          <a:noFill/>
          <a:ln w="9525">
            <a:noFill/>
          </a:ln>
        </p:spPr>
        <p:txBody>
          <a:bodyPr wrap="none" anchor="t">
            <a:spAutoFit/>
          </a:bodyPr>
          <a:lstStyle/>
          <a:p>
            <a:r>
              <a:rPr lang="en-US" altLang="zh-TW" sz="2400" b="1">
                <a:solidFill>
                  <a:srgbClr val="006600"/>
                </a:solidFill>
              </a:rPr>
              <a:t>0</a:t>
            </a:r>
            <a:endParaRPr lang="en-US" altLang="zh-TW" sz="2400" b="1">
              <a:solidFill>
                <a:srgbClr val="006600"/>
              </a:solidFill>
            </a:endParaRPr>
          </a:p>
        </p:txBody>
      </p:sp>
      <p:sp>
        <p:nvSpPr>
          <p:cNvPr id="35853" name="文本框 35852"/>
          <p:cNvSpPr txBox="1"/>
          <p:nvPr/>
        </p:nvSpPr>
        <p:spPr>
          <a:xfrm>
            <a:off x="5184775" y="4632325"/>
            <a:ext cx="336550" cy="457200"/>
          </a:xfrm>
          <a:prstGeom prst="rect">
            <a:avLst/>
          </a:prstGeom>
          <a:noFill/>
          <a:ln w="9525">
            <a:noFill/>
          </a:ln>
        </p:spPr>
        <p:txBody>
          <a:bodyPr wrap="none" anchor="t">
            <a:spAutoFit/>
          </a:bodyPr>
          <a:lstStyle/>
          <a:p>
            <a:r>
              <a:rPr lang="en-US" altLang="zh-TW" sz="2400" b="1">
                <a:solidFill>
                  <a:srgbClr val="006600"/>
                </a:solidFill>
              </a:rPr>
              <a:t>0</a:t>
            </a:r>
            <a:endParaRPr lang="en-US" altLang="zh-TW" sz="2400" b="1">
              <a:solidFill>
                <a:srgbClr val="006600"/>
              </a:solidFill>
            </a:endParaRPr>
          </a:p>
        </p:txBody>
      </p:sp>
      <p:sp>
        <p:nvSpPr>
          <p:cNvPr id="35854" name="文本框 35853"/>
          <p:cNvSpPr txBox="1"/>
          <p:nvPr/>
        </p:nvSpPr>
        <p:spPr>
          <a:xfrm>
            <a:off x="5908675" y="4575175"/>
            <a:ext cx="336550" cy="457200"/>
          </a:xfrm>
          <a:prstGeom prst="rect">
            <a:avLst/>
          </a:prstGeom>
          <a:noFill/>
          <a:ln w="9525">
            <a:noFill/>
          </a:ln>
        </p:spPr>
        <p:txBody>
          <a:bodyPr wrap="none" anchor="t">
            <a:spAutoFit/>
          </a:bodyPr>
          <a:lstStyle/>
          <a:p>
            <a:r>
              <a:rPr lang="en-US" altLang="zh-TW" sz="2400" b="1">
                <a:solidFill>
                  <a:srgbClr val="006600"/>
                </a:solidFill>
              </a:rPr>
              <a:t>1</a:t>
            </a:r>
            <a:endParaRPr lang="en-US" altLang="zh-TW" sz="2400" b="1">
              <a:solidFill>
                <a:srgbClr val="006600"/>
              </a:solidFill>
            </a:endParaRPr>
          </a:p>
        </p:txBody>
      </p:sp>
      <p:sp>
        <p:nvSpPr>
          <p:cNvPr id="35855" name="文本框 35854"/>
          <p:cNvSpPr txBox="1"/>
          <p:nvPr/>
        </p:nvSpPr>
        <p:spPr>
          <a:xfrm>
            <a:off x="6651625" y="4613275"/>
            <a:ext cx="336550" cy="457200"/>
          </a:xfrm>
          <a:prstGeom prst="rect">
            <a:avLst/>
          </a:prstGeom>
          <a:noFill/>
          <a:ln w="9525">
            <a:noFill/>
          </a:ln>
        </p:spPr>
        <p:txBody>
          <a:bodyPr wrap="none" anchor="t">
            <a:spAutoFit/>
          </a:bodyPr>
          <a:lstStyle/>
          <a:p>
            <a:r>
              <a:rPr lang="en-US" altLang="zh-TW" sz="2400" b="1">
                <a:solidFill>
                  <a:srgbClr val="006600"/>
                </a:solidFill>
              </a:rPr>
              <a:t>0</a:t>
            </a:r>
            <a:endParaRPr lang="en-US" altLang="zh-TW" sz="2400" b="1">
              <a:solidFill>
                <a:srgbClr val="006600"/>
              </a:solidFill>
            </a:endParaRPr>
          </a:p>
        </p:txBody>
      </p:sp>
      <p:sp>
        <p:nvSpPr>
          <p:cNvPr id="35856" name="文本框 35855"/>
          <p:cNvSpPr txBox="1"/>
          <p:nvPr/>
        </p:nvSpPr>
        <p:spPr>
          <a:xfrm>
            <a:off x="7375525" y="4613275"/>
            <a:ext cx="336550" cy="457200"/>
          </a:xfrm>
          <a:prstGeom prst="rect">
            <a:avLst/>
          </a:prstGeom>
          <a:noFill/>
          <a:ln w="9525">
            <a:noFill/>
          </a:ln>
        </p:spPr>
        <p:txBody>
          <a:bodyPr wrap="none" anchor="t">
            <a:spAutoFit/>
          </a:bodyPr>
          <a:lstStyle/>
          <a:p>
            <a:r>
              <a:rPr lang="en-US" altLang="zh-TW" sz="2400" b="1">
                <a:solidFill>
                  <a:srgbClr val="006600"/>
                </a:solidFill>
              </a:rPr>
              <a:t>0</a:t>
            </a:r>
            <a:endParaRPr lang="en-US" altLang="zh-TW" sz="2400" b="1">
              <a:solidFill>
                <a:srgbClr val="006600"/>
              </a:solidFill>
            </a:endParaRPr>
          </a:p>
        </p:txBody>
      </p:sp>
      <p:sp>
        <p:nvSpPr>
          <p:cNvPr id="35857" name="文本框 35856"/>
          <p:cNvSpPr txBox="1"/>
          <p:nvPr/>
        </p:nvSpPr>
        <p:spPr>
          <a:xfrm>
            <a:off x="3184525" y="5356225"/>
            <a:ext cx="336550" cy="457200"/>
          </a:xfrm>
          <a:prstGeom prst="rect">
            <a:avLst/>
          </a:prstGeom>
          <a:noFill/>
          <a:ln w="9525">
            <a:noFill/>
          </a:ln>
        </p:spPr>
        <p:txBody>
          <a:bodyPr wrap="none" anchor="t">
            <a:spAutoFit/>
          </a:bodyPr>
          <a:lstStyle/>
          <a:p>
            <a:r>
              <a:rPr lang="en-US" altLang="zh-TW" sz="2400" b="1">
                <a:solidFill>
                  <a:srgbClr val="006600"/>
                </a:solidFill>
              </a:rPr>
              <a:t>0</a:t>
            </a:r>
            <a:endParaRPr lang="en-US" altLang="zh-TW" sz="2400" b="1">
              <a:solidFill>
                <a:srgbClr val="006600"/>
              </a:solidFill>
            </a:endParaRPr>
          </a:p>
        </p:txBody>
      </p:sp>
      <p:sp>
        <p:nvSpPr>
          <p:cNvPr id="35858" name="文本框 35857"/>
          <p:cNvSpPr txBox="1"/>
          <p:nvPr/>
        </p:nvSpPr>
        <p:spPr>
          <a:xfrm>
            <a:off x="4003675" y="5432425"/>
            <a:ext cx="336550" cy="457200"/>
          </a:xfrm>
          <a:prstGeom prst="rect">
            <a:avLst/>
          </a:prstGeom>
          <a:noFill/>
          <a:ln w="9525">
            <a:noFill/>
          </a:ln>
        </p:spPr>
        <p:txBody>
          <a:bodyPr wrap="none" anchor="t">
            <a:spAutoFit/>
          </a:bodyPr>
          <a:lstStyle/>
          <a:p>
            <a:r>
              <a:rPr lang="en-US" altLang="zh-TW" sz="2400" b="1">
                <a:solidFill>
                  <a:srgbClr val="006600"/>
                </a:solidFill>
              </a:rPr>
              <a:t>0</a:t>
            </a:r>
            <a:endParaRPr lang="en-US" altLang="zh-TW" sz="2400" b="1">
              <a:solidFill>
                <a:srgbClr val="006600"/>
              </a:solidFill>
            </a:endParaRPr>
          </a:p>
        </p:txBody>
      </p:sp>
      <p:sp>
        <p:nvSpPr>
          <p:cNvPr id="35859" name="文本框 35858"/>
          <p:cNvSpPr txBox="1"/>
          <p:nvPr/>
        </p:nvSpPr>
        <p:spPr>
          <a:xfrm>
            <a:off x="5927725" y="5356225"/>
            <a:ext cx="336550" cy="457200"/>
          </a:xfrm>
          <a:prstGeom prst="rect">
            <a:avLst/>
          </a:prstGeom>
          <a:noFill/>
          <a:ln w="9525">
            <a:noFill/>
          </a:ln>
        </p:spPr>
        <p:txBody>
          <a:bodyPr wrap="none" anchor="t">
            <a:spAutoFit/>
          </a:bodyPr>
          <a:lstStyle/>
          <a:p>
            <a:r>
              <a:rPr lang="en-US" altLang="zh-TW" sz="2400" b="1">
                <a:solidFill>
                  <a:srgbClr val="006600"/>
                </a:solidFill>
              </a:rPr>
              <a:t>0</a:t>
            </a:r>
            <a:endParaRPr lang="en-US" altLang="zh-TW" sz="2400" b="1">
              <a:solidFill>
                <a:srgbClr val="006600"/>
              </a:solidFill>
            </a:endParaRPr>
          </a:p>
        </p:txBody>
      </p:sp>
      <p:sp>
        <p:nvSpPr>
          <p:cNvPr id="35860" name="文本框 35859"/>
          <p:cNvSpPr txBox="1"/>
          <p:nvPr/>
        </p:nvSpPr>
        <p:spPr>
          <a:xfrm>
            <a:off x="6099175" y="3013075"/>
            <a:ext cx="336550" cy="457200"/>
          </a:xfrm>
          <a:prstGeom prst="rect">
            <a:avLst/>
          </a:prstGeom>
          <a:noFill/>
          <a:ln w="9525">
            <a:noFill/>
          </a:ln>
        </p:spPr>
        <p:txBody>
          <a:bodyPr wrap="none" anchor="t">
            <a:spAutoFit/>
          </a:bodyPr>
          <a:lstStyle/>
          <a:p>
            <a:r>
              <a:rPr lang="en-US" altLang="zh-TW" sz="2400" b="1">
                <a:solidFill>
                  <a:srgbClr val="CC3300"/>
                </a:solidFill>
              </a:rPr>
              <a:t>1</a:t>
            </a:r>
            <a:endParaRPr lang="en-US" altLang="zh-TW" sz="2400" b="1">
              <a:solidFill>
                <a:srgbClr val="CC3300"/>
              </a:solidFill>
            </a:endParaRPr>
          </a:p>
        </p:txBody>
      </p:sp>
      <p:sp>
        <p:nvSpPr>
          <p:cNvPr id="35861" name="文本框 35860"/>
          <p:cNvSpPr txBox="1"/>
          <p:nvPr/>
        </p:nvSpPr>
        <p:spPr>
          <a:xfrm>
            <a:off x="4784725" y="3775075"/>
            <a:ext cx="336550" cy="457200"/>
          </a:xfrm>
          <a:prstGeom prst="rect">
            <a:avLst/>
          </a:prstGeom>
          <a:noFill/>
          <a:ln w="9525">
            <a:noFill/>
          </a:ln>
        </p:spPr>
        <p:txBody>
          <a:bodyPr wrap="none" anchor="t">
            <a:spAutoFit/>
          </a:bodyPr>
          <a:lstStyle/>
          <a:p>
            <a:r>
              <a:rPr lang="en-US" altLang="zh-TW" sz="2400" b="1">
                <a:solidFill>
                  <a:srgbClr val="CC3300"/>
                </a:solidFill>
              </a:rPr>
              <a:t>2</a:t>
            </a:r>
            <a:endParaRPr lang="en-US" altLang="zh-TW" sz="2400" b="1">
              <a:solidFill>
                <a:srgbClr val="CC3300"/>
              </a:solidFill>
            </a:endParaRPr>
          </a:p>
        </p:txBody>
      </p:sp>
      <p:sp>
        <p:nvSpPr>
          <p:cNvPr id="35862" name="文本框 35861"/>
          <p:cNvSpPr txBox="1"/>
          <p:nvPr/>
        </p:nvSpPr>
        <p:spPr>
          <a:xfrm>
            <a:off x="5889625" y="3775075"/>
            <a:ext cx="336550" cy="457200"/>
          </a:xfrm>
          <a:prstGeom prst="rect">
            <a:avLst/>
          </a:prstGeom>
          <a:noFill/>
          <a:ln w="9525">
            <a:noFill/>
          </a:ln>
        </p:spPr>
        <p:txBody>
          <a:bodyPr wrap="none" anchor="t">
            <a:spAutoFit/>
          </a:bodyPr>
          <a:lstStyle/>
          <a:p>
            <a:r>
              <a:rPr lang="en-US" altLang="zh-TW" sz="2400" b="1">
                <a:solidFill>
                  <a:srgbClr val="CC3300"/>
                </a:solidFill>
              </a:rPr>
              <a:t>2</a:t>
            </a:r>
            <a:endParaRPr lang="en-US" altLang="zh-TW" sz="2400" b="1">
              <a:solidFill>
                <a:srgbClr val="CC3300"/>
              </a:solidFill>
            </a:endParaRPr>
          </a:p>
        </p:txBody>
      </p:sp>
      <p:sp>
        <p:nvSpPr>
          <p:cNvPr id="35863" name="文本框 35862"/>
          <p:cNvSpPr txBox="1"/>
          <p:nvPr/>
        </p:nvSpPr>
        <p:spPr>
          <a:xfrm>
            <a:off x="7470775" y="3756025"/>
            <a:ext cx="336550" cy="457200"/>
          </a:xfrm>
          <a:prstGeom prst="rect">
            <a:avLst/>
          </a:prstGeom>
          <a:noFill/>
          <a:ln w="9525">
            <a:noFill/>
          </a:ln>
        </p:spPr>
        <p:txBody>
          <a:bodyPr wrap="none" anchor="t">
            <a:spAutoFit/>
          </a:bodyPr>
          <a:lstStyle/>
          <a:p>
            <a:r>
              <a:rPr lang="en-US" altLang="zh-TW" sz="2400" b="1">
                <a:solidFill>
                  <a:srgbClr val="CC3300"/>
                </a:solidFill>
              </a:rPr>
              <a:t>2</a:t>
            </a:r>
            <a:endParaRPr lang="en-US" altLang="zh-TW" sz="2400" b="1">
              <a:solidFill>
                <a:srgbClr val="CC3300"/>
              </a:solidFill>
            </a:endParaRPr>
          </a:p>
        </p:txBody>
      </p:sp>
      <p:sp>
        <p:nvSpPr>
          <p:cNvPr id="35864" name="文本框 35863"/>
          <p:cNvSpPr txBox="1"/>
          <p:nvPr/>
        </p:nvSpPr>
        <p:spPr>
          <a:xfrm>
            <a:off x="4251325" y="4575175"/>
            <a:ext cx="336550" cy="457200"/>
          </a:xfrm>
          <a:prstGeom prst="rect">
            <a:avLst/>
          </a:prstGeom>
          <a:noFill/>
          <a:ln w="9525">
            <a:noFill/>
          </a:ln>
        </p:spPr>
        <p:txBody>
          <a:bodyPr wrap="none" anchor="t">
            <a:spAutoFit/>
          </a:bodyPr>
          <a:lstStyle/>
          <a:p>
            <a:r>
              <a:rPr lang="en-US" altLang="zh-TW" sz="2400" b="1">
                <a:solidFill>
                  <a:srgbClr val="CC3300"/>
                </a:solidFill>
              </a:rPr>
              <a:t>3</a:t>
            </a:r>
            <a:endParaRPr lang="en-US" altLang="zh-TW" sz="2400" b="1">
              <a:solidFill>
                <a:srgbClr val="CC3300"/>
              </a:solidFill>
            </a:endParaRPr>
          </a:p>
        </p:txBody>
      </p:sp>
      <p:sp>
        <p:nvSpPr>
          <p:cNvPr id="35865" name="文本框 35864"/>
          <p:cNvSpPr txBox="1"/>
          <p:nvPr/>
        </p:nvSpPr>
        <p:spPr>
          <a:xfrm>
            <a:off x="5013325" y="4575175"/>
            <a:ext cx="336550" cy="457200"/>
          </a:xfrm>
          <a:prstGeom prst="rect">
            <a:avLst/>
          </a:prstGeom>
          <a:noFill/>
          <a:ln w="9525">
            <a:noFill/>
          </a:ln>
        </p:spPr>
        <p:txBody>
          <a:bodyPr wrap="none" anchor="t">
            <a:spAutoFit/>
          </a:bodyPr>
          <a:lstStyle/>
          <a:p>
            <a:r>
              <a:rPr lang="en-US" altLang="zh-TW" sz="2400" b="1">
                <a:solidFill>
                  <a:srgbClr val="CC3300"/>
                </a:solidFill>
              </a:rPr>
              <a:t>3</a:t>
            </a:r>
            <a:endParaRPr lang="en-US" altLang="zh-TW" sz="2400" b="1">
              <a:solidFill>
                <a:srgbClr val="CC3300"/>
              </a:solidFill>
            </a:endParaRPr>
          </a:p>
        </p:txBody>
      </p:sp>
      <p:sp>
        <p:nvSpPr>
          <p:cNvPr id="35866" name="文本框 35865"/>
          <p:cNvSpPr txBox="1"/>
          <p:nvPr/>
        </p:nvSpPr>
        <p:spPr>
          <a:xfrm>
            <a:off x="5794375" y="4556125"/>
            <a:ext cx="336550" cy="457200"/>
          </a:xfrm>
          <a:prstGeom prst="rect">
            <a:avLst/>
          </a:prstGeom>
          <a:noFill/>
          <a:ln w="9525">
            <a:noFill/>
          </a:ln>
        </p:spPr>
        <p:txBody>
          <a:bodyPr wrap="none" anchor="t">
            <a:spAutoFit/>
          </a:bodyPr>
          <a:lstStyle/>
          <a:p>
            <a:r>
              <a:rPr lang="en-US" altLang="zh-TW" sz="2400" b="1">
                <a:solidFill>
                  <a:srgbClr val="CC3300"/>
                </a:solidFill>
              </a:rPr>
              <a:t>3</a:t>
            </a:r>
            <a:endParaRPr lang="en-US" altLang="zh-TW" sz="2400" b="1">
              <a:solidFill>
                <a:srgbClr val="CC3300"/>
              </a:solidFill>
            </a:endParaRPr>
          </a:p>
        </p:txBody>
      </p:sp>
      <p:sp>
        <p:nvSpPr>
          <p:cNvPr id="35867" name="文本框 35866"/>
          <p:cNvSpPr txBox="1"/>
          <p:nvPr/>
        </p:nvSpPr>
        <p:spPr>
          <a:xfrm>
            <a:off x="6499225" y="4613275"/>
            <a:ext cx="336550" cy="457200"/>
          </a:xfrm>
          <a:prstGeom prst="rect">
            <a:avLst/>
          </a:prstGeom>
          <a:noFill/>
          <a:ln w="9525">
            <a:noFill/>
          </a:ln>
        </p:spPr>
        <p:txBody>
          <a:bodyPr wrap="none" anchor="t">
            <a:spAutoFit/>
          </a:bodyPr>
          <a:lstStyle/>
          <a:p>
            <a:r>
              <a:rPr lang="en-US" altLang="zh-TW" sz="2400" b="1">
                <a:solidFill>
                  <a:srgbClr val="CC3300"/>
                </a:solidFill>
              </a:rPr>
              <a:t>3</a:t>
            </a:r>
            <a:endParaRPr lang="en-US" altLang="zh-TW" sz="2400" b="1">
              <a:solidFill>
                <a:srgbClr val="CC3300"/>
              </a:solidFill>
            </a:endParaRPr>
          </a:p>
        </p:txBody>
      </p:sp>
      <p:sp>
        <p:nvSpPr>
          <p:cNvPr id="35868" name="文本框 35867"/>
          <p:cNvSpPr txBox="1"/>
          <p:nvPr/>
        </p:nvSpPr>
        <p:spPr>
          <a:xfrm>
            <a:off x="7223125" y="4594225"/>
            <a:ext cx="336550" cy="457200"/>
          </a:xfrm>
          <a:prstGeom prst="rect">
            <a:avLst/>
          </a:prstGeom>
          <a:noFill/>
          <a:ln w="9525">
            <a:noFill/>
          </a:ln>
        </p:spPr>
        <p:txBody>
          <a:bodyPr wrap="none" anchor="t">
            <a:spAutoFit/>
          </a:bodyPr>
          <a:lstStyle/>
          <a:p>
            <a:r>
              <a:rPr lang="en-US" altLang="zh-TW" sz="2400" b="1">
                <a:solidFill>
                  <a:srgbClr val="CC3300"/>
                </a:solidFill>
              </a:rPr>
              <a:t>3</a:t>
            </a:r>
            <a:endParaRPr lang="en-US" altLang="zh-TW" sz="2400" b="1">
              <a:solidFill>
                <a:srgbClr val="CC3300"/>
              </a:solidFill>
            </a:endParaRPr>
          </a:p>
        </p:txBody>
      </p:sp>
      <p:sp>
        <p:nvSpPr>
          <p:cNvPr id="35869" name="文本框 35868"/>
          <p:cNvSpPr txBox="1"/>
          <p:nvPr/>
        </p:nvSpPr>
        <p:spPr>
          <a:xfrm>
            <a:off x="8118475" y="4556125"/>
            <a:ext cx="336550" cy="457200"/>
          </a:xfrm>
          <a:prstGeom prst="rect">
            <a:avLst/>
          </a:prstGeom>
          <a:noFill/>
          <a:ln w="9525">
            <a:noFill/>
          </a:ln>
        </p:spPr>
        <p:txBody>
          <a:bodyPr wrap="none" anchor="t">
            <a:spAutoFit/>
          </a:bodyPr>
          <a:lstStyle/>
          <a:p>
            <a:r>
              <a:rPr lang="en-US" altLang="zh-TW" sz="2400" b="1">
                <a:solidFill>
                  <a:srgbClr val="CC3300"/>
                </a:solidFill>
              </a:rPr>
              <a:t>3</a:t>
            </a:r>
            <a:endParaRPr lang="en-US" altLang="zh-TW" sz="2400" b="1">
              <a:solidFill>
                <a:srgbClr val="CC3300"/>
              </a:solidFill>
            </a:endParaRPr>
          </a:p>
        </p:txBody>
      </p:sp>
      <p:sp>
        <p:nvSpPr>
          <p:cNvPr id="35870" name="文本框 35869"/>
          <p:cNvSpPr txBox="1"/>
          <p:nvPr/>
        </p:nvSpPr>
        <p:spPr>
          <a:xfrm>
            <a:off x="3775075" y="5356225"/>
            <a:ext cx="336550" cy="457200"/>
          </a:xfrm>
          <a:prstGeom prst="rect">
            <a:avLst/>
          </a:prstGeom>
          <a:noFill/>
          <a:ln w="9525">
            <a:noFill/>
          </a:ln>
        </p:spPr>
        <p:txBody>
          <a:bodyPr wrap="none" anchor="t">
            <a:spAutoFit/>
          </a:bodyPr>
          <a:lstStyle/>
          <a:p>
            <a:r>
              <a:rPr lang="en-US" altLang="zh-TW" sz="2400" b="1">
                <a:solidFill>
                  <a:srgbClr val="CC3300"/>
                </a:solidFill>
              </a:rPr>
              <a:t>4</a:t>
            </a:r>
            <a:endParaRPr lang="en-US" altLang="zh-TW" sz="2400" b="1">
              <a:solidFill>
                <a:srgbClr val="CC3300"/>
              </a:solidFill>
            </a:endParaRPr>
          </a:p>
        </p:txBody>
      </p:sp>
      <p:sp>
        <p:nvSpPr>
          <p:cNvPr id="35871" name="文本框 35870"/>
          <p:cNvSpPr txBox="1"/>
          <p:nvPr/>
        </p:nvSpPr>
        <p:spPr>
          <a:xfrm>
            <a:off x="4651375" y="5394325"/>
            <a:ext cx="336550" cy="457200"/>
          </a:xfrm>
          <a:prstGeom prst="rect">
            <a:avLst/>
          </a:prstGeom>
          <a:noFill/>
          <a:ln w="9525">
            <a:noFill/>
          </a:ln>
        </p:spPr>
        <p:txBody>
          <a:bodyPr wrap="none" anchor="t">
            <a:spAutoFit/>
          </a:bodyPr>
          <a:lstStyle/>
          <a:p>
            <a:r>
              <a:rPr lang="en-US" altLang="zh-TW" sz="2400" b="1">
                <a:solidFill>
                  <a:srgbClr val="CC3300"/>
                </a:solidFill>
              </a:rPr>
              <a:t>4</a:t>
            </a:r>
            <a:endParaRPr lang="en-US" altLang="zh-TW" sz="2400" b="1">
              <a:solidFill>
                <a:srgbClr val="CC3300"/>
              </a:solidFill>
            </a:endParaRPr>
          </a:p>
        </p:txBody>
      </p:sp>
      <p:sp>
        <p:nvSpPr>
          <p:cNvPr id="35872" name="文本框 35871"/>
          <p:cNvSpPr txBox="1"/>
          <p:nvPr/>
        </p:nvSpPr>
        <p:spPr>
          <a:xfrm>
            <a:off x="6594475" y="5375275"/>
            <a:ext cx="336550" cy="457200"/>
          </a:xfrm>
          <a:prstGeom prst="rect">
            <a:avLst/>
          </a:prstGeom>
          <a:noFill/>
          <a:ln w="9525">
            <a:noFill/>
          </a:ln>
        </p:spPr>
        <p:txBody>
          <a:bodyPr wrap="none" anchor="t">
            <a:spAutoFit/>
          </a:bodyPr>
          <a:lstStyle/>
          <a:p>
            <a:r>
              <a:rPr lang="en-US" altLang="zh-TW" sz="2400" b="1">
                <a:solidFill>
                  <a:srgbClr val="CC3300"/>
                </a:solidFill>
              </a:rPr>
              <a:t>4</a:t>
            </a:r>
            <a:endParaRPr lang="en-US" altLang="zh-TW" sz="2400" b="1">
              <a:solidFill>
                <a:srgbClr val="CC3300"/>
              </a:solidFill>
            </a:endParaRPr>
          </a:p>
        </p:txBody>
      </p:sp>
      <p:sp>
        <p:nvSpPr>
          <p:cNvPr id="2" name="页脚占位符 1"/>
          <p:cNvSpPr>
            <a:spLocks noGrp="1"/>
          </p:cNvSpPr>
          <p:nvPr>
            <p:ph type="ftr" sz="quarter" idx="11"/>
          </p:nvPr>
        </p:nvSpPr>
        <p:spPr/>
        <p:txBody>
          <a:bodyPr/>
          <a:lstStyle/>
          <a:p>
            <a:pPr lvl="0">
              <a:spcBef>
                <a:spcPct val="50000"/>
              </a:spcBef>
            </a:pPr>
            <a:r>
              <a:rPr lang="zh-TW" altLang="en-US"/>
              <a:t>CHAPTER 5</a:t>
            </a:r>
            <a:endParaRPr lang="zh-TW" altLang="en-US"/>
          </a:p>
        </p:txBody>
      </p:sp>
      <p:sp>
        <p:nvSpPr>
          <p:cNvPr id="3" name="灯片编号占位符 2"/>
          <p:cNvSpPr>
            <a:spLocks noGrp="1"/>
          </p:cNvSpPr>
          <p:nvPr>
            <p:ph type="sldNum" sz="quarter" idx="12"/>
          </p:nvPr>
        </p:nvSpPr>
        <p:spPr/>
        <p:txBody>
          <a:bodyPr>
            <a:normAutofit fontScale="85000" lnSpcReduction="20000"/>
          </a:bodyPr>
          <a:lstStyle/>
          <a:p>
            <a:pPr lvl="0">
              <a:spcBef>
                <a:spcPct val="50000"/>
              </a:spcBef>
            </a:pPr>
            <a:fld id="{9A0DB2DC-4C9A-4742-B13C-FB6460FD3503}" type="slidenum">
              <a:rPr lang="zh-TW" altLang="en-US"/>
            </a:fld>
            <a:endParaRPr lang="zh-TW"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9074" name="标题 259073"/>
          <p:cNvSpPr>
            <a:spLocks noGrp="1"/>
          </p:cNvSpPr>
          <p:nvPr>
            <p:ph type="title"/>
          </p:nvPr>
        </p:nvSpPr>
        <p:spPr/>
        <p:txBody>
          <a:bodyPr anchor="b"/>
          <a:p>
            <a:r>
              <a:rPr lang="en-US" altLang="zh-CN"/>
              <a:t>234 Balance</a:t>
            </a:r>
            <a:endParaRPr lang="en-US" altLang="zh-CN"/>
          </a:p>
        </p:txBody>
      </p:sp>
      <p:sp>
        <p:nvSpPr>
          <p:cNvPr id="259075" name="文本占位符 259074"/>
          <p:cNvSpPr>
            <a:spLocks noGrp="1"/>
          </p:cNvSpPr>
          <p:nvPr>
            <p:ph type="body" idx="1"/>
          </p:nvPr>
        </p:nvSpPr>
        <p:spPr>
          <a:xfrm>
            <a:off x="612775" y="1318260"/>
            <a:ext cx="8153400" cy="4777740"/>
          </a:xfrm>
        </p:spPr>
        <p:txBody>
          <a:bodyPr>
            <a:normAutofit lnSpcReduction="10000"/>
          </a:bodyPr>
          <a:p>
            <a:r>
              <a:rPr lang="en-US" altLang="zh-CN" sz="2200"/>
              <a:t>All paths from the top to the bottom are the same height</a:t>
            </a:r>
            <a:endParaRPr lang="en-US" altLang="zh-CN" sz="2200"/>
          </a:p>
          <a:p>
            <a:endParaRPr lang="en-US" altLang="zh-CN" sz="2200"/>
          </a:p>
          <a:p>
            <a:endParaRPr lang="en-US" altLang="zh-CN" sz="2200"/>
          </a:p>
          <a:p>
            <a:endParaRPr lang="en-US" altLang="zh-CN" sz="2200"/>
          </a:p>
          <a:p>
            <a:r>
              <a:rPr lang="en-US" altLang="zh-CN" sz="2200"/>
              <a:t>What is that height?</a:t>
            </a:r>
            <a:endParaRPr lang="en-US" altLang="zh-CN" sz="2200"/>
          </a:p>
          <a:p>
            <a:pPr>
              <a:buNone/>
            </a:pPr>
            <a:r>
              <a:rPr lang="en-US" altLang="zh-CN" sz="2200" err="1"/>
              <a:t>	worst case: lgN</a:t>
            </a:r>
            <a:r>
              <a:rPr lang="en-US" altLang="zh-CN" sz="2200"/>
              <a:t> (all 2-nodes)</a:t>
            </a:r>
            <a:endParaRPr lang="en-US" altLang="zh-CN" sz="2200"/>
          </a:p>
          <a:p>
            <a:pPr>
              <a:buNone/>
            </a:pPr>
            <a:r>
              <a:rPr lang="en-US" altLang="zh-CN" sz="2200"/>
              <a:t>	best case: lgN/2 (all 4-nodes)</a:t>
            </a:r>
            <a:endParaRPr lang="en-US" altLang="zh-CN" sz="2200"/>
          </a:p>
          <a:p>
            <a:r>
              <a:rPr lang="en-US" altLang="zh-CN" sz="2200"/>
              <a:t>height 10-20 for a million nodes; 15-30 for a billion</a:t>
            </a:r>
            <a:endParaRPr lang="en-US" altLang="zh-CN" sz="2200"/>
          </a:p>
          <a:p>
            <a:r>
              <a:rPr lang="en-US" altLang="zh-CN" sz="2200"/>
              <a:t>Optimal!</a:t>
            </a:r>
            <a:endParaRPr lang="en-US" altLang="zh-CN" sz="2200"/>
          </a:p>
          <a:p>
            <a:r>
              <a:rPr lang="en-US" altLang="zh-CN" sz="2200"/>
              <a:t>(But is it fast?)</a:t>
            </a:r>
            <a:endParaRPr lang="en-US" altLang="zh-CN" sz="2200"/>
          </a:p>
        </p:txBody>
      </p:sp>
      <p:pic>
        <p:nvPicPr>
          <p:cNvPr id="259076" name="图片 259075" descr="234 Balance"/>
          <p:cNvPicPr>
            <a:picLocks noChangeAspect="1"/>
          </p:cNvPicPr>
          <p:nvPr/>
        </p:nvPicPr>
        <p:blipFill>
          <a:blip r:embed="rId1"/>
          <a:stretch>
            <a:fillRect/>
          </a:stretch>
        </p:blipFill>
        <p:spPr>
          <a:xfrm>
            <a:off x="1752600" y="2209800"/>
            <a:ext cx="6515100" cy="1257300"/>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5">
                                            <p:txEl>
                                              <p:charRg st="0" end="5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75">
                                            <p:txEl>
                                              <p:charRg st="60" end="8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9075">
                                            <p:txEl>
                                              <p:charRg st="81" end="1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9075">
                                            <p:txEl>
                                              <p:charRg st="112" end="14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9075">
                                            <p:txEl>
                                              <p:charRg st="144" end="19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9075">
                                            <p:txEl>
                                              <p:charRg st="199" end="20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9075">
                                            <p:txEl>
                                              <p:charRg st="208" end="2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8" name="标题 270337"/>
          <p:cNvSpPr>
            <a:spLocks noGrp="1"/>
          </p:cNvSpPr>
          <p:nvPr>
            <p:ph type="title"/>
          </p:nvPr>
        </p:nvSpPr>
        <p:spPr/>
        <p:txBody>
          <a:bodyPr anchor="b"/>
          <a:p>
            <a:r>
              <a:rPr lang="en-US" altLang="zh-CN"/>
              <a:t>Implementation Details</a:t>
            </a:r>
            <a:endParaRPr lang="en-US" altLang="zh-CN"/>
          </a:p>
        </p:txBody>
      </p:sp>
      <p:sp>
        <p:nvSpPr>
          <p:cNvPr id="270339" name="文本占位符 270338"/>
          <p:cNvSpPr>
            <a:spLocks noGrp="1"/>
          </p:cNvSpPr>
          <p:nvPr>
            <p:ph type="body" idx="1"/>
          </p:nvPr>
        </p:nvSpPr>
        <p:spPr/>
        <p:txBody>
          <a:bodyPr/>
          <a:p>
            <a:r>
              <a:rPr lang="en-US" altLang="zh-CN"/>
              <a:t>Actually, there are many 234-tree variants: </a:t>
            </a:r>
            <a:endParaRPr lang="en-US" altLang="zh-CN"/>
          </a:p>
          <a:p>
            <a:pPr lvl="1"/>
            <a:r>
              <a:rPr lang="en-US" altLang="zh-CN"/>
              <a:t>splitting on the way up vs. down</a:t>
            </a:r>
            <a:endParaRPr lang="en-US" altLang="zh-CN"/>
          </a:p>
          <a:p>
            <a:pPr lvl="1"/>
            <a:r>
              <a:rPr lang="en-US" altLang="zh-CN"/>
              <a:t>2-3 vs. 2-3-4 trees</a:t>
            </a:r>
            <a:endParaRPr lang="en-US" altLang="zh-CN"/>
          </a:p>
          <a:p>
            <a:r>
              <a:rPr lang="en-US" altLang="zh-CN"/>
              <a:t>Implementation is complicated because of the large number of cases that have to be considered.</a:t>
            </a:r>
            <a:endParaRPr lang="en-US" altLang="zh-CN"/>
          </a:p>
          <a:p>
            <a:r>
              <a:rPr lang="en-US" altLang="zh-CN"/>
              <a:t>Can we improve the optimal balanced-tree approach, for fewer cases and strictly binary nodes?</a:t>
            </a:r>
            <a:endParaRPr lang="en-US" altLang="zh-CN"/>
          </a:p>
          <a:p>
            <a:endParaRPr lang="en-US" altLang="zh-CN"/>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39">
                                            <p:txEl>
                                              <p:charRg st="0" end="4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0339">
                                            <p:txEl>
                                              <p:charRg st="45" end="7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0339">
                                            <p:txEl>
                                              <p:charRg st="78" end="9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0339">
                                            <p:txEl>
                                              <p:charRg st="98" end="19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0339">
                                            <p:txEl>
                                              <p:charRg st="193" end="28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ldLvl="2"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4674" name="标题 284673"/>
          <p:cNvSpPr>
            <a:spLocks noGrp="1"/>
          </p:cNvSpPr>
          <p:nvPr>
            <p:ph type="title"/>
          </p:nvPr>
        </p:nvSpPr>
        <p:spPr/>
        <p:txBody>
          <a:bodyPr anchor="b"/>
          <a:p>
            <a:r>
              <a:rPr lang="en-US" altLang="zh-CN"/>
              <a:t>B-trees</a:t>
            </a:r>
            <a:endParaRPr lang="en-US" altLang="zh-CN"/>
          </a:p>
        </p:txBody>
      </p:sp>
      <p:sp>
        <p:nvSpPr>
          <p:cNvPr id="284675" name="文本占位符 284674"/>
          <p:cNvSpPr>
            <a:spLocks noGrp="1"/>
          </p:cNvSpPr>
          <p:nvPr>
            <p:ph type="body" idx="1"/>
          </p:nvPr>
        </p:nvSpPr>
        <p:spPr/>
        <p:txBody>
          <a:bodyPr>
            <a:noAutofit/>
          </a:bodyPr>
          <a:p>
            <a:r>
              <a:rPr lang="en-US" altLang="zh-CN" sz="2000"/>
              <a:t>What about using even more keys? </a:t>
            </a:r>
            <a:r>
              <a:rPr lang="en-US" altLang="zh-CN" sz="2000" b="1"/>
              <a:t>B-trees</a:t>
            </a:r>
            <a:endParaRPr lang="en-US" altLang="zh-CN" sz="2000" b="1"/>
          </a:p>
          <a:p>
            <a:pPr lvl="1"/>
            <a:r>
              <a:rPr lang="en-US" altLang="zh-CN" sz="1800"/>
              <a:t>Like a 234 tree, but with many keys, say b=100 or 500</a:t>
            </a:r>
            <a:endParaRPr lang="en-US" altLang="zh-CN" sz="1800"/>
          </a:p>
          <a:p>
            <a:pPr lvl="1"/>
            <a:r>
              <a:rPr lang="en-US" altLang="zh-CN" sz="1800"/>
              <a:t>Usually enough keys to fill a 4k or 16k disk block</a:t>
            </a:r>
            <a:endParaRPr lang="en-US" altLang="zh-CN" sz="1800"/>
          </a:p>
          <a:p>
            <a:r>
              <a:rPr lang="en-US" altLang="zh-CN" sz="2000" err="1"/>
              <a:t>Time to find an item: O(log</a:t>
            </a:r>
            <a:r>
              <a:rPr lang="en-US" altLang="zh-CN" sz="2000" baseline="-25000" err="1"/>
              <a:t>b</a:t>
            </a:r>
            <a:r>
              <a:rPr lang="en-US" altLang="zh-CN" sz="2000" err="1"/>
              <a:t>n</a:t>
            </a:r>
            <a:r>
              <a:rPr lang="en-US" altLang="zh-CN" sz="2000"/>
              <a:t>)</a:t>
            </a:r>
            <a:endParaRPr lang="en-US" altLang="zh-CN" sz="2000"/>
          </a:p>
          <a:p>
            <a:r>
              <a:rPr lang="en-US" altLang="zh-CN" sz="2000"/>
              <a:t>E.g. b=500: can locate an item in 500 with one disk access, 250,000 with 2, 125,000,000 with 3</a:t>
            </a:r>
            <a:endParaRPr lang="en-US" altLang="zh-CN" sz="2000"/>
          </a:p>
          <a:p>
            <a:endParaRPr lang="en-US" altLang="zh-CN" sz="1800"/>
          </a:p>
          <a:p>
            <a:r>
              <a:rPr lang="en-US" altLang="zh-CN" sz="2000"/>
              <a:t>Used for database indexes, disk directory structures, etc., where the tree is too large for memory and each step is a disk access. </a:t>
            </a:r>
            <a:endParaRPr lang="en-US" altLang="zh-CN" sz="2000"/>
          </a:p>
          <a:p>
            <a:r>
              <a:rPr lang="en-US" altLang="zh-CN" sz="2000"/>
              <a:t>Drawback: wasted space</a:t>
            </a:r>
            <a:endParaRPr lang="en-US" altLang="zh-CN" sz="2000"/>
          </a:p>
        </p:txBody>
      </p:sp>
    </p:spTree>
  </p:cSld>
  <p:clrMapOvr>
    <a:masterClrMapping/>
  </p:clrMapOvr>
  <p:transition>
    <p:cu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6" name="标题 272385"/>
          <p:cNvSpPr>
            <a:spLocks noGrp="1"/>
          </p:cNvSpPr>
          <p:nvPr>
            <p:ph type="title"/>
          </p:nvPr>
        </p:nvSpPr>
        <p:spPr/>
        <p:txBody>
          <a:bodyPr anchor="b"/>
          <a:p>
            <a:r>
              <a:rPr lang="en-US" altLang="zh-CN"/>
              <a:t>Red-Black Trees</a:t>
            </a:r>
            <a:endParaRPr lang="en-US" altLang="zh-CN"/>
          </a:p>
        </p:txBody>
      </p:sp>
      <p:sp>
        <p:nvSpPr>
          <p:cNvPr id="272387" name="文本占位符 272386"/>
          <p:cNvSpPr>
            <a:spLocks noGrp="1"/>
          </p:cNvSpPr>
          <p:nvPr>
            <p:ph type="body" idx="1"/>
          </p:nvPr>
        </p:nvSpPr>
        <p:spPr/>
        <p:txBody>
          <a:bodyPr/>
          <a:p>
            <a:r>
              <a:rPr lang="en-US" altLang="zh-CN"/>
              <a:t>Idea:  Do something like a 2-3-4 Tree, but using binary nodes only</a:t>
            </a:r>
            <a:endParaRPr lang="en-US" altLang="zh-CN"/>
          </a:p>
          <a:p>
            <a:endParaRPr lang="en-US" altLang="zh-CN"/>
          </a:p>
        </p:txBody>
      </p:sp>
      <p:pic>
        <p:nvPicPr>
          <p:cNvPr id="272388" name="图片 272387" descr="RB Intro 1"/>
          <p:cNvPicPr>
            <a:picLocks noChangeAspect="1"/>
          </p:cNvPicPr>
          <p:nvPr/>
        </p:nvPicPr>
        <p:blipFill>
          <a:blip r:embed="rId1"/>
          <a:stretch>
            <a:fillRect/>
          </a:stretch>
        </p:blipFill>
        <p:spPr>
          <a:xfrm>
            <a:off x="1714500" y="2794000"/>
            <a:ext cx="5715000" cy="1268413"/>
          </a:xfrm>
          <a:prstGeom prst="rect">
            <a:avLst/>
          </a:prstGeom>
          <a:noFill/>
          <a:ln w="9525">
            <a:noFill/>
          </a:ln>
        </p:spPr>
      </p:pic>
      <p:sp>
        <p:nvSpPr>
          <p:cNvPr id="272389" name="文本框 272388"/>
          <p:cNvSpPr txBox="1"/>
          <p:nvPr/>
        </p:nvSpPr>
        <p:spPr>
          <a:xfrm>
            <a:off x="1222375" y="3853815"/>
            <a:ext cx="6934200" cy="2682875"/>
          </a:xfrm>
          <a:prstGeom prst="rect">
            <a:avLst/>
          </a:prstGeom>
          <a:noFill/>
          <a:ln w="9525">
            <a:noFill/>
          </a:ln>
        </p:spPr>
        <p:txBody>
          <a:bodyPr>
            <a:spAutoFit/>
          </a:bodyPr>
          <a:p>
            <a:pPr>
              <a:spcBef>
                <a:spcPct val="50000"/>
              </a:spcBef>
            </a:pPr>
            <a:r>
              <a:rPr lang="en-US" altLang="zh-CN" sz="2000" b="0">
                <a:latin typeface="Tahoma" panose="020B0604030504040204" pitchFamily="34" charset="0"/>
              </a:rPr>
              <a:t>The correspondence it not 1-1 because 3-nodes swing either way</a:t>
            </a:r>
            <a:endParaRPr lang="en-US" altLang="zh-CN" sz="2000" b="0">
              <a:latin typeface="Tahoma" panose="020B0604030504040204" pitchFamily="34" charset="0"/>
            </a:endParaRPr>
          </a:p>
          <a:p>
            <a:pPr>
              <a:spcBef>
                <a:spcPct val="50000"/>
              </a:spcBef>
            </a:pPr>
            <a:r>
              <a:rPr lang="en-US" altLang="zh-CN" sz="2000" b="0">
                <a:latin typeface="Tahoma" panose="020B0604030504040204" pitchFamily="34" charset="0"/>
              </a:rPr>
              <a:t>Add a bit per node to mark as </a:t>
            </a:r>
            <a:r>
              <a:rPr lang="en-US" altLang="zh-CN" sz="2000" b="0" i="1">
                <a:latin typeface="Tahoma" panose="020B0604030504040204" pitchFamily="34" charset="0"/>
              </a:rPr>
              <a:t>Red</a:t>
            </a:r>
            <a:r>
              <a:rPr lang="en-US" altLang="zh-CN" sz="2000" b="0">
                <a:latin typeface="Tahoma" panose="020B0604030504040204" pitchFamily="34" charset="0"/>
              </a:rPr>
              <a:t> or </a:t>
            </a:r>
            <a:r>
              <a:rPr lang="en-US" altLang="zh-CN" sz="2000" b="0" i="1">
                <a:latin typeface="Tahoma" panose="020B0604030504040204" pitchFamily="34" charset="0"/>
              </a:rPr>
              <a:t>Black</a:t>
            </a:r>
            <a:endParaRPr lang="en-US" altLang="zh-CN" sz="2000" b="0" i="1">
              <a:latin typeface="Tahoma" panose="020B0604030504040204" pitchFamily="34" charset="0"/>
            </a:endParaRPr>
          </a:p>
          <a:p>
            <a:pPr>
              <a:spcBef>
                <a:spcPct val="50000"/>
              </a:spcBef>
            </a:pPr>
            <a:r>
              <a:rPr lang="en-US" altLang="zh-CN" sz="2000" b="0" i="1">
                <a:latin typeface="Tahoma" panose="020B0604030504040204" pitchFamily="34" charset="0"/>
              </a:rPr>
              <a:t>Black </a:t>
            </a:r>
            <a:r>
              <a:rPr lang="en-US" altLang="zh-CN" sz="2000" b="0">
                <a:latin typeface="Tahoma" panose="020B0604030504040204" pitchFamily="34" charset="0"/>
              </a:rPr>
              <a:t>links bind together the 2-3-4 tree; red links bind the small binary trees holding 2, 3, or 4 nodes. (Red nodes are drawn with thick links to them.) </a:t>
            </a:r>
            <a:endParaRPr lang="en-US" altLang="zh-CN" sz="2000" b="0">
              <a:latin typeface="Tahoma" panose="020B0604030504040204" pitchFamily="34" charset="0"/>
            </a:endParaRPr>
          </a:p>
          <a:p>
            <a:pPr>
              <a:spcBef>
                <a:spcPct val="50000"/>
              </a:spcBef>
            </a:pPr>
            <a:r>
              <a:rPr lang="en-US" altLang="zh-CN" sz="2000" b="0">
                <a:latin typeface="Tahoma" panose="020B0604030504040204" pitchFamily="34" charset="0"/>
              </a:rPr>
              <a:t>Two red nodes in a row are not needed (or allowed)</a:t>
            </a:r>
            <a:endParaRPr lang="en-US" altLang="zh-CN" sz="2000" b="0" i="1">
              <a:latin typeface="Tahoma" panose="020B060403050404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23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2389">
                                            <p:txEl>
                                              <p:charRg st="0" end="6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2389">
                                            <p:txEl>
                                              <p:charRg st="63" end="10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2389">
                                            <p:txEl>
                                              <p:charRg st="106" end="26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2389">
                                            <p:txEl>
                                              <p:charRg st="261" end="3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9"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7506" name="标题 277505"/>
          <p:cNvSpPr>
            <a:spLocks noGrp="1"/>
          </p:cNvSpPr>
          <p:nvPr>
            <p:ph type="title"/>
          </p:nvPr>
        </p:nvSpPr>
        <p:spPr/>
        <p:txBody>
          <a:bodyPr anchor="b"/>
          <a:p>
            <a:r>
              <a:rPr lang="en-US" altLang="zh-CN"/>
              <a:t>Red-Black Tree Example</a:t>
            </a:r>
            <a:endParaRPr lang="en-US" altLang="zh-CN"/>
          </a:p>
        </p:txBody>
      </p:sp>
      <p:sp>
        <p:nvSpPr>
          <p:cNvPr id="277507" name="文本占位符 277506"/>
          <p:cNvSpPr>
            <a:spLocks noGrp="1"/>
          </p:cNvSpPr>
          <p:nvPr>
            <p:ph type="body" idx="1"/>
          </p:nvPr>
        </p:nvSpPr>
        <p:spPr/>
        <p:txBody>
          <a:bodyPr/>
          <a:p>
            <a:r>
              <a:rPr lang="en-US" altLang="zh-CN"/>
              <a:t>This tree is the same as the 2-3-4 tree built a few slides back, with the letters “ASEARCHINGEXAMPLE”</a:t>
            </a:r>
            <a:endParaRPr lang="en-US" altLang="zh-CN"/>
          </a:p>
          <a:p>
            <a:r>
              <a:rPr lang="en-US" altLang="zh-CN"/>
              <a:t>Notice that it is quite well balanced.</a:t>
            </a:r>
            <a:endParaRPr lang="en-US" altLang="zh-CN"/>
          </a:p>
          <a:p>
            <a:pPr>
              <a:buNone/>
            </a:pPr>
            <a:r>
              <a:rPr lang="en-US" altLang="zh-CN"/>
              <a:t>	(How well?)</a:t>
            </a:r>
            <a:endParaRPr lang="en-US" altLang="zh-CN"/>
          </a:p>
          <a:p>
            <a:pPr>
              <a:buNone/>
            </a:pPr>
            <a:r>
              <a:rPr lang="en-US" altLang="zh-CN"/>
              <a:t>	(We’ll see in a moment.)</a:t>
            </a:r>
            <a:endParaRPr lang="en-US" altLang="zh-CN"/>
          </a:p>
        </p:txBody>
      </p:sp>
      <p:pic>
        <p:nvPicPr>
          <p:cNvPr id="277508" name="图片 277507" descr="RB Intro 2"/>
          <p:cNvPicPr>
            <a:picLocks noChangeAspect="1"/>
          </p:cNvPicPr>
          <p:nvPr/>
        </p:nvPicPr>
        <p:blipFill>
          <a:blip r:embed="rId1"/>
          <a:stretch>
            <a:fillRect/>
          </a:stretch>
        </p:blipFill>
        <p:spPr>
          <a:xfrm>
            <a:off x="2755900" y="4783455"/>
            <a:ext cx="4721225" cy="1760538"/>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7507">
                                            <p:txEl>
                                              <p:charRg st="0" end="10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7507">
                                            <p:txEl>
                                              <p:charRg st="102" end="14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7507">
                                            <p:txEl>
                                              <p:charRg st="141" end="15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7507">
                                            <p:txEl>
                                              <p:charRg st="154" end="18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4434" name="标题 274433"/>
          <p:cNvSpPr>
            <a:spLocks noGrp="1"/>
          </p:cNvSpPr>
          <p:nvPr>
            <p:ph type="title"/>
          </p:nvPr>
        </p:nvSpPr>
        <p:spPr/>
        <p:txBody>
          <a:bodyPr anchor="b"/>
          <a:p>
            <a:r>
              <a:rPr lang="en-US" altLang="zh-CN"/>
              <a:t>RB-Tree Insertion</a:t>
            </a:r>
            <a:endParaRPr lang="en-US" altLang="zh-CN"/>
          </a:p>
        </p:txBody>
      </p:sp>
      <p:sp>
        <p:nvSpPr>
          <p:cNvPr id="274435" name="文本占位符 274434"/>
          <p:cNvSpPr>
            <a:spLocks noGrp="1"/>
          </p:cNvSpPr>
          <p:nvPr>
            <p:ph type="body" idx="1"/>
          </p:nvPr>
        </p:nvSpPr>
        <p:spPr/>
        <p:txBody>
          <a:bodyPr/>
          <a:p>
            <a:r>
              <a:rPr lang="en-US" altLang="zh-CN"/>
              <a:t>How do we search in a RB-tree?</a:t>
            </a:r>
            <a:endParaRPr lang="en-US" altLang="zh-CN" sz="1800"/>
          </a:p>
          <a:p>
            <a:r>
              <a:rPr lang="en-US" altLang="zh-CN"/>
              <a:t>How do we insert into a RB-tree? </a:t>
            </a:r>
            <a:endParaRPr lang="en-US" altLang="zh-CN"/>
          </a:p>
          <a:p>
            <a:pPr lvl="1"/>
            <a:r>
              <a:rPr lang="en-US" altLang="zh-CN"/>
              <a:t>normal BST insert; new node is red</a:t>
            </a:r>
            <a:endParaRPr lang="en-US" altLang="zh-CN"/>
          </a:p>
          <a:p>
            <a:r>
              <a:rPr lang="en-US" altLang="zh-CN"/>
              <a:t>How do we perform splits?</a:t>
            </a:r>
            <a:endParaRPr lang="en-US" altLang="zh-CN"/>
          </a:p>
          <a:p>
            <a:r>
              <a:rPr lang="en-US" altLang="zh-CN"/>
              <a:t>Two cases are easy: just change colors!</a:t>
            </a:r>
            <a:endParaRPr lang="en-US" altLang="zh-CN"/>
          </a:p>
        </p:txBody>
      </p:sp>
      <p:pic>
        <p:nvPicPr>
          <p:cNvPr id="274436" name="图片 274435" descr="RB split 1"/>
          <p:cNvPicPr>
            <a:picLocks noChangeAspect="1"/>
          </p:cNvPicPr>
          <p:nvPr/>
        </p:nvPicPr>
        <p:blipFill>
          <a:blip r:embed="rId1"/>
          <a:stretch>
            <a:fillRect/>
          </a:stretch>
        </p:blipFill>
        <p:spPr>
          <a:xfrm>
            <a:off x="2018030" y="4260850"/>
            <a:ext cx="5108575" cy="2343150"/>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4435">
                                            <p:txEl>
                                              <p:charRg st="0" end="3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4435">
                                            <p:txEl>
                                              <p:charRg st="31" end="6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4435">
                                            <p:txEl>
                                              <p:charRg st="65" end="10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4435">
                                            <p:txEl>
                                              <p:charRg st="100" end="12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4435">
                                            <p:txEl>
                                              <p:charRg st="126" end="16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74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ldLvl="2"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5458" name="标题 275457"/>
          <p:cNvSpPr>
            <a:spLocks noGrp="1"/>
          </p:cNvSpPr>
          <p:nvPr>
            <p:ph type="title"/>
          </p:nvPr>
        </p:nvSpPr>
        <p:spPr/>
        <p:txBody>
          <a:bodyPr anchor="b"/>
          <a:p>
            <a:r>
              <a:rPr lang="en-US" altLang="zh-CN"/>
              <a:t>RB-Tree Insertion 2</a:t>
            </a:r>
            <a:endParaRPr lang="en-US" altLang="zh-CN"/>
          </a:p>
        </p:txBody>
      </p:sp>
      <p:sp>
        <p:nvSpPr>
          <p:cNvPr id="275459" name="文本占位符 275458"/>
          <p:cNvSpPr>
            <a:spLocks noGrp="1"/>
          </p:cNvSpPr>
          <p:nvPr>
            <p:ph type="body" idx="1"/>
          </p:nvPr>
        </p:nvSpPr>
        <p:spPr/>
        <p:txBody>
          <a:bodyPr/>
          <a:p>
            <a:r>
              <a:rPr lang="en-US" altLang="zh-CN"/>
              <a:t>Two cases require rotations:</a:t>
            </a:r>
            <a:endParaRPr lang="en-US" altLang="zh-CN"/>
          </a:p>
        </p:txBody>
      </p:sp>
      <p:pic>
        <p:nvPicPr>
          <p:cNvPr id="275460" name="图片 275459" descr="RB Split 2"/>
          <p:cNvPicPr>
            <a:picLocks noChangeAspect="1"/>
          </p:cNvPicPr>
          <p:nvPr/>
        </p:nvPicPr>
        <p:blipFill>
          <a:blip r:embed="rId1"/>
          <a:stretch>
            <a:fillRect/>
          </a:stretch>
        </p:blipFill>
        <p:spPr>
          <a:xfrm>
            <a:off x="1752600" y="2209800"/>
            <a:ext cx="4651375" cy="2343150"/>
          </a:xfrm>
          <a:prstGeom prst="rect">
            <a:avLst/>
          </a:prstGeom>
          <a:noFill/>
          <a:ln w="9525">
            <a:noFill/>
          </a:ln>
        </p:spPr>
      </p:pic>
      <p:sp>
        <p:nvSpPr>
          <p:cNvPr id="275461" name="文本框 275460"/>
          <p:cNvSpPr txBox="1"/>
          <p:nvPr/>
        </p:nvSpPr>
        <p:spPr>
          <a:xfrm>
            <a:off x="1676400" y="4575175"/>
            <a:ext cx="6324600" cy="2282825"/>
          </a:xfrm>
          <a:prstGeom prst="rect">
            <a:avLst/>
          </a:prstGeom>
          <a:noFill/>
          <a:ln w="9525">
            <a:noFill/>
          </a:ln>
        </p:spPr>
        <p:txBody>
          <a:bodyPr>
            <a:spAutoFit/>
          </a:bodyPr>
          <a:p>
            <a:pPr>
              <a:spcBef>
                <a:spcPct val="50000"/>
              </a:spcBef>
            </a:pPr>
            <a:r>
              <a:rPr lang="en-US" altLang="zh-CN" b="0">
                <a:latin typeface="Tahoma" panose="020B0604030504040204" pitchFamily="34" charset="0"/>
              </a:rPr>
              <a:t>Two adjacent red nodes – not allowed!</a:t>
            </a:r>
            <a:endParaRPr lang="en-US" altLang="zh-CN" b="0">
              <a:latin typeface="Tahoma" panose="020B0604030504040204" pitchFamily="34" charset="0"/>
            </a:endParaRPr>
          </a:p>
          <a:p>
            <a:pPr>
              <a:spcBef>
                <a:spcPct val="50000"/>
              </a:spcBef>
            </a:pPr>
            <a:r>
              <a:rPr lang="en-US" altLang="zh-CN" b="0">
                <a:latin typeface="Tahoma" panose="020B0604030504040204" pitchFamily="34" charset="0"/>
              </a:rPr>
              <a:t>If the 4-node is on an outside link, a single rotation is needed</a:t>
            </a:r>
            <a:endParaRPr lang="en-US" altLang="zh-CN" b="0">
              <a:latin typeface="Tahoma" panose="020B0604030504040204" pitchFamily="34" charset="0"/>
            </a:endParaRPr>
          </a:p>
          <a:p>
            <a:pPr>
              <a:spcBef>
                <a:spcPct val="50000"/>
              </a:spcBef>
            </a:pPr>
            <a:r>
              <a:rPr lang="en-US" altLang="zh-CN" b="0">
                <a:latin typeface="Tahoma" panose="020B0604030504040204" pitchFamily="34" charset="0"/>
              </a:rPr>
              <a:t>If the 4-node is on the center link, double rotation</a:t>
            </a:r>
            <a:endParaRPr lang="en-US" altLang="zh-CN" b="0">
              <a:latin typeface="Tahoma" panose="020B060403050404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61">
                                            <p:txEl>
                                              <p:charRg st="0" end="3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5461">
                                            <p:txEl>
                                              <p:charRg st="38" end="10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5461">
                                            <p:txEl>
                                              <p:charRg st="103" end="15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1"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8530" name="标题 278529"/>
          <p:cNvSpPr>
            <a:spLocks noGrp="1"/>
          </p:cNvSpPr>
          <p:nvPr>
            <p:ph type="title"/>
          </p:nvPr>
        </p:nvSpPr>
        <p:spPr/>
        <p:txBody>
          <a:bodyPr anchor="b"/>
          <a:p>
            <a:r>
              <a:rPr lang="en-US" altLang="zh-CN"/>
              <a:t>RB-Tree Split</a:t>
            </a:r>
            <a:endParaRPr lang="en-US" altLang="zh-CN"/>
          </a:p>
        </p:txBody>
      </p:sp>
      <p:sp>
        <p:nvSpPr>
          <p:cNvPr id="278531" name="文本占位符 278530"/>
          <p:cNvSpPr>
            <a:spLocks noGrp="1"/>
          </p:cNvSpPr>
          <p:nvPr>
            <p:ph type="body" idx="1"/>
          </p:nvPr>
        </p:nvSpPr>
        <p:spPr/>
        <p:txBody>
          <a:bodyPr>
            <a:noAutofit/>
          </a:bodyPr>
          <a:p>
            <a:pPr>
              <a:lnSpc>
                <a:spcPct val="90000"/>
              </a:lnSpc>
            </a:pPr>
            <a:r>
              <a:rPr lang="en-US" altLang="zh-CN" sz="2400"/>
              <a:t>We can use the red-black </a:t>
            </a:r>
            <a:br>
              <a:rPr lang="en-US" altLang="zh-CN" sz="2400"/>
            </a:br>
            <a:r>
              <a:rPr lang="en-US" altLang="zh-CN" sz="2400"/>
              <a:t>abstraction directly</a:t>
            </a:r>
            <a:endParaRPr lang="en-US" altLang="zh-CN" sz="2400"/>
          </a:p>
          <a:p>
            <a:pPr>
              <a:lnSpc>
                <a:spcPct val="90000"/>
              </a:lnSpc>
            </a:pPr>
            <a:r>
              <a:rPr lang="en-US" altLang="zh-CN" sz="2400"/>
              <a:t>No two red nodes should be </a:t>
            </a:r>
            <a:br>
              <a:rPr lang="en-US" altLang="zh-CN" sz="2400"/>
            </a:br>
            <a:r>
              <a:rPr lang="en-US" altLang="zh-CN" sz="2400"/>
              <a:t>adjacent</a:t>
            </a:r>
            <a:endParaRPr lang="en-US" altLang="zh-CN" sz="2400"/>
          </a:p>
          <a:p>
            <a:pPr>
              <a:lnSpc>
                <a:spcPct val="90000"/>
              </a:lnSpc>
            </a:pPr>
            <a:r>
              <a:rPr lang="en-US" altLang="zh-CN" sz="2400"/>
              <a:t>If they become adjacent, rotate</a:t>
            </a:r>
            <a:br>
              <a:rPr lang="en-US" altLang="zh-CN" sz="2400"/>
            </a:br>
            <a:r>
              <a:rPr lang="en-US" altLang="zh-CN" sz="2400"/>
              <a:t>a red node up the tree</a:t>
            </a:r>
            <a:endParaRPr lang="en-US" altLang="zh-CN" sz="2400"/>
          </a:p>
          <a:p>
            <a:pPr>
              <a:lnSpc>
                <a:spcPct val="90000"/>
              </a:lnSpc>
            </a:pPr>
            <a:r>
              <a:rPr lang="en-US" altLang="zh-CN" sz="2400"/>
              <a:t>(In this case, a double rotation</a:t>
            </a:r>
            <a:br>
              <a:rPr lang="en-US" altLang="zh-CN" sz="2400"/>
            </a:br>
            <a:r>
              <a:rPr lang="en-US" altLang="zh-CN" sz="2400"/>
              <a:t>makes I the root)</a:t>
            </a:r>
            <a:endParaRPr lang="en-US" altLang="zh-CN" sz="2400"/>
          </a:p>
          <a:p>
            <a:pPr>
              <a:lnSpc>
                <a:spcPct val="90000"/>
              </a:lnSpc>
            </a:pPr>
            <a:r>
              <a:rPr lang="en-US" altLang="zh-CN" sz="2400"/>
              <a:t>Repeat at the parent node</a:t>
            </a:r>
            <a:endParaRPr lang="en-US" altLang="zh-CN" sz="2400"/>
          </a:p>
          <a:p>
            <a:pPr>
              <a:lnSpc>
                <a:spcPct val="90000"/>
              </a:lnSpc>
            </a:pPr>
            <a:r>
              <a:rPr lang="en-US" altLang="zh-CN" sz="2400"/>
              <a:t>There are 4 cases</a:t>
            </a:r>
            <a:endParaRPr lang="en-US" altLang="zh-CN" sz="2400"/>
          </a:p>
          <a:p>
            <a:pPr>
              <a:lnSpc>
                <a:spcPct val="90000"/>
              </a:lnSpc>
            </a:pPr>
            <a:r>
              <a:rPr lang="en-US" altLang="zh-CN" sz="2400"/>
              <a:t>Details a bit messy: </a:t>
            </a:r>
            <a:endParaRPr lang="en-US" altLang="zh-CN" sz="2400"/>
          </a:p>
          <a:p>
            <a:pPr>
              <a:lnSpc>
                <a:spcPct val="90000"/>
              </a:lnSpc>
              <a:buNone/>
            </a:pPr>
            <a:r>
              <a:rPr lang="en-US" altLang="zh-CN" sz="2400"/>
              <a:t>	leave to STL!</a:t>
            </a:r>
            <a:endParaRPr lang="en-US" altLang="zh-CN" sz="2400"/>
          </a:p>
        </p:txBody>
      </p:sp>
      <p:pic>
        <p:nvPicPr>
          <p:cNvPr id="278532" name="图片 278531" descr="RBT Split"/>
          <p:cNvPicPr>
            <a:picLocks noChangeAspect="1"/>
          </p:cNvPicPr>
          <p:nvPr/>
        </p:nvPicPr>
        <p:blipFill>
          <a:blip r:embed="rId1"/>
          <a:stretch>
            <a:fillRect/>
          </a:stretch>
        </p:blipFill>
        <p:spPr>
          <a:xfrm>
            <a:off x="6092825" y="400050"/>
            <a:ext cx="3051175" cy="6457950"/>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1">
                                            <p:txEl>
                                              <p:charRg st="0" end="4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8531">
                                            <p:txEl>
                                              <p:charRg st="47" end="8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8531">
                                            <p:txEl>
                                              <p:charRg st="84" end="13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8531">
                                            <p:txEl>
                                              <p:charRg st="139" end="19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8531">
                                            <p:txEl>
                                              <p:charRg st="190" end="21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8531">
                                            <p:txEl>
                                              <p:charRg st="216" end="23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8531">
                                            <p:txEl>
                                              <p:charRg st="234" end="25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78531">
                                            <p:txEl>
                                              <p:charRg st="256" end="27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10" name="标题 273409"/>
          <p:cNvSpPr>
            <a:spLocks noGrp="1"/>
          </p:cNvSpPr>
          <p:nvPr>
            <p:ph type="title"/>
          </p:nvPr>
        </p:nvSpPr>
        <p:spPr/>
        <p:txBody>
          <a:bodyPr anchor="b"/>
          <a:p>
            <a:r>
              <a:rPr lang="en-US" altLang="zh-CN"/>
              <a:t>Red-Black Tree Insertion</a:t>
            </a:r>
            <a:endParaRPr lang="en-US" altLang="zh-CN"/>
          </a:p>
        </p:txBody>
      </p:sp>
      <p:sp>
        <p:nvSpPr>
          <p:cNvPr id="273411" name="文本占位符 273410"/>
          <p:cNvSpPr>
            <a:spLocks noGrp="1"/>
          </p:cNvSpPr>
          <p:nvPr>
            <p:ph type="body" idx="1"/>
          </p:nvPr>
        </p:nvSpPr>
        <p:spPr/>
        <p:txBody>
          <a:bodyPr>
            <a:noAutofit/>
          </a:bodyPr>
          <a:p>
            <a:pPr>
              <a:lnSpc>
                <a:spcPct val="90000"/>
              </a:lnSpc>
              <a:buNone/>
            </a:pPr>
            <a:r>
              <a:rPr lang="en-US" altLang="zh-CN" sz="1200" b="1" err="1">
                <a:latin typeface="Courier New" panose="02070309020205020404" pitchFamily="49" charset="0"/>
              </a:rPr>
              <a:t>link RBinsert(link h, Item item, int sw</a:t>
            </a:r>
            <a:r>
              <a:rPr lang="en-US" altLang="zh-CN" sz="1200" b="1">
                <a:latin typeface="Courier New" panose="02070309020205020404" pitchFamily="49" charset="0"/>
              </a:rPr>
              <a:t>)</a:t>
            </a:r>
            <a:endParaRPr lang="en-US" altLang="zh-CN" sz="1200" b="1">
              <a:latin typeface="Courier New" panose="02070309020205020404" pitchFamily="49" charset="0"/>
            </a:endParaRPr>
          </a:p>
          <a:p>
            <a:pPr>
              <a:lnSpc>
                <a:spcPct val="90000"/>
              </a:lnSpc>
              <a:buNone/>
            </a:pPr>
            <a:r>
              <a:rPr lang="en-US" altLang="zh-CN" sz="1200" b="1">
                <a:latin typeface="Courier New" panose="02070309020205020404" pitchFamily="49" charset="0"/>
              </a:rPr>
              <a:t>{ Key v = key(item);</a:t>
            </a:r>
            <a:endParaRPr lang="en-US" altLang="zh-CN" sz="1200" b="1">
              <a:latin typeface="Courier New" panose="02070309020205020404" pitchFamily="49" charset="0"/>
            </a:endParaRPr>
          </a:p>
          <a:p>
            <a:pPr>
              <a:lnSpc>
                <a:spcPct val="90000"/>
              </a:lnSpc>
              <a:buNone/>
            </a:pPr>
            <a:r>
              <a:rPr lang="en-US" altLang="zh-CN" sz="1200" b="1">
                <a:latin typeface="Courier New" panose="02070309020205020404" pitchFamily="49" charset="0"/>
              </a:rPr>
              <a:t>   if (h == z) return NEW(item, z, z, 1, 1);</a:t>
            </a:r>
            <a:endParaRPr lang="en-US" altLang="zh-CN" sz="1200" b="1">
              <a:latin typeface="Courier New" panose="02070309020205020404" pitchFamily="49" charset="0"/>
            </a:endParaRPr>
          </a:p>
          <a:p>
            <a:pPr>
              <a:lnSpc>
                <a:spcPct val="90000"/>
              </a:lnSpc>
              <a:buNone/>
            </a:pPr>
            <a:r>
              <a:rPr lang="en-US" altLang="zh-CN" sz="1200" b="1">
                <a:latin typeface="Courier New" panose="02070309020205020404" pitchFamily="49" charset="0"/>
              </a:rPr>
              <a:t>   if ((hl-&gt;red) &amp;&amp; (hr-&gt;red))</a:t>
            </a:r>
            <a:endParaRPr lang="en-US" altLang="zh-CN" sz="1200" b="1">
              <a:latin typeface="Courier New" panose="02070309020205020404" pitchFamily="49" charset="0"/>
            </a:endParaRPr>
          </a:p>
          <a:p>
            <a:pPr>
              <a:lnSpc>
                <a:spcPct val="90000"/>
              </a:lnSpc>
              <a:buNone/>
            </a:pPr>
            <a:r>
              <a:rPr lang="en-US" altLang="zh-CN" sz="1200" b="1">
                <a:latin typeface="Courier New" panose="02070309020205020404" pitchFamily="49" charset="0"/>
              </a:rPr>
              <a:t>      { h-&gt;red = 1; hl-&gt;red = 0; hr-&gt;red = 0; }</a:t>
            </a:r>
            <a:endParaRPr lang="en-US" altLang="zh-CN" sz="1200" b="1">
              <a:latin typeface="Courier New" panose="02070309020205020404" pitchFamily="49" charset="0"/>
            </a:endParaRPr>
          </a:p>
          <a:p>
            <a:pPr>
              <a:lnSpc>
                <a:spcPct val="90000"/>
              </a:lnSpc>
              <a:buNone/>
            </a:pPr>
            <a:r>
              <a:rPr lang="en-US" altLang="zh-CN" sz="1200" b="1">
                <a:latin typeface="Courier New" panose="02070309020205020404" pitchFamily="49" charset="0"/>
              </a:rPr>
              <a:t>   if (less(v, key(h-&gt;item)))</a:t>
            </a:r>
            <a:endParaRPr lang="en-US" altLang="zh-CN" sz="1200" b="1">
              <a:latin typeface="Courier New" panose="02070309020205020404" pitchFamily="49" charset="0"/>
            </a:endParaRPr>
          </a:p>
          <a:p>
            <a:pPr>
              <a:lnSpc>
                <a:spcPct val="90000"/>
              </a:lnSpc>
              <a:buNone/>
            </a:pPr>
            <a:r>
              <a:rPr lang="en-US" altLang="zh-CN" sz="1200" b="1">
                <a:latin typeface="Courier New" panose="02070309020205020404" pitchFamily="49" charset="0"/>
              </a:rPr>
              <a:t>   {</a:t>
            </a:r>
            <a:endParaRPr lang="en-US" altLang="zh-CN" sz="1200" b="1">
              <a:latin typeface="Courier New" panose="02070309020205020404" pitchFamily="49" charset="0"/>
            </a:endParaRPr>
          </a:p>
          <a:p>
            <a:pPr>
              <a:lnSpc>
                <a:spcPct val="90000"/>
              </a:lnSpc>
              <a:buNone/>
            </a:pPr>
            <a:r>
              <a:rPr lang="en-US" altLang="zh-CN" sz="1200" b="1" err="1">
                <a:latin typeface="Courier New" panose="02070309020205020404" pitchFamily="49" charset="0"/>
              </a:rPr>
              <a:t>      hl = RBinsert(hl</a:t>
            </a:r>
            <a:r>
              <a:rPr lang="en-US" altLang="zh-CN" sz="1200" b="1">
                <a:latin typeface="Courier New" panose="02070309020205020404" pitchFamily="49" charset="0"/>
              </a:rPr>
              <a:t>, item, 0);</a:t>
            </a:r>
            <a:endParaRPr lang="en-US" altLang="zh-CN" sz="1200" b="1">
              <a:latin typeface="Courier New" panose="02070309020205020404" pitchFamily="49" charset="0"/>
            </a:endParaRPr>
          </a:p>
          <a:p>
            <a:pPr>
              <a:lnSpc>
                <a:spcPct val="90000"/>
              </a:lnSpc>
              <a:buNone/>
            </a:pPr>
            <a:r>
              <a:rPr lang="en-US" altLang="zh-CN" sz="1200" b="1" err="1">
                <a:latin typeface="Courier New" panose="02070309020205020404" pitchFamily="49" charset="0"/>
              </a:rPr>
              <a:t>         if (h-&gt;red &amp;&amp; hl-&gt;red &amp;&amp; sw) h = rotR(h</a:t>
            </a:r>
            <a:r>
              <a:rPr lang="en-US" altLang="zh-CN" sz="1200" b="1">
                <a:latin typeface="Courier New" panose="02070309020205020404" pitchFamily="49" charset="0"/>
              </a:rPr>
              <a:t>);</a:t>
            </a:r>
            <a:endParaRPr lang="en-US" altLang="zh-CN" sz="1200" b="1">
              <a:latin typeface="Courier New" panose="02070309020205020404" pitchFamily="49" charset="0"/>
            </a:endParaRPr>
          </a:p>
          <a:p>
            <a:pPr>
              <a:lnSpc>
                <a:spcPct val="90000"/>
              </a:lnSpc>
              <a:buNone/>
            </a:pPr>
            <a:r>
              <a:rPr lang="en-US" altLang="zh-CN" sz="1200" b="1" err="1">
                <a:latin typeface="Courier New" panose="02070309020205020404" pitchFamily="49" charset="0"/>
              </a:rPr>
              <a:t>         if (hl-&gt;red &amp;&amp; hll</a:t>
            </a:r>
            <a:r>
              <a:rPr lang="en-US" altLang="zh-CN" sz="1200" b="1">
                <a:latin typeface="Courier New" panose="02070309020205020404" pitchFamily="49" charset="0"/>
              </a:rPr>
              <a:t>-&gt;red)</a:t>
            </a:r>
            <a:endParaRPr lang="en-US" altLang="zh-CN" sz="1200" b="1">
              <a:latin typeface="Courier New" panose="02070309020205020404" pitchFamily="49" charset="0"/>
            </a:endParaRPr>
          </a:p>
          <a:p>
            <a:pPr>
              <a:lnSpc>
                <a:spcPct val="90000"/>
              </a:lnSpc>
              <a:buNone/>
            </a:pPr>
            <a:r>
              <a:rPr lang="en-US" altLang="zh-CN" sz="1200" b="1" err="1">
                <a:latin typeface="Courier New" panose="02070309020205020404" pitchFamily="49" charset="0"/>
              </a:rPr>
              <a:t>            { h = rotR(h</a:t>
            </a:r>
            <a:r>
              <a:rPr lang="en-US" altLang="zh-CN" sz="1200" b="1">
                <a:latin typeface="Courier New" panose="02070309020205020404" pitchFamily="49" charset="0"/>
              </a:rPr>
              <a:t>); h-&gt;red = 0; hr-&gt;red = 1;</a:t>
            </a:r>
            <a:endParaRPr lang="en-US" altLang="zh-CN" sz="1200" b="1">
              <a:latin typeface="Courier New" panose="02070309020205020404" pitchFamily="49" charset="0"/>
            </a:endParaRPr>
          </a:p>
          <a:p>
            <a:pPr>
              <a:lnSpc>
                <a:spcPct val="90000"/>
              </a:lnSpc>
              <a:buNone/>
            </a:pPr>
            <a:r>
              <a:rPr lang="en-US" altLang="zh-CN" sz="1200" b="1">
                <a:latin typeface="Courier New" panose="02070309020205020404" pitchFamily="49" charset="0"/>
              </a:rPr>
              <a:t>   } else {</a:t>
            </a:r>
            <a:endParaRPr lang="en-US" altLang="zh-CN" sz="1200" b="1">
              <a:latin typeface="Courier New" panose="02070309020205020404" pitchFamily="49" charset="0"/>
            </a:endParaRPr>
          </a:p>
          <a:p>
            <a:pPr>
              <a:lnSpc>
                <a:spcPct val="90000"/>
              </a:lnSpc>
              <a:buNone/>
            </a:pPr>
            <a:r>
              <a:rPr lang="en-US" altLang="zh-CN" sz="1200" b="1" err="1">
                <a:latin typeface="Courier New" panose="02070309020205020404" pitchFamily="49" charset="0"/>
              </a:rPr>
              <a:t>      hr = RBinsert(hr</a:t>
            </a:r>
            <a:r>
              <a:rPr lang="en-US" altLang="zh-CN" sz="1200" b="1">
                <a:latin typeface="Courier New" panose="02070309020205020404" pitchFamily="49" charset="0"/>
              </a:rPr>
              <a:t>, item, 1);</a:t>
            </a:r>
            <a:endParaRPr lang="en-US" altLang="zh-CN" sz="1200" b="1">
              <a:latin typeface="Courier New" panose="02070309020205020404" pitchFamily="49" charset="0"/>
            </a:endParaRPr>
          </a:p>
          <a:p>
            <a:pPr>
              <a:lnSpc>
                <a:spcPct val="90000"/>
              </a:lnSpc>
              <a:buNone/>
            </a:pPr>
            <a:r>
              <a:rPr lang="en-US" altLang="zh-CN" sz="1200" b="1" err="1">
                <a:latin typeface="Courier New" panose="02070309020205020404" pitchFamily="49" charset="0"/>
              </a:rPr>
              <a:t>      if (h-&gt;red &amp;&amp; hr-&gt;red &amp;&amp; !sw) h = rotL(h</a:t>
            </a:r>
            <a:r>
              <a:rPr lang="en-US" altLang="zh-CN" sz="1200" b="1">
                <a:latin typeface="Courier New" panose="02070309020205020404" pitchFamily="49" charset="0"/>
              </a:rPr>
              <a:t>);</a:t>
            </a:r>
            <a:endParaRPr lang="en-US" altLang="zh-CN" sz="1200" b="1">
              <a:latin typeface="Courier New" panose="02070309020205020404" pitchFamily="49" charset="0"/>
            </a:endParaRPr>
          </a:p>
          <a:p>
            <a:pPr>
              <a:lnSpc>
                <a:spcPct val="90000"/>
              </a:lnSpc>
              <a:buNone/>
            </a:pPr>
            <a:r>
              <a:rPr lang="en-US" altLang="zh-CN" sz="1200" b="1" err="1">
                <a:latin typeface="Courier New" panose="02070309020205020404" pitchFamily="49" charset="0"/>
              </a:rPr>
              <a:t>      if (hr-&gt;red &amp;&amp; hrr</a:t>
            </a:r>
            <a:r>
              <a:rPr lang="en-US" altLang="zh-CN" sz="1200" b="1">
                <a:latin typeface="Courier New" panose="02070309020205020404" pitchFamily="49" charset="0"/>
              </a:rPr>
              <a:t>-&gt;red)</a:t>
            </a:r>
            <a:endParaRPr lang="en-US" altLang="zh-CN" sz="1200" b="1">
              <a:latin typeface="Courier New" panose="02070309020205020404" pitchFamily="49" charset="0"/>
            </a:endParaRPr>
          </a:p>
          <a:p>
            <a:pPr>
              <a:lnSpc>
                <a:spcPct val="90000"/>
              </a:lnSpc>
              <a:buNone/>
            </a:pPr>
            <a:r>
              <a:rPr lang="en-US" altLang="zh-CN" sz="1200" b="1" err="1">
                <a:latin typeface="Courier New" panose="02070309020205020404" pitchFamily="49" charset="0"/>
              </a:rPr>
              <a:t>         { h = rotL(h</a:t>
            </a:r>
            <a:r>
              <a:rPr lang="en-US" altLang="zh-CN" sz="1200" b="1">
                <a:latin typeface="Courier New" panose="02070309020205020404" pitchFamily="49" charset="0"/>
              </a:rPr>
              <a:t>); h-&gt;red = 0; hl-&gt;red = 1; }</a:t>
            </a:r>
            <a:endParaRPr lang="en-US" altLang="zh-CN" sz="1200" b="1">
              <a:latin typeface="Courier New" panose="02070309020205020404" pitchFamily="49" charset="0"/>
            </a:endParaRPr>
          </a:p>
          <a:p>
            <a:pPr>
              <a:lnSpc>
                <a:spcPct val="90000"/>
              </a:lnSpc>
              <a:buNone/>
            </a:pPr>
            <a:r>
              <a:rPr lang="en-US" altLang="zh-CN" sz="1200" b="1">
                <a:latin typeface="Courier New" panose="02070309020205020404" pitchFamily="49" charset="0"/>
              </a:rPr>
              <a:t>      return h;</a:t>
            </a:r>
            <a:endParaRPr lang="en-US" altLang="zh-CN" sz="1200" b="1">
              <a:latin typeface="Courier New" panose="02070309020205020404" pitchFamily="49" charset="0"/>
            </a:endParaRPr>
          </a:p>
          <a:p>
            <a:pPr>
              <a:lnSpc>
                <a:spcPct val="90000"/>
              </a:lnSpc>
              <a:buNone/>
            </a:pPr>
            <a:r>
              <a:rPr lang="en-US" altLang="zh-CN" sz="1200" b="1">
                <a:latin typeface="Courier New" panose="02070309020205020404" pitchFamily="49" charset="0"/>
              </a:rPr>
              <a:t>}</a:t>
            </a:r>
            <a:endParaRPr lang="en-US" altLang="zh-CN" sz="1200" b="1">
              <a:latin typeface="Courier New" panose="02070309020205020404" pitchFamily="49" charset="0"/>
            </a:endParaRPr>
          </a:p>
          <a:p>
            <a:pPr>
              <a:lnSpc>
                <a:spcPct val="90000"/>
              </a:lnSpc>
              <a:buNone/>
            </a:pPr>
            <a:r>
              <a:rPr lang="en-US" altLang="zh-CN" sz="1200" b="1" err="1">
                <a:latin typeface="Courier New" panose="02070309020205020404" pitchFamily="49" charset="0"/>
              </a:rPr>
              <a:t>void STinsert(Item</a:t>
            </a:r>
            <a:r>
              <a:rPr lang="en-US" altLang="zh-CN" sz="1200" b="1">
                <a:latin typeface="Courier New" panose="02070309020205020404" pitchFamily="49" charset="0"/>
              </a:rPr>
              <a:t> item)</a:t>
            </a:r>
            <a:endParaRPr lang="en-US" altLang="zh-CN" sz="1200" b="1">
              <a:latin typeface="Courier New" panose="02070309020205020404" pitchFamily="49" charset="0"/>
            </a:endParaRPr>
          </a:p>
          <a:p>
            <a:pPr>
              <a:lnSpc>
                <a:spcPct val="90000"/>
              </a:lnSpc>
              <a:buNone/>
            </a:pPr>
            <a:r>
              <a:rPr lang="en-US" altLang="zh-CN" sz="1200" b="1" err="1">
                <a:latin typeface="Courier New" panose="02070309020205020404" pitchFamily="49" charset="0"/>
              </a:rPr>
              <a:t>{ head = RBinsert(head</a:t>
            </a:r>
            <a:r>
              <a:rPr lang="en-US" altLang="zh-CN" sz="1200" b="1">
                <a:latin typeface="Courier New" panose="02070309020205020404" pitchFamily="49" charset="0"/>
              </a:rPr>
              <a:t>, item, 0); head-&gt;red = 0; }</a:t>
            </a:r>
            <a:endParaRPr lang="en-US" altLang="zh-CN" sz="1200" b="1">
              <a:latin typeface="Courier New" panose="02070309020205020404" pitchFamily="49" charset="0"/>
            </a:endParaRPr>
          </a:p>
        </p:txBody>
      </p:sp>
    </p:spTree>
  </p:cSld>
  <p:clrMapOvr>
    <a:masterClrMapping/>
  </p:clrMapOvr>
  <p:transition>
    <p:cu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0578" name="标题 280577"/>
          <p:cNvSpPr>
            <a:spLocks noGrp="1"/>
          </p:cNvSpPr>
          <p:nvPr>
            <p:ph type="title"/>
          </p:nvPr>
        </p:nvSpPr>
        <p:spPr/>
        <p:txBody>
          <a:bodyPr anchor="b"/>
          <a:p>
            <a:r>
              <a:rPr lang="en-US" altLang="zh-CN"/>
              <a:t>RB Tree Construction</a:t>
            </a:r>
            <a:endParaRPr lang="en-US" altLang="zh-CN"/>
          </a:p>
        </p:txBody>
      </p:sp>
      <p:pic>
        <p:nvPicPr>
          <p:cNvPr id="280580" name="图片 280579" descr="RB Construction"/>
          <p:cNvPicPr>
            <a:picLocks noChangeAspect="1"/>
          </p:cNvPicPr>
          <p:nvPr/>
        </p:nvPicPr>
        <p:blipFill>
          <a:blip r:embed="rId1"/>
          <a:stretch>
            <a:fillRect/>
          </a:stretch>
        </p:blipFill>
        <p:spPr>
          <a:xfrm>
            <a:off x="1295400" y="1349375"/>
            <a:ext cx="6457950" cy="5051425"/>
          </a:xfrm>
          <a:prstGeom prst="rect">
            <a:avLst/>
          </a:prstGeom>
          <a:noFill/>
          <a:ln w="9525">
            <a:noFill/>
          </a:ln>
        </p:spPr>
      </p:pic>
    </p:spTree>
  </p:cSld>
  <p:clrMapOvr>
    <a:masterClrMapping/>
  </p:clrMapOvr>
  <p:transition>
    <p:cut/>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Median.thmx</Template>
  <TotalTime>0</TotalTime>
  <Words>25789</Words>
  <Application>WPS 演示</Application>
  <PresentationFormat>On-screen Show (4:3)</PresentationFormat>
  <Paragraphs>1730</Paragraphs>
  <Slides>104</Slides>
  <Notes>35</Notes>
  <HiddenSlides>1</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9</vt:i4>
      </vt:variant>
      <vt:variant>
        <vt:lpstr>幻灯片标题</vt:lpstr>
      </vt:variant>
      <vt:variant>
        <vt:i4>104</vt:i4>
      </vt:variant>
    </vt:vector>
  </HeadingPairs>
  <TitlesOfParts>
    <vt:vector size="135" baseType="lpstr">
      <vt:lpstr>Arial</vt:lpstr>
      <vt:lpstr>宋体</vt:lpstr>
      <vt:lpstr>Wingdings</vt:lpstr>
      <vt:lpstr>Wingdings</vt:lpstr>
      <vt:lpstr>Wingdings 2</vt:lpstr>
      <vt:lpstr>Wingdings</vt:lpstr>
      <vt:lpstr>Times New Roman</vt:lpstr>
      <vt:lpstr>Tahoma</vt:lpstr>
      <vt:lpstr>Georgia</vt:lpstr>
      <vt:lpstr>PMingLiU</vt:lpstr>
      <vt:lpstr>Tw Cen MT</vt:lpstr>
      <vt:lpstr>Segoe Print</vt:lpstr>
      <vt:lpstr>微软雅黑</vt:lpstr>
      <vt:lpstr>Arial Unicode MS</vt:lpstr>
      <vt:lpstr>华文仿宋</vt:lpstr>
      <vt:lpstr>仿宋</vt:lpstr>
      <vt:lpstr>Calibri</vt:lpstr>
      <vt:lpstr>Symbol</vt:lpstr>
      <vt:lpstr>Courier New</vt:lpstr>
      <vt:lpstr>MingLiU-ExtB</vt:lpstr>
      <vt:lpstr>Monotype Sorts</vt:lpstr>
      <vt:lpstr>Median</vt:lpstr>
      <vt:lpstr>OrgPlusWOPX.4</vt:lpstr>
      <vt:lpstr>Equation.3</vt:lpstr>
      <vt:lpstr>Paint.Picture</vt:lpstr>
      <vt:lpstr>Paint.Picture</vt:lpstr>
      <vt:lpstr>Paint.Picture</vt:lpstr>
      <vt:lpstr>Paint.Picture</vt:lpstr>
      <vt:lpstr>Paint.Picture</vt:lpstr>
      <vt:lpstr>Paint.Picture</vt:lpstr>
      <vt:lpstr>Paint.Picture</vt:lpstr>
      <vt:lpstr>Introduction to Algorithm</vt:lpstr>
      <vt:lpstr>Tree classification</vt:lpstr>
      <vt:lpstr>Tree algorithm</vt:lpstr>
      <vt:lpstr>Nature View of a Tree</vt:lpstr>
      <vt:lpstr>Computer Scientist’s View</vt:lpstr>
      <vt:lpstr>What is a Tree</vt:lpstr>
      <vt:lpstr>Tree Terminology</vt:lpstr>
      <vt:lpstr>Tree Properties</vt:lpstr>
      <vt:lpstr>PowerPoint 演示文稿</vt:lpstr>
      <vt:lpstr>Tree ADT(Abstract Data Type)</vt:lpstr>
      <vt:lpstr>Intuitive Representation of Tree Node</vt:lpstr>
      <vt:lpstr>Trees</vt:lpstr>
      <vt:lpstr>A Tree Representation</vt:lpstr>
      <vt:lpstr>Left Child, Right Sibling Representation</vt:lpstr>
      <vt:lpstr>Tree Traversal (树的遍历)</vt:lpstr>
      <vt:lpstr>Preorder Traversal</vt:lpstr>
      <vt:lpstr>Preorder Traversal - Recursive</vt:lpstr>
      <vt:lpstr>Preorder Traversal - (stack+Iterative)</vt:lpstr>
      <vt:lpstr>Preorder Traversal - (Morris)</vt:lpstr>
      <vt:lpstr>Preorder Traversal - (Morris)</vt:lpstr>
      <vt:lpstr>Preorder Traversal - (Morris)</vt:lpstr>
      <vt:lpstr>Postorder Traversal</vt:lpstr>
      <vt:lpstr>Levelorder Traversal</vt:lpstr>
      <vt:lpstr>Levelorder Traversal</vt:lpstr>
      <vt:lpstr>Levelorder Traversal-recursive</vt:lpstr>
      <vt:lpstr>Binary Tree</vt:lpstr>
      <vt:lpstr>BinaryTree ADT</vt:lpstr>
      <vt:lpstr>PowerPoint 演示文稿</vt:lpstr>
      <vt:lpstr>Differences Between A Tree and A Binary Tree</vt:lpstr>
      <vt:lpstr>Data Structure for Binary Trees</vt:lpstr>
      <vt:lpstr>Arithmetic Expression Tree</vt:lpstr>
      <vt:lpstr>Decision Tree</vt:lpstr>
      <vt:lpstr>PowerPoint 演示文稿</vt:lpstr>
      <vt:lpstr>PowerPoint 演示文稿</vt:lpstr>
      <vt:lpstr>Full Binary Tree</vt:lpstr>
      <vt:lpstr>Labeling Nodes In A Full Binary Tree</vt:lpstr>
      <vt:lpstr>Node Number Properties </vt:lpstr>
      <vt:lpstr>Node Number Properties </vt:lpstr>
      <vt:lpstr>Node Number Properties </vt:lpstr>
      <vt:lpstr>PowerPoint 演示文稿</vt:lpstr>
      <vt:lpstr>PowerPoint 演示文稿</vt:lpstr>
      <vt:lpstr>Inorder Traversal</vt:lpstr>
      <vt:lpstr>Print Arithmetic Expressions</vt:lpstr>
      <vt:lpstr>Evaluate Arithmetic Expressions</vt:lpstr>
      <vt:lpstr>Creativity:  pathLength(tree) =  depth(v)   v  tree</vt:lpstr>
      <vt:lpstr>Euler Tour Traversal (欧拉环游遍历)</vt:lpstr>
      <vt:lpstr>Euler Tour Traversal</vt:lpstr>
      <vt:lpstr>PowerPoint 演示文稿</vt:lpstr>
      <vt:lpstr>PowerPoint 演示文稿</vt:lpstr>
      <vt:lpstr>PowerPoint 演示文稿</vt:lpstr>
      <vt:lpstr>Binary Search Tree</vt:lpstr>
      <vt:lpstr>Binary Search Trees</vt:lpstr>
      <vt:lpstr>PowerPoint 演示文稿</vt:lpstr>
      <vt:lpstr>Binary Search Trees</vt:lpstr>
      <vt:lpstr>PowerPoint 演示文稿</vt:lpstr>
      <vt:lpstr>PowerPoint 演示文稿</vt:lpstr>
      <vt:lpstr>PowerPoint 演示文稿</vt:lpstr>
      <vt:lpstr>PowerPoint 演示文稿</vt:lpstr>
      <vt:lpstr>PowerPoint 演示文稿</vt:lpstr>
      <vt:lpstr>PowerPoint 演示文稿</vt:lpstr>
      <vt:lpstr>Deletion Case 3</vt:lpstr>
      <vt:lpstr>PowerPoint 演示文稿</vt:lpstr>
      <vt:lpstr>AVL Tree</vt:lpstr>
      <vt:lpstr>AVL Tree Examples</vt:lpstr>
      <vt:lpstr>AVL Tree</vt:lpstr>
      <vt:lpstr>PowerPoint 演示文稿</vt:lpstr>
      <vt:lpstr>PowerPoint 演示文稿</vt:lpstr>
      <vt:lpstr>AVL 情况一：左单旋转</vt:lpstr>
      <vt:lpstr>AVL 情况一：左单旋转</vt:lpstr>
      <vt:lpstr>AVL 情况三：先左旋后右旋</vt:lpstr>
      <vt:lpstr>PowerPoint 演示文稿</vt:lpstr>
      <vt:lpstr>AVL tree insertion examples</vt:lpstr>
      <vt:lpstr>AVL tree deletion examples</vt:lpstr>
      <vt:lpstr>PowerPoint 演示文稿</vt:lpstr>
      <vt:lpstr>PowerPoint 演示文稿</vt:lpstr>
      <vt:lpstr>PowerPoint 演示文稿</vt:lpstr>
      <vt:lpstr>PowerPoint 演示文稿</vt:lpstr>
      <vt:lpstr>PowerPoint 演示文稿</vt:lpstr>
      <vt:lpstr>Balanced Search Trees </vt:lpstr>
      <vt:lpstr>Randomized BSTs</vt:lpstr>
      <vt:lpstr>Random BSTs</vt:lpstr>
      <vt:lpstr>How to insert at the root?</vt:lpstr>
      <vt:lpstr>Randomized BST analysis</vt:lpstr>
      <vt:lpstr>Splay Trees  伸展树</vt:lpstr>
      <vt:lpstr>Splay Insertion</vt:lpstr>
      <vt:lpstr>Splay Tree</vt:lpstr>
      <vt:lpstr>234 Intro</vt:lpstr>
      <vt:lpstr>Top-down vs. Bottom-up</vt:lpstr>
      <vt:lpstr>Construction Example</vt:lpstr>
      <vt:lpstr>234 Balance</vt:lpstr>
      <vt:lpstr>Implementation Details</vt:lpstr>
      <vt:lpstr>B-trees</vt:lpstr>
      <vt:lpstr>Red-Black Trees</vt:lpstr>
      <vt:lpstr>Red-Black Tree Example</vt:lpstr>
      <vt:lpstr>RB-Tree Insertion</vt:lpstr>
      <vt:lpstr>RB-Tree Insertion 2</vt:lpstr>
      <vt:lpstr>RB-Tree Split</vt:lpstr>
      <vt:lpstr>Red-Black Tree Insertion</vt:lpstr>
      <vt:lpstr>RB Tree Construction</vt:lpstr>
      <vt:lpstr>Red-Black Tree Summary</vt:lpstr>
      <vt:lpstr>Comparisons</vt:lpstr>
      <vt:lpstr>Summary</vt:lpstr>
      <vt:lpstr>STL Containers using RB trees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ogs</cp:lastModifiedBy>
  <cp:revision>1035</cp:revision>
  <dcterms:created xsi:type="dcterms:W3CDTF">2013-09-08T20:10:00Z</dcterms:created>
  <dcterms:modified xsi:type="dcterms:W3CDTF">2017-11-26T10:26:54Z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