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4.xml" ContentType="application/vnd.openxmlformats-officedocument.drawingml.chart+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tags/tag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charts/chart5.xml" ContentType="application/vnd.openxmlformats-officedocument.drawingml.chart+xml"/>
  <Override PartName="/ppt/notesSlides/notesSlide23.xml" ContentType="application/vnd.openxmlformats-officedocument.presentationml.notesSlide+xml"/>
  <Override PartName="/ppt/charts/chart6.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99" r:id="rId2"/>
    <p:sldId id="398" r:id="rId3"/>
    <p:sldId id="399" r:id="rId4"/>
    <p:sldId id="400" r:id="rId5"/>
    <p:sldId id="401" r:id="rId6"/>
    <p:sldId id="402" r:id="rId7"/>
    <p:sldId id="393" r:id="rId8"/>
    <p:sldId id="394" r:id="rId9"/>
    <p:sldId id="395" r:id="rId10"/>
    <p:sldId id="404" r:id="rId11"/>
    <p:sldId id="405" r:id="rId12"/>
    <p:sldId id="406" r:id="rId13"/>
    <p:sldId id="407" r:id="rId14"/>
    <p:sldId id="408" r:id="rId15"/>
    <p:sldId id="409" r:id="rId16"/>
    <p:sldId id="410" r:id="rId17"/>
    <p:sldId id="412" r:id="rId18"/>
    <p:sldId id="413" r:id="rId19"/>
    <p:sldId id="414" r:id="rId20"/>
    <p:sldId id="415" r:id="rId21"/>
    <p:sldId id="416" r:id="rId22"/>
    <p:sldId id="417" r:id="rId23"/>
    <p:sldId id="418" r:id="rId24"/>
    <p:sldId id="419" r:id="rId25"/>
    <p:sldId id="420" r:id="rId26"/>
    <p:sldId id="421" r:id="rId27"/>
    <p:sldId id="422" r:id="rId28"/>
    <p:sldId id="423" r:id="rId29"/>
    <p:sldId id="424" r:id="rId30"/>
    <p:sldId id="42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50000" autoAdjust="0"/>
  </p:normalViewPr>
  <p:slideViewPr>
    <p:cSldViewPr snapToGrid="0" snapToObjects="1">
      <p:cViewPr varScale="1">
        <p:scale>
          <a:sx n="45" d="100"/>
          <a:sy n="45" d="100"/>
        </p:scale>
        <p:origin x="2316" y="42"/>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XC:Google%20Drive:MyCAMCOS:CamcosPresentations:Final%20Presentation:comparis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XC:Google%20Drive:MyCAMCOS:Log:LR_pc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XC:Google%20Drive:MyCAMCOS:Log:LR_pc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XC:Google%20Drive:MyCAMCOS:CamcosPresentations:Final%20Presentation:compariso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ha%20Li\Desktop\Copy%20of%20RevisedTimesheet.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Sha%20Li\Desktop\Copy%20of%20RevisedTimesheet.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KNN</a:t>
            </a:r>
          </a:p>
        </c:rich>
      </c:tx>
      <c:overlay val="0"/>
    </c:title>
    <c:autoTitleDeleted val="0"/>
    <c:plotArea>
      <c:layout/>
      <c:barChart>
        <c:barDir val="col"/>
        <c:grouping val="clustered"/>
        <c:varyColors val="0"/>
        <c:ser>
          <c:idx val="0"/>
          <c:order val="0"/>
          <c:tx>
            <c:v>Overall</c:v>
          </c:tx>
          <c:invertIfNegative val="0"/>
          <c:dLbls>
            <c:spPr>
              <a:noFill/>
              <a:ln>
                <a:noFill/>
              </a:ln>
              <a:effectLst/>
            </c:spPr>
            <c:txPr>
              <a:bodyPr/>
              <a:lstStyle/>
              <a:p>
                <a:pPr>
                  <a:defRPr sz="110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Sheet2!$A$2:$A$8</c:f>
              <c:numCache>
                <c:formatCode>General</c:formatCode>
                <c:ptCount val="7"/>
                <c:pt idx="0">
                  <c:v>3</c:v>
                </c:pt>
                <c:pt idx="1">
                  <c:v>5</c:v>
                </c:pt>
                <c:pt idx="2">
                  <c:v>7</c:v>
                </c:pt>
                <c:pt idx="3">
                  <c:v>11</c:v>
                </c:pt>
                <c:pt idx="4">
                  <c:v>15</c:v>
                </c:pt>
                <c:pt idx="5">
                  <c:v>21</c:v>
                </c:pt>
                <c:pt idx="6">
                  <c:v>39</c:v>
                </c:pt>
              </c:numCache>
            </c:numRef>
          </c:cat>
          <c:val>
            <c:numRef>
              <c:f>Sheet2!$B$2:$B$8</c:f>
              <c:numCache>
                <c:formatCode>0.0</c:formatCode>
                <c:ptCount val="7"/>
                <c:pt idx="0">
                  <c:v>72.09</c:v>
                </c:pt>
                <c:pt idx="1">
                  <c:v>73.92</c:v>
                </c:pt>
                <c:pt idx="2">
                  <c:v>75.010000000000005</c:v>
                </c:pt>
                <c:pt idx="3">
                  <c:v>76.09</c:v>
                </c:pt>
                <c:pt idx="4">
                  <c:v>76.459999999999994</c:v>
                </c:pt>
                <c:pt idx="5">
                  <c:v>76.75</c:v>
                </c:pt>
                <c:pt idx="6">
                  <c:v>76.959999999999994</c:v>
                </c:pt>
              </c:numCache>
            </c:numRef>
          </c:val>
          <c:extLst>
            <c:ext xmlns:c16="http://schemas.microsoft.com/office/drawing/2014/chart" uri="{C3380CC4-5D6E-409C-BE32-E72D297353CC}">
              <c16:uniqueId val="{00000000-3526-4C3E-9569-774346BAEF54}"/>
            </c:ext>
          </c:extLst>
        </c:ser>
        <c:ser>
          <c:idx val="1"/>
          <c:order val="1"/>
          <c:tx>
            <c:v>Target=1</c:v>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Sheet2!$A$2:$A$8</c:f>
              <c:numCache>
                <c:formatCode>General</c:formatCode>
                <c:ptCount val="7"/>
                <c:pt idx="0">
                  <c:v>3</c:v>
                </c:pt>
                <c:pt idx="1">
                  <c:v>5</c:v>
                </c:pt>
                <c:pt idx="2">
                  <c:v>7</c:v>
                </c:pt>
                <c:pt idx="3">
                  <c:v>11</c:v>
                </c:pt>
                <c:pt idx="4">
                  <c:v>15</c:v>
                </c:pt>
                <c:pt idx="5">
                  <c:v>21</c:v>
                </c:pt>
                <c:pt idx="6">
                  <c:v>39</c:v>
                </c:pt>
              </c:numCache>
            </c:numRef>
          </c:cat>
          <c:val>
            <c:numRef>
              <c:f>Sheet2!$C$2:$C$8</c:f>
              <c:numCache>
                <c:formatCode>0.0</c:formatCode>
                <c:ptCount val="7"/>
                <c:pt idx="0">
                  <c:v>22.759999999999991</c:v>
                </c:pt>
                <c:pt idx="1">
                  <c:v>18.25</c:v>
                </c:pt>
                <c:pt idx="2">
                  <c:v>15.32</c:v>
                </c:pt>
                <c:pt idx="3">
                  <c:v>12.11</c:v>
                </c:pt>
                <c:pt idx="4">
                  <c:v>10.52</c:v>
                </c:pt>
                <c:pt idx="5">
                  <c:v>9.42</c:v>
                </c:pt>
                <c:pt idx="6">
                  <c:v>7.54</c:v>
                </c:pt>
              </c:numCache>
            </c:numRef>
          </c:val>
          <c:extLst>
            <c:ext xmlns:c16="http://schemas.microsoft.com/office/drawing/2014/chart" uri="{C3380CC4-5D6E-409C-BE32-E72D297353CC}">
              <c16:uniqueId val="{00000001-3526-4C3E-9569-774346BAEF54}"/>
            </c:ext>
          </c:extLst>
        </c:ser>
        <c:dLbls>
          <c:showLegendKey val="0"/>
          <c:showVal val="1"/>
          <c:showCatName val="0"/>
          <c:showSerName val="0"/>
          <c:showPercent val="0"/>
          <c:showBubbleSize val="0"/>
        </c:dLbls>
        <c:gapWidth val="150"/>
        <c:axId val="153490944"/>
        <c:axId val="153492864"/>
      </c:barChart>
      <c:catAx>
        <c:axId val="153490944"/>
        <c:scaling>
          <c:orientation val="minMax"/>
        </c:scaling>
        <c:delete val="0"/>
        <c:axPos val="b"/>
        <c:title>
          <c:tx>
            <c:rich>
              <a:bodyPr/>
              <a:lstStyle/>
              <a:p>
                <a:pPr>
                  <a:defRPr sz="1200"/>
                </a:pPr>
                <a:r>
                  <a:rPr lang="en-US" sz="1200"/>
                  <a:t>K</a:t>
                </a:r>
              </a:p>
            </c:rich>
          </c:tx>
          <c:overlay val="0"/>
        </c:title>
        <c:numFmt formatCode="General" sourceLinked="1"/>
        <c:majorTickMark val="out"/>
        <c:minorTickMark val="none"/>
        <c:tickLblPos val="nextTo"/>
        <c:crossAx val="153492864"/>
        <c:crosses val="autoZero"/>
        <c:auto val="1"/>
        <c:lblAlgn val="ctr"/>
        <c:lblOffset val="100"/>
        <c:noMultiLvlLbl val="0"/>
      </c:catAx>
      <c:valAx>
        <c:axId val="153492864"/>
        <c:scaling>
          <c:orientation val="minMax"/>
          <c:max val="100"/>
        </c:scaling>
        <c:delete val="0"/>
        <c:axPos val="l"/>
        <c:majorGridlines/>
        <c:title>
          <c:tx>
            <c:rich>
              <a:bodyPr rot="-5400000" vert="horz"/>
              <a:lstStyle/>
              <a:p>
                <a:pPr>
                  <a:defRPr sz="1200"/>
                </a:pPr>
                <a:r>
                  <a:rPr lang="en-US" sz="1200"/>
                  <a:t>Accuracy</a:t>
                </a:r>
              </a:p>
            </c:rich>
          </c:tx>
          <c:overlay val="0"/>
        </c:title>
        <c:numFmt formatCode="0.0" sourceLinked="1"/>
        <c:majorTickMark val="out"/>
        <c:minorTickMark val="none"/>
        <c:tickLblPos val="nextTo"/>
        <c:crossAx val="153490944"/>
        <c:crosses val="autoZero"/>
        <c:crossBetween val="between"/>
      </c:valAx>
    </c:plotArea>
    <c:legend>
      <c:legendPos val="t"/>
      <c:overlay val="0"/>
    </c:legend>
    <c:plotVisOnly val="1"/>
    <c:dispBlanksAs val="gap"/>
    <c:showDLblsOverMax val="0"/>
  </c:chart>
  <c:txPr>
    <a:bodyPr/>
    <a:lstStyle/>
    <a:p>
      <a:pPr>
        <a:defRPr b="1" i="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1"/>
          <c:order val="0"/>
          <c:tx>
            <c:strRef>
              <c:f>Sheet1!$B$1</c:f>
              <c:strCache>
                <c:ptCount val="1"/>
                <c:pt idx="0">
                  <c:v>Overall</c:v>
                </c:pt>
              </c:strCache>
            </c:strRef>
          </c:tx>
          <c:marker>
            <c:symbol val="triangle"/>
            <c:size val="3"/>
            <c:spPr>
              <a:ln w="3175" cmpd="sng">
                <a:solidFill>
                  <a:schemeClr val="tx2">
                    <a:lumMod val="60000"/>
                    <a:lumOff val="40000"/>
                  </a:schemeClr>
                </a:solidFill>
              </a:ln>
            </c:spPr>
          </c:marker>
          <c:cat>
            <c:numRef>
              <c:f>Sheet1!$A$2:$A$50</c:f>
              <c:numCache>
                <c:formatCode>General</c:formatCode>
                <c:ptCount val="49"/>
                <c:pt idx="0">
                  <c:v>2</c:v>
                </c:pt>
                <c:pt idx="1">
                  <c:v>3</c:v>
                </c:pt>
                <c:pt idx="2">
                  <c:v>5</c:v>
                </c:pt>
                <c:pt idx="3">
                  <c:v>10</c:v>
                </c:pt>
                <c:pt idx="4">
                  <c:v>15</c:v>
                </c:pt>
                <c:pt idx="5">
                  <c:v>20</c:v>
                </c:pt>
                <c:pt idx="6">
                  <c:v>25</c:v>
                </c:pt>
                <c:pt idx="7">
                  <c:v>30</c:v>
                </c:pt>
                <c:pt idx="8">
                  <c:v>35</c:v>
                </c:pt>
                <c:pt idx="9">
                  <c:v>40</c:v>
                </c:pt>
                <c:pt idx="10">
                  <c:v>45</c:v>
                </c:pt>
                <c:pt idx="11">
                  <c:v>50</c:v>
                </c:pt>
                <c:pt idx="12">
                  <c:v>55</c:v>
                </c:pt>
                <c:pt idx="13">
                  <c:v>60</c:v>
                </c:pt>
                <c:pt idx="14">
                  <c:v>65</c:v>
                </c:pt>
                <c:pt idx="15">
                  <c:v>70</c:v>
                </c:pt>
                <c:pt idx="16">
                  <c:v>75</c:v>
                </c:pt>
                <c:pt idx="17">
                  <c:v>80</c:v>
                </c:pt>
                <c:pt idx="18">
                  <c:v>85</c:v>
                </c:pt>
                <c:pt idx="19">
                  <c:v>90</c:v>
                </c:pt>
                <c:pt idx="20">
                  <c:v>95</c:v>
                </c:pt>
                <c:pt idx="21">
                  <c:v>100</c:v>
                </c:pt>
                <c:pt idx="22">
                  <c:v>105</c:v>
                </c:pt>
                <c:pt idx="23">
                  <c:v>110</c:v>
                </c:pt>
                <c:pt idx="24">
                  <c:v>115</c:v>
                </c:pt>
                <c:pt idx="25">
                  <c:v>120</c:v>
                </c:pt>
                <c:pt idx="26">
                  <c:v>125</c:v>
                </c:pt>
                <c:pt idx="27">
                  <c:v>130</c:v>
                </c:pt>
                <c:pt idx="28">
                  <c:v>135</c:v>
                </c:pt>
                <c:pt idx="29">
                  <c:v>140</c:v>
                </c:pt>
                <c:pt idx="30">
                  <c:v>145</c:v>
                </c:pt>
                <c:pt idx="31">
                  <c:v>150</c:v>
                </c:pt>
                <c:pt idx="32">
                  <c:v>155</c:v>
                </c:pt>
                <c:pt idx="33">
                  <c:v>160</c:v>
                </c:pt>
                <c:pt idx="34">
                  <c:v>165</c:v>
                </c:pt>
                <c:pt idx="35">
                  <c:v>170</c:v>
                </c:pt>
                <c:pt idx="36">
                  <c:v>175</c:v>
                </c:pt>
                <c:pt idx="37">
                  <c:v>180</c:v>
                </c:pt>
                <c:pt idx="38">
                  <c:v>185</c:v>
                </c:pt>
                <c:pt idx="39">
                  <c:v>190</c:v>
                </c:pt>
                <c:pt idx="40">
                  <c:v>195</c:v>
                </c:pt>
                <c:pt idx="41">
                  <c:v>200</c:v>
                </c:pt>
                <c:pt idx="42">
                  <c:v>210</c:v>
                </c:pt>
                <c:pt idx="43">
                  <c:v>220</c:v>
                </c:pt>
                <c:pt idx="44">
                  <c:v>240</c:v>
                </c:pt>
                <c:pt idx="45">
                  <c:v>260</c:v>
                </c:pt>
                <c:pt idx="46">
                  <c:v>280</c:v>
                </c:pt>
                <c:pt idx="47">
                  <c:v>300</c:v>
                </c:pt>
                <c:pt idx="48">
                  <c:v>320</c:v>
                </c:pt>
              </c:numCache>
            </c:numRef>
          </c:cat>
          <c:val>
            <c:numRef>
              <c:f>Sheet1!$B$2:$B$50</c:f>
              <c:numCache>
                <c:formatCode>0.00</c:formatCode>
                <c:ptCount val="49"/>
                <c:pt idx="0">
                  <c:v>76.792460000000005</c:v>
                </c:pt>
                <c:pt idx="1">
                  <c:v>76.922600000000003</c:v>
                </c:pt>
                <c:pt idx="2">
                  <c:v>77.162220000000005</c:v>
                </c:pt>
                <c:pt idx="3">
                  <c:v>77.104379999999978</c:v>
                </c:pt>
                <c:pt idx="4">
                  <c:v>77.331599999999995</c:v>
                </c:pt>
                <c:pt idx="5">
                  <c:v>77.385299999999987</c:v>
                </c:pt>
                <c:pt idx="6">
                  <c:v>77.550560000000004</c:v>
                </c:pt>
                <c:pt idx="7">
                  <c:v>77.668299999999974</c:v>
                </c:pt>
                <c:pt idx="8">
                  <c:v>77.740600000000043</c:v>
                </c:pt>
                <c:pt idx="9">
                  <c:v>77.833550000000002</c:v>
                </c:pt>
                <c:pt idx="10">
                  <c:v>77.874859999999998</c:v>
                </c:pt>
                <c:pt idx="11">
                  <c:v>77.895520000000005</c:v>
                </c:pt>
                <c:pt idx="12">
                  <c:v>77.928569999999993</c:v>
                </c:pt>
                <c:pt idx="13">
                  <c:v>78.015329999999992</c:v>
                </c:pt>
                <c:pt idx="14">
                  <c:v>78.04837999999998</c:v>
                </c:pt>
                <c:pt idx="15">
                  <c:v>78.04837999999998</c:v>
                </c:pt>
                <c:pt idx="16">
                  <c:v>78.075229999999991</c:v>
                </c:pt>
                <c:pt idx="17">
                  <c:v>78.100020000000001</c:v>
                </c:pt>
                <c:pt idx="18">
                  <c:v>78.06283999999998</c:v>
                </c:pt>
                <c:pt idx="19">
                  <c:v>78.110349999999983</c:v>
                </c:pt>
                <c:pt idx="20">
                  <c:v>78.120679999999979</c:v>
                </c:pt>
                <c:pt idx="21">
                  <c:v>78.192969999999974</c:v>
                </c:pt>
                <c:pt idx="22">
                  <c:v>78.157859999999999</c:v>
                </c:pt>
                <c:pt idx="23">
                  <c:v>78.15992</c:v>
                </c:pt>
                <c:pt idx="24">
                  <c:v>78.178509999999918</c:v>
                </c:pt>
                <c:pt idx="25">
                  <c:v>78.22808999999998</c:v>
                </c:pt>
                <c:pt idx="26">
                  <c:v>78.252879999999948</c:v>
                </c:pt>
                <c:pt idx="27">
                  <c:v>78.223960000000005</c:v>
                </c:pt>
                <c:pt idx="28">
                  <c:v>78.213630000000023</c:v>
                </c:pt>
                <c:pt idx="29">
                  <c:v>78.269400000000005</c:v>
                </c:pt>
                <c:pt idx="30">
                  <c:v>78.329309999999978</c:v>
                </c:pt>
                <c:pt idx="31">
                  <c:v>78.263200000000026</c:v>
                </c:pt>
                <c:pt idx="32">
                  <c:v>78.325169999999986</c:v>
                </c:pt>
                <c:pt idx="33">
                  <c:v>78.403670000000005</c:v>
                </c:pt>
                <c:pt idx="34">
                  <c:v>78.459440000000001</c:v>
                </c:pt>
                <c:pt idx="35">
                  <c:v>78.453239999999994</c:v>
                </c:pt>
                <c:pt idx="36">
                  <c:v>78.449110000000061</c:v>
                </c:pt>
                <c:pt idx="37">
                  <c:v>78.449110000000061</c:v>
                </c:pt>
                <c:pt idx="38">
                  <c:v>78.434650000000062</c:v>
                </c:pt>
                <c:pt idx="39">
                  <c:v>78.397470000000013</c:v>
                </c:pt>
                <c:pt idx="40">
                  <c:v>78.428460000000001</c:v>
                </c:pt>
                <c:pt idx="41">
                  <c:v>78.500749999999982</c:v>
                </c:pt>
                <c:pt idx="42">
                  <c:v>78.403670000000005</c:v>
                </c:pt>
                <c:pt idx="43">
                  <c:v>78.409870000000012</c:v>
                </c:pt>
                <c:pt idx="44">
                  <c:v>78.389210000000006</c:v>
                </c:pt>
                <c:pt idx="45">
                  <c:v>78.366489999999999</c:v>
                </c:pt>
                <c:pt idx="46">
                  <c:v>78.492490000000004</c:v>
                </c:pt>
                <c:pt idx="47">
                  <c:v>78.444980000000044</c:v>
                </c:pt>
                <c:pt idx="48">
                  <c:v>78.432590000000005</c:v>
                </c:pt>
              </c:numCache>
            </c:numRef>
          </c:val>
          <c:smooth val="0"/>
          <c:extLst>
            <c:ext xmlns:c16="http://schemas.microsoft.com/office/drawing/2014/chart" uri="{C3380CC4-5D6E-409C-BE32-E72D297353CC}">
              <c16:uniqueId val="{00000000-C5A2-43CD-98E2-C7517505147C}"/>
            </c:ext>
          </c:extLst>
        </c:ser>
        <c:dLbls>
          <c:showLegendKey val="0"/>
          <c:showVal val="0"/>
          <c:showCatName val="0"/>
          <c:showSerName val="0"/>
          <c:showPercent val="0"/>
          <c:showBubbleSize val="0"/>
        </c:dLbls>
        <c:marker val="1"/>
        <c:smooth val="0"/>
        <c:axId val="153129344"/>
        <c:axId val="153131648"/>
      </c:lineChart>
      <c:catAx>
        <c:axId val="153129344"/>
        <c:scaling>
          <c:orientation val="minMax"/>
        </c:scaling>
        <c:delete val="0"/>
        <c:axPos val="b"/>
        <c:title>
          <c:tx>
            <c:rich>
              <a:bodyPr/>
              <a:lstStyle/>
              <a:p>
                <a:pPr>
                  <a:defRPr/>
                </a:pPr>
                <a:r>
                  <a:rPr lang="en-US"/>
                  <a:t>PC </a:t>
                </a:r>
              </a:p>
            </c:rich>
          </c:tx>
          <c:overlay val="0"/>
        </c:title>
        <c:numFmt formatCode="General" sourceLinked="1"/>
        <c:majorTickMark val="out"/>
        <c:minorTickMark val="none"/>
        <c:tickLblPos val="nextTo"/>
        <c:crossAx val="153131648"/>
        <c:crosses val="autoZero"/>
        <c:auto val="1"/>
        <c:lblAlgn val="ctr"/>
        <c:lblOffset val="100"/>
        <c:noMultiLvlLbl val="0"/>
      </c:catAx>
      <c:valAx>
        <c:axId val="153131648"/>
        <c:scaling>
          <c:orientation val="minMax"/>
          <c:max val="80"/>
          <c:min val="75"/>
        </c:scaling>
        <c:delete val="0"/>
        <c:axPos val="l"/>
        <c:majorGridlines/>
        <c:title>
          <c:tx>
            <c:rich>
              <a:bodyPr rot="-5400000" vert="horz"/>
              <a:lstStyle/>
              <a:p>
                <a:pPr>
                  <a:defRPr/>
                </a:pPr>
                <a:r>
                  <a:rPr lang="en-US"/>
                  <a:t>Accuracy</a:t>
                </a:r>
              </a:p>
            </c:rich>
          </c:tx>
          <c:overlay val="0"/>
        </c:title>
        <c:numFmt formatCode="0.00" sourceLinked="1"/>
        <c:majorTickMark val="out"/>
        <c:minorTickMark val="none"/>
        <c:tickLblPos val="nextTo"/>
        <c:spPr>
          <a:ln w="3175" cmpd="sng"/>
        </c:spPr>
        <c:crossAx val="153129344"/>
        <c:crosses val="autoZero"/>
        <c:crossBetween val="between"/>
      </c:valAx>
    </c:plotArea>
    <c:legend>
      <c:legendPos val="t"/>
      <c:overlay val="0"/>
      <c:txPr>
        <a:bodyPr/>
        <a:lstStyle/>
        <a:p>
          <a:pPr>
            <a:defRPr sz="140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2"/>
          <c:order val="0"/>
          <c:tx>
            <c:strRef>
              <c:f>Sheet1!$C$1</c:f>
              <c:strCache>
                <c:ptCount val="1"/>
                <c:pt idx="0">
                  <c:v>Target=1</c:v>
                </c:pt>
              </c:strCache>
            </c:strRef>
          </c:tx>
          <c:spPr>
            <a:ln w="3175" cmpd="sng"/>
          </c:spPr>
          <c:marker>
            <c:symbol val="diamond"/>
            <c:size val="3"/>
          </c:marker>
          <c:cat>
            <c:numRef>
              <c:f>Sheet1!$A$2:$A$50</c:f>
              <c:numCache>
                <c:formatCode>General</c:formatCode>
                <c:ptCount val="49"/>
                <c:pt idx="0">
                  <c:v>2</c:v>
                </c:pt>
                <c:pt idx="1">
                  <c:v>3</c:v>
                </c:pt>
                <c:pt idx="2">
                  <c:v>5</c:v>
                </c:pt>
                <c:pt idx="3">
                  <c:v>10</c:v>
                </c:pt>
                <c:pt idx="4">
                  <c:v>15</c:v>
                </c:pt>
                <c:pt idx="5">
                  <c:v>20</c:v>
                </c:pt>
                <c:pt idx="6">
                  <c:v>25</c:v>
                </c:pt>
                <c:pt idx="7">
                  <c:v>30</c:v>
                </c:pt>
                <c:pt idx="8">
                  <c:v>35</c:v>
                </c:pt>
                <c:pt idx="9">
                  <c:v>40</c:v>
                </c:pt>
                <c:pt idx="10">
                  <c:v>45</c:v>
                </c:pt>
                <c:pt idx="11">
                  <c:v>50</c:v>
                </c:pt>
                <c:pt idx="12">
                  <c:v>55</c:v>
                </c:pt>
                <c:pt idx="13">
                  <c:v>60</c:v>
                </c:pt>
                <c:pt idx="14">
                  <c:v>65</c:v>
                </c:pt>
                <c:pt idx="15">
                  <c:v>70</c:v>
                </c:pt>
                <c:pt idx="16">
                  <c:v>75</c:v>
                </c:pt>
                <c:pt idx="17">
                  <c:v>80</c:v>
                </c:pt>
                <c:pt idx="18">
                  <c:v>85</c:v>
                </c:pt>
                <c:pt idx="19">
                  <c:v>90</c:v>
                </c:pt>
                <c:pt idx="20">
                  <c:v>95</c:v>
                </c:pt>
                <c:pt idx="21">
                  <c:v>100</c:v>
                </c:pt>
                <c:pt idx="22">
                  <c:v>105</c:v>
                </c:pt>
                <c:pt idx="23">
                  <c:v>110</c:v>
                </c:pt>
                <c:pt idx="24">
                  <c:v>115</c:v>
                </c:pt>
                <c:pt idx="25">
                  <c:v>120</c:v>
                </c:pt>
                <c:pt idx="26">
                  <c:v>125</c:v>
                </c:pt>
                <c:pt idx="27">
                  <c:v>130</c:v>
                </c:pt>
                <c:pt idx="28">
                  <c:v>135</c:v>
                </c:pt>
                <c:pt idx="29">
                  <c:v>140</c:v>
                </c:pt>
                <c:pt idx="30">
                  <c:v>145</c:v>
                </c:pt>
                <c:pt idx="31">
                  <c:v>150</c:v>
                </c:pt>
                <c:pt idx="32">
                  <c:v>155</c:v>
                </c:pt>
                <c:pt idx="33">
                  <c:v>160</c:v>
                </c:pt>
                <c:pt idx="34">
                  <c:v>165</c:v>
                </c:pt>
                <c:pt idx="35">
                  <c:v>170</c:v>
                </c:pt>
                <c:pt idx="36">
                  <c:v>175</c:v>
                </c:pt>
                <c:pt idx="37">
                  <c:v>180</c:v>
                </c:pt>
                <c:pt idx="38">
                  <c:v>185</c:v>
                </c:pt>
                <c:pt idx="39">
                  <c:v>190</c:v>
                </c:pt>
                <c:pt idx="40">
                  <c:v>195</c:v>
                </c:pt>
                <c:pt idx="41">
                  <c:v>200</c:v>
                </c:pt>
                <c:pt idx="42">
                  <c:v>210</c:v>
                </c:pt>
                <c:pt idx="43">
                  <c:v>220</c:v>
                </c:pt>
                <c:pt idx="44">
                  <c:v>240</c:v>
                </c:pt>
                <c:pt idx="45">
                  <c:v>260</c:v>
                </c:pt>
                <c:pt idx="46">
                  <c:v>280</c:v>
                </c:pt>
                <c:pt idx="47">
                  <c:v>300</c:v>
                </c:pt>
                <c:pt idx="48">
                  <c:v>320</c:v>
                </c:pt>
              </c:numCache>
            </c:numRef>
          </c:cat>
          <c:val>
            <c:numRef>
              <c:f>Sheet1!$C$2:$C$50</c:f>
              <c:numCache>
                <c:formatCode>0.00</c:formatCode>
                <c:ptCount val="49"/>
                <c:pt idx="0">
                  <c:v>4.1367069999999986</c:v>
                </c:pt>
                <c:pt idx="1">
                  <c:v>10.794500000000001</c:v>
                </c:pt>
                <c:pt idx="2">
                  <c:v>12.596540000000006</c:v>
                </c:pt>
                <c:pt idx="3">
                  <c:v>13.20905</c:v>
                </c:pt>
                <c:pt idx="4">
                  <c:v>15.233019999999998</c:v>
                </c:pt>
                <c:pt idx="5">
                  <c:v>15.348420000000001</c:v>
                </c:pt>
                <c:pt idx="6">
                  <c:v>16.89303</c:v>
                </c:pt>
                <c:pt idx="7">
                  <c:v>17.523299999999985</c:v>
                </c:pt>
                <c:pt idx="8">
                  <c:v>18.05593</c:v>
                </c:pt>
                <c:pt idx="9">
                  <c:v>18.4376</c:v>
                </c:pt>
                <c:pt idx="10">
                  <c:v>18.881489999999989</c:v>
                </c:pt>
                <c:pt idx="11">
                  <c:v>19.227699999999984</c:v>
                </c:pt>
                <c:pt idx="12">
                  <c:v>19.334219999999988</c:v>
                </c:pt>
                <c:pt idx="13">
                  <c:v>19.671550000000011</c:v>
                </c:pt>
                <c:pt idx="14">
                  <c:v>19.724810000000005</c:v>
                </c:pt>
                <c:pt idx="15">
                  <c:v>19.742569999999983</c:v>
                </c:pt>
                <c:pt idx="16">
                  <c:v>20.026629999999983</c:v>
                </c:pt>
                <c:pt idx="17">
                  <c:v>20.230799999999984</c:v>
                </c:pt>
                <c:pt idx="18">
                  <c:v>20.408339999999978</c:v>
                </c:pt>
                <c:pt idx="19">
                  <c:v>20.577010000000001</c:v>
                </c:pt>
                <c:pt idx="20">
                  <c:v>20.692409999999985</c:v>
                </c:pt>
                <c:pt idx="21">
                  <c:v>20.932089999999985</c:v>
                </c:pt>
                <c:pt idx="22">
                  <c:v>21.18065</c:v>
                </c:pt>
                <c:pt idx="23">
                  <c:v>21.09188000000001</c:v>
                </c:pt>
                <c:pt idx="24">
                  <c:v>21.225029999999983</c:v>
                </c:pt>
                <c:pt idx="25">
                  <c:v>21.438079999999989</c:v>
                </c:pt>
                <c:pt idx="26">
                  <c:v>21.606750000000005</c:v>
                </c:pt>
                <c:pt idx="27">
                  <c:v>21.588989999999985</c:v>
                </c:pt>
                <c:pt idx="28">
                  <c:v>21.580119999999983</c:v>
                </c:pt>
                <c:pt idx="29">
                  <c:v>21.686639999999983</c:v>
                </c:pt>
                <c:pt idx="30">
                  <c:v>21.890809999999988</c:v>
                </c:pt>
                <c:pt idx="31">
                  <c:v>22.006209999999989</c:v>
                </c:pt>
                <c:pt idx="32">
                  <c:v>22.07723</c:v>
                </c:pt>
                <c:pt idx="33">
                  <c:v>22.201509999999985</c:v>
                </c:pt>
                <c:pt idx="34">
                  <c:v>22.609850000000023</c:v>
                </c:pt>
                <c:pt idx="35">
                  <c:v>22.55659</c:v>
                </c:pt>
                <c:pt idx="36">
                  <c:v>22.600980000000011</c:v>
                </c:pt>
                <c:pt idx="37">
                  <c:v>22.73413</c:v>
                </c:pt>
                <c:pt idx="38">
                  <c:v>22.69861999999998</c:v>
                </c:pt>
                <c:pt idx="39">
                  <c:v>22.663119999999989</c:v>
                </c:pt>
                <c:pt idx="40">
                  <c:v>22.787389999999981</c:v>
                </c:pt>
                <c:pt idx="41">
                  <c:v>23.071459999999988</c:v>
                </c:pt>
                <c:pt idx="42">
                  <c:v>23.18582</c:v>
                </c:pt>
                <c:pt idx="43">
                  <c:v>23.26596</c:v>
                </c:pt>
                <c:pt idx="44">
                  <c:v>23.586499999999983</c:v>
                </c:pt>
                <c:pt idx="45">
                  <c:v>23.50637</c:v>
                </c:pt>
                <c:pt idx="46">
                  <c:v>23.960469999999983</c:v>
                </c:pt>
                <c:pt idx="47">
                  <c:v>24.102930000000001</c:v>
                </c:pt>
                <c:pt idx="48">
                  <c:v>24.031700000000001</c:v>
                </c:pt>
              </c:numCache>
            </c:numRef>
          </c:val>
          <c:smooth val="0"/>
          <c:extLst>
            <c:ext xmlns:c16="http://schemas.microsoft.com/office/drawing/2014/chart" uri="{C3380CC4-5D6E-409C-BE32-E72D297353CC}">
              <c16:uniqueId val="{00000000-0014-4E01-9F4A-7C5F85D9A7AF}"/>
            </c:ext>
          </c:extLst>
        </c:ser>
        <c:dLbls>
          <c:showLegendKey val="0"/>
          <c:showVal val="0"/>
          <c:showCatName val="0"/>
          <c:showSerName val="0"/>
          <c:showPercent val="0"/>
          <c:showBubbleSize val="0"/>
        </c:dLbls>
        <c:marker val="1"/>
        <c:smooth val="0"/>
        <c:axId val="153753856"/>
        <c:axId val="153756032"/>
      </c:lineChart>
      <c:catAx>
        <c:axId val="153753856"/>
        <c:scaling>
          <c:orientation val="minMax"/>
        </c:scaling>
        <c:delete val="0"/>
        <c:axPos val="b"/>
        <c:title>
          <c:tx>
            <c:rich>
              <a:bodyPr/>
              <a:lstStyle/>
              <a:p>
                <a:pPr>
                  <a:defRPr/>
                </a:pPr>
                <a:r>
                  <a:rPr lang="en-US"/>
                  <a:t>PC </a:t>
                </a:r>
              </a:p>
            </c:rich>
          </c:tx>
          <c:overlay val="0"/>
        </c:title>
        <c:numFmt formatCode="General" sourceLinked="1"/>
        <c:majorTickMark val="out"/>
        <c:minorTickMark val="none"/>
        <c:tickLblPos val="nextTo"/>
        <c:crossAx val="153756032"/>
        <c:crosses val="autoZero"/>
        <c:auto val="1"/>
        <c:lblAlgn val="ctr"/>
        <c:lblOffset val="100"/>
        <c:noMultiLvlLbl val="0"/>
      </c:catAx>
      <c:valAx>
        <c:axId val="153756032"/>
        <c:scaling>
          <c:orientation val="minMax"/>
          <c:max val="100"/>
          <c:min val="0"/>
        </c:scaling>
        <c:delete val="0"/>
        <c:axPos val="l"/>
        <c:majorGridlines/>
        <c:title>
          <c:tx>
            <c:rich>
              <a:bodyPr rot="-5400000" vert="horz"/>
              <a:lstStyle/>
              <a:p>
                <a:pPr>
                  <a:defRPr/>
                </a:pPr>
                <a:r>
                  <a:rPr lang="en-US"/>
                  <a:t>Accuracy</a:t>
                </a:r>
              </a:p>
            </c:rich>
          </c:tx>
          <c:overlay val="0"/>
        </c:title>
        <c:numFmt formatCode="0.00" sourceLinked="1"/>
        <c:majorTickMark val="out"/>
        <c:minorTickMark val="none"/>
        <c:tickLblPos val="nextTo"/>
        <c:spPr>
          <a:ln w="3175" cmpd="sng"/>
        </c:spPr>
        <c:crossAx val="153753856"/>
        <c:crosses val="autoZero"/>
        <c:crossBetween val="between"/>
      </c:valAx>
    </c:plotArea>
    <c:legend>
      <c:legendPos val="t"/>
      <c:overlay val="0"/>
      <c:txPr>
        <a:bodyPr/>
        <a:lstStyle/>
        <a:p>
          <a:pPr>
            <a:defRPr sz="1400"/>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Overall</c:v>
                </c:pt>
              </c:strCache>
            </c:strRef>
          </c:tx>
          <c:invertIfNegative val="0"/>
          <c:dLbls>
            <c:dLbl>
              <c:idx val="5"/>
              <c:tx>
                <c:rich>
                  <a:bodyPr/>
                  <a:lstStyle/>
                  <a:p>
                    <a:r>
                      <a:rPr lang="en-US"/>
                      <a:t>80.0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4E-4731-B4BA-4FA5EF61952B}"/>
                </c:ext>
              </c:extLst>
            </c:dLbl>
            <c:spPr>
              <a:noFill/>
              <a:ln>
                <a:noFill/>
              </a:ln>
              <a:effectLst/>
            </c:spPr>
            <c:txPr>
              <a:bodyPr/>
              <a:lstStyle/>
              <a:p>
                <a:pPr>
                  <a:defRPr sz="1200" b="0" i="1">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KNN</c:v>
                </c:pt>
                <c:pt idx="1">
                  <c:v>SVM</c:v>
                </c:pt>
                <c:pt idx="2">
                  <c:v>LDA</c:v>
                </c:pt>
                <c:pt idx="3">
                  <c:v>Random Forest</c:v>
                </c:pt>
                <c:pt idx="4">
                  <c:v>Logistic Regression</c:v>
                </c:pt>
                <c:pt idx="5">
                  <c:v>Xgboost</c:v>
                </c:pt>
              </c:strCache>
            </c:strRef>
          </c:cat>
          <c:val>
            <c:numRef>
              <c:f>Sheet1!$B$2:$B$7</c:f>
              <c:numCache>
                <c:formatCode>0.0</c:formatCode>
                <c:ptCount val="6"/>
                <c:pt idx="0">
                  <c:v>76.97</c:v>
                </c:pt>
                <c:pt idx="1">
                  <c:v>78.08</c:v>
                </c:pt>
                <c:pt idx="2">
                  <c:v>77.790000000000006</c:v>
                </c:pt>
                <c:pt idx="3">
                  <c:v>78.98</c:v>
                </c:pt>
                <c:pt idx="4">
                  <c:v>79.209999999999994</c:v>
                </c:pt>
                <c:pt idx="5">
                  <c:v>80</c:v>
                </c:pt>
              </c:numCache>
            </c:numRef>
          </c:val>
          <c:extLst>
            <c:ext xmlns:c16="http://schemas.microsoft.com/office/drawing/2014/chart" uri="{C3380CC4-5D6E-409C-BE32-E72D297353CC}">
              <c16:uniqueId val="{00000001-3D4E-4731-B4BA-4FA5EF61952B}"/>
            </c:ext>
          </c:extLst>
        </c:ser>
        <c:ser>
          <c:idx val="1"/>
          <c:order val="1"/>
          <c:tx>
            <c:strRef>
              <c:f>Sheet1!$C$1</c:f>
              <c:strCache>
                <c:ptCount val="1"/>
                <c:pt idx="0">
                  <c:v>Target =1</c:v>
                </c:pt>
              </c:strCache>
            </c:strRef>
          </c:tx>
          <c:invertIfNegative val="0"/>
          <c:dLbls>
            <c:spPr>
              <a:noFill/>
              <a:ln>
                <a:noFill/>
              </a:ln>
              <a:effectLst/>
            </c:spPr>
            <c:txPr>
              <a:bodyPr rot="0" anchor="ctr" anchorCtr="1"/>
              <a:lstStyle/>
              <a:p>
                <a:pPr>
                  <a:defRPr sz="1200" b="0" i="1" u="none">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KNN</c:v>
                </c:pt>
                <c:pt idx="1">
                  <c:v>SVM</c:v>
                </c:pt>
                <c:pt idx="2">
                  <c:v>LDA</c:v>
                </c:pt>
                <c:pt idx="3">
                  <c:v>Random Forest</c:v>
                </c:pt>
                <c:pt idx="4">
                  <c:v>Logistic Regression</c:v>
                </c:pt>
                <c:pt idx="5">
                  <c:v>Xgboost</c:v>
                </c:pt>
              </c:strCache>
            </c:strRef>
          </c:cat>
          <c:val>
            <c:numRef>
              <c:f>Sheet1!$C$2:$C$7</c:f>
              <c:numCache>
                <c:formatCode>0.0</c:formatCode>
                <c:ptCount val="6"/>
                <c:pt idx="0">
                  <c:v>6.6099999999999977</c:v>
                </c:pt>
                <c:pt idx="1">
                  <c:v>13.27</c:v>
                </c:pt>
                <c:pt idx="2">
                  <c:v>19</c:v>
                </c:pt>
                <c:pt idx="3">
                  <c:v>20.07</c:v>
                </c:pt>
                <c:pt idx="4">
                  <c:v>28.05</c:v>
                </c:pt>
                <c:pt idx="5">
                  <c:v>26.77999999999999</c:v>
                </c:pt>
              </c:numCache>
            </c:numRef>
          </c:val>
          <c:extLst>
            <c:ext xmlns:c16="http://schemas.microsoft.com/office/drawing/2014/chart" uri="{C3380CC4-5D6E-409C-BE32-E72D297353CC}">
              <c16:uniqueId val="{00000002-3D4E-4731-B4BA-4FA5EF61952B}"/>
            </c:ext>
          </c:extLst>
        </c:ser>
        <c:dLbls>
          <c:showLegendKey val="0"/>
          <c:showVal val="1"/>
          <c:showCatName val="0"/>
          <c:showSerName val="0"/>
          <c:showPercent val="0"/>
          <c:showBubbleSize val="0"/>
        </c:dLbls>
        <c:gapWidth val="150"/>
        <c:axId val="153803008"/>
        <c:axId val="153690112"/>
      </c:barChart>
      <c:catAx>
        <c:axId val="153803008"/>
        <c:scaling>
          <c:orientation val="minMax"/>
        </c:scaling>
        <c:delete val="0"/>
        <c:axPos val="b"/>
        <c:numFmt formatCode="General" sourceLinked="0"/>
        <c:majorTickMark val="out"/>
        <c:minorTickMark val="none"/>
        <c:tickLblPos val="nextTo"/>
        <c:txPr>
          <a:bodyPr rot="-2700000" vert="horz"/>
          <a:lstStyle/>
          <a:p>
            <a:pPr>
              <a:defRPr sz="1400" b="1" i="0"/>
            </a:pPr>
            <a:endParaRPr lang="en-US"/>
          </a:p>
        </c:txPr>
        <c:crossAx val="153690112"/>
        <c:crosses val="autoZero"/>
        <c:auto val="1"/>
        <c:lblAlgn val="ctr"/>
        <c:lblOffset val="100"/>
        <c:noMultiLvlLbl val="0"/>
      </c:catAx>
      <c:valAx>
        <c:axId val="153690112"/>
        <c:scaling>
          <c:orientation val="minMax"/>
          <c:max val="100"/>
        </c:scaling>
        <c:delete val="0"/>
        <c:axPos val="l"/>
        <c:majorGridlines/>
        <c:title>
          <c:tx>
            <c:rich>
              <a:bodyPr rot="-5400000" vert="horz"/>
              <a:lstStyle/>
              <a:p>
                <a:pPr>
                  <a:defRPr sz="1400"/>
                </a:pPr>
                <a:r>
                  <a:rPr lang="en-US" sz="1400"/>
                  <a:t>Accuracy</a:t>
                </a:r>
              </a:p>
            </c:rich>
          </c:tx>
          <c:layout>
            <c:manualLayout>
              <c:xMode val="edge"/>
              <c:yMode val="edge"/>
              <c:x val="1.4285714285714301E-2"/>
              <c:y val="0.31675922088686298"/>
            </c:manualLayout>
          </c:layout>
          <c:overlay val="0"/>
        </c:title>
        <c:numFmt formatCode="0.0" sourceLinked="1"/>
        <c:majorTickMark val="out"/>
        <c:minorTickMark val="none"/>
        <c:tickLblPos val="nextTo"/>
        <c:crossAx val="153803008"/>
        <c:crosses val="autoZero"/>
        <c:crossBetween val="between"/>
      </c:valAx>
    </c:plotArea>
    <c:legend>
      <c:legendPos val="t"/>
      <c:overlay val="0"/>
      <c:txPr>
        <a:bodyPr/>
        <a:lstStyle/>
        <a:p>
          <a:pPr>
            <a:defRPr sz="1400" b="1" i="0"/>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dirty="0"/>
              <a:t>Accuracy of</a:t>
            </a:r>
            <a:r>
              <a:rPr lang="en-US" altLang="zh-CN" baseline="0" dirty="0"/>
              <a:t> Base Model</a:t>
            </a:r>
            <a:endParaRPr lang="en-US" dirty="0"/>
          </a:p>
        </c:rich>
      </c:tx>
      <c:overlay val="0"/>
    </c:title>
    <c:autoTitleDeleted val="0"/>
    <c:plotArea>
      <c:layout/>
      <c:lineChart>
        <c:grouping val="standard"/>
        <c:varyColors val="0"/>
        <c:ser>
          <c:idx val="0"/>
          <c:order val="0"/>
          <c:tx>
            <c:strRef>
              <c:f>Sheet1!$H$13</c:f>
              <c:strCache>
                <c:ptCount val="1"/>
                <c:pt idx="0">
                  <c:v>Accuracy </c:v>
                </c:pt>
              </c:strCache>
            </c:strRef>
          </c:tx>
          <c:cat>
            <c:strRef>
              <c:f>Sheet1!$G$14:$G$19</c:f>
              <c:strCache>
                <c:ptCount val="6"/>
                <c:pt idx="0">
                  <c:v>XGB1</c:v>
                </c:pt>
                <c:pt idx="1">
                  <c:v>XGB2</c:v>
                </c:pt>
                <c:pt idx="2">
                  <c:v>XGB3</c:v>
                </c:pt>
                <c:pt idx="3">
                  <c:v>Logistic regression1</c:v>
                </c:pt>
                <c:pt idx="4">
                  <c:v>Logistic regression2</c:v>
                </c:pt>
                <c:pt idx="5">
                  <c:v>Random Forest+PCA </c:v>
                </c:pt>
              </c:strCache>
            </c:strRef>
          </c:cat>
          <c:val>
            <c:numRef>
              <c:f>Sheet1!$H$14:$H$19</c:f>
              <c:numCache>
                <c:formatCode>0.00%</c:formatCode>
                <c:ptCount val="6"/>
                <c:pt idx="0">
                  <c:v>0.80030000000000001</c:v>
                </c:pt>
                <c:pt idx="1">
                  <c:v>0.79570000000000163</c:v>
                </c:pt>
                <c:pt idx="2">
                  <c:v>0.79520000000000002</c:v>
                </c:pt>
                <c:pt idx="3">
                  <c:v>0.78200000000000003</c:v>
                </c:pt>
                <c:pt idx="4">
                  <c:v>0.79120000000000001</c:v>
                </c:pt>
                <c:pt idx="5">
                  <c:v>0.77620000000000211</c:v>
                </c:pt>
              </c:numCache>
            </c:numRef>
          </c:val>
          <c:smooth val="0"/>
          <c:extLst>
            <c:ext xmlns:c16="http://schemas.microsoft.com/office/drawing/2014/chart" uri="{C3380CC4-5D6E-409C-BE32-E72D297353CC}">
              <c16:uniqueId val="{00000000-07AA-47A9-B149-93B10C2A15EA}"/>
            </c:ext>
          </c:extLst>
        </c:ser>
        <c:ser>
          <c:idx val="1"/>
          <c:order val="1"/>
          <c:tx>
            <c:strRef>
              <c:f>Sheet1!$I$13</c:f>
              <c:strCache>
                <c:ptCount val="1"/>
                <c:pt idx="0">
                  <c:v>Accuracy (target=1)</c:v>
                </c:pt>
              </c:strCache>
            </c:strRef>
          </c:tx>
          <c:cat>
            <c:strRef>
              <c:f>Sheet1!$G$14:$G$19</c:f>
              <c:strCache>
                <c:ptCount val="6"/>
                <c:pt idx="0">
                  <c:v>XGB1</c:v>
                </c:pt>
                <c:pt idx="1">
                  <c:v>XGB2</c:v>
                </c:pt>
                <c:pt idx="2">
                  <c:v>XGB3</c:v>
                </c:pt>
                <c:pt idx="3">
                  <c:v>Logistic regression1</c:v>
                </c:pt>
                <c:pt idx="4">
                  <c:v>Logistic regression2</c:v>
                </c:pt>
                <c:pt idx="5">
                  <c:v>Random Forest+PCA </c:v>
                </c:pt>
              </c:strCache>
            </c:strRef>
          </c:cat>
          <c:val>
            <c:numRef>
              <c:f>Sheet1!$I$14:$I$19</c:f>
              <c:numCache>
                <c:formatCode>0.00%</c:formatCode>
                <c:ptCount val="6"/>
                <c:pt idx="0">
                  <c:v>0.2853000000000015</c:v>
                </c:pt>
                <c:pt idx="1">
                  <c:v>0.27860000000000001</c:v>
                </c:pt>
                <c:pt idx="2">
                  <c:v>0.27740000000000031</c:v>
                </c:pt>
                <c:pt idx="3">
                  <c:v>0.2681</c:v>
                </c:pt>
                <c:pt idx="4">
                  <c:v>0.28050000000000008</c:v>
                </c:pt>
                <c:pt idx="5">
                  <c:v>0.20880000000000001</c:v>
                </c:pt>
              </c:numCache>
            </c:numRef>
          </c:val>
          <c:smooth val="0"/>
          <c:extLst>
            <c:ext xmlns:c16="http://schemas.microsoft.com/office/drawing/2014/chart" uri="{C3380CC4-5D6E-409C-BE32-E72D297353CC}">
              <c16:uniqueId val="{00000001-07AA-47A9-B149-93B10C2A15EA}"/>
            </c:ext>
          </c:extLst>
        </c:ser>
        <c:dLbls>
          <c:showLegendKey val="0"/>
          <c:showVal val="0"/>
          <c:showCatName val="0"/>
          <c:showSerName val="0"/>
          <c:showPercent val="0"/>
          <c:showBubbleSize val="0"/>
        </c:dLbls>
        <c:marker val="1"/>
        <c:smooth val="0"/>
        <c:axId val="153907968"/>
        <c:axId val="153909504"/>
      </c:lineChart>
      <c:catAx>
        <c:axId val="153907968"/>
        <c:scaling>
          <c:orientation val="minMax"/>
        </c:scaling>
        <c:delete val="0"/>
        <c:axPos val="b"/>
        <c:numFmt formatCode="General" sourceLinked="1"/>
        <c:majorTickMark val="none"/>
        <c:minorTickMark val="none"/>
        <c:tickLblPos val="nextTo"/>
        <c:crossAx val="153909504"/>
        <c:crosses val="autoZero"/>
        <c:auto val="1"/>
        <c:lblAlgn val="ctr"/>
        <c:lblOffset val="100"/>
        <c:noMultiLvlLbl val="0"/>
      </c:catAx>
      <c:valAx>
        <c:axId val="153909504"/>
        <c:scaling>
          <c:orientation val="minMax"/>
        </c:scaling>
        <c:delete val="0"/>
        <c:axPos val="l"/>
        <c:majorGridlines/>
        <c:numFmt formatCode="0.00%" sourceLinked="1"/>
        <c:majorTickMark val="none"/>
        <c:minorTickMark val="none"/>
        <c:tickLblPos val="nextTo"/>
        <c:spPr>
          <a:ln w="9525">
            <a:noFill/>
          </a:ln>
        </c:spPr>
        <c:crossAx val="153907968"/>
        <c:crosses val="autoZero"/>
        <c:crossBetween val="between"/>
        <c:majorUnit val="0.2"/>
        <c:minorUnit val="0.1"/>
      </c:valAx>
    </c:plotArea>
    <c:legend>
      <c:legendPos val="b"/>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dirty="0"/>
              <a:t>Accuracy of</a:t>
            </a:r>
            <a:r>
              <a:rPr lang="en-US" altLang="zh-CN" baseline="0" dirty="0"/>
              <a:t> Base Model</a:t>
            </a:r>
            <a:endParaRPr lang="en-US" dirty="0"/>
          </a:p>
        </c:rich>
      </c:tx>
      <c:overlay val="0"/>
    </c:title>
    <c:autoTitleDeleted val="0"/>
    <c:plotArea>
      <c:layout/>
      <c:lineChart>
        <c:grouping val="standard"/>
        <c:varyColors val="0"/>
        <c:ser>
          <c:idx val="0"/>
          <c:order val="0"/>
          <c:tx>
            <c:strRef>
              <c:f>Sheet1!$H$13</c:f>
              <c:strCache>
                <c:ptCount val="1"/>
                <c:pt idx="0">
                  <c:v>Accuracy </c:v>
                </c:pt>
              </c:strCache>
            </c:strRef>
          </c:tx>
          <c:cat>
            <c:strRef>
              <c:f>Sheet1!$G$14:$G$19</c:f>
              <c:strCache>
                <c:ptCount val="6"/>
                <c:pt idx="0">
                  <c:v>XGB1</c:v>
                </c:pt>
                <c:pt idx="1">
                  <c:v>XGB2</c:v>
                </c:pt>
                <c:pt idx="2">
                  <c:v>XGB3</c:v>
                </c:pt>
                <c:pt idx="3">
                  <c:v>Logistic regression1</c:v>
                </c:pt>
                <c:pt idx="4">
                  <c:v>Logistic regression2</c:v>
                </c:pt>
                <c:pt idx="5">
                  <c:v>Random Forest+PCA </c:v>
                </c:pt>
              </c:strCache>
            </c:strRef>
          </c:cat>
          <c:val>
            <c:numRef>
              <c:f>Sheet1!$H$14:$H$19</c:f>
              <c:numCache>
                <c:formatCode>0.00%</c:formatCode>
                <c:ptCount val="6"/>
                <c:pt idx="0">
                  <c:v>0.80030000000000001</c:v>
                </c:pt>
                <c:pt idx="1">
                  <c:v>0.79570000000000163</c:v>
                </c:pt>
                <c:pt idx="2">
                  <c:v>0.79520000000000002</c:v>
                </c:pt>
                <c:pt idx="3">
                  <c:v>0.78200000000000003</c:v>
                </c:pt>
                <c:pt idx="4">
                  <c:v>0.79120000000000001</c:v>
                </c:pt>
                <c:pt idx="5">
                  <c:v>0.77620000000000211</c:v>
                </c:pt>
              </c:numCache>
            </c:numRef>
          </c:val>
          <c:smooth val="0"/>
          <c:extLst>
            <c:ext xmlns:c16="http://schemas.microsoft.com/office/drawing/2014/chart" uri="{C3380CC4-5D6E-409C-BE32-E72D297353CC}">
              <c16:uniqueId val="{00000000-474D-4A97-8788-7D2D0582408D}"/>
            </c:ext>
          </c:extLst>
        </c:ser>
        <c:ser>
          <c:idx val="1"/>
          <c:order val="1"/>
          <c:tx>
            <c:strRef>
              <c:f>Sheet1!$I$13</c:f>
              <c:strCache>
                <c:ptCount val="1"/>
                <c:pt idx="0">
                  <c:v>Accuracy (target=1)</c:v>
                </c:pt>
              </c:strCache>
            </c:strRef>
          </c:tx>
          <c:cat>
            <c:strRef>
              <c:f>Sheet1!$G$14:$G$19</c:f>
              <c:strCache>
                <c:ptCount val="6"/>
                <c:pt idx="0">
                  <c:v>XGB1</c:v>
                </c:pt>
                <c:pt idx="1">
                  <c:v>XGB2</c:v>
                </c:pt>
                <c:pt idx="2">
                  <c:v>XGB3</c:v>
                </c:pt>
                <c:pt idx="3">
                  <c:v>Logistic regression1</c:v>
                </c:pt>
                <c:pt idx="4">
                  <c:v>Logistic regression2</c:v>
                </c:pt>
                <c:pt idx="5">
                  <c:v>Random Forest+PCA </c:v>
                </c:pt>
              </c:strCache>
            </c:strRef>
          </c:cat>
          <c:val>
            <c:numRef>
              <c:f>Sheet1!$I$14:$I$19</c:f>
              <c:numCache>
                <c:formatCode>0.00%</c:formatCode>
                <c:ptCount val="6"/>
                <c:pt idx="0">
                  <c:v>0.2853000000000005</c:v>
                </c:pt>
                <c:pt idx="1">
                  <c:v>0.27860000000000001</c:v>
                </c:pt>
                <c:pt idx="2">
                  <c:v>0.27740000000000031</c:v>
                </c:pt>
                <c:pt idx="3">
                  <c:v>0.2681</c:v>
                </c:pt>
                <c:pt idx="4">
                  <c:v>0.28050000000000008</c:v>
                </c:pt>
                <c:pt idx="5">
                  <c:v>0.20880000000000001</c:v>
                </c:pt>
              </c:numCache>
            </c:numRef>
          </c:val>
          <c:smooth val="0"/>
          <c:extLst>
            <c:ext xmlns:c16="http://schemas.microsoft.com/office/drawing/2014/chart" uri="{C3380CC4-5D6E-409C-BE32-E72D297353CC}">
              <c16:uniqueId val="{00000001-474D-4A97-8788-7D2D0582408D}"/>
            </c:ext>
          </c:extLst>
        </c:ser>
        <c:dLbls>
          <c:showLegendKey val="0"/>
          <c:showVal val="0"/>
          <c:showCatName val="0"/>
          <c:showSerName val="0"/>
          <c:showPercent val="0"/>
          <c:showBubbleSize val="0"/>
        </c:dLbls>
        <c:marker val="1"/>
        <c:smooth val="0"/>
        <c:axId val="153944448"/>
        <c:axId val="153945984"/>
      </c:lineChart>
      <c:catAx>
        <c:axId val="153944448"/>
        <c:scaling>
          <c:orientation val="minMax"/>
        </c:scaling>
        <c:delete val="0"/>
        <c:axPos val="b"/>
        <c:numFmt formatCode="General" sourceLinked="1"/>
        <c:majorTickMark val="none"/>
        <c:minorTickMark val="none"/>
        <c:tickLblPos val="nextTo"/>
        <c:crossAx val="153945984"/>
        <c:crosses val="autoZero"/>
        <c:auto val="1"/>
        <c:lblAlgn val="ctr"/>
        <c:lblOffset val="100"/>
        <c:noMultiLvlLbl val="0"/>
      </c:catAx>
      <c:valAx>
        <c:axId val="153945984"/>
        <c:scaling>
          <c:orientation val="minMax"/>
        </c:scaling>
        <c:delete val="0"/>
        <c:axPos val="l"/>
        <c:majorGridlines/>
        <c:numFmt formatCode="0.00%" sourceLinked="1"/>
        <c:majorTickMark val="none"/>
        <c:minorTickMark val="none"/>
        <c:tickLblPos val="nextTo"/>
        <c:spPr>
          <a:ln w="9525">
            <a:noFill/>
          </a:ln>
        </c:spPr>
        <c:crossAx val="153944448"/>
        <c:crosses val="autoZero"/>
        <c:crossBetween val="between"/>
        <c:majorUnit val="0.2"/>
        <c:minorUnit val="0.1"/>
      </c:valAx>
    </c:plotArea>
    <c:legend>
      <c:legendPos val="b"/>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8DFF83-59BC-2F4D-B3E5-5C33BB19F0D2}" type="doc">
      <dgm:prSet loTypeId="urn:microsoft.com/office/officeart/2005/8/layout/process2" loCatId="" qsTypeId="urn:microsoft.com/office/officeart/2005/8/quickstyle/simple4" qsCatId="simple" csTypeId="urn:microsoft.com/office/officeart/2005/8/colors/accent1_2" csCatId="accent1" phldr="1"/>
      <dgm:spPr/>
    </dgm:pt>
    <dgm:pt modelId="{BF744954-B549-7B48-B3F3-EE0B4B357A84}">
      <dgm:prSet phldrT="[Text]" custT="1"/>
      <dgm:spPr/>
      <dgm:t>
        <a:bodyPr/>
        <a:lstStyle/>
        <a:p>
          <a:r>
            <a:rPr lang="en-US" sz="1600" dirty="0"/>
            <a:t>Train dataset</a:t>
          </a:r>
        </a:p>
      </dgm:t>
    </dgm:pt>
    <dgm:pt modelId="{1875A8D7-2A92-0F4E-98B9-C432623B347A}" type="parTrans" cxnId="{B1BEF624-5450-D34E-AD20-3AD20C9F6F20}">
      <dgm:prSet/>
      <dgm:spPr/>
      <dgm:t>
        <a:bodyPr/>
        <a:lstStyle/>
        <a:p>
          <a:endParaRPr lang="en-US"/>
        </a:p>
      </dgm:t>
    </dgm:pt>
    <dgm:pt modelId="{215B9394-AD26-954D-BD99-344E7B4F8E9B}" type="sibTrans" cxnId="{B1BEF624-5450-D34E-AD20-3AD20C9F6F20}">
      <dgm:prSet/>
      <dgm:spPr/>
      <dgm:t>
        <a:bodyPr/>
        <a:lstStyle/>
        <a:p>
          <a:endParaRPr lang="en-US"/>
        </a:p>
      </dgm:t>
    </dgm:pt>
    <dgm:pt modelId="{A55FE0D0-23A0-924B-BE66-F4CD5CCB5252}">
      <dgm:prSet phldrT="[Text]" custT="1"/>
      <dgm:spPr/>
      <dgm:t>
        <a:bodyPr/>
        <a:lstStyle/>
        <a:p>
          <a:r>
            <a:rPr lang="en-US" sz="1600" dirty="0"/>
            <a:t>Predict based on each tree</a:t>
          </a:r>
        </a:p>
      </dgm:t>
    </dgm:pt>
    <dgm:pt modelId="{5DDE5001-AB02-7A42-A458-A0902AFF12B9}" type="parTrans" cxnId="{82BC73CF-EEC6-7348-8DD8-4BAFDD39088B}">
      <dgm:prSet/>
      <dgm:spPr/>
      <dgm:t>
        <a:bodyPr/>
        <a:lstStyle/>
        <a:p>
          <a:endParaRPr lang="en-US"/>
        </a:p>
      </dgm:t>
    </dgm:pt>
    <dgm:pt modelId="{8FE0491F-9CBA-034A-A297-4FECD985CBE1}" type="sibTrans" cxnId="{82BC73CF-EEC6-7348-8DD8-4BAFDD39088B}">
      <dgm:prSet/>
      <dgm:spPr/>
      <dgm:t>
        <a:bodyPr/>
        <a:lstStyle/>
        <a:p>
          <a:endParaRPr lang="en-US"/>
        </a:p>
      </dgm:t>
    </dgm:pt>
    <dgm:pt modelId="{F5F35C7A-CAB5-E940-BA3C-A1666B14A094}">
      <dgm:prSet phldrT="[Text]" custT="1"/>
      <dgm:spPr/>
      <dgm:t>
        <a:bodyPr/>
        <a:lstStyle/>
        <a:p>
          <a:r>
            <a:rPr lang="en-US" sz="1600" dirty="0"/>
            <a:t>Majority vote</a:t>
          </a:r>
        </a:p>
      </dgm:t>
    </dgm:pt>
    <dgm:pt modelId="{F5E93364-550C-114C-979F-4715E444D1A2}" type="parTrans" cxnId="{5D4F1F9E-B9A0-3642-B4CF-203965B82FF9}">
      <dgm:prSet/>
      <dgm:spPr/>
      <dgm:t>
        <a:bodyPr/>
        <a:lstStyle/>
        <a:p>
          <a:endParaRPr lang="en-US"/>
        </a:p>
      </dgm:t>
    </dgm:pt>
    <dgm:pt modelId="{CC187E66-F4E5-6D46-AFCD-AA1DD87CBE06}" type="sibTrans" cxnId="{5D4F1F9E-B9A0-3642-B4CF-203965B82FF9}">
      <dgm:prSet/>
      <dgm:spPr/>
      <dgm:t>
        <a:bodyPr/>
        <a:lstStyle/>
        <a:p>
          <a:endParaRPr lang="en-US"/>
        </a:p>
      </dgm:t>
    </dgm:pt>
    <dgm:pt modelId="{3366135A-654A-094D-AACC-A95CFB4B786B}">
      <dgm:prSet custT="1"/>
      <dgm:spPr/>
      <dgm:t>
        <a:bodyPr/>
        <a:lstStyle/>
        <a:p>
          <a:r>
            <a:rPr lang="en-US" sz="1500" dirty="0"/>
            <a:t>Build random tree </a:t>
          </a:r>
        </a:p>
      </dgm:t>
    </dgm:pt>
    <dgm:pt modelId="{06C6E038-AF26-EE46-8E2B-4A5098F2597B}" type="parTrans" cxnId="{BA921EFE-A1B1-D24C-B305-0600F8D5535C}">
      <dgm:prSet/>
      <dgm:spPr/>
      <dgm:t>
        <a:bodyPr/>
        <a:lstStyle/>
        <a:p>
          <a:endParaRPr lang="en-US"/>
        </a:p>
      </dgm:t>
    </dgm:pt>
    <dgm:pt modelId="{A337D39D-B92B-6746-A249-AF0FEA0D9C5F}" type="sibTrans" cxnId="{BA921EFE-A1B1-D24C-B305-0600F8D5535C}">
      <dgm:prSet/>
      <dgm:spPr/>
      <dgm:t>
        <a:bodyPr/>
        <a:lstStyle/>
        <a:p>
          <a:endParaRPr lang="en-US"/>
        </a:p>
      </dgm:t>
    </dgm:pt>
    <dgm:pt modelId="{7D8464A9-4515-A34F-B74F-837C679414D4}">
      <dgm:prSet custT="1"/>
      <dgm:spPr/>
      <dgm:t>
        <a:bodyPr/>
        <a:lstStyle/>
        <a:p>
          <a:r>
            <a:rPr lang="en-US" sz="1500" dirty="0"/>
            <a:t>Draw Bootstrap Samples</a:t>
          </a:r>
        </a:p>
      </dgm:t>
    </dgm:pt>
    <dgm:pt modelId="{7B6C941F-5557-B043-B749-28856D58F710}" type="parTrans" cxnId="{FCF08B08-F023-094D-8A7B-C05F7B54809B}">
      <dgm:prSet/>
      <dgm:spPr/>
      <dgm:t>
        <a:bodyPr/>
        <a:lstStyle/>
        <a:p>
          <a:endParaRPr lang="en-US"/>
        </a:p>
      </dgm:t>
    </dgm:pt>
    <dgm:pt modelId="{05B5EEED-03F2-704E-A4BA-4A65ACC16589}" type="sibTrans" cxnId="{FCF08B08-F023-094D-8A7B-C05F7B54809B}">
      <dgm:prSet/>
      <dgm:spPr/>
      <dgm:t>
        <a:bodyPr/>
        <a:lstStyle/>
        <a:p>
          <a:endParaRPr lang="en-US"/>
        </a:p>
      </dgm:t>
    </dgm:pt>
    <dgm:pt modelId="{8F6991E4-C966-E745-8FC8-82DA10B14A59}" type="pres">
      <dgm:prSet presAssocID="{A58DFF83-59BC-2F4D-B3E5-5C33BB19F0D2}" presName="linearFlow" presStyleCnt="0">
        <dgm:presLayoutVars>
          <dgm:resizeHandles val="exact"/>
        </dgm:presLayoutVars>
      </dgm:prSet>
      <dgm:spPr/>
    </dgm:pt>
    <dgm:pt modelId="{1A9B4F58-9144-7548-9110-D0160F774ABD}" type="pres">
      <dgm:prSet presAssocID="{BF744954-B549-7B48-B3F3-EE0B4B357A84}" presName="node" presStyleLbl="node1" presStyleIdx="0" presStyleCnt="5" custScaleX="98708" custScaleY="69715">
        <dgm:presLayoutVars>
          <dgm:bulletEnabled val="1"/>
        </dgm:presLayoutVars>
      </dgm:prSet>
      <dgm:spPr/>
    </dgm:pt>
    <dgm:pt modelId="{5F88DB47-F1A1-8442-BCF1-CFFDC023E31E}" type="pres">
      <dgm:prSet presAssocID="{215B9394-AD26-954D-BD99-344E7B4F8E9B}" presName="sibTrans" presStyleLbl="sibTrans2D1" presStyleIdx="0" presStyleCnt="4"/>
      <dgm:spPr/>
    </dgm:pt>
    <dgm:pt modelId="{6DF2E0B8-899F-624D-BC23-D42F54480B20}" type="pres">
      <dgm:prSet presAssocID="{215B9394-AD26-954D-BD99-344E7B4F8E9B}" presName="connectorText" presStyleLbl="sibTrans2D1" presStyleIdx="0" presStyleCnt="4"/>
      <dgm:spPr/>
    </dgm:pt>
    <dgm:pt modelId="{BEBBBFAE-B363-AA4F-BA50-4B593A609E6C}" type="pres">
      <dgm:prSet presAssocID="{7D8464A9-4515-A34F-B74F-837C679414D4}" presName="node" presStyleLbl="node1" presStyleIdx="1" presStyleCnt="5" custScaleX="98708" custScaleY="66208">
        <dgm:presLayoutVars>
          <dgm:bulletEnabled val="1"/>
        </dgm:presLayoutVars>
      </dgm:prSet>
      <dgm:spPr/>
    </dgm:pt>
    <dgm:pt modelId="{B6BBE7A5-C3D6-CB4F-AC3E-43418E6D56B5}" type="pres">
      <dgm:prSet presAssocID="{05B5EEED-03F2-704E-A4BA-4A65ACC16589}" presName="sibTrans" presStyleLbl="sibTrans2D1" presStyleIdx="1" presStyleCnt="4"/>
      <dgm:spPr/>
    </dgm:pt>
    <dgm:pt modelId="{896DA400-BB59-D746-BF45-7118CB322448}" type="pres">
      <dgm:prSet presAssocID="{05B5EEED-03F2-704E-A4BA-4A65ACC16589}" presName="connectorText" presStyleLbl="sibTrans2D1" presStyleIdx="1" presStyleCnt="4"/>
      <dgm:spPr/>
    </dgm:pt>
    <dgm:pt modelId="{BC55EAF9-8EBB-2649-9F30-7AC48D8E3F43}" type="pres">
      <dgm:prSet presAssocID="{3366135A-654A-094D-AACC-A95CFB4B786B}" presName="node" presStyleLbl="node1" presStyleIdx="2" presStyleCnt="5">
        <dgm:presLayoutVars>
          <dgm:bulletEnabled val="1"/>
        </dgm:presLayoutVars>
      </dgm:prSet>
      <dgm:spPr/>
    </dgm:pt>
    <dgm:pt modelId="{8DC9EF1A-64F2-584B-BDCD-73F21DB7F162}" type="pres">
      <dgm:prSet presAssocID="{A337D39D-B92B-6746-A249-AF0FEA0D9C5F}" presName="sibTrans" presStyleLbl="sibTrans2D1" presStyleIdx="2" presStyleCnt="4"/>
      <dgm:spPr/>
    </dgm:pt>
    <dgm:pt modelId="{A88C9701-9B7A-7548-B80A-B3A5D659A201}" type="pres">
      <dgm:prSet presAssocID="{A337D39D-B92B-6746-A249-AF0FEA0D9C5F}" presName="connectorText" presStyleLbl="sibTrans2D1" presStyleIdx="2" presStyleCnt="4"/>
      <dgm:spPr/>
    </dgm:pt>
    <dgm:pt modelId="{00AAC6C3-1D8E-8C4D-854E-01DA531B2249}" type="pres">
      <dgm:prSet presAssocID="{A55FE0D0-23A0-924B-BE66-F4CD5CCB5252}" presName="node" presStyleLbl="node1" presStyleIdx="3" presStyleCnt="5">
        <dgm:presLayoutVars>
          <dgm:bulletEnabled val="1"/>
        </dgm:presLayoutVars>
      </dgm:prSet>
      <dgm:spPr/>
    </dgm:pt>
    <dgm:pt modelId="{C41FB2EC-121D-2646-9D10-E5A6305D08B9}" type="pres">
      <dgm:prSet presAssocID="{8FE0491F-9CBA-034A-A297-4FECD985CBE1}" presName="sibTrans" presStyleLbl="sibTrans2D1" presStyleIdx="3" presStyleCnt="4"/>
      <dgm:spPr/>
    </dgm:pt>
    <dgm:pt modelId="{6D3B931C-B4C7-6642-B3C9-2E0B3CE279B8}" type="pres">
      <dgm:prSet presAssocID="{8FE0491F-9CBA-034A-A297-4FECD985CBE1}" presName="connectorText" presStyleLbl="sibTrans2D1" presStyleIdx="3" presStyleCnt="4"/>
      <dgm:spPr/>
    </dgm:pt>
    <dgm:pt modelId="{1ED61960-16D7-8F4F-96B3-3F57E5DB5D97}" type="pres">
      <dgm:prSet presAssocID="{F5F35C7A-CAB5-E940-BA3C-A1666B14A094}" presName="node" presStyleLbl="node1" presStyleIdx="4" presStyleCnt="5" custScaleX="98708" custScaleY="69013">
        <dgm:presLayoutVars>
          <dgm:bulletEnabled val="1"/>
        </dgm:presLayoutVars>
      </dgm:prSet>
      <dgm:spPr/>
    </dgm:pt>
  </dgm:ptLst>
  <dgm:cxnLst>
    <dgm:cxn modelId="{FCF08B08-F023-094D-8A7B-C05F7B54809B}" srcId="{A58DFF83-59BC-2F4D-B3E5-5C33BB19F0D2}" destId="{7D8464A9-4515-A34F-B74F-837C679414D4}" srcOrd="1" destOrd="0" parTransId="{7B6C941F-5557-B043-B749-28856D58F710}" sibTransId="{05B5EEED-03F2-704E-A4BA-4A65ACC16589}"/>
    <dgm:cxn modelId="{A40F560C-4BE5-084F-9DFB-14FAC2192738}" type="presOf" srcId="{05B5EEED-03F2-704E-A4BA-4A65ACC16589}" destId="{896DA400-BB59-D746-BF45-7118CB322448}" srcOrd="1" destOrd="0" presId="urn:microsoft.com/office/officeart/2005/8/layout/process2"/>
    <dgm:cxn modelId="{6F9E9218-6B66-7044-BF29-67C9A23C6923}" type="presOf" srcId="{8FE0491F-9CBA-034A-A297-4FECD985CBE1}" destId="{C41FB2EC-121D-2646-9D10-E5A6305D08B9}" srcOrd="0" destOrd="0" presId="urn:microsoft.com/office/officeart/2005/8/layout/process2"/>
    <dgm:cxn modelId="{DDFECB19-9194-5346-8D1E-9BA8A14EED0F}" type="presOf" srcId="{8FE0491F-9CBA-034A-A297-4FECD985CBE1}" destId="{6D3B931C-B4C7-6642-B3C9-2E0B3CE279B8}" srcOrd="1" destOrd="0" presId="urn:microsoft.com/office/officeart/2005/8/layout/process2"/>
    <dgm:cxn modelId="{B1BEF624-5450-D34E-AD20-3AD20C9F6F20}" srcId="{A58DFF83-59BC-2F4D-B3E5-5C33BB19F0D2}" destId="{BF744954-B549-7B48-B3F3-EE0B4B357A84}" srcOrd="0" destOrd="0" parTransId="{1875A8D7-2A92-0F4E-98B9-C432623B347A}" sibTransId="{215B9394-AD26-954D-BD99-344E7B4F8E9B}"/>
    <dgm:cxn modelId="{3C3E702C-0CCE-5745-BCB3-553C45DE21AF}" type="presOf" srcId="{BF744954-B549-7B48-B3F3-EE0B4B357A84}" destId="{1A9B4F58-9144-7548-9110-D0160F774ABD}" srcOrd="0" destOrd="0" presId="urn:microsoft.com/office/officeart/2005/8/layout/process2"/>
    <dgm:cxn modelId="{D6322F30-6786-9541-8D07-BFC2391400FF}" type="presOf" srcId="{A58DFF83-59BC-2F4D-B3E5-5C33BB19F0D2}" destId="{8F6991E4-C966-E745-8FC8-82DA10B14A59}" srcOrd="0" destOrd="0" presId="urn:microsoft.com/office/officeart/2005/8/layout/process2"/>
    <dgm:cxn modelId="{68088132-6314-2C41-B311-475F54FDDBFE}" type="presOf" srcId="{215B9394-AD26-954D-BD99-344E7B4F8E9B}" destId="{6DF2E0B8-899F-624D-BC23-D42F54480B20}" srcOrd="1" destOrd="0" presId="urn:microsoft.com/office/officeart/2005/8/layout/process2"/>
    <dgm:cxn modelId="{5A827E3A-CCFD-0346-B51C-FE6B95486F5B}" type="presOf" srcId="{A337D39D-B92B-6746-A249-AF0FEA0D9C5F}" destId="{A88C9701-9B7A-7548-B80A-B3A5D659A201}" srcOrd="1" destOrd="0" presId="urn:microsoft.com/office/officeart/2005/8/layout/process2"/>
    <dgm:cxn modelId="{E338705E-013C-544E-9C27-227A561CB9C7}" type="presOf" srcId="{A55FE0D0-23A0-924B-BE66-F4CD5CCB5252}" destId="{00AAC6C3-1D8E-8C4D-854E-01DA531B2249}" srcOrd="0" destOrd="0" presId="urn:microsoft.com/office/officeart/2005/8/layout/process2"/>
    <dgm:cxn modelId="{6C3B8154-339F-334E-B233-CF38F579FA03}" type="presOf" srcId="{7D8464A9-4515-A34F-B74F-837C679414D4}" destId="{BEBBBFAE-B363-AA4F-BA50-4B593A609E6C}" srcOrd="0" destOrd="0" presId="urn:microsoft.com/office/officeart/2005/8/layout/process2"/>
    <dgm:cxn modelId="{067E497C-5474-DA4C-84B2-D9DCCB7CDD13}" type="presOf" srcId="{F5F35C7A-CAB5-E940-BA3C-A1666B14A094}" destId="{1ED61960-16D7-8F4F-96B3-3F57E5DB5D97}" srcOrd="0" destOrd="0" presId="urn:microsoft.com/office/officeart/2005/8/layout/process2"/>
    <dgm:cxn modelId="{405C5094-EFC6-0940-B137-5F02A770081F}" type="presOf" srcId="{3366135A-654A-094D-AACC-A95CFB4B786B}" destId="{BC55EAF9-8EBB-2649-9F30-7AC48D8E3F43}" srcOrd="0" destOrd="0" presId="urn:microsoft.com/office/officeart/2005/8/layout/process2"/>
    <dgm:cxn modelId="{5D4F1F9E-B9A0-3642-B4CF-203965B82FF9}" srcId="{A58DFF83-59BC-2F4D-B3E5-5C33BB19F0D2}" destId="{F5F35C7A-CAB5-E940-BA3C-A1666B14A094}" srcOrd="4" destOrd="0" parTransId="{F5E93364-550C-114C-979F-4715E444D1A2}" sibTransId="{CC187E66-F4E5-6D46-AFCD-AA1DD87CBE06}"/>
    <dgm:cxn modelId="{BCB694A9-1719-D04A-9F4F-70CFD0AF2F81}" type="presOf" srcId="{215B9394-AD26-954D-BD99-344E7B4F8E9B}" destId="{5F88DB47-F1A1-8442-BCF1-CFFDC023E31E}" srcOrd="0" destOrd="0" presId="urn:microsoft.com/office/officeart/2005/8/layout/process2"/>
    <dgm:cxn modelId="{82BC73CF-EEC6-7348-8DD8-4BAFDD39088B}" srcId="{A58DFF83-59BC-2F4D-B3E5-5C33BB19F0D2}" destId="{A55FE0D0-23A0-924B-BE66-F4CD5CCB5252}" srcOrd="3" destOrd="0" parTransId="{5DDE5001-AB02-7A42-A458-A0902AFF12B9}" sibTransId="{8FE0491F-9CBA-034A-A297-4FECD985CBE1}"/>
    <dgm:cxn modelId="{8E5E43D0-9677-B34B-8E0B-0A26F8F52E3E}" type="presOf" srcId="{05B5EEED-03F2-704E-A4BA-4A65ACC16589}" destId="{B6BBE7A5-C3D6-CB4F-AC3E-43418E6D56B5}" srcOrd="0" destOrd="0" presId="urn:microsoft.com/office/officeart/2005/8/layout/process2"/>
    <dgm:cxn modelId="{BA921EFE-A1B1-D24C-B305-0600F8D5535C}" srcId="{A58DFF83-59BC-2F4D-B3E5-5C33BB19F0D2}" destId="{3366135A-654A-094D-AACC-A95CFB4B786B}" srcOrd="2" destOrd="0" parTransId="{06C6E038-AF26-EE46-8E2B-4A5098F2597B}" sibTransId="{A337D39D-B92B-6746-A249-AF0FEA0D9C5F}"/>
    <dgm:cxn modelId="{BA2037FF-F061-FB48-AF43-91224E9776B7}" type="presOf" srcId="{A337D39D-B92B-6746-A249-AF0FEA0D9C5F}" destId="{8DC9EF1A-64F2-584B-BDCD-73F21DB7F162}" srcOrd="0" destOrd="0" presId="urn:microsoft.com/office/officeart/2005/8/layout/process2"/>
    <dgm:cxn modelId="{78675E85-60EF-EE42-ADD4-5FAC24ACA208}" type="presParOf" srcId="{8F6991E4-C966-E745-8FC8-82DA10B14A59}" destId="{1A9B4F58-9144-7548-9110-D0160F774ABD}" srcOrd="0" destOrd="0" presId="urn:microsoft.com/office/officeart/2005/8/layout/process2"/>
    <dgm:cxn modelId="{7CE553DA-38BC-B540-B76E-144BC43DDB85}" type="presParOf" srcId="{8F6991E4-C966-E745-8FC8-82DA10B14A59}" destId="{5F88DB47-F1A1-8442-BCF1-CFFDC023E31E}" srcOrd="1" destOrd="0" presId="urn:microsoft.com/office/officeart/2005/8/layout/process2"/>
    <dgm:cxn modelId="{3AB886FF-C586-2442-9A52-DAFD1CC336CB}" type="presParOf" srcId="{5F88DB47-F1A1-8442-BCF1-CFFDC023E31E}" destId="{6DF2E0B8-899F-624D-BC23-D42F54480B20}" srcOrd="0" destOrd="0" presId="urn:microsoft.com/office/officeart/2005/8/layout/process2"/>
    <dgm:cxn modelId="{34C765C9-5306-3B4B-BF3D-B1290377E8E1}" type="presParOf" srcId="{8F6991E4-C966-E745-8FC8-82DA10B14A59}" destId="{BEBBBFAE-B363-AA4F-BA50-4B593A609E6C}" srcOrd="2" destOrd="0" presId="urn:microsoft.com/office/officeart/2005/8/layout/process2"/>
    <dgm:cxn modelId="{F4F91B66-B0C6-EB4B-A0AD-2375E0D3141D}" type="presParOf" srcId="{8F6991E4-C966-E745-8FC8-82DA10B14A59}" destId="{B6BBE7A5-C3D6-CB4F-AC3E-43418E6D56B5}" srcOrd="3" destOrd="0" presId="urn:microsoft.com/office/officeart/2005/8/layout/process2"/>
    <dgm:cxn modelId="{4692F700-CC16-CA44-9FAC-A5DC7D46C51C}" type="presParOf" srcId="{B6BBE7A5-C3D6-CB4F-AC3E-43418E6D56B5}" destId="{896DA400-BB59-D746-BF45-7118CB322448}" srcOrd="0" destOrd="0" presId="urn:microsoft.com/office/officeart/2005/8/layout/process2"/>
    <dgm:cxn modelId="{4DD1BF10-0602-434B-A435-E21B61D49A77}" type="presParOf" srcId="{8F6991E4-C966-E745-8FC8-82DA10B14A59}" destId="{BC55EAF9-8EBB-2649-9F30-7AC48D8E3F43}" srcOrd="4" destOrd="0" presId="urn:microsoft.com/office/officeart/2005/8/layout/process2"/>
    <dgm:cxn modelId="{B363118B-BC95-384D-8A19-4501B2D28D56}" type="presParOf" srcId="{8F6991E4-C966-E745-8FC8-82DA10B14A59}" destId="{8DC9EF1A-64F2-584B-BDCD-73F21DB7F162}" srcOrd="5" destOrd="0" presId="urn:microsoft.com/office/officeart/2005/8/layout/process2"/>
    <dgm:cxn modelId="{3DFA37AF-DDDA-924F-B9EE-97778007EF46}" type="presParOf" srcId="{8DC9EF1A-64F2-584B-BDCD-73F21DB7F162}" destId="{A88C9701-9B7A-7548-B80A-B3A5D659A201}" srcOrd="0" destOrd="0" presId="urn:microsoft.com/office/officeart/2005/8/layout/process2"/>
    <dgm:cxn modelId="{9B3A5C31-D5D4-D441-8E4B-2EF406CE57B1}" type="presParOf" srcId="{8F6991E4-C966-E745-8FC8-82DA10B14A59}" destId="{00AAC6C3-1D8E-8C4D-854E-01DA531B2249}" srcOrd="6" destOrd="0" presId="urn:microsoft.com/office/officeart/2005/8/layout/process2"/>
    <dgm:cxn modelId="{C7D73539-A7D5-AC41-BEAC-B01A0C8DB9A1}" type="presParOf" srcId="{8F6991E4-C966-E745-8FC8-82DA10B14A59}" destId="{C41FB2EC-121D-2646-9D10-E5A6305D08B9}" srcOrd="7" destOrd="0" presId="urn:microsoft.com/office/officeart/2005/8/layout/process2"/>
    <dgm:cxn modelId="{326CCA24-D411-0D47-BD94-AC524BBC78F1}" type="presParOf" srcId="{C41FB2EC-121D-2646-9D10-E5A6305D08B9}" destId="{6D3B931C-B4C7-6642-B3C9-2E0B3CE279B8}" srcOrd="0" destOrd="0" presId="urn:microsoft.com/office/officeart/2005/8/layout/process2"/>
    <dgm:cxn modelId="{1BF5C981-3BE2-464E-836E-1BC61F448A5D}" type="presParOf" srcId="{8F6991E4-C966-E745-8FC8-82DA10B14A59}" destId="{1ED61960-16D7-8F4F-96B3-3F57E5DB5D97}" srcOrd="8"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EA45C9-4243-4850-A112-A85B2CA00096}" type="doc">
      <dgm:prSet loTypeId="urn:microsoft.com/office/officeart/2005/8/layout/hierarchy2" loCatId="hierarchy" qsTypeId="urn:microsoft.com/office/officeart/2005/8/quickstyle/simple2" qsCatId="simple" csTypeId="urn:microsoft.com/office/officeart/2005/8/colors/accent1_2" csCatId="accent1" phldr="1"/>
      <dgm:spPr/>
      <dgm:t>
        <a:bodyPr/>
        <a:lstStyle/>
        <a:p>
          <a:endParaRPr lang="en-US"/>
        </a:p>
      </dgm:t>
    </dgm:pt>
    <dgm:pt modelId="{9528AF2D-0EB1-432F-8EEE-79B8AD794186}">
      <dgm:prSet phldrT="[Text]"/>
      <dgm:spPr/>
      <dgm:t>
        <a:bodyPr/>
        <a:lstStyle/>
        <a:p>
          <a:r>
            <a:rPr lang="en-US" dirty="0" err="1"/>
            <a:t>XGB</a:t>
          </a:r>
          <a:r>
            <a:rPr lang="en-US" altLang="zh-CN" dirty="0" err="1"/>
            <a:t>oost</a:t>
          </a:r>
          <a:endParaRPr lang="en-US" dirty="0"/>
        </a:p>
      </dgm:t>
    </dgm:pt>
    <dgm:pt modelId="{C3CFDF0E-FCFC-4E80-914C-CA86E5DEA81F}" type="parTrans" cxnId="{F5E954A9-A0E0-429A-BEFA-E6BE49DC9879}">
      <dgm:prSet/>
      <dgm:spPr/>
      <dgm:t>
        <a:bodyPr/>
        <a:lstStyle/>
        <a:p>
          <a:endParaRPr lang="en-US"/>
        </a:p>
      </dgm:t>
    </dgm:pt>
    <dgm:pt modelId="{F2C66E04-C144-4C50-A441-03E6380FD574}" type="sibTrans" cxnId="{F5E954A9-A0E0-429A-BEFA-E6BE49DC9879}">
      <dgm:prSet/>
      <dgm:spPr/>
      <dgm:t>
        <a:bodyPr/>
        <a:lstStyle/>
        <a:p>
          <a:endParaRPr lang="en-US"/>
        </a:p>
      </dgm:t>
    </dgm:pt>
    <dgm:pt modelId="{11222E65-42A6-4D42-B6E4-906133EC734A}">
      <dgm:prSet phldrT="[Text]"/>
      <dgm:spPr/>
      <dgm:t>
        <a:bodyPr/>
        <a:lstStyle/>
        <a:p>
          <a:r>
            <a:rPr lang="en-US" dirty="0" err="1"/>
            <a:t>XGBoost</a:t>
          </a:r>
          <a:endParaRPr lang="en-US" dirty="0"/>
        </a:p>
      </dgm:t>
    </dgm:pt>
    <dgm:pt modelId="{E3B57164-B433-4D88-9AB1-F13DEABD5B56}" type="parTrans" cxnId="{8F276D33-20D2-4D22-B98E-CA03DFE8FD27}">
      <dgm:prSet/>
      <dgm:spPr/>
      <dgm:t>
        <a:bodyPr/>
        <a:lstStyle/>
        <a:p>
          <a:endParaRPr lang="en-US"/>
        </a:p>
      </dgm:t>
    </dgm:pt>
    <dgm:pt modelId="{B9A88716-532E-45EA-BA63-9A35929E5058}" type="sibTrans" cxnId="{8F276D33-20D2-4D22-B98E-CA03DFE8FD27}">
      <dgm:prSet/>
      <dgm:spPr/>
      <dgm:t>
        <a:bodyPr/>
        <a:lstStyle/>
        <a:p>
          <a:endParaRPr lang="en-US"/>
        </a:p>
      </dgm:t>
    </dgm:pt>
    <dgm:pt modelId="{68CA8588-7A78-4473-B8A0-778D7D1DD75C}">
      <dgm:prSet phldrT="[Text]"/>
      <dgm:spPr/>
      <dgm:t>
        <a:bodyPr/>
        <a:lstStyle/>
        <a:p>
          <a:r>
            <a:rPr lang="en-US" dirty="0"/>
            <a:t>Random Forest</a:t>
          </a:r>
        </a:p>
      </dgm:t>
    </dgm:pt>
    <dgm:pt modelId="{6C9B5A5B-84A6-485A-87E2-4742F008B5EB}" type="parTrans" cxnId="{E370E96A-EACF-4B62-9A73-13DB715A212D}">
      <dgm:prSet/>
      <dgm:spPr/>
      <dgm:t>
        <a:bodyPr/>
        <a:lstStyle/>
        <a:p>
          <a:endParaRPr lang="en-US"/>
        </a:p>
      </dgm:t>
    </dgm:pt>
    <dgm:pt modelId="{10A31402-4C09-47B4-957E-92D94986A3E3}" type="sibTrans" cxnId="{E370E96A-EACF-4B62-9A73-13DB715A212D}">
      <dgm:prSet/>
      <dgm:spPr/>
      <dgm:t>
        <a:bodyPr/>
        <a:lstStyle/>
        <a:p>
          <a:endParaRPr lang="en-US"/>
        </a:p>
      </dgm:t>
    </dgm:pt>
    <dgm:pt modelId="{10B27C02-EA93-4776-A563-041B4FC389ED}">
      <dgm:prSet/>
      <dgm:spPr/>
      <dgm:t>
        <a:bodyPr/>
        <a:lstStyle/>
        <a:p>
          <a:r>
            <a:rPr lang="en-US" dirty="0"/>
            <a:t>Logistic Regression</a:t>
          </a:r>
        </a:p>
      </dgm:t>
    </dgm:pt>
    <dgm:pt modelId="{35A6595D-1322-4188-9DAB-9F65C3064279}" type="parTrans" cxnId="{27517D7A-BB0A-463E-8DC2-9F131447CA04}">
      <dgm:prSet/>
      <dgm:spPr/>
      <dgm:t>
        <a:bodyPr/>
        <a:lstStyle/>
        <a:p>
          <a:endParaRPr lang="en-US"/>
        </a:p>
      </dgm:t>
    </dgm:pt>
    <dgm:pt modelId="{D69D6879-E838-4159-9EB3-DCCFF3C4476A}" type="sibTrans" cxnId="{27517D7A-BB0A-463E-8DC2-9F131447CA04}">
      <dgm:prSet/>
      <dgm:spPr/>
      <dgm:t>
        <a:bodyPr/>
        <a:lstStyle/>
        <a:p>
          <a:endParaRPr lang="en-US"/>
        </a:p>
      </dgm:t>
    </dgm:pt>
    <dgm:pt modelId="{F312E142-31F4-4529-9067-ABF179489828}">
      <dgm:prSet phldrT="[Text]"/>
      <dgm:spPr/>
      <dgm:t>
        <a:bodyPr/>
        <a:lstStyle/>
        <a:p>
          <a:r>
            <a:rPr lang="en-US" altLang="zh-CN" dirty="0"/>
            <a:t>Predictions</a:t>
          </a:r>
          <a:endParaRPr lang="en-US" dirty="0"/>
        </a:p>
      </dgm:t>
    </dgm:pt>
    <dgm:pt modelId="{AE420311-A2A3-428A-A299-56EF26AD4801}" type="sibTrans" cxnId="{3A0899EA-4020-4F3A-8EBA-2E00EDB6E09F}">
      <dgm:prSet/>
      <dgm:spPr/>
      <dgm:t>
        <a:bodyPr/>
        <a:lstStyle/>
        <a:p>
          <a:endParaRPr lang="en-US"/>
        </a:p>
      </dgm:t>
    </dgm:pt>
    <dgm:pt modelId="{8DDDBC28-8C0C-46F2-95C9-4EF682ABB919}" type="parTrans" cxnId="{3A0899EA-4020-4F3A-8EBA-2E00EDB6E09F}">
      <dgm:prSet/>
      <dgm:spPr/>
      <dgm:t>
        <a:bodyPr/>
        <a:lstStyle/>
        <a:p>
          <a:endParaRPr lang="en-US"/>
        </a:p>
      </dgm:t>
    </dgm:pt>
    <dgm:pt modelId="{2650299E-FA01-4DA8-BFBC-C87B6197C624}">
      <dgm:prSet/>
      <dgm:spPr/>
      <dgm:t>
        <a:bodyPr/>
        <a:lstStyle/>
        <a:p>
          <a:r>
            <a:rPr lang="en-US" dirty="0"/>
            <a:t>Total data</a:t>
          </a:r>
        </a:p>
      </dgm:t>
    </dgm:pt>
    <dgm:pt modelId="{7656DF76-E289-4D77-B209-346B7AD17DBF}" type="parTrans" cxnId="{9F3D5490-D38F-4E58-AF01-D9784E3A5348}">
      <dgm:prSet/>
      <dgm:spPr/>
      <dgm:t>
        <a:bodyPr/>
        <a:lstStyle/>
        <a:p>
          <a:endParaRPr lang="en-US"/>
        </a:p>
      </dgm:t>
    </dgm:pt>
    <dgm:pt modelId="{F4CC341D-AC4C-4232-B5B2-528D56C717F9}" type="sibTrans" cxnId="{9F3D5490-D38F-4E58-AF01-D9784E3A5348}">
      <dgm:prSet/>
      <dgm:spPr/>
      <dgm:t>
        <a:bodyPr/>
        <a:lstStyle/>
        <a:p>
          <a:endParaRPr lang="en-US"/>
        </a:p>
      </dgm:t>
    </dgm:pt>
    <dgm:pt modelId="{49B7ED59-5801-4216-94AA-90FDB649D9FD}" type="pres">
      <dgm:prSet presAssocID="{C3EA45C9-4243-4850-A112-A85B2CA00096}" presName="diagram" presStyleCnt="0">
        <dgm:presLayoutVars>
          <dgm:chPref val="1"/>
          <dgm:dir val="rev"/>
          <dgm:animOne val="branch"/>
          <dgm:animLvl val="lvl"/>
          <dgm:resizeHandles val="exact"/>
        </dgm:presLayoutVars>
      </dgm:prSet>
      <dgm:spPr/>
    </dgm:pt>
    <dgm:pt modelId="{54D5CDDC-7CF5-405A-8D04-7C3707B5CC2D}" type="pres">
      <dgm:prSet presAssocID="{9528AF2D-0EB1-432F-8EEE-79B8AD794186}" presName="root1" presStyleCnt="0"/>
      <dgm:spPr/>
    </dgm:pt>
    <dgm:pt modelId="{C24DA535-A9B1-4B33-850A-D3B296B02F20}" type="pres">
      <dgm:prSet presAssocID="{9528AF2D-0EB1-432F-8EEE-79B8AD794186}" presName="LevelOneTextNode" presStyleLbl="node0" presStyleIdx="0" presStyleCnt="1" custLinFactNeighborX="166" custLinFactNeighborY="736">
        <dgm:presLayoutVars>
          <dgm:chPref val="3"/>
        </dgm:presLayoutVars>
      </dgm:prSet>
      <dgm:spPr/>
    </dgm:pt>
    <dgm:pt modelId="{6EBF876A-40EA-431F-9BBA-D944A2762A6E}" type="pres">
      <dgm:prSet presAssocID="{9528AF2D-0EB1-432F-8EEE-79B8AD794186}" presName="level2hierChild" presStyleCnt="0"/>
      <dgm:spPr/>
    </dgm:pt>
    <dgm:pt modelId="{7E7FCF38-440C-46CA-BE0A-5AEA4D2BE96E}" type="pres">
      <dgm:prSet presAssocID="{8DDDBC28-8C0C-46F2-95C9-4EF682ABB919}" presName="conn2-1" presStyleLbl="parChTrans1D2" presStyleIdx="0" presStyleCnt="2"/>
      <dgm:spPr/>
    </dgm:pt>
    <dgm:pt modelId="{1C71ADB4-F398-42FD-82C1-5C171B929608}" type="pres">
      <dgm:prSet presAssocID="{8DDDBC28-8C0C-46F2-95C9-4EF682ABB919}" presName="connTx" presStyleLbl="parChTrans1D2" presStyleIdx="0" presStyleCnt="2"/>
      <dgm:spPr/>
    </dgm:pt>
    <dgm:pt modelId="{F60EE4A1-A0B2-42F6-B747-751162097689}" type="pres">
      <dgm:prSet presAssocID="{F312E142-31F4-4529-9067-ABF179489828}" presName="root2" presStyleCnt="0"/>
      <dgm:spPr/>
    </dgm:pt>
    <dgm:pt modelId="{2B8D2B55-C946-4E68-A8C0-DB8B658363D8}" type="pres">
      <dgm:prSet presAssocID="{F312E142-31F4-4529-9067-ABF179489828}" presName="LevelTwoTextNode" presStyleLbl="node2" presStyleIdx="0" presStyleCnt="2" custLinFactNeighborX="811" custLinFactNeighborY="666">
        <dgm:presLayoutVars>
          <dgm:chPref val="3"/>
        </dgm:presLayoutVars>
      </dgm:prSet>
      <dgm:spPr/>
    </dgm:pt>
    <dgm:pt modelId="{91CD6041-F379-48E2-AFC1-75FE3BC6BAFA}" type="pres">
      <dgm:prSet presAssocID="{F312E142-31F4-4529-9067-ABF179489828}" presName="level3hierChild" presStyleCnt="0"/>
      <dgm:spPr/>
    </dgm:pt>
    <dgm:pt modelId="{2A12944A-1A90-4BF6-B512-9AE90CE470BA}" type="pres">
      <dgm:prSet presAssocID="{E3B57164-B433-4D88-9AB1-F13DEABD5B56}" presName="conn2-1" presStyleLbl="parChTrans1D3" presStyleIdx="0" presStyleCnt="3"/>
      <dgm:spPr/>
    </dgm:pt>
    <dgm:pt modelId="{FE645B90-1A1B-48CB-949A-876A444F155F}" type="pres">
      <dgm:prSet presAssocID="{E3B57164-B433-4D88-9AB1-F13DEABD5B56}" presName="connTx" presStyleLbl="parChTrans1D3" presStyleIdx="0" presStyleCnt="3"/>
      <dgm:spPr/>
    </dgm:pt>
    <dgm:pt modelId="{6F2B0549-30AE-42F0-9594-AA09F99B8497}" type="pres">
      <dgm:prSet presAssocID="{11222E65-42A6-4D42-B6E4-906133EC734A}" presName="root2" presStyleCnt="0"/>
      <dgm:spPr/>
    </dgm:pt>
    <dgm:pt modelId="{FBFE5D21-4F6F-4D05-B0C6-FF9FA2BAB8A9}" type="pres">
      <dgm:prSet presAssocID="{11222E65-42A6-4D42-B6E4-906133EC734A}" presName="LevelTwoTextNode" presStyleLbl="node3" presStyleIdx="0" presStyleCnt="3">
        <dgm:presLayoutVars>
          <dgm:chPref val="3"/>
        </dgm:presLayoutVars>
      </dgm:prSet>
      <dgm:spPr/>
    </dgm:pt>
    <dgm:pt modelId="{CB1D5B4C-D185-405B-98C6-E0F7FBE420A9}" type="pres">
      <dgm:prSet presAssocID="{11222E65-42A6-4D42-B6E4-906133EC734A}" presName="level3hierChild" presStyleCnt="0"/>
      <dgm:spPr/>
    </dgm:pt>
    <dgm:pt modelId="{F32C78CB-813C-474A-AB61-8FC207860177}" type="pres">
      <dgm:prSet presAssocID="{35A6595D-1322-4188-9DAB-9F65C3064279}" presName="conn2-1" presStyleLbl="parChTrans1D3" presStyleIdx="1" presStyleCnt="3"/>
      <dgm:spPr/>
    </dgm:pt>
    <dgm:pt modelId="{E9D18B88-193B-4134-A4D4-6EB3102A435D}" type="pres">
      <dgm:prSet presAssocID="{35A6595D-1322-4188-9DAB-9F65C3064279}" presName="connTx" presStyleLbl="parChTrans1D3" presStyleIdx="1" presStyleCnt="3"/>
      <dgm:spPr/>
    </dgm:pt>
    <dgm:pt modelId="{E1DD0ADA-E4CE-4570-AB28-8BC6C6244308}" type="pres">
      <dgm:prSet presAssocID="{10B27C02-EA93-4776-A563-041B4FC389ED}" presName="root2" presStyleCnt="0"/>
      <dgm:spPr/>
    </dgm:pt>
    <dgm:pt modelId="{099F2C02-D012-4109-8B2B-A82F07CA01DF}" type="pres">
      <dgm:prSet presAssocID="{10B27C02-EA93-4776-A563-041B4FC389ED}" presName="LevelTwoTextNode" presStyleLbl="node3" presStyleIdx="1" presStyleCnt="3">
        <dgm:presLayoutVars>
          <dgm:chPref val="3"/>
        </dgm:presLayoutVars>
      </dgm:prSet>
      <dgm:spPr/>
    </dgm:pt>
    <dgm:pt modelId="{240723AC-7CC9-4C0D-A7CC-76341E5A80AE}" type="pres">
      <dgm:prSet presAssocID="{10B27C02-EA93-4776-A563-041B4FC389ED}" presName="level3hierChild" presStyleCnt="0"/>
      <dgm:spPr/>
    </dgm:pt>
    <dgm:pt modelId="{B0C846FD-7071-4671-A326-8D6F6004E272}" type="pres">
      <dgm:prSet presAssocID="{6C9B5A5B-84A6-485A-87E2-4742F008B5EB}" presName="conn2-1" presStyleLbl="parChTrans1D3" presStyleIdx="2" presStyleCnt="3"/>
      <dgm:spPr/>
    </dgm:pt>
    <dgm:pt modelId="{ADFB0F11-8FF5-4AE1-AD5D-8510A2C4A82C}" type="pres">
      <dgm:prSet presAssocID="{6C9B5A5B-84A6-485A-87E2-4742F008B5EB}" presName="connTx" presStyleLbl="parChTrans1D3" presStyleIdx="2" presStyleCnt="3"/>
      <dgm:spPr/>
    </dgm:pt>
    <dgm:pt modelId="{390179E1-2375-4B1C-BD4A-9A4D1AA45AF0}" type="pres">
      <dgm:prSet presAssocID="{68CA8588-7A78-4473-B8A0-778D7D1DD75C}" presName="root2" presStyleCnt="0"/>
      <dgm:spPr/>
    </dgm:pt>
    <dgm:pt modelId="{BF0CA4F4-FE72-4920-ADD2-66CBFE798510}" type="pres">
      <dgm:prSet presAssocID="{68CA8588-7A78-4473-B8A0-778D7D1DD75C}" presName="LevelTwoTextNode" presStyleLbl="node3" presStyleIdx="2" presStyleCnt="3">
        <dgm:presLayoutVars>
          <dgm:chPref val="3"/>
        </dgm:presLayoutVars>
      </dgm:prSet>
      <dgm:spPr/>
    </dgm:pt>
    <dgm:pt modelId="{B5C32CD5-0FE0-4082-8DB3-E511028B1EA3}" type="pres">
      <dgm:prSet presAssocID="{68CA8588-7A78-4473-B8A0-778D7D1DD75C}" presName="level3hierChild" presStyleCnt="0"/>
      <dgm:spPr/>
    </dgm:pt>
    <dgm:pt modelId="{0BCAC707-98FA-4E4E-AFBC-BF94AF9F3FAC}" type="pres">
      <dgm:prSet presAssocID="{7656DF76-E289-4D77-B209-346B7AD17DBF}" presName="conn2-1" presStyleLbl="parChTrans1D2" presStyleIdx="1" presStyleCnt="2"/>
      <dgm:spPr/>
    </dgm:pt>
    <dgm:pt modelId="{0FE3630A-8A22-4D15-8959-428617DD6147}" type="pres">
      <dgm:prSet presAssocID="{7656DF76-E289-4D77-B209-346B7AD17DBF}" presName="connTx" presStyleLbl="parChTrans1D2" presStyleIdx="1" presStyleCnt="2"/>
      <dgm:spPr/>
    </dgm:pt>
    <dgm:pt modelId="{D82EC120-ACB2-4A3D-B0E4-46DEEE6A08FC}" type="pres">
      <dgm:prSet presAssocID="{2650299E-FA01-4DA8-BFBC-C87B6197C624}" presName="root2" presStyleCnt="0"/>
      <dgm:spPr/>
    </dgm:pt>
    <dgm:pt modelId="{ED9D34EE-9AEA-4B47-BBB8-2263715DC1CA}" type="pres">
      <dgm:prSet presAssocID="{2650299E-FA01-4DA8-BFBC-C87B6197C624}" presName="LevelTwoTextNode" presStyleLbl="node2" presStyleIdx="1" presStyleCnt="2" custLinFactNeighborX="811" custLinFactNeighborY="666">
        <dgm:presLayoutVars>
          <dgm:chPref val="3"/>
        </dgm:presLayoutVars>
      </dgm:prSet>
      <dgm:spPr/>
    </dgm:pt>
    <dgm:pt modelId="{F8E48FF1-84BB-45B4-94D4-B04B881B3470}" type="pres">
      <dgm:prSet presAssocID="{2650299E-FA01-4DA8-BFBC-C87B6197C624}" presName="level3hierChild" presStyleCnt="0"/>
      <dgm:spPr/>
    </dgm:pt>
  </dgm:ptLst>
  <dgm:cxnLst>
    <dgm:cxn modelId="{14360422-FC1C-419C-91F7-70D74813065B}" type="presOf" srcId="{7656DF76-E289-4D77-B209-346B7AD17DBF}" destId="{0FE3630A-8A22-4D15-8959-428617DD6147}" srcOrd="1" destOrd="0" presId="urn:microsoft.com/office/officeart/2005/8/layout/hierarchy2"/>
    <dgm:cxn modelId="{C0C73E24-C2A0-4560-88AB-B7E329FC54C5}" type="presOf" srcId="{6C9B5A5B-84A6-485A-87E2-4742F008B5EB}" destId="{ADFB0F11-8FF5-4AE1-AD5D-8510A2C4A82C}" srcOrd="1" destOrd="0" presId="urn:microsoft.com/office/officeart/2005/8/layout/hierarchy2"/>
    <dgm:cxn modelId="{8F276D33-20D2-4D22-B98E-CA03DFE8FD27}" srcId="{F312E142-31F4-4529-9067-ABF179489828}" destId="{11222E65-42A6-4D42-B6E4-906133EC734A}" srcOrd="0" destOrd="0" parTransId="{E3B57164-B433-4D88-9AB1-F13DEABD5B56}" sibTransId="{B9A88716-532E-45EA-BA63-9A35929E5058}"/>
    <dgm:cxn modelId="{6D0E8D38-5B0A-45AB-B1A4-777D1A5A48C9}" type="presOf" srcId="{68CA8588-7A78-4473-B8A0-778D7D1DD75C}" destId="{BF0CA4F4-FE72-4920-ADD2-66CBFE798510}" srcOrd="0" destOrd="0" presId="urn:microsoft.com/office/officeart/2005/8/layout/hierarchy2"/>
    <dgm:cxn modelId="{0077BF3F-3823-49D9-AB2F-661141F3CA90}" type="presOf" srcId="{C3EA45C9-4243-4850-A112-A85B2CA00096}" destId="{49B7ED59-5801-4216-94AA-90FDB649D9FD}" srcOrd="0" destOrd="0" presId="urn:microsoft.com/office/officeart/2005/8/layout/hierarchy2"/>
    <dgm:cxn modelId="{28C8FE5E-00B2-419A-9C2B-C25E9FB5818B}" type="presOf" srcId="{6C9B5A5B-84A6-485A-87E2-4742F008B5EB}" destId="{B0C846FD-7071-4671-A326-8D6F6004E272}" srcOrd="0" destOrd="0" presId="urn:microsoft.com/office/officeart/2005/8/layout/hierarchy2"/>
    <dgm:cxn modelId="{E370E96A-EACF-4B62-9A73-13DB715A212D}" srcId="{F312E142-31F4-4529-9067-ABF179489828}" destId="{68CA8588-7A78-4473-B8A0-778D7D1DD75C}" srcOrd="2" destOrd="0" parTransId="{6C9B5A5B-84A6-485A-87E2-4742F008B5EB}" sibTransId="{10A31402-4C09-47B4-957E-92D94986A3E3}"/>
    <dgm:cxn modelId="{A8D2214F-26CB-442E-BA77-95946F5E4F5D}" type="presOf" srcId="{E3B57164-B433-4D88-9AB1-F13DEABD5B56}" destId="{FE645B90-1A1B-48CB-949A-876A444F155F}" srcOrd="1" destOrd="0" presId="urn:microsoft.com/office/officeart/2005/8/layout/hierarchy2"/>
    <dgm:cxn modelId="{E512ED51-69BD-4F2B-ACA3-8561BDB94C7B}" type="presOf" srcId="{10B27C02-EA93-4776-A563-041B4FC389ED}" destId="{099F2C02-D012-4109-8B2B-A82F07CA01DF}" srcOrd="0" destOrd="0" presId="urn:microsoft.com/office/officeart/2005/8/layout/hierarchy2"/>
    <dgm:cxn modelId="{DF168177-F8B6-4710-9960-A0B1A44DB0CD}" type="presOf" srcId="{35A6595D-1322-4188-9DAB-9F65C3064279}" destId="{F32C78CB-813C-474A-AB61-8FC207860177}" srcOrd="0" destOrd="0" presId="urn:microsoft.com/office/officeart/2005/8/layout/hierarchy2"/>
    <dgm:cxn modelId="{27517D7A-BB0A-463E-8DC2-9F131447CA04}" srcId="{F312E142-31F4-4529-9067-ABF179489828}" destId="{10B27C02-EA93-4776-A563-041B4FC389ED}" srcOrd="1" destOrd="0" parTransId="{35A6595D-1322-4188-9DAB-9F65C3064279}" sibTransId="{D69D6879-E838-4159-9EB3-DCCFF3C4476A}"/>
    <dgm:cxn modelId="{F5C23A7B-7E16-4547-A6C2-442F95E0FD7D}" type="presOf" srcId="{2650299E-FA01-4DA8-BFBC-C87B6197C624}" destId="{ED9D34EE-9AEA-4B47-BBB8-2263715DC1CA}" srcOrd="0" destOrd="0" presId="urn:microsoft.com/office/officeart/2005/8/layout/hierarchy2"/>
    <dgm:cxn modelId="{9F3D5490-D38F-4E58-AF01-D9784E3A5348}" srcId="{9528AF2D-0EB1-432F-8EEE-79B8AD794186}" destId="{2650299E-FA01-4DA8-BFBC-C87B6197C624}" srcOrd="1" destOrd="0" parTransId="{7656DF76-E289-4D77-B209-346B7AD17DBF}" sibTransId="{F4CC341D-AC4C-4232-B5B2-528D56C717F9}"/>
    <dgm:cxn modelId="{BBF226A0-FD9D-4B98-9887-B6BB857813E1}" type="presOf" srcId="{7656DF76-E289-4D77-B209-346B7AD17DBF}" destId="{0BCAC707-98FA-4E4E-AFBC-BF94AF9F3FAC}" srcOrd="0" destOrd="0" presId="urn:microsoft.com/office/officeart/2005/8/layout/hierarchy2"/>
    <dgm:cxn modelId="{F5E954A9-A0E0-429A-BEFA-E6BE49DC9879}" srcId="{C3EA45C9-4243-4850-A112-A85B2CA00096}" destId="{9528AF2D-0EB1-432F-8EEE-79B8AD794186}" srcOrd="0" destOrd="0" parTransId="{C3CFDF0E-FCFC-4E80-914C-CA86E5DEA81F}" sibTransId="{F2C66E04-C144-4C50-A441-03E6380FD574}"/>
    <dgm:cxn modelId="{F4CD46BA-E021-4319-B4FC-1FE84246CC84}" type="presOf" srcId="{8DDDBC28-8C0C-46F2-95C9-4EF682ABB919}" destId="{1C71ADB4-F398-42FD-82C1-5C171B929608}" srcOrd="1" destOrd="0" presId="urn:microsoft.com/office/officeart/2005/8/layout/hierarchy2"/>
    <dgm:cxn modelId="{5B1A7DBB-9A3E-45D1-A9E1-446C647D0A68}" type="presOf" srcId="{9528AF2D-0EB1-432F-8EEE-79B8AD794186}" destId="{C24DA535-A9B1-4B33-850A-D3B296B02F20}" srcOrd="0" destOrd="0" presId="urn:microsoft.com/office/officeart/2005/8/layout/hierarchy2"/>
    <dgm:cxn modelId="{D3312ABC-7146-4535-A56B-BF2D0A15DAD4}" type="presOf" srcId="{11222E65-42A6-4D42-B6E4-906133EC734A}" destId="{FBFE5D21-4F6F-4D05-B0C6-FF9FA2BAB8A9}" srcOrd="0" destOrd="0" presId="urn:microsoft.com/office/officeart/2005/8/layout/hierarchy2"/>
    <dgm:cxn modelId="{3EDF40C3-33AF-4626-B136-F5DFF1FFF096}" type="presOf" srcId="{8DDDBC28-8C0C-46F2-95C9-4EF682ABB919}" destId="{7E7FCF38-440C-46CA-BE0A-5AEA4D2BE96E}" srcOrd="0" destOrd="0" presId="urn:microsoft.com/office/officeart/2005/8/layout/hierarchy2"/>
    <dgm:cxn modelId="{64326DC3-3139-4E21-B2E6-4DB2B03A63F8}" type="presOf" srcId="{E3B57164-B433-4D88-9AB1-F13DEABD5B56}" destId="{2A12944A-1A90-4BF6-B512-9AE90CE470BA}" srcOrd="0" destOrd="0" presId="urn:microsoft.com/office/officeart/2005/8/layout/hierarchy2"/>
    <dgm:cxn modelId="{58D50CC5-3EFD-45B8-AD31-8868CAC1A051}" type="presOf" srcId="{F312E142-31F4-4529-9067-ABF179489828}" destId="{2B8D2B55-C946-4E68-A8C0-DB8B658363D8}" srcOrd="0" destOrd="0" presId="urn:microsoft.com/office/officeart/2005/8/layout/hierarchy2"/>
    <dgm:cxn modelId="{DA4467CA-0233-42F4-AA45-3BF843FB55D8}" type="presOf" srcId="{35A6595D-1322-4188-9DAB-9F65C3064279}" destId="{E9D18B88-193B-4134-A4D4-6EB3102A435D}" srcOrd="1" destOrd="0" presId="urn:microsoft.com/office/officeart/2005/8/layout/hierarchy2"/>
    <dgm:cxn modelId="{3A0899EA-4020-4F3A-8EBA-2E00EDB6E09F}" srcId="{9528AF2D-0EB1-432F-8EEE-79B8AD794186}" destId="{F312E142-31F4-4529-9067-ABF179489828}" srcOrd="0" destOrd="0" parTransId="{8DDDBC28-8C0C-46F2-95C9-4EF682ABB919}" sibTransId="{AE420311-A2A3-428A-A299-56EF26AD4801}"/>
    <dgm:cxn modelId="{66449417-0913-420A-A5A2-D336C242A20D}" type="presParOf" srcId="{49B7ED59-5801-4216-94AA-90FDB649D9FD}" destId="{54D5CDDC-7CF5-405A-8D04-7C3707B5CC2D}" srcOrd="0" destOrd="0" presId="urn:microsoft.com/office/officeart/2005/8/layout/hierarchy2"/>
    <dgm:cxn modelId="{C93C567D-77B8-45D3-8D3C-6536516F7A8C}" type="presParOf" srcId="{54D5CDDC-7CF5-405A-8D04-7C3707B5CC2D}" destId="{C24DA535-A9B1-4B33-850A-D3B296B02F20}" srcOrd="0" destOrd="0" presId="urn:microsoft.com/office/officeart/2005/8/layout/hierarchy2"/>
    <dgm:cxn modelId="{241B58F0-7FEE-4B52-A1EE-9711C907FBF8}" type="presParOf" srcId="{54D5CDDC-7CF5-405A-8D04-7C3707B5CC2D}" destId="{6EBF876A-40EA-431F-9BBA-D944A2762A6E}" srcOrd="1" destOrd="0" presId="urn:microsoft.com/office/officeart/2005/8/layout/hierarchy2"/>
    <dgm:cxn modelId="{C229321F-6AF0-48ED-89F3-CC452A2F7EF3}" type="presParOf" srcId="{6EBF876A-40EA-431F-9BBA-D944A2762A6E}" destId="{7E7FCF38-440C-46CA-BE0A-5AEA4D2BE96E}" srcOrd="0" destOrd="0" presId="urn:microsoft.com/office/officeart/2005/8/layout/hierarchy2"/>
    <dgm:cxn modelId="{9AF25656-7BEF-4539-976D-F1ACA8E27970}" type="presParOf" srcId="{7E7FCF38-440C-46CA-BE0A-5AEA4D2BE96E}" destId="{1C71ADB4-F398-42FD-82C1-5C171B929608}" srcOrd="0" destOrd="0" presId="urn:microsoft.com/office/officeart/2005/8/layout/hierarchy2"/>
    <dgm:cxn modelId="{6FD78FC3-4B88-4CCD-96F5-7101A2309691}" type="presParOf" srcId="{6EBF876A-40EA-431F-9BBA-D944A2762A6E}" destId="{F60EE4A1-A0B2-42F6-B747-751162097689}" srcOrd="1" destOrd="0" presId="urn:microsoft.com/office/officeart/2005/8/layout/hierarchy2"/>
    <dgm:cxn modelId="{097A126D-3946-466C-92D9-7FA8644F9E72}" type="presParOf" srcId="{F60EE4A1-A0B2-42F6-B747-751162097689}" destId="{2B8D2B55-C946-4E68-A8C0-DB8B658363D8}" srcOrd="0" destOrd="0" presId="urn:microsoft.com/office/officeart/2005/8/layout/hierarchy2"/>
    <dgm:cxn modelId="{349A19E5-8257-47D6-B7E0-39DC37FD660D}" type="presParOf" srcId="{F60EE4A1-A0B2-42F6-B747-751162097689}" destId="{91CD6041-F379-48E2-AFC1-75FE3BC6BAFA}" srcOrd="1" destOrd="0" presId="urn:microsoft.com/office/officeart/2005/8/layout/hierarchy2"/>
    <dgm:cxn modelId="{0BC5E6FC-A1F6-4C70-A4B9-3EC76BD96595}" type="presParOf" srcId="{91CD6041-F379-48E2-AFC1-75FE3BC6BAFA}" destId="{2A12944A-1A90-4BF6-B512-9AE90CE470BA}" srcOrd="0" destOrd="0" presId="urn:microsoft.com/office/officeart/2005/8/layout/hierarchy2"/>
    <dgm:cxn modelId="{62D9DA14-437C-49A7-B622-5047A587AC5E}" type="presParOf" srcId="{2A12944A-1A90-4BF6-B512-9AE90CE470BA}" destId="{FE645B90-1A1B-48CB-949A-876A444F155F}" srcOrd="0" destOrd="0" presId="urn:microsoft.com/office/officeart/2005/8/layout/hierarchy2"/>
    <dgm:cxn modelId="{0C383DD6-E3D6-4031-B240-97D4DEA13557}" type="presParOf" srcId="{91CD6041-F379-48E2-AFC1-75FE3BC6BAFA}" destId="{6F2B0549-30AE-42F0-9594-AA09F99B8497}" srcOrd="1" destOrd="0" presId="urn:microsoft.com/office/officeart/2005/8/layout/hierarchy2"/>
    <dgm:cxn modelId="{054E77E0-CD58-45F3-8091-A75E7CB071CA}" type="presParOf" srcId="{6F2B0549-30AE-42F0-9594-AA09F99B8497}" destId="{FBFE5D21-4F6F-4D05-B0C6-FF9FA2BAB8A9}" srcOrd="0" destOrd="0" presId="urn:microsoft.com/office/officeart/2005/8/layout/hierarchy2"/>
    <dgm:cxn modelId="{7EFE55EF-1F4B-4BAB-A34E-7D5E30CE4DA6}" type="presParOf" srcId="{6F2B0549-30AE-42F0-9594-AA09F99B8497}" destId="{CB1D5B4C-D185-405B-98C6-E0F7FBE420A9}" srcOrd="1" destOrd="0" presId="urn:microsoft.com/office/officeart/2005/8/layout/hierarchy2"/>
    <dgm:cxn modelId="{506DD25C-48BD-4255-BDB6-205F866E1B6E}" type="presParOf" srcId="{91CD6041-F379-48E2-AFC1-75FE3BC6BAFA}" destId="{F32C78CB-813C-474A-AB61-8FC207860177}" srcOrd="2" destOrd="0" presId="urn:microsoft.com/office/officeart/2005/8/layout/hierarchy2"/>
    <dgm:cxn modelId="{384B3E34-9EFD-4F9F-9228-C4A026C2A2D2}" type="presParOf" srcId="{F32C78CB-813C-474A-AB61-8FC207860177}" destId="{E9D18B88-193B-4134-A4D4-6EB3102A435D}" srcOrd="0" destOrd="0" presId="urn:microsoft.com/office/officeart/2005/8/layout/hierarchy2"/>
    <dgm:cxn modelId="{4C68ED67-0B88-48AF-803E-A192ADC67FF6}" type="presParOf" srcId="{91CD6041-F379-48E2-AFC1-75FE3BC6BAFA}" destId="{E1DD0ADA-E4CE-4570-AB28-8BC6C6244308}" srcOrd="3" destOrd="0" presId="urn:microsoft.com/office/officeart/2005/8/layout/hierarchy2"/>
    <dgm:cxn modelId="{3954547C-57C9-4EBB-929B-CFDE06DA0668}" type="presParOf" srcId="{E1DD0ADA-E4CE-4570-AB28-8BC6C6244308}" destId="{099F2C02-D012-4109-8B2B-A82F07CA01DF}" srcOrd="0" destOrd="0" presId="urn:microsoft.com/office/officeart/2005/8/layout/hierarchy2"/>
    <dgm:cxn modelId="{ABDCDD24-1D87-42E8-89FB-C027E1EA49E9}" type="presParOf" srcId="{E1DD0ADA-E4CE-4570-AB28-8BC6C6244308}" destId="{240723AC-7CC9-4C0D-A7CC-76341E5A80AE}" srcOrd="1" destOrd="0" presId="urn:microsoft.com/office/officeart/2005/8/layout/hierarchy2"/>
    <dgm:cxn modelId="{6281E5AD-575B-4585-A676-0FDDB5159A4B}" type="presParOf" srcId="{91CD6041-F379-48E2-AFC1-75FE3BC6BAFA}" destId="{B0C846FD-7071-4671-A326-8D6F6004E272}" srcOrd="4" destOrd="0" presId="urn:microsoft.com/office/officeart/2005/8/layout/hierarchy2"/>
    <dgm:cxn modelId="{1898B7DB-A81B-4438-832D-8331DC72B53F}" type="presParOf" srcId="{B0C846FD-7071-4671-A326-8D6F6004E272}" destId="{ADFB0F11-8FF5-4AE1-AD5D-8510A2C4A82C}" srcOrd="0" destOrd="0" presId="urn:microsoft.com/office/officeart/2005/8/layout/hierarchy2"/>
    <dgm:cxn modelId="{5A8C867E-517F-4C2D-9060-4C57862CB232}" type="presParOf" srcId="{91CD6041-F379-48E2-AFC1-75FE3BC6BAFA}" destId="{390179E1-2375-4B1C-BD4A-9A4D1AA45AF0}" srcOrd="5" destOrd="0" presId="urn:microsoft.com/office/officeart/2005/8/layout/hierarchy2"/>
    <dgm:cxn modelId="{ED4FA855-204F-4547-A24F-70B8D6A15032}" type="presParOf" srcId="{390179E1-2375-4B1C-BD4A-9A4D1AA45AF0}" destId="{BF0CA4F4-FE72-4920-ADD2-66CBFE798510}" srcOrd="0" destOrd="0" presId="urn:microsoft.com/office/officeart/2005/8/layout/hierarchy2"/>
    <dgm:cxn modelId="{75E7E5B0-0A8A-4600-AF47-0103CBF64C07}" type="presParOf" srcId="{390179E1-2375-4B1C-BD4A-9A4D1AA45AF0}" destId="{B5C32CD5-0FE0-4082-8DB3-E511028B1EA3}" srcOrd="1" destOrd="0" presId="urn:microsoft.com/office/officeart/2005/8/layout/hierarchy2"/>
    <dgm:cxn modelId="{D0459C75-D295-4191-827E-114D686B52F4}" type="presParOf" srcId="{6EBF876A-40EA-431F-9BBA-D944A2762A6E}" destId="{0BCAC707-98FA-4E4E-AFBC-BF94AF9F3FAC}" srcOrd="2" destOrd="0" presId="urn:microsoft.com/office/officeart/2005/8/layout/hierarchy2"/>
    <dgm:cxn modelId="{8249348E-7E2C-469E-8AB2-98C47F93D730}" type="presParOf" srcId="{0BCAC707-98FA-4E4E-AFBC-BF94AF9F3FAC}" destId="{0FE3630A-8A22-4D15-8959-428617DD6147}" srcOrd="0" destOrd="0" presId="urn:microsoft.com/office/officeart/2005/8/layout/hierarchy2"/>
    <dgm:cxn modelId="{26040D54-C132-489B-964A-C879AC1B1DE4}" type="presParOf" srcId="{6EBF876A-40EA-431F-9BBA-D944A2762A6E}" destId="{D82EC120-ACB2-4A3D-B0E4-46DEEE6A08FC}" srcOrd="3" destOrd="0" presId="urn:microsoft.com/office/officeart/2005/8/layout/hierarchy2"/>
    <dgm:cxn modelId="{7FFBCC13-683B-451B-B2F7-3267175F4546}" type="presParOf" srcId="{D82EC120-ACB2-4A3D-B0E4-46DEEE6A08FC}" destId="{ED9D34EE-9AEA-4B47-BBB8-2263715DC1CA}" srcOrd="0" destOrd="0" presId="urn:microsoft.com/office/officeart/2005/8/layout/hierarchy2"/>
    <dgm:cxn modelId="{B6EA5EE6-2461-4076-9C64-E8AB0479390C}" type="presParOf" srcId="{D82EC120-ACB2-4A3D-B0E4-46DEEE6A08FC}" destId="{F8E48FF1-84BB-45B4-94D4-B04B881B347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B4F58-9144-7548-9110-D0160F774ABD}">
      <dsp:nvSpPr>
        <dsp:cNvPr id="0" name=""/>
        <dsp:cNvSpPr/>
      </dsp:nvSpPr>
      <dsp:spPr>
        <a:xfrm>
          <a:off x="0" y="2705"/>
          <a:ext cx="1490027" cy="55669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Train dataset</a:t>
          </a:r>
        </a:p>
      </dsp:txBody>
      <dsp:txXfrm>
        <a:off x="16305" y="19010"/>
        <a:ext cx="1457417" cy="524089"/>
      </dsp:txXfrm>
    </dsp:sp>
    <dsp:sp modelId="{5F88DB47-F1A1-8442-BCF1-CFFDC023E31E}">
      <dsp:nvSpPr>
        <dsp:cNvPr id="0" name=""/>
        <dsp:cNvSpPr/>
      </dsp:nvSpPr>
      <dsp:spPr>
        <a:xfrm rot="5400000">
          <a:off x="595288" y="579367"/>
          <a:ext cx="299450" cy="35934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637211" y="609313"/>
        <a:ext cx="215605" cy="209615"/>
      </dsp:txXfrm>
    </dsp:sp>
    <dsp:sp modelId="{BEBBBFAE-B363-AA4F-BA50-4B593A609E6C}">
      <dsp:nvSpPr>
        <dsp:cNvPr id="0" name=""/>
        <dsp:cNvSpPr/>
      </dsp:nvSpPr>
      <dsp:spPr>
        <a:xfrm>
          <a:off x="0" y="958672"/>
          <a:ext cx="1490027" cy="52869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Draw Bootstrap Samples</a:t>
          </a:r>
        </a:p>
      </dsp:txBody>
      <dsp:txXfrm>
        <a:off x="15485" y="974157"/>
        <a:ext cx="1459057" cy="497724"/>
      </dsp:txXfrm>
    </dsp:sp>
    <dsp:sp modelId="{B6BBE7A5-C3D6-CB4F-AC3E-43418E6D56B5}">
      <dsp:nvSpPr>
        <dsp:cNvPr id="0" name=""/>
        <dsp:cNvSpPr/>
      </dsp:nvSpPr>
      <dsp:spPr>
        <a:xfrm rot="5400000">
          <a:off x="595288" y="1507330"/>
          <a:ext cx="299450" cy="35934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637211" y="1537276"/>
        <a:ext cx="215605" cy="209615"/>
      </dsp:txXfrm>
    </dsp:sp>
    <dsp:sp modelId="{BC55EAF9-8EBB-2649-9F30-7AC48D8E3F43}">
      <dsp:nvSpPr>
        <dsp:cNvPr id="0" name=""/>
        <dsp:cNvSpPr/>
      </dsp:nvSpPr>
      <dsp:spPr>
        <a:xfrm>
          <a:off x="-9751" y="1886634"/>
          <a:ext cx="1509531" cy="79853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Build random tree </a:t>
          </a:r>
        </a:p>
      </dsp:txBody>
      <dsp:txXfrm>
        <a:off x="13637" y="1910022"/>
        <a:ext cx="1462755" cy="751759"/>
      </dsp:txXfrm>
    </dsp:sp>
    <dsp:sp modelId="{8DC9EF1A-64F2-584B-BDCD-73F21DB7F162}">
      <dsp:nvSpPr>
        <dsp:cNvPr id="0" name=""/>
        <dsp:cNvSpPr/>
      </dsp:nvSpPr>
      <dsp:spPr>
        <a:xfrm rot="5400000">
          <a:off x="595288" y="2705134"/>
          <a:ext cx="299450" cy="35934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637211" y="2735080"/>
        <a:ext cx="215605" cy="209615"/>
      </dsp:txXfrm>
    </dsp:sp>
    <dsp:sp modelId="{00AAC6C3-1D8E-8C4D-854E-01DA531B2249}">
      <dsp:nvSpPr>
        <dsp:cNvPr id="0" name=""/>
        <dsp:cNvSpPr/>
      </dsp:nvSpPr>
      <dsp:spPr>
        <a:xfrm>
          <a:off x="-9751" y="3084438"/>
          <a:ext cx="1509531" cy="79853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Predict based on each tree</a:t>
          </a:r>
        </a:p>
      </dsp:txBody>
      <dsp:txXfrm>
        <a:off x="13637" y="3107826"/>
        <a:ext cx="1462755" cy="751759"/>
      </dsp:txXfrm>
    </dsp:sp>
    <dsp:sp modelId="{C41FB2EC-121D-2646-9D10-E5A6305D08B9}">
      <dsp:nvSpPr>
        <dsp:cNvPr id="0" name=""/>
        <dsp:cNvSpPr/>
      </dsp:nvSpPr>
      <dsp:spPr>
        <a:xfrm rot="5400000">
          <a:off x="595288" y="3902937"/>
          <a:ext cx="299450" cy="35934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637211" y="3932883"/>
        <a:ext cx="215605" cy="209615"/>
      </dsp:txXfrm>
    </dsp:sp>
    <dsp:sp modelId="{1ED61960-16D7-8F4F-96B3-3F57E5DB5D97}">
      <dsp:nvSpPr>
        <dsp:cNvPr id="0" name=""/>
        <dsp:cNvSpPr/>
      </dsp:nvSpPr>
      <dsp:spPr>
        <a:xfrm>
          <a:off x="0" y="4282242"/>
          <a:ext cx="1490027" cy="55109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Majority vote</a:t>
          </a:r>
        </a:p>
      </dsp:txBody>
      <dsp:txXfrm>
        <a:off x="16141" y="4298383"/>
        <a:ext cx="1457745" cy="5188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DA535-A9B1-4B33-850A-D3B296B02F20}">
      <dsp:nvSpPr>
        <dsp:cNvPr id="0" name=""/>
        <dsp:cNvSpPr/>
      </dsp:nvSpPr>
      <dsp:spPr>
        <a:xfrm>
          <a:off x="3951965" y="1992779"/>
          <a:ext cx="1409485" cy="70474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err="1"/>
            <a:t>XGB</a:t>
          </a:r>
          <a:r>
            <a:rPr lang="en-US" altLang="zh-CN" sz="2000" kern="1200" dirty="0" err="1"/>
            <a:t>oost</a:t>
          </a:r>
          <a:endParaRPr lang="en-US" sz="2000" kern="1200" dirty="0"/>
        </a:p>
      </dsp:txBody>
      <dsp:txXfrm>
        <a:off x="3972606" y="2013420"/>
        <a:ext cx="1368203" cy="663460"/>
      </dsp:txXfrm>
    </dsp:sp>
    <dsp:sp modelId="{7E7FCF38-440C-46CA-BE0A-5AEA4D2BE96E}">
      <dsp:nvSpPr>
        <dsp:cNvPr id="0" name=""/>
        <dsp:cNvSpPr/>
      </dsp:nvSpPr>
      <dsp:spPr>
        <a:xfrm rot="12970947">
          <a:off x="3330991" y="2125898"/>
          <a:ext cx="687244" cy="32783"/>
        </a:xfrm>
        <a:custGeom>
          <a:avLst/>
          <a:gdLst/>
          <a:ahLst/>
          <a:cxnLst/>
          <a:rect l="0" t="0" r="0" b="0"/>
          <a:pathLst>
            <a:path>
              <a:moveTo>
                <a:pt x="0" y="16391"/>
              </a:moveTo>
              <a:lnTo>
                <a:pt x="687244" y="163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657432" y="2125109"/>
        <a:ext cx="34362" cy="34362"/>
      </dsp:txXfrm>
    </dsp:sp>
    <dsp:sp modelId="{2B8D2B55-C946-4E68-A8C0-DB8B658363D8}">
      <dsp:nvSpPr>
        <dsp:cNvPr id="0" name=""/>
        <dsp:cNvSpPr/>
      </dsp:nvSpPr>
      <dsp:spPr>
        <a:xfrm>
          <a:off x="1987776" y="1587058"/>
          <a:ext cx="1409485" cy="70474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Predictions</a:t>
          </a:r>
          <a:endParaRPr lang="en-US" sz="2000" kern="1200" dirty="0"/>
        </a:p>
      </dsp:txBody>
      <dsp:txXfrm>
        <a:off x="2008417" y="1607699"/>
        <a:ext cx="1368203" cy="663460"/>
      </dsp:txXfrm>
    </dsp:sp>
    <dsp:sp modelId="{2A12944A-1A90-4BF6-B512-9AE90CE470BA}">
      <dsp:nvSpPr>
        <dsp:cNvPr id="0" name=""/>
        <dsp:cNvSpPr/>
      </dsp:nvSpPr>
      <dsp:spPr>
        <a:xfrm rot="14087432">
          <a:off x="1201327" y="1515464"/>
          <a:ext cx="997672" cy="32783"/>
        </a:xfrm>
        <a:custGeom>
          <a:avLst/>
          <a:gdLst/>
          <a:ahLst/>
          <a:cxnLst/>
          <a:rect l="0" t="0" r="0" b="0"/>
          <a:pathLst>
            <a:path>
              <a:moveTo>
                <a:pt x="0" y="16391"/>
              </a:moveTo>
              <a:lnTo>
                <a:pt x="997672" y="163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675222" y="1506914"/>
        <a:ext cx="49883" cy="49883"/>
      </dsp:txXfrm>
    </dsp:sp>
    <dsp:sp modelId="{FBFE5D21-4F6F-4D05-B0C6-FF9FA2BAB8A9}">
      <dsp:nvSpPr>
        <dsp:cNvPr id="0" name=""/>
        <dsp:cNvSpPr/>
      </dsp:nvSpPr>
      <dsp:spPr>
        <a:xfrm>
          <a:off x="3065" y="771910"/>
          <a:ext cx="1409485" cy="70474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err="1"/>
            <a:t>XGBoost</a:t>
          </a:r>
          <a:endParaRPr lang="en-US" sz="2000" kern="1200" dirty="0"/>
        </a:p>
      </dsp:txBody>
      <dsp:txXfrm>
        <a:off x="23706" y="792551"/>
        <a:ext cx="1368203" cy="663460"/>
      </dsp:txXfrm>
    </dsp:sp>
    <dsp:sp modelId="{F32C78CB-813C-474A-AB61-8FC207860177}">
      <dsp:nvSpPr>
        <dsp:cNvPr id="0" name=""/>
        <dsp:cNvSpPr/>
      </dsp:nvSpPr>
      <dsp:spPr>
        <a:xfrm rot="10828050">
          <a:off x="1412541" y="1920691"/>
          <a:ext cx="575244" cy="32783"/>
        </a:xfrm>
        <a:custGeom>
          <a:avLst/>
          <a:gdLst/>
          <a:ahLst/>
          <a:cxnLst/>
          <a:rect l="0" t="0" r="0" b="0"/>
          <a:pathLst>
            <a:path>
              <a:moveTo>
                <a:pt x="0" y="16391"/>
              </a:moveTo>
              <a:lnTo>
                <a:pt x="575244" y="163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685782" y="1922702"/>
        <a:ext cx="28762" cy="28762"/>
      </dsp:txXfrm>
    </dsp:sp>
    <dsp:sp modelId="{099F2C02-D012-4109-8B2B-A82F07CA01DF}">
      <dsp:nvSpPr>
        <dsp:cNvPr id="0" name=""/>
        <dsp:cNvSpPr/>
      </dsp:nvSpPr>
      <dsp:spPr>
        <a:xfrm>
          <a:off x="3065" y="1582365"/>
          <a:ext cx="1409485" cy="70474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Logistic Regression</a:t>
          </a:r>
        </a:p>
      </dsp:txBody>
      <dsp:txXfrm>
        <a:off x="23706" y="1603006"/>
        <a:ext cx="1368203" cy="663460"/>
      </dsp:txXfrm>
    </dsp:sp>
    <dsp:sp modelId="{B0C846FD-7071-4671-A326-8D6F6004E272}">
      <dsp:nvSpPr>
        <dsp:cNvPr id="0" name=""/>
        <dsp:cNvSpPr/>
      </dsp:nvSpPr>
      <dsp:spPr>
        <a:xfrm rot="7531362">
          <a:off x="1205155" y="2325918"/>
          <a:ext cx="990017" cy="32783"/>
        </a:xfrm>
        <a:custGeom>
          <a:avLst/>
          <a:gdLst/>
          <a:ahLst/>
          <a:cxnLst/>
          <a:rect l="0" t="0" r="0" b="0"/>
          <a:pathLst>
            <a:path>
              <a:moveTo>
                <a:pt x="0" y="16391"/>
              </a:moveTo>
              <a:lnTo>
                <a:pt x="990017" y="163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675413" y="2317560"/>
        <a:ext cx="49500" cy="49500"/>
      </dsp:txXfrm>
    </dsp:sp>
    <dsp:sp modelId="{BF0CA4F4-FE72-4920-ADD2-66CBFE798510}">
      <dsp:nvSpPr>
        <dsp:cNvPr id="0" name=""/>
        <dsp:cNvSpPr/>
      </dsp:nvSpPr>
      <dsp:spPr>
        <a:xfrm>
          <a:off x="3065" y="2392819"/>
          <a:ext cx="1409485" cy="70474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Random Forest</a:t>
          </a:r>
        </a:p>
      </dsp:txBody>
      <dsp:txXfrm>
        <a:off x="23706" y="2413460"/>
        <a:ext cx="1368203" cy="663460"/>
      </dsp:txXfrm>
    </dsp:sp>
    <dsp:sp modelId="{0BCAC707-98FA-4E4E-AFBC-BF94AF9F3FAC}">
      <dsp:nvSpPr>
        <dsp:cNvPr id="0" name=""/>
        <dsp:cNvSpPr/>
      </dsp:nvSpPr>
      <dsp:spPr>
        <a:xfrm rot="8633040">
          <a:off x="3331282" y="2531125"/>
          <a:ext cx="686662" cy="32783"/>
        </a:xfrm>
        <a:custGeom>
          <a:avLst/>
          <a:gdLst/>
          <a:ahLst/>
          <a:cxnLst/>
          <a:rect l="0" t="0" r="0" b="0"/>
          <a:pathLst>
            <a:path>
              <a:moveTo>
                <a:pt x="0" y="16391"/>
              </a:moveTo>
              <a:lnTo>
                <a:pt x="686662" y="163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657447" y="2530350"/>
        <a:ext cx="34333" cy="34333"/>
      </dsp:txXfrm>
    </dsp:sp>
    <dsp:sp modelId="{ED9D34EE-9AEA-4B47-BBB8-2263715DC1CA}">
      <dsp:nvSpPr>
        <dsp:cNvPr id="0" name=""/>
        <dsp:cNvSpPr/>
      </dsp:nvSpPr>
      <dsp:spPr>
        <a:xfrm>
          <a:off x="1987776" y="2397512"/>
          <a:ext cx="1409485" cy="70474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Total data</a:t>
          </a:r>
        </a:p>
      </dsp:txBody>
      <dsp:txXfrm>
        <a:off x="2008417" y="2418153"/>
        <a:ext cx="1368203" cy="6634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41CA05-5738-4AB5-9323-6FF23F7A8A63}" type="datetimeFigureOut">
              <a:rPr lang="en-US" smtClean="0"/>
              <a:pPr/>
              <a:t>11/21/2017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B140B3-7C0C-4D5A-8F32-85B6C223C1E4}" type="slidenum">
              <a:rPr lang="en-US" smtClean="0"/>
              <a:pPr/>
              <a:t>‹#›</a:t>
            </a:fld>
            <a:endParaRPr lang="en-US"/>
          </a:p>
        </p:txBody>
      </p:sp>
    </p:spTree>
    <p:extLst>
      <p:ext uri="{BB962C8B-B14F-4D97-AF65-F5344CB8AC3E}">
        <p14:creationId xmlns:p14="http://schemas.microsoft.com/office/powerpoint/2010/main" val="3117773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Our project is also</a:t>
            </a:r>
            <a:r>
              <a:rPr lang="en-US" baseline="0" dirty="0"/>
              <a:t> a </a:t>
            </a:r>
            <a:r>
              <a:rPr lang="en-US" baseline="0" dirty="0" err="1"/>
              <a:t>Kaggle</a:t>
            </a:r>
            <a:r>
              <a:rPr lang="en-US" baseline="0" dirty="0"/>
              <a:t> competition sponsored by Springleaf.</a:t>
            </a:r>
            <a:endParaRPr lang="en-US" dirty="0"/>
          </a:p>
          <a:p>
            <a:endParaRPr lang="en-US" dirty="0"/>
          </a:p>
          <a:p>
            <a:r>
              <a:rPr lang="en-US" dirty="0"/>
              <a:t>First, we will give a brief introduction to our project and dataset.</a:t>
            </a:r>
          </a:p>
          <a:p>
            <a:endParaRPr lang="en-US" dirty="0"/>
          </a:p>
          <a:p>
            <a:r>
              <a:rPr lang="en-US" dirty="0"/>
              <a:t>Next, we will show how we</a:t>
            </a:r>
            <a:r>
              <a:rPr lang="en-US" baseline="0" dirty="0"/>
              <a:t> preprocess our data.</a:t>
            </a:r>
            <a:endParaRPr lang="en-US" dirty="0"/>
          </a:p>
          <a:p>
            <a:endParaRPr lang="en-US" dirty="0"/>
          </a:p>
          <a:p>
            <a:r>
              <a:rPr lang="en-US" dirty="0"/>
              <a:t>After that, we will</a:t>
            </a:r>
            <a:r>
              <a:rPr lang="en-US" baseline="0" dirty="0"/>
              <a:t> </a:t>
            </a:r>
            <a:r>
              <a:rPr lang="en-US" dirty="0"/>
              <a:t>talk about some classification</a:t>
            </a:r>
            <a:r>
              <a:rPr lang="en-US" baseline="0" dirty="0"/>
              <a:t> </a:t>
            </a:r>
            <a:r>
              <a:rPr lang="en-US" dirty="0"/>
              <a:t>methods and results. The methods</a:t>
            </a:r>
            <a:r>
              <a:rPr lang="en-US" baseline="0" dirty="0"/>
              <a:t> we will emphasis are logistic regression, random forest, </a:t>
            </a:r>
            <a:r>
              <a:rPr lang="en-US" baseline="0" dirty="0" err="1"/>
              <a:t>Xgboost</a:t>
            </a:r>
            <a:r>
              <a:rPr lang="en-US" baseline="0" dirty="0"/>
              <a:t>, and stacking.</a:t>
            </a:r>
            <a:endParaRPr lang="en-US" dirty="0"/>
          </a:p>
          <a:p>
            <a:endParaRPr lang="en-US" dirty="0"/>
          </a:p>
          <a:p>
            <a:r>
              <a:rPr lang="en-US" dirty="0"/>
              <a:t>Finally,</a:t>
            </a:r>
            <a:r>
              <a:rPr lang="en-US" baseline="0" dirty="0"/>
              <a:t> we will summarize.</a:t>
            </a:r>
            <a:endParaRPr lang="en-US" dirty="0"/>
          </a:p>
        </p:txBody>
      </p:sp>
      <p:sp>
        <p:nvSpPr>
          <p:cNvPr id="4" name="Slide Number Placeholder 3"/>
          <p:cNvSpPr>
            <a:spLocks noGrp="1"/>
          </p:cNvSpPr>
          <p:nvPr>
            <p:ph type="sldNum" sz="quarter" idx="10"/>
          </p:nvPr>
        </p:nvSpPr>
        <p:spPr/>
        <p:txBody>
          <a:bodyPr/>
          <a:lstStyle/>
          <a:p>
            <a:fld id="{223E3DD4-EA83-4B42-BA7E-1D6D013CCE01}" type="slidenum">
              <a:rPr lang="en-US" smtClean="0"/>
              <a:pPr/>
              <a:t>2</a:t>
            </a:fld>
            <a:endParaRPr lang="en-US"/>
          </a:p>
        </p:txBody>
      </p:sp>
    </p:spTree>
    <p:extLst>
      <p:ext uri="{BB962C8B-B14F-4D97-AF65-F5344CB8AC3E}">
        <p14:creationId xmlns:p14="http://schemas.microsoft.com/office/powerpoint/2010/main" val="2234477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Expensive</a:t>
            </a:r>
          </a:p>
          <a:p>
            <a:pPr marL="228600" indent="-228600">
              <a:buAutoNum type="arabicPeriod"/>
            </a:pPr>
            <a:r>
              <a:rPr lang="en-US" dirty="0"/>
              <a:t>Target</a:t>
            </a:r>
            <a:r>
              <a:rPr lang="en-US" baseline="0" dirty="0"/>
              <a:t> = 1 too low</a:t>
            </a:r>
          </a:p>
          <a:p>
            <a:pPr marL="228600" indent="-228600">
              <a:buAutoNum type="arabicPeriod"/>
            </a:pPr>
            <a:r>
              <a:rPr lang="en-US" baseline="0" dirty="0"/>
              <a:t>Our data a lot of categorical</a:t>
            </a:r>
            <a:endParaRPr lang="en-US" dirty="0"/>
          </a:p>
        </p:txBody>
      </p:sp>
      <p:sp>
        <p:nvSpPr>
          <p:cNvPr id="4" name="Slide Number Placeholder 3"/>
          <p:cNvSpPr>
            <a:spLocks noGrp="1"/>
          </p:cNvSpPr>
          <p:nvPr>
            <p:ph type="sldNum" sz="quarter" idx="10"/>
          </p:nvPr>
        </p:nvSpPr>
        <p:spPr/>
        <p:txBody>
          <a:bodyPr/>
          <a:lstStyle/>
          <a:p>
            <a:fld id="{99B140B3-7C0C-4D5A-8F32-85B6C223C1E4}" type="slidenum">
              <a:rPr lang="en-US" smtClean="0"/>
              <a:pPr/>
              <a:t>12</a:t>
            </a:fld>
            <a:endParaRPr lang="en-US"/>
          </a:p>
        </p:txBody>
      </p:sp>
    </p:spTree>
    <p:extLst>
      <p:ext uri="{BB962C8B-B14F-4D97-AF65-F5344CB8AC3E}">
        <p14:creationId xmlns:p14="http://schemas.microsoft.com/office/powerpoint/2010/main" val="2087523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measures the relationship between the categorical dependent variable and one or more independent variables by estimating probabilities using a logistic function</a:t>
            </a:r>
          </a:p>
          <a:p>
            <a:endParaRPr lang="en-US" dirty="0"/>
          </a:p>
          <a:p>
            <a:r>
              <a:rPr lang="en-US" dirty="0"/>
              <a:t>Logistic regression can be seen as a special case of generalized linear model and thus analogous to linear regression. The model of logistic regression, however, is based on quite different assumptions (about the relationship between dependent and independent variables) from those of linear regression. In particular the key differences of these two models can be seen in the following two features of logistic regression. First, the conditional distribution y \mid x is a Bernoulli distribution rather than a Gaussian distribution, because the dependent variable is binary. Second, the predicted values are probabilities and are therefore restricted to (0,1) through the logistic distribution function because logistic regression predicts the probability of particular outcomes.</a:t>
            </a:r>
          </a:p>
          <a:p>
            <a:endParaRPr lang="en-US" dirty="0"/>
          </a:p>
        </p:txBody>
      </p:sp>
      <p:sp>
        <p:nvSpPr>
          <p:cNvPr id="4" name="Slide Number Placeholder 3"/>
          <p:cNvSpPr>
            <a:spLocks noGrp="1"/>
          </p:cNvSpPr>
          <p:nvPr>
            <p:ph type="sldNum" sz="quarter" idx="10"/>
          </p:nvPr>
        </p:nvSpPr>
        <p:spPr/>
        <p:txBody>
          <a:bodyPr/>
          <a:lstStyle/>
          <a:p>
            <a:fld id="{09F4969C-A2EE-464B-A918-3647D4C96621}" type="slidenum">
              <a:rPr lang="en-US" smtClean="0"/>
              <a:pPr/>
              <a:t>13</a:t>
            </a:fld>
            <a:endParaRPr lang="en-US"/>
          </a:p>
        </p:txBody>
      </p:sp>
    </p:spTree>
    <p:extLst>
      <p:ext uri="{BB962C8B-B14F-4D97-AF65-F5344CB8AC3E}">
        <p14:creationId xmlns:p14="http://schemas.microsoft.com/office/powerpoint/2010/main" val="3875739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F4969C-A2EE-464B-A918-3647D4C96621}" type="slidenum">
              <a:rPr lang="en-US" smtClean="0"/>
              <a:pPr/>
              <a:t>14</a:t>
            </a:fld>
            <a:endParaRPr lang="en-US"/>
          </a:p>
        </p:txBody>
      </p:sp>
    </p:spTree>
    <p:extLst>
      <p:ext uri="{BB962C8B-B14F-4D97-AF65-F5344CB8AC3E}">
        <p14:creationId xmlns:p14="http://schemas.microsoft.com/office/powerpoint/2010/main" val="3268365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t>
            </a:r>
            <a:r>
              <a:rPr lang="en-US" dirty="0" err="1"/>
              <a:t>analysing</a:t>
            </a:r>
            <a:r>
              <a:rPr lang="en-US" dirty="0"/>
              <a:t> a single classifier, we combine a bunch of </a:t>
            </a:r>
            <a:r>
              <a:rPr lang="en-US" dirty="0" err="1"/>
              <a:t>classfiers</a:t>
            </a:r>
            <a:endParaRPr lang="en-US" dirty="0"/>
          </a:p>
        </p:txBody>
      </p:sp>
      <p:sp>
        <p:nvSpPr>
          <p:cNvPr id="4" name="Slide Number Placeholder 3"/>
          <p:cNvSpPr>
            <a:spLocks noGrp="1"/>
          </p:cNvSpPr>
          <p:nvPr>
            <p:ph type="sldNum" sz="quarter" idx="10"/>
          </p:nvPr>
        </p:nvSpPr>
        <p:spPr/>
        <p:txBody>
          <a:bodyPr/>
          <a:lstStyle/>
          <a:p>
            <a:fld id="{09F4969C-A2EE-464B-A918-3647D4C96621}" type="slidenum">
              <a:rPr lang="en-US" smtClean="0"/>
              <a:pPr/>
              <a:t>15</a:t>
            </a:fld>
            <a:endParaRPr lang="en-US"/>
          </a:p>
        </p:txBody>
      </p:sp>
    </p:spTree>
    <p:extLst>
      <p:ext uri="{BB962C8B-B14F-4D97-AF65-F5344CB8AC3E}">
        <p14:creationId xmlns:p14="http://schemas.microsoft.com/office/powerpoint/2010/main" val="671449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A machine learning ensemble algorithm: a method of combining multiple predictors </a:t>
            </a:r>
          </a:p>
          <a:p>
            <a:pPr>
              <a:lnSpc>
                <a:spcPct val="120000"/>
              </a:lnSpc>
            </a:pPr>
            <a:r>
              <a:rPr lang="en-US" dirty="0"/>
              <a:t>Applicable to both regression and classification problems (based on decision tree models, all the trees become the forest)</a:t>
            </a:r>
          </a:p>
          <a:p>
            <a:pPr>
              <a:lnSpc>
                <a:spcPct val="120000"/>
              </a:lnSpc>
            </a:pPr>
            <a:r>
              <a:rPr lang="en-US" dirty="0"/>
              <a:t>No formal distributional assumptions (non-parametric)</a:t>
            </a:r>
          </a:p>
          <a:p>
            <a:pPr>
              <a:lnSpc>
                <a:spcPct val="120000"/>
              </a:lnSpc>
            </a:pPr>
            <a:r>
              <a:rPr lang="en-US" dirty="0"/>
              <a:t>Automatic variable selection; Handles missing values, Variable importance;</a:t>
            </a:r>
          </a:p>
          <a:p>
            <a:pPr>
              <a:lnSpc>
                <a:spcPct val="120000"/>
              </a:lnSpc>
            </a:pPr>
            <a:r>
              <a:rPr lang="en-US" dirty="0"/>
              <a:t>Robust: if we change the data a little, the individual trees may change but the forest is relatively stable because it is a combination of many trees. </a:t>
            </a:r>
          </a:p>
          <a:p>
            <a:pPr>
              <a:lnSpc>
                <a:spcPct val="120000"/>
              </a:lnSpc>
            </a:pPr>
            <a:r>
              <a:rPr lang="en-US" dirty="0"/>
              <a:t>Reduce variance; Improve stability and accuracy of models</a:t>
            </a:r>
          </a:p>
          <a:p>
            <a:pPr>
              <a:lnSpc>
                <a:spcPct val="120000"/>
              </a:lnSpc>
            </a:pPr>
            <a:endParaRPr lang="en-US" dirty="0"/>
          </a:p>
          <a:p>
            <a:r>
              <a:rPr lang="en-US" dirty="0"/>
              <a:t>Grow a binary tree</a:t>
            </a:r>
          </a:p>
          <a:p>
            <a:r>
              <a:rPr lang="en-US" dirty="0"/>
              <a:t>At each node, split data into two ‘daughter’ nodes.</a:t>
            </a:r>
          </a:p>
          <a:p>
            <a:r>
              <a:rPr lang="en-US" dirty="0"/>
              <a:t>Splits are chosen using a splitting criterion(</a:t>
            </a:r>
            <a:r>
              <a:rPr lang="en-US" dirty="0" err="1"/>
              <a:t>Gini</a:t>
            </a:r>
            <a:r>
              <a:rPr lang="en-US" dirty="0"/>
              <a:t>)</a:t>
            </a:r>
          </a:p>
          <a:p>
            <a:r>
              <a:rPr lang="en-US" dirty="0"/>
              <a:t>Bottom nodes are ‘terminal’ nodes</a:t>
            </a:r>
          </a:p>
          <a:p>
            <a:pPr>
              <a:lnSpc>
                <a:spcPct val="120000"/>
              </a:lnSpc>
            </a:pPr>
            <a:endParaRPr lang="en-US" dirty="0"/>
          </a:p>
          <a:p>
            <a:endParaRPr lang="en-US" dirty="0"/>
          </a:p>
        </p:txBody>
      </p:sp>
      <p:sp>
        <p:nvSpPr>
          <p:cNvPr id="4" name="Slide Number Placeholder 3"/>
          <p:cNvSpPr>
            <a:spLocks noGrp="1"/>
          </p:cNvSpPr>
          <p:nvPr>
            <p:ph type="sldNum" sz="quarter" idx="10"/>
          </p:nvPr>
        </p:nvSpPr>
        <p:spPr/>
        <p:txBody>
          <a:bodyPr/>
          <a:lstStyle/>
          <a:p>
            <a:fld id="{09F4969C-A2EE-464B-A918-3647D4C96621}" type="slidenum">
              <a:rPr lang="en-US" smtClean="0"/>
              <a:pPr/>
              <a:t>16</a:t>
            </a:fld>
            <a:endParaRPr lang="en-US"/>
          </a:p>
        </p:txBody>
      </p:sp>
    </p:spTree>
    <p:extLst>
      <p:ext uri="{BB962C8B-B14F-4D97-AF65-F5344CB8AC3E}">
        <p14:creationId xmlns:p14="http://schemas.microsoft.com/office/powerpoint/2010/main" val="90858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Pct val="25000"/>
              <a:buFontTx/>
              <a:buNone/>
              <a:tabLst/>
              <a:defRPr/>
            </a:pPr>
            <a:r>
              <a:rPr lang="en-US" baseline="0" dirty="0" err="1"/>
              <a:t>Xgb</a:t>
            </a:r>
            <a:r>
              <a:rPr lang="en-US" baseline="0" dirty="0"/>
              <a:t> is </a:t>
            </a:r>
            <a:r>
              <a:rPr lang="en-US" altLang="zh-CN" baseline="0" dirty="0"/>
              <a:t>another tree model</a:t>
            </a:r>
            <a:r>
              <a:rPr lang="zh-CN" altLang="en-US" baseline="0" dirty="0"/>
              <a:t>，</a:t>
            </a:r>
            <a:r>
              <a:rPr lang="en-US" altLang="zh-CN" baseline="0" dirty="0"/>
              <a:t>actually it is a very popular tool in data mining due to </a:t>
            </a:r>
            <a:r>
              <a:rPr lang="en-US" baseline="0" dirty="0"/>
              <a:t> </a:t>
            </a:r>
            <a:r>
              <a:rPr lang="en-US" dirty="0"/>
              <a:t>its extremely fast speed</a:t>
            </a:r>
            <a:r>
              <a:rPr lang="en-US" baseline="0" dirty="0"/>
              <a:t> and high performance. </a:t>
            </a:r>
          </a:p>
          <a:p>
            <a:pPr marL="0" marR="0" lvl="0" indent="0" algn="l" defTabSz="457200" rtl="0" eaLnBrk="1" fontAlgn="auto" latinLnBrk="0" hangingPunct="1">
              <a:lnSpc>
                <a:spcPct val="100000"/>
              </a:lnSpc>
              <a:spcBef>
                <a:spcPts val="0"/>
              </a:spcBef>
              <a:spcAft>
                <a:spcPts val="0"/>
              </a:spcAft>
              <a:buClrTx/>
              <a:buSzPct val="25000"/>
              <a:buFontTx/>
              <a:buNone/>
              <a:tabLst/>
              <a:defRPr/>
            </a:pPr>
            <a:r>
              <a:rPr lang="en-US" baseline="0" dirty="0"/>
              <a:t>As a tree model, </a:t>
            </a:r>
            <a:r>
              <a:rPr lang="en-US" baseline="0" dirty="0" err="1"/>
              <a:t>xgb</a:t>
            </a:r>
            <a:r>
              <a:rPr lang="en-US" sz="3200" dirty="0"/>
              <a:t> </a:t>
            </a:r>
            <a:r>
              <a:rPr lang="en-US" sz="3200" kern="1200" dirty="0">
                <a:solidFill>
                  <a:schemeClr val="tx1"/>
                </a:solidFill>
                <a:latin typeface="+mn-lt"/>
                <a:ea typeface="+mn-ea"/>
                <a:cs typeface="+mn-cs"/>
                <a:sym typeface="Calibri"/>
              </a:rPr>
              <a:t>can do </a:t>
            </a:r>
            <a:r>
              <a:rPr lang="en-US" sz="3200" kern="1200" dirty="0">
                <a:solidFill>
                  <a:schemeClr val="tx1"/>
                </a:solidFill>
                <a:latin typeface="+mn-lt"/>
                <a:ea typeface="+mn-ea"/>
                <a:cs typeface="+mn-cs"/>
              </a:rPr>
              <a:t>parallel computation, 10 times faster than Random forest. </a:t>
            </a: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It is an additive tree model based on greedy method. In each step,  a new tree is added to compliment the already built Trees. This normally gives you better accuracy with more trees.  The final response is </a:t>
            </a:r>
            <a:r>
              <a:rPr lang="en-US" sz="3200" dirty="0"/>
              <a:t>the weighted sum of all predictions from each individual trees</a:t>
            </a:r>
            <a:r>
              <a:rPr lang="en-US" sz="3200" kern="1200" dirty="0">
                <a:solidFill>
                  <a:schemeClr val="tx1"/>
                </a:solidFill>
                <a:latin typeface="+mn-lt"/>
                <a:ea typeface="+mn-ea"/>
                <a:cs typeface="+mn-cs"/>
              </a:rPr>
              <a:t> or we can</a:t>
            </a:r>
            <a:r>
              <a:rPr lang="en-US" sz="3200" kern="1200" baseline="0" dirty="0">
                <a:solidFill>
                  <a:schemeClr val="tx1"/>
                </a:solidFill>
                <a:latin typeface="+mn-lt"/>
                <a:ea typeface="+mn-ea"/>
                <a:cs typeface="+mn-cs"/>
              </a:rPr>
              <a:t> say it is </a:t>
            </a:r>
            <a:r>
              <a:rPr lang="en-US" sz="3200" kern="1200" dirty="0">
                <a:solidFill>
                  <a:schemeClr val="tx1"/>
                </a:solidFill>
                <a:latin typeface="+mn-lt"/>
                <a:ea typeface="+mn-ea"/>
                <a:cs typeface="+mn-cs"/>
              </a:rPr>
              <a:t>t</a:t>
            </a:r>
            <a:r>
              <a:rPr lang="en-US" altLang="zh-CN" sz="3200" kern="1200" dirty="0">
                <a:solidFill>
                  <a:schemeClr val="tx1"/>
                </a:solidFill>
                <a:latin typeface="+mn-lt"/>
                <a:ea typeface="+mn-ea"/>
                <a:cs typeface="+mn-cs"/>
              </a:rPr>
              <a:t>he </a:t>
            </a:r>
            <a:r>
              <a:rPr lang="en-US" sz="3200" kern="1200" dirty="0">
                <a:solidFill>
                  <a:schemeClr val="tx1"/>
                </a:solidFill>
                <a:latin typeface="+mn-lt"/>
                <a:ea typeface="+mn-ea"/>
                <a:cs typeface="+mn-cs"/>
              </a:rPr>
              <a:t>optimal linear combination of all decision trees. </a:t>
            </a: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For each decision tree, features flowing into the tree will finally reach the leaf by the binary  </a:t>
            </a:r>
            <a:r>
              <a:rPr lang="en-US" sz="3200" kern="1200" dirty="0" err="1">
                <a:solidFill>
                  <a:schemeClr val="tx1"/>
                </a:solidFill>
                <a:latin typeface="+mn-lt"/>
                <a:ea typeface="+mn-ea"/>
                <a:cs typeface="+mn-cs"/>
              </a:rPr>
              <a:t>critraten</a:t>
            </a:r>
            <a:r>
              <a:rPr lang="en-US" sz="3200" kern="1200" dirty="0">
                <a:solidFill>
                  <a:schemeClr val="tx1"/>
                </a:solidFill>
                <a:latin typeface="+mn-lt"/>
                <a:ea typeface="+mn-ea"/>
                <a:cs typeface="+mn-cs"/>
              </a:rPr>
              <a:t>  , we do not need to do careful features normalization. -----suitable for cate data</a:t>
            </a:r>
          </a:p>
          <a:p>
            <a:pPr marL="0" marR="0" lvl="0" indent="0" algn="l" rtl="0" eaLnBrk="1" latinLnBrk="0" hangingPunct="1">
              <a:spcBef>
                <a:spcPts val="0"/>
              </a:spcBef>
              <a:buSzPct val="25000"/>
              <a:buNone/>
            </a:pPr>
            <a:endParaRPr lang="en-US" sz="3200" kern="1200" dirty="0">
              <a:solidFill>
                <a:schemeClr val="tx1"/>
              </a:solidFill>
              <a:latin typeface="+mn-lt"/>
              <a:ea typeface="+mn-ea"/>
              <a:cs typeface="+mn-cs"/>
            </a:endParaRP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These two advantage makes it an ideal model in our case:</a:t>
            </a: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 fast </a:t>
            </a:r>
            <a:r>
              <a:rPr lang="en-US" sz="3200" kern="1200" dirty="0" err="1">
                <a:solidFill>
                  <a:schemeClr val="tx1"/>
                </a:solidFill>
                <a:latin typeface="+mn-lt"/>
                <a:ea typeface="+mn-ea"/>
                <a:cs typeface="+mn-cs"/>
              </a:rPr>
              <a:t>spead</a:t>
            </a:r>
            <a:r>
              <a:rPr lang="en-US" sz="3200" kern="1200" dirty="0">
                <a:solidFill>
                  <a:schemeClr val="tx1"/>
                </a:solidFill>
                <a:latin typeface="+mn-lt"/>
                <a:ea typeface="+mn-ea"/>
                <a:cs typeface="+mn-cs"/>
              </a:rPr>
              <a:t>   , handle large scale dataset-------- </a:t>
            </a: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Handle cate ----anonymous features with cate and num </a:t>
            </a:r>
            <a:r>
              <a:rPr lang="en-US" sz="3200" kern="1200" dirty="0" err="1">
                <a:solidFill>
                  <a:schemeClr val="tx1"/>
                </a:solidFill>
                <a:latin typeface="+mn-lt"/>
                <a:ea typeface="+mn-ea"/>
                <a:cs typeface="+mn-cs"/>
              </a:rPr>
              <a:t>var</a:t>
            </a:r>
            <a:r>
              <a:rPr lang="en-US" sz="3200" kern="1200" dirty="0">
                <a:solidFill>
                  <a:schemeClr val="tx1"/>
                </a:solidFill>
                <a:latin typeface="+mn-lt"/>
                <a:ea typeface="+mn-ea"/>
                <a:cs typeface="+mn-cs"/>
              </a:rPr>
              <a:t> combined. </a:t>
            </a:r>
          </a:p>
        </p:txBody>
      </p:sp>
      <p:sp>
        <p:nvSpPr>
          <p:cNvPr id="188" name="Shape 18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pPr marL="0" marR="0" lvl="0" indent="0" algn="r" rtl="0">
                <a:spcBef>
                  <a:spcPts val="0"/>
                </a:spcBef>
                <a:buSzPct val="25000"/>
                <a:buNone/>
              </a:pPr>
              <a:t>18</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Tx/>
              <a:buSzPct val="25000"/>
              <a:buFontTx/>
              <a:buNone/>
              <a:tabLst/>
              <a:defRPr/>
            </a:pPr>
            <a:r>
              <a:rPr lang="en-US" baseline="0" dirty="0" err="1"/>
              <a:t>Xgb</a:t>
            </a:r>
            <a:r>
              <a:rPr lang="en-US" baseline="0" dirty="0"/>
              <a:t> is </a:t>
            </a:r>
            <a:r>
              <a:rPr lang="en-US" altLang="zh-CN" baseline="0" dirty="0"/>
              <a:t>another tree model</a:t>
            </a:r>
            <a:r>
              <a:rPr lang="zh-CN" altLang="en-US" baseline="0" dirty="0"/>
              <a:t>，</a:t>
            </a:r>
            <a:r>
              <a:rPr lang="en-US" altLang="zh-CN" baseline="0" dirty="0"/>
              <a:t>actually it is a very popular tool in data mining due to </a:t>
            </a:r>
            <a:r>
              <a:rPr lang="en-US" baseline="0" dirty="0"/>
              <a:t> </a:t>
            </a:r>
            <a:r>
              <a:rPr lang="en-US" dirty="0"/>
              <a:t>its extremely fast speed</a:t>
            </a:r>
            <a:r>
              <a:rPr lang="en-US" baseline="0" dirty="0"/>
              <a:t> and high performance. </a:t>
            </a:r>
          </a:p>
          <a:p>
            <a:pPr marL="0" marR="0" lvl="0" indent="0" algn="l" defTabSz="457200" rtl="0" eaLnBrk="1" fontAlgn="auto" latinLnBrk="0" hangingPunct="1">
              <a:lnSpc>
                <a:spcPct val="100000"/>
              </a:lnSpc>
              <a:spcBef>
                <a:spcPts val="0"/>
              </a:spcBef>
              <a:spcAft>
                <a:spcPts val="0"/>
              </a:spcAft>
              <a:buClrTx/>
              <a:buSzPct val="25000"/>
              <a:buFontTx/>
              <a:buNone/>
              <a:tabLst/>
              <a:defRPr/>
            </a:pPr>
            <a:r>
              <a:rPr lang="en-US" baseline="0" dirty="0"/>
              <a:t>As a tree model, </a:t>
            </a:r>
            <a:r>
              <a:rPr lang="en-US" baseline="0" dirty="0" err="1"/>
              <a:t>xgb</a:t>
            </a:r>
            <a:r>
              <a:rPr lang="en-US" sz="3200" dirty="0"/>
              <a:t> </a:t>
            </a:r>
            <a:r>
              <a:rPr lang="en-US" sz="3200" kern="1200" dirty="0">
                <a:solidFill>
                  <a:schemeClr val="tx1"/>
                </a:solidFill>
                <a:latin typeface="+mn-lt"/>
                <a:ea typeface="+mn-ea"/>
                <a:cs typeface="+mn-cs"/>
                <a:sym typeface="Calibri"/>
              </a:rPr>
              <a:t>can do </a:t>
            </a:r>
            <a:r>
              <a:rPr lang="en-US" sz="3200" kern="1200" dirty="0">
                <a:solidFill>
                  <a:schemeClr val="tx1"/>
                </a:solidFill>
                <a:latin typeface="+mn-lt"/>
                <a:ea typeface="+mn-ea"/>
                <a:cs typeface="+mn-cs"/>
              </a:rPr>
              <a:t>parallel computation, 10 times faster than Random forest. </a:t>
            </a: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It is an additive tree model based on greedy method. In each step,  a new tree is added to compliment the already built Trees. This normally gives you better accuracy with more trees.  The final response is </a:t>
            </a:r>
            <a:r>
              <a:rPr lang="en-US" sz="3200" dirty="0"/>
              <a:t>the weighted sum of all predictions from each individual trees</a:t>
            </a:r>
            <a:r>
              <a:rPr lang="en-US" sz="3200" kern="1200" dirty="0">
                <a:solidFill>
                  <a:schemeClr val="tx1"/>
                </a:solidFill>
                <a:latin typeface="+mn-lt"/>
                <a:ea typeface="+mn-ea"/>
                <a:cs typeface="+mn-cs"/>
              </a:rPr>
              <a:t> or we can</a:t>
            </a:r>
            <a:r>
              <a:rPr lang="en-US" sz="3200" kern="1200" baseline="0" dirty="0">
                <a:solidFill>
                  <a:schemeClr val="tx1"/>
                </a:solidFill>
                <a:latin typeface="+mn-lt"/>
                <a:ea typeface="+mn-ea"/>
                <a:cs typeface="+mn-cs"/>
              </a:rPr>
              <a:t> say it is </a:t>
            </a:r>
            <a:r>
              <a:rPr lang="en-US" sz="3200" kern="1200" dirty="0">
                <a:solidFill>
                  <a:schemeClr val="tx1"/>
                </a:solidFill>
                <a:latin typeface="+mn-lt"/>
                <a:ea typeface="+mn-ea"/>
                <a:cs typeface="+mn-cs"/>
              </a:rPr>
              <a:t>t</a:t>
            </a:r>
            <a:r>
              <a:rPr lang="en-US" altLang="zh-CN" sz="3200" kern="1200" dirty="0">
                <a:solidFill>
                  <a:schemeClr val="tx1"/>
                </a:solidFill>
                <a:latin typeface="+mn-lt"/>
                <a:ea typeface="+mn-ea"/>
                <a:cs typeface="+mn-cs"/>
              </a:rPr>
              <a:t>he </a:t>
            </a:r>
            <a:r>
              <a:rPr lang="en-US" sz="3200" kern="1200" dirty="0">
                <a:solidFill>
                  <a:schemeClr val="tx1"/>
                </a:solidFill>
                <a:latin typeface="+mn-lt"/>
                <a:ea typeface="+mn-ea"/>
                <a:cs typeface="+mn-cs"/>
              </a:rPr>
              <a:t>optimal linear combination of all decision trees. </a:t>
            </a: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For each decision tree, features flowing into the tree will finally reach the leaf by the binary  </a:t>
            </a:r>
            <a:r>
              <a:rPr lang="en-US" sz="3200" kern="1200" dirty="0" err="1">
                <a:solidFill>
                  <a:schemeClr val="tx1"/>
                </a:solidFill>
                <a:latin typeface="+mn-lt"/>
                <a:ea typeface="+mn-ea"/>
                <a:cs typeface="+mn-cs"/>
              </a:rPr>
              <a:t>critraten</a:t>
            </a:r>
            <a:r>
              <a:rPr lang="en-US" sz="3200" kern="1200" dirty="0">
                <a:solidFill>
                  <a:schemeClr val="tx1"/>
                </a:solidFill>
                <a:latin typeface="+mn-lt"/>
                <a:ea typeface="+mn-ea"/>
                <a:cs typeface="+mn-cs"/>
              </a:rPr>
              <a:t>  , we do not need to do careful features normalization. -----suitable for </a:t>
            </a:r>
            <a:r>
              <a:rPr lang="en-US" sz="3200" kern="1200" dirty="0" err="1">
                <a:solidFill>
                  <a:schemeClr val="tx1"/>
                </a:solidFill>
                <a:latin typeface="+mn-lt"/>
                <a:ea typeface="+mn-ea"/>
                <a:cs typeface="+mn-cs"/>
              </a:rPr>
              <a:t>cate</a:t>
            </a:r>
            <a:r>
              <a:rPr lang="en-US" sz="3200" kern="1200" dirty="0">
                <a:solidFill>
                  <a:schemeClr val="tx1"/>
                </a:solidFill>
                <a:latin typeface="+mn-lt"/>
                <a:ea typeface="+mn-ea"/>
                <a:cs typeface="+mn-cs"/>
              </a:rPr>
              <a:t> data</a:t>
            </a:r>
          </a:p>
          <a:p>
            <a:pPr marL="0" marR="0" lvl="0" indent="0" algn="l" rtl="0" eaLnBrk="1" latinLnBrk="0" hangingPunct="1">
              <a:spcBef>
                <a:spcPts val="0"/>
              </a:spcBef>
              <a:buSzPct val="25000"/>
              <a:buNone/>
            </a:pPr>
            <a:endParaRPr lang="en-US" sz="3200" kern="1200" dirty="0">
              <a:solidFill>
                <a:schemeClr val="tx1"/>
              </a:solidFill>
              <a:latin typeface="+mn-lt"/>
              <a:ea typeface="+mn-ea"/>
              <a:cs typeface="+mn-cs"/>
            </a:endParaRP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These two advantage makes it an ideal model in our case:</a:t>
            </a: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 fast </a:t>
            </a:r>
            <a:r>
              <a:rPr lang="en-US" sz="3200" kern="1200" dirty="0" err="1">
                <a:solidFill>
                  <a:schemeClr val="tx1"/>
                </a:solidFill>
                <a:latin typeface="+mn-lt"/>
                <a:ea typeface="+mn-ea"/>
                <a:cs typeface="+mn-cs"/>
              </a:rPr>
              <a:t>spead</a:t>
            </a:r>
            <a:r>
              <a:rPr lang="en-US" sz="3200" kern="1200" dirty="0">
                <a:solidFill>
                  <a:schemeClr val="tx1"/>
                </a:solidFill>
                <a:latin typeface="+mn-lt"/>
                <a:ea typeface="+mn-ea"/>
                <a:cs typeface="+mn-cs"/>
              </a:rPr>
              <a:t>   , handle large scale dataset-------- </a:t>
            </a:r>
          </a:p>
          <a:p>
            <a:pPr marL="0" marR="0" lvl="0" indent="0" algn="l" rtl="0" eaLnBrk="1" latinLnBrk="0" hangingPunct="1">
              <a:spcBef>
                <a:spcPts val="0"/>
              </a:spcBef>
              <a:buSzPct val="25000"/>
              <a:buNone/>
            </a:pPr>
            <a:r>
              <a:rPr lang="en-US" sz="3200" kern="1200" dirty="0">
                <a:solidFill>
                  <a:schemeClr val="tx1"/>
                </a:solidFill>
                <a:latin typeface="+mn-lt"/>
                <a:ea typeface="+mn-ea"/>
                <a:cs typeface="+mn-cs"/>
              </a:rPr>
              <a:t>Handle </a:t>
            </a:r>
            <a:r>
              <a:rPr lang="en-US" sz="3200" kern="1200" dirty="0" err="1">
                <a:solidFill>
                  <a:schemeClr val="tx1"/>
                </a:solidFill>
                <a:latin typeface="+mn-lt"/>
                <a:ea typeface="+mn-ea"/>
                <a:cs typeface="+mn-cs"/>
              </a:rPr>
              <a:t>cate</a:t>
            </a:r>
            <a:r>
              <a:rPr lang="en-US" sz="3200" kern="1200" dirty="0">
                <a:solidFill>
                  <a:schemeClr val="tx1"/>
                </a:solidFill>
                <a:latin typeface="+mn-lt"/>
                <a:ea typeface="+mn-ea"/>
                <a:cs typeface="+mn-cs"/>
              </a:rPr>
              <a:t> ----anonymous features with </a:t>
            </a:r>
            <a:r>
              <a:rPr lang="en-US" sz="3200" kern="1200" dirty="0" err="1">
                <a:solidFill>
                  <a:schemeClr val="tx1"/>
                </a:solidFill>
                <a:latin typeface="+mn-lt"/>
                <a:ea typeface="+mn-ea"/>
                <a:cs typeface="+mn-cs"/>
              </a:rPr>
              <a:t>cate</a:t>
            </a:r>
            <a:r>
              <a:rPr lang="en-US" sz="3200" kern="1200" dirty="0">
                <a:solidFill>
                  <a:schemeClr val="tx1"/>
                </a:solidFill>
                <a:latin typeface="+mn-lt"/>
                <a:ea typeface="+mn-ea"/>
                <a:cs typeface="+mn-cs"/>
              </a:rPr>
              <a:t> and num </a:t>
            </a:r>
            <a:r>
              <a:rPr lang="en-US" sz="3200" kern="1200" dirty="0" err="1">
                <a:solidFill>
                  <a:schemeClr val="tx1"/>
                </a:solidFill>
                <a:latin typeface="+mn-lt"/>
                <a:ea typeface="+mn-ea"/>
                <a:cs typeface="+mn-cs"/>
              </a:rPr>
              <a:t>var</a:t>
            </a:r>
            <a:r>
              <a:rPr lang="en-US" sz="3200" kern="1200" dirty="0">
                <a:solidFill>
                  <a:schemeClr val="tx1"/>
                </a:solidFill>
                <a:latin typeface="+mn-lt"/>
                <a:ea typeface="+mn-ea"/>
                <a:cs typeface="+mn-cs"/>
              </a:rPr>
              <a:t> combined. </a:t>
            </a:r>
          </a:p>
        </p:txBody>
      </p:sp>
      <p:sp>
        <p:nvSpPr>
          <p:cNvPr id="188" name="Shape 18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pPr marL="0" marR="0" lvl="0" indent="0" algn="r" rtl="0">
                <a:spcBef>
                  <a:spcPts val="0"/>
                </a:spcBef>
                <a:buSzPct val="25000"/>
                <a:buNone/>
              </a:pPr>
              <a:t>19</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a:t>Xgb</a:t>
            </a:r>
            <a:r>
              <a:rPr lang="en-US" baseline="0" dirty="0"/>
              <a:t> result</a:t>
            </a:r>
          </a:p>
          <a:p>
            <a:r>
              <a:rPr lang="en-US" baseline="0" dirty="0"/>
              <a:t>Left:</a:t>
            </a:r>
          </a:p>
          <a:p>
            <a:r>
              <a:rPr lang="en-US" baseline="0" dirty="0"/>
              <a:t>error rate with the increase of number of tree</a:t>
            </a:r>
          </a:p>
          <a:p>
            <a:r>
              <a:rPr lang="en-US" baseline="0" dirty="0"/>
              <a:t>the error decrease with more trees added,</a:t>
            </a:r>
          </a:p>
          <a:p>
            <a:endParaRPr lang="en-US" baseline="0" dirty="0"/>
          </a:p>
          <a:p>
            <a:r>
              <a:rPr lang="en-US" baseline="0" dirty="0"/>
              <a:t>Right: </a:t>
            </a:r>
            <a:r>
              <a:rPr lang="en-US" baseline="0" dirty="0" err="1"/>
              <a:t>auc</a:t>
            </a:r>
            <a:r>
              <a:rPr lang="en-US" baseline="0" dirty="0"/>
              <a:t> increase with more tree added</a:t>
            </a:r>
          </a:p>
          <a:p>
            <a:endParaRPr lang="en-US" baseline="0" dirty="0"/>
          </a:p>
          <a:p>
            <a:r>
              <a:rPr lang="en-US" baseline="0" dirty="0"/>
              <a:t>For </a:t>
            </a:r>
            <a:r>
              <a:rPr lang="en-US" baseline="0" dirty="0" err="1"/>
              <a:t>xgboost</a:t>
            </a:r>
            <a:r>
              <a:rPr lang="en-US" baseline="0" dirty="0"/>
              <a:t>, parameter  tuning can give us significant improvement on accuracy the best result compare other method.</a:t>
            </a:r>
          </a:p>
        </p:txBody>
      </p:sp>
      <p:sp>
        <p:nvSpPr>
          <p:cNvPr id="4" name="Slide Number Placeholder 3"/>
          <p:cNvSpPr>
            <a:spLocks noGrp="1"/>
          </p:cNvSpPr>
          <p:nvPr>
            <p:ph type="sldNum" sz="quarter" idx="10"/>
          </p:nvPr>
        </p:nvSpPr>
        <p:spPr/>
        <p:txBody>
          <a:bodyPr/>
          <a:lstStyle/>
          <a:p>
            <a:fld id="{99B140B3-7C0C-4D5A-8F32-85B6C223C1E4}"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As we have tried so many methods, some are good,</a:t>
            </a:r>
            <a:r>
              <a:rPr lang="en-US" baseline="0" dirty="0"/>
              <a:t> some</a:t>
            </a:r>
            <a:r>
              <a:rPr lang="en-US" dirty="0"/>
              <a:t> are not so good.</a:t>
            </a:r>
            <a:r>
              <a:rPr lang="en-US" baseline="0" dirty="0"/>
              <a:t> Is there a way that we can </a:t>
            </a:r>
            <a:r>
              <a:rPr lang="en-US" dirty="0"/>
              <a:t>combine our good methods</a:t>
            </a:r>
            <a:r>
              <a:rPr lang="en-US" baseline="0" dirty="0"/>
              <a:t> together</a:t>
            </a:r>
            <a:r>
              <a:rPr lang="en-US" dirty="0"/>
              <a:t> to get a better performance instead</a:t>
            </a:r>
            <a:r>
              <a:rPr lang="en-US" baseline="0" dirty="0"/>
              <a:t> of</a:t>
            </a:r>
            <a:r>
              <a:rPr lang="en-US" dirty="0"/>
              <a:t> choosing a winner model among them?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Next </a:t>
            </a:r>
            <a:r>
              <a:rPr lang="en-US" dirty="0"/>
              <a:t>We will introduce </a:t>
            </a:r>
            <a:r>
              <a:rPr lang="en-US" altLang="zh-CN" dirty="0"/>
              <a:t>stacking method.</a:t>
            </a:r>
            <a:r>
              <a:rPr lang="en-US" dirty="0"/>
              <a:t> </a:t>
            </a:r>
            <a:r>
              <a:rPr lang="en-US" altLang="zh-CN" dirty="0"/>
              <a:t>it</a:t>
            </a:r>
            <a:r>
              <a:rPr lang="en-US" altLang="zh-CN" baseline="0" dirty="0"/>
              <a:t> </a:t>
            </a:r>
            <a:r>
              <a:rPr lang="en-US" dirty="0"/>
              <a:t>is a ensemble technique for combining multiple</a:t>
            </a:r>
            <a:r>
              <a:rPr lang="en-US" baseline="0" dirty="0"/>
              <a:t> </a:t>
            </a:r>
            <a:r>
              <a:rPr lang="en-US" dirty="0"/>
              <a:t>weak learners in an attempt to produce a strong </a:t>
            </a:r>
            <a:r>
              <a:rPr lang="en-US" altLang="zh-CN" dirty="0"/>
              <a:t>one</a:t>
            </a:r>
            <a:r>
              <a:rPr lang="en-US" dirty="0"/>
              <a:t>. </a:t>
            </a:r>
          </a:p>
          <a:p>
            <a:endParaRPr lang="en-US" dirty="0"/>
          </a:p>
        </p:txBody>
      </p:sp>
      <p:sp>
        <p:nvSpPr>
          <p:cNvPr id="4" name="Slide Number Placeholder 3"/>
          <p:cNvSpPr>
            <a:spLocks noGrp="1"/>
          </p:cNvSpPr>
          <p:nvPr>
            <p:ph type="sldNum" sz="quarter" idx="10"/>
          </p:nvPr>
        </p:nvSpPr>
        <p:spPr/>
        <p:txBody>
          <a:bodyPr/>
          <a:lstStyle/>
          <a:p>
            <a:fld id="{99B140B3-7C0C-4D5A-8F32-85B6C223C1E4}"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6F7BFB6-20FF-43E7-9CF1-471A976EDD40}" type="slidenum">
              <a:rPr lang="en-US" altLang="zh-CN"/>
              <a:pPr/>
              <a:t>23</a:t>
            </a:fld>
            <a:endParaRPr lang="en-US" altLang="zh-CN"/>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r>
              <a:rPr lang="en-US" sz="1200" kern="1200" dirty="0">
                <a:solidFill>
                  <a:schemeClr val="tx1"/>
                </a:solidFill>
                <a:latin typeface="+mn-lt"/>
                <a:ea typeface="+mn-ea"/>
                <a:cs typeface="+mn-cs"/>
              </a:rPr>
              <a:t>Idea</a:t>
            </a:r>
            <a:r>
              <a:rPr lang="en-US" sz="1200" kern="1200" baseline="0" dirty="0">
                <a:solidFill>
                  <a:schemeClr val="tx1"/>
                </a:solidFill>
                <a:latin typeface="+mn-lt"/>
                <a:ea typeface="+mn-ea"/>
                <a:cs typeface="+mn-cs"/>
              </a:rPr>
              <a:t> of stacking is simple: we d</a:t>
            </a:r>
            <a:r>
              <a:rPr lang="en-US" sz="1200" kern="1200" dirty="0">
                <a:solidFill>
                  <a:schemeClr val="tx1"/>
                </a:solidFill>
                <a:latin typeface="+mn-lt"/>
                <a:ea typeface="+mn-ea"/>
                <a:cs typeface="+mn-cs"/>
              </a:rPr>
              <a:t>o want</a:t>
            </a:r>
            <a:r>
              <a:rPr lang="en-US" sz="1200" kern="1200" baseline="0" dirty="0">
                <a:solidFill>
                  <a:schemeClr val="tx1"/>
                </a:solidFill>
                <a:latin typeface="+mn-lt"/>
                <a:ea typeface="+mn-ea"/>
                <a:cs typeface="+mn-cs"/>
              </a:rPr>
              <a:t> to</a:t>
            </a:r>
            <a:r>
              <a:rPr lang="en-US" sz="1200" kern="1200" dirty="0">
                <a:solidFill>
                  <a:schemeClr val="tx1"/>
                </a:solidFill>
                <a:latin typeface="+mn-lt"/>
                <a:ea typeface="+mn-ea"/>
                <a:cs typeface="+mn-cs"/>
              </a:rPr>
              <a:t> learn a single classifier but learn a number of classifiers</a:t>
            </a:r>
          </a:p>
          <a:p>
            <a:r>
              <a:rPr lang="en-US" sz="1200" kern="1200" dirty="0">
                <a:solidFill>
                  <a:schemeClr val="tx1"/>
                </a:solidFill>
                <a:latin typeface="+mn-lt"/>
                <a:ea typeface="+mn-ea"/>
                <a:cs typeface="+mn-cs"/>
              </a:rPr>
              <a:t>Combine the predictions of these multiple classifiers.</a:t>
            </a:r>
          </a:p>
          <a:p>
            <a:r>
              <a:rPr lang="en-US" sz="1200" kern="1200" dirty="0">
                <a:solidFill>
                  <a:schemeClr val="tx1"/>
                </a:solidFill>
                <a:latin typeface="+mn-lt"/>
                <a:ea typeface="+mn-ea"/>
                <a:cs typeface="+mn-cs"/>
              </a:rPr>
              <a:t>It</a:t>
            </a:r>
            <a:r>
              <a:rPr lang="en-US" sz="1200" kern="1200" baseline="0" dirty="0">
                <a:solidFill>
                  <a:schemeClr val="tx1"/>
                </a:solidFill>
                <a:latin typeface="+mn-lt"/>
                <a:ea typeface="+mn-ea"/>
                <a:cs typeface="+mn-cs"/>
              </a:rPr>
              <a:t> usually has</a:t>
            </a:r>
            <a:r>
              <a:rPr lang="en-US" sz="1200" kern="1200" dirty="0">
                <a:solidFill>
                  <a:schemeClr val="tx1"/>
                </a:solidFill>
                <a:latin typeface="+mn-lt"/>
                <a:ea typeface="+mn-ea"/>
                <a:cs typeface="+mn-cs"/>
              </a:rPr>
              <a:t> two steps.</a:t>
            </a:r>
          </a:p>
          <a:p>
            <a:r>
              <a:rPr lang="en-US" sz="1200" kern="1200" dirty="0">
                <a:solidFill>
                  <a:schemeClr val="tx1"/>
                </a:solidFill>
                <a:latin typeface="+mn-lt"/>
                <a:ea typeface="+mn-ea"/>
                <a:cs typeface="+mn-cs"/>
              </a:rPr>
              <a:t>First, a number of base learners are produced </a:t>
            </a:r>
            <a:r>
              <a:rPr lang="en-US" dirty="0"/>
              <a:t>independently</a:t>
            </a:r>
            <a:r>
              <a:rPr lang="en-US" baseline="0" dirty="0"/>
              <a:t> </a:t>
            </a:r>
            <a:r>
              <a:rPr lang="en-US" sz="1200" kern="1200" dirty="0">
                <a:solidFill>
                  <a:schemeClr val="tx1"/>
                </a:solidFill>
                <a:latin typeface="+mn-lt"/>
                <a:ea typeface="+mn-ea"/>
                <a:cs typeface="+mn-cs"/>
              </a:rPr>
              <a:t>like C1 to </a:t>
            </a:r>
            <a:r>
              <a:rPr lang="en-US" sz="1200" kern="1200" dirty="0" err="1">
                <a:solidFill>
                  <a:schemeClr val="tx1"/>
                </a:solidFill>
                <a:latin typeface="+mn-lt"/>
                <a:ea typeface="+mn-ea"/>
                <a:cs typeface="+mn-cs"/>
              </a:rPr>
              <a:t>Cn</a:t>
            </a:r>
            <a:r>
              <a:rPr lang="en-US" sz="1200" kern="1200" dirty="0">
                <a:solidFill>
                  <a:schemeClr val="tx1"/>
                </a:solidFill>
                <a:latin typeface="+mn-lt"/>
                <a:ea typeface="+mn-ea"/>
                <a:cs typeface="+mn-cs"/>
              </a:rPr>
              <a:t>, and obtain </a:t>
            </a:r>
            <a:r>
              <a:rPr lang="en-US" dirty="0"/>
              <a:t>individual </a:t>
            </a:r>
            <a:r>
              <a:rPr lang="en-US" sz="1200" kern="1200" dirty="0">
                <a:solidFill>
                  <a:schemeClr val="tx1"/>
                </a:solidFill>
                <a:latin typeface="+mn-lt"/>
                <a:ea typeface="+mn-ea"/>
                <a:cs typeface="+mn-cs"/>
              </a:rPr>
              <a:t>predictions from each base learners</a:t>
            </a:r>
            <a:r>
              <a:rPr lang="en-US" sz="1200" kern="1200" baseline="0" dirty="0">
                <a:solidFill>
                  <a:schemeClr val="tx1"/>
                </a:solidFill>
                <a:latin typeface="+mn-lt"/>
                <a:ea typeface="+mn-ea"/>
                <a:cs typeface="+mn-cs"/>
              </a:rPr>
              <a:t>, these predictions are also called meta feature which </a:t>
            </a:r>
            <a:r>
              <a:rPr lang="en-US" sz="1200" kern="1200" baseline="0" dirty="0" err="1">
                <a:solidFill>
                  <a:schemeClr val="tx1"/>
                </a:solidFill>
                <a:latin typeface="+mn-lt"/>
                <a:ea typeface="+mn-ea"/>
                <a:cs typeface="+mn-cs"/>
              </a:rPr>
              <a:t>implis</a:t>
            </a:r>
            <a:r>
              <a:rPr lang="en-US" sz="1200" kern="1200" baseline="0" dirty="0">
                <a:solidFill>
                  <a:schemeClr val="tx1"/>
                </a:solidFill>
                <a:latin typeface="+mn-lt"/>
                <a:ea typeface="+mn-ea"/>
                <a:cs typeface="+mn-cs"/>
              </a:rPr>
              <a:t> they are </a:t>
            </a:r>
            <a:r>
              <a:rPr lang="en-US" sz="1200" kern="1200" baseline="0" dirty="0" err="1">
                <a:solidFill>
                  <a:schemeClr val="tx1"/>
                </a:solidFill>
                <a:latin typeface="+mn-lt"/>
                <a:ea typeface="+mn-ea"/>
                <a:cs typeface="+mn-cs"/>
              </a:rPr>
              <a:t>are</a:t>
            </a:r>
            <a:r>
              <a:rPr lang="en-US" sz="1200" kern="1200" baseline="0" dirty="0">
                <a:solidFill>
                  <a:schemeClr val="tx1"/>
                </a:solidFill>
                <a:latin typeface="+mn-lt"/>
                <a:ea typeface="+mn-ea"/>
                <a:cs typeface="+mn-cs"/>
              </a:rPr>
              <a:t> going to be treat as additional features to our original data set</a:t>
            </a:r>
            <a:r>
              <a:rPr lang="en-US" sz="1200" kern="1200" dirty="0">
                <a:solidFill>
                  <a:schemeClr val="tx1"/>
                </a:solidFill>
                <a:latin typeface="+mn-lt"/>
                <a:ea typeface="+mn-ea"/>
                <a:cs typeface="+mn-cs"/>
              </a:rPr>
              <a:t>.</a:t>
            </a:r>
          </a:p>
          <a:p>
            <a:r>
              <a:rPr lang="en-US" sz="1200" kern="1200" baseline="0" dirty="0">
                <a:solidFill>
                  <a:schemeClr val="tx1"/>
                </a:solidFill>
                <a:latin typeface="+mn-lt"/>
                <a:ea typeface="+mn-ea"/>
                <a:cs typeface="+mn-cs"/>
              </a:rPr>
              <a:t>We combine them with our original data set </a:t>
            </a:r>
            <a:r>
              <a:rPr lang="en-US" sz="1200" kern="1200" dirty="0">
                <a:solidFill>
                  <a:schemeClr val="tx1"/>
                </a:solidFill>
                <a:latin typeface="+mn-lt"/>
                <a:ea typeface="+mn-ea"/>
                <a:cs typeface="+mn-cs"/>
              </a:rPr>
              <a:t>we can form a new data set. Based</a:t>
            </a:r>
            <a:r>
              <a:rPr lang="en-US" sz="1200" kern="1200" baseline="0" dirty="0">
                <a:solidFill>
                  <a:schemeClr val="tx1"/>
                </a:solidFill>
                <a:latin typeface="+mn-lt"/>
                <a:ea typeface="+mn-ea"/>
                <a:cs typeface="+mn-cs"/>
              </a:rPr>
              <a:t> on which, </a:t>
            </a:r>
            <a:r>
              <a:rPr lang="en-US" sz="1200" kern="1200" dirty="0">
                <a:solidFill>
                  <a:schemeClr val="tx1"/>
                </a:solidFill>
                <a:latin typeface="+mn-lt"/>
                <a:ea typeface="+mn-ea"/>
                <a:cs typeface="+mn-cs"/>
              </a:rPr>
              <a:t>we train a higher level learner it</a:t>
            </a:r>
            <a:r>
              <a:rPr lang="en-US" sz="1200" kern="1200" baseline="0" dirty="0">
                <a:solidFill>
                  <a:schemeClr val="tx1"/>
                </a:solidFill>
                <a:latin typeface="+mn-lt"/>
                <a:ea typeface="+mn-ea"/>
                <a:cs typeface="+mn-cs"/>
              </a:rPr>
              <a:t>’s also called meta learner and make the final prediction from the meta learner.</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employment of different base learners or combination methods lead to different stacking model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Springleaf</a:t>
            </a:r>
            <a:r>
              <a:rPr lang="en-US" baseline="0" dirty="0"/>
              <a:t> is a financial company who provides loan service. </a:t>
            </a:r>
          </a:p>
          <a:p>
            <a:endParaRPr lang="en-US" baseline="0" dirty="0"/>
          </a:p>
          <a:p>
            <a:r>
              <a:rPr lang="en-US" baseline="0" dirty="0"/>
              <a:t>Direct mail offers provide high value to customers and are a fundamental part of Springleaf’s marketing strategy. In order to target their efforts, they want focus on customers who would likely to respond to a direct offer.</a:t>
            </a:r>
          </a:p>
          <a:p>
            <a:endParaRPr lang="en-US" baseline="0" dirty="0"/>
          </a:p>
          <a:p>
            <a:r>
              <a:rPr lang="en-US" baseline="0" dirty="0"/>
              <a:t>Our goal is to find a best model that can predict whether customers will respond to a direct mail offer.</a:t>
            </a:r>
            <a:endParaRPr lang="en-US" dirty="0"/>
          </a:p>
          <a:p>
            <a:endParaRPr lang="en-US" dirty="0"/>
          </a:p>
          <a:p>
            <a:pPr marL="171441" indent="-171441">
              <a:buFontTx/>
              <a:buChar char="-"/>
            </a:pPr>
            <a:r>
              <a:rPr lang="en-US" dirty="0"/>
              <a:t>Their</a:t>
            </a:r>
            <a:r>
              <a:rPr lang="en-US" baseline="0" dirty="0"/>
              <a:t> d</a:t>
            </a:r>
            <a:r>
              <a:rPr lang="en-US" dirty="0"/>
              <a:t>ataset comes with 145,231 row of observations, and 1932 anonymous data</a:t>
            </a:r>
            <a:r>
              <a:rPr lang="en-US" baseline="0" dirty="0"/>
              <a:t> features.</a:t>
            </a:r>
          </a:p>
          <a:p>
            <a:pPr marL="171441" indent="-171441">
              <a:buFontTx/>
              <a:buChar char="-"/>
            </a:pPr>
            <a:r>
              <a:rPr lang="en-US" baseline="0" dirty="0"/>
              <a:t>When we say data is “anonymous”, we mean first any personal identifiable information has been stripped out, but furthermore, each </a:t>
            </a:r>
            <a:r>
              <a:rPr lang="en-US" baseline="0" dirty="0" err="1"/>
              <a:t>vars</a:t>
            </a:r>
            <a:r>
              <a:rPr lang="en-US" baseline="0" dirty="0"/>
              <a:t> are unlabeled. This could cause misinterpretation of data.</a:t>
            </a:r>
          </a:p>
          <a:p>
            <a:pPr marL="171441" indent="-171441">
              <a:buFontTx/>
              <a:buChar char="-"/>
            </a:pPr>
            <a:r>
              <a:rPr lang="en-US" baseline="0" dirty="0"/>
              <a:t>The dataset has 2 labeled variables: ID and target. The response variable “target” with either a 0 or 1 value. Target 0 means not to a direct offer, 1 means to respond to a direct offer.</a:t>
            </a:r>
          </a:p>
          <a:p>
            <a:pPr marL="171441" indent="-171441">
              <a:buFontTx/>
              <a:buChar char="-"/>
            </a:pPr>
            <a:r>
              <a:rPr lang="en-US" baseline="0" dirty="0"/>
              <a:t>We have divided the dataset into training and testing sets to construct our models. 2/3 of the data are used as training set and the left 1/3 as testing set.</a:t>
            </a:r>
            <a:endParaRPr lang="en-US" dirty="0"/>
          </a:p>
        </p:txBody>
      </p:sp>
      <p:sp>
        <p:nvSpPr>
          <p:cNvPr id="4" name="Slide Number Placeholder 3"/>
          <p:cNvSpPr>
            <a:spLocks noGrp="1"/>
          </p:cNvSpPr>
          <p:nvPr>
            <p:ph type="sldNum" sz="quarter" idx="10"/>
          </p:nvPr>
        </p:nvSpPr>
        <p:spPr/>
        <p:txBody>
          <a:bodyPr/>
          <a:lstStyle/>
          <a:p>
            <a:fld id="{223E3DD4-EA83-4B42-BA7E-1D6D013CCE01}" type="slidenum">
              <a:rPr lang="en-US" smtClean="0"/>
              <a:pPr/>
              <a:t>3</a:t>
            </a:fld>
            <a:endParaRPr lang="en-US"/>
          </a:p>
        </p:txBody>
      </p:sp>
    </p:spTree>
    <p:extLst>
      <p:ext uri="{BB962C8B-B14F-4D97-AF65-F5344CB8AC3E}">
        <p14:creationId xmlns:p14="http://schemas.microsoft.com/office/powerpoint/2010/main" val="1489193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60A8F74-28E7-4F48-ACB8-587330DCEA4C}" type="slidenum">
              <a:rPr lang="en-US" altLang="zh-CN"/>
              <a:pPr/>
              <a:t>24</a:t>
            </a:fld>
            <a:endParaRPr lang="en-US" altLang="zh-CN"/>
          </a:p>
        </p:txBody>
      </p:sp>
      <p:sp>
        <p:nvSpPr>
          <p:cNvPr id="952322" name="Rectangle 2"/>
          <p:cNvSpPr>
            <a:spLocks noGrp="1" noRot="1" noChangeAspect="1" noChangeArrowheads="1" noTextEdit="1"/>
          </p:cNvSpPr>
          <p:nvPr>
            <p:ph type="sldImg"/>
          </p:nvPr>
        </p:nvSpPr>
        <p:spPr>
          <a:ln/>
        </p:spPr>
      </p:sp>
      <p:sp>
        <p:nvSpPr>
          <p:cNvPr id="952323" name="Rectangle 3"/>
          <p:cNvSpPr>
            <a:spLocks noGrp="1" noChangeArrowheads="1"/>
          </p:cNvSpPr>
          <p:nvPr>
            <p:ph type="body" idx="1"/>
          </p:nvPr>
        </p:nvSpPr>
        <p:spPr/>
        <p:txBody>
          <a:bodyPr/>
          <a:lstStyle/>
          <a:p>
            <a:r>
              <a:rPr lang="en-US" sz="1200" kern="1200" dirty="0">
                <a:solidFill>
                  <a:schemeClr val="tx1"/>
                </a:solidFill>
                <a:latin typeface="+mn-lt"/>
                <a:ea typeface="+mn-ea"/>
                <a:cs typeface="+mn-cs"/>
              </a:rPr>
              <a:t>It has been</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formally shown and emphasized</a:t>
            </a:r>
            <a:r>
              <a:rPr lang="en-US" sz="1200" kern="1200" baseline="0" dirty="0">
                <a:solidFill>
                  <a:schemeClr val="tx1"/>
                </a:solidFill>
                <a:latin typeface="+mn-lt"/>
                <a:ea typeface="+mn-ea"/>
                <a:cs typeface="+mn-cs"/>
              </a:rPr>
              <a:t> that,</a:t>
            </a:r>
            <a:r>
              <a:rPr lang="en-US" sz="1200" kern="1200" dirty="0">
                <a:solidFill>
                  <a:schemeClr val="tx1"/>
                </a:solidFill>
                <a:latin typeface="+mn-lt"/>
                <a:ea typeface="+mn-ea"/>
                <a:cs typeface="+mn-cs"/>
              </a:rPr>
              <a:t> to get a better</a:t>
            </a:r>
            <a:r>
              <a:rPr lang="en-US" sz="1200" kern="1200" baseline="0" dirty="0">
                <a:solidFill>
                  <a:schemeClr val="tx1"/>
                </a:solidFill>
                <a:latin typeface="+mn-lt"/>
                <a:ea typeface="+mn-ea"/>
                <a:cs typeface="+mn-cs"/>
              </a:rPr>
              <a:t> prediction on stacking</a:t>
            </a:r>
            <a:r>
              <a:rPr lang="en-US" sz="1200" kern="1200" dirty="0">
                <a:solidFill>
                  <a:schemeClr val="tx1"/>
                </a:solidFill>
                <a:latin typeface="+mn-lt"/>
                <a:ea typeface="+mn-ea"/>
                <a:cs typeface="+mn-cs"/>
              </a:rPr>
              <a:t>, the base learners should be as more accurate as possible, and as more diverse as</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possible. As</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diversity can reduce the correlation between</a:t>
            </a:r>
            <a:r>
              <a:rPr lang="en-US" sz="1200" kern="1200" baseline="0" dirty="0">
                <a:solidFill>
                  <a:schemeClr val="tx1"/>
                </a:solidFill>
                <a:latin typeface="+mn-lt"/>
                <a:ea typeface="+mn-ea"/>
                <a:cs typeface="+mn-cs"/>
              </a:rPr>
              <a:t> the meta features. </a:t>
            </a: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Generally,</a:t>
            </a:r>
            <a:r>
              <a:rPr lang="en-US" sz="1200" kern="1200" baseline="0" dirty="0">
                <a:solidFill>
                  <a:schemeClr val="tx1"/>
                </a:solidFill>
                <a:latin typeface="+mn-lt"/>
                <a:ea typeface="+mn-ea"/>
                <a:cs typeface="+mn-cs"/>
              </a:rPr>
              <a:t> we could </a:t>
            </a:r>
            <a:r>
              <a:rPr lang="en-US" sz="1200" kern="1200" baseline="0" dirty="0">
                <a:solidFill>
                  <a:srgbClr val="002060"/>
                </a:solidFill>
                <a:latin typeface="+mn-lt"/>
                <a:ea typeface="+mn-ea"/>
                <a:cs typeface="+mn-cs"/>
              </a:rPr>
              <a:t>use</a:t>
            </a:r>
            <a:r>
              <a:rPr lang="en-US" altLang="zh-CN" sz="1200" baseline="0" dirty="0">
                <a:solidFill>
                  <a:srgbClr val="002060"/>
                </a:solidFill>
              </a:rPr>
              <a:t> </a:t>
            </a:r>
            <a:r>
              <a:rPr lang="en-US" altLang="zh-CN" sz="1200" dirty="0">
                <a:solidFill>
                  <a:srgbClr val="002060"/>
                </a:solidFill>
              </a:rPr>
              <a:t>Sampling features or</a:t>
            </a:r>
            <a:r>
              <a:rPr lang="en-US" altLang="zh-CN" sz="1200" baseline="0" dirty="0">
                <a:solidFill>
                  <a:srgbClr val="002060"/>
                </a:solidFill>
              </a:rPr>
              <a:t> training data(just like what does in RF) or we can use </a:t>
            </a:r>
            <a:r>
              <a:rPr lang="en-US" altLang="zh-CN" sz="1200" dirty="0">
                <a:solidFill>
                  <a:srgbClr val="002060"/>
                </a:solidFill>
              </a:rPr>
              <a:t>different learning models,</a:t>
            </a:r>
            <a:r>
              <a:rPr lang="en-US" sz="1200" kern="1200" dirty="0">
                <a:solidFill>
                  <a:schemeClr val="tx1"/>
                </a:solidFill>
                <a:latin typeface="+mn-lt"/>
                <a:ea typeface="+mn-ea"/>
                <a:cs typeface="+mn-cs"/>
              </a:rPr>
              <a:t> injecting randomness into learning algorithms, or we</a:t>
            </a:r>
            <a:r>
              <a:rPr lang="en-US" sz="1200" kern="1200" baseline="0" dirty="0">
                <a:solidFill>
                  <a:schemeClr val="tx1"/>
                </a:solidFill>
                <a:latin typeface="+mn-lt"/>
                <a:ea typeface="+mn-ea"/>
                <a:cs typeface="+mn-cs"/>
              </a:rPr>
              <a:t> can </a:t>
            </a:r>
            <a:r>
              <a:rPr lang="en-US" sz="1200" kern="1200" dirty="0">
                <a:solidFill>
                  <a:schemeClr val="tx1"/>
                </a:solidFill>
                <a:latin typeface="+mn-lt"/>
                <a:ea typeface="+mn-ea"/>
                <a:cs typeface="+mn-cs"/>
              </a:rPr>
              <a:t>apply</a:t>
            </a:r>
            <a:r>
              <a:rPr lang="en-US" sz="1200" kern="1200" baseline="0" dirty="0">
                <a:solidFill>
                  <a:schemeClr val="tx1"/>
                </a:solidFill>
                <a:latin typeface="+mn-lt"/>
                <a:ea typeface="+mn-ea"/>
                <a:cs typeface="+mn-cs"/>
              </a:rPr>
              <a:t> them </a:t>
            </a:r>
            <a:r>
              <a:rPr lang="en-US" sz="1200" kern="1200" dirty="0">
                <a:solidFill>
                  <a:schemeClr val="tx1"/>
                </a:solidFill>
                <a:latin typeface="+mn-lt"/>
                <a:ea typeface="+mn-ea"/>
                <a:cs typeface="+mn-cs"/>
              </a:rPr>
              <a:t>simultaneously</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As for the</a:t>
            </a:r>
            <a:r>
              <a:rPr lang="en-US" sz="1200" kern="1200" baseline="0" dirty="0">
                <a:solidFill>
                  <a:schemeClr val="tx1"/>
                </a:solidFill>
                <a:latin typeface="+mn-lt"/>
                <a:ea typeface="+mn-ea"/>
                <a:cs typeface="+mn-cs"/>
              </a:rPr>
              <a:t> meta learner, </a:t>
            </a:r>
            <a:r>
              <a:rPr lang="en-US" sz="1200" kern="1200" dirty="0">
                <a:solidFill>
                  <a:schemeClr val="tx1"/>
                </a:solidFill>
                <a:latin typeface="+mn-lt"/>
                <a:ea typeface="+mn-ea"/>
                <a:cs typeface="+mn-cs"/>
              </a:rPr>
              <a:t>the most popular combination</a:t>
            </a:r>
            <a:r>
              <a:rPr lang="en-US" sz="1200" kern="1200" baseline="0" dirty="0">
                <a:solidFill>
                  <a:schemeClr val="tx1"/>
                </a:solidFill>
                <a:latin typeface="+mn-lt"/>
                <a:ea typeface="+mn-ea"/>
                <a:cs typeface="+mn-cs"/>
              </a:rPr>
              <a:t> methods</a:t>
            </a:r>
            <a:r>
              <a:rPr lang="en-US" sz="1200" kern="1200" dirty="0">
                <a:solidFill>
                  <a:schemeClr val="tx1"/>
                </a:solidFill>
                <a:latin typeface="+mn-lt"/>
                <a:ea typeface="+mn-ea"/>
                <a:cs typeface="+mn-cs"/>
              </a:rPr>
              <a:t> are</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majority</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voting</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for classification ,</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weighted averaging</a:t>
            </a:r>
            <a:r>
              <a:rPr lang="en-US" sz="1200" kern="1200" baseline="0" dirty="0">
                <a:solidFill>
                  <a:schemeClr val="tx1"/>
                </a:solidFill>
                <a:latin typeface="+mn-lt"/>
                <a:ea typeface="+mn-ea"/>
                <a:cs typeface="+mn-cs"/>
              </a:rPr>
              <a:t>, </a:t>
            </a:r>
            <a:r>
              <a:rPr lang="en-US" altLang="zh-CN" sz="1200" kern="1200" baseline="0" dirty="0" err="1">
                <a:solidFill>
                  <a:schemeClr val="tx1"/>
                </a:solidFill>
                <a:latin typeface="+mn-lt"/>
                <a:ea typeface="+mn-ea"/>
                <a:cs typeface="+mn-cs"/>
              </a:rPr>
              <a:t>kmeans</a:t>
            </a:r>
            <a:r>
              <a:rPr lang="en-US" altLang="zh-CN" sz="1200" kern="1200" baseline="0" dirty="0">
                <a:solidFill>
                  <a:schemeClr val="tx1"/>
                </a:solidFill>
                <a:latin typeface="+mn-lt"/>
                <a:ea typeface="+mn-ea"/>
                <a:cs typeface="+mn-cs"/>
              </a:rPr>
              <a:t>, or a </a:t>
            </a:r>
            <a:r>
              <a:rPr lang="en-US" altLang="zh-CN" sz="1200" dirty="0">
                <a:solidFill>
                  <a:srgbClr val="002060"/>
                </a:solidFill>
              </a:rPr>
              <a:t>higher level classifier. The</a:t>
            </a:r>
            <a:r>
              <a:rPr lang="en-US" altLang="zh-CN" sz="1200" baseline="0" dirty="0">
                <a:solidFill>
                  <a:srgbClr val="002060"/>
                </a:solidFill>
              </a:rPr>
              <a:t> first 3 are un the last one is supervised. Stacking method often choose the supervised classifier as meta learner.</a:t>
            </a:r>
            <a:endParaRPr lang="en-US" sz="1200" kern="1200" dirty="0">
              <a:solidFill>
                <a:schemeClr val="tx1"/>
              </a:solidFill>
              <a:latin typeface="+mn-lt"/>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Here is our stacking model. In order </a:t>
            </a:r>
            <a:r>
              <a:rPr lang="en-US" sz="1200" kern="1200" dirty="0">
                <a:solidFill>
                  <a:schemeClr val="tx1"/>
                </a:solidFill>
                <a:latin typeface="+mn-lt"/>
                <a:ea typeface="+mn-ea"/>
                <a:cs typeface="+mn-cs"/>
              </a:rPr>
              <a:t>to introduce variability to base models,  we use</a:t>
            </a:r>
            <a:r>
              <a:rPr lang="en-US" sz="1200" kern="1200" baseline="0" dirty="0">
                <a:solidFill>
                  <a:schemeClr val="tx1"/>
                </a:solidFill>
                <a:latin typeface="+mn-lt"/>
                <a:ea typeface="+mn-ea"/>
                <a:cs typeface="+mn-cs"/>
              </a:rPr>
              <a:t> the total data and different subsets of total data as our training data, like the subset of only the </a:t>
            </a:r>
            <a:r>
              <a:rPr lang="en-US" altLang="zh-CN" sz="1200" kern="1200" baseline="0" dirty="0">
                <a:solidFill>
                  <a:schemeClr val="tx1"/>
                </a:solidFill>
                <a:latin typeface="+mn-lt"/>
                <a:ea typeface="+mn-ea"/>
                <a:cs typeface="+mn-cs"/>
              </a:rPr>
              <a:t>low level features, sparse features or condense features.</a:t>
            </a:r>
            <a:r>
              <a:rPr lang="en-US" baseline="0" dirty="0"/>
              <a:t> we applied different learners on these data set and select the most accurate predictions as the meta feature</a:t>
            </a:r>
            <a:r>
              <a:rPr lang="en-US" altLang="zh-CN" baseline="0" dirty="0"/>
              <a:t>. Like we showed before, </a:t>
            </a:r>
            <a:r>
              <a:rPr lang="en-US" altLang="zh-CN" baseline="0" dirty="0" err="1"/>
              <a:t>xgb,lg</a:t>
            </a:r>
            <a:r>
              <a:rPr lang="en-US" altLang="zh-CN" baseline="0" dirty="0"/>
              <a:t> and </a:t>
            </a:r>
            <a:r>
              <a:rPr lang="en-US" altLang="zh-CN" baseline="0" dirty="0" err="1"/>
              <a:t>rf</a:t>
            </a:r>
            <a:r>
              <a:rPr lang="en-US" altLang="zh-CN" baseline="0" dirty="0"/>
              <a:t> have better performance, they are our base learners in part one. Then we combine </a:t>
            </a:r>
            <a:r>
              <a:rPr lang="en-US" baseline="0" dirty="0"/>
              <a:t>meta feature</a:t>
            </a:r>
            <a:r>
              <a:rPr lang="en-US" altLang="zh-CN" baseline="0" dirty="0"/>
              <a:t>s with our</a:t>
            </a:r>
            <a:r>
              <a:rPr lang="en-US" baseline="0" dirty="0"/>
              <a:t> </a:t>
            </a:r>
            <a:r>
              <a:rPr lang="en-US" altLang="zh-CN" baseline="0" dirty="0"/>
              <a:t>to</a:t>
            </a:r>
            <a:r>
              <a:rPr lang="en-US" baseline="0" dirty="0"/>
              <a:t>tal data</a:t>
            </a:r>
            <a:r>
              <a:rPr lang="en-US" altLang="zh-CN" baseline="0" dirty="0"/>
              <a:t> to form a new data set in part 2. In the third part, we trained  another </a:t>
            </a:r>
            <a:r>
              <a:rPr lang="en-US" altLang="zh-CN" baseline="0" dirty="0" err="1"/>
              <a:t>xgboost</a:t>
            </a:r>
            <a:r>
              <a:rPr lang="en-US" altLang="zh-CN" baseline="0" dirty="0"/>
              <a:t>  as a higher learner based on </a:t>
            </a:r>
            <a:r>
              <a:rPr lang="en-US" baseline="0" dirty="0"/>
              <a:t>the new data set to make our final prediction </a:t>
            </a:r>
            <a:r>
              <a:rPr lang="en-US" dirty="0"/>
              <a:t>.</a:t>
            </a:r>
            <a:endParaRPr lang="en-US" baseline="0" dirty="0"/>
          </a:p>
        </p:txBody>
      </p:sp>
      <p:sp>
        <p:nvSpPr>
          <p:cNvPr id="4" name="Slide Number Placeholder 3"/>
          <p:cNvSpPr>
            <a:spLocks noGrp="1"/>
          </p:cNvSpPr>
          <p:nvPr>
            <p:ph type="sldNum" sz="quarter" idx="10"/>
          </p:nvPr>
        </p:nvSpPr>
        <p:spPr/>
        <p:txBody>
          <a:bodyPr/>
          <a:lstStyle/>
          <a:p>
            <a:fld id="{223E3DD4-EA83-4B42-BA7E-1D6D013CCE01}"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dirty="0"/>
              <a:t>Let’s see the results from </a:t>
            </a:r>
            <a:r>
              <a:rPr lang="en-US" altLang="zh-CN" dirty="0"/>
              <a:t>our</a:t>
            </a:r>
            <a:r>
              <a:rPr lang="en-US" dirty="0"/>
              <a:t> base and meta</a:t>
            </a:r>
            <a:r>
              <a:rPr lang="en-US" baseline="0" dirty="0"/>
              <a:t> model</a:t>
            </a:r>
            <a:r>
              <a:rPr lang="en-US" altLang="zh-CN" baseline="0" dirty="0"/>
              <a:t>.  For base model, we used different subset of data, different learning models. We produce 6 base models here. For meta model, we mainly used </a:t>
            </a:r>
            <a:r>
              <a:rPr lang="en-US" altLang="zh-CN" baseline="0" dirty="0" err="1"/>
              <a:t>xgb</a:t>
            </a:r>
            <a:r>
              <a:rPr lang="en-US" altLang="zh-CN" baseline="0" dirty="0"/>
              <a:t>. </a:t>
            </a:r>
            <a:r>
              <a:rPr lang="en-US" baseline="0" dirty="0"/>
              <a:t>After stacking, our result improve about 1</a:t>
            </a:r>
            <a:r>
              <a:rPr lang="en-US" altLang="zh-CN" baseline="0" dirty="0"/>
              <a:t>%</a:t>
            </a:r>
            <a:r>
              <a:rPr lang="en-US" baseline="0" dirty="0"/>
              <a:t> percent compared with the best result of base models. Actually, 1 percent really means a big promotion in the </a:t>
            </a:r>
            <a:r>
              <a:rPr lang="en-US" baseline="0" dirty="0" err="1"/>
              <a:t>kaggle</a:t>
            </a:r>
            <a:r>
              <a:rPr lang="en-US" baseline="0" dirty="0"/>
              <a:t> </a:t>
            </a:r>
            <a:r>
              <a:rPr lang="en-US" baseline="0" dirty="0" err="1"/>
              <a:t>competation</a:t>
            </a:r>
            <a:r>
              <a:rPr lang="en-US" baseline="0" dirty="0"/>
              <a:t>. Also we tried unsupervised averaging and </a:t>
            </a:r>
            <a:r>
              <a:rPr lang="en-US" baseline="0" dirty="0" err="1"/>
              <a:t>kmeans</a:t>
            </a:r>
            <a:r>
              <a:rPr lang="en-US" baseline="0" dirty="0"/>
              <a:t> on the meta features but they didn’t give us higher accuracy than </a:t>
            </a:r>
            <a:r>
              <a:rPr lang="en-US" baseline="0" dirty="0" err="1"/>
              <a:t>xgboost</a:t>
            </a:r>
            <a:r>
              <a:rPr lang="en-US" baseline="0" dirty="0"/>
              <a:t>.</a:t>
            </a:r>
          </a:p>
        </p:txBody>
      </p:sp>
      <p:sp>
        <p:nvSpPr>
          <p:cNvPr id="236" name="Shape 2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dirty="0"/>
              <a:t>Let’s see the results from </a:t>
            </a:r>
            <a:r>
              <a:rPr lang="en-US" altLang="zh-CN" dirty="0"/>
              <a:t>our</a:t>
            </a:r>
            <a:r>
              <a:rPr lang="en-US" dirty="0"/>
              <a:t> base and meta</a:t>
            </a:r>
            <a:r>
              <a:rPr lang="en-US" baseline="0" dirty="0"/>
              <a:t> model</a:t>
            </a:r>
            <a:r>
              <a:rPr lang="en-US" altLang="zh-CN" baseline="0" dirty="0"/>
              <a:t>.  For base model, we used different subset of data, different learning models. For meta model, we mainly used </a:t>
            </a:r>
            <a:r>
              <a:rPr lang="en-US" altLang="zh-CN" baseline="0" dirty="0" err="1"/>
              <a:t>xgb</a:t>
            </a:r>
            <a:r>
              <a:rPr lang="en-US" altLang="zh-CN" baseline="0" dirty="0"/>
              <a:t>. </a:t>
            </a:r>
            <a:r>
              <a:rPr lang="en-US" baseline="0" dirty="0"/>
              <a:t>After stacking, our result improve about 1.5</a:t>
            </a:r>
            <a:r>
              <a:rPr lang="en-US" altLang="zh-CN" baseline="0" dirty="0"/>
              <a:t>%</a:t>
            </a:r>
            <a:r>
              <a:rPr lang="en-US" baseline="0" dirty="0"/>
              <a:t> percent compared with the best result of base models. Actually, 1 percent really means a big promotion in the </a:t>
            </a:r>
            <a:r>
              <a:rPr lang="en-US" baseline="0" dirty="0" err="1"/>
              <a:t>kaggle</a:t>
            </a:r>
            <a:r>
              <a:rPr lang="en-US" baseline="0" dirty="0"/>
              <a:t> </a:t>
            </a:r>
            <a:r>
              <a:rPr lang="en-US" baseline="0" dirty="0" err="1"/>
              <a:t>competation</a:t>
            </a:r>
            <a:r>
              <a:rPr lang="en-US" baseline="0" dirty="0"/>
              <a:t>. Also we tried unsupervised averaging and </a:t>
            </a:r>
            <a:r>
              <a:rPr lang="en-US" baseline="0" dirty="0" err="1"/>
              <a:t>kmeans</a:t>
            </a:r>
            <a:r>
              <a:rPr lang="en-US" baseline="0" dirty="0"/>
              <a:t> on the meta features but they didn’t give us higher accuracy than </a:t>
            </a:r>
            <a:r>
              <a:rPr lang="en-US" baseline="0" dirty="0" err="1"/>
              <a:t>xgboost</a:t>
            </a:r>
            <a:r>
              <a:rPr lang="en-US" baseline="0" dirty="0"/>
              <a:t>.</a:t>
            </a:r>
          </a:p>
        </p:txBody>
      </p:sp>
      <p:sp>
        <p:nvSpPr>
          <p:cNvPr id="236" name="Shape 2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a:t>This</a:t>
            </a:r>
            <a:r>
              <a:rPr lang="en-US" baseline="0" dirty="0"/>
              <a:t> is a specific data mining project in the real world. What we face is not the well designed and clean </a:t>
            </a:r>
            <a:r>
              <a:rPr lang="en-US" sz="1200" kern="1200" baseline="0" dirty="0">
                <a:solidFill>
                  <a:schemeClr val="tx1"/>
                </a:solidFill>
                <a:latin typeface="+mn-lt"/>
                <a:ea typeface="+mn-ea"/>
                <a:cs typeface="+mn-cs"/>
              </a:rPr>
              <a:t>data in our textbook, but huge and dirty data with a lot of missing and mixed type of features.</a:t>
            </a:r>
          </a:p>
          <a:p>
            <a:r>
              <a:rPr lang="en-US" sz="1200" kern="1200" baseline="0" dirty="0">
                <a:solidFill>
                  <a:schemeClr val="tx1"/>
                </a:solidFill>
                <a:latin typeface="+mn-lt"/>
                <a:ea typeface="+mn-ea"/>
                <a:cs typeface="+mn-cs"/>
              </a:rPr>
              <a:t>It cost many efforts to determine inaccurate, incomplete data and improve the data quality. </a:t>
            </a:r>
          </a:p>
          <a:p>
            <a:r>
              <a:rPr lang="en-US" sz="1200" kern="1200" baseline="0" dirty="0">
                <a:solidFill>
                  <a:schemeClr val="tx1"/>
                </a:solidFill>
                <a:latin typeface="+mn-lt"/>
                <a:ea typeface="+mn-ea"/>
                <a:cs typeface="+mn-cs"/>
              </a:rPr>
              <a:t>Actually, some feature encoding like adding date difference give us an impressive promotion. And in our case, Fill the missing value with median value has better performance than fill missing with mean value or randomly replace missing according to value distribution.</a:t>
            </a:r>
          </a:p>
          <a:p>
            <a:pPr>
              <a:spcBef>
                <a:spcPts val="0"/>
              </a:spcBef>
              <a:buNone/>
            </a:pPr>
            <a:r>
              <a:rPr lang="en-US" baseline="0" dirty="0"/>
              <a:t>Also we </a:t>
            </a:r>
            <a:r>
              <a:rPr lang="en-US" altLang="zh-CN" baseline="0" dirty="0"/>
              <a:t>tried</a:t>
            </a:r>
            <a:r>
              <a:rPr lang="en-US" baseline="0" dirty="0"/>
              <a:t> a lot of classification methods, no matter they are numerical or cate classifier. The final result shows the methods which based on distance like </a:t>
            </a:r>
            <a:r>
              <a:rPr lang="en-US" baseline="0" dirty="0" err="1"/>
              <a:t>svm</a:t>
            </a:r>
            <a:r>
              <a:rPr lang="en-US" baseline="0" dirty="0"/>
              <a:t>, </a:t>
            </a:r>
            <a:r>
              <a:rPr lang="en-US" baseline="0" dirty="0" err="1"/>
              <a:t>knn</a:t>
            </a:r>
            <a:r>
              <a:rPr lang="en-US" baseline="0" dirty="0"/>
              <a:t> are not suitable here. but tree model or </a:t>
            </a:r>
            <a:r>
              <a:rPr lang="en-US" baseline="0" dirty="0" err="1"/>
              <a:t>lr</a:t>
            </a:r>
            <a:r>
              <a:rPr lang="en-US" baseline="0" dirty="0"/>
              <a:t> which can n</a:t>
            </a:r>
            <a:r>
              <a:rPr lang="en-US" dirty="0"/>
              <a:t>atural handle data of mixed type are</a:t>
            </a:r>
            <a:r>
              <a:rPr lang="en-US" baseline="0" dirty="0"/>
              <a:t> preferred. This </a:t>
            </a:r>
            <a:r>
              <a:rPr lang="en-US" altLang="zh-CN" baseline="0" dirty="0"/>
              <a:t>may</a:t>
            </a:r>
            <a:r>
              <a:rPr lang="en-US" baseline="0" dirty="0"/>
              <a:t> </a:t>
            </a:r>
            <a:r>
              <a:rPr lang="en-US" altLang="zh-CN" baseline="0" dirty="0"/>
              <a:t>imply that cate variables are dominant in our data 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To further improve our result ,we applied stacking method to combine the base learner which give us additional 1% promotion on accuracy.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Overall , the most significant </a:t>
            </a:r>
            <a:r>
              <a:rPr lang="en-US" sz="1200" dirty="0"/>
              <a:t>improvement came from model selecting, parameter tuning, </a:t>
            </a:r>
            <a:r>
              <a:rPr lang="en-US" sz="1200" dirty="0">
                <a:ea typeface="Calibri"/>
                <a:cs typeface="Calibri"/>
                <a:sym typeface="Calibri"/>
              </a:rPr>
              <a:t>Stacking</a:t>
            </a:r>
            <a:r>
              <a:rPr lang="en-US" sz="1200" dirty="0"/>
              <a:t>.</a:t>
            </a:r>
            <a:endParaRPr lang="en-US" altLang="zh-CN" sz="1200" dirty="0">
              <a:solidFill>
                <a:srgbClr val="002060"/>
              </a:solidFill>
            </a:endParaRPr>
          </a:p>
          <a:p>
            <a:pPr>
              <a:spcBef>
                <a:spcPts val="0"/>
              </a:spcBef>
              <a:buNone/>
            </a:pPr>
            <a:endParaRPr lang="en-US" altLang="zh-CN" baseline="0" dirty="0"/>
          </a:p>
          <a:p>
            <a:pPr>
              <a:spcBef>
                <a:spcPts val="0"/>
              </a:spcBef>
              <a:buNone/>
            </a:pPr>
            <a:endParaRPr dirty="0"/>
          </a:p>
        </p:txBody>
      </p:sp>
      <p:sp>
        <p:nvSpPr>
          <p:cNvPr id="242" name="Shape 2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altLang="zh-CN" sz="1200" dirty="0"/>
              <a:t>This project offers us a gold opportunity to learn and apply data </a:t>
            </a:r>
            <a:r>
              <a:rPr lang="en-US" altLang="zh-CN" sz="1200" dirty="0" err="1"/>
              <a:t>classfication</a:t>
            </a:r>
            <a:r>
              <a:rPr lang="en-US" altLang="zh-CN" sz="1200" dirty="0"/>
              <a:t> technique. First,</a:t>
            </a:r>
            <a:r>
              <a:rPr lang="en-US" sz="1200" dirty="0"/>
              <a:t> We would like to express</a:t>
            </a:r>
            <a:r>
              <a:rPr lang="en-US" sz="1200" baseline="0" dirty="0"/>
              <a:t> </a:t>
            </a:r>
            <a:r>
              <a:rPr lang="en-US" sz="1200" dirty="0"/>
              <a:t>special thanks of gratitude to our adviser </a:t>
            </a:r>
            <a:r>
              <a:rPr lang="en-US" sz="1200" dirty="0">
                <a:solidFill>
                  <a:srgbClr val="FF0000"/>
                </a:solidFill>
              </a:rPr>
              <a:t>Prof. </a:t>
            </a:r>
            <a:r>
              <a:rPr lang="en-US" sz="1200" dirty="0" err="1">
                <a:solidFill>
                  <a:srgbClr val="FF0000"/>
                </a:solidFill>
              </a:rPr>
              <a:t>chen</a:t>
            </a:r>
            <a:r>
              <a:rPr lang="en-US" sz="1200" dirty="0">
                <a:solidFill>
                  <a:srgbClr val="FF0000"/>
                </a:solidFill>
              </a:rPr>
              <a:t> </a:t>
            </a:r>
            <a:r>
              <a:rPr lang="en-US" sz="1200" dirty="0"/>
              <a:t>who </a:t>
            </a:r>
            <a:r>
              <a:rPr lang="en-US" sz="1200" dirty="0" err="1"/>
              <a:t>guilded</a:t>
            </a:r>
            <a:r>
              <a:rPr lang="en-US" sz="1200" dirty="0"/>
              <a:t> us to do this wonderful project, teach us so many new things </a:t>
            </a:r>
            <a:r>
              <a:rPr lang="en-US" altLang="zh-CN" sz="1200" dirty="0"/>
              <a:t>and</a:t>
            </a:r>
            <a:r>
              <a:rPr lang="en-US" sz="1200" baseline="0" dirty="0"/>
              <a:t> give us </a:t>
            </a:r>
            <a:r>
              <a:rPr lang="en-US" sz="1200" dirty="0"/>
              <a:t>valuable suggestions</a:t>
            </a:r>
          </a:p>
          <a:p>
            <a:pPr algn="just"/>
            <a:r>
              <a:rPr lang="en-US" sz="1200" dirty="0"/>
              <a:t>Secondly we would like to thank </a:t>
            </a:r>
            <a:r>
              <a:rPr lang="en-US" sz="1200" dirty="0">
                <a:solidFill>
                  <a:srgbClr val="FFC000"/>
                </a:solidFill>
              </a:rPr>
              <a:t>Woodward</a:t>
            </a:r>
            <a:r>
              <a:rPr lang="en-US" sz="1200" dirty="0"/>
              <a:t> for funding and Prof. Bremer and </a:t>
            </a:r>
            <a:r>
              <a:rPr lang="en-US" sz="1200" dirty="0" err="1"/>
              <a:t>Simic</a:t>
            </a:r>
            <a:r>
              <a:rPr lang="en-US" sz="1200" dirty="0"/>
              <a:t> for their proposal of this project.</a:t>
            </a:r>
            <a:endParaRPr lang="en-US" sz="1200" dirty="0">
              <a:solidFill>
                <a:srgbClr val="FF6600"/>
              </a:solidFill>
            </a:endParaRPr>
          </a:p>
          <a:p>
            <a:pPr algn="just"/>
            <a:r>
              <a:rPr lang="en-US" sz="1200" dirty="0"/>
              <a:t>The last but</a:t>
            </a:r>
            <a:r>
              <a:rPr lang="en-US" sz="1200" baseline="0" dirty="0"/>
              <a:t> not the least, </a:t>
            </a:r>
            <a:r>
              <a:rPr lang="en-US" sz="1200" dirty="0"/>
              <a:t>Dr. </a:t>
            </a:r>
            <a:r>
              <a:rPr lang="en-US" sz="1200" dirty="0" err="1"/>
              <a:t>Simic</a:t>
            </a:r>
            <a:r>
              <a:rPr lang="en-US" sz="1200" dirty="0"/>
              <a:t> and CAMCOS offered</a:t>
            </a:r>
            <a:r>
              <a:rPr lang="en-US" sz="1200" baseline="0" dirty="0"/>
              <a:t> us a lot of </a:t>
            </a:r>
            <a:r>
              <a:rPr lang="en-US" sz="1200" dirty="0"/>
              <a:t>support in the project,</a:t>
            </a:r>
            <a:r>
              <a:rPr lang="en-US" sz="1200" baseline="0" dirty="0"/>
              <a:t> we would also like to express our thanks to them</a:t>
            </a:r>
            <a:r>
              <a:rPr lang="en-US" sz="1200" dirty="0"/>
              <a:t>.</a:t>
            </a:r>
            <a:endParaRPr lang="en-US" sz="1200" dirty="0">
              <a:solidFill>
                <a:srgbClr val="FF6600"/>
              </a:solidFill>
            </a:endParaRPr>
          </a:p>
          <a:p>
            <a:pPr algn="just"/>
            <a:endParaRPr lang="en-US" sz="1200" dirty="0"/>
          </a:p>
        </p:txBody>
      </p:sp>
      <p:sp>
        <p:nvSpPr>
          <p:cNvPr id="4" name="Slide Number Placeholder 3"/>
          <p:cNvSpPr>
            <a:spLocks noGrp="1"/>
          </p:cNvSpPr>
          <p:nvPr>
            <p:ph type="sldNum" sz="quarter" idx="10"/>
          </p:nvPr>
        </p:nvSpPr>
        <p:spPr/>
        <p:txBody>
          <a:bodyPr/>
          <a:lstStyle/>
          <a:p>
            <a:fld id="{99B140B3-7C0C-4D5A-8F32-85B6C223C1E4}"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That is</a:t>
            </a:r>
            <a:r>
              <a:rPr lang="zh-CN" altLang="en-US" dirty="0"/>
              <a:t>　</a:t>
            </a:r>
            <a:r>
              <a:rPr lang="en-US" altLang="zh-CN" dirty="0"/>
              <a:t>all</a:t>
            </a:r>
            <a:r>
              <a:rPr lang="en-US" altLang="zh-CN" baseline="0" dirty="0"/>
              <a:t> our presentation, thank you for your </a:t>
            </a:r>
            <a:r>
              <a:rPr lang="en-US" altLang="zh-CN" baseline="0" dirty="0" err="1"/>
              <a:t>attentation</a:t>
            </a:r>
            <a:r>
              <a:rPr lang="en-US" altLang="zh-CN" baseline="0" dirty="0"/>
              <a:t>?</a:t>
            </a:r>
          </a:p>
          <a:p>
            <a:r>
              <a:rPr lang="en-US" baseline="0" dirty="0"/>
              <a:t>Any question?</a:t>
            </a:r>
            <a:endParaRPr lang="en-US" dirty="0"/>
          </a:p>
        </p:txBody>
      </p:sp>
      <p:sp>
        <p:nvSpPr>
          <p:cNvPr id="4" name="Slide Number Placeholder 3"/>
          <p:cNvSpPr>
            <a:spLocks noGrp="1"/>
          </p:cNvSpPr>
          <p:nvPr>
            <p:ph type="sldNum" sz="quarter" idx="10"/>
          </p:nvPr>
        </p:nvSpPr>
        <p:spPr/>
        <p:txBody>
          <a:bodyPr/>
          <a:lstStyle/>
          <a:p>
            <a:fld id="{99B140B3-7C0C-4D5A-8F32-85B6C223C1E4}"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a:defRPr/>
            </a:pPr>
            <a:r>
              <a:rPr lang="en-US" dirty="0"/>
              <a:t>Most of our work are done in R, some methods</a:t>
            </a:r>
            <a:r>
              <a:rPr lang="en-US" baseline="0" dirty="0"/>
              <a:t> are implemented in Python due to performance issues.</a:t>
            </a:r>
            <a:endParaRPr lang="en-US" dirty="0"/>
          </a:p>
          <a:p>
            <a:pPr algn="l"/>
            <a:endParaRPr lang="en-US" dirty="0"/>
          </a:p>
          <a:p>
            <a:pPr algn="l"/>
            <a:r>
              <a:rPr lang="en-US" dirty="0"/>
              <a:t>To read the data file, we used a R package called </a:t>
            </a:r>
            <a:r>
              <a:rPr lang="en-US" dirty="0" err="1"/>
              <a:t>data.table</a:t>
            </a:r>
            <a:r>
              <a:rPr lang="en-US" dirty="0"/>
              <a:t>, which is the most efficient file reading tool in R for large data files.</a:t>
            </a:r>
          </a:p>
          <a:p>
            <a:endParaRPr lang="en-US" dirty="0"/>
          </a:p>
          <a:p>
            <a:r>
              <a:rPr lang="en-US" dirty="0"/>
              <a:t>After looking at the data, we have noticed that there are about a 4:1 ratio between the target 0 an 1 class. The uneven distribution of target could result in low accuracy in some methods.</a:t>
            </a:r>
          </a:p>
          <a:p>
            <a:endParaRPr lang="en-US" dirty="0"/>
          </a:p>
          <a:p>
            <a:r>
              <a:rPr lang="en-US" dirty="0"/>
              <a:t>There are 1876 numerical </a:t>
            </a:r>
            <a:r>
              <a:rPr lang="en-US" dirty="0" err="1"/>
              <a:t>vars</a:t>
            </a:r>
            <a:r>
              <a:rPr lang="en-US" dirty="0"/>
              <a:t>, 51 character </a:t>
            </a:r>
            <a:r>
              <a:rPr lang="en-US" dirty="0" err="1"/>
              <a:t>vars</a:t>
            </a:r>
            <a:r>
              <a:rPr lang="en-US" dirty="0"/>
              <a:t>, and 5 constant </a:t>
            </a:r>
            <a:r>
              <a:rPr lang="en-US" dirty="0" err="1"/>
              <a:t>var</a:t>
            </a:r>
            <a:r>
              <a:rPr lang="en-US" dirty="0"/>
              <a:t> in the dataset.</a:t>
            </a:r>
          </a:p>
          <a:p>
            <a:pPr defTabSz="914350"/>
            <a:endParaRPr lang="en-US" dirty="0"/>
          </a:p>
          <a:p>
            <a:pPr defTabSz="914350"/>
            <a:r>
              <a:rPr lang="en-US" dirty="0"/>
              <a:t>The figure shows the count of levels for each column. There are about 67% columns have levels 100 or less, which indicates that even some </a:t>
            </a:r>
            <a:r>
              <a:rPr lang="en-US" dirty="0" err="1"/>
              <a:t>vars</a:t>
            </a:r>
            <a:r>
              <a:rPr lang="en-US" dirty="0"/>
              <a:t> are showing as numerical value, they are probably still categorical data.</a:t>
            </a:r>
          </a:p>
        </p:txBody>
      </p:sp>
      <p:sp>
        <p:nvSpPr>
          <p:cNvPr id="4" name="Slide Number Placeholder 3"/>
          <p:cNvSpPr>
            <a:spLocks noGrp="1"/>
          </p:cNvSpPr>
          <p:nvPr>
            <p:ph type="sldNum" sz="quarter" idx="10"/>
          </p:nvPr>
        </p:nvSpPr>
        <p:spPr/>
        <p:txBody>
          <a:bodyPr/>
          <a:lstStyle/>
          <a:p>
            <a:fld id="{99B140B3-7C0C-4D5A-8F32-85B6C223C1E4}" type="slidenum">
              <a:rPr lang="en-US" smtClean="0"/>
              <a:pPr/>
              <a:t>4</a:t>
            </a:fld>
            <a:endParaRPr lang="en-US"/>
          </a:p>
        </p:txBody>
      </p:sp>
    </p:spTree>
    <p:extLst>
      <p:ext uri="{BB962C8B-B14F-4D97-AF65-F5344CB8AC3E}">
        <p14:creationId xmlns:p14="http://schemas.microsoft.com/office/powerpoint/2010/main" val="186020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a:defRPr/>
            </a:pPr>
            <a:r>
              <a:rPr lang="en-US" dirty="0"/>
              <a:t>There</a:t>
            </a:r>
            <a:r>
              <a:rPr lang="en-US" baseline="0" dirty="0"/>
              <a:t> are 3 kinds of missing values in our datasets. “”, “NA” are the default missing values for all input methods. “[]” and -1 are the missing values appeared in the character </a:t>
            </a:r>
            <a:r>
              <a:rPr lang="en-US" baseline="0" dirty="0" err="1"/>
              <a:t>vars</a:t>
            </a:r>
            <a:r>
              <a:rPr lang="en-US" baseline="0" dirty="0"/>
              <a:t>, the other numbers, such as, -99999, 99, 97, 98,etc. are appeared in numerical </a:t>
            </a:r>
            <a:r>
              <a:rPr lang="en-US" baseline="0" dirty="0" err="1"/>
              <a:t>vars</a:t>
            </a:r>
            <a:r>
              <a:rPr lang="en-US" baseline="0" dirty="0"/>
              <a:t> to represent different kind of missing values.</a:t>
            </a:r>
            <a:endParaRPr lang="en-US" dirty="0"/>
          </a:p>
          <a:p>
            <a:endParaRPr lang="en-US" dirty="0"/>
          </a:p>
          <a:p>
            <a:r>
              <a:rPr lang="en-US" dirty="0"/>
              <a:t>There are total</a:t>
            </a:r>
            <a:r>
              <a:rPr lang="en-US" baseline="0" dirty="0"/>
              <a:t> of 27% missing values in our data set.</a:t>
            </a:r>
            <a:endParaRPr lang="en-US" dirty="0"/>
          </a:p>
          <a:p>
            <a:endParaRPr lang="en-US" dirty="0"/>
          </a:p>
          <a:p>
            <a:r>
              <a:rPr lang="en-US" dirty="0"/>
              <a:t>This</a:t>
            </a:r>
            <a:r>
              <a:rPr lang="en-US" baseline="0" dirty="0"/>
              <a:t> figure shows the count of missing values for each column, about 25.3% columns have missing values.</a:t>
            </a:r>
            <a:endParaRPr lang="en-US" dirty="0"/>
          </a:p>
          <a:p>
            <a:endParaRPr lang="en-US" dirty="0"/>
          </a:p>
          <a:p>
            <a:r>
              <a:rPr lang="en-US" dirty="0"/>
              <a:t>The figure on the right shows the missing value counts on each row.</a:t>
            </a:r>
            <a:r>
              <a:rPr lang="en-US" baseline="0" dirty="0"/>
              <a:t> We can see every row has 3 or more missing values, more than 60% of rows have 10 or more missing values.</a:t>
            </a:r>
            <a:endParaRPr lang="en-US" dirty="0"/>
          </a:p>
        </p:txBody>
      </p:sp>
      <p:sp>
        <p:nvSpPr>
          <p:cNvPr id="4" name="Slide Number Placeholder 3"/>
          <p:cNvSpPr>
            <a:spLocks noGrp="1"/>
          </p:cNvSpPr>
          <p:nvPr>
            <p:ph type="sldNum" sz="quarter" idx="10"/>
          </p:nvPr>
        </p:nvSpPr>
        <p:spPr/>
        <p:txBody>
          <a:bodyPr/>
          <a:lstStyle/>
          <a:p>
            <a:fld id="{99B140B3-7C0C-4D5A-8F32-85B6C223C1E4}" type="slidenum">
              <a:rPr lang="en-US" smtClean="0"/>
              <a:pPr/>
              <a:t>5</a:t>
            </a:fld>
            <a:endParaRPr lang="en-US"/>
          </a:p>
        </p:txBody>
      </p:sp>
    </p:spTree>
    <p:extLst>
      <p:ext uri="{BB962C8B-B14F-4D97-AF65-F5344CB8AC3E}">
        <p14:creationId xmlns:p14="http://schemas.microsoft.com/office/powerpoint/2010/main" val="2729856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As real</a:t>
            </a:r>
            <a:r>
              <a:rPr lang="en-US" baseline="0" dirty="0"/>
              <a:t> world data, it has all the real-world data problems.</a:t>
            </a:r>
          </a:p>
          <a:p>
            <a:endParaRPr lang="en-US" baseline="0" dirty="0"/>
          </a:p>
          <a:p>
            <a:r>
              <a:rPr lang="en-US" baseline="0" dirty="0"/>
              <a:t>First, dataset is huge. </a:t>
            </a:r>
          </a:p>
          <a:p>
            <a:endParaRPr lang="en-US" baseline="0" dirty="0"/>
          </a:p>
          <a:p>
            <a:r>
              <a:rPr lang="en-US" baseline="0" dirty="0"/>
              <a:t>For this particular project, the data features are also “anonymous”, as I mentioned early, it means the data are unidentified, which add difficulties to determine the data types.</a:t>
            </a:r>
          </a:p>
          <a:p>
            <a:endParaRPr lang="en-US" baseline="0" dirty="0"/>
          </a:p>
          <a:p>
            <a:r>
              <a:rPr lang="en-US" baseline="0" dirty="0"/>
              <a:t>Our 2 target classes has a 4:1 ratio in our dataset, it means the lower class are under-sampled, which could cause low accuracy </a:t>
            </a:r>
            <a:r>
              <a:rPr lang="en-US" baseline="0"/>
              <a:t>for prediction.</a:t>
            </a:r>
            <a:endParaRPr lang="en-US" baseline="0" dirty="0"/>
          </a:p>
          <a:p>
            <a:endParaRPr lang="en-US" baseline="0" dirty="0"/>
          </a:p>
          <a:p>
            <a:r>
              <a:rPr lang="en-US" baseline="0" dirty="0"/>
              <a:t>Since data are normally prepared by different people, collected from different offices, typically there are inconsistency of data representation. In our situation, missing values are exactly like this. There are about 30 ways to represent missing value in our data set.</a:t>
            </a:r>
          </a:p>
          <a:p>
            <a:endParaRPr lang="en-US" baseline="0" dirty="0"/>
          </a:p>
          <a:p>
            <a:r>
              <a:rPr lang="en-US" baseline="0" dirty="0"/>
              <a:t>There are both numerical and categorical variables in our data set. Since some numerical variable has very low level counts, we think there are a large portion of categorical variables.</a:t>
            </a:r>
          </a:p>
          <a:p>
            <a:endParaRPr lang="en-US" baseline="0" dirty="0"/>
          </a:p>
          <a:p>
            <a:r>
              <a:rPr lang="en-US" baseline="0" dirty="0"/>
              <a:t>Due to the all these reasons, there are a lot of complexity added to data preprocessing. And data preprocessing will be crucial to our project.</a:t>
            </a:r>
            <a:endParaRPr lang="en-US" dirty="0"/>
          </a:p>
        </p:txBody>
      </p:sp>
      <p:sp>
        <p:nvSpPr>
          <p:cNvPr id="4" name="Slide Number Placeholder 3"/>
          <p:cNvSpPr>
            <a:spLocks noGrp="1"/>
          </p:cNvSpPr>
          <p:nvPr>
            <p:ph type="sldNum" sz="quarter" idx="10"/>
          </p:nvPr>
        </p:nvSpPr>
        <p:spPr/>
        <p:txBody>
          <a:bodyPr/>
          <a:lstStyle/>
          <a:p>
            <a:fld id="{223E3DD4-EA83-4B42-BA7E-1D6D013CCE01}" type="slidenum">
              <a:rPr lang="en-US" smtClean="0"/>
              <a:pPr/>
              <a:t>6</a:t>
            </a:fld>
            <a:endParaRPr lang="en-US"/>
          </a:p>
        </p:txBody>
      </p:sp>
    </p:spTree>
    <p:extLst>
      <p:ext uri="{BB962C8B-B14F-4D97-AF65-F5344CB8AC3E}">
        <p14:creationId xmlns:p14="http://schemas.microsoft.com/office/powerpoint/2010/main" val="150611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prstGeom prst="rect">
            <a:avLst/>
          </a:prstGeom>
        </p:spPr>
        <p:txBody>
          <a:bodyPr/>
          <a:lstStyle/>
          <a:p>
            <a:pPr lvl="0"/>
            <a:endParaRPr/>
          </a:p>
        </p:txBody>
      </p:sp>
      <p:sp>
        <p:nvSpPr>
          <p:cNvPr id="113" name="Shape 113"/>
          <p:cNvSpPr>
            <a:spLocks noGrp="1"/>
          </p:cNvSpPr>
          <p:nvPr>
            <p:ph type="body" sz="quarter" idx="1"/>
          </p:nvPr>
        </p:nvSpPr>
        <p:spPr>
          <a:prstGeom prst="rect">
            <a:avLst/>
          </a:prstGeom>
        </p:spPr>
        <p:txBody>
          <a:bodyPr/>
          <a:lstStyle>
            <a:lvl1pPr defTabSz="914400">
              <a:lnSpc>
                <a:spcPct val="100000"/>
              </a:lnSpc>
              <a:defRPr sz="1000">
                <a:latin typeface="Calibri"/>
                <a:ea typeface="Calibri"/>
                <a:cs typeface="Calibri"/>
                <a:sym typeface="Calibri"/>
              </a:defRPr>
            </a:lvl1pPr>
          </a:lstStyle>
          <a:p>
            <a:pPr lvl="0">
              <a:defRPr sz="1800"/>
            </a:pPr>
            <a:r>
              <a:rPr sz="1000"/>
              <a:t>(1)Since we still have around 1000 variables after data cleaning, we consider to do dimensional reduction on our dataset. The first method we use here is PCA. (2)The top figure shows the relation between number of pcs and the percentage that corresponding pc can explain. According to the figure, we can see if we try to explain 90% variance, we need around 400 pcs, which is a big reduction on the dimension. (3) In order to visualize our dataset, we made 2-dimensional and 3- dimensional scatter plot. We can see neither of them can distinguish the two categories. This makes sense to us since our data is so complex, there is no way to use just a few pcs to express the whole dataset.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noRot="1" noChangeAspect="1"/>
          </p:cNvSpPr>
          <p:nvPr>
            <p:ph type="sldImg"/>
          </p:nvPr>
        </p:nvSpPr>
        <p:spPr>
          <a:prstGeom prst="rect">
            <a:avLst/>
          </a:prstGeom>
        </p:spPr>
        <p:txBody>
          <a:bodyPr/>
          <a:lstStyle/>
          <a:p>
            <a:pPr lvl="0"/>
            <a:endParaRPr/>
          </a:p>
        </p:txBody>
      </p:sp>
      <p:sp>
        <p:nvSpPr>
          <p:cNvPr id="130" name="Shape 130"/>
          <p:cNvSpPr>
            <a:spLocks noGrp="1"/>
          </p:cNvSpPr>
          <p:nvPr>
            <p:ph type="body" sz="quarter" idx="1"/>
          </p:nvPr>
        </p:nvSpPr>
        <p:spPr>
          <a:prstGeom prst="rect">
            <a:avLst/>
          </a:prstGeom>
        </p:spPr>
        <p:txBody>
          <a:bodyPr/>
          <a:lstStyle/>
          <a:p>
            <a:pPr lvl="0" defTabSz="914400">
              <a:lnSpc>
                <a:spcPct val="100000"/>
              </a:lnSpc>
              <a:defRPr sz="1800"/>
            </a:pPr>
            <a:r>
              <a:rPr sz="1200" dirty="0">
                <a:latin typeface="Calibri"/>
                <a:ea typeface="Calibri"/>
                <a:cs typeface="Calibri"/>
                <a:sym typeface="Calibri"/>
              </a:rPr>
              <a:t>It a good method to find a subset of variables which keep the variance as many as possible. It tries to minimize the reconstruction error, taking our points from the original space to a low dim space. </a:t>
            </a:r>
            <a:r>
              <a:rPr sz="1200" dirty="0" err="1">
                <a:latin typeface="Calibri"/>
                <a:ea typeface="Calibri"/>
                <a:cs typeface="Calibri"/>
                <a:sym typeface="Calibri"/>
              </a:rPr>
              <a:t>pca</a:t>
            </a:r>
            <a:r>
              <a:rPr sz="1200" dirty="0">
                <a:latin typeface="Calibri"/>
                <a:ea typeface="Calibri"/>
                <a:cs typeface="Calibri"/>
                <a:sym typeface="Calibri"/>
              </a:rPr>
              <a:t> try to minimize the difference between them. It doesn’t take the classification into account.</a:t>
            </a:r>
          </a:p>
          <a:p>
            <a:pPr lvl="0" defTabSz="914400">
              <a:lnSpc>
                <a:spcPct val="100000"/>
              </a:lnSpc>
              <a:defRPr sz="1800"/>
            </a:pPr>
            <a:endParaRPr sz="1200" dirty="0">
              <a:latin typeface="Calibri"/>
              <a:ea typeface="Calibri"/>
              <a:cs typeface="Calibri"/>
              <a:sym typeface="Calibri"/>
            </a:endParaRPr>
          </a:p>
          <a:p>
            <a:pPr lvl="0" defTabSz="914400">
              <a:lnSpc>
                <a:spcPct val="100000"/>
              </a:lnSpc>
              <a:defRPr sz="1800"/>
            </a:pPr>
            <a:r>
              <a:rPr sz="1200" dirty="0">
                <a:latin typeface="Calibri"/>
                <a:ea typeface="Calibri"/>
                <a:cs typeface="Calibri"/>
                <a:sym typeface="Calibri"/>
              </a:rPr>
              <a:t>Now we apply Linear discriminant analysis LDA to see how well we can </a:t>
            </a:r>
            <a:r>
              <a:rPr sz="1200" dirty="0" err="1">
                <a:latin typeface="Calibri"/>
                <a:ea typeface="Calibri"/>
                <a:cs typeface="Calibri"/>
                <a:sym typeface="Calibri"/>
              </a:rPr>
              <a:t>distingulish</a:t>
            </a:r>
            <a:r>
              <a:rPr sz="1200" dirty="0">
                <a:latin typeface="Calibri"/>
                <a:ea typeface="Calibri"/>
                <a:cs typeface="Calibri"/>
                <a:sym typeface="Calibri"/>
              </a:rPr>
              <a:t> the two group in one dimensional space. The key idea of LDA is finding  a low dimensional space, a linear </a:t>
            </a:r>
            <a:r>
              <a:rPr sz="1200" dirty="0" err="1">
                <a:latin typeface="Calibri"/>
                <a:ea typeface="Calibri"/>
                <a:cs typeface="Calibri"/>
                <a:sym typeface="Calibri"/>
              </a:rPr>
              <a:t>dimsensional</a:t>
            </a:r>
            <a:r>
              <a:rPr sz="1200" dirty="0">
                <a:latin typeface="Calibri"/>
                <a:ea typeface="Calibri"/>
                <a:cs typeface="Calibri"/>
                <a:sym typeface="Calibri"/>
              </a:rPr>
              <a:t> space, if we project the original data </a:t>
            </a:r>
            <a:r>
              <a:rPr sz="1200" dirty="0" err="1">
                <a:latin typeface="Calibri"/>
                <a:ea typeface="Calibri"/>
                <a:cs typeface="Calibri"/>
                <a:sym typeface="Calibri"/>
              </a:rPr>
              <a:t>pionts</a:t>
            </a:r>
            <a:r>
              <a:rPr sz="1200" dirty="0">
                <a:latin typeface="Calibri"/>
                <a:ea typeface="Calibri"/>
                <a:cs typeface="Calibri"/>
                <a:sym typeface="Calibri"/>
              </a:rPr>
              <a:t> on it, we can have the two classes be separated as good as possible.  the </a:t>
            </a:r>
            <a:r>
              <a:rPr sz="1200" dirty="0" err="1">
                <a:latin typeface="Calibri"/>
                <a:ea typeface="Calibri"/>
                <a:cs typeface="Calibri"/>
                <a:sym typeface="Calibri"/>
              </a:rPr>
              <a:t>definiation</a:t>
            </a:r>
            <a:r>
              <a:rPr sz="1200" dirty="0">
                <a:latin typeface="Calibri"/>
                <a:ea typeface="Calibri"/>
                <a:cs typeface="Calibri"/>
                <a:sym typeface="Calibri"/>
              </a:rPr>
              <a:t> of good is : the projected means of the two class on the linear space are far from each other at the same time the projected spread or we can say the variance of each group are as small as possible. </a:t>
            </a:r>
          </a:p>
          <a:p>
            <a:pPr lvl="0" defTabSz="914400">
              <a:lnSpc>
                <a:spcPct val="100000"/>
              </a:lnSpc>
              <a:defRPr sz="1800"/>
            </a:pPr>
            <a:endParaRPr sz="1200" dirty="0">
              <a:latin typeface="Calibri"/>
              <a:ea typeface="Calibri"/>
              <a:cs typeface="Calibri"/>
              <a:sym typeface="Calibri"/>
            </a:endParaRPr>
          </a:p>
          <a:p>
            <a:pPr lvl="0" defTabSz="914400">
              <a:lnSpc>
                <a:spcPct val="100000"/>
              </a:lnSpc>
              <a:defRPr sz="1800"/>
            </a:pPr>
            <a:r>
              <a:rPr sz="1200" dirty="0">
                <a:latin typeface="Calibri"/>
                <a:ea typeface="Calibri"/>
                <a:cs typeface="Calibri"/>
                <a:sym typeface="Calibri"/>
              </a:rPr>
              <a:t>Let’s see the results after applying </a:t>
            </a:r>
            <a:r>
              <a:rPr sz="1200" dirty="0" err="1">
                <a:latin typeface="Calibri"/>
                <a:ea typeface="Calibri"/>
                <a:cs typeface="Calibri"/>
                <a:sym typeface="Calibri"/>
              </a:rPr>
              <a:t>pca</a:t>
            </a:r>
            <a:r>
              <a:rPr sz="1200" dirty="0">
                <a:latin typeface="Calibri"/>
                <a:ea typeface="Calibri"/>
                <a:cs typeface="Calibri"/>
                <a:sym typeface="Calibri"/>
              </a:rPr>
              <a:t>, the blue one is distribution of group 0 projected in one dimension space and the purple is group1 projected in one dim space, both of them approximately follow normal distribution in one dim. Unfortunately, the means difference of the two groups is still very small while the variance of each group is large which lead to the projected points of two group overlap seriously on this one dim space. </a:t>
            </a:r>
          </a:p>
          <a:p>
            <a:pPr lvl="0" defTabSz="914400">
              <a:lnSpc>
                <a:spcPct val="100000"/>
              </a:lnSpc>
              <a:defRPr sz="1800"/>
            </a:pPr>
            <a:endParaRPr sz="1200" dirty="0">
              <a:latin typeface="Calibri"/>
              <a:ea typeface="Calibri"/>
              <a:cs typeface="Calibri"/>
              <a:sym typeface="Calibri"/>
            </a:endParaRPr>
          </a:p>
          <a:p>
            <a:pPr lvl="0" defTabSz="914400">
              <a:lnSpc>
                <a:spcPct val="100000"/>
              </a:lnSpc>
              <a:defRPr sz="1800"/>
            </a:pPr>
            <a:r>
              <a:rPr sz="1200" dirty="0">
                <a:latin typeface="Calibri"/>
                <a:ea typeface="Calibri"/>
                <a:cs typeface="Calibri"/>
                <a:sym typeface="Calibri"/>
              </a:rPr>
              <a:t>It shows our data is more complicated  than we can expected. We need to find other technique to handle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tried bunch of machine learning methods to achieve the goal. </a:t>
            </a:r>
          </a:p>
          <a:p>
            <a:r>
              <a:rPr lang="en-US" baseline="0" dirty="0"/>
              <a:t>In this section, I will talk about these method, and focus on .  </a:t>
            </a:r>
            <a:endParaRPr lang="en-US" dirty="0"/>
          </a:p>
        </p:txBody>
      </p:sp>
      <p:sp>
        <p:nvSpPr>
          <p:cNvPr id="4" name="Slide Number Placeholder 3"/>
          <p:cNvSpPr>
            <a:spLocks noGrp="1"/>
          </p:cNvSpPr>
          <p:nvPr>
            <p:ph type="sldNum" sz="quarter" idx="10"/>
          </p:nvPr>
        </p:nvSpPr>
        <p:spPr/>
        <p:txBody>
          <a:bodyPr/>
          <a:lstStyle/>
          <a:p>
            <a:fld id="{223E3DD4-EA83-4B42-BA7E-1D6D013CCE01}" type="slidenum">
              <a:rPr lang="en-US" smtClean="0"/>
              <a:pPr/>
              <a:t>10</a:t>
            </a:fld>
            <a:endParaRPr lang="en-US"/>
          </a:p>
        </p:txBody>
      </p:sp>
    </p:spTree>
    <p:extLst>
      <p:ext uri="{BB962C8B-B14F-4D97-AF65-F5344CB8AC3E}">
        <p14:creationId xmlns:p14="http://schemas.microsoft.com/office/powerpoint/2010/main" val="1720207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The higher the k, the less target = 1 can be identified</a:t>
            </a:r>
          </a:p>
          <a:p>
            <a:endParaRPr lang="en-US" dirty="0"/>
          </a:p>
        </p:txBody>
      </p:sp>
      <p:sp>
        <p:nvSpPr>
          <p:cNvPr id="4" name="Slide Number Placeholder 3"/>
          <p:cNvSpPr>
            <a:spLocks noGrp="1"/>
          </p:cNvSpPr>
          <p:nvPr>
            <p:ph type="sldNum" sz="quarter" idx="10"/>
          </p:nvPr>
        </p:nvSpPr>
        <p:spPr/>
        <p:txBody>
          <a:bodyPr/>
          <a:lstStyle/>
          <a:p>
            <a:fld id="{AED3D8AE-4058-F446-AEAE-6FEDCAFCE2AB}" type="slidenum">
              <a:rPr lang="en-US" smtClean="0"/>
              <a:pPr/>
              <a:t>11</a:t>
            </a:fld>
            <a:endParaRPr lang="en-US"/>
          </a:p>
        </p:txBody>
      </p:sp>
    </p:spTree>
    <p:extLst>
      <p:ext uri="{BB962C8B-B14F-4D97-AF65-F5344CB8AC3E}">
        <p14:creationId xmlns:p14="http://schemas.microsoft.com/office/powerpoint/2010/main" val="3030421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36A5FCE-FD5B-944F-9DEC-019E89AB884A}" type="datetimeFigureOut">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1D32F-BC3A-654F-997D-41208733AA0E}" type="slidenum">
              <a:rPr lang="en-US" smtClean="0"/>
              <a:pPr/>
              <a:t>‹#›</a:t>
            </a:fld>
            <a:endParaRPr lang="en-US"/>
          </a:p>
        </p:txBody>
      </p:sp>
    </p:spTree>
    <p:extLst>
      <p:ext uri="{BB962C8B-B14F-4D97-AF65-F5344CB8AC3E}">
        <p14:creationId xmlns:p14="http://schemas.microsoft.com/office/powerpoint/2010/main" val="3213135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A5FCE-FD5B-944F-9DEC-019E89AB884A}" type="datetimeFigureOut">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1D32F-BC3A-654F-997D-41208733AA0E}" type="slidenum">
              <a:rPr lang="en-US" smtClean="0"/>
              <a:pPr/>
              <a:t>‹#›</a:t>
            </a:fld>
            <a:endParaRPr lang="en-US"/>
          </a:p>
        </p:txBody>
      </p:sp>
    </p:spTree>
    <p:extLst>
      <p:ext uri="{BB962C8B-B14F-4D97-AF65-F5344CB8AC3E}">
        <p14:creationId xmlns:p14="http://schemas.microsoft.com/office/powerpoint/2010/main" val="183072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A5FCE-FD5B-944F-9DEC-019E89AB884A}" type="datetimeFigureOut">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1D32F-BC3A-654F-997D-41208733AA0E}" type="slidenum">
              <a:rPr lang="en-US" smtClean="0"/>
              <a:pPr/>
              <a:t>‹#›</a:t>
            </a:fld>
            <a:endParaRPr lang="en-US"/>
          </a:p>
        </p:txBody>
      </p:sp>
    </p:spTree>
    <p:extLst>
      <p:ext uri="{BB962C8B-B14F-4D97-AF65-F5344CB8AC3E}">
        <p14:creationId xmlns:p14="http://schemas.microsoft.com/office/powerpoint/2010/main" val="902082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A5FCE-FD5B-944F-9DEC-019E89AB884A}" type="datetimeFigureOut">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1D32F-BC3A-654F-997D-41208733AA0E}" type="slidenum">
              <a:rPr lang="en-US" smtClean="0"/>
              <a:pPr/>
              <a:t>‹#›</a:t>
            </a:fld>
            <a:endParaRPr lang="en-US"/>
          </a:p>
        </p:txBody>
      </p:sp>
    </p:spTree>
    <p:extLst>
      <p:ext uri="{BB962C8B-B14F-4D97-AF65-F5344CB8AC3E}">
        <p14:creationId xmlns:p14="http://schemas.microsoft.com/office/powerpoint/2010/main" val="208872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6A5FCE-FD5B-944F-9DEC-019E89AB884A}" type="datetimeFigureOut">
              <a:rPr lang="en-US" smtClean="0"/>
              <a:pPr/>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1D32F-BC3A-654F-997D-41208733AA0E}" type="slidenum">
              <a:rPr lang="en-US" smtClean="0"/>
              <a:pPr/>
              <a:t>‹#›</a:t>
            </a:fld>
            <a:endParaRPr lang="en-US"/>
          </a:p>
        </p:txBody>
      </p:sp>
    </p:spTree>
    <p:extLst>
      <p:ext uri="{BB962C8B-B14F-4D97-AF65-F5344CB8AC3E}">
        <p14:creationId xmlns:p14="http://schemas.microsoft.com/office/powerpoint/2010/main" val="203200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6A5FCE-FD5B-944F-9DEC-019E89AB884A}" type="datetimeFigureOut">
              <a:rPr lang="en-US" smtClean="0"/>
              <a:pPr/>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1D32F-BC3A-654F-997D-41208733AA0E}" type="slidenum">
              <a:rPr lang="en-US" smtClean="0"/>
              <a:pPr/>
              <a:t>‹#›</a:t>
            </a:fld>
            <a:endParaRPr lang="en-US"/>
          </a:p>
        </p:txBody>
      </p:sp>
    </p:spTree>
    <p:extLst>
      <p:ext uri="{BB962C8B-B14F-4D97-AF65-F5344CB8AC3E}">
        <p14:creationId xmlns:p14="http://schemas.microsoft.com/office/powerpoint/2010/main" val="1341080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6A5FCE-FD5B-944F-9DEC-019E89AB884A}" type="datetimeFigureOut">
              <a:rPr lang="en-US" smtClean="0"/>
              <a:pPr/>
              <a:t>11/21/2017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51D32F-BC3A-654F-997D-41208733AA0E}" type="slidenum">
              <a:rPr lang="en-US" smtClean="0"/>
              <a:pPr/>
              <a:t>‹#›</a:t>
            </a:fld>
            <a:endParaRPr lang="en-US"/>
          </a:p>
        </p:txBody>
      </p:sp>
    </p:spTree>
    <p:extLst>
      <p:ext uri="{BB962C8B-B14F-4D97-AF65-F5344CB8AC3E}">
        <p14:creationId xmlns:p14="http://schemas.microsoft.com/office/powerpoint/2010/main" val="2706548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6A5FCE-FD5B-944F-9DEC-019E89AB884A}" type="datetimeFigureOut">
              <a:rPr lang="en-US" smtClean="0"/>
              <a:pPr/>
              <a:t>11/21/2017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51D32F-BC3A-654F-997D-41208733AA0E}" type="slidenum">
              <a:rPr lang="en-US" smtClean="0"/>
              <a:pPr/>
              <a:t>‹#›</a:t>
            </a:fld>
            <a:endParaRPr lang="en-US"/>
          </a:p>
        </p:txBody>
      </p:sp>
    </p:spTree>
    <p:extLst>
      <p:ext uri="{BB962C8B-B14F-4D97-AF65-F5344CB8AC3E}">
        <p14:creationId xmlns:p14="http://schemas.microsoft.com/office/powerpoint/2010/main" val="3669166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6A5FCE-FD5B-944F-9DEC-019E89AB884A}" type="datetimeFigureOut">
              <a:rPr lang="en-US" smtClean="0"/>
              <a:pPr/>
              <a:t>11/21/2017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51D32F-BC3A-654F-997D-41208733AA0E}" type="slidenum">
              <a:rPr lang="en-US" smtClean="0"/>
              <a:pPr/>
              <a:t>‹#›</a:t>
            </a:fld>
            <a:endParaRPr lang="en-US"/>
          </a:p>
        </p:txBody>
      </p:sp>
    </p:spTree>
    <p:extLst>
      <p:ext uri="{BB962C8B-B14F-4D97-AF65-F5344CB8AC3E}">
        <p14:creationId xmlns:p14="http://schemas.microsoft.com/office/powerpoint/2010/main" val="395557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6A5FCE-FD5B-944F-9DEC-019E89AB884A}" type="datetimeFigureOut">
              <a:rPr lang="en-US" smtClean="0"/>
              <a:pPr/>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1D32F-BC3A-654F-997D-41208733AA0E}" type="slidenum">
              <a:rPr lang="en-US" smtClean="0"/>
              <a:pPr/>
              <a:t>‹#›</a:t>
            </a:fld>
            <a:endParaRPr lang="en-US"/>
          </a:p>
        </p:txBody>
      </p:sp>
    </p:spTree>
    <p:extLst>
      <p:ext uri="{BB962C8B-B14F-4D97-AF65-F5344CB8AC3E}">
        <p14:creationId xmlns:p14="http://schemas.microsoft.com/office/powerpoint/2010/main" val="60413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6A5FCE-FD5B-944F-9DEC-019E89AB884A}" type="datetimeFigureOut">
              <a:rPr lang="en-US" smtClean="0"/>
              <a:pPr/>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1D32F-BC3A-654F-997D-41208733AA0E}" type="slidenum">
              <a:rPr lang="en-US" smtClean="0"/>
              <a:pPr/>
              <a:t>‹#›</a:t>
            </a:fld>
            <a:endParaRPr lang="en-US"/>
          </a:p>
        </p:txBody>
      </p:sp>
    </p:spTree>
    <p:extLst>
      <p:ext uri="{BB962C8B-B14F-4D97-AF65-F5344CB8AC3E}">
        <p14:creationId xmlns:p14="http://schemas.microsoft.com/office/powerpoint/2010/main" val="3606522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6A5FCE-FD5B-944F-9DEC-019E89AB884A}" type="datetimeFigureOut">
              <a:rPr lang="en-US" smtClean="0"/>
              <a:pPr/>
              <a:t>11/21/2017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51D32F-BC3A-654F-997D-41208733AA0E}" type="slidenum">
              <a:rPr lang="en-US" smtClean="0"/>
              <a:pPr/>
              <a:t>‹#›</a:t>
            </a:fld>
            <a:endParaRPr lang="en-US"/>
          </a:p>
        </p:txBody>
      </p:sp>
    </p:spTree>
    <p:extLst>
      <p:ext uri="{BB962C8B-B14F-4D97-AF65-F5344CB8AC3E}">
        <p14:creationId xmlns:p14="http://schemas.microsoft.com/office/powerpoint/2010/main" val="169841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8.png"/><Relationship Id="rId7" Type="http://schemas.openxmlformats.org/officeDocument/2006/relationships/diagramColors" Target="../diagrams/colors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7.wmf"/><Relationship Id="rId4" Type="http://schemas.openxmlformats.org/officeDocument/2006/relationships/image" Target="../media/image26.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983" y="1379890"/>
            <a:ext cx="7452109" cy="1470025"/>
          </a:xfrm>
        </p:spPr>
        <p:txBody>
          <a:bodyPr>
            <a:normAutofit/>
          </a:bodyPr>
          <a:lstStyle/>
          <a:p>
            <a:r>
              <a:rPr lang="en-US" b="1" dirty="0"/>
              <a:t>Competition II: </a:t>
            </a:r>
            <a:r>
              <a:rPr lang="en-US" b="1" dirty="0" err="1"/>
              <a:t>Springleaf</a:t>
            </a:r>
            <a:endParaRPr lang="en-US" b="1" dirty="0"/>
          </a:p>
        </p:txBody>
      </p:sp>
      <p:sp>
        <p:nvSpPr>
          <p:cNvPr id="3" name="Subtitle 2"/>
          <p:cNvSpPr>
            <a:spLocks noGrp="1"/>
          </p:cNvSpPr>
          <p:nvPr>
            <p:ph type="subTitle" idx="1"/>
          </p:nvPr>
        </p:nvSpPr>
        <p:spPr>
          <a:xfrm>
            <a:off x="752369" y="3604027"/>
            <a:ext cx="7631723" cy="1996375"/>
          </a:xfrm>
        </p:spPr>
        <p:txBody>
          <a:bodyPr>
            <a:normAutofit fontScale="92500" lnSpcReduction="10000"/>
          </a:bodyPr>
          <a:lstStyle/>
          <a:p>
            <a:r>
              <a:rPr lang="en-US" sz="2400" dirty="0" err="1">
                <a:solidFill>
                  <a:schemeClr val="tx1"/>
                </a:solidFill>
              </a:rPr>
              <a:t>Sha</a:t>
            </a:r>
            <a:r>
              <a:rPr lang="en-US" sz="2400" dirty="0">
                <a:solidFill>
                  <a:schemeClr val="tx1"/>
                </a:solidFill>
              </a:rPr>
              <a:t> Li (Team leader)</a:t>
            </a:r>
          </a:p>
          <a:p>
            <a:r>
              <a:rPr lang="en-US" sz="2400" dirty="0" err="1">
                <a:solidFill>
                  <a:schemeClr val="tx1"/>
                </a:solidFill>
              </a:rPr>
              <a:t>Xiaoyan</a:t>
            </a:r>
            <a:r>
              <a:rPr lang="en-US" sz="2400" dirty="0">
                <a:solidFill>
                  <a:schemeClr val="tx1"/>
                </a:solidFill>
              </a:rPr>
              <a:t> Chong, </a:t>
            </a:r>
            <a:r>
              <a:rPr lang="en-US" sz="2400" dirty="0" err="1">
                <a:solidFill>
                  <a:schemeClr val="tx1"/>
                </a:solidFill>
              </a:rPr>
              <a:t>Minglu</a:t>
            </a:r>
            <a:r>
              <a:rPr lang="en-US" sz="2400" dirty="0">
                <a:solidFill>
                  <a:schemeClr val="tx1"/>
                </a:solidFill>
              </a:rPr>
              <a:t> Ma, Yue Wang</a:t>
            </a:r>
          </a:p>
          <a:p>
            <a:endParaRPr lang="en-US" sz="2400" dirty="0">
              <a:solidFill>
                <a:schemeClr val="tx1"/>
              </a:solidFill>
            </a:endParaRPr>
          </a:p>
          <a:p>
            <a:r>
              <a:rPr lang="en-US" sz="2400" dirty="0">
                <a:solidFill>
                  <a:schemeClr val="tx1"/>
                </a:solidFill>
              </a:rPr>
              <a:t>CAMCOS Fall 2015</a:t>
            </a:r>
          </a:p>
          <a:p>
            <a:r>
              <a:rPr lang="en-US" sz="2400" dirty="0">
                <a:solidFill>
                  <a:schemeClr val="tx1"/>
                </a:solidFill>
              </a:rPr>
              <a:t>San Jose State University</a:t>
            </a:r>
          </a:p>
          <a:p>
            <a:pPr>
              <a:lnSpc>
                <a:spcPct val="110000"/>
              </a:lnSpc>
            </a:pPr>
            <a:endParaRPr lang="en-US" sz="2400" dirty="0">
              <a:solidFill>
                <a:schemeClr val="tx1"/>
              </a:solidFill>
            </a:endParaRPr>
          </a:p>
          <a:p>
            <a:pPr>
              <a:lnSpc>
                <a:spcPct val="110000"/>
              </a:lnSpc>
            </a:pPr>
            <a:endParaRPr lang="en-US" sz="2400" dirty="0">
              <a:solidFill>
                <a:schemeClr val="tx1"/>
              </a:solidFill>
            </a:endParaRPr>
          </a:p>
        </p:txBody>
      </p:sp>
    </p:spTree>
    <p:extLst>
      <p:ext uri="{BB962C8B-B14F-4D97-AF65-F5344CB8AC3E}">
        <p14:creationId xmlns:p14="http://schemas.microsoft.com/office/powerpoint/2010/main" val="1579787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04807"/>
            <a:ext cx="7583487" cy="764988"/>
          </a:xfrm>
        </p:spPr>
        <p:txBody>
          <a:bodyPr>
            <a:noAutofit/>
          </a:bodyPr>
          <a:lstStyle/>
          <a:p>
            <a:pPr algn="l">
              <a:lnSpc>
                <a:spcPct val="140000"/>
              </a:lnSpc>
            </a:pPr>
            <a:r>
              <a:rPr lang="en-US" sz="4000" b="1" dirty="0"/>
              <a:t>Methodology</a:t>
            </a:r>
          </a:p>
        </p:txBody>
      </p:sp>
      <p:sp>
        <p:nvSpPr>
          <p:cNvPr id="3" name="Content Placeholder 2"/>
          <p:cNvSpPr>
            <a:spLocks noGrp="1"/>
          </p:cNvSpPr>
          <p:nvPr>
            <p:ph idx="1"/>
          </p:nvPr>
        </p:nvSpPr>
        <p:spPr>
          <a:xfrm>
            <a:off x="1145160" y="1523985"/>
            <a:ext cx="7427753" cy="4496605"/>
          </a:xfrm>
        </p:spPr>
        <p:txBody>
          <a:bodyPr>
            <a:normAutofit fontScale="92500"/>
          </a:bodyPr>
          <a:lstStyle/>
          <a:p>
            <a:pPr fontAlgn="base">
              <a:lnSpc>
                <a:spcPct val="120000"/>
              </a:lnSpc>
            </a:pPr>
            <a:r>
              <a:rPr lang="en-US" sz="3400" dirty="0"/>
              <a:t> K Nearest Neighbor (KNN) </a:t>
            </a:r>
          </a:p>
          <a:p>
            <a:pPr fontAlgn="base">
              <a:lnSpc>
                <a:spcPct val="120000"/>
              </a:lnSpc>
            </a:pPr>
            <a:r>
              <a:rPr lang="en-US" sz="3400" dirty="0"/>
              <a:t> Support Vector Machine (SVM)</a:t>
            </a:r>
          </a:p>
          <a:p>
            <a:pPr fontAlgn="base">
              <a:lnSpc>
                <a:spcPct val="120000"/>
              </a:lnSpc>
            </a:pPr>
            <a:r>
              <a:rPr lang="en-US" sz="3400" dirty="0"/>
              <a:t> Logistic Regression</a:t>
            </a:r>
          </a:p>
          <a:p>
            <a:pPr fontAlgn="base">
              <a:lnSpc>
                <a:spcPct val="120000"/>
              </a:lnSpc>
            </a:pPr>
            <a:r>
              <a:rPr lang="en-US" sz="3400" dirty="0"/>
              <a:t> Random Forest</a:t>
            </a:r>
          </a:p>
          <a:p>
            <a:pPr fontAlgn="base">
              <a:lnSpc>
                <a:spcPct val="120000"/>
              </a:lnSpc>
            </a:pPr>
            <a:r>
              <a:rPr lang="en-US" sz="3400" dirty="0"/>
              <a:t> </a:t>
            </a:r>
            <a:r>
              <a:rPr lang="en-US" sz="3400" dirty="0" err="1"/>
              <a:t>XGBoost</a:t>
            </a:r>
            <a:r>
              <a:rPr lang="en-US" sz="3400" dirty="0"/>
              <a:t> (</a:t>
            </a:r>
            <a:r>
              <a:rPr lang="en-US" sz="3400" dirty="0" err="1"/>
              <a:t>eXtreme</a:t>
            </a:r>
            <a:r>
              <a:rPr lang="en-US" sz="3400" dirty="0"/>
              <a:t> Gradient Boosting)</a:t>
            </a:r>
          </a:p>
          <a:p>
            <a:pPr fontAlgn="base">
              <a:lnSpc>
                <a:spcPct val="120000"/>
              </a:lnSpc>
            </a:pPr>
            <a:r>
              <a:rPr lang="en-US" sz="3400" dirty="0"/>
              <a:t> Stacking</a:t>
            </a:r>
          </a:p>
        </p:txBody>
      </p:sp>
    </p:spTree>
    <p:extLst>
      <p:ext uri="{BB962C8B-B14F-4D97-AF65-F5344CB8AC3E}">
        <p14:creationId xmlns:p14="http://schemas.microsoft.com/office/powerpoint/2010/main" val="174609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5" y="3374247"/>
            <a:ext cx="3763966" cy="3464929"/>
          </a:xfrm>
          <a:prstGeom prst="rect">
            <a:avLst/>
          </a:prstGeom>
        </p:spPr>
      </p:pic>
      <p:sp>
        <p:nvSpPr>
          <p:cNvPr id="2" name="Title 1"/>
          <p:cNvSpPr>
            <a:spLocks noGrp="1"/>
          </p:cNvSpPr>
          <p:nvPr>
            <p:ph type="title"/>
          </p:nvPr>
        </p:nvSpPr>
        <p:spPr>
          <a:xfrm>
            <a:off x="552450" y="115888"/>
            <a:ext cx="8229600" cy="1143000"/>
          </a:xfrm>
        </p:spPr>
        <p:txBody>
          <a:bodyPr>
            <a:normAutofit/>
          </a:bodyPr>
          <a:lstStyle/>
          <a:p>
            <a:pPr algn="l"/>
            <a:r>
              <a:rPr lang="en-US" sz="4000" b="1" dirty="0"/>
              <a:t>K Nearest Neighbor (KNN)</a:t>
            </a:r>
          </a:p>
        </p:txBody>
      </p:sp>
      <p:sp>
        <p:nvSpPr>
          <p:cNvPr id="11" name="TextBox 10"/>
          <p:cNvSpPr txBox="1"/>
          <p:nvPr/>
        </p:nvSpPr>
        <p:spPr>
          <a:xfrm>
            <a:off x="3420207" y="3310421"/>
            <a:ext cx="136211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a:buChar char="•"/>
            </a:pPr>
            <a:r>
              <a:rPr lang="en-US" sz="1500" dirty="0"/>
              <a:t>Target =0</a:t>
            </a:r>
          </a:p>
          <a:p>
            <a:pPr marL="285750" indent="-285750">
              <a:buFont typeface="Arial"/>
              <a:buChar char="•"/>
            </a:pPr>
            <a:r>
              <a:rPr lang="en-US" sz="1500" dirty="0">
                <a:solidFill>
                  <a:srgbClr val="FF0000"/>
                </a:solidFill>
              </a:rPr>
              <a:t>Target =1</a:t>
            </a:r>
          </a:p>
        </p:txBody>
      </p:sp>
      <p:sp>
        <p:nvSpPr>
          <p:cNvPr id="13" name="Right Arrow 12"/>
          <p:cNvSpPr/>
          <p:nvPr/>
        </p:nvSpPr>
        <p:spPr>
          <a:xfrm>
            <a:off x="3222628" y="2054393"/>
            <a:ext cx="1890641" cy="24429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5425547" y="1347851"/>
            <a:ext cx="1651000" cy="7065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lnSpc>
                <a:spcPct val="110000"/>
              </a:lnSpc>
              <a:buFont typeface="Wingdings" charset="2"/>
              <a:buChar char="²"/>
            </a:pPr>
            <a:r>
              <a:rPr lang="en-US" dirty="0"/>
              <a:t>Overall Accuracy </a:t>
            </a:r>
          </a:p>
        </p:txBody>
      </p:sp>
      <p:sp>
        <p:nvSpPr>
          <p:cNvPr id="21" name="Rounded Rectangle 20"/>
          <p:cNvSpPr/>
          <p:nvPr/>
        </p:nvSpPr>
        <p:spPr>
          <a:xfrm>
            <a:off x="5457297" y="2195316"/>
            <a:ext cx="1619250" cy="6774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lnSpc>
                <a:spcPct val="110000"/>
              </a:lnSpc>
              <a:buFont typeface="Wingdings" charset="2"/>
              <a:buChar char="²"/>
            </a:pPr>
            <a:r>
              <a:rPr lang="en-US" dirty="0"/>
              <a:t>Target = 1 Accuracy</a:t>
            </a:r>
          </a:p>
        </p:txBody>
      </p:sp>
      <p:sp>
        <p:nvSpPr>
          <p:cNvPr id="22" name="Rounded Rectangle 21"/>
          <p:cNvSpPr/>
          <p:nvPr/>
        </p:nvSpPr>
        <p:spPr>
          <a:xfrm>
            <a:off x="1769348" y="1890790"/>
            <a:ext cx="1381125" cy="5347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a:t>Accuracy</a:t>
            </a:r>
          </a:p>
        </p:txBody>
      </p:sp>
      <p:graphicFrame>
        <p:nvGraphicFramePr>
          <p:cNvPr id="10" name="Chart 9"/>
          <p:cNvGraphicFramePr>
            <a:graphicFrameLocks/>
          </p:cNvGraphicFramePr>
          <p:nvPr>
            <p:extLst>
              <p:ext uri="{D42A27DB-BD31-4B8C-83A1-F6EECF244321}">
                <p14:modId xmlns:p14="http://schemas.microsoft.com/office/powerpoint/2010/main" val="2705637475"/>
              </p:ext>
            </p:extLst>
          </p:nvPr>
        </p:nvGraphicFramePr>
        <p:xfrm>
          <a:off x="3821691" y="3293453"/>
          <a:ext cx="5194434" cy="354572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892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21" grpId="0" animBg="1"/>
      <p:bldP spid="22" grpId="0" animBg="1"/>
      <p:bldGraphic spid="10"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42" y="274638"/>
            <a:ext cx="8964757" cy="1143000"/>
          </a:xfrm>
        </p:spPr>
        <p:txBody>
          <a:bodyPr>
            <a:noAutofit/>
          </a:bodyPr>
          <a:lstStyle/>
          <a:p>
            <a:pPr algn="l"/>
            <a:r>
              <a:rPr lang="en-US" sz="4000" b="1" dirty="0"/>
              <a:t>Support Vector Machine (SVM)</a:t>
            </a:r>
          </a:p>
        </p:txBody>
      </p:sp>
      <p:sp>
        <p:nvSpPr>
          <p:cNvPr id="3" name="Content Placeholder 2"/>
          <p:cNvSpPr>
            <a:spLocks noGrp="1"/>
          </p:cNvSpPr>
          <p:nvPr>
            <p:ph idx="1"/>
          </p:nvPr>
        </p:nvSpPr>
        <p:spPr>
          <a:xfrm>
            <a:off x="457200" y="1600201"/>
            <a:ext cx="8229600" cy="1458420"/>
          </a:xfrm>
        </p:spPr>
        <p:txBody>
          <a:bodyPr>
            <a:normAutofit/>
          </a:bodyPr>
          <a:lstStyle/>
          <a:p>
            <a:pPr marL="457200" indent="-457200">
              <a:buFont typeface="Arial" panose="020B0604020202020204" pitchFamily="34" charset="0"/>
              <a:buChar char="•"/>
            </a:pPr>
            <a:r>
              <a:rPr lang="en-US" dirty="0"/>
              <a:t>Expensive; takes long time for each run</a:t>
            </a:r>
          </a:p>
          <a:p>
            <a:pPr marL="457200" indent="-457200">
              <a:buFont typeface="Arial" panose="020B0604020202020204" pitchFamily="34" charset="0"/>
              <a:buChar char="•"/>
            </a:pPr>
            <a:r>
              <a:rPr lang="en-US" dirty="0"/>
              <a:t>Good results for numerical data</a:t>
            </a:r>
          </a:p>
        </p:txBody>
      </p:sp>
      <p:graphicFrame>
        <p:nvGraphicFramePr>
          <p:cNvPr id="4" name="Table 3"/>
          <p:cNvGraphicFramePr>
            <a:graphicFrameLocks noGrp="1"/>
          </p:cNvGraphicFramePr>
          <p:nvPr>
            <p:extLst>
              <p:ext uri="{D42A27DB-BD31-4B8C-83A1-F6EECF244321}">
                <p14:modId xmlns:p14="http://schemas.microsoft.com/office/powerpoint/2010/main" val="2536720470"/>
              </p:ext>
            </p:extLst>
          </p:nvPr>
        </p:nvGraphicFramePr>
        <p:xfrm>
          <a:off x="4674819" y="3629747"/>
          <a:ext cx="4324444" cy="1947220"/>
        </p:xfrm>
        <a:graphic>
          <a:graphicData uri="http://schemas.openxmlformats.org/drawingml/2006/table">
            <a:tbl>
              <a:tblPr firstRow="1" bandRow="1">
                <a:tableStyleId>{5C22544A-7EE6-4342-B048-85BDC9FD1C3A}</a:tableStyleId>
              </a:tblPr>
              <a:tblGrid>
                <a:gridCol w="1992190">
                  <a:extLst>
                    <a:ext uri="{9D8B030D-6E8A-4147-A177-3AD203B41FA5}">
                      <a16:colId xmlns:a16="http://schemas.microsoft.com/office/drawing/2014/main" val="20000"/>
                    </a:ext>
                  </a:extLst>
                </a:gridCol>
                <a:gridCol w="2332254">
                  <a:extLst>
                    <a:ext uri="{9D8B030D-6E8A-4147-A177-3AD203B41FA5}">
                      <a16:colId xmlns:a16="http://schemas.microsoft.com/office/drawing/2014/main" val="20001"/>
                    </a:ext>
                  </a:extLst>
                </a:gridCol>
              </a:tblGrid>
              <a:tr h="526153">
                <a:tc>
                  <a:txBody>
                    <a:bodyPr/>
                    <a:lstStyle/>
                    <a:p>
                      <a:pPr algn="ctr"/>
                      <a:endParaRPr lang="en-US" sz="2000" dirty="0"/>
                    </a:p>
                  </a:txBody>
                  <a:tcPr marL="102811" marR="102811" marT="51406" marB="51406" anchor="ctr"/>
                </a:tc>
                <a:tc>
                  <a:txBody>
                    <a:bodyPr/>
                    <a:lstStyle/>
                    <a:p>
                      <a:pPr algn="ctr"/>
                      <a:r>
                        <a:rPr lang="en-US" sz="2000" dirty="0"/>
                        <a:t>Accuracy</a:t>
                      </a:r>
                    </a:p>
                  </a:txBody>
                  <a:tcPr marL="102811" marR="102811" marT="51406" marB="51406" anchor="ctr"/>
                </a:tc>
                <a:extLst>
                  <a:ext uri="{0D108BD9-81ED-4DB2-BD59-A6C34878D82A}">
                    <a16:rowId xmlns:a16="http://schemas.microsoft.com/office/drawing/2014/main" val="10000"/>
                  </a:ext>
                </a:extLst>
              </a:tr>
              <a:tr h="473689">
                <a:tc>
                  <a:txBody>
                    <a:bodyPr/>
                    <a:lstStyle/>
                    <a:p>
                      <a:pPr algn="ctr"/>
                      <a:r>
                        <a:rPr lang="en-US" sz="2000" dirty="0">
                          <a:solidFill>
                            <a:schemeClr val="tx1"/>
                          </a:solidFill>
                        </a:rPr>
                        <a:t>Overall</a:t>
                      </a:r>
                    </a:p>
                  </a:txBody>
                  <a:tcPr marL="102811" marR="102811" marT="51406" marB="51406" anchor="ctr"/>
                </a:tc>
                <a:tc>
                  <a:txBody>
                    <a:bodyPr/>
                    <a:lstStyle/>
                    <a:p>
                      <a:pPr algn="ctr"/>
                      <a:r>
                        <a:rPr lang="en-US" sz="2000" dirty="0">
                          <a:solidFill>
                            <a:schemeClr val="tx1"/>
                          </a:solidFill>
                        </a:rPr>
                        <a:t>78.1%</a:t>
                      </a:r>
                    </a:p>
                  </a:txBody>
                  <a:tcPr marL="102811" marR="102811" marT="51406" marB="51406" anchor="ctr"/>
                </a:tc>
                <a:extLst>
                  <a:ext uri="{0D108BD9-81ED-4DB2-BD59-A6C34878D82A}">
                    <a16:rowId xmlns:a16="http://schemas.microsoft.com/office/drawing/2014/main" val="10001"/>
                  </a:ext>
                </a:extLst>
              </a:tr>
              <a:tr h="473689">
                <a:tc>
                  <a:txBody>
                    <a:bodyPr/>
                    <a:lstStyle/>
                    <a:p>
                      <a:pPr algn="ctr"/>
                      <a:r>
                        <a:rPr lang="en-US" sz="2000" dirty="0"/>
                        <a:t>Target = 1</a:t>
                      </a:r>
                    </a:p>
                  </a:txBody>
                  <a:tcPr marL="102811" marR="102811" marT="51406" marB="51406" anchor="ctr"/>
                </a:tc>
                <a:tc>
                  <a:txBody>
                    <a:bodyPr/>
                    <a:lstStyle/>
                    <a:p>
                      <a:pPr algn="ctr"/>
                      <a:r>
                        <a:rPr lang="en-US" sz="2000" dirty="0"/>
                        <a:t>13.3%</a:t>
                      </a:r>
                    </a:p>
                  </a:txBody>
                  <a:tcPr marL="102811" marR="102811" marT="51406" marB="51406" anchor="ctr"/>
                </a:tc>
                <a:extLst>
                  <a:ext uri="{0D108BD9-81ED-4DB2-BD59-A6C34878D82A}">
                    <a16:rowId xmlns:a16="http://schemas.microsoft.com/office/drawing/2014/main" val="10002"/>
                  </a:ext>
                </a:extLst>
              </a:tr>
              <a:tr h="473689">
                <a:tc>
                  <a:txBody>
                    <a:bodyPr/>
                    <a:lstStyle/>
                    <a:p>
                      <a:pPr algn="ctr"/>
                      <a:r>
                        <a:rPr lang="en-US" sz="2000" dirty="0"/>
                        <a:t>Target = 0</a:t>
                      </a:r>
                    </a:p>
                  </a:txBody>
                  <a:tcPr marL="102811" marR="102811" marT="51406" marB="51406" anchor="ctr"/>
                </a:tc>
                <a:tc>
                  <a:txBody>
                    <a:bodyPr/>
                    <a:lstStyle/>
                    <a:p>
                      <a:pPr algn="ctr"/>
                      <a:r>
                        <a:rPr lang="en-US" sz="2000" dirty="0"/>
                        <a:t>97.6%</a:t>
                      </a:r>
                    </a:p>
                  </a:txBody>
                  <a:tcPr marL="102811" marR="102811" marT="51406" marB="51406" anchor="ct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83998966"/>
              </p:ext>
            </p:extLst>
          </p:nvPr>
        </p:nvGraphicFramePr>
        <p:xfrm>
          <a:off x="587182" y="3629748"/>
          <a:ext cx="3926882" cy="1947219"/>
        </p:xfrm>
        <a:graphic>
          <a:graphicData uri="http://schemas.openxmlformats.org/drawingml/2006/table">
            <a:tbl>
              <a:tblPr firstRow="1" bandRow="1">
                <a:tableStyleId>{5C22544A-7EE6-4342-B048-85BDC9FD1C3A}</a:tableStyleId>
              </a:tblPr>
              <a:tblGrid>
                <a:gridCol w="870300">
                  <a:extLst>
                    <a:ext uri="{9D8B030D-6E8A-4147-A177-3AD203B41FA5}">
                      <a16:colId xmlns:a16="http://schemas.microsoft.com/office/drawing/2014/main" val="20000"/>
                    </a:ext>
                  </a:extLst>
                </a:gridCol>
                <a:gridCol w="1084568">
                  <a:extLst>
                    <a:ext uri="{9D8B030D-6E8A-4147-A177-3AD203B41FA5}">
                      <a16:colId xmlns:a16="http://schemas.microsoft.com/office/drawing/2014/main" val="20001"/>
                    </a:ext>
                  </a:extLst>
                </a:gridCol>
                <a:gridCol w="1120051">
                  <a:extLst>
                    <a:ext uri="{9D8B030D-6E8A-4147-A177-3AD203B41FA5}">
                      <a16:colId xmlns:a16="http://schemas.microsoft.com/office/drawing/2014/main" val="20002"/>
                    </a:ext>
                  </a:extLst>
                </a:gridCol>
                <a:gridCol w="851963">
                  <a:extLst>
                    <a:ext uri="{9D8B030D-6E8A-4147-A177-3AD203B41FA5}">
                      <a16:colId xmlns:a16="http://schemas.microsoft.com/office/drawing/2014/main" val="20003"/>
                    </a:ext>
                  </a:extLst>
                </a:gridCol>
              </a:tblGrid>
              <a:tr h="483972">
                <a:tc gridSpan="2">
                  <a:txBody>
                    <a:bodyPr/>
                    <a:lstStyle/>
                    <a:p>
                      <a:pPr algn="ctr"/>
                      <a:r>
                        <a:rPr lang="en-US" dirty="0"/>
                        <a:t>Confusion matrix</a:t>
                      </a:r>
                    </a:p>
                  </a:txBody>
                  <a:tcPr anchor="ctr"/>
                </a:tc>
                <a:tc hMerge="1">
                  <a:txBody>
                    <a:bodyPr/>
                    <a:lstStyle/>
                    <a:p>
                      <a:endParaRPr lang="en-US" dirty="0"/>
                    </a:p>
                  </a:txBody>
                  <a:tcPr/>
                </a:tc>
                <a:tc gridSpan="2">
                  <a:txBody>
                    <a:bodyPr/>
                    <a:lstStyle/>
                    <a:p>
                      <a:pPr algn="ctr"/>
                      <a:r>
                        <a:rPr lang="en-US" dirty="0"/>
                        <a:t>Prediction</a:t>
                      </a:r>
                    </a:p>
                  </a:txBody>
                  <a:tcPr anchor="ctr"/>
                </a:tc>
                <a:tc hMerge="1">
                  <a:txBody>
                    <a:bodyPr/>
                    <a:lstStyle/>
                    <a:p>
                      <a:endParaRPr lang="en-US" dirty="0"/>
                    </a:p>
                  </a:txBody>
                  <a:tcPr/>
                </a:tc>
                <a:extLst>
                  <a:ext uri="{0D108BD9-81ED-4DB2-BD59-A6C34878D82A}">
                    <a16:rowId xmlns:a16="http://schemas.microsoft.com/office/drawing/2014/main" val="10000"/>
                  </a:ext>
                </a:extLst>
              </a:tr>
              <a:tr h="435713">
                <a:tc rowSpan="3">
                  <a:txBody>
                    <a:bodyPr/>
                    <a:lstStyle/>
                    <a:p>
                      <a:pPr algn="ctr"/>
                      <a:r>
                        <a:rPr lang="zh-CN" altLang="en-US" dirty="0"/>
                        <a:t> </a:t>
                      </a:r>
                      <a:r>
                        <a:rPr lang="en-US" altLang="zh-CN" dirty="0"/>
                        <a:t>Truth</a:t>
                      </a:r>
                      <a:endParaRPr lang="en-US" dirty="0"/>
                    </a:p>
                  </a:txBody>
                  <a:tcPr anchor="ctr"/>
                </a:tc>
                <a:tc>
                  <a:txBody>
                    <a:bodyPr/>
                    <a:lstStyle/>
                    <a:p>
                      <a:pPr algn="ctr"/>
                      <a:endParaRPr lang="en-US" dirty="0">
                        <a:solidFill>
                          <a:schemeClr val="tx1"/>
                        </a:solidFill>
                      </a:endParaRPr>
                    </a:p>
                  </a:txBody>
                  <a:tcPr anchor="ctr"/>
                </a:tc>
                <a:tc>
                  <a:txBody>
                    <a:bodyPr/>
                    <a:lstStyle/>
                    <a:p>
                      <a:pPr algn="ctr"/>
                      <a:r>
                        <a:rPr lang="en-US" altLang="zh-CN" dirty="0"/>
                        <a:t>0</a:t>
                      </a:r>
                      <a:endParaRPr lang="en-US" dirty="0"/>
                    </a:p>
                  </a:txBody>
                  <a:tcPr anchor="ctr"/>
                </a:tc>
                <a:tc>
                  <a:txBody>
                    <a:bodyPr/>
                    <a:lstStyle/>
                    <a:p>
                      <a:pPr algn="ctr"/>
                      <a:r>
                        <a:rPr lang="en-US" altLang="zh-CN" dirty="0"/>
                        <a:t>1</a:t>
                      </a:r>
                      <a:endParaRPr lang="en-US" dirty="0"/>
                    </a:p>
                  </a:txBody>
                  <a:tcPr anchor="ctr"/>
                </a:tc>
                <a:extLst>
                  <a:ext uri="{0D108BD9-81ED-4DB2-BD59-A6C34878D82A}">
                    <a16:rowId xmlns:a16="http://schemas.microsoft.com/office/drawing/2014/main" val="10001"/>
                  </a:ext>
                </a:extLst>
              </a:tr>
              <a:tr h="435713">
                <a:tc vMerge="1">
                  <a:txBody>
                    <a:bodyPr/>
                    <a:lstStyle/>
                    <a:p>
                      <a:endParaRPr lang="en-US" dirty="0"/>
                    </a:p>
                  </a:txBody>
                  <a:tcPr/>
                </a:tc>
                <a:tc>
                  <a:txBody>
                    <a:bodyPr/>
                    <a:lstStyle/>
                    <a:p>
                      <a:pPr algn="ctr"/>
                      <a:r>
                        <a:rPr lang="en-US" altLang="zh-CN" dirty="0"/>
                        <a:t>0</a:t>
                      </a:r>
                      <a:endParaRPr lang="en-US" dirty="0"/>
                    </a:p>
                  </a:txBody>
                  <a:tcPr anchor="ctr"/>
                </a:tc>
                <a:tc>
                  <a:txBody>
                    <a:bodyPr/>
                    <a:lstStyle/>
                    <a:p>
                      <a:pPr algn="ctr"/>
                      <a:r>
                        <a:rPr lang="en-US" altLang="zh-CN" dirty="0"/>
                        <a:t>19609</a:t>
                      </a:r>
                      <a:endParaRPr lang="en-US" dirty="0"/>
                    </a:p>
                  </a:txBody>
                  <a:tcPr anchor="ctr"/>
                </a:tc>
                <a:tc>
                  <a:txBody>
                    <a:bodyPr/>
                    <a:lstStyle/>
                    <a:p>
                      <a:pPr algn="ctr"/>
                      <a:r>
                        <a:rPr lang="en-US" altLang="zh-CN" dirty="0"/>
                        <a:t>483</a:t>
                      </a:r>
                      <a:endParaRPr lang="en-US" dirty="0"/>
                    </a:p>
                  </a:txBody>
                  <a:tcPr anchor="ctr"/>
                </a:tc>
                <a:extLst>
                  <a:ext uri="{0D108BD9-81ED-4DB2-BD59-A6C34878D82A}">
                    <a16:rowId xmlns:a16="http://schemas.microsoft.com/office/drawing/2014/main" val="10002"/>
                  </a:ext>
                </a:extLst>
              </a:tr>
              <a:tr h="435713">
                <a:tc vMerge="1">
                  <a:txBody>
                    <a:bodyPr/>
                    <a:lstStyle/>
                    <a:p>
                      <a:endParaRPr lang="en-US" dirty="0"/>
                    </a:p>
                  </a:txBody>
                  <a:tcPr/>
                </a:tc>
                <a:tc>
                  <a:txBody>
                    <a:bodyPr/>
                    <a:lstStyle/>
                    <a:p>
                      <a:pPr algn="ctr"/>
                      <a:r>
                        <a:rPr lang="en-US" altLang="zh-CN" dirty="0"/>
                        <a:t>1</a:t>
                      </a:r>
                      <a:endParaRPr lang="en-US" dirty="0"/>
                    </a:p>
                  </a:txBody>
                  <a:tcPr anchor="ctr"/>
                </a:tc>
                <a:tc>
                  <a:txBody>
                    <a:bodyPr/>
                    <a:lstStyle/>
                    <a:p>
                      <a:pPr algn="ctr"/>
                      <a:r>
                        <a:rPr lang="en-US" altLang="zh-CN" dirty="0"/>
                        <a:t>5247</a:t>
                      </a:r>
                      <a:endParaRPr lang="en-US" dirty="0"/>
                    </a:p>
                  </a:txBody>
                  <a:tcPr anchor="ctr"/>
                </a:tc>
                <a:tc>
                  <a:txBody>
                    <a:bodyPr/>
                    <a:lstStyle/>
                    <a:p>
                      <a:pPr algn="ctr"/>
                      <a:r>
                        <a:rPr lang="en-US" altLang="zh-CN" dirty="0"/>
                        <a:t>803</a:t>
                      </a:r>
                      <a:endParaRPr lang="en-US"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0841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Logistic Regression</a:t>
            </a:r>
          </a:p>
        </p:txBody>
      </p:sp>
      <p:sp>
        <p:nvSpPr>
          <p:cNvPr id="4" name="Rectangle 3"/>
          <p:cNvSpPr/>
          <p:nvPr/>
        </p:nvSpPr>
        <p:spPr>
          <a:xfrm>
            <a:off x="4479667" y="3244334"/>
            <a:ext cx="184666" cy="369332"/>
          </a:xfrm>
          <a:prstGeom prst="rect">
            <a:avLst/>
          </a:prstGeom>
        </p:spPr>
        <p:txBody>
          <a:bodyPr wrap="none">
            <a:spAutoFit/>
          </a:bodyPr>
          <a:lstStyle/>
          <a:p>
            <a:r>
              <a:rPr lang="en-US" dirty="0"/>
              <a:t> </a:t>
            </a:r>
          </a:p>
        </p:txBody>
      </p:sp>
      <p:sp>
        <p:nvSpPr>
          <p:cNvPr id="5" name="Rectangle 4"/>
          <p:cNvSpPr/>
          <p:nvPr/>
        </p:nvSpPr>
        <p:spPr>
          <a:xfrm>
            <a:off x="4479667" y="3244334"/>
            <a:ext cx="184666" cy="369332"/>
          </a:xfrm>
          <a:prstGeom prst="rect">
            <a:avLst/>
          </a:prstGeom>
        </p:spPr>
        <p:txBody>
          <a:bodyPr wrap="none">
            <a:spAutoFit/>
          </a:bodyPr>
          <a:lstStyle/>
          <a:p>
            <a:r>
              <a:rPr lang="en-US" dirty="0"/>
              <a:t> </a:t>
            </a:r>
          </a:p>
        </p:txBody>
      </p:sp>
      <p:sp>
        <p:nvSpPr>
          <p:cNvPr id="3" name="TextBox 2"/>
          <p:cNvSpPr txBox="1"/>
          <p:nvPr/>
        </p:nvSpPr>
        <p:spPr>
          <a:xfrm>
            <a:off x="438207" y="4856677"/>
            <a:ext cx="8705793" cy="1717393"/>
          </a:xfrm>
          <a:prstGeom prst="rect">
            <a:avLst/>
          </a:prstGeom>
          <a:noFill/>
        </p:spPr>
        <p:txBody>
          <a:bodyPr wrap="square" rtlCol="0">
            <a:spAutoFit/>
          </a:bodyPr>
          <a:lstStyle/>
          <a:p>
            <a:pPr marL="342900" indent="-342900">
              <a:lnSpc>
                <a:spcPct val="120000"/>
              </a:lnSpc>
              <a:buFont typeface="Arial"/>
              <a:buChar char="•"/>
            </a:pPr>
            <a:r>
              <a:rPr lang="en-US" sz="2400" dirty="0"/>
              <a:t>Logistic regression is a regression model where the dependent variable is categorical.</a:t>
            </a:r>
          </a:p>
          <a:p>
            <a:pPr marL="342900" indent="-342900">
              <a:buFont typeface="Arial"/>
              <a:buChar char="•"/>
            </a:pPr>
            <a:r>
              <a:rPr lang="en-US" sz="2400" dirty="0"/>
              <a:t>Measures the relationship between dependent variable and  independent variables by </a:t>
            </a:r>
            <a:r>
              <a:rPr lang="en-US" sz="2400"/>
              <a:t>estimating probabilities  </a:t>
            </a:r>
            <a:endParaRPr lang="en-US" sz="2400" dirty="0"/>
          </a:p>
        </p:txBody>
      </p:sp>
      <p:pic>
        <p:nvPicPr>
          <p:cNvPr id="11" name="Picture 10" descr="scre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535" y="1417638"/>
            <a:ext cx="4320640" cy="3439039"/>
          </a:xfrm>
          <a:prstGeom prst="rect">
            <a:avLst/>
          </a:prstGeom>
        </p:spPr>
      </p:pic>
    </p:spTree>
    <p:extLst>
      <p:ext uri="{BB962C8B-B14F-4D97-AF65-F5344CB8AC3E}">
        <p14:creationId xmlns:p14="http://schemas.microsoft.com/office/powerpoint/2010/main" val="206443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228"/>
            <a:ext cx="8229600" cy="1143000"/>
          </a:xfrm>
        </p:spPr>
        <p:txBody>
          <a:bodyPr>
            <a:normAutofit/>
          </a:bodyPr>
          <a:lstStyle/>
          <a:p>
            <a:pPr algn="l"/>
            <a:r>
              <a:rPr lang="en-US" sz="4000" b="1" dirty="0"/>
              <a:t>Logistic Regression</a:t>
            </a:r>
          </a:p>
        </p:txBody>
      </p:sp>
      <p:graphicFrame>
        <p:nvGraphicFramePr>
          <p:cNvPr id="6" name="Table 5"/>
          <p:cNvGraphicFramePr>
            <a:graphicFrameLocks noGrp="1"/>
          </p:cNvGraphicFramePr>
          <p:nvPr>
            <p:extLst>
              <p:ext uri="{D42A27DB-BD31-4B8C-83A1-F6EECF244321}">
                <p14:modId xmlns:p14="http://schemas.microsoft.com/office/powerpoint/2010/main" val="61033892"/>
              </p:ext>
            </p:extLst>
          </p:nvPr>
        </p:nvGraphicFramePr>
        <p:xfrm>
          <a:off x="5154398" y="4394364"/>
          <a:ext cx="3684802" cy="1791112"/>
        </p:xfrm>
        <a:graphic>
          <a:graphicData uri="http://schemas.openxmlformats.org/drawingml/2006/table">
            <a:tbl>
              <a:tblPr firstRow="1" bandRow="1">
                <a:tableStyleId>{5C22544A-7EE6-4342-B048-85BDC9FD1C3A}</a:tableStyleId>
              </a:tblPr>
              <a:tblGrid>
                <a:gridCol w="1697518">
                  <a:extLst>
                    <a:ext uri="{9D8B030D-6E8A-4147-A177-3AD203B41FA5}">
                      <a16:colId xmlns:a16="http://schemas.microsoft.com/office/drawing/2014/main" val="20000"/>
                    </a:ext>
                  </a:extLst>
                </a:gridCol>
                <a:gridCol w="1987284">
                  <a:extLst>
                    <a:ext uri="{9D8B030D-6E8A-4147-A177-3AD203B41FA5}">
                      <a16:colId xmlns:a16="http://schemas.microsoft.com/office/drawing/2014/main" val="20001"/>
                    </a:ext>
                  </a:extLst>
                </a:gridCol>
              </a:tblGrid>
              <a:tr h="447778">
                <a:tc>
                  <a:txBody>
                    <a:bodyPr/>
                    <a:lstStyle/>
                    <a:p>
                      <a:pPr algn="ctr"/>
                      <a:endParaRPr lang="en-US" dirty="0"/>
                    </a:p>
                  </a:txBody>
                  <a:tcPr anchor="ctr"/>
                </a:tc>
                <a:tc>
                  <a:txBody>
                    <a:bodyPr/>
                    <a:lstStyle/>
                    <a:p>
                      <a:pPr algn="ctr"/>
                      <a:r>
                        <a:rPr lang="en-US" dirty="0"/>
                        <a:t>Accuracy</a:t>
                      </a:r>
                    </a:p>
                  </a:txBody>
                  <a:tcPr anchor="ctr"/>
                </a:tc>
                <a:extLst>
                  <a:ext uri="{0D108BD9-81ED-4DB2-BD59-A6C34878D82A}">
                    <a16:rowId xmlns:a16="http://schemas.microsoft.com/office/drawing/2014/main" val="10000"/>
                  </a:ext>
                </a:extLst>
              </a:tr>
              <a:tr h="447778">
                <a:tc>
                  <a:txBody>
                    <a:bodyPr/>
                    <a:lstStyle/>
                    <a:p>
                      <a:pPr algn="ctr"/>
                      <a:r>
                        <a:rPr lang="en-US" dirty="0"/>
                        <a:t>Overall</a:t>
                      </a:r>
                    </a:p>
                  </a:txBody>
                  <a:tcPr anchor="ctr"/>
                </a:tc>
                <a:tc>
                  <a:txBody>
                    <a:bodyPr/>
                    <a:lstStyle/>
                    <a:p>
                      <a:pPr algn="ctr"/>
                      <a:r>
                        <a:rPr lang="en-US" altLang="zh-CN" dirty="0"/>
                        <a:t>79.2 %</a:t>
                      </a:r>
                      <a:endParaRPr lang="en-US" dirty="0"/>
                    </a:p>
                  </a:txBody>
                  <a:tcPr anchor="ctr"/>
                </a:tc>
                <a:extLst>
                  <a:ext uri="{0D108BD9-81ED-4DB2-BD59-A6C34878D82A}">
                    <a16:rowId xmlns:a16="http://schemas.microsoft.com/office/drawing/2014/main" val="10001"/>
                  </a:ext>
                </a:extLst>
              </a:tr>
              <a:tr h="447778">
                <a:tc>
                  <a:txBody>
                    <a:bodyPr/>
                    <a:lstStyle/>
                    <a:p>
                      <a:pPr algn="ctr"/>
                      <a:r>
                        <a:rPr lang="en-US" dirty="0"/>
                        <a:t>Target = 1</a:t>
                      </a:r>
                    </a:p>
                  </a:txBody>
                  <a:tcPr anchor="ctr"/>
                </a:tc>
                <a:tc>
                  <a:txBody>
                    <a:bodyPr/>
                    <a:lstStyle/>
                    <a:p>
                      <a:pPr algn="ctr"/>
                      <a:r>
                        <a:rPr lang="en-US" dirty="0"/>
                        <a:t>28.1 %</a:t>
                      </a:r>
                    </a:p>
                  </a:txBody>
                  <a:tcPr anchor="ctr"/>
                </a:tc>
                <a:extLst>
                  <a:ext uri="{0D108BD9-81ED-4DB2-BD59-A6C34878D82A}">
                    <a16:rowId xmlns:a16="http://schemas.microsoft.com/office/drawing/2014/main" val="10002"/>
                  </a:ext>
                </a:extLst>
              </a:tr>
              <a:tr h="447778">
                <a:tc>
                  <a:txBody>
                    <a:bodyPr/>
                    <a:lstStyle/>
                    <a:p>
                      <a:pPr algn="ctr"/>
                      <a:r>
                        <a:rPr lang="en-US" dirty="0"/>
                        <a:t>Target = 0</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a:t>94.5 %</a:t>
                      </a:r>
                      <a:endParaRPr lang="en-US" dirty="0"/>
                    </a:p>
                  </a:txBody>
                  <a:tcPr anchor="ct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50579294"/>
              </p:ext>
            </p:extLst>
          </p:nvPr>
        </p:nvGraphicFramePr>
        <p:xfrm>
          <a:off x="649356" y="4411299"/>
          <a:ext cx="3926882" cy="1947219"/>
        </p:xfrm>
        <a:graphic>
          <a:graphicData uri="http://schemas.openxmlformats.org/drawingml/2006/table">
            <a:tbl>
              <a:tblPr firstRow="1" bandRow="1">
                <a:tableStyleId>{5C22544A-7EE6-4342-B048-85BDC9FD1C3A}</a:tableStyleId>
              </a:tblPr>
              <a:tblGrid>
                <a:gridCol w="870300">
                  <a:extLst>
                    <a:ext uri="{9D8B030D-6E8A-4147-A177-3AD203B41FA5}">
                      <a16:colId xmlns:a16="http://schemas.microsoft.com/office/drawing/2014/main" val="20000"/>
                    </a:ext>
                  </a:extLst>
                </a:gridCol>
                <a:gridCol w="1084568">
                  <a:extLst>
                    <a:ext uri="{9D8B030D-6E8A-4147-A177-3AD203B41FA5}">
                      <a16:colId xmlns:a16="http://schemas.microsoft.com/office/drawing/2014/main" val="20001"/>
                    </a:ext>
                  </a:extLst>
                </a:gridCol>
                <a:gridCol w="1120051">
                  <a:extLst>
                    <a:ext uri="{9D8B030D-6E8A-4147-A177-3AD203B41FA5}">
                      <a16:colId xmlns:a16="http://schemas.microsoft.com/office/drawing/2014/main" val="20002"/>
                    </a:ext>
                  </a:extLst>
                </a:gridCol>
                <a:gridCol w="851963">
                  <a:extLst>
                    <a:ext uri="{9D8B030D-6E8A-4147-A177-3AD203B41FA5}">
                      <a16:colId xmlns:a16="http://schemas.microsoft.com/office/drawing/2014/main" val="20003"/>
                    </a:ext>
                  </a:extLst>
                </a:gridCol>
              </a:tblGrid>
              <a:tr h="483972">
                <a:tc gridSpan="2">
                  <a:txBody>
                    <a:bodyPr/>
                    <a:lstStyle/>
                    <a:p>
                      <a:pPr algn="ctr"/>
                      <a:r>
                        <a:rPr lang="en-US" dirty="0"/>
                        <a:t>Confusion matrix</a:t>
                      </a:r>
                    </a:p>
                  </a:txBody>
                  <a:tcPr anchor="ctr"/>
                </a:tc>
                <a:tc hMerge="1">
                  <a:txBody>
                    <a:bodyPr/>
                    <a:lstStyle/>
                    <a:p>
                      <a:endParaRPr lang="en-US" dirty="0"/>
                    </a:p>
                  </a:txBody>
                  <a:tcPr/>
                </a:tc>
                <a:tc gridSpan="2">
                  <a:txBody>
                    <a:bodyPr/>
                    <a:lstStyle/>
                    <a:p>
                      <a:pPr algn="ctr"/>
                      <a:r>
                        <a:rPr lang="en-US" dirty="0"/>
                        <a:t>Prediction</a:t>
                      </a:r>
                    </a:p>
                  </a:txBody>
                  <a:tcPr anchor="ctr"/>
                </a:tc>
                <a:tc hMerge="1">
                  <a:txBody>
                    <a:bodyPr/>
                    <a:lstStyle/>
                    <a:p>
                      <a:endParaRPr lang="en-US" dirty="0"/>
                    </a:p>
                  </a:txBody>
                  <a:tcPr/>
                </a:tc>
                <a:extLst>
                  <a:ext uri="{0D108BD9-81ED-4DB2-BD59-A6C34878D82A}">
                    <a16:rowId xmlns:a16="http://schemas.microsoft.com/office/drawing/2014/main" val="10000"/>
                  </a:ext>
                </a:extLst>
              </a:tr>
              <a:tr h="435713">
                <a:tc rowSpan="3">
                  <a:txBody>
                    <a:bodyPr/>
                    <a:lstStyle/>
                    <a:p>
                      <a:pPr algn="ctr"/>
                      <a:r>
                        <a:rPr lang="zh-CN" altLang="en-US" dirty="0"/>
                        <a:t> </a:t>
                      </a:r>
                      <a:r>
                        <a:rPr lang="en-US" altLang="zh-CN" dirty="0"/>
                        <a:t>Truth</a:t>
                      </a:r>
                      <a:endParaRPr lang="en-US" dirty="0"/>
                    </a:p>
                  </a:txBody>
                  <a:tcPr anchor="ctr"/>
                </a:tc>
                <a:tc>
                  <a:txBody>
                    <a:bodyPr/>
                    <a:lstStyle/>
                    <a:p>
                      <a:pPr algn="ctr"/>
                      <a:endParaRPr lang="en-US" dirty="0">
                        <a:solidFill>
                          <a:schemeClr val="tx1"/>
                        </a:solidFill>
                      </a:endParaRPr>
                    </a:p>
                  </a:txBody>
                  <a:tcPr anchor="ctr"/>
                </a:tc>
                <a:tc>
                  <a:txBody>
                    <a:bodyPr/>
                    <a:lstStyle/>
                    <a:p>
                      <a:pPr algn="ctr"/>
                      <a:r>
                        <a:rPr lang="en-US" altLang="zh-CN" dirty="0"/>
                        <a:t>0</a:t>
                      </a:r>
                      <a:endParaRPr lang="en-US" dirty="0"/>
                    </a:p>
                  </a:txBody>
                  <a:tcPr anchor="ctr"/>
                </a:tc>
                <a:tc>
                  <a:txBody>
                    <a:bodyPr/>
                    <a:lstStyle/>
                    <a:p>
                      <a:pPr algn="ctr"/>
                      <a:r>
                        <a:rPr lang="en-US" altLang="zh-CN" dirty="0"/>
                        <a:t>1</a:t>
                      </a:r>
                      <a:endParaRPr lang="en-US" dirty="0"/>
                    </a:p>
                  </a:txBody>
                  <a:tcPr anchor="ctr"/>
                </a:tc>
                <a:extLst>
                  <a:ext uri="{0D108BD9-81ED-4DB2-BD59-A6C34878D82A}">
                    <a16:rowId xmlns:a16="http://schemas.microsoft.com/office/drawing/2014/main" val="10001"/>
                  </a:ext>
                </a:extLst>
              </a:tr>
              <a:tr h="435713">
                <a:tc vMerge="1">
                  <a:txBody>
                    <a:bodyPr/>
                    <a:lstStyle/>
                    <a:p>
                      <a:endParaRPr lang="en-US" dirty="0"/>
                    </a:p>
                  </a:txBody>
                  <a:tcPr/>
                </a:tc>
                <a:tc>
                  <a:txBody>
                    <a:bodyPr/>
                    <a:lstStyle/>
                    <a:p>
                      <a:pPr algn="ctr"/>
                      <a:r>
                        <a:rPr lang="en-US" altLang="zh-CN" dirty="0"/>
                        <a:t>0</a:t>
                      </a:r>
                      <a:endParaRPr lang="en-US" dirty="0"/>
                    </a:p>
                  </a:txBody>
                  <a:tcPr anchor="ctr"/>
                </a:tc>
                <a:tc>
                  <a:txBody>
                    <a:bodyPr/>
                    <a:lstStyle/>
                    <a:p>
                      <a:pPr algn="ctr"/>
                      <a:r>
                        <a:rPr lang="en-US" altLang="zh-CN" dirty="0"/>
                        <a:t>53921</a:t>
                      </a:r>
                      <a:endParaRPr lang="en-US" dirty="0"/>
                    </a:p>
                  </a:txBody>
                  <a:tcPr anchor="ctr"/>
                </a:tc>
                <a:tc>
                  <a:txBody>
                    <a:bodyPr/>
                    <a:lstStyle/>
                    <a:p>
                      <a:pPr algn="ctr"/>
                      <a:r>
                        <a:rPr lang="en-US" altLang="zh-CN" dirty="0"/>
                        <a:t>3159</a:t>
                      </a:r>
                      <a:endParaRPr lang="en-US" dirty="0"/>
                    </a:p>
                  </a:txBody>
                  <a:tcPr anchor="ctr"/>
                </a:tc>
                <a:extLst>
                  <a:ext uri="{0D108BD9-81ED-4DB2-BD59-A6C34878D82A}">
                    <a16:rowId xmlns:a16="http://schemas.microsoft.com/office/drawing/2014/main" val="10002"/>
                  </a:ext>
                </a:extLst>
              </a:tr>
              <a:tr h="435713">
                <a:tc vMerge="1">
                  <a:txBody>
                    <a:bodyPr/>
                    <a:lstStyle/>
                    <a:p>
                      <a:endParaRPr lang="en-US" dirty="0"/>
                    </a:p>
                  </a:txBody>
                  <a:tcPr/>
                </a:tc>
                <a:tc>
                  <a:txBody>
                    <a:bodyPr/>
                    <a:lstStyle/>
                    <a:p>
                      <a:pPr algn="ctr"/>
                      <a:r>
                        <a:rPr lang="en-US" altLang="zh-CN" dirty="0"/>
                        <a:t>1</a:t>
                      </a:r>
                      <a:endParaRPr lang="en-US" dirty="0"/>
                    </a:p>
                  </a:txBody>
                  <a:tcPr anchor="ctr"/>
                </a:tc>
                <a:tc>
                  <a:txBody>
                    <a:bodyPr/>
                    <a:lstStyle/>
                    <a:p>
                      <a:pPr algn="ctr"/>
                      <a:r>
                        <a:rPr lang="en-US" altLang="zh-CN" dirty="0"/>
                        <a:t>12450</a:t>
                      </a:r>
                      <a:endParaRPr lang="en-US" dirty="0"/>
                    </a:p>
                  </a:txBody>
                  <a:tcPr anchor="ctr"/>
                </a:tc>
                <a:tc>
                  <a:txBody>
                    <a:bodyPr/>
                    <a:lstStyle/>
                    <a:p>
                      <a:pPr algn="ctr"/>
                      <a:r>
                        <a:rPr lang="en-US" altLang="zh-CN" dirty="0"/>
                        <a:t>4853</a:t>
                      </a:r>
                      <a:endParaRPr lang="en-US" dirty="0"/>
                    </a:p>
                  </a:txBody>
                  <a:tcPr anchor="ctr"/>
                </a:tc>
                <a:extLst>
                  <a:ext uri="{0D108BD9-81ED-4DB2-BD59-A6C34878D82A}">
                    <a16:rowId xmlns:a16="http://schemas.microsoft.com/office/drawing/2014/main" val="10003"/>
                  </a:ext>
                </a:extLst>
              </a:tr>
            </a:tbl>
          </a:graphicData>
        </a:graphic>
      </p:graphicFrame>
      <p:graphicFrame>
        <p:nvGraphicFramePr>
          <p:cNvPr id="7" name="Chart 6"/>
          <p:cNvGraphicFramePr>
            <a:graphicFrameLocks/>
          </p:cNvGraphicFramePr>
          <p:nvPr>
            <p:extLst>
              <p:ext uri="{D42A27DB-BD31-4B8C-83A1-F6EECF244321}">
                <p14:modId xmlns:p14="http://schemas.microsoft.com/office/powerpoint/2010/main" val="4243379400"/>
              </p:ext>
            </p:extLst>
          </p:nvPr>
        </p:nvGraphicFramePr>
        <p:xfrm>
          <a:off x="135467" y="124122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713267653"/>
              </p:ext>
            </p:extLst>
          </p:nvPr>
        </p:nvGraphicFramePr>
        <p:xfrm>
          <a:off x="4402666" y="1241228"/>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8668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Random Forest</a:t>
            </a:r>
          </a:p>
        </p:txBody>
      </p:sp>
      <p:sp>
        <p:nvSpPr>
          <p:cNvPr id="3" name="Content Placeholder 2"/>
          <p:cNvSpPr>
            <a:spLocks noGrp="1"/>
          </p:cNvSpPr>
          <p:nvPr>
            <p:ph idx="1"/>
          </p:nvPr>
        </p:nvSpPr>
        <p:spPr>
          <a:xfrm>
            <a:off x="792355" y="1483408"/>
            <a:ext cx="8168633" cy="4525963"/>
          </a:xfrm>
        </p:spPr>
        <p:txBody>
          <a:bodyPr>
            <a:normAutofit fontScale="92500"/>
          </a:bodyPr>
          <a:lstStyle/>
          <a:p>
            <a:pPr>
              <a:lnSpc>
                <a:spcPct val="120000"/>
              </a:lnSpc>
            </a:pPr>
            <a:r>
              <a:rPr lang="en-US" sz="3000" dirty="0"/>
              <a:t>Machine learning ensemble algorithm</a:t>
            </a:r>
          </a:p>
          <a:p>
            <a:pPr marL="0" indent="0">
              <a:lnSpc>
                <a:spcPct val="120000"/>
              </a:lnSpc>
              <a:buNone/>
            </a:pPr>
            <a:r>
              <a:rPr lang="en-US" sz="3000" dirty="0"/>
              <a:t>        -- Combining multiple predictors </a:t>
            </a:r>
          </a:p>
          <a:p>
            <a:pPr>
              <a:lnSpc>
                <a:spcPct val="120000"/>
              </a:lnSpc>
            </a:pPr>
            <a:r>
              <a:rPr lang="en-US" sz="3000" dirty="0"/>
              <a:t>Based on tree model</a:t>
            </a:r>
          </a:p>
          <a:p>
            <a:pPr>
              <a:lnSpc>
                <a:spcPct val="120000"/>
              </a:lnSpc>
            </a:pPr>
            <a:r>
              <a:rPr lang="en-US" sz="3000" dirty="0"/>
              <a:t>For both regression and classification </a:t>
            </a:r>
          </a:p>
          <a:p>
            <a:pPr>
              <a:lnSpc>
                <a:spcPct val="120000"/>
              </a:lnSpc>
            </a:pPr>
            <a:r>
              <a:rPr lang="en-US" sz="3000" dirty="0"/>
              <a:t>Automatic variable selection </a:t>
            </a:r>
          </a:p>
          <a:p>
            <a:pPr>
              <a:lnSpc>
                <a:spcPct val="120000"/>
              </a:lnSpc>
            </a:pPr>
            <a:r>
              <a:rPr lang="en-US" sz="3000" dirty="0"/>
              <a:t>Handles missing values</a:t>
            </a:r>
          </a:p>
          <a:p>
            <a:pPr>
              <a:lnSpc>
                <a:spcPct val="120000"/>
              </a:lnSpc>
            </a:pPr>
            <a:r>
              <a:rPr lang="en-US" sz="3000" dirty="0"/>
              <a:t>Robust, improving model stability and accuracy</a:t>
            </a:r>
          </a:p>
          <a:p>
            <a:pPr>
              <a:lnSpc>
                <a:spcPct val="120000"/>
              </a:lnSpc>
              <a:buNone/>
            </a:pPr>
            <a:endParaRPr lang="en-US" sz="3000" dirty="0"/>
          </a:p>
        </p:txBody>
      </p:sp>
    </p:spTree>
    <p:extLst>
      <p:ext uri="{BB962C8B-B14F-4D97-AF65-F5344CB8AC3E}">
        <p14:creationId xmlns:p14="http://schemas.microsoft.com/office/powerpoint/2010/main" val="3974267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RandomForest0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59" y="1533077"/>
            <a:ext cx="7412987" cy="4720601"/>
          </a:xfrm>
          <a:prstGeom prst="rect">
            <a:avLst/>
          </a:prstGeom>
        </p:spPr>
      </p:pic>
      <p:sp>
        <p:nvSpPr>
          <p:cNvPr id="4" name="Title 1"/>
          <p:cNvSpPr>
            <a:spLocks noGrp="1"/>
          </p:cNvSpPr>
          <p:nvPr>
            <p:ph type="title"/>
          </p:nvPr>
        </p:nvSpPr>
        <p:spPr/>
        <p:txBody>
          <a:bodyPr>
            <a:normAutofit/>
          </a:bodyPr>
          <a:lstStyle/>
          <a:p>
            <a:pPr algn="l"/>
            <a:r>
              <a:rPr lang="en-US" sz="4000" b="1" dirty="0"/>
              <a:t>Random Forest</a:t>
            </a:r>
          </a:p>
        </p:txBody>
      </p:sp>
      <p:graphicFrame>
        <p:nvGraphicFramePr>
          <p:cNvPr id="11" name="Content Placeholder 4"/>
          <p:cNvGraphicFramePr>
            <a:graphicFrameLocks noGrp="1"/>
          </p:cNvGraphicFramePr>
          <p:nvPr>
            <p:ph idx="1"/>
            <p:extLst>
              <p:ext uri="{D42A27DB-BD31-4B8C-83A1-F6EECF244321}">
                <p14:modId xmlns:p14="http://schemas.microsoft.com/office/powerpoint/2010/main" val="719547758"/>
              </p:ext>
            </p:extLst>
          </p:nvPr>
        </p:nvGraphicFramePr>
        <p:xfrm>
          <a:off x="7548132" y="1417638"/>
          <a:ext cx="1490028" cy="48360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9" name="Straight Arrow Connector 8"/>
          <p:cNvCxnSpPr>
            <a:stCxn id="12" idx="5"/>
          </p:cNvCxnSpPr>
          <p:nvPr/>
        </p:nvCxnSpPr>
        <p:spPr>
          <a:xfrm>
            <a:off x="5464607" y="3972770"/>
            <a:ext cx="722137" cy="448667"/>
          </a:xfrm>
          <a:prstGeom prst="straightConnector1">
            <a:avLst/>
          </a:prstGeom>
          <a:ln w="57150" cmpd="sng">
            <a:solidFill>
              <a:srgbClr val="800000"/>
            </a:solidFill>
            <a:tailEnd type="arrow"/>
          </a:ln>
        </p:spPr>
        <p:style>
          <a:lnRef idx="1">
            <a:schemeClr val="accent6"/>
          </a:lnRef>
          <a:fillRef idx="0">
            <a:schemeClr val="accent6"/>
          </a:fillRef>
          <a:effectRef idx="0">
            <a:schemeClr val="accent6"/>
          </a:effectRef>
          <a:fontRef idx="minor">
            <a:schemeClr val="tx1"/>
          </a:fontRef>
        </p:style>
      </p:cxnSp>
      <p:sp>
        <p:nvSpPr>
          <p:cNvPr id="12" name="Oval 11"/>
          <p:cNvSpPr/>
          <p:nvPr/>
        </p:nvSpPr>
        <p:spPr>
          <a:xfrm>
            <a:off x="4877046" y="3451173"/>
            <a:ext cx="688371" cy="611089"/>
          </a:xfrm>
          <a:prstGeom prst="ellipse">
            <a:avLst/>
          </a:prstGeom>
          <a:noFill/>
          <a:ln w="38100" cmpd="sng">
            <a:solidFill>
              <a:srgbClr val="800000"/>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298922" y="3972770"/>
            <a:ext cx="2036620" cy="369332"/>
          </a:xfrm>
          <a:prstGeom prst="rect">
            <a:avLst/>
          </a:prstGeom>
          <a:noFill/>
          <a:ln>
            <a:solidFill>
              <a:srgbClr val="800000"/>
            </a:solidFill>
          </a:ln>
        </p:spPr>
        <p:txBody>
          <a:bodyPr wrap="square" rtlCol="0">
            <a:spAutoFit/>
          </a:bodyPr>
          <a:lstStyle/>
          <a:p>
            <a:r>
              <a:rPr lang="en-US" b="1" dirty="0">
                <a:solidFill>
                  <a:srgbClr val="800000"/>
                </a:solidFill>
              </a:rPr>
              <a:t>  A Random Tree</a:t>
            </a:r>
          </a:p>
        </p:txBody>
      </p:sp>
      <p:pic>
        <p:nvPicPr>
          <p:cNvPr id="2" name="Picture 1" descr="screensho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79699" y="4631787"/>
            <a:ext cx="3255843" cy="1949757"/>
          </a:xfrm>
          <a:prstGeom prst="rect">
            <a:avLst/>
          </a:prstGeom>
        </p:spPr>
      </p:pic>
    </p:spTree>
    <p:extLst>
      <p:ext uri="{BB962C8B-B14F-4D97-AF65-F5344CB8AC3E}">
        <p14:creationId xmlns:p14="http://schemas.microsoft.com/office/powerpoint/2010/main" val="291369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heckerboard(across)">
                                      <p:cBhvr>
                                        <p:cTn id="15" dur="500"/>
                                        <p:tgtEl>
                                          <p:spTgt spid="14"/>
                                        </p:tgtEl>
                                      </p:cBhvr>
                                    </p:animEffect>
                                  </p:childTnLst>
                                </p:cTn>
                              </p:par>
                              <p:par>
                                <p:cTn id="16" presetID="5"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xit" presetSubtype="32" fill="hold" grpId="1" nodeType="clickEffect">
                                  <p:stCondLst>
                                    <p:cond delay="0"/>
                                  </p:stCondLst>
                                  <p:childTnLst>
                                    <p:animEffect transition="out" filter="circle(out)">
                                      <p:cBhvr>
                                        <p:cTn id="27" dur="1000"/>
                                        <p:tgtEl>
                                          <p:spTgt spid="14"/>
                                        </p:tgtEl>
                                      </p:cBhvr>
                                    </p:animEffect>
                                    <p:set>
                                      <p:cBhvr>
                                        <p:cTn id="28" dur="1" fill="hold">
                                          <p:stCondLst>
                                            <p:cond delay="999"/>
                                          </p:stCondLst>
                                        </p:cTn>
                                        <p:tgtEl>
                                          <p:spTgt spid="14"/>
                                        </p:tgtEl>
                                        <p:attrNameLst>
                                          <p:attrName>style.visibility</p:attrName>
                                        </p:attrNameLst>
                                      </p:cBhvr>
                                      <p:to>
                                        <p:strVal val="hidden"/>
                                      </p:to>
                                    </p:set>
                                  </p:childTnLst>
                                </p:cTn>
                              </p:par>
                              <p:par>
                                <p:cTn id="29" presetID="6" presetClass="exit" presetSubtype="32" fill="hold" grpId="0" nodeType="withEffect">
                                  <p:stCondLst>
                                    <p:cond delay="0"/>
                                  </p:stCondLst>
                                  <p:childTnLst>
                                    <p:animEffect transition="out" filter="circle(out)">
                                      <p:cBhvr>
                                        <p:cTn id="30" dur="1000"/>
                                        <p:tgtEl>
                                          <p:spTgt spid="12"/>
                                        </p:tgtEl>
                                      </p:cBhvr>
                                    </p:animEffect>
                                    <p:set>
                                      <p:cBhvr>
                                        <p:cTn id="31" dur="1" fill="hold">
                                          <p:stCondLst>
                                            <p:cond delay="999"/>
                                          </p:stCondLst>
                                        </p:cTn>
                                        <p:tgtEl>
                                          <p:spTgt spid="12"/>
                                        </p:tgtEl>
                                        <p:attrNameLst>
                                          <p:attrName>style.visibility</p:attrName>
                                        </p:attrNameLst>
                                      </p:cBhvr>
                                      <p:to>
                                        <p:strVal val="hidden"/>
                                      </p:to>
                                    </p:set>
                                  </p:childTnLst>
                                </p:cTn>
                              </p:par>
                              <p:par>
                                <p:cTn id="32" presetID="6" presetClass="exit" presetSubtype="32" fill="hold" nodeType="withEffect">
                                  <p:stCondLst>
                                    <p:cond delay="0"/>
                                  </p:stCondLst>
                                  <p:childTnLst>
                                    <p:animEffect transition="out" filter="circle(out)">
                                      <p:cBhvr>
                                        <p:cTn id="33" dur="1000"/>
                                        <p:tgtEl>
                                          <p:spTgt spid="9"/>
                                        </p:tgtEl>
                                      </p:cBhvr>
                                    </p:animEffect>
                                    <p:set>
                                      <p:cBhvr>
                                        <p:cTn id="34" dur="1" fill="hold">
                                          <p:stCondLst>
                                            <p:cond delay="999"/>
                                          </p:stCondLst>
                                        </p:cTn>
                                        <p:tgtEl>
                                          <p:spTgt spid="9"/>
                                        </p:tgtEl>
                                        <p:attrNameLst>
                                          <p:attrName>style.visibility</p:attrName>
                                        </p:attrNameLst>
                                      </p:cBhvr>
                                      <p:to>
                                        <p:strVal val="hidden"/>
                                      </p:to>
                                    </p:set>
                                  </p:childTnLst>
                                </p:cTn>
                              </p:par>
                              <p:par>
                                <p:cTn id="35" presetID="6" presetClass="exit" presetSubtype="32" fill="hold" nodeType="withEffect">
                                  <p:stCondLst>
                                    <p:cond delay="0"/>
                                  </p:stCondLst>
                                  <p:childTnLst>
                                    <p:animEffect transition="out" filter="circle(out)">
                                      <p:cBhvr>
                                        <p:cTn id="36" dur="1000"/>
                                        <p:tgtEl>
                                          <p:spTgt spid="2"/>
                                        </p:tgtEl>
                                      </p:cBhvr>
                                    </p:animEffect>
                                    <p:set>
                                      <p:cBhvr>
                                        <p:cTn id="37"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2" grpId="0" animBg="1"/>
      <p:bldP spid="12" grpId="1" animBg="1"/>
      <p:bldP spid="14" grpId="0" animBg="1"/>
      <p:bldP spid="1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172" y="231735"/>
            <a:ext cx="8229600" cy="1143000"/>
          </a:xfrm>
        </p:spPr>
        <p:txBody>
          <a:bodyPr>
            <a:normAutofit/>
          </a:bodyPr>
          <a:lstStyle/>
          <a:p>
            <a:pPr algn="l"/>
            <a:r>
              <a:rPr lang="en-US" sz="4000" b="1" dirty="0"/>
              <a:t>Random Forest</a:t>
            </a:r>
          </a:p>
        </p:txBody>
      </p:sp>
      <p:graphicFrame>
        <p:nvGraphicFramePr>
          <p:cNvPr id="7" name="Table 6"/>
          <p:cNvGraphicFramePr>
            <a:graphicFrameLocks noGrp="1"/>
          </p:cNvGraphicFramePr>
          <p:nvPr>
            <p:extLst>
              <p:ext uri="{D42A27DB-BD31-4B8C-83A1-F6EECF244321}">
                <p14:modId xmlns:p14="http://schemas.microsoft.com/office/powerpoint/2010/main" val="3576497994"/>
              </p:ext>
            </p:extLst>
          </p:nvPr>
        </p:nvGraphicFramePr>
        <p:xfrm>
          <a:off x="4869193" y="3605165"/>
          <a:ext cx="3926882" cy="1897620"/>
        </p:xfrm>
        <a:graphic>
          <a:graphicData uri="http://schemas.openxmlformats.org/drawingml/2006/table">
            <a:tbl>
              <a:tblPr firstRow="1" bandRow="1">
                <a:tableStyleId>{5C22544A-7EE6-4342-B048-85BDC9FD1C3A}</a:tableStyleId>
              </a:tblPr>
              <a:tblGrid>
                <a:gridCol w="1809040">
                  <a:extLst>
                    <a:ext uri="{9D8B030D-6E8A-4147-A177-3AD203B41FA5}">
                      <a16:colId xmlns:a16="http://schemas.microsoft.com/office/drawing/2014/main" val="20000"/>
                    </a:ext>
                  </a:extLst>
                </a:gridCol>
                <a:gridCol w="2117842">
                  <a:extLst>
                    <a:ext uri="{9D8B030D-6E8A-4147-A177-3AD203B41FA5}">
                      <a16:colId xmlns:a16="http://schemas.microsoft.com/office/drawing/2014/main" val="20001"/>
                    </a:ext>
                  </a:extLst>
                </a:gridCol>
              </a:tblGrid>
              <a:tr h="474405">
                <a:tc>
                  <a:txBody>
                    <a:bodyPr/>
                    <a:lstStyle/>
                    <a:p>
                      <a:pPr algn="ctr"/>
                      <a:endParaRPr lang="en-US" dirty="0"/>
                    </a:p>
                  </a:txBody>
                  <a:tcPr anchor="ctr"/>
                </a:tc>
                <a:tc>
                  <a:txBody>
                    <a:bodyPr/>
                    <a:lstStyle/>
                    <a:p>
                      <a:pPr algn="ctr"/>
                      <a:r>
                        <a:rPr lang="en-US" dirty="0"/>
                        <a:t>Accuracy</a:t>
                      </a:r>
                    </a:p>
                  </a:txBody>
                  <a:tcPr anchor="ctr"/>
                </a:tc>
                <a:extLst>
                  <a:ext uri="{0D108BD9-81ED-4DB2-BD59-A6C34878D82A}">
                    <a16:rowId xmlns:a16="http://schemas.microsoft.com/office/drawing/2014/main" val="10000"/>
                  </a:ext>
                </a:extLst>
              </a:tr>
              <a:tr h="474405">
                <a:tc>
                  <a:txBody>
                    <a:bodyPr/>
                    <a:lstStyle/>
                    <a:p>
                      <a:pPr algn="ctr"/>
                      <a:r>
                        <a:rPr lang="en-US" dirty="0"/>
                        <a:t>Overall</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79.3%</a:t>
                      </a:r>
                    </a:p>
                  </a:txBody>
                  <a:tcPr anchor="ctr"/>
                </a:tc>
                <a:extLst>
                  <a:ext uri="{0D108BD9-81ED-4DB2-BD59-A6C34878D82A}">
                    <a16:rowId xmlns:a16="http://schemas.microsoft.com/office/drawing/2014/main" val="10001"/>
                  </a:ext>
                </a:extLst>
              </a:tr>
              <a:tr h="474405">
                <a:tc>
                  <a:txBody>
                    <a:bodyPr/>
                    <a:lstStyle/>
                    <a:p>
                      <a:pPr algn="ctr"/>
                      <a:r>
                        <a:rPr lang="en-US" dirty="0"/>
                        <a:t>Target = 1</a:t>
                      </a:r>
                    </a:p>
                  </a:txBody>
                  <a:tcPr anchor="ctr"/>
                </a:tc>
                <a:tc>
                  <a:txBody>
                    <a:bodyPr/>
                    <a:lstStyle/>
                    <a:p>
                      <a:pPr algn="ctr"/>
                      <a:r>
                        <a:rPr lang="en-US" dirty="0"/>
                        <a:t>20.1%</a:t>
                      </a:r>
                    </a:p>
                  </a:txBody>
                  <a:tcPr anchor="ctr"/>
                </a:tc>
                <a:extLst>
                  <a:ext uri="{0D108BD9-81ED-4DB2-BD59-A6C34878D82A}">
                    <a16:rowId xmlns:a16="http://schemas.microsoft.com/office/drawing/2014/main" val="10002"/>
                  </a:ext>
                </a:extLst>
              </a:tr>
              <a:tr h="474405">
                <a:tc>
                  <a:txBody>
                    <a:bodyPr/>
                    <a:lstStyle/>
                    <a:p>
                      <a:pPr algn="ctr"/>
                      <a:r>
                        <a:rPr lang="en-US" dirty="0"/>
                        <a:t>Target = 0</a:t>
                      </a:r>
                    </a:p>
                  </a:txBody>
                  <a:tcPr anchor="ctr"/>
                </a:tc>
                <a:tc>
                  <a:txBody>
                    <a:bodyPr/>
                    <a:lstStyle/>
                    <a:p>
                      <a:pPr algn="ctr"/>
                      <a:r>
                        <a:rPr lang="it-IT" dirty="0"/>
                        <a:t>96.8%</a:t>
                      </a:r>
                      <a:endParaRPr lang="en-US" dirty="0"/>
                    </a:p>
                  </a:txBody>
                  <a:tcPr anchor="ct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08218467"/>
              </p:ext>
            </p:extLst>
          </p:nvPr>
        </p:nvGraphicFramePr>
        <p:xfrm>
          <a:off x="4882847" y="1565905"/>
          <a:ext cx="3926882" cy="1947219"/>
        </p:xfrm>
        <a:graphic>
          <a:graphicData uri="http://schemas.openxmlformats.org/drawingml/2006/table">
            <a:tbl>
              <a:tblPr firstRow="1" bandRow="1">
                <a:tableStyleId>{5C22544A-7EE6-4342-B048-85BDC9FD1C3A}</a:tableStyleId>
              </a:tblPr>
              <a:tblGrid>
                <a:gridCol w="870300">
                  <a:extLst>
                    <a:ext uri="{9D8B030D-6E8A-4147-A177-3AD203B41FA5}">
                      <a16:colId xmlns:a16="http://schemas.microsoft.com/office/drawing/2014/main" val="20000"/>
                    </a:ext>
                  </a:extLst>
                </a:gridCol>
                <a:gridCol w="1084568">
                  <a:extLst>
                    <a:ext uri="{9D8B030D-6E8A-4147-A177-3AD203B41FA5}">
                      <a16:colId xmlns:a16="http://schemas.microsoft.com/office/drawing/2014/main" val="20001"/>
                    </a:ext>
                  </a:extLst>
                </a:gridCol>
                <a:gridCol w="1120051">
                  <a:extLst>
                    <a:ext uri="{9D8B030D-6E8A-4147-A177-3AD203B41FA5}">
                      <a16:colId xmlns:a16="http://schemas.microsoft.com/office/drawing/2014/main" val="20002"/>
                    </a:ext>
                  </a:extLst>
                </a:gridCol>
                <a:gridCol w="851963">
                  <a:extLst>
                    <a:ext uri="{9D8B030D-6E8A-4147-A177-3AD203B41FA5}">
                      <a16:colId xmlns:a16="http://schemas.microsoft.com/office/drawing/2014/main" val="20003"/>
                    </a:ext>
                  </a:extLst>
                </a:gridCol>
              </a:tblGrid>
              <a:tr h="483972">
                <a:tc gridSpan="2">
                  <a:txBody>
                    <a:bodyPr/>
                    <a:lstStyle/>
                    <a:p>
                      <a:pPr algn="ctr"/>
                      <a:r>
                        <a:rPr lang="en-US" dirty="0"/>
                        <a:t>Confusion matrix</a:t>
                      </a:r>
                    </a:p>
                  </a:txBody>
                  <a:tcPr anchor="ctr"/>
                </a:tc>
                <a:tc hMerge="1">
                  <a:txBody>
                    <a:bodyPr/>
                    <a:lstStyle/>
                    <a:p>
                      <a:endParaRPr lang="en-US" dirty="0"/>
                    </a:p>
                  </a:txBody>
                  <a:tcPr/>
                </a:tc>
                <a:tc gridSpan="2">
                  <a:txBody>
                    <a:bodyPr/>
                    <a:lstStyle/>
                    <a:p>
                      <a:pPr algn="ctr"/>
                      <a:r>
                        <a:rPr lang="en-US" dirty="0"/>
                        <a:t>Prediction</a:t>
                      </a:r>
                    </a:p>
                  </a:txBody>
                  <a:tcPr anchor="ctr"/>
                </a:tc>
                <a:tc hMerge="1">
                  <a:txBody>
                    <a:bodyPr/>
                    <a:lstStyle/>
                    <a:p>
                      <a:endParaRPr lang="en-US" dirty="0"/>
                    </a:p>
                  </a:txBody>
                  <a:tcPr/>
                </a:tc>
                <a:extLst>
                  <a:ext uri="{0D108BD9-81ED-4DB2-BD59-A6C34878D82A}">
                    <a16:rowId xmlns:a16="http://schemas.microsoft.com/office/drawing/2014/main" val="10000"/>
                  </a:ext>
                </a:extLst>
              </a:tr>
              <a:tr h="435713">
                <a:tc rowSpan="3">
                  <a:txBody>
                    <a:bodyPr/>
                    <a:lstStyle/>
                    <a:p>
                      <a:pPr algn="ctr"/>
                      <a:r>
                        <a:rPr lang="zh-CN" altLang="en-US" dirty="0"/>
                        <a:t> </a:t>
                      </a:r>
                      <a:r>
                        <a:rPr lang="en-US" altLang="zh-CN" dirty="0"/>
                        <a:t>Truth</a:t>
                      </a:r>
                      <a:endParaRPr lang="en-US" dirty="0"/>
                    </a:p>
                  </a:txBody>
                  <a:tcPr anchor="ctr"/>
                </a:tc>
                <a:tc>
                  <a:txBody>
                    <a:bodyPr/>
                    <a:lstStyle/>
                    <a:p>
                      <a:pPr algn="ctr"/>
                      <a:endParaRPr lang="en-US" dirty="0">
                        <a:solidFill>
                          <a:schemeClr val="tx1"/>
                        </a:solidFill>
                      </a:endParaRPr>
                    </a:p>
                  </a:txBody>
                  <a:tcPr anchor="ctr"/>
                </a:tc>
                <a:tc>
                  <a:txBody>
                    <a:bodyPr/>
                    <a:lstStyle/>
                    <a:p>
                      <a:pPr algn="ctr"/>
                      <a:r>
                        <a:rPr lang="en-US" altLang="zh-CN" dirty="0"/>
                        <a:t>0</a:t>
                      </a:r>
                      <a:endParaRPr lang="en-US" dirty="0"/>
                    </a:p>
                  </a:txBody>
                  <a:tcPr anchor="ctr"/>
                </a:tc>
                <a:tc>
                  <a:txBody>
                    <a:bodyPr/>
                    <a:lstStyle/>
                    <a:p>
                      <a:pPr algn="ctr"/>
                      <a:r>
                        <a:rPr lang="en-US" altLang="zh-CN" dirty="0"/>
                        <a:t>1</a:t>
                      </a:r>
                      <a:endParaRPr lang="en-US" dirty="0"/>
                    </a:p>
                  </a:txBody>
                  <a:tcPr anchor="ctr"/>
                </a:tc>
                <a:extLst>
                  <a:ext uri="{0D108BD9-81ED-4DB2-BD59-A6C34878D82A}">
                    <a16:rowId xmlns:a16="http://schemas.microsoft.com/office/drawing/2014/main" val="10001"/>
                  </a:ext>
                </a:extLst>
              </a:tr>
              <a:tr h="435713">
                <a:tc vMerge="1">
                  <a:txBody>
                    <a:bodyPr/>
                    <a:lstStyle/>
                    <a:p>
                      <a:endParaRPr lang="en-US" dirty="0"/>
                    </a:p>
                  </a:txBody>
                  <a:tcPr/>
                </a:tc>
                <a:tc>
                  <a:txBody>
                    <a:bodyPr/>
                    <a:lstStyle/>
                    <a:p>
                      <a:pPr algn="ctr"/>
                      <a:r>
                        <a:rPr lang="en-US" altLang="zh-CN" dirty="0"/>
                        <a:t>0</a:t>
                      </a:r>
                      <a:endParaRPr lang="en-US" dirty="0"/>
                    </a:p>
                  </a:txBody>
                  <a:tcPr anchor="ctr"/>
                </a:tc>
                <a:tc>
                  <a:txBody>
                    <a:bodyPr/>
                    <a:lstStyle/>
                    <a:p>
                      <a:pPr algn="ctr"/>
                      <a:r>
                        <a:rPr lang="en-US" altLang="zh-CN" dirty="0"/>
                        <a:t>36157</a:t>
                      </a:r>
                      <a:endParaRPr lang="en-US" dirty="0"/>
                    </a:p>
                  </a:txBody>
                  <a:tcPr anchor="ctr"/>
                </a:tc>
                <a:tc>
                  <a:txBody>
                    <a:bodyPr/>
                    <a:lstStyle/>
                    <a:p>
                      <a:pPr algn="ctr"/>
                      <a:r>
                        <a:rPr lang="en-US" altLang="zh-CN" dirty="0"/>
                        <a:t>1181</a:t>
                      </a:r>
                      <a:endParaRPr lang="en-US" dirty="0"/>
                    </a:p>
                  </a:txBody>
                  <a:tcPr anchor="ctr"/>
                </a:tc>
                <a:extLst>
                  <a:ext uri="{0D108BD9-81ED-4DB2-BD59-A6C34878D82A}">
                    <a16:rowId xmlns:a16="http://schemas.microsoft.com/office/drawing/2014/main" val="10002"/>
                  </a:ext>
                </a:extLst>
              </a:tr>
              <a:tr h="435713">
                <a:tc vMerge="1">
                  <a:txBody>
                    <a:bodyPr/>
                    <a:lstStyle/>
                    <a:p>
                      <a:endParaRPr lang="en-US" dirty="0"/>
                    </a:p>
                  </a:txBody>
                  <a:tcPr/>
                </a:tc>
                <a:tc>
                  <a:txBody>
                    <a:bodyPr/>
                    <a:lstStyle/>
                    <a:p>
                      <a:pPr algn="ctr"/>
                      <a:r>
                        <a:rPr lang="zh-CN" altLang="zh-CN" dirty="0"/>
                        <a:t>1</a:t>
                      </a:r>
                      <a:endParaRPr lang="en-US" dirty="0"/>
                    </a:p>
                  </a:txBody>
                  <a:tcPr anchor="ctr"/>
                </a:tc>
                <a:tc>
                  <a:txBody>
                    <a:bodyPr/>
                    <a:lstStyle/>
                    <a:p>
                      <a:pPr algn="ctr"/>
                      <a:r>
                        <a:rPr lang="en-US" altLang="zh-CN" dirty="0"/>
                        <a:t>8850</a:t>
                      </a:r>
                      <a:endParaRPr lang="en-US" dirty="0"/>
                    </a:p>
                  </a:txBody>
                  <a:tcPr anchor="ctr"/>
                </a:tc>
                <a:tc>
                  <a:txBody>
                    <a:bodyPr/>
                    <a:lstStyle/>
                    <a:p>
                      <a:pPr algn="ctr"/>
                      <a:r>
                        <a:rPr lang="en-US" altLang="zh-CN" dirty="0"/>
                        <a:t>2223</a:t>
                      </a:r>
                      <a:endParaRPr lang="en-US" dirty="0"/>
                    </a:p>
                  </a:txBody>
                  <a:tcPr anchor="ctr"/>
                </a:tc>
                <a:extLst>
                  <a:ext uri="{0D108BD9-81ED-4DB2-BD59-A6C34878D82A}">
                    <a16:rowId xmlns:a16="http://schemas.microsoft.com/office/drawing/2014/main" val="10003"/>
                  </a:ext>
                </a:extLst>
              </a:tr>
            </a:tbl>
          </a:graphicData>
        </a:graphic>
      </p:graphicFrame>
      <p:pic>
        <p:nvPicPr>
          <p:cNvPr id="3" name="Picture 2" descr="rf.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56" y="1400016"/>
            <a:ext cx="4735428" cy="4735428"/>
          </a:xfrm>
          <a:prstGeom prst="rect">
            <a:avLst/>
          </a:prstGeom>
        </p:spPr>
      </p:pic>
      <p:cxnSp>
        <p:nvCxnSpPr>
          <p:cNvPr id="9" name="Straight Connector 8"/>
          <p:cNvCxnSpPr/>
          <p:nvPr/>
        </p:nvCxnSpPr>
        <p:spPr>
          <a:xfrm>
            <a:off x="699326" y="4634848"/>
            <a:ext cx="3839343" cy="1"/>
          </a:xfrm>
          <a:prstGeom prst="line">
            <a:avLst/>
          </a:prstGeom>
          <a:ln>
            <a:solidFill>
              <a:schemeClr val="tx1"/>
            </a:solidFill>
            <a:prstDash val="sysDash"/>
          </a:ln>
          <a:effectLst/>
        </p:spPr>
        <p:style>
          <a:lnRef idx="1">
            <a:schemeClr val="accent5"/>
          </a:lnRef>
          <a:fillRef idx="0">
            <a:schemeClr val="accent5"/>
          </a:fillRef>
          <a:effectRef idx="0">
            <a:schemeClr val="accent5"/>
          </a:effectRef>
          <a:fontRef idx="minor">
            <a:schemeClr val="tx1"/>
          </a:fontRef>
        </p:style>
      </p:cxnSp>
      <p:sp>
        <p:nvSpPr>
          <p:cNvPr id="11" name="Freeform 10"/>
          <p:cNvSpPr/>
          <p:nvPr/>
        </p:nvSpPr>
        <p:spPr>
          <a:xfrm>
            <a:off x="855140" y="2097067"/>
            <a:ext cx="3610284" cy="647005"/>
          </a:xfrm>
          <a:custGeom>
            <a:avLst/>
            <a:gdLst>
              <a:gd name="connsiteX0" fmla="*/ 0 w 4724400"/>
              <a:gd name="connsiteY0" fmla="*/ 846667 h 846667"/>
              <a:gd name="connsiteX1" fmla="*/ 33866 w 4724400"/>
              <a:gd name="connsiteY1" fmla="*/ 804334 h 846667"/>
              <a:gd name="connsiteX2" fmla="*/ 42333 w 4724400"/>
              <a:gd name="connsiteY2" fmla="*/ 745067 h 846667"/>
              <a:gd name="connsiteX3" fmla="*/ 59266 w 4724400"/>
              <a:gd name="connsiteY3" fmla="*/ 694267 h 846667"/>
              <a:gd name="connsiteX4" fmla="*/ 67733 w 4724400"/>
              <a:gd name="connsiteY4" fmla="*/ 668867 h 846667"/>
              <a:gd name="connsiteX5" fmla="*/ 76200 w 4724400"/>
              <a:gd name="connsiteY5" fmla="*/ 643467 h 846667"/>
              <a:gd name="connsiteX6" fmla="*/ 101600 w 4724400"/>
              <a:gd name="connsiteY6" fmla="*/ 516467 h 846667"/>
              <a:gd name="connsiteX7" fmla="*/ 118533 w 4724400"/>
              <a:gd name="connsiteY7" fmla="*/ 465667 h 846667"/>
              <a:gd name="connsiteX8" fmla="*/ 160866 w 4724400"/>
              <a:gd name="connsiteY8" fmla="*/ 431800 h 846667"/>
              <a:gd name="connsiteX9" fmla="*/ 211666 w 4724400"/>
              <a:gd name="connsiteY9" fmla="*/ 330200 h 846667"/>
              <a:gd name="connsiteX10" fmla="*/ 237066 w 4724400"/>
              <a:gd name="connsiteY10" fmla="*/ 321734 h 846667"/>
              <a:gd name="connsiteX11" fmla="*/ 254000 w 4724400"/>
              <a:gd name="connsiteY11" fmla="*/ 304800 h 846667"/>
              <a:gd name="connsiteX12" fmla="*/ 270933 w 4724400"/>
              <a:gd name="connsiteY12" fmla="*/ 279400 h 846667"/>
              <a:gd name="connsiteX13" fmla="*/ 296333 w 4724400"/>
              <a:gd name="connsiteY13" fmla="*/ 270934 h 846667"/>
              <a:gd name="connsiteX14" fmla="*/ 330200 w 4724400"/>
              <a:gd name="connsiteY14" fmla="*/ 237067 h 846667"/>
              <a:gd name="connsiteX15" fmla="*/ 414866 w 4724400"/>
              <a:gd name="connsiteY15" fmla="*/ 211667 h 846667"/>
              <a:gd name="connsiteX16" fmla="*/ 465666 w 4724400"/>
              <a:gd name="connsiteY16" fmla="*/ 194734 h 846667"/>
              <a:gd name="connsiteX17" fmla="*/ 491066 w 4724400"/>
              <a:gd name="connsiteY17" fmla="*/ 186267 h 846667"/>
              <a:gd name="connsiteX18" fmla="*/ 584200 w 4724400"/>
              <a:gd name="connsiteY18" fmla="*/ 177800 h 846667"/>
              <a:gd name="connsiteX19" fmla="*/ 668866 w 4724400"/>
              <a:gd name="connsiteY19" fmla="*/ 152400 h 846667"/>
              <a:gd name="connsiteX20" fmla="*/ 694266 w 4724400"/>
              <a:gd name="connsiteY20" fmla="*/ 143934 h 846667"/>
              <a:gd name="connsiteX21" fmla="*/ 745066 w 4724400"/>
              <a:gd name="connsiteY21" fmla="*/ 135467 h 846667"/>
              <a:gd name="connsiteX22" fmla="*/ 872066 w 4724400"/>
              <a:gd name="connsiteY22" fmla="*/ 110067 h 846667"/>
              <a:gd name="connsiteX23" fmla="*/ 973666 w 4724400"/>
              <a:gd name="connsiteY23" fmla="*/ 93134 h 846667"/>
              <a:gd name="connsiteX24" fmla="*/ 1193800 w 4724400"/>
              <a:gd name="connsiteY24" fmla="*/ 84667 h 846667"/>
              <a:gd name="connsiteX25" fmla="*/ 1236133 w 4724400"/>
              <a:gd name="connsiteY25" fmla="*/ 76200 h 846667"/>
              <a:gd name="connsiteX26" fmla="*/ 1532466 w 4724400"/>
              <a:gd name="connsiteY26" fmla="*/ 59267 h 846667"/>
              <a:gd name="connsiteX27" fmla="*/ 1744133 w 4724400"/>
              <a:gd name="connsiteY27" fmla="*/ 42334 h 846667"/>
              <a:gd name="connsiteX28" fmla="*/ 2150533 w 4724400"/>
              <a:gd name="connsiteY28" fmla="*/ 42334 h 846667"/>
              <a:gd name="connsiteX29" fmla="*/ 2184400 w 4724400"/>
              <a:gd name="connsiteY29" fmla="*/ 33867 h 846667"/>
              <a:gd name="connsiteX30" fmla="*/ 2243666 w 4724400"/>
              <a:gd name="connsiteY30" fmla="*/ 25400 h 846667"/>
              <a:gd name="connsiteX31" fmla="*/ 2429933 w 4724400"/>
              <a:gd name="connsiteY31" fmla="*/ 33867 h 846667"/>
              <a:gd name="connsiteX32" fmla="*/ 2946400 w 4724400"/>
              <a:gd name="connsiteY32" fmla="*/ 33867 h 846667"/>
              <a:gd name="connsiteX33" fmla="*/ 3251200 w 4724400"/>
              <a:gd name="connsiteY33" fmla="*/ 25400 h 846667"/>
              <a:gd name="connsiteX34" fmla="*/ 3403600 w 4724400"/>
              <a:gd name="connsiteY34" fmla="*/ 8467 h 846667"/>
              <a:gd name="connsiteX35" fmla="*/ 3471333 w 4724400"/>
              <a:gd name="connsiteY35" fmla="*/ 16934 h 846667"/>
              <a:gd name="connsiteX36" fmla="*/ 4106333 w 4724400"/>
              <a:gd name="connsiteY36" fmla="*/ 0 h 846667"/>
              <a:gd name="connsiteX37" fmla="*/ 4487333 w 4724400"/>
              <a:gd name="connsiteY37" fmla="*/ 8467 h 846667"/>
              <a:gd name="connsiteX38" fmla="*/ 4724400 w 4724400"/>
              <a:gd name="connsiteY38" fmla="*/ 16934 h 84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724400" h="846667">
                <a:moveTo>
                  <a:pt x="0" y="846667"/>
                </a:moveTo>
                <a:cubicBezTo>
                  <a:pt x="11289" y="832556"/>
                  <a:pt x="26916" y="821015"/>
                  <a:pt x="33866" y="804334"/>
                </a:cubicBezTo>
                <a:cubicBezTo>
                  <a:pt x="41541" y="785913"/>
                  <a:pt x="37846" y="764512"/>
                  <a:pt x="42333" y="745067"/>
                </a:cubicBezTo>
                <a:cubicBezTo>
                  <a:pt x="46347" y="727675"/>
                  <a:pt x="53622" y="711200"/>
                  <a:pt x="59266" y="694267"/>
                </a:cubicBezTo>
                <a:lnTo>
                  <a:pt x="67733" y="668867"/>
                </a:lnTo>
                <a:lnTo>
                  <a:pt x="76200" y="643467"/>
                </a:lnTo>
                <a:cubicBezTo>
                  <a:pt x="83291" y="593827"/>
                  <a:pt x="85267" y="565466"/>
                  <a:pt x="101600" y="516467"/>
                </a:cubicBezTo>
                <a:cubicBezTo>
                  <a:pt x="107244" y="499534"/>
                  <a:pt x="103681" y="475568"/>
                  <a:pt x="118533" y="465667"/>
                </a:cubicBezTo>
                <a:cubicBezTo>
                  <a:pt x="150575" y="444306"/>
                  <a:pt x="136738" y="455929"/>
                  <a:pt x="160866" y="431800"/>
                </a:cubicBezTo>
                <a:cubicBezTo>
                  <a:pt x="167440" y="412078"/>
                  <a:pt x="187049" y="338405"/>
                  <a:pt x="211666" y="330200"/>
                </a:cubicBezTo>
                <a:lnTo>
                  <a:pt x="237066" y="321734"/>
                </a:lnTo>
                <a:cubicBezTo>
                  <a:pt x="242711" y="316089"/>
                  <a:pt x="249013" y="311034"/>
                  <a:pt x="254000" y="304800"/>
                </a:cubicBezTo>
                <a:cubicBezTo>
                  <a:pt x="260357" y="296854"/>
                  <a:pt x="262987" y="285757"/>
                  <a:pt x="270933" y="279400"/>
                </a:cubicBezTo>
                <a:cubicBezTo>
                  <a:pt x="277902" y="273825"/>
                  <a:pt x="287866" y="273756"/>
                  <a:pt x="296333" y="270934"/>
                </a:cubicBezTo>
                <a:cubicBezTo>
                  <a:pt x="307622" y="259645"/>
                  <a:pt x="314712" y="240939"/>
                  <a:pt x="330200" y="237067"/>
                </a:cubicBezTo>
                <a:cubicBezTo>
                  <a:pt x="381379" y="224271"/>
                  <a:pt x="353032" y="232278"/>
                  <a:pt x="414866" y="211667"/>
                </a:cubicBezTo>
                <a:lnTo>
                  <a:pt x="465666" y="194734"/>
                </a:lnTo>
                <a:cubicBezTo>
                  <a:pt x="474133" y="191912"/>
                  <a:pt x="482178" y="187075"/>
                  <a:pt x="491066" y="186267"/>
                </a:cubicBezTo>
                <a:lnTo>
                  <a:pt x="584200" y="177800"/>
                </a:lnTo>
                <a:cubicBezTo>
                  <a:pt x="704899" y="137568"/>
                  <a:pt x="579312" y="177987"/>
                  <a:pt x="668866" y="152400"/>
                </a:cubicBezTo>
                <a:cubicBezTo>
                  <a:pt x="677447" y="149948"/>
                  <a:pt x="685554" y="145870"/>
                  <a:pt x="694266" y="143934"/>
                </a:cubicBezTo>
                <a:cubicBezTo>
                  <a:pt x="711024" y="140210"/>
                  <a:pt x="728280" y="139064"/>
                  <a:pt x="745066" y="135467"/>
                </a:cubicBezTo>
                <a:cubicBezTo>
                  <a:pt x="912898" y="99503"/>
                  <a:pt x="720531" y="133994"/>
                  <a:pt x="872066" y="110067"/>
                </a:cubicBezTo>
                <a:cubicBezTo>
                  <a:pt x="905980" y="104712"/>
                  <a:pt x="939358" y="94454"/>
                  <a:pt x="973666" y="93134"/>
                </a:cubicBezTo>
                <a:lnTo>
                  <a:pt x="1193800" y="84667"/>
                </a:lnTo>
                <a:cubicBezTo>
                  <a:pt x="1207911" y="81845"/>
                  <a:pt x="1221887" y="78235"/>
                  <a:pt x="1236133" y="76200"/>
                </a:cubicBezTo>
                <a:cubicBezTo>
                  <a:pt x="1344926" y="60658"/>
                  <a:pt x="1402850" y="65748"/>
                  <a:pt x="1532466" y="59267"/>
                </a:cubicBezTo>
                <a:cubicBezTo>
                  <a:pt x="1603698" y="55705"/>
                  <a:pt x="1673243" y="48778"/>
                  <a:pt x="1744133" y="42334"/>
                </a:cubicBezTo>
                <a:cubicBezTo>
                  <a:pt x="1935270" y="55075"/>
                  <a:pt x="1892046" y="56306"/>
                  <a:pt x="2150533" y="42334"/>
                </a:cubicBezTo>
                <a:cubicBezTo>
                  <a:pt x="2162152" y="41706"/>
                  <a:pt x="2172951" y="35949"/>
                  <a:pt x="2184400" y="33867"/>
                </a:cubicBezTo>
                <a:cubicBezTo>
                  <a:pt x="2204034" y="30297"/>
                  <a:pt x="2223911" y="28222"/>
                  <a:pt x="2243666" y="25400"/>
                </a:cubicBezTo>
                <a:cubicBezTo>
                  <a:pt x="2305755" y="28222"/>
                  <a:pt x="2367780" y="33867"/>
                  <a:pt x="2429933" y="33867"/>
                </a:cubicBezTo>
                <a:cubicBezTo>
                  <a:pt x="3018557" y="33867"/>
                  <a:pt x="2599998" y="14622"/>
                  <a:pt x="2946400" y="33867"/>
                </a:cubicBezTo>
                <a:lnTo>
                  <a:pt x="3251200" y="25400"/>
                </a:lnTo>
                <a:cubicBezTo>
                  <a:pt x="3309737" y="22909"/>
                  <a:pt x="3348345" y="16361"/>
                  <a:pt x="3403600" y="8467"/>
                </a:cubicBezTo>
                <a:cubicBezTo>
                  <a:pt x="3426178" y="11289"/>
                  <a:pt x="3448580" y="16934"/>
                  <a:pt x="3471333" y="16934"/>
                </a:cubicBezTo>
                <a:cubicBezTo>
                  <a:pt x="3960996" y="16934"/>
                  <a:pt x="3852874" y="25347"/>
                  <a:pt x="4106333" y="0"/>
                </a:cubicBezTo>
                <a:lnTo>
                  <a:pt x="4487333" y="8467"/>
                </a:lnTo>
                <a:cubicBezTo>
                  <a:pt x="4809999" y="19047"/>
                  <a:pt x="4462732" y="16934"/>
                  <a:pt x="4724400" y="16934"/>
                </a:cubicBezTo>
              </a:path>
            </a:pathLst>
          </a:custGeom>
          <a:ln w="57150"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a:xfrm>
            <a:off x="838207" y="4171411"/>
            <a:ext cx="3616754" cy="427023"/>
          </a:xfrm>
          <a:custGeom>
            <a:avLst/>
            <a:gdLst>
              <a:gd name="connsiteX0" fmla="*/ 0 w 4732867"/>
              <a:gd name="connsiteY0" fmla="*/ 0 h 558800"/>
              <a:gd name="connsiteX1" fmla="*/ 42333 w 4732867"/>
              <a:gd name="connsiteY1" fmla="*/ 25400 h 558800"/>
              <a:gd name="connsiteX2" fmla="*/ 50800 w 4732867"/>
              <a:gd name="connsiteY2" fmla="*/ 50800 h 558800"/>
              <a:gd name="connsiteX3" fmla="*/ 84667 w 4732867"/>
              <a:gd name="connsiteY3" fmla="*/ 93133 h 558800"/>
              <a:gd name="connsiteX4" fmla="*/ 101600 w 4732867"/>
              <a:gd name="connsiteY4" fmla="*/ 143933 h 558800"/>
              <a:gd name="connsiteX5" fmla="*/ 118533 w 4732867"/>
              <a:gd name="connsiteY5" fmla="*/ 211667 h 558800"/>
              <a:gd name="connsiteX6" fmla="*/ 135467 w 4732867"/>
              <a:gd name="connsiteY6" fmla="*/ 228600 h 558800"/>
              <a:gd name="connsiteX7" fmla="*/ 160867 w 4732867"/>
              <a:gd name="connsiteY7" fmla="*/ 270933 h 558800"/>
              <a:gd name="connsiteX8" fmla="*/ 169333 w 4732867"/>
              <a:gd name="connsiteY8" fmla="*/ 296333 h 558800"/>
              <a:gd name="connsiteX9" fmla="*/ 203200 w 4732867"/>
              <a:gd name="connsiteY9" fmla="*/ 338667 h 558800"/>
              <a:gd name="connsiteX10" fmla="*/ 262467 w 4732867"/>
              <a:gd name="connsiteY10" fmla="*/ 397933 h 558800"/>
              <a:gd name="connsiteX11" fmla="*/ 304800 w 4732867"/>
              <a:gd name="connsiteY11" fmla="*/ 431800 h 558800"/>
              <a:gd name="connsiteX12" fmla="*/ 355600 w 4732867"/>
              <a:gd name="connsiteY12" fmla="*/ 448733 h 558800"/>
              <a:gd name="connsiteX13" fmla="*/ 381000 w 4732867"/>
              <a:gd name="connsiteY13" fmla="*/ 457200 h 558800"/>
              <a:gd name="connsiteX14" fmla="*/ 406400 w 4732867"/>
              <a:gd name="connsiteY14" fmla="*/ 465667 h 558800"/>
              <a:gd name="connsiteX15" fmla="*/ 524933 w 4732867"/>
              <a:gd name="connsiteY15" fmla="*/ 482600 h 558800"/>
              <a:gd name="connsiteX16" fmla="*/ 584200 w 4732867"/>
              <a:gd name="connsiteY16" fmla="*/ 499533 h 558800"/>
              <a:gd name="connsiteX17" fmla="*/ 668867 w 4732867"/>
              <a:gd name="connsiteY17" fmla="*/ 508000 h 558800"/>
              <a:gd name="connsiteX18" fmla="*/ 863600 w 4732867"/>
              <a:gd name="connsiteY18" fmla="*/ 516467 h 558800"/>
              <a:gd name="connsiteX19" fmla="*/ 1083733 w 4732867"/>
              <a:gd name="connsiteY19" fmla="*/ 524933 h 558800"/>
              <a:gd name="connsiteX20" fmla="*/ 1261533 w 4732867"/>
              <a:gd name="connsiteY20" fmla="*/ 541867 h 558800"/>
              <a:gd name="connsiteX21" fmla="*/ 1684867 w 4732867"/>
              <a:gd name="connsiteY21" fmla="*/ 533400 h 558800"/>
              <a:gd name="connsiteX22" fmla="*/ 2015067 w 4732867"/>
              <a:gd name="connsiteY22" fmla="*/ 541867 h 558800"/>
              <a:gd name="connsiteX23" fmla="*/ 2209800 w 4732867"/>
              <a:gd name="connsiteY23" fmla="*/ 558800 h 558800"/>
              <a:gd name="connsiteX24" fmla="*/ 2302933 w 4732867"/>
              <a:gd name="connsiteY24" fmla="*/ 550333 h 558800"/>
              <a:gd name="connsiteX25" fmla="*/ 2548467 w 4732867"/>
              <a:gd name="connsiteY25" fmla="*/ 533400 h 558800"/>
              <a:gd name="connsiteX26" fmla="*/ 2777067 w 4732867"/>
              <a:gd name="connsiteY26" fmla="*/ 541867 h 558800"/>
              <a:gd name="connsiteX27" fmla="*/ 3640667 w 4732867"/>
              <a:gd name="connsiteY27" fmla="*/ 558800 h 558800"/>
              <a:gd name="connsiteX28" fmla="*/ 3818467 w 4732867"/>
              <a:gd name="connsiteY28" fmla="*/ 550333 h 558800"/>
              <a:gd name="connsiteX29" fmla="*/ 3843867 w 4732867"/>
              <a:gd name="connsiteY29" fmla="*/ 541867 h 558800"/>
              <a:gd name="connsiteX30" fmla="*/ 4732867 w 4732867"/>
              <a:gd name="connsiteY30" fmla="*/ 533400 h 55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732867" h="558800">
                <a:moveTo>
                  <a:pt x="0" y="0"/>
                </a:moveTo>
                <a:cubicBezTo>
                  <a:pt x="14111" y="8467"/>
                  <a:pt x="30697" y="13764"/>
                  <a:pt x="42333" y="25400"/>
                </a:cubicBezTo>
                <a:cubicBezTo>
                  <a:pt x="48644" y="31711"/>
                  <a:pt x="46809" y="42818"/>
                  <a:pt x="50800" y="50800"/>
                </a:cubicBezTo>
                <a:cubicBezTo>
                  <a:pt x="61482" y="72163"/>
                  <a:pt x="68915" y="77382"/>
                  <a:pt x="84667" y="93133"/>
                </a:cubicBezTo>
                <a:cubicBezTo>
                  <a:pt x="90311" y="110066"/>
                  <a:pt x="98099" y="126430"/>
                  <a:pt x="101600" y="143933"/>
                </a:cubicBezTo>
                <a:cubicBezTo>
                  <a:pt x="103420" y="153032"/>
                  <a:pt x="110724" y="198653"/>
                  <a:pt x="118533" y="211667"/>
                </a:cubicBezTo>
                <a:cubicBezTo>
                  <a:pt x="122640" y="218512"/>
                  <a:pt x="129822" y="222956"/>
                  <a:pt x="135467" y="228600"/>
                </a:cubicBezTo>
                <a:cubicBezTo>
                  <a:pt x="159450" y="300553"/>
                  <a:pt x="126001" y="212824"/>
                  <a:pt x="160867" y="270933"/>
                </a:cubicBezTo>
                <a:cubicBezTo>
                  <a:pt x="165459" y="278586"/>
                  <a:pt x="165342" y="288351"/>
                  <a:pt x="169333" y="296333"/>
                </a:cubicBezTo>
                <a:cubicBezTo>
                  <a:pt x="180012" y="317691"/>
                  <a:pt x="187452" y="322918"/>
                  <a:pt x="203200" y="338667"/>
                </a:cubicBezTo>
                <a:cubicBezTo>
                  <a:pt x="222360" y="396144"/>
                  <a:pt x="194534" y="329996"/>
                  <a:pt x="262467" y="397933"/>
                </a:cubicBezTo>
                <a:cubicBezTo>
                  <a:pt x="276542" y="412009"/>
                  <a:pt x="285573" y="423255"/>
                  <a:pt x="304800" y="431800"/>
                </a:cubicBezTo>
                <a:cubicBezTo>
                  <a:pt x="321111" y="439049"/>
                  <a:pt x="338667" y="443089"/>
                  <a:pt x="355600" y="448733"/>
                </a:cubicBezTo>
                <a:lnTo>
                  <a:pt x="381000" y="457200"/>
                </a:lnTo>
                <a:cubicBezTo>
                  <a:pt x="389467" y="460022"/>
                  <a:pt x="397597" y="464200"/>
                  <a:pt x="406400" y="465667"/>
                </a:cubicBezTo>
                <a:cubicBezTo>
                  <a:pt x="479644" y="477873"/>
                  <a:pt x="440166" y="472004"/>
                  <a:pt x="524933" y="482600"/>
                </a:cubicBezTo>
                <a:cubicBezTo>
                  <a:pt x="543031" y="488633"/>
                  <a:pt x="565589" y="496874"/>
                  <a:pt x="584200" y="499533"/>
                </a:cubicBezTo>
                <a:cubicBezTo>
                  <a:pt x="612278" y="503544"/>
                  <a:pt x="640556" y="506284"/>
                  <a:pt x="668867" y="508000"/>
                </a:cubicBezTo>
                <a:cubicBezTo>
                  <a:pt x="733720" y="511931"/>
                  <a:pt x="798682" y="513817"/>
                  <a:pt x="863600" y="516467"/>
                </a:cubicBezTo>
                <a:lnTo>
                  <a:pt x="1083733" y="524933"/>
                </a:lnTo>
                <a:cubicBezTo>
                  <a:pt x="1122042" y="529190"/>
                  <a:pt x="1229766" y="541867"/>
                  <a:pt x="1261533" y="541867"/>
                </a:cubicBezTo>
                <a:cubicBezTo>
                  <a:pt x="1402673" y="541867"/>
                  <a:pt x="1543756" y="536222"/>
                  <a:pt x="1684867" y="533400"/>
                </a:cubicBezTo>
                <a:cubicBezTo>
                  <a:pt x="1794934" y="536222"/>
                  <a:pt x="1905093" y="536546"/>
                  <a:pt x="2015067" y="541867"/>
                </a:cubicBezTo>
                <a:cubicBezTo>
                  <a:pt x="2080147" y="545016"/>
                  <a:pt x="2209800" y="558800"/>
                  <a:pt x="2209800" y="558800"/>
                </a:cubicBezTo>
                <a:cubicBezTo>
                  <a:pt x="2240844" y="555978"/>
                  <a:pt x="2271835" y="552478"/>
                  <a:pt x="2302933" y="550333"/>
                </a:cubicBezTo>
                <a:lnTo>
                  <a:pt x="2548467" y="533400"/>
                </a:lnTo>
                <a:lnTo>
                  <a:pt x="2777067" y="541867"/>
                </a:lnTo>
                <a:lnTo>
                  <a:pt x="3640667" y="558800"/>
                </a:lnTo>
                <a:cubicBezTo>
                  <a:pt x="3699934" y="555978"/>
                  <a:pt x="3759338" y="555260"/>
                  <a:pt x="3818467" y="550333"/>
                </a:cubicBezTo>
                <a:cubicBezTo>
                  <a:pt x="3827361" y="549592"/>
                  <a:pt x="3834944" y="542035"/>
                  <a:pt x="3843867" y="541867"/>
                </a:cubicBezTo>
                <a:lnTo>
                  <a:pt x="4732867" y="533400"/>
                </a:lnTo>
              </a:path>
            </a:pathLst>
          </a:custGeom>
          <a:ln w="5715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a:off x="855138" y="4569348"/>
            <a:ext cx="3564995" cy="756995"/>
          </a:xfrm>
          <a:custGeom>
            <a:avLst/>
            <a:gdLst>
              <a:gd name="connsiteX0" fmla="*/ 0 w 4665134"/>
              <a:gd name="connsiteY0" fmla="*/ 0 h 990600"/>
              <a:gd name="connsiteX1" fmla="*/ 25400 w 4665134"/>
              <a:gd name="connsiteY1" fmla="*/ 101600 h 990600"/>
              <a:gd name="connsiteX2" fmla="*/ 42334 w 4665134"/>
              <a:gd name="connsiteY2" fmla="*/ 152400 h 990600"/>
              <a:gd name="connsiteX3" fmla="*/ 50800 w 4665134"/>
              <a:gd name="connsiteY3" fmla="*/ 177800 h 990600"/>
              <a:gd name="connsiteX4" fmla="*/ 59267 w 4665134"/>
              <a:gd name="connsiteY4" fmla="*/ 220134 h 990600"/>
              <a:gd name="connsiteX5" fmla="*/ 67734 w 4665134"/>
              <a:gd name="connsiteY5" fmla="*/ 296334 h 990600"/>
              <a:gd name="connsiteX6" fmla="*/ 84667 w 4665134"/>
              <a:gd name="connsiteY6" fmla="*/ 381000 h 990600"/>
              <a:gd name="connsiteX7" fmla="*/ 101600 w 4665134"/>
              <a:gd name="connsiteY7" fmla="*/ 397934 h 990600"/>
              <a:gd name="connsiteX8" fmla="*/ 127000 w 4665134"/>
              <a:gd name="connsiteY8" fmla="*/ 474134 h 990600"/>
              <a:gd name="connsiteX9" fmla="*/ 135467 w 4665134"/>
              <a:gd name="connsiteY9" fmla="*/ 499534 h 990600"/>
              <a:gd name="connsiteX10" fmla="*/ 152400 w 4665134"/>
              <a:gd name="connsiteY10" fmla="*/ 524934 h 990600"/>
              <a:gd name="connsiteX11" fmla="*/ 169334 w 4665134"/>
              <a:gd name="connsiteY11" fmla="*/ 575734 h 990600"/>
              <a:gd name="connsiteX12" fmla="*/ 203200 w 4665134"/>
              <a:gd name="connsiteY12" fmla="*/ 626534 h 990600"/>
              <a:gd name="connsiteX13" fmla="*/ 220134 w 4665134"/>
              <a:gd name="connsiteY13" fmla="*/ 643467 h 990600"/>
              <a:gd name="connsiteX14" fmla="*/ 287867 w 4665134"/>
              <a:gd name="connsiteY14" fmla="*/ 728134 h 990600"/>
              <a:gd name="connsiteX15" fmla="*/ 338667 w 4665134"/>
              <a:gd name="connsiteY15" fmla="*/ 762000 h 990600"/>
              <a:gd name="connsiteX16" fmla="*/ 389467 w 4665134"/>
              <a:gd name="connsiteY16" fmla="*/ 778934 h 990600"/>
              <a:gd name="connsiteX17" fmla="*/ 465667 w 4665134"/>
              <a:gd name="connsiteY17" fmla="*/ 812800 h 990600"/>
              <a:gd name="connsiteX18" fmla="*/ 516467 w 4665134"/>
              <a:gd name="connsiteY18" fmla="*/ 829734 h 990600"/>
              <a:gd name="connsiteX19" fmla="*/ 541867 w 4665134"/>
              <a:gd name="connsiteY19" fmla="*/ 838200 h 990600"/>
              <a:gd name="connsiteX20" fmla="*/ 643467 w 4665134"/>
              <a:gd name="connsiteY20" fmla="*/ 846667 h 990600"/>
              <a:gd name="connsiteX21" fmla="*/ 694267 w 4665134"/>
              <a:gd name="connsiteY21" fmla="*/ 863600 h 990600"/>
              <a:gd name="connsiteX22" fmla="*/ 838200 w 4665134"/>
              <a:gd name="connsiteY22" fmla="*/ 880534 h 990600"/>
              <a:gd name="connsiteX23" fmla="*/ 1016000 w 4665134"/>
              <a:gd name="connsiteY23" fmla="*/ 905934 h 990600"/>
              <a:gd name="connsiteX24" fmla="*/ 1193800 w 4665134"/>
              <a:gd name="connsiteY24" fmla="*/ 914400 h 990600"/>
              <a:gd name="connsiteX25" fmla="*/ 1253067 w 4665134"/>
              <a:gd name="connsiteY25" fmla="*/ 922867 h 990600"/>
              <a:gd name="connsiteX26" fmla="*/ 1329267 w 4665134"/>
              <a:gd name="connsiteY26" fmla="*/ 931334 h 990600"/>
              <a:gd name="connsiteX27" fmla="*/ 1354667 w 4665134"/>
              <a:gd name="connsiteY27" fmla="*/ 939800 h 990600"/>
              <a:gd name="connsiteX28" fmla="*/ 1405467 w 4665134"/>
              <a:gd name="connsiteY28" fmla="*/ 948267 h 990600"/>
              <a:gd name="connsiteX29" fmla="*/ 1456267 w 4665134"/>
              <a:gd name="connsiteY29" fmla="*/ 939800 h 990600"/>
              <a:gd name="connsiteX30" fmla="*/ 1490134 w 4665134"/>
              <a:gd name="connsiteY30" fmla="*/ 931334 h 990600"/>
              <a:gd name="connsiteX31" fmla="*/ 1651000 w 4665134"/>
              <a:gd name="connsiteY31" fmla="*/ 948267 h 990600"/>
              <a:gd name="connsiteX32" fmla="*/ 1735667 w 4665134"/>
              <a:gd name="connsiteY32" fmla="*/ 956734 h 990600"/>
              <a:gd name="connsiteX33" fmla="*/ 1964267 w 4665134"/>
              <a:gd name="connsiteY33" fmla="*/ 948267 h 990600"/>
              <a:gd name="connsiteX34" fmla="*/ 2057400 w 4665134"/>
              <a:gd name="connsiteY34" fmla="*/ 939800 h 990600"/>
              <a:gd name="connsiteX35" fmla="*/ 2548467 w 4665134"/>
              <a:gd name="connsiteY35" fmla="*/ 956734 h 990600"/>
              <a:gd name="connsiteX36" fmla="*/ 2997200 w 4665134"/>
              <a:gd name="connsiteY36" fmla="*/ 965200 h 990600"/>
              <a:gd name="connsiteX37" fmla="*/ 3217334 w 4665134"/>
              <a:gd name="connsiteY37" fmla="*/ 956734 h 990600"/>
              <a:gd name="connsiteX38" fmla="*/ 3403600 w 4665134"/>
              <a:gd name="connsiteY38" fmla="*/ 948267 h 990600"/>
              <a:gd name="connsiteX39" fmla="*/ 3970867 w 4665134"/>
              <a:gd name="connsiteY39" fmla="*/ 956734 h 990600"/>
              <a:gd name="connsiteX40" fmla="*/ 4038600 w 4665134"/>
              <a:gd name="connsiteY40" fmla="*/ 965200 h 990600"/>
              <a:gd name="connsiteX41" fmla="*/ 4080934 w 4665134"/>
              <a:gd name="connsiteY41" fmla="*/ 973667 h 990600"/>
              <a:gd name="connsiteX42" fmla="*/ 4478867 w 4665134"/>
              <a:gd name="connsiteY42" fmla="*/ 990600 h 990600"/>
              <a:gd name="connsiteX43" fmla="*/ 4546600 w 4665134"/>
              <a:gd name="connsiteY43" fmla="*/ 982134 h 990600"/>
              <a:gd name="connsiteX44" fmla="*/ 4597400 w 4665134"/>
              <a:gd name="connsiteY44" fmla="*/ 973667 h 990600"/>
              <a:gd name="connsiteX45" fmla="*/ 4665134 w 4665134"/>
              <a:gd name="connsiteY45" fmla="*/ 973667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665134" h="990600">
                <a:moveTo>
                  <a:pt x="0" y="0"/>
                </a:moveTo>
                <a:cubicBezTo>
                  <a:pt x="36107" y="90265"/>
                  <a:pt x="-658" y="-11318"/>
                  <a:pt x="25400" y="101600"/>
                </a:cubicBezTo>
                <a:cubicBezTo>
                  <a:pt x="29414" y="118992"/>
                  <a:pt x="36690" y="135467"/>
                  <a:pt x="42334" y="152400"/>
                </a:cubicBezTo>
                <a:cubicBezTo>
                  <a:pt x="45156" y="160867"/>
                  <a:pt x="49050" y="169049"/>
                  <a:pt x="50800" y="177800"/>
                </a:cubicBezTo>
                <a:cubicBezTo>
                  <a:pt x="53622" y="191911"/>
                  <a:pt x="57232" y="205888"/>
                  <a:pt x="59267" y="220134"/>
                </a:cubicBezTo>
                <a:cubicBezTo>
                  <a:pt x="62881" y="245433"/>
                  <a:pt x="64564" y="270975"/>
                  <a:pt x="67734" y="296334"/>
                </a:cubicBezTo>
                <a:cubicBezTo>
                  <a:pt x="68971" y="306229"/>
                  <a:pt x="73687" y="362699"/>
                  <a:pt x="84667" y="381000"/>
                </a:cubicBezTo>
                <a:cubicBezTo>
                  <a:pt x="88774" y="387845"/>
                  <a:pt x="95956" y="392289"/>
                  <a:pt x="101600" y="397934"/>
                </a:cubicBezTo>
                <a:lnTo>
                  <a:pt x="127000" y="474134"/>
                </a:lnTo>
                <a:cubicBezTo>
                  <a:pt x="129822" y="482601"/>
                  <a:pt x="130517" y="492108"/>
                  <a:pt x="135467" y="499534"/>
                </a:cubicBezTo>
                <a:cubicBezTo>
                  <a:pt x="141111" y="508001"/>
                  <a:pt x="148267" y="515635"/>
                  <a:pt x="152400" y="524934"/>
                </a:cubicBezTo>
                <a:cubicBezTo>
                  <a:pt x="159649" y="541245"/>
                  <a:pt x="159433" y="560882"/>
                  <a:pt x="169334" y="575734"/>
                </a:cubicBezTo>
                <a:cubicBezTo>
                  <a:pt x="180623" y="592667"/>
                  <a:pt x="188809" y="612144"/>
                  <a:pt x="203200" y="626534"/>
                </a:cubicBezTo>
                <a:cubicBezTo>
                  <a:pt x="208845" y="632178"/>
                  <a:pt x="215344" y="637081"/>
                  <a:pt x="220134" y="643467"/>
                </a:cubicBezTo>
                <a:cubicBezTo>
                  <a:pt x="242780" y="673661"/>
                  <a:pt x="255359" y="706462"/>
                  <a:pt x="287867" y="728134"/>
                </a:cubicBezTo>
                <a:cubicBezTo>
                  <a:pt x="304800" y="739423"/>
                  <a:pt x="319360" y="755564"/>
                  <a:pt x="338667" y="762000"/>
                </a:cubicBezTo>
                <a:cubicBezTo>
                  <a:pt x="355600" y="767645"/>
                  <a:pt x="374615" y="769033"/>
                  <a:pt x="389467" y="778934"/>
                </a:cubicBezTo>
                <a:cubicBezTo>
                  <a:pt x="429719" y="805768"/>
                  <a:pt x="405212" y="792648"/>
                  <a:pt x="465667" y="812800"/>
                </a:cubicBezTo>
                <a:lnTo>
                  <a:pt x="516467" y="829734"/>
                </a:lnTo>
                <a:cubicBezTo>
                  <a:pt x="524934" y="832556"/>
                  <a:pt x="532973" y="837459"/>
                  <a:pt x="541867" y="838200"/>
                </a:cubicBezTo>
                <a:lnTo>
                  <a:pt x="643467" y="846667"/>
                </a:lnTo>
                <a:lnTo>
                  <a:pt x="694267" y="863600"/>
                </a:lnTo>
                <a:cubicBezTo>
                  <a:pt x="757249" y="884594"/>
                  <a:pt x="710751" y="871430"/>
                  <a:pt x="838200" y="880534"/>
                </a:cubicBezTo>
                <a:cubicBezTo>
                  <a:pt x="901105" y="893114"/>
                  <a:pt x="942314" y="902425"/>
                  <a:pt x="1016000" y="905934"/>
                </a:cubicBezTo>
                <a:lnTo>
                  <a:pt x="1193800" y="914400"/>
                </a:lnTo>
                <a:lnTo>
                  <a:pt x="1253067" y="922867"/>
                </a:lnTo>
                <a:cubicBezTo>
                  <a:pt x="1278426" y="926037"/>
                  <a:pt x="1304058" y="927133"/>
                  <a:pt x="1329267" y="931334"/>
                </a:cubicBezTo>
                <a:cubicBezTo>
                  <a:pt x="1338070" y="932801"/>
                  <a:pt x="1345955" y="937864"/>
                  <a:pt x="1354667" y="939800"/>
                </a:cubicBezTo>
                <a:cubicBezTo>
                  <a:pt x="1371425" y="943524"/>
                  <a:pt x="1388534" y="945445"/>
                  <a:pt x="1405467" y="948267"/>
                </a:cubicBezTo>
                <a:cubicBezTo>
                  <a:pt x="1422400" y="945445"/>
                  <a:pt x="1439433" y="943167"/>
                  <a:pt x="1456267" y="939800"/>
                </a:cubicBezTo>
                <a:cubicBezTo>
                  <a:pt x="1467677" y="937518"/>
                  <a:pt x="1478498" y="931334"/>
                  <a:pt x="1490134" y="931334"/>
                </a:cubicBezTo>
                <a:cubicBezTo>
                  <a:pt x="1559484" y="931334"/>
                  <a:pt x="1588707" y="940938"/>
                  <a:pt x="1651000" y="948267"/>
                </a:cubicBezTo>
                <a:cubicBezTo>
                  <a:pt x="1679169" y="951581"/>
                  <a:pt x="1707445" y="953912"/>
                  <a:pt x="1735667" y="956734"/>
                </a:cubicBezTo>
                <a:lnTo>
                  <a:pt x="1964267" y="948267"/>
                </a:lnTo>
                <a:cubicBezTo>
                  <a:pt x="1995396" y="946629"/>
                  <a:pt x="2026228" y="939800"/>
                  <a:pt x="2057400" y="939800"/>
                </a:cubicBezTo>
                <a:cubicBezTo>
                  <a:pt x="2317539" y="939800"/>
                  <a:pt x="2321508" y="950762"/>
                  <a:pt x="2548467" y="956734"/>
                </a:cubicBezTo>
                <a:lnTo>
                  <a:pt x="2997200" y="965200"/>
                </a:lnTo>
                <a:lnTo>
                  <a:pt x="3217334" y="956734"/>
                </a:lnTo>
                <a:cubicBezTo>
                  <a:pt x="3279433" y="954147"/>
                  <a:pt x="3341447" y="948267"/>
                  <a:pt x="3403600" y="948267"/>
                </a:cubicBezTo>
                <a:cubicBezTo>
                  <a:pt x="3592710" y="948267"/>
                  <a:pt x="3781778" y="953912"/>
                  <a:pt x="3970867" y="956734"/>
                </a:cubicBezTo>
                <a:cubicBezTo>
                  <a:pt x="3993445" y="959556"/>
                  <a:pt x="4016111" y="961740"/>
                  <a:pt x="4038600" y="965200"/>
                </a:cubicBezTo>
                <a:cubicBezTo>
                  <a:pt x="4052823" y="967388"/>
                  <a:pt x="4066586" y="972563"/>
                  <a:pt x="4080934" y="973667"/>
                </a:cubicBezTo>
                <a:cubicBezTo>
                  <a:pt x="4140754" y="978269"/>
                  <a:pt x="4436234" y="988960"/>
                  <a:pt x="4478867" y="990600"/>
                </a:cubicBezTo>
                <a:lnTo>
                  <a:pt x="4546600" y="982134"/>
                </a:lnTo>
                <a:cubicBezTo>
                  <a:pt x="4563594" y="979706"/>
                  <a:pt x="4580277" y="974890"/>
                  <a:pt x="4597400" y="973667"/>
                </a:cubicBezTo>
                <a:cubicBezTo>
                  <a:pt x="4619921" y="972058"/>
                  <a:pt x="4642556" y="973667"/>
                  <a:pt x="4665134" y="973667"/>
                </a:cubicBezTo>
              </a:path>
            </a:pathLst>
          </a:custGeom>
          <a:ln w="5715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3320894" y="2269523"/>
            <a:ext cx="1217775" cy="6924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a:buChar char="•"/>
            </a:pPr>
            <a:r>
              <a:rPr lang="en-US" sz="1300" dirty="0">
                <a:solidFill>
                  <a:srgbClr val="008000"/>
                </a:solidFill>
              </a:rPr>
              <a:t>Target =1</a:t>
            </a:r>
          </a:p>
          <a:p>
            <a:pPr marL="285750" indent="-285750">
              <a:buFont typeface="Arial"/>
              <a:buChar char="•"/>
            </a:pPr>
            <a:r>
              <a:rPr lang="en-US" sz="1300" dirty="0">
                <a:solidFill>
                  <a:schemeClr val="accent1"/>
                </a:solidFill>
              </a:rPr>
              <a:t>Overall</a:t>
            </a:r>
          </a:p>
          <a:p>
            <a:pPr marL="285750" indent="-285750">
              <a:buFont typeface="Arial"/>
              <a:buChar char="•"/>
            </a:pPr>
            <a:r>
              <a:rPr lang="en-US" sz="1300" dirty="0">
                <a:solidFill>
                  <a:srgbClr val="FF0000"/>
                </a:solidFill>
              </a:rPr>
              <a:t>Target =0</a:t>
            </a:r>
          </a:p>
        </p:txBody>
      </p:sp>
      <p:sp>
        <p:nvSpPr>
          <p:cNvPr id="28" name="Rectangle 27"/>
          <p:cNvSpPr/>
          <p:nvPr/>
        </p:nvSpPr>
        <p:spPr>
          <a:xfrm>
            <a:off x="807824" y="1565905"/>
            <a:ext cx="3657600" cy="26289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Tree number(500) </a:t>
            </a:r>
            <a:r>
              <a:rPr lang="en-US" sz="1400" dirty="0" err="1">
                <a:solidFill>
                  <a:schemeClr val="tx1"/>
                </a:solidFill>
              </a:rPr>
              <a:t>vs</a:t>
            </a:r>
            <a:r>
              <a:rPr lang="en-US" sz="1400" dirty="0">
                <a:solidFill>
                  <a:schemeClr val="tx1"/>
                </a:solidFill>
              </a:rPr>
              <a:t> Misclassification Error</a:t>
            </a:r>
          </a:p>
        </p:txBody>
      </p:sp>
    </p:spTree>
    <p:extLst>
      <p:ext uri="{BB962C8B-B14F-4D97-AF65-F5344CB8AC3E}">
        <p14:creationId xmlns:p14="http://schemas.microsoft.com/office/powerpoint/2010/main" val="201727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arn(inVertical)">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par>
                                <p:cTn id="31" presetID="3" presetClass="entr" presetSubtype="1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0" grpId="0" animBg="1"/>
      <p:bldP spid="8"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76200"/>
            <a:ext cx="8229600" cy="1143000"/>
          </a:xfrm>
          <a:prstGeom prst="rect">
            <a:avLst/>
          </a:prstGeom>
          <a:noFill/>
          <a:ln>
            <a:noFill/>
          </a:ln>
        </p:spPr>
        <p:txBody>
          <a:bodyPr lIns="91425" tIns="45700" rIns="91425" bIns="45700" anchor="ctr" anchorCtr="0">
            <a:noAutofit/>
          </a:bodyPr>
          <a:lstStyle/>
          <a:p>
            <a:pPr lvl="0" algn="l">
              <a:spcBef>
                <a:spcPts val="0"/>
              </a:spcBef>
              <a:buClr>
                <a:schemeClr val="dk1"/>
              </a:buClr>
              <a:buSzPct val="25000"/>
            </a:pPr>
            <a:r>
              <a:rPr lang="en-US" sz="4000" b="1" i="0" u="none" strike="noStrike" cap="none" baseline="0" dirty="0">
                <a:latin typeface="+mn-lt"/>
                <a:ea typeface="Calibri"/>
                <a:cs typeface="Calibri"/>
                <a:sym typeface="Calibri"/>
              </a:rPr>
              <a:t> </a:t>
            </a:r>
            <a:r>
              <a:rPr lang="en-US" sz="4000" b="1" i="0" u="none" strike="noStrike" cap="none" baseline="0" dirty="0" err="1">
                <a:latin typeface="+mn-lt"/>
                <a:ea typeface="Calibri"/>
                <a:cs typeface="Calibri"/>
                <a:sym typeface="Calibri"/>
              </a:rPr>
              <a:t>XGBoost</a:t>
            </a:r>
            <a:endParaRPr lang="en-US" sz="4000" b="1" i="0" u="none" strike="noStrike" cap="none" baseline="0" dirty="0">
              <a:latin typeface="+mn-lt"/>
              <a:ea typeface="Calibri"/>
              <a:cs typeface="Calibri"/>
              <a:sym typeface="Calibri"/>
            </a:endParaRPr>
          </a:p>
        </p:txBody>
      </p:sp>
      <p:sp>
        <p:nvSpPr>
          <p:cNvPr id="7" name="Rectangle 6"/>
          <p:cNvSpPr/>
          <p:nvPr/>
        </p:nvSpPr>
        <p:spPr>
          <a:xfrm>
            <a:off x="566757" y="1219200"/>
            <a:ext cx="8411801" cy="2077492"/>
          </a:xfrm>
          <a:prstGeom prst="rect">
            <a:avLst/>
          </a:prstGeom>
        </p:spPr>
        <p:txBody>
          <a:bodyPr wrap="square">
            <a:spAutoFit/>
          </a:bodyPr>
          <a:lstStyle/>
          <a:p>
            <a:pPr marL="342900" indent="-342900">
              <a:lnSpc>
                <a:spcPct val="130000"/>
              </a:lnSpc>
              <a:buFont typeface="Arial"/>
              <a:buChar char="•"/>
            </a:pPr>
            <a:r>
              <a:rPr lang="en-US" sz="2000" dirty="0"/>
              <a:t>Additive tree model: add new trees that complement the already-built ones  </a:t>
            </a:r>
          </a:p>
          <a:p>
            <a:pPr marL="342900" indent="-342900">
              <a:lnSpc>
                <a:spcPct val="130000"/>
              </a:lnSpc>
              <a:buFont typeface="Arial"/>
              <a:buChar char="•"/>
            </a:pPr>
            <a:r>
              <a:rPr lang="en-US" sz="2000" dirty="0"/>
              <a:t>Response is t</a:t>
            </a:r>
            <a:r>
              <a:rPr lang="en-US" altLang="zh-CN" sz="2000" dirty="0"/>
              <a:t>he </a:t>
            </a:r>
            <a:r>
              <a:rPr lang="en-US" sz="2000" dirty="0"/>
              <a:t>optimal linear combination of all decision trees</a:t>
            </a:r>
          </a:p>
          <a:p>
            <a:pPr marL="342900" indent="-342900">
              <a:lnSpc>
                <a:spcPct val="130000"/>
              </a:lnSpc>
              <a:buFont typeface="Arial"/>
              <a:buChar char="•"/>
            </a:pPr>
            <a:r>
              <a:rPr lang="en-US" sz="2000" dirty="0"/>
              <a:t>Popular in </a:t>
            </a:r>
            <a:r>
              <a:rPr lang="en-US" sz="2000" dirty="0" err="1"/>
              <a:t>Kaggle</a:t>
            </a:r>
            <a:r>
              <a:rPr lang="en-US" sz="2000" dirty="0"/>
              <a:t> competitions for efficiency and accuracy </a:t>
            </a:r>
          </a:p>
          <a:p>
            <a:pPr marL="342900" indent="-342900">
              <a:lnSpc>
                <a:spcPct val="130000"/>
              </a:lnSpc>
              <a:buFont typeface="Arial"/>
              <a:buChar char="•"/>
            </a:pPr>
            <a:endParaRPr lang="en-US" sz="2000" dirty="0"/>
          </a:p>
        </p:txBody>
      </p:sp>
      <p:pic>
        <p:nvPicPr>
          <p:cNvPr id="9" name="Picture 8" descr="20131204173330.png"/>
          <p:cNvPicPr>
            <a:picLocks noChangeAspect="1"/>
          </p:cNvPicPr>
          <p:nvPr/>
        </p:nvPicPr>
        <p:blipFill>
          <a:blip r:embed="rId3"/>
          <a:stretch>
            <a:fillRect/>
          </a:stretch>
        </p:blipFill>
        <p:spPr>
          <a:xfrm>
            <a:off x="1145316" y="3352799"/>
            <a:ext cx="1913990" cy="939801"/>
          </a:xfrm>
          <a:prstGeom prst="rect">
            <a:avLst/>
          </a:prstGeom>
        </p:spPr>
      </p:pic>
      <p:pic>
        <p:nvPicPr>
          <p:cNvPr id="11" name="Picture 10" descr="20131204173330.png"/>
          <p:cNvPicPr>
            <a:picLocks noChangeAspect="1"/>
          </p:cNvPicPr>
          <p:nvPr/>
        </p:nvPicPr>
        <p:blipFill>
          <a:blip r:embed="rId3"/>
          <a:stretch>
            <a:fillRect/>
          </a:stretch>
        </p:blipFill>
        <p:spPr>
          <a:xfrm>
            <a:off x="3289300" y="3438965"/>
            <a:ext cx="1816100" cy="891735"/>
          </a:xfrm>
          <a:prstGeom prst="rect">
            <a:avLst/>
          </a:prstGeom>
        </p:spPr>
      </p:pic>
      <p:sp>
        <p:nvSpPr>
          <p:cNvPr id="12" name="TextBox 11"/>
          <p:cNvSpPr txBox="1"/>
          <p:nvPr/>
        </p:nvSpPr>
        <p:spPr>
          <a:xfrm>
            <a:off x="5280884" y="3657600"/>
            <a:ext cx="1477831" cy="369332"/>
          </a:xfrm>
          <a:prstGeom prst="rect">
            <a:avLst/>
          </a:prstGeom>
          <a:noFill/>
        </p:spPr>
        <p:txBody>
          <a:bodyPr wrap="square" rtlCol="0">
            <a:spAutoFit/>
          </a:bodyPr>
          <a:lstStyle/>
          <a:p>
            <a:r>
              <a:rPr lang="en-US" dirty="0"/>
              <a:t>……..</a:t>
            </a:r>
          </a:p>
        </p:txBody>
      </p:sp>
      <p:pic>
        <p:nvPicPr>
          <p:cNvPr id="13" name="Picture 12" descr="20131204173330.png"/>
          <p:cNvPicPr>
            <a:picLocks noChangeAspect="1"/>
          </p:cNvPicPr>
          <p:nvPr/>
        </p:nvPicPr>
        <p:blipFill>
          <a:blip r:embed="rId3"/>
          <a:stretch>
            <a:fillRect/>
          </a:stretch>
        </p:blipFill>
        <p:spPr>
          <a:xfrm>
            <a:off x="6070600" y="3432729"/>
            <a:ext cx="1828800" cy="897971"/>
          </a:xfrm>
          <a:prstGeom prst="rect">
            <a:avLst/>
          </a:prstGeom>
        </p:spPr>
      </p:pic>
      <p:sp>
        <p:nvSpPr>
          <p:cNvPr id="17" name="TextBox 16"/>
          <p:cNvSpPr txBox="1"/>
          <p:nvPr/>
        </p:nvSpPr>
        <p:spPr>
          <a:xfrm>
            <a:off x="3667984" y="4805402"/>
            <a:ext cx="3238500" cy="369332"/>
          </a:xfrm>
          <a:prstGeom prst="rect">
            <a:avLst/>
          </a:prstGeom>
          <a:noFill/>
        </p:spPr>
        <p:txBody>
          <a:bodyPr wrap="square" rtlCol="0">
            <a:spAutoFit/>
          </a:bodyPr>
          <a:lstStyle/>
          <a:p>
            <a:r>
              <a:rPr lang="en-US" b="1" dirty="0"/>
              <a:t>Greedy Algorithm</a:t>
            </a:r>
          </a:p>
        </p:txBody>
      </p:sp>
      <p:grpSp>
        <p:nvGrpSpPr>
          <p:cNvPr id="2" name="Group 57"/>
          <p:cNvGrpSpPr/>
          <p:nvPr/>
        </p:nvGrpSpPr>
        <p:grpSpPr>
          <a:xfrm>
            <a:off x="3106868" y="5174734"/>
            <a:ext cx="5033831" cy="1498600"/>
            <a:chOff x="3233869" y="4457700"/>
            <a:chExt cx="5033831" cy="1498600"/>
          </a:xfrm>
        </p:grpSpPr>
        <p:cxnSp>
          <p:nvCxnSpPr>
            <p:cNvPr id="19" name="Straight Arrow Connector 18"/>
            <p:cNvCxnSpPr/>
            <p:nvPr/>
          </p:nvCxnSpPr>
          <p:spPr>
            <a:xfrm>
              <a:off x="3594100" y="5956300"/>
              <a:ext cx="22479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flipV="1">
              <a:off x="3594100" y="4827032"/>
              <a:ext cx="0" cy="11165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6070600" y="5586968"/>
              <a:ext cx="2197100" cy="369332"/>
            </a:xfrm>
            <a:prstGeom prst="rect">
              <a:avLst/>
            </a:prstGeom>
            <a:noFill/>
          </p:spPr>
          <p:txBody>
            <a:bodyPr wrap="square" rtlCol="0">
              <a:spAutoFit/>
            </a:bodyPr>
            <a:lstStyle/>
            <a:p>
              <a:r>
                <a:rPr lang="en-US" b="1" dirty="0"/>
                <a:t>Number of Tree</a:t>
              </a:r>
            </a:p>
          </p:txBody>
        </p:sp>
        <p:sp>
          <p:nvSpPr>
            <p:cNvPr id="25" name="TextBox 24"/>
            <p:cNvSpPr txBox="1"/>
            <p:nvPr/>
          </p:nvSpPr>
          <p:spPr>
            <a:xfrm>
              <a:off x="3233869" y="4457700"/>
              <a:ext cx="1041400" cy="369332"/>
            </a:xfrm>
            <a:prstGeom prst="rect">
              <a:avLst/>
            </a:prstGeom>
            <a:noFill/>
          </p:spPr>
          <p:txBody>
            <a:bodyPr wrap="square" rtlCol="0">
              <a:spAutoFit/>
            </a:bodyPr>
            <a:lstStyle/>
            <a:p>
              <a:r>
                <a:rPr lang="en-US" b="1" dirty="0"/>
                <a:t>Error</a:t>
              </a:r>
            </a:p>
          </p:txBody>
        </p:sp>
      </p:grpSp>
      <p:grpSp>
        <p:nvGrpSpPr>
          <p:cNvPr id="3" name="Group 55"/>
          <p:cNvGrpSpPr/>
          <p:nvPr/>
        </p:nvGrpSpPr>
        <p:grpSpPr>
          <a:xfrm>
            <a:off x="3667984" y="5675868"/>
            <a:ext cx="1955800" cy="812800"/>
            <a:chOff x="3886200" y="4827032"/>
            <a:chExt cx="1955800" cy="812800"/>
          </a:xfrm>
        </p:grpSpPr>
        <p:sp>
          <p:nvSpPr>
            <p:cNvPr id="52" name="Freeform 51"/>
            <p:cNvSpPr/>
            <p:nvPr/>
          </p:nvSpPr>
          <p:spPr>
            <a:xfrm>
              <a:off x="3886200" y="4827032"/>
              <a:ext cx="1841500" cy="812800"/>
            </a:xfrm>
            <a:custGeom>
              <a:avLst/>
              <a:gdLst>
                <a:gd name="connsiteX0" fmla="*/ 0 w 1841500"/>
                <a:gd name="connsiteY0" fmla="*/ 0 h 812800"/>
                <a:gd name="connsiteX1" fmla="*/ 139700 w 1841500"/>
                <a:gd name="connsiteY1" fmla="*/ 279400 h 812800"/>
                <a:gd name="connsiteX2" fmla="*/ 330200 w 1841500"/>
                <a:gd name="connsiteY2" fmla="*/ 508000 h 812800"/>
                <a:gd name="connsiteX3" fmla="*/ 571500 w 1841500"/>
                <a:gd name="connsiteY3" fmla="*/ 660400 h 812800"/>
                <a:gd name="connsiteX4" fmla="*/ 736600 w 1841500"/>
                <a:gd name="connsiteY4" fmla="*/ 711200 h 812800"/>
                <a:gd name="connsiteX5" fmla="*/ 939800 w 1841500"/>
                <a:gd name="connsiteY5" fmla="*/ 749300 h 812800"/>
                <a:gd name="connsiteX6" fmla="*/ 1308100 w 1841500"/>
                <a:gd name="connsiteY6" fmla="*/ 787400 h 812800"/>
                <a:gd name="connsiteX7" fmla="*/ 1460500 w 1841500"/>
                <a:gd name="connsiteY7" fmla="*/ 800100 h 812800"/>
                <a:gd name="connsiteX8" fmla="*/ 1841500 w 1841500"/>
                <a:gd name="connsiteY8" fmla="*/ 812800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1500" h="812800">
                  <a:moveTo>
                    <a:pt x="0" y="0"/>
                  </a:moveTo>
                  <a:cubicBezTo>
                    <a:pt x="42333" y="97367"/>
                    <a:pt x="84667" y="194734"/>
                    <a:pt x="139700" y="279400"/>
                  </a:cubicBezTo>
                  <a:cubicBezTo>
                    <a:pt x="194733" y="364066"/>
                    <a:pt x="258233" y="444500"/>
                    <a:pt x="330200" y="508000"/>
                  </a:cubicBezTo>
                  <a:cubicBezTo>
                    <a:pt x="402167" y="571500"/>
                    <a:pt x="503767" y="626533"/>
                    <a:pt x="571500" y="660400"/>
                  </a:cubicBezTo>
                  <a:cubicBezTo>
                    <a:pt x="639233" y="694267"/>
                    <a:pt x="675217" y="696383"/>
                    <a:pt x="736600" y="711200"/>
                  </a:cubicBezTo>
                  <a:cubicBezTo>
                    <a:pt x="797983" y="726017"/>
                    <a:pt x="844550" y="736600"/>
                    <a:pt x="939800" y="749300"/>
                  </a:cubicBezTo>
                  <a:cubicBezTo>
                    <a:pt x="1035050" y="762000"/>
                    <a:pt x="1221317" y="778933"/>
                    <a:pt x="1308100" y="787400"/>
                  </a:cubicBezTo>
                  <a:cubicBezTo>
                    <a:pt x="1394883" y="795867"/>
                    <a:pt x="1371600" y="795867"/>
                    <a:pt x="1460500" y="800100"/>
                  </a:cubicBezTo>
                  <a:cubicBezTo>
                    <a:pt x="1549400" y="804333"/>
                    <a:pt x="1695450" y="808566"/>
                    <a:pt x="1841500" y="812800"/>
                  </a:cubicBezTo>
                </a:path>
              </a:pathLst>
            </a:cu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4" name="Straight Arrow Connector 53"/>
            <p:cNvCxnSpPr>
              <a:stCxn id="52" idx="8"/>
            </p:cNvCxnSpPr>
            <p:nvPr/>
          </p:nvCxnSpPr>
          <p:spPr>
            <a:xfrm>
              <a:off x="5727700" y="5639832"/>
              <a:ext cx="114300" cy="0"/>
            </a:xfrm>
            <a:prstGeom prst="straightConnector1">
              <a:avLst/>
            </a:prstGeom>
            <a:ln w="38100">
              <a:solidFill>
                <a:srgbClr val="FF0000"/>
              </a:solidFill>
              <a:tailEnd type="arrow"/>
            </a:ln>
          </p:spPr>
          <p:style>
            <a:lnRef idx="1">
              <a:schemeClr val="accent2"/>
            </a:lnRef>
            <a:fillRef idx="0">
              <a:schemeClr val="accent2"/>
            </a:fillRef>
            <a:effectRef idx="0">
              <a:schemeClr val="accent2"/>
            </a:effectRef>
            <a:fontRef idx="minor">
              <a:schemeClr val="tx1"/>
            </a:fontRef>
          </p:style>
        </p:cxnSp>
      </p:grpSp>
      <p:sp>
        <p:nvSpPr>
          <p:cNvPr id="63" name="TextBox 62"/>
          <p:cNvSpPr txBox="1"/>
          <p:nvPr/>
        </p:nvSpPr>
        <p:spPr>
          <a:xfrm>
            <a:off x="3467099" y="2983467"/>
            <a:ext cx="2413000" cy="369332"/>
          </a:xfrm>
          <a:prstGeom prst="rect">
            <a:avLst/>
          </a:prstGeom>
          <a:noFill/>
        </p:spPr>
        <p:txBody>
          <a:bodyPr wrap="square" rtlCol="0">
            <a:spAutoFit/>
          </a:bodyPr>
          <a:lstStyle/>
          <a:p>
            <a:r>
              <a:rPr lang="en-US" b="1" dirty="0"/>
              <a:t>Additive tree model</a:t>
            </a:r>
          </a:p>
        </p:txBody>
      </p:sp>
    </p:spTree>
    <p:extLst>
      <p:ext uri="{BB962C8B-B14F-4D97-AF65-F5344CB8AC3E}">
        <p14:creationId xmlns:p14="http://schemas.microsoft.com/office/powerpoint/2010/main" val="144777768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13"/>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100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76200"/>
            <a:ext cx="8229600" cy="1143000"/>
          </a:xfrm>
          <a:prstGeom prst="rect">
            <a:avLst/>
          </a:prstGeom>
          <a:noFill/>
          <a:ln>
            <a:noFill/>
          </a:ln>
        </p:spPr>
        <p:txBody>
          <a:bodyPr lIns="91425" tIns="45700" rIns="91425" bIns="45700" anchor="ctr" anchorCtr="0">
            <a:noAutofit/>
          </a:bodyPr>
          <a:lstStyle/>
          <a:p>
            <a:pPr lvl="0" algn="l">
              <a:spcBef>
                <a:spcPts val="0"/>
              </a:spcBef>
              <a:buClr>
                <a:schemeClr val="dk1"/>
              </a:buClr>
              <a:buSzPct val="25000"/>
            </a:pPr>
            <a:r>
              <a:rPr lang="en-US" sz="4000" b="1" i="0" u="none" strike="noStrike" cap="none" baseline="0" dirty="0">
                <a:ea typeface="Calibri"/>
                <a:cs typeface="Calibri"/>
                <a:sym typeface="Calibri"/>
              </a:rPr>
              <a:t> </a:t>
            </a:r>
            <a:r>
              <a:rPr lang="en-US" sz="4000" b="1" i="0" u="none" strike="noStrike" cap="none" baseline="0" dirty="0" err="1">
                <a:ea typeface="Calibri"/>
                <a:cs typeface="Calibri"/>
                <a:sym typeface="Calibri"/>
              </a:rPr>
              <a:t>XGBoost</a:t>
            </a:r>
            <a:endParaRPr lang="en-US" sz="4000" b="1" i="0" u="none" strike="noStrike" cap="none" baseline="0" dirty="0">
              <a:ea typeface="Calibri"/>
              <a:cs typeface="Calibri"/>
              <a:sym typeface="Calibri"/>
            </a:endParaRPr>
          </a:p>
        </p:txBody>
      </p:sp>
      <p:pic>
        <p:nvPicPr>
          <p:cNvPr id="5" name="Picture 4" descr="20131204173330.png"/>
          <p:cNvPicPr>
            <a:picLocks noChangeAspect="1"/>
          </p:cNvPicPr>
          <p:nvPr/>
        </p:nvPicPr>
        <p:blipFill>
          <a:blip r:embed="rId3"/>
          <a:stretch>
            <a:fillRect/>
          </a:stretch>
        </p:blipFill>
        <p:spPr>
          <a:xfrm>
            <a:off x="969645" y="2927532"/>
            <a:ext cx="6555034" cy="3794113"/>
          </a:xfrm>
          <a:prstGeom prst="rect">
            <a:avLst/>
          </a:prstGeom>
        </p:spPr>
      </p:pic>
      <p:sp>
        <p:nvSpPr>
          <p:cNvPr id="6" name="Rectangle 5"/>
          <p:cNvSpPr/>
          <p:nvPr/>
        </p:nvSpPr>
        <p:spPr>
          <a:xfrm>
            <a:off x="566757" y="1219200"/>
            <a:ext cx="8411801" cy="2077492"/>
          </a:xfrm>
          <a:prstGeom prst="rect">
            <a:avLst/>
          </a:prstGeom>
        </p:spPr>
        <p:txBody>
          <a:bodyPr wrap="square">
            <a:spAutoFit/>
          </a:bodyPr>
          <a:lstStyle/>
          <a:p>
            <a:pPr marL="342900" indent="-342900">
              <a:lnSpc>
                <a:spcPct val="130000"/>
              </a:lnSpc>
              <a:buFont typeface="Arial"/>
              <a:buChar char="•"/>
            </a:pPr>
            <a:r>
              <a:rPr lang="en-US" sz="2000" dirty="0"/>
              <a:t>Additive tree model: add new trees that complement the already-built ones  </a:t>
            </a:r>
          </a:p>
          <a:p>
            <a:pPr marL="342900" indent="-342900">
              <a:lnSpc>
                <a:spcPct val="130000"/>
              </a:lnSpc>
              <a:buFont typeface="Arial"/>
              <a:buChar char="•"/>
            </a:pPr>
            <a:r>
              <a:rPr lang="en-US" sz="2000" dirty="0"/>
              <a:t>Response is t</a:t>
            </a:r>
            <a:r>
              <a:rPr lang="en-US" altLang="zh-CN" sz="2000" dirty="0"/>
              <a:t>he </a:t>
            </a:r>
            <a:r>
              <a:rPr lang="en-US" sz="2000" dirty="0"/>
              <a:t>optimal linear combination of all decision trees</a:t>
            </a:r>
          </a:p>
          <a:p>
            <a:pPr marL="342900" indent="-342900">
              <a:lnSpc>
                <a:spcPct val="130000"/>
              </a:lnSpc>
              <a:buFont typeface="Arial"/>
              <a:buChar char="•"/>
            </a:pPr>
            <a:r>
              <a:rPr lang="en-US" sz="2000" dirty="0"/>
              <a:t>Popular in </a:t>
            </a:r>
            <a:r>
              <a:rPr lang="en-US" sz="2000" dirty="0" err="1"/>
              <a:t>Kaggle</a:t>
            </a:r>
            <a:r>
              <a:rPr lang="en-US" sz="2000" dirty="0"/>
              <a:t> competitions for efficiency and accuracy </a:t>
            </a:r>
          </a:p>
          <a:p>
            <a:pPr marL="342900" indent="-342900">
              <a:lnSpc>
                <a:spcPct val="130000"/>
              </a:lnSpc>
              <a:buFont typeface="Arial"/>
              <a:buChar char="•"/>
            </a:pPr>
            <a:endParaRPr lang="en-US" sz="2000" dirty="0"/>
          </a:p>
        </p:txBody>
      </p:sp>
    </p:spTree>
    <p:extLst>
      <p:ext uri="{BB962C8B-B14F-4D97-AF65-F5344CB8AC3E}">
        <p14:creationId xmlns:p14="http://schemas.microsoft.com/office/powerpoint/2010/main" val="233846514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083" y="321735"/>
            <a:ext cx="8229600" cy="946493"/>
          </a:xfrm>
        </p:spPr>
        <p:txBody>
          <a:bodyPr>
            <a:normAutofit/>
          </a:bodyPr>
          <a:lstStyle/>
          <a:p>
            <a:pPr algn="l"/>
            <a:r>
              <a:rPr lang="en-US" sz="4800" dirty="0"/>
              <a:t> </a:t>
            </a:r>
            <a:r>
              <a:rPr lang="en-US" sz="4000" b="1" dirty="0"/>
              <a:t>Agenda</a:t>
            </a:r>
            <a:r>
              <a:rPr lang="en-US" sz="4800" dirty="0"/>
              <a:t>	</a:t>
            </a:r>
          </a:p>
        </p:txBody>
      </p:sp>
      <p:sp>
        <p:nvSpPr>
          <p:cNvPr id="3" name="Content Placeholder 2"/>
          <p:cNvSpPr>
            <a:spLocks noGrp="1"/>
          </p:cNvSpPr>
          <p:nvPr>
            <p:ph idx="1"/>
          </p:nvPr>
        </p:nvSpPr>
        <p:spPr>
          <a:xfrm>
            <a:off x="729131" y="1379325"/>
            <a:ext cx="8025127" cy="4929374"/>
          </a:xfrm>
        </p:spPr>
        <p:txBody>
          <a:bodyPr>
            <a:normAutofit fontScale="85000" lnSpcReduction="20000"/>
          </a:bodyPr>
          <a:lstStyle/>
          <a:p>
            <a:r>
              <a:rPr lang="en-US" sz="3500" dirty="0" err="1"/>
              <a:t>Kaggle</a:t>
            </a:r>
            <a:r>
              <a:rPr lang="en-US" sz="3500" dirty="0"/>
              <a:t> Competition: Springleaf dataset introduction</a:t>
            </a:r>
          </a:p>
          <a:p>
            <a:r>
              <a:rPr lang="en-US" sz="3500" dirty="0"/>
              <a:t>Data Preprocessing</a:t>
            </a:r>
          </a:p>
          <a:p>
            <a:pPr>
              <a:lnSpc>
                <a:spcPct val="140000"/>
              </a:lnSpc>
              <a:buFont typeface="Arial"/>
              <a:buChar char="•"/>
            </a:pPr>
            <a:r>
              <a:rPr lang="en-US" sz="3500" dirty="0"/>
              <a:t>Classification Methodologies </a:t>
            </a:r>
            <a:r>
              <a:rPr lang="en-US" sz="3500" dirty="0">
                <a:cs typeface="Arial" pitchFamily="34" charset="0"/>
              </a:rPr>
              <a:t>&amp;</a:t>
            </a:r>
            <a:r>
              <a:rPr lang="en-US" sz="3500" dirty="0"/>
              <a:t> Results</a:t>
            </a:r>
          </a:p>
          <a:p>
            <a:pPr lvl="1">
              <a:lnSpc>
                <a:spcPct val="140000"/>
              </a:lnSpc>
              <a:buFont typeface="Arial"/>
              <a:buChar char="•"/>
            </a:pPr>
            <a:r>
              <a:rPr lang="en-US" dirty="0"/>
              <a:t>Logistic Regression</a:t>
            </a:r>
          </a:p>
          <a:p>
            <a:pPr lvl="1">
              <a:lnSpc>
                <a:spcPct val="140000"/>
              </a:lnSpc>
              <a:buFont typeface="Arial"/>
              <a:buChar char="•"/>
            </a:pPr>
            <a:r>
              <a:rPr lang="en-US" dirty="0"/>
              <a:t>Random Forest</a:t>
            </a:r>
          </a:p>
          <a:p>
            <a:pPr lvl="1">
              <a:lnSpc>
                <a:spcPct val="140000"/>
              </a:lnSpc>
              <a:buFont typeface="Arial"/>
              <a:buChar char="•"/>
            </a:pPr>
            <a:r>
              <a:rPr lang="en-US" dirty="0" err="1"/>
              <a:t>XGBoost</a:t>
            </a:r>
            <a:endParaRPr lang="en-US" dirty="0"/>
          </a:p>
          <a:p>
            <a:pPr lvl="1">
              <a:lnSpc>
                <a:spcPct val="140000"/>
              </a:lnSpc>
              <a:buFont typeface="Arial"/>
              <a:buChar char="•"/>
            </a:pPr>
            <a:r>
              <a:rPr lang="en-US" dirty="0"/>
              <a:t>Stacking</a:t>
            </a:r>
          </a:p>
          <a:p>
            <a:pPr>
              <a:lnSpc>
                <a:spcPct val="140000"/>
              </a:lnSpc>
              <a:buFont typeface="Arial"/>
              <a:buChar char="•"/>
            </a:pPr>
            <a:r>
              <a:rPr lang="en-US" sz="3500" dirty="0"/>
              <a:t>Summary &amp; Conclusion</a:t>
            </a:r>
          </a:p>
          <a:p>
            <a:pPr marL="0" indent="0">
              <a:buNone/>
            </a:pPr>
            <a:endParaRPr lang="en-US" dirty="0"/>
          </a:p>
        </p:txBody>
      </p:sp>
    </p:spTree>
    <p:extLst>
      <p:ext uri="{BB962C8B-B14F-4D97-AF65-F5344CB8AC3E}">
        <p14:creationId xmlns:p14="http://schemas.microsoft.com/office/powerpoint/2010/main" val="3774870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172" y="0"/>
            <a:ext cx="8229600" cy="1143000"/>
          </a:xfrm>
        </p:spPr>
        <p:txBody>
          <a:bodyPr>
            <a:normAutofit/>
          </a:bodyPr>
          <a:lstStyle/>
          <a:p>
            <a:pPr algn="l"/>
            <a:r>
              <a:rPr lang="en-US" sz="4000" b="1" dirty="0" err="1"/>
              <a:t>XGBoost</a:t>
            </a:r>
            <a:endParaRPr lang="en-US" sz="4000" b="1" dirty="0"/>
          </a:p>
        </p:txBody>
      </p:sp>
      <p:graphicFrame>
        <p:nvGraphicFramePr>
          <p:cNvPr id="7" name="Table 6"/>
          <p:cNvGraphicFramePr>
            <a:graphicFrameLocks noGrp="1"/>
          </p:cNvGraphicFramePr>
          <p:nvPr>
            <p:extLst>
              <p:ext uri="{D42A27DB-BD31-4B8C-83A1-F6EECF244321}">
                <p14:modId xmlns:p14="http://schemas.microsoft.com/office/powerpoint/2010/main" val="3486249698"/>
              </p:ext>
            </p:extLst>
          </p:nvPr>
        </p:nvGraphicFramePr>
        <p:xfrm>
          <a:off x="5217117" y="3718000"/>
          <a:ext cx="3794979" cy="1593624"/>
        </p:xfrm>
        <a:graphic>
          <a:graphicData uri="http://schemas.openxmlformats.org/drawingml/2006/table">
            <a:tbl>
              <a:tblPr firstRow="1" bandRow="1">
                <a:tableStyleId>{5C22544A-7EE6-4342-B048-85BDC9FD1C3A}</a:tableStyleId>
              </a:tblPr>
              <a:tblGrid>
                <a:gridCol w="1748274">
                  <a:extLst>
                    <a:ext uri="{9D8B030D-6E8A-4147-A177-3AD203B41FA5}">
                      <a16:colId xmlns:a16="http://schemas.microsoft.com/office/drawing/2014/main" val="20000"/>
                    </a:ext>
                  </a:extLst>
                </a:gridCol>
                <a:gridCol w="2046705">
                  <a:extLst>
                    <a:ext uri="{9D8B030D-6E8A-4147-A177-3AD203B41FA5}">
                      <a16:colId xmlns:a16="http://schemas.microsoft.com/office/drawing/2014/main" val="20001"/>
                    </a:ext>
                  </a:extLst>
                </a:gridCol>
              </a:tblGrid>
              <a:tr h="398406">
                <a:tc>
                  <a:txBody>
                    <a:bodyPr/>
                    <a:lstStyle/>
                    <a:p>
                      <a:pPr algn="ctr"/>
                      <a:endParaRPr lang="en-US" sz="1900" dirty="0"/>
                    </a:p>
                  </a:txBody>
                  <a:tcPr marL="98237" marR="98237" marT="49119" marB="49119" anchor="ctr"/>
                </a:tc>
                <a:tc>
                  <a:txBody>
                    <a:bodyPr/>
                    <a:lstStyle/>
                    <a:p>
                      <a:pPr algn="ctr"/>
                      <a:r>
                        <a:rPr lang="en-US" sz="1900" dirty="0"/>
                        <a:t>Accuracy</a:t>
                      </a:r>
                    </a:p>
                  </a:txBody>
                  <a:tcPr marL="98237" marR="98237" marT="49119" marB="49119" anchor="ctr"/>
                </a:tc>
                <a:extLst>
                  <a:ext uri="{0D108BD9-81ED-4DB2-BD59-A6C34878D82A}">
                    <a16:rowId xmlns:a16="http://schemas.microsoft.com/office/drawing/2014/main" val="10000"/>
                  </a:ext>
                </a:extLst>
              </a:tr>
              <a:tr h="398406">
                <a:tc>
                  <a:txBody>
                    <a:bodyPr/>
                    <a:lstStyle/>
                    <a:p>
                      <a:pPr algn="ctr"/>
                      <a:r>
                        <a:rPr lang="en-US" sz="1900" dirty="0"/>
                        <a:t>Overall</a:t>
                      </a:r>
                    </a:p>
                  </a:txBody>
                  <a:tcPr marL="98237" marR="98237" marT="49119" marB="49119" anchor="ctr"/>
                </a:tc>
                <a:tc>
                  <a:txBody>
                    <a:bodyPr/>
                    <a:lstStyle/>
                    <a:p>
                      <a:pPr algn="ctr"/>
                      <a:r>
                        <a:rPr lang="en-US" sz="1900" dirty="0"/>
                        <a:t>80.0%</a:t>
                      </a:r>
                    </a:p>
                  </a:txBody>
                  <a:tcPr marL="98237" marR="98237" marT="49119" marB="49119" anchor="ctr"/>
                </a:tc>
                <a:extLst>
                  <a:ext uri="{0D108BD9-81ED-4DB2-BD59-A6C34878D82A}">
                    <a16:rowId xmlns:a16="http://schemas.microsoft.com/office/drawing/2014/main" val="10001"/>
                  </a:ext>
                </a:extLst>
              </a:tr>
              <a:tr h="398406">
                <a:tc>
                  <a:txBody>
                    <a:bodyPr/>
                    <a:lstStyle/>
                    <a:p>
                      <a:pPr algn="ctr"/>
                      <a:r>
                        <a:rPr lang="en-US" sz="1900" dirty="0"/>
                        <a:t>Target = 1</a:t>
                      </a:r>
                    </a:p>
                  </a:txBody>
                  <a:tcPr marL="98237" marR="98237" marT="49119" marB="49119"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900" kern="1200" dirty="0">
                          <a:solidFill>
                            <a:schemeClr val="tx1"/>
                          </a:solidFill>
                          <a:latin typeface="+mn-lt"/>
                          <a:ea typeface="+mn-ea"/>
                          <a:cs typeface="+mn-cs"/>
                        </a:rPr>
                        <a:t>26.8</a:t>
                      </a:r>
                      <a:r>
                        <a:rPr lang="en-US" sz="1900" dirty="0"/>
                        <a:t>%</a:t>
                      </a:r>
                    </a:p>
                  </a:txBody>
                  <a:tcPr marL="98237" marR="98237" marT="49119" marB="49119" anchor="ctr"/>
                </a:tc>
                <a:extLst>
                  <a:ext uri="{0D108BD9-81ED-4DB2-BD59-A6C34878D82A}">
                    <a16:rowId xmlns:a16="http://schemas.microsoft.com/office/drawing/2014/main" val="10002"/>
                  </a:ext>
                </a:extLst>
              </a:tr>
              <a:tr h="398406">
                <a:tc>
                  <a:txBody>
                    <a:bodyPr/>
                    <a:lstStyle/>
                    <a:p>
                      <a:pPr algn="ctr"/>
                      <a:r>
                        <a:rPr lang="en-US" sz="1900" dirty="0"/>
                        <a:t>Target = 0</a:t>
                      </a:r>
                    </a:p>
                  </a:txBody>
                  <a:tcPr marL="98237" marR="98237" marT="49119" marB="49119"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900" kern="1200" baseline="0" dirty="0">
                          <a:solidFill>
                            <a:schemeClr val="tx1"/>
                          </a:solidFill>
                          <a:latin typeface="+mn-lt"/>
                          <a:ea typeface="+mn-ea"/>
                          <a:cs typeface="+mn-cs"/>
                        </a:rPr>
                        <a:t>96.1</a:t>
                      </a:r>
                      <a:r>
                        <a:rPr lang="en-US" sz="1900" dirty="0"/>
                        <a:t>%</a:t>
                      </a:r>
                    </a:p>
                  </a:txBody>
                  <a:tcPr marL="98237" marR="98237" marT="49119" marB="49119" anchor="ctr"/>
                </a:tc>
                <a:extLst>
                  <a:ext uri="{0D108BD9-81ED-4DB2-BD59-A6C34878D82A}">
                    <a16:rowId xmlns:a16="http://schemas.microsoft.com/office/drawing/2014/main" val="10003"/>
                  </a:ext>
                </a:extLst>
              </a:tr>
            </a:tbl>
          </a:graphicData>
        </a:graphic>
      </p:graphicFrame>
      <p:pic>
        <p:nvPicPr>
          <p:cNvPr id="1027" name="Picture 3"/>
          <p:cNvPicPr>
            <a:picLocks noChangeAspect="1" noChangeArrowheads="1"/>
          </p:cNvPicPr>
          <p:nvPr/>
        </p:nvPicPr>
        <p:blipFill>
          <a:blip r:embed="rId3"/>
          <a:srcRect/>
          <a:stretch>
            <a:fillRect/>
          </a:stretch>
        </p:blipFill>
        <p:spPr bwMode="auto">
          <a:xfrm>
            <a:off x="259985" y="1629758"/>
            <a:ext cx="4520407" cy="3982264"/>
          </a:xfrm>
          <a:prstGeom prst="rect">
            <a:avLst/>
          </a:prstGeom>
          <a:noFill/>
          <a:ln w="9525">
            <a:noFill/>
            <a:miter lim="800000"/>
            <a:headEnd/>
            <a:tailEnd/>
          </a:ln>
        </p:spPr>
      </p:pic>
      <p:sp>
        <p:nvSpPr>
          <p:cNvPr id="10" name="TextBox 9"/>
          <p:cNvSpPr txBox="1"/>
          <p:nvPr/>
        </p:nvSpPr>
        <p:spPr>
          <a:xfrm>
            <a:off x="2438400" y="3619500"/>
            <a:ext cx="1535323" cy="369332"/>
          </a:xfrm>
          <a:prstGeom prst="rect">
            <a:avLst/>
          </a:prstGeom>
          <a:noFill/>
        </p:spPr>
        <p:txBody>
          <a:bodyPr wrap="square" rtlCol="0">
            <a:spAutoFit/>
          </a:bodyPr>
          <a:lstStyle/>
          <a:p>
            <a:r>
              <a:rPr lang="en-US" altLang="zh-CN" b="1" dirty="0">
                <a:solidFill>
                  <a:srgbClr val="FF0000"/>
                </a:solidFill>
              </a:rPr>
              <a:t>Train error                                                                   </a:t>
            </a:r>
            <a:endParaRPr lang="en-US" b="1" dirty="0"/>
          </a:p>
        </p:txBody>
      </p:sp>
      <p:sp>
        <p:nvSpPr>
          <p:cNvPr id="11" name="TextBox 10"/>
          <p:cNvSpPr txBox="1"/>
          <p:nvPr/>
        </p:nvSpPr>
        <p:spPr>
          <a:xfrm>
            <a:off x="2013172" y="2032000"/>
            <a:ext cx="1414334" cy="369332"/>
          </a:xfrm>
          <a:prstGeom prst="rect">
            <a:avLst/>
          </a:prstGeom>
          <a:noFill/>
        </p:spPr>
        <p:txBody>
          <a:bodyPr wrap="square" rtlCol="0">
            <a:spAutoFit/>
          </a:bodyPr>
          <a:lstStyle/>
          <a:p>
            <a:r>
              <a:rPr lang="en-US" altLang="zh-CN" b="1" dirty="0"/>
              <a:t>Test error</a:t>
            </a:r>
            <a:endParaRPr lang="en-US" b="1" dirty="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551665133"/>
              </p:ext>
            </p:extLst>
          </p:nvPr>
        </p:nvGraphicFramePr>
        <p:xfrm>
          <a:off x="5217117" y="1752654"/>
          <a:ext cx="3708396" cy="1838922"/>
        </p:xfrm>
        <a:graphic>
          <a:graphicData uri="http://schemas.openxmlformats.org/drawingml/2006/table">
            <a:tbl>
              <a:tblPr firstRow="1" bandRow="1">
                <a:tableStyleId>{5C22544A-7EE6-4342-B048-85BDC9FD1C3A}</a:tableStyleId>
              </a:tblPr>
              <a:tblGrid>
                <a:gridCol w="821878">
                  <a:extLst>
                    <a:ext uri="{9D8B030D-6E8A-4147-A177-3AD203B41FA5}">
                      <a16:colId xmlns:a16="http://schemas.microsoft.com/office/drawing/2014/main" val="20000"/>
                    </a:ext>
                  </a:extLst>
                </a:gridCol>
                <a:gridCol w="1024224">
                  <a:extLst>
                    <a:ext uri="{9D8B030D-6E8A-4147-A177-3AD203B41FA5}">
                      <a16:colId xmlns:a16="http://schemas.microsoft.com/office/drawing/2014/main" val="20001"/>
                    </a:ext>
                  </a:extLst>
                </a:gridCol>
                <a:gridCol w="1057733">
                  <a:extLst>
                    <a:ext uri="{9D8B030D-6E8A-4147-A177-3AD203B41FA5}">
                      <a16:colId xmlns:a16="http://schemas.microsoft.com/office/drawing/2014/main" val="20002"/>
                    </a:ext>
                  </a:extLst>
                </a:gridCol>
                <a:gridCol w="804561">
                  <a:extLst>
                    <a:ext uri="{9D8B030D-6E8A-4147-A177-3AD203B41FA5}">
                      <a16:colId xmlns:a16="http://schemas.microsoft.com/office/drawing/2014/main" val="20003"/>
                    </a:ext>
                  </a:extLst>
                </a:gridCol>
              </a:tblGrid>
              <a:tr h="457044">
                <a:tc gridSpan="2">
                  <a:txBody>
                    <a:bodyPr/>
                    <a:lstStyle/>
                    <a:p>
                      <a:pPr algn="ctr"/>
                      <a:r>
                        <a:rPr lang="en-US" sz="1700" dirty="0"/>
                        <a:t>Confusion matrix</a:t>
                      </a:r>
                    </a:p>
                  </a:txBody>
                  <a:tcPr marL="86352" marR="86352" marT="43176" marB="43176" anchor="ctr"/>
                </a:tc>
                <a:tc hMerge="1">
                  <a:txBody>
                    <a:bodyPr/>
                    <a:lstStyle/>
                    <a:p>
                      <a:endParaRPr lang="en-US" dirty="0"/>
                    </a:p>
                  </a:txBody>
                  <a:tcPr/>
                </a:tc>
                <a:tc gridSpan="2">
                  <a:txBody>
                    <a:bodyPr/>
                    <a:lstStyle/>
                    <a:p>
                      <a:pPr algn="ctr"/>
                      <a:r>
                        <a:rPr lang="en-US" sz="1700" dirty="0"/>
                        <a:t>Prediction</a:t>
                      </a:r>
                    </a:p>
                  </a:txBody>
                  <a:tcPr marL="86352" marR="86352" marT="43176" marB="43176" anchor="ctr"/>
                </a:tc>
                <a:tc hMerge="1">
                  <a:txBody>
                    <a:bodyPr/>
                    <a:lstStyle/>
                    <a:p>
                      <a:endParaRPr lang="en-US" dirty="0"/>
                    </a:p>
                  </a:txBody>
                  <a:tcPr/>
                </a:tc>
                <a:extLst>
                  <a:ext uri="{0D108BD9-81ED-4DB2-BD59-A6C34878D82A}">
                    <a16:rowId xmlns:a16="http://schemas.microsoft.com/office/drawing/2014/main" val="10000"/>
                  </a:ext>
                </a:extLst>
              </a:tr>
              <a:tr h="411470">
                <a:tc rowSpan="3">
                  <a:txBody>
                    <a:bodyPr/>
                    <a:lstStyle/>
                    <a:p>
                      <a:pPr algn="ctr"/>
                      <a:r>
                        <a:rPr lang="zh-CN" altLang="en-US" sz="1700" dirty="0"/>
                        <a:t> </a:t>
                      </a:r>
                      <a:r>
                        <a:rPr lang="en-US" altLang="zh-CN" sz="1700" dirty="0"/>
                        <a:t>Truth</a:t>
                      </a:r>
                      <a:endParaRPr lang="en-US" sz="1700" dirty="0"/>
                    </a:p>
                  </a:txBody>
                  <a:tcPr marL="86352" marR="86352" marT="43176" marB="43176" anchor="ctr"/>
                </a:tc>
                <a:tc>
                  <a:txBody>
                    <a:bodyPr/>
                    <a:lstStyle/>
                    <a:p>
                      <a:pPr algn="ctr"/>
                      <a:endParaRPr lang="en-US" sz="1700" dirty="0">
                        <a:solidFill>
                          <a:schemeClr val="tx1"/>
                        </a:solidFill>
                      </a:endParaRPr>
                    </a:p>
                  </a:txBody>
                  <a:tcPr marL="86352" marR="86352" marT="43176" marB="43176" anchor="ctr"/>
                </a:tc>
                <a:tc>
                  <a:txBody>
                    <a:bodyPr/>
                    <a:lstStyle/>
                    <a:p>
                      <a:pPr algn="ctr"/>
                      <a:r>
                        <a:rPr lang="en-US" altLang="zh-CN" sz="1700" dirty="0"/>
                        <a:t>0</a:t>
                      </a:r>
                      <a:endParaRPr lang="en-US" sz="1700" dirty="0"/>
                    </a:p>
                  </a:txBody>
                  <a:tcPr marL="86352" marR="86352" marT="43176" marB="43176" anchor="ctr"/>
                </a:tc>
                <a:tc>
                  <a:txBody>
                    <a:bodyPr/>
                    <a:lstStyle/>
                    <a:p>
                      <a:pPr algn="ctr"/>
                      <a:r>
                        <a:rPr lang="en-US" altLang="zh-CN" sz="1700" dirty="0"/>
                        <a:t>1</a:t>
                      </a:r>
                      <a:endParaRPr lang="en-US" sz="1700" dirty="0"/>
                    </a:p>
                  </a:txBody>
                  <a:tcPr marL="86352" marR="86352" marT="43176" marB="43176" anchor="ctr"/>
                </a:tc>
                <a:extLst>
                  <a:ext uri="{0D108BD9-81ED-4DB2-BD59-A6C34878D82A}">
                    <a16:rowId xmlns:a16="http://schemas.microsoft.com/office/drawing/2014/main" val="10001"/>
                  </a:ext>
                </a:extLst>
              </a:tr>
              <a:tr h="411470">
                <a:tc vMerge="1">
                  <a:txBody>
                    <a:bodyPr/>
                    <a:lstStyle/>
                    <a:p>
                      <a:endParaRPr lang="en-US" dirty="0"/>
                    </a:p>
                  </a:txBody>
                  <a:tcPr/>
                </a:tc>
                <a:tc>
                  <a:txBody>
                    <a:bodyPr/>
                    <a:lstStyle/>
                    <a:p>
                      <a:pPr algn="ctr"/>
                      <a:r>
                        <a:rPr lang="en-US" altLang="zh-CN" sz="1700" dirty="0"/>
                        <a:t>0</a:t>
                      </a:r>
                      <a:endParaRPr lang="en-US" sz="1700" dirty="0"/>
                    </a:p>
                  </a:txBody>
                  <a:tcPr marL="86352" marR="86352" marT="43176" marB="43176" anchor="ctr"/>
                </a:tc>
                <a:tc>
                  <a:txBody>
                    <a:bodyPr/>
                    <a:lstStyle/>
                    <a:p>
                      <a:pPr algn="ctr"/>
                      <a:r>
                        <a:rPr lang="en-US" altLang="zh-CN" sz="1700" dirty="0"/>
                        <a:t>35744</a:t>
                      </a:r>
                      <a:endParaRPr lang="en-US" sz="1700" dirty="0"/>
                    </a:p>
                  </a:txBody>
                  <a:tcPr marL="86352" marR="86352" marT="43176" marB="43176" anchor="ctr"/>
                </a:tc>
                <a:tc>
                  <a:txBody>
                    <a:bodyPr/>
                    <a:lstStyle/>
                    <a:p>
                      <a:pPr algn="ctr"/>
                      <a:r>
                        <a:rPr lang="en-US" altLang="zh-CN" sz="1700" dirty="0"/>
                        <a:t>1467</a:t>
                      </a:r>
                      <a:endParaRPr lang="en-US" sz="1700" dirty="0"/>
                    </a:p>
                  </a:txBody>
                  <a:tcPr marL="86352" marR="86352" marT="43176" marB="43176" anchor="ctr"/>
                </a:tc>
                <a:extLst>
                  <a:ext uri="{0D108BD9-81ED-4DB2-BD59-A6C34878D82A}">
                    <a16:rowId xmlns:a16="http://schemas.microsoft.com/office/drawing/2014/main" val="10002"/>
                  </a:ext>
                </a:extLst>
              </a:tr>
              <a:tr h="411470">
                <a:tc vMerge="1">
                  <a:txBody>
                    <a:bodyPr/>
                    <a:lstStyle/>
                    <a:p>
                      <a:endParaRPr lang="en-US" dirty="0"/>
                    </a:p>
                  </a:txBody>
                  <a:tcPr/>
                </a:tc>
                <a:tc>
                  <a:txBody>
                    <a:bodyPr/>
                    <a:lstStyle/>
                    <a:p>
                      <a:pPr algn="ctr"/>
                      <a:r>
                        <a:rPr lang="zh-CN" altLang="zh-CN" sz="1700" dirty="0"/>
                        <a:t>1</a:t>
                      </a:r>
                      <a:endParaRPr lang="en-US" sz="1700" dirty="0"/>
                    </a:p>
                  </a:txBody>
                  <a:tcPr marL="86352" marR="86352" marT="43176" marB="43176" anchor="ctr"/>
                </a:tc>
                <a:tc>
                  <a:txBody>
                    <a:bodyPr/>
                    <a:lstStyle/>
                    <a:p>
                      <a:pPr algn="ctr"/>
                      <a:r>
                        <a:rPr lang="en-US" altLang="zh-CN" sz="1700" dirty="0"/>
                        <a:t>8201</a:t>
                      </a:r>
                      <a:endParaRPr lang="en-US" sz="1700" dirty="0"/>
                    </a:p>
                  </a:txBody>
                  <a:tcPr marL="86352" marR="86352" marT="43176" marB="43176" anchor="ctr"/>
                </a:tc>
                <a:tc>
                  <a:txBody>
                    <a:bodyPr/>
                    <a:lstStyle/>
                    <a:p>
                      <a:pPr algn="ctr"/>
                      <a:r>
                        <a:rPr lang="en-US" altLang="zh-CN" sz="1700" dirty="0"/>
                        <a:t>2999</a:t>
                      </a:r>
                      <a:endParaRPr lang="en-US" sz="1700" dirty="0"/>
                    </a:p>
                  </a:txBody>
                  <a:tcPr marL="86352" marR="86352" marT="43176" marB="43176"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70829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4000" b="1" dirty="0">
                <a:ea typeface="Calibri"/>
                <a:cs typeface="Calibri"/>
                <a:sym typeface="Calibri"/>
              </a:rPr>
              <a:t>Methods Comparison</a:t>
            </a:r>
            <a:endParaRPr lang="en-US" sz="4000" b="1" dirty="0"/>
          </a:p>
        </p:txBody>
      </p:sp>
      <p:graphicFrame>
        <p:nvGraphicFramePr>
          <p:cNvPr id="4" name="Chart 3"/>
          <p:cNvGraphicFramePr>
            <a:graphicFrameLocks/>
          </p:cNvGraphicFramePr>
          <p:nvPr>
            <p:extLst>
              <p:ext uri="{D42A27DB-BD31-4B8C-83A1-F6EECF244321}">
                <p14:modId xmlns:p14="http://schemas.microsoft.com/office/powerpoint/2010/main" val="986791920"/>
              </p:ext>
            </p:extLst>
          </p:nvPr>
        </p:nvGraphicFramePr>
        <p:xfrm>
          <a:off x="869950" y="1284037"/>
          <a:ext cx="7404100" cy="5168900"/>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p:cNvSpPr/>
          <p:nvPr/>
        </p:nvSpPr>
        <p:spPr>
          <a:xfrm rot="18851625">
            <a:off x="4203290" y="5506196"/>
            <a:ext cx="1577900" cy="505245"/>
          </a:xfrm>
          <a:prstGeom prst="ellipse">
            <a:avLst/>
          </a:prstGeom>
          <a:noFill/>
          <a:ln w="38100" cmpd="sng">
            <a:solidFill>
              <a:srgbClr val="FF0000"/>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rot="18851625">
            <a:off x="6791408" y="5337231"/>
            <a:ext cx="1122437" cy="505245"/>
          </a:xfrm>
          <a:prstGeom prst="ellipse">
            <a:avLst/>
          </a:prstGeom>
          <a:noFill/>
          <a:ln w="38100" cmpd="sng">
            <a:solidFill>
              <a:srgbClr val="FF0000"/>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rot="18851625">
            <a:off x="4977770" y="5570519"/>
            <a:ext cx="1965846" cy="594344"/>
          </a:xfrm>
          <a:prstGeom prst="ellipse">
            <a:avLst/>
          </a:prstGeom>
          <a:noFill/>
          <a:ln w="38100" cmpd="sng">
            <a:solidFill>
              <a:srgbClr val="FF0000"/>
            </a:solid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11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84038377,2436762433&amp;fm=21&amp;gp=0.jpg"/>
          <p:cNvPicPr>
            <a:picLocks noChangeAspect="1"/>
          </p:cNvPicPr>
          <p:nvPr/>
        </p:nvPicPr>
        <p:blipFill>
          <a:blip r:embed="rId3"/>
          <a:stretch>
            <a:fillRect/>
          </a:stretch>
        </p:blipFill>
        <p:spPr>
          <a:xfrm>
            <a:off x="5185954" y="3251200"/>
            <a:ext cx="3958046" cy="2240733"/>
          </a:xfrm>
          <a:prstGeom prst="rect">
            <a:avLst/>
          </a:prstGeom>
        </p:spPr>
      </p:pic>
      <p:pic>
        <p:nvPicPr>
          <p:cNvPr id="7" name="Picture 6" descr="u=2330519871,2291599467&amp;fm=21&amp;gp=0.jpg"/>
          <p:cNvPicPr>
            <a:picLocks noChangeAspect="1"/>
          </p:cNvPicPr>
          <p:nvPr/>
        </p:nvPicPr>
        <p:blipFill>
          <a:blip r:embed="rId4"/>
          <a:stretch>
            <a:fillRect/>
          </a:stretch>
        </p:blipFill>
        <p:spPr>
          <a:xfrm>
            <a:off x="1" y="3251200"/>
            <a:ext cx="4702628" cy="2374083"/>
          </a:xfrm>
          <a:prstGeom prst="rect">
            <a:avLst/>
          </a:prstGeom>
        </p:spPr>
      </p:pic>
      <p:sp>
        <p:nvSpPr>
          <p:cNvPr id="8" name="TextBox 7"/>
          <p:cNvSpPr txBox="1"/>
          <p:nvPr/>
        </p:nvSpPr>
        <p:spPr>
          <a:xfrm>
            <a:off x="1387082" y="1456779"/>
            <a:ext cx="7151551" cy="769441"/>
          </a:xfrm>
          <a:prstGeom prst="rect">
            <a:avLst/>
          </a:prstGeom>
          <a:noFill/>
        </p:spPr>
        <p:txBody>
          <a:bodyPr wrap="square" rtlCol="0">
            <a:spAutoFit/>
          </a:bodyPr>
          <a:lstStyle/>
          <a:p>
            <a:r>
              <a:rPr lang="en-US" sz="4400" dirty="0"/>
              <a:t>Winner  or  </a:t>
            </a:r>
            <a:r>
              <a:rPr lang="en-US" altLang="zh-CN" sz="4400" dirty="0"/>
              <a:t>C</a:t>
            </a:r>
            <a:r>
              <a:rPr lang="en-US" sz="4400" dirty="0"/>
              <a:t>ombination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381000" y="177800"/>
            <a:ext cx="8229600" cy="838200"/>
          </a:xfrm>
        </p:spPr>
        <p:txBody>
          <a:bodyPr>
            <a:noAutofit/>
          </a:bodyPr>
          <a:lstStyle/>
          <a:p>
            <a:pPr algn="l"/>
            <a:r>
              <a:rPr lang="en-US" altLang="zh-CN" sz="4000" b="1" dirty="0"/>
              <a:t>Stacking</a:t>
            </a:r>
          </a:p>
        </p:txBody>
      </p:sp>
      <p:sp>
        <p:nvSpPr>
          <p:cNvPr id="31" name="Slide Number Placeholder 4"/>
          <p:cNvSpPr>
            <a:spLocks noGrp="1"/>
          </p:cNvSpPr>
          <p:nvPr>
            <p:ph type="sldNum" sz="quarter" idx="12"/>
          </p:nvPr>
        </p:nvSpPr>
        <p:spPr>
          <a:xfrm>
            <a:off x="1600200" y="6292849"/>
            <a:ext cx="2895600" cy="365125"/>
          </a:xfrm>
        </p:spPr>
        <p:txBody>
          <a:bodyPr/>
          <a:lstStyle/>
          <a:p>
            <a:r>
              <a:rPr lang="en-US" altLang="zh-CN" sz="2800" b="1" dirty="0">
                <a:solidFill>
                  <a:srgbClr val="FF0000"/>
                </a:solidFill>
              </a:rPr>
              <a:t>Base learners</a:t>
            </a:r>
          </a:p>
        </p:txBody>
      </p:sp>
      <p:sp>
        <p:nvSpPr>
          <p:cNvPr id="70" name="Slide Number Placeholder 4"/>
          <p:cNvSpPr>
            <a:spLocks noGrp="1"/>
          </p:cNvSpPr>
          <p:nvPr>
            <p:ph type="sldNum" sz="quarter" idx="4294967295"/>
          </p:nvPr>
        </p:nvSpPr>
        <p:spPr>
          <a:xfrm>
            <a:off x="5622118" y="6261893"/>
            <a:ext cx="2895600" cy="365125"/>
          </a:xfrm>
        </p:spPr>
        <p:txBody>
          <a:bodyPr/>
          <a:lstStyle/>
          <a:p>
            <a:pPr algn="ctr"/>
            <a:r>
              <a:rPr lang="en-US" altLang="zh-CN" sz="2800" b="1" dirty="0">
                <a:solidFill>
                  <a:srgbClr val="FF0000"/>
                </a:solidFill>
              </a:rPr>
              <a:t>Meta learner</a:t>
            </a:r>
          </a:p>
        </p:txBody>
      </p:sp>
      <p:sp>
        <p:nvSpPr>
          <p:cNvPr id="449539" name="AutoShape 3"/>
          <p:cNvSpPr>
            <a:spLocks noChangeArrowheads="1"/>
          </p:cNvSpPr>
          <p:nvPr/>
        </p:nvSpPr>
        <p:spPr bwMode="auto">
          <a:xfrm>
            <a:off x="228600" y="3571079"/>
            <a:ext cx="1676400" cy="762000"/>
          </a:xfrm>
          <a:prstGeom prst="flowChartOnlineStorage">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en-US" dirty="0"/>
              <a:t>Labeled </a:t>
            </a:r>
          </a:p>
          <a:p>
            <a:pPr algn="ctr"/>
            <a:r>
              <a:rPr lang="en-US" dirty="0"/>
              <a:t>data</a:t>
            </a:r>
          </a:p>
        </p:txBody>
      </p:sp>
      <p:pic>
        <p:nvPicPr>
          <p:cNvPr id="449541" name="Picture 5" descr="MCj02379450000[1]"/>
          <p:cNvPicPr>
            <a:picLocks noChangeAspect="1" noChangeArrowheads="1"/>
          </p:cNvPicPr>
          <p:nvPr/>
        </p:nvPicPr>
        <p:blipFill>
          <a:blip r:embed="rId4"/>
          <a:srcRect/>
          <a:stretch>
            <a:fillRect/>
          </a:stretch>
        </p:blipFill>
        <p:spPr bwMode="auto">
          <a:xfrm>
            <a:off x="2590800" y="2428079"/>
            <a:ext cx="720725" cy="596900"/>
          </a:xfrm>
          <a:prstGeom prst="rect">
            <a:avLst/>
          </a:prstGeom>
          <a:noFill/>
        </p:spPr>
      </p:pic>
      <p:cxnSp>
        <p:nvCxnSpPr>
          <p:cNvPr id="449542" name="AutoShape 6"/>
          <p:cNvCxnSpPr>
            <a:cxnSpLocks noChangeShapeType="1"/>
            <a:stCxn id="449539" idx="3"/>
          </p:cNvCxnSpPr>
          <p:nvPr/>
        </p:nvCxnSpPr>
        <p:spPr bwMode="auto">
          <a:xfrm flipV="1">
            <a:off x="1625600" y="2726529"/>
            <a:ext cx="965200" cy="1225550"/>
          </a:xfrm>
          <a:prstGeom prst="straightConnector1">
            <a:avLst/>
          </a:prstGeom>
          <a:ln w="19050">
            <a:headEnd/>
            <a:tailEnd type="triangle" w="med" len="med"/>
          </a:ln>
        </p:spPr>
        <p:style>
          <a:lnRef idx="1">
            <a:schemeClr val="accent1"/>
          </a:lnRef>
          <a:fillRef idx="0">
            <a:schemeClr val="accent1"/>
          </a:fillRef>
          <a:effectRef idx="0">
            <a:schemeClr val="accent1"/>
          </a:effectRef>
          <a:fontRef idx="minor">
            <a:schemeClr val="tx1"/>
          </a:fontRef>
        </p:style>
      </p:cxnSp>
      <p:pic>
        <p:nvPicPr>
          <p:cNvPr id="449543" name="Picture 7" descr="MCj02379450000[1]"/>
          <p:cNvPicPr>
            <a:picLocks noChangeAspect="1" noChangeArrowheads="1"/>
          </p:cNvPicPr>
          <p:nvPr/>
        </p:nvPicPr>
        <p:blipFill>
          <a:blip r:embed="rId4"/>
          <a:srcRect/>
          <a:stretch>
            <a:fillRect/>
          </a:stretch>
        </p:blipFill>
        <p:spPr bwMode="auto">
          <a:xfrm>
            <a:off x="2590800" y="3431379"/>
            <a:ext cx="720725" cy="596900"/>
          </a:xfrm>
          <a:prstGeom prst="rect">
            <a:avLst/>
          </a:prstGeom>
          <a:noFill/>
        </p:spPr>
      </p:pic>
      <p:pic>
        <p:nvPicPr>
          <p:cNvPr id="449544" name="Picture 8" descr="MCj02379450000[1]"/>
          <p:cNvPicPr>
            <a:picLocks noChangeAspect="1" noChangeArrowheads="1"/>
          </p:cNvPicPr>
          <p:nvPr/>
        </p:nvPicPr>
        <p:blipFill>
          <a:blip r:embed="rId4"/>
          <a:srcRect/>
          <a:stretch>
            <a:fillRect/>
          </a:stretch>
        </p:blipFill>
        <p:spPr bwMode="auto">
          <a:xfrm>
            <a:off x="2667000" y="5476079"/>
            <a:ext cx="720725" cy="596900"/>
          </a:xfrm>
          <a:prstGeom prst="rect">
            <a:avLst/>
          </a:prstGeom>
          <a:noFill/>
        </p:spPr>
      </p:pic>
      <p:pic>
        <p:nvPicPr>
          <p:cNvPr id="449545" name="Picture 9" descr="MCj03107460000[1]"/>
          <p:cNvPicPr>
            <a:picLocks noChangeAspect="1" noChangeArrowheads="1"/>
          </p:cNvPicPr>
          <p:nvPr/>
        </p:nvPicPr>
        <p:blipFill>
          <a:blip r:embed="rId5"/>
          <a:srcRect/>
          <a:stretch>
            <a:fillRect/>
          </a:stretch>
        </p:blipFill>
        <p:spPr bwMode="auto">
          <a:xfrm>
            <a:off x="6405563" y="3389311"/>
            <a:ext cx="623888" cy="915988"/>
          </a:xfrm>
          <a:prstGeom prst="rect">
            <a:avLst/>
          </a:prstGeom>
          <a:noFill/>
        </p:spPr>
      </p:pic>
      <p:cxnSp>
        <p:nvCxnSpPr>
          <p:cNvPr id="449546" name="AutoShape 10"/>
          <p:cNvCxnSpPr>
            <a:cxnSpLocks noChangeShapeType="1"/>
            <a:stCxn id="449539" idx="3"/>
          </p:cNvCxnSpPr>
          <p:nvPr/>
        </p:nvCxnSpPr>
        <p:spPr bwMode="auto">
          <a:xfrm flipV="1">
            <a:off x="1625600" y="3729829"/>
            <a:ext cx="965200" cy="222250"/>
          </a:xfrm>
          <a:prstGeom prst="straightConnector1">
            <a:avLst/>
          </a:prstGeom>
          <a:ln w="19050">
            <a:headEnd/>
            <a:tailEnd type="triangle" w="med" len="med"/>
          </a:ln>
        </p:spPr>
        <p:style>
          <a:lnRef idx="1">
            <a:schemeClr val="accent1"/>
          </a:lnRef>
          <a:fillRef idx="0">
            <a:schemeClr val="accent1"/>
          </a:fillRef>
          <a:effectRef idx="0">
            <a:schemeClr val="accent1"/>
          </a:effectRef>
          <a:fontRef idx="minor">
            <a:schemeClr val="tx1"/>
          </a:fontRef>
        </p:style>
      </p:cxnSp>
      <p:sp>
        <p:nvSpPr>
          <p:cNvPr id="449547" name="Text Box 11"/>
          <p:cNvSpPr txBox="1">
            <a:spLocks noChangeArrowheads="1"/>
          </p:cNvSpPr>
          <p:nvPr/>
        </p:nvSpPr>
        <p:spPr bwMode="auto">
          <a:xfrm>
            <a:off x="2514600" y="4485479"/>
            <a:ext cx="838200" cy="366713"/>
          </a:xfrm>
          <a:prstGeom prst="rect">
            <a:avLst/>
          </a:prstGeom>
          <a:noFill/>
          <a:ln w="9525">
            <a:noFill/>
            <a:miter lim="800000"/>
            <a:headEnd/>
            <a:tailEnd/>
          </a:ln>
          <a:effectLst/>
        </p:spPr>
        <p:txBody>
          <a:bodyPr>
            <a:spAutoFit/>
          </a:bodyPr>
          <a:lstStyle/>
          <a:p>
            <a:pPr algn="ctr">
              <a:spcBef>
                <a:spcPct val="50000"/>
              </a:spcBef>
            </a:pPr>
            <a:r>
              <a:rPr lang="en-US"/>
              <a:t>……</a:t>
            </a:r>
          </a:p>
        </p:txBody>
      </p:sp>
      <p:cxnSp>
        <p:nvCxnSpPr>
          <p:cNvPr id="449548" name="AutoShape 12"/>
          <p:cNvCxnSpPr>
            <a:cxnSpLocks noChangeShapeType="1"/>
            <a:stCxn id="449539" idx="3"/>
            <a:endCxn id="449547" idx="1"/>
          </p:cNvCxnSpPr>
          <p:nvPr/>
        </p:nvCxnSpPr>
        <p:spPr bwMode="auto">
          <a:xfrm>
            <a:off x="1625600" y="3952079"/>
            <a:ext cx="889000" cy="717550"/>
          </a:xfrm>
          <a:prstGeom prst="straightConnector1">
            <a:avLst/>
          </a:prstGeom>
          <a:ln w="19050">
            <a:headEnd/>
            <a:tailEnd type="triangle" w="med" len="med"/>
          </a:ln>
        </p:spPr>
        <p:style>
          <a:lnRef idx="1">
            <a:schemeClr val="accent1"/>
          </a:lnRef>
          <a:fillRef idx="0">
            <a:schemeClr val="accent1"/>
          </a:fillRef>
          <a:effectRef idx="0">
            <a:schemeClr val="accent1"/>
          </a:effectRef>
          <a:fontRef idx="minor">
            <a:schemeClr val="tx1"/>
          </a:fontRef>
        </p:style>
      </p:cxnSp>
      <p:cxnSp>
        <p:nvCxnSpPr>
          <p:cNvPr id="449549" name="AutoShape 13"/>
          <p:cNvCxnSpPr>
            <a:cxnSpLocks noChangeShapeType="1"/>
            <a:stCxn id="449539" idx="3"/>
          </p:cNvCxnSpPr>
          <p:nvPr/>
        </p:nvCxnSpPr>
        <p:spPr bwMode="auto">
          <a:xfrm>
            <a:off x="1625600" y="3952079"/>
            <a:ext cx="1041400" cy="1822450"/>
          </a:xfrm>
          <a:prstGeom prst="straightConnector1">
            <a:avLst/>
          </a:prstGeom>
          <a:ln w="19050">
            <a:headEnd/>
            <a:tailEnd type="triangle" w="med" len="med"/>
          </a:ln>
        </p:spPr>
        <p:style>
          <a:lnRef idx="1">
            <a:schemeClr val="accent1"/>
          </a:lnRef>
          <a:fillRef idx="0">
            <a:schemeClr val="accent1"/>
          </a:fillRef>
          <a:effectRef idx="0">
            <a:schemeClr val="accent1"/>
          </a:effectRef>
          <a:fontRef idx="minor">
            <a:schemeClr val="tx1"/>
          </a:fontRef>
        </p:style>
      </p:cxnSp>
      <p:cxnSp>
        <p:nvCxnSpPr>
          <p:cNvPr id="449550" name="AutoShape 14"/>
          <p:cNvCxnSpPr>
            <a:cxnSpLocks noChangeShapeType="1"/>
          </p:cNvCxnSpPr>
          <p:nvPr/>
        </p:nvCxnSpPr>
        <p:spPr bwMode="auto">
          <a:xfrm>
            <a:off x="3311525" y="2726529"/>
            <a:ext cx="1184275" cy="1150938"/>
          </a:xfrm>
          <a:prstGeom prst="straightConnector1">
            <a:avLst/>
          </a:prstGeom>
          <a:ln w="19050">
            <a:headEnd/>
            <a:tailEnd type="triangle" w="med" len="med"/>
          </a:ln>
        </p:spPr>
        <p:style>
          <a:lnRef idx="1">
            <a:schemeClr val="accent1"/>
          </a:lnRef>
          <a:fillRef idx="0">
            <a:schemeClr val="accent1"/>
          </a:fillRef>
          <a:effectRef idx="0">
            <a:schemeClr val="accent1"/>
          </a:effectRef>
          <a:fontRef idx="minor">
            <a:schemeClr val="tx1"/>
          </a:fontRef>
        </p:style>
      </p:cxnSp>
      <p:cxnSp>
        <p:nvCxnSpPr>
          <p:cNvPr id="449551" name="AutoShape 15"/>
          <p:cNvCxnSpPr>
            <a:cxnSpLocks noChangeShapeType="1"/>
          </p:cNvCxnSpPr>
          <p:nvPr/>
        </p:nvCxnSpPr>
        <p:spPr bwMode="auto">
          <a:xfrm>
            <a:off x="3311525" y="3729829"/>
            <a:ext cx="1184275" cy="147638"/>
          </a:xfrm>
          <a:prstGeom prst="straightConnector1">
            <a:avLst/>
          </a:prstGeom>
          <a:ln w="19050">
            <a:headEnd/>
            <a:tailEnd type="triangle" w="med" len="med"/>
          </a:ln>
        </p:spPr>
        <p:style>
          <a:lnRef idx="1">
            <a:schemeClr val="accent1"/>
          </a:lnRef>
          <a:fillRef idx="0">
            <a:schemeClr val="accent1"/>
          </a:fillRef>
          <a:effectRef idx="0">
            <a:schemeClr val="accent1"/>
          </a:effectRef>
          <a:fontRef idx="minor">
            <a:schemeClr val="tx1"/>
          </a:fontRef>
        </p:style>
      </p:cxnSp>
      <p:cxnSp>
        <p:nvCxnSpPr>
          <p:cNvPr id="449552" name="AutoShape 16"/>
          <p:cNvCxnSpPr>
            <a:cxnSpLocks noChangeShapeType="1"/>
            <a:stCxn id="449547" idx="3"/>
          </p:cNvCxnSpPr>
          <p:nvPr/>
        </p:nvCxnSpPr>
        <p:spPr bwMode="auto">
          <a:xfrm flipV="1">
            <a:off x="3352800" y="3877467"/>
            <a:ext cx="1143000" cy="792162"/>
          </a:xfrm>
          <a:prstGeom prst="straightConnector1">
            <a:avLst/>
          </a:prstGeom>
          <a:ln w="19050">
            <a:headEnd/>
            <a:tailEnd type="triangle" w="med" len="med"/>
          </a:ln>
        </p:spPr>
        <p:style>
          <a:lnRef idx="1">
            <a:schemeClr val="accent1"/>
          </a:lnRef>
          <a:fillRef idx="0">
            <a:schemeClr val="accent1"/>
          </a:fillRef>
          <a:effectRef idx="0">
            <a:schemeClr val="accent1"/>
          </a:effectRef>
          <a:fontRef idx="minor">
            <a:schemeClr val="tx1"/>
          </a:fontRef>
        </p:style>
      </p:cxnSp>
      <p:cxnSp>
        <p:nvCxnSpPr>
          <p:cNvPr id="449553" name="AutoShape 17"/>
          <p:cNvCxnSpPr>
            <a:cxnSpLocks noChangeShapeType="1"/>
          </p:cNvCxnSpPr>
          <p:nvPr/>
        </p:nvCxnSpPr>
        <p:spPr bwMode="auto">
          <a:xfrm flipV="1">
            <a:off x="3387725" y="3877467"/>
            <a:ext cx="1108075" cy="1897062"/>
          </a:xfrm>
          <a:prstGeom prst="straightConnector1">
            <a:avLst/>
          </a:prstGeom>
          <a:ln w="19050">
            <a:headEnd/>
            <a:tailEnd type="triangle" w="med" len="med"/>
          </a:ln>
        </p:spPr>
        <p:style>
          <a:lnRef idx="1">
            <a:schemeClr val="accent1"/>
          </a:lnRef>
          <a:fillRef idx="0">
            <a:schemeClr val="accent1"/>
          </a:fillRef>
          <a:effectRef idx="0">
            <a:schemeClr val="accent1"/>
          </a:effectRef>
          <a:fontRef idx="minor">
            <a:schemeClr val="tx1"/>
          </a:fontRef>
        </p:style>
      </p:cxnSp>
      <p:cxnSp>
        <p:nvCxnSpPr>
          <p:cNvPr id="449554" name="AutoShape 18"/>
          <p:cNvCxnSpPr>
            <a:cxnSpLocks noChangeShapeType="1"/>
          </p:cNvCxnSpPr>
          <p:nvPr/>
        </p:nvCxnSpPr>
        <p:spPr bwMode="auto">
          <a:xfrm flipV="1">
            <a:off x="5867400" y="3874291"/>
            <a:ext cx="578630" cy="1588"/>
          </a:xfrm>
          <a:prstGeom prst="straightConnector1">
            <a:avLst/>
          </a:prstGeom>
          <a:ln w="19050">
            <a:headEnd/>
            <a:tailEnd type="triangle" w="med" len="med"/>
          </a:ln>
        </p:spPr>
        <p:style>
          <a:lnRef idx="1">
            <a:schemeClr val="accent1"/>
          </a:lnRef>
          <a:fillRef idx="0">
            <a:schemeClr val="accent1"/>
          </a:fillRef>
          <a:effectRef idx="0">
            <a:schemeClr val="accent1"/>
          </a:effectRef>
          <a:fontRef idx="minor">
            <a:schemeClr val="tx1"/>
          </a:fontRef>
        </p:style>
      </p:cxnSp>
      <p:sp>
        <p:nvSpPr>
          <p:cNvPr id="449555" name="Text Box 19"/>
          <p:cNvSpPr txBox="1">
            <a:spLocks noChangeArrowheads="1"/>
          </p:cNvSpPr>
          <p:nvPr/>
        </p:nvSpPr>
        <p:spPr bwMode="auto">
          <a:xfrm>
            <a:off x="6405563" y="3389311"/>
            <a:ext cx="3789362" cy="784830"/>
          </a:xfrm>
          <a:prstGeom prst="rect">
            <a:avLst/>
          </a:prstGeom>
          <a:noFill/>
          <a:ln w="9525">
            <a:noFill/>
            <a:miter lim="800000"/>
            <a:headEnd/>
            <a:tailEnd/>
          </a:ln>
          <a:effectLst/>
        </p:spPr>
        <p:txBody>
          <a:bodyPr wrap="square">
            <a:spAutoFit/>
          </a:bodyPr>
          <a:lstStyle/>
          <a:p>
            <a:pPr algn="ctr">
              <a:spcBef>
                <a:spcPct val="50000"/>
              </a:spcBef>
            </a:pPr>
            <a:r>
              <a:rPr lang="en-US" b="1" dirty="0"/>
              <a:t>Final  </a:t>
            </a:r>
          </a:p>
          <a:p>
            <a:pPr algn="ctr">
              <a:spcBef>
                <a:spcPct val="50000"/>
              </a:spcBef>
            </a:pPr>
            <a:r>
              <a:rPr lang="en-US" b="1" dirty="0"/>
              <a:t>prediction</a:t>
            </a:r>
          </a:p>
        </p:txBody>
      </p:sp>
      <p:cxnSp>
        <p:nvCxnSpPr>
          <p:cNvPr id="449556" name="AutoShape 20"/>
          <p:cNvCxnSpPr>
            <a:cxnSpLocks noChangeShapeType="1"/>
          </p:cNvCxnSpPr>
          <p:nvPr/>
        </p:nvCxnSpPr>
        <p:spPr bwMode="auto">
          <a:xfrm>
            <a:off x="7069918" y="3890167"/>
            <a:ext cx="636722" cy="0"/>
          </a:xfrm>
          <a:prstGeom prst="straightConnector1">
            <a:avLst/>
          </a:prstGeom>
          <a:ln w="19050">
            <a:headEnd/>
            <a:tailEnd type="triangle" w="med" len="med"/>
          </a:ln>
        </p:spPr>
        <p:style>
          <a:lnRef idx="1">
            <a:schemeClr val="accent1"/>
          </a:lnRef>
          <a:fillRef idx="0">
            <a:schemeClr val="accent1"/>
          </a:fillRef>
          <a:effectRef idx="0">
            <a:schemeClr val="accent1"/>
          </a:effectRef>
          <a:fontRef idx="minor">
            <a:schemeClr val="tx1"/>
          </a:fontRef>
        </p:style>
      </p:cxnSp>
      <p:cxnSp>
        <p:nvCxnSpPr>
          <p:cNvPr id="449557" name="AutoShape 21"/>
          <p:cNvCxnSpPr>
            <a:cxnSpLocks noChangeShapeType="1"/>
          </p:cNvCxnSpPr>
          <p:nvPr/>
        </p:nvCxnSpPr>
        <p:spPr bwMode="auto">
          <a:xfrm rot="16200000" flipH="1">
            <a:off x="2971006" y="2401092"/>
            <a:ext cx="1588" cy="3741738"/>
          </a:xfrm>
          <a:prstGeom prst="curvedConnector3">
            <a:avLst>
              <a:gd name="adj1" fmla="val 130051930"/>
            </a:avLst>
          </a:prstGeom>
          <a:ln w="19050">
            <a:headEnd/>
            <a:tailEnd type="triangle" w="med" len="med"/>
          </a:ln>
        </p:spPr>
        <p:style>
          <a:lnRef idx="1">
            <a:schemeClr val="accent1"/>
          </a:lnRef>
          <a:fillRef idx="0">
            <a:schemeClr val="accent1"/>
          </a:fillRef>
          <a:effectRef idx="0">
            <a:schemeClr val="accent1"/>
          </a:effectRef>
          <a:fontRef idx="minor">
            <a:schemeClr val="tx1"/>
          </a:fontRef>
        </p:style>
      </p:cxnSp>
      <p:sp>
        <p:nvSpPr>
          <p:cNvPr id="449559" name="Line 23"/>
          <p:cNvSpPr>
            <a:spLocks noChangeShapeType="1"/>
          </p:cNvSpPr>
          <p:nvPr/>
        </p:nvSpPr>
        <p:spPr bwMode="auto">
          <a:xfrm rot="5400000" flipV="1">
            <a:off x="4459291" y="4333080"/>
            <a:ext cx="3213098" cy="1"/>
          </a:xfrm>
          <a:prstGeom prst="line">
            <a:avLst/>
          </a:prstGeom>
          <a:noFill/>
          <a:ln w="25400">
            <a:solidFill>
              <a:schemeClr val="tx1"/>
            </a:solidFill>
            <a:prstDash val="dash"/>
            <a:round/>
            <a:headEnd/>
            <a:tailEnd/>
          </a:ln>
          <a:effectLst/>
        </p:spPr>
        <p:txBody>
          <a:bodyPr/>
          <a:lstStyle/>
          <a:p>
            <a:endParaRPr lang="en-US"/>
          </a:p>
        </p:txBody>
      </p:sp>
      <p:sp>
        <p:nvSpPr>
          <p:cNvPr id="449561" name="Text Box 25"/>
          <p:cNvSpPr txBox="1">
            <a:spLocks noChangeArrowheads="1"/>
          </p:cNvSpPr>
          <p:nvPr/>
        </p:nvSpPr>
        <p:spPr bwMode="auto">
          <a:xfrm>
            <a:off x="6608763" y="1941509"/>
            <a:ext cx="1752600" cy="366713"/>
          </a:xfrm>
          <a:prstGeom prst="rect">
            <a:avLst/>
          </a:prstGeom>
          <a:noFill/>
          <a:ln w="9525">
            <a:noFill/>
            <a:miter lim="800000"/>
            <a:headEnd/>
            <a:tailEnd/>
          </a:ln>
          <a:effectLst/>
        </p:spPr>
        <p:txBody>
          <a:bodyPr>
            <a:spAutoFit/>
          </a:bodyPr>
          <a:lstStyle/>
          <a:p>
            <a:pPr algn="ctr">
              <a:spcBef>
                <a:spcPct val="50000"/>
              </a:spcBef>
            </a:pPr>
            <a:r>
              <a:rPr lang="en-US" altLang="zh-CN" b="1" dirty="0"/>
              <a:t>Test</a:t>
            </a:r>
            <a:endParaRPr lang="en-US" b="1" dirty="0"/>
          </a:p>
        </p:txBody>
      </p:sp>
      <p:sp>
        <p:nvSpPr>
          <p:cNvPr id="449562" name="Text Box 26"/>
          <p:cNvSpPr txBox="1">
            <a:spLocks noChangeArrowheads="1"/>
          </p:cNvSpPr>
          <p:nvPr/>
        </p:nvSpPr>
        <p:spPr bwMode="auto">
          <a:xfrm>
            <a:off x="2133600" y="2961479"/>
            <a:ext cx="1752600" cy="338554"/>
          </a:xfrm>
          <a:prstGeom prst="rect">
            <a:avLst/>
          </a:prstGeom>
          <a:noFill/>
          <a:ln w="9525">
            <a:noFill/>
            <a:miter lim="800000"/>
            <a:headEnd/>
            <a:tailEnd/>
          </a:ln>
          <a:effectLst/>
        </p:spPr>
        <p:txBody>
          <a:bodyPr wrap="square">
            <a:spAutoFit/>
          </a:bodyPr>
          <a:lstStyle/>
          <a:p>
            <a:pPr algn="ctr"/>
            <a:r>
              <a:rPr lang="en-US" sz="1600" b="1" dirty="0"/>
              <a:t>Base learner </a:t>
            </a:r>
            <a:r>
              <a:rPr lang="en-US" altLang="zh-CN" sz="1600" b="1" dirty="0"/>
              <a:t>C</a:t>
            </a:r>
            <a:r>
              <a:rPr lang="en-US" sz="1600" b="1" dirty="0"/>
              <a:t>1</a:t>
            </a:r>
          </a:p>
        </p:txBody>
      </p:sp>
      <p:sp>
        <p:nvSpPr>
          <p:cNvPr id="449563" name="Text Box 27"/>
          <p:cNvSpPr txBox="1">
            <a:spLocks noChangeArrowheads="1"/>
          </p:cNvSpPr>
          <p:nvPr/>
        </p:nvSpPr>
        <p:spPr bwMode="auto">
          <a:xfrm>
            <a:off x="1981200" y="3890167"/>
            <a:ext cx="1905000" cy="338554"/>
          </a:xfrm>
          <a:prstGeom prst="rect">
            <a:avLst/>
          </a:prstGeom>
          <a:noFill/>
          <a:ln w="9525">
            <a:noFill/>
            <a:miter lim="800000"/>
            <a:headEnd/>
            <a:tailEnd/>
          </a:ln>
          <a:effectLst/>
        </p:spPr>
        <p:txBody>
          <a:bodyPr>
            <a:spAutoFit/>
          </a:bodyPr>
          <a:lstStyle/>
          <a:p>
            <a:pPr algn="ctr"/>
            <a:r>
              <a:rPr lang="en-US" sz="1600" b="1" dirty="0"/>
              <a:t>Base learner </a:t>
            </a:r>
            <a:r>
              <a:rPr lang="en-US" altLang="zh-CN" sz="1600" b="1" dirty="0"/>
              <a:t>C</a:t>
            </a:r>
            <a:r>
              <a:rPr lang="en-US" sz="1600" b="1" dirty="0"/>
              <a:t>2</a:t>
            </a:r>
          </a:p>
        </p:txBody>
      </p:sp>
      <p:sp>
        <p:nvSpPr>
          <p:cNvPr id="449564" name="Text Box 28"/>
          <p:cNvSpPr txBox="1">
            <a:spLocks noChangeArrowheads="1"/>
          </p:cNvSpPr>
          <p:nvPr/>
        </p:nvSpPr>
        <p:spPr bwMode="auto">
          <a:xfrm>
            <a:off x="1981200" y="5139013"/>
            <a:ext cx="1905000" cy="338554"/>
          </a:xfrm>
          <a:prstGeom prst="rect">
            <a:avLst/>
          </a:prstGeom>
          <a:noFill/>
          <a:ln w="9525">
            <a:noFill/>
            <a:miter lim="800000"/>
            <a:headEnd/>
            <a:tailEnd/>
          </a:ln>
          <a:effectLst/>
        </p:spPr>
        <p:txBody>
          <a:bodyPr>
            <a:spAutoFit/>
          </a:bodyPr>
          <a:lstStyle/>
          <a:p>
            <a:pPr algn="ctr"/>
            <a:r>
              <a:rPr lang="en-US" sz="1600" b="1" dirty="0"/>
              <a:t>Base learner </a:t>
            </a:r>
            <a:r>
              <a:rPr lang="en-US" sz="1600" b="1" dirty="0" err="1"/>
              <a:t>Cn</a:t>
            </a:r>
            <a:endParaRPr lang="en-US" sz="1600" b="1" dirty="0"/>
          </a:p>
        </p:txBody>
      </p:sp>
      <p:sp>
        <p:nvSpPr>
          <p:cNvPr id="33" name="TextBox 32"/>
          <p:cNvSpPr txBox="1"/>
          <p:nvPr/>
        </p:nvSpPr>
        <p:spPr>
          <a:xfrm>
            <a:off x="381000" y="1156679"/>
            <a:ext cx="8427307" cy="523220"/>
          </a:xfrm>
          <a:prstGeom prst="rect">
            <a:avLst/>
          </a:prstGeom>
          <a:noFill/>
        </p:spPr>
        <p:txBody>
          <a:bodyPr wrap="none" rtlCol="0">
            <a:spAutoFit/>
          </a:bodyPr>
          <a:lstStyle/>
          <a:p>
            <a:pPr>
              <a:buFont typeface="Arial" pitchFamily="34" charset="0"/>
              <a:buChar char="•"/>
            </a:pPr>
            <a:r>
              <a:rPr lang="en-US" altLang="zh-CN" sz="2400" dirty="0"/>
              <a:t>   </a:t>
            </a:r>
            <a:r>
              <a:rPr lang="en-US" altLang="zh-CN" sz="2800" dirty="0"/>
              <a:t>Main </a:t>
            </a:r>
            <a:r>
              <a:rPr lang="en-US" sz="2800" dirty="0"/>
              <a:t>Idea: Learn and combine multiple classifiers</a:t>
            </a:r>
          </a:p>
        </p:txBody>
      </p:sp>
      <p:sp>
        <p:nvSpPr>
          <p:cNvPr id="36" name="AutoShape 4"/>
          <p:cNvSpPr>
            <a:spLocks noChangeArrowheads="1"/>
          </p:cNvSpPr>
          <p:nvPr/>
        </p:nvSpPr>
        <p:spPr bwMode="auto">
          <a:xfrm>
            <a:off x="4495801" y="3496467"/>
            <a:ext cx="1503362" cy="762000"/>
          </a:xfrm>
          <a:prstGeom prst="flowChartOnlineStorage">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en-US" dirty="0"/>
              <a:t>Meta</a:t>
            </a:r>
          </a:p>
          <a:p>
            <a:pPr algn="ctr"/>
            <a:r>
              <a:rPr lang="en-US" dirty="0"/>
              <a:t> features</a:t>
            </a:r>
          </a:p>
        </p:txBody>
      </p:sp>
      <p:sp>
        <p:nvSpPr>
          <p:cNvPr id="67" name="Text Box 25"/>
          <p:cNvSpPr txBox="1">
            <a:spLocks noChangeArrowheads="1"/>
          </p:cNvSpPr>
          <p:nvPr/>
        </p:nvSpPr>
        <p:spPr bwMode="auto">
          <a:xfrm>
            <a:off x="2133600" y="1941509"/>
            <a:ext cx="1752600" cy="366713"/>
          </a:xfrm>
          <a:prstGeom prst="rect">
            <a:avLst/>
          </a:prstGeom>
          <a:noFill/>
          <a:ln w="9525">
            <a:noFill/>
            <a:miter lim="800000"/>
            <a:headEnd/>
            <a:tailEnd/>
          </a:ln>
          <a:effectLst/>
        </p:spPr>
        <p:txBody>
          <a:bodyPr>
            <a:spAutoFit/>
          </a:bodyPr>
          <a:lstStyle/>
          <a:p>
            <a:pPr algn="ctr">
              <a:spcBef>
                <a:spcPct val="50000"/>
              </a:spcBef>
            </a:pPr>
            <a:r>
              <a:rPr lang="en-US" altLang="zh-CN" b="1" dirty="0"/>
              <a:t>Train</a:t>
            </a:r>
            <a:endParaRPr lang="en-US" b="1"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95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95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95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95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95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95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95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95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95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95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95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495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95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95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495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4955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495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954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495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956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4955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9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0" grpId="0"/>
      <p:bldP spid="449539" grpId="0" animBg="1"/>
      <p:bldP spid="449547" grpId="0"/>
      <p:bldP spid="449555" grpId="0"/>
      <p:bldP spid="449559" grpId="0" animBg="1"/>
      <p:bldP spid="449561" grpId="0"/>
      <p:bldP spid="449562" grpId="0"/>
      <p:bldP spid="449563" grpId="0"/>
      <p:bldP spid="449564" grpId="0"/>
      <p:bldP spid="36" grpId="0" animBg="1"/>
      <p:bldP spid="6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a:xfrm>
            <a:off x="381000" y="228600"/>
            <a:ext cx="8229600" cy="838200"/>
          </a:xfrm>
        </p:spPr>
        <p:txBody>
          <a:bodyPr>
            <a:normAutofit fontScale="90000"/>
          </a:bodyPr>
          <a:lstStyle/>
          <a:p>
            <a:pPr algn="l"/>
            <a:r>
              <a:rPr lang="en-US" altLang="zh-CN" sz="4000" b="1" dirty="0"/>
              <a:t>Generating Base and Meta Learners</a:t>
            </a:r>
          </a:p>
        </p:txBody>
      </p:sp>
      <p:sp>
        <p:nvSpPr>
          <p:cNvPr id="951299" name="Rectangle 3"/>
          <p:cNvSpPr>
            <a:spLocks noGrp="1" noChangeArrowheads="1"/>
          </p:cNvSpPr>
          <p:nvPr>
            <p:ph idx="1"/>
          </p:nvPr>
        </p:nvSpPr>
        <p:spPr>
          <a:xfrm>
            <a:off x="304800" y="1511300"/>
            <a:ext cx="8686800" cy="4845050"/>
          </a:xfrm>
        </p:spPr>
        <p:txBody>
          <a:bodyPr>
            <a:normAutofit/>
          </a:bodyPr>
          <a:lstStyle/>
          <a:p>
            <a:pPr>
              <a:lnSpc>
                <a:spcPct val="90000"/>
              </a:lnSpc>
              <a:buFont typeface="Arial" pitchFamily="34" charset="0"/>
              <a:buChar char="•"/>
            </a:pPr>
            <a:r>
              <a:rPr lang="en-US" altLang="zh-CN" sz="2800" b="1" dirty="0"/>
              <a:t>Base model—efficiency, accuracy and diversity</a:t>
            </a:r>
          </a:p>
          <a:p>
            <a:pPr lvl="1">
              <a:lnSpc>
                <a:spcPct val="90000"/>
              </a:lnSpc>
              <a:buFont typeface="Wingdings" panose="05000000000000000000" pitchFamily="2" charset="2"/>
              <a:buChar char="§"/>
            </a:pPr>
            <a:r>
              <a:rPr lang="en-US" altLang="zh-CN" sz="2400" dirty="0">
                <a:solidFill>
                  <a:srgbClr val="002060"/>
                </a:solidFill>
              </a:rPr>
              <a:t>Sampling training examples</a:t>
            </a:r>
          </a:p>
          <a:p>
            <a:pPr lvl="1">
              <a:lnSpc>
                <a:spcPct val="90000"/>
              </a:lnSpc>
              <a:buFont typeface="Wingdings" panose="05000000000000000000" pitchFamily="2" charset="2"/>
              <a:buChar char="§"/>
            </a:pPr>
            <a:r>
              <a:rPr lang="en-US" altLang="zh-CN" sz="2400" dirty="0">
                <a:solidFill>
                  <a:srgbClr val="002060"/>
                </a:solidFill>
              </a:rPr>
              <a:t>Sampling features</a:t>
            </a:r>
          </a:p>
          <a:p>
            <a:pPr lvl="1">
              <a:lnSpc>
                <a:spcPct val="90000"/>
              </a:lnSpc>
              <a:buFont typeface="Wingdings" panose="05000000000000000000" pitchFamily="2" charset="2"/>
              <a:buChar char="§"/>
            </a:pPr>
            <a:r>
              <a:rPr lang="en-US" altLang="zh-CN" sz="2400" dirty="0">
                <a:solidFill>
                  <a:srgbClr val="002060"/>
                </a:solidFill>
              </a:rPr>
              <a:t>Using different learning models</a:t>
            </a:r>
          </a:p>
          <a:p>
            <a:pPr>
              <a:lnSpc>
                <a:spcPct val="90000"/>
              </a:lnSpc>
              <a:buNone/>
            </a:pPr>
            <a:r>
              <a:rPr lang="en-US" altLang="zh-CN" sz="2800" dirty="0">
                <a:solidFill>
                  <a:srgbClr val="002060"/>
                </a:solidFill>
              </a:rPr>
              <a:t>    </a:t>
            </a:r>
          </a:p>
          <a:p>
            <a:pPr>
              <a:buFont typeface="Arial" pitchFamily="34" charset="0"/>
              <a:buChar char="•"/>
            </a:pPr>
            <a:r>
              <a:rPr lang="en-US" altLang="zh-CN" sz="2800" b="1" dirty="0"/>
              <a:t>Meta  learner</a:t>
            </a:r>
          </a:p>
          <a:p>
            <a:pPr lvl="1">
              <a:lnSpc>
                <a:spcPct val="90000"/>
              </a:lnSpc>
              <a:buFont typeface="Wingdings" panose="05000000000000000000" pitchFamily="2" charset="2"/>
              <a:buChar char="§"/>
            </a:pPr>
            <a:r>
              <a:rPr lang="en-US" altLang="zh-CN" sz="2400" dirty="0">
                <a:solidFill>
                  <a:srgbClr val="002060"/>
                </a:solidFill>
              </a:rPr>
              <a:t>Majority voting </a:t>
            </a:r>
          </a:p>
          <a:p>
            <a:pPr lvl="1">
              <a:lnSpc>
                <a:spcPct val="90000"/>
              </a:lnSpc>
              <a:buFont typeface="Wingdings" panose="05000000000000000000" pitchFamily="2" charset="2"/>
              <a:buChar char="§"/>
            </a:pPr>
            <a:r>
              <a:rPr lang="en-US" altLang="zh-CN" sz="2400" dirty="0">
                <a:solidFill>
                  <a:srgbClr val="002060"/>
                </a:solidFill>
              </a:rPr>
              <a:t>Weighted averaging</a:t>
            </a:r>
          </a:p>
          <a:p>
            <a:pPr lvl="1">
              <a:lnSpc>
                <a:spcPct val="90000"/>
              </a:lnSpc>
              <a:buFont typeface="Wingdings" panose="05000000000000000000" pitchFamily="2" charset="2"/>
              <a:buChar char="§"/>
            </a:pPr>
            <a:r>
              <a:rPr lang="en-US" altLang="zh-CN" sz="2400" dirty="0" err="1">
                <a:solidFill>
                  <a:srgbClr val="002060"/>
                </a:solidFill>
              </a:rPr>
              <a:t>Kmeans</a:t>
            </a:r>
            <a:endParaRPr lang="en-US" altLang="zh-CN" sz="2400" dirty="0">
              <a:solidFill>
                <a:srgbClr val="002060"/>
              </a:solidFill>
            </a:endParaRPr>
          </a:p>
          <a:p>
            <a:pPr lvl="1">
              <a:lnSpc>
                <a:spcPct val="90000"/>
              </a:lnSpc>
              <a:buFont typeface="Wingdings" panose="05000000000000000000" pitchFamily="2" charset="2"/>
              <a:buChar char="§"/>
            </a:pPr>
            <a:r>
              <a:rPr lang="en-US" altLang="zh-CN" sz="2400" dirty="0">
                <a:solidFill>
                  <a:srgbClr val="002060"/>
                </a:solidFill>
              </a:rPr>
              <a:t>Higher level classifier —</a:t>
            </a:r>
            <a:r>
              <a:rPr lang="en-US" altLang="zh-CN" sz="2400" b="1" dirty="0">
                <a:solidFill>
                  <a:srgbClr val="002060"/>
                </a:solidFill>
              </a:rPr>
              <a:t> </a:t>
            </a:r>
            <a:r>
              <a:rPr lang="en-US" altLang="zh-CN" sz="2400" dirty="0">
                <a:solidFill>
                  <a:srgbClr val="002060"/>
                </a:solidFill>
              </a:rPr>
              <a:t>Supervised(</a:t>
            </a:r>
            <a:r>
              <a:rPr lang="en-US" altLang="zh-CN" sz="2400" dirty="0" err="1">
                <a:solidFill>
                  <a:srgbClr val="002060"/>
                </a:solidFill>
              </a:rPr>
              <a:t>XGBoost</a:t>
            </a:r>
            <a:r>
              <a:rPr lang="en-US" altLang="zh-CN" sz="2400" dirty="0">
                <a:solidFill>
                  <a:srgbClr val="002060"/>
                </a:solidFill>
              </a:rPr>
              <a:t>)</a:t>
            </a:r>
          </a:p>
          <a:p>
            <a:pPr>
              <a:lnSpc>
                <a:spcPct val="90000"/>
              </a:lnSpc>
              <a:buNone/>
            </a:pPr>
            <a:endParaRPr lang="en-US" altLang="zh-CN" sz="2700" dirty="0">
              <a:solidFill>
                <a:srgbClr val="002060"/>
              </a:solidFill>
            </a:endParaRPr>
          </a:p>
          <a:p>
            <a:pPr lvl="1">
              <a:lnSpc>
                <a:spcPct val="90000"/>
              </a:lnSpc>
            </a:pPr>
            <a:endParaRPr lang="en-US" altLang="zh-CN" sz="2400" dirty="0"/>
          </a:p>
          <a:p>
            <a:pPr lvl="1">
              <a:lnSpc>
                <a:spcPct val="90000"/>
              </a:lnSpc>
            </a:pPr>
            <a:endParaRPr lang="en-US" altLang="zh-CN" sz="2400" dirty="0"/>
          </a:p>
          <a:p>
            <a:pPr lvl="1">
              <a:lnSpc>
                <a:spcPct val="90000"/>
              </a:lnSpc>
            </a:pPr>
            <a:endParaRPr lang="en-US" altLang="zh-CN" sz="2400" dirty="0"/>
          </a:p>
          <a:p>
            <a:pPr lvl="1">
              <a:lnSpc>
                <a:spcPct val="90000"/>
              </a:lnSpc>
              <a:buNone/>
            </a:pPr>
            <a:endParaRPr lang="en-US" altLang="zh-CN" sz="2400" dirty="0"/>
          </a:p>
          <a:p>
            <a:pPr marL="342900" lvl="1" indent="-342900">
              <a:lnSpc>
                <a:spcPct val="90000"/>
              </a:lnSpc>
              <a:buFont typeface="Wingdings" pitchFamily="2" charset="2"/>
              <a:buChar char="v"/>
            </a:pPr>
            <a:endParaRPr lang="en-US" altLang="zh-CN" sz="2900" dirty="0"/>
          </a:p>
          <a:p>
            <a:pPr marL="342900" lvl="1" indent="-342900">
              <a:lnSpc>
                <a:spcPct val="90000"/>
              </a:lnSpc>
              <a:buFont typeface="Wingdings" pitchFamily="2" charset="2"/>
              <a:buChar char="v"/>
            </a:pPr>
            <a:endParaRPr lang="en-US" altLang="zh-CN" sz="2900" dirty="0"/>
          </a:p>
          <a:p>
            <a:pPr marL="342900" lvl="1" indent="-342900">
              <a:lnSpc>
                <a:spcPct val="90000"/>
              </a:lnSpc>
              <a:buNone/>
            </a:pPr>
            <a:endParaRPr lang="en-US" altLang="zh-CN" sz="2900" dirty="0">
              <a:solidFill>
                <a:srgbClr val="002060"/>
              </a:solidFill>
            </a:endParaRPr>
          </a:p>
          <a:p>
            <a:pPr marL="342900" lvl="1" indent="-342900">
              <a:lnSpc>
                <a:spcPct val="90000"/>
              </a:lnSpc>
              <a:buNone/>
            </a:pPr>
            <a:endParaRPr lang="en-US" altLang="zh-CN" sz="2900" dirty="0">
              <a:solidFill>
                <a:srgbClr val="002060"/>
              </a:solidFill>
            </a:endParaRPr>
          </a:p>
          <a:p>
            <a:pPr lvl="1">
              <a:lnSpc>
                <a:spcPct val="90000"/>
              </a:lnSpc>
            </a:pPr>
            <a:endParaRPr lang="en-US" altLang="zh-CN" sz="2400" dirty="0"/>
          </a:p>
          <a:p>
            <a:pPr lvl="1">
              <a:lnSpc>
                <a:spcPct val="90000"/>
              </a:lnSpc>
              <a:buNone/>
            </a:pPr>
            <a:endParaRPr lang="en-US" altLang="zh-CN" sz="2400" dirty="0"/>
          </a:p>
          <a:p>
            <a:pPr lvl="1">
              <a:lnSpc>
                <a:spcPct val="90000"/>
              </a:lnSpc>
              <a:buNone/>
            </a:pPr>
            <a:endParaRPr lang="en-US" altLang="zh-CN" sz="2400" dirty="0"/>
          </a:p>
          <a:p>
            <a:pPr lvl="1">
              <a:lnSpc>
                <a:spcPct val="90000"/>
              </a:lnSpc>
            </a:pPr>
            <a:endParaRPr lang="en-US" altLang="zh-CN" sz="2400" dirty="0"/>
          </a:p>
          <a:p>
            <a:pPr lvl="1">
              <a:lnSpc>
                <a:spcPct val="90000"/>
              </a:lnSpc>
            </a:pPr>
            <a:endParaRPr lang="en-US" altLang="zh-CN" sz="2400" dirty="0"/>
          </a:p>
          <a:p>
            <a:pPr lvl="1">
              <a:lnSpc>
                <a:spcPct val="90000"/>
              </a:lnSpc>
            </a:pPr>
            <a:endParaRPr lang="en-US" altLang="zh-CN" sz="2400" dirty="0"/>
          </a:p>
        </p:txBody>
      </p:sp>
      <p:sp>
        <p:nvSpPr>
          <p:cNvPr id="4" name="Slide Number Placeholder 4"/>
          <p:cNvSpPr>
            <a:spLocks noGrp="1"/>
          </p:cNvSpPr>
          <p:nvPr>
            <p:ph type="sldNum" sz="quarter" idx="12"/>
          </p:nvPr>
        </p:nvSpPr>
        <p:spPr/>
        <p:txBody>
          <a:bodyPr/>
          <a:lstStyle/>
          <a:p>
            <a:fld id="{A0049FD4-216F-483E-98A7-6517470EE441}" type="slidenum">
              <a:rPr lang="en-US" altLang="zh-CN"/>
              <a:pPr/>
              <a:t>24</a:t>
            </a:fld>
            <a:endParaRPr lang="en-US" altLang="zh-CN"/>
          </a:p>
        </p:txBody>
      </p:sp>
      <p:sp>
        <p:nvSpPr>
          <p:cNvPr id="5" name="Right Brace 4"/>
          <p:cNvSpPr/>
          <p:nvPr/>
        </p:nvSpPr>
        <p:spPr>
          <a:xfrm>
            <a:off x="4285420" y="4214190"/>
            <a:ext cx="437321" cy="927653"/>
          </a:xfrm>
          <a:prstGeom prst="rightBrace">
            <a:avLst/>
          </a:prstGeom>
          <a:ln>
            <a:solidFill>
              <a:srgbClr val="00206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002060"/>
              </a:solidFill>
            </a:endParaRPr>
          </a:p>
        </p:txBody>
      </p:sp>
      <p:sp>
        <p:nvSpPr>
          <p:cNvPr id="6" name="TextBox 5"/>
          <p:cNvSpPr txBox="1"/>
          <p:nvPr/>
        </p:nvSpPr>
        <p:spPr>
          <a:xfrm>
            <a:off x="4939748" y="4428600"/>
            <a:ext cx="3670852" cy="461665"/>
          </a:xfrm>
          <a:prstGeom prst="rect">
            <a:avLst/>
          </a:prstGeom>
          <a:noFill/>
        </p:spPr>
        <p:txBody>
          <a:bodyPr wrap="square" rtlCol="0">
            <a:spAutoFit/>
          </a:bodyPr>
          <a:lstStyle/>
          <a:p>
            <a:r>
              <a:rPr lang="en-US" altLang="zh-CN" sz="2400" dirty="0">
                <a:solidFill>
                  <a:srgbClr val="002060"/>
                </a:solidFill>
              </a:rPr>
              <a:t>Unsupervised</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512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12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129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129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12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129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129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129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129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129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5600"/>
            <a:ext cx="8229600" cy="787400"/>
          </a:xfrm>
        </p:spPr>
        <p:txBody>
          <a:bodyPr>
            <a:normAutofit/>
          </a:bodyPr>
          <a:lstStyle/>
          <a:p>
            <a:pPr algn="l"/>
            <a:r>
              <a:rPr lang="en-US" b="1" dirty="0"/>
              <a:t>    </a:t>
            </a:r>
            <a:r>
              <a:rPr lang="en-US" sz="4000" b="1" dirty="0"/>
              <a:t>Stacking model</a:t>
            </a:r>
          </a:p>
        </p:txBody>
      </p:sp>
      <p:sp>
        <p:nvSpPr>
          <p:cNvPr id="12" name="Rectangle 11"/>
          <p:cNvSpPr/>
          <p:nvPr/>
        </p:nvSpPr>
        <p:spPr>
          <a:xfrm>
            <a:off x="5187123" y="2920028"/>
            <a:ext cx="1807580" cy="1003941"/>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9" name="Diagram 8"/>
          <p:cNvGraphicFramePr/>
          <p:nvPr>
            <p:extLst>
              <p:ext uri="{D42A27DB-BD31-4B8C-83A1-F6EECF244321}">
                <p14:modId xmlns:p14="http://schemas.microsoft.com/office/powerpoint/2010/main" val="3568884151"/>
              </p:ext>
            </p:extLst>
          </p:nvPr>
        </p:nvGraphicFramePr>
        <p:xfrm>
          <a:off x="1931592" y="1176588"/>
          <a:ext cx="5362177" cy="3869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p:cNvSpPr/>
          <p:nvPr/>
        </p:nvSpPr>
        <p:spPr>
          <a:xfrm>
            <a:off x="1035406" y="5268658"/>
            <a:ext cx="2901237" cy="400110"/>
          </a:xfrm>
          <a:prstGeom prst="rect">
            <a:avLst/>
          </a:prstGeom>
        </p:spPr>
        <p:txBody>
          <a:bodyPr wrap="square">
            <a:spAutoFit/>
          </a:bodyPr>
          <a:lstStyle/>
          <a:p>
            <a:pPr algn="ctr"/>
            <a:r>
              <a:rPr lang="en-US" sz="2000" b="1" dirty="0"/>
              <a:t>Base learners</a:t>
            </a:r>
          </a:p>
        </p:txBody>
      </p:sp>
      <p:sp>
        <p:nvSpPr>
          <p:cNvPr id="15" name="Rectangle 14"/>
          <p:cNvSpPr/>
          <p:nvPr/>
        </p:nvSpPr>
        <p:spPr>
          <a:xfrm>
            <a:off x="5029262" y="5207103"/>
            <a:ext cx="3417787" cy="461665"/>
          </a:xfrm>
          <a:prstGeom prst="rect">
            <a:avLst/>
          </a:prstGeom>
        </p:spPr>
        <p:txBody>
          <a:bodyPr wrap="square">
            <a:spAutoFit/>
          </a:bodyPr>
          <a:lstStyle/>
          <a:p>
            <a:pPr algn="ctr"/>
            <a:r>
              <a:rPr lang="en-US" sz="2400" b="1" dirty="0"/>
              <a:t> </a:t>
            </a:r>
            <a:r>
              <a:rPr lang="en-US" sz="2000" b="1" dirty="0"/>
              <a:t>Meta learner</a:t>
            </a:r>
          </a:p>
        </p:txBody>
      </p:sp>
      <p:sp>
        <p:nvSpPr>
          <p:cNvPr id="36" name="Rounded Rectangle 4"/>
          <p:cNvSpPr/>
          <p:nvPr/>
        </p:nvSpPr>
        <p:spPr>
          <a:xfrm>
            <a:off x="6994703" y="3111325"/>
            <a:ext cx="2501827" cy="8126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altLang="zh-CN" sz="2800" b="1" kern="1200" dirty="0">
                <a:solidFill>
                  <a:schemeClr val="tx1"/>
                </a:solidFill>
              </a:rPr>
              <a:t>Final</a:t>
            </a:r>
          </a:p>
          <a:p>
            <a:pPr lvl="0" algn="ctr" defTabSz="933450">
              <a:lnSpc>
                <a:spcPct val="90000"/>
              </a:lnSpc>
              <a:spcBef>
                <a:spcPct val="0"/>
              </a:spcBef>
              <a:spcAft>
                <a:spcPct val="35000"/>
              </a:spcAft>
            </a:pPr>
            <a:r>
              <a:rPr lang="en-US" altLang="zh-CN" sz="2800" b="1" dirty="0">
                <a:solidFill>
                  <a:schemeClr val="tx1"/>
                </a:solidFill>
              </a:rPr>
              <a:t>prediction</a:t>
            </a:r>
            <a:endParaRPr lang="en-US" sz="2800" b="1" kern="1200" dirty="0">
              <a:solidFill>
                <a:schemeClr val="tx1"/>
              </a:solidFill>
            </a:endParaRPr>
          </a:p>
        </p:txBody>
      </p:sp>
      <p:sp>
        <p:nvSpPr>
          <p:cNvPr id="23" name="Up Arrow 22"/>
          <p:cNvSpPr/>
          <p:nvPr/>
        </p:nvSpPr>
        <p:spPr>
          <a:xfrm>
            <a:off x="2302377" y="4732952"/>
            <a:ext cx="561563" cy="412595"/>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Up Arrow 23"/>
          <p:cNvSpPr/>
          <p:nvPr/>
        </p:nvSpPr>
        <p:spPr>
          <a:xfrm>
            <a:off x="6479108" y="4706526"/>
            <a:ext cx="561563" cy="412595"/>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Up Arrow 19"/>
          <p:cNvSpPr/>
          <p:nvPr/>
        </p:nvSpPr>
        <p:spPr>
          <a:xfrm rot="10800000">
            <a:off x="4303219" y="2212860"/>
            <a:ext cx="561563" cy="412595"/>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Rectangle 21"/>
          <p:cNvSpPr/>
          <p:nvPr/>
        </p:nvSpPr>
        <p:spPr>
          <a:xfrm>
            <a:off x="2350358" y="1652615"/>
            <a:ext cx="4644345" cy="461665"/>
          </a:xfrm>
          <a:prstGeom prst="rect">
            <a:avLst/>
          </a:prstGeom>
        </p:spPr>
        <p:txBody>
          <a:bodyPr wrap="square">
            <a:spAutoFit/>
          </a:bodyPr>
          <a:lstStyle/>
          <a:p>
            <a:pPr algn="ctr"/>
            <a:r>
              <a:rPr lang="en-US" sz="2400" b="1" dirty="0"/>
              <a:t>Meta Features                          </a:t>
            </a:r>
          </a:p>
        </p:txBody>
      </p:sp>
      <p:cxnSp>
        <p:nvCxnSpPr>
          <p:cNvPr id="18" name="Straight Arrow Connector 17"/>
          <p:cNvCxnSpPr/>
          <p:nvPr/>
        </p:nvCxnSpPr>
        <p:spPr>
          <a:xfrm>
            <a:off x="7227503" y="3537757"/>
            <a:ext cx="42846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260454" y="5887447"/>
            <a:ext cx="762102" cy="584775"/>
          </a:xfrm>
          <a:prstGeom prst="rect">
            <a:avLst/>
          </a:prstGeom>
          <a:noFill/>
        </p:spPr>
        <p:txBody>
          <a:bodyPr wrap="square" rtlCol="0">
            <a:spAutoFit/>
          </a:bodyPr>
          <a:lstStyle/>
          <a:p>
            <a:r>
              <a:rPr lang="en-US" sz="3200" dirty="0">
                <a:solidFill>
                  <a:schemeClr val="tx2">
                    <a:lumMod val="60000"/>
                    <a:lumOff val="40000"/>
                  </a:schemeClr>
                </a:solidFill>
              </a:rPr>
              <a:t>❶</a:t>
            </a:r>
          </a:p>
        </p:txBody>
      </p:sp>
      <p:sp>
        <p:nvSpPr>
          <p:cNvPr id="21" name="TextBox 20"/>
          <p:cNvSpPr txBox="1"/>
          <p:nvPr/>
        </p:nvSpPr>
        <p:spPr>
          <a:xfrm>
            <a:off x="6479108" y="5887447"/>
            <a:ext cx="665274" cy="584775"/>
          </a:xfrm>
          <a:prstGeom prst="rect">
            <a:avLst/>
          </a:prstGeom>
          <a:noFill/>
        </p:spPr>
        <p:txBody>
          <a:bodyPr wrap="square" rtlCol="0">
            <a:spAutoFit/>
          </a:bodyPr>
          <a:lstStyle/>
          <a:p>
            <a:r>
              <a:rPr lang="en-US" sz="3200" dirty="0">
                <a:solidFill>
                  <a:schemeClr val="tx2">
                    <a:lumMod val="60000"/>
                    <a:lumOff val="40000"/>
                  </a:schemeClr>
                </a:solidFill>
              </a:rPr>
              <a:t>❸</a:t>
            </a:r>
          </a:p>
        </p:txBody>
      </p:sp>
      <p:sp>
        <p:nvSpPr>
          <p:cNvPr id="27" name="TextBox 26"/>
          <p:cNvSpPr txBox="1"/>
          <p:nvPr/>
        </p:nvSpPr>
        <p:spPr>
          <a:xfrm>
            <a:off x="4440854" y="5887447"/>
            <a:ext cx="1176815" cy="584775"/>
          </a:xfrm>
          <a:prstGeom prst="rect">
            <a:avLst/>
          </a:prstGeom>
          <a:noFill/>
        </p:spPr>
        <p:txBody>
          <a:bodyPr wrap="square" rtlCol="0">
            <a:spAutoFit/>
          </a:bodyPr>
          <a:lstStyle/>
          <a:p>
            <a:r>
              <a:rPr lang="en-US" sz="3200" dirty="0">
                <a:solidFill>
                  <a:schemeClr val="tx2">
                    <a:lumMod val="60000"/>
                    <a:lumOff val="40000"/>
                  </a:schemeClr>
                </a:solidFill>
              </a:rPr>
              <a:t>❷</a:t>
            </a:r>
            <a:r>
              <a:rPr lang="en-US" sz="3200" dirty="0"/>
              <a:t>                </a:t>
            </a:r>
            <a:endParaRPr lang="en-US" sz="3200" dirty="0">
              <a:solidFill>
                <a:schemeClr val="tx2">
                  <a:lumMod val="60000"/>
                  <a:lumOff val="40000"/>
                </a:schemeClr>
              </a:solidFill>
            </a:endParaRPr>
          </a:p>
        </p:txBody>
      </p:sp>
      <p:sp>
        <p:nvSpPr>
          <p:cNvPr id="28" name="Rectangle 27"/>
          <p:cNvSpPr/>
          <p:nvPr/>
        </p:nvSpPr>
        <p:spPr>
          <a:xfrm>
            <a:off x="3866605" y="2677886"/>
            <a:ext cx="1528355" cy="1750423"/>
          </a:xfrm>
          <a:prstGeom prst="rect">
            <a:avLst/>
          </a:prstGeom>
          <a:noFill/>
          <a:ln>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9" name="Rectangle 28"/>
          <p:cNvSpPr/>
          <p:nvPr/>
        </p:nvSpPr>
        <p:spPr>
          <a:xfrm>
            <a:off x="2486025" y="5207103"/>
            <a:ext cx="3344287" cy="461665"/>
          </a:xfrm>
          <a:prstGeom prst="rect">
            <a:avLst/>
          </a:prstGeom>
        </p:spPr>
        <p:txBody>
          <a:bodyPr wrap="square">
            <a:spAutoFit/>
          </a:bodyPr>
          <a:lstStyle/>
          <a:p>
            <a:pPr algn="ctr"/>
            <a:r>
              <a:rPr lang="en-US" sz="2400" b="1" dirty="0"/>
              <a:t>              </a:t>
            </a:r>
            <a:r>
              <a:rPr lang="en-US" sz="2000" b="1" dirty="0"/>
              <a:t>Combined data</a:t>
            </a:r>
          </a:p>
        </p:txBody>
      </p:sp>
      <p:sp>
        <p:nvSpPr>
          <p:cNvPr id="30" name="Up Arrow 29"/>
          <p:cNvSpPr/>
          <p:nvPr/>
        </p:nvSpPr>
        <p:spPr>
          <a:xfrm>
            <a:off x="4440854" y="4732952"/>
            <a:ext cx="561563" cy="412595"/>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TextBox 31"/>
          <p:cNvSpPr txBox="1"/>
          <p:nvPr/>
        </p:nvSpPr>
        <p:spPr>
          <a:xfrm>
            <a:off x="128016" y="2212859"/>
            <a:ext cx="1375115"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dirty="0"/>
              <a:t>Total data</a:t>
            </a:r>
          </a:p>
          <a:p>
            <a:pPr algn="ctr"/>
            <a:r>
              <a:rPr lang="en-US" sz="2000" dirty="0"/>
              <a:t>Sparse</a:t>
            </a:r>
          </a:p>
          <a:p>
            <a:pPr algn="ctr"/>
            <a:r>
              <a:rPr lang="en-US" sz="2000" dirty="0"/>
              <a:t>Condense</a:t>
            </a:r>
          </a:p>
          <a:p>
            <a:pPr algn="ctr"/>
            <a:r>
              <a:rPr lang="en-US" sz="2000" dirty="0"/>
              <a:t>Low level</a:t>
            </a:r>
          </a:p>
          <a:p>
            <a:pPr algn="ctr"/>
            <a:r>
              <a:rPr lang="en-US" sz="2000" dirty="0"/>
              <a:t>PCA</a:t>
            </a:r>
          </a:p>
          <a:p>
            <a:pPr algn="ctr"/>
            <a:r>
              <a:rPr lang="en-US" sz="2000" dirty="0"/>
              <a:t>…</a:t>
            </a:r>
          </a:p>
        </p:txBody>
      </p:sp>
      <p:cxnSp>
        <p:nvCxnSpPr>
          <p:cNvPr id="38" name="Straight Arrow Connector 37"/>
          <p:cNvCxnSpPr/>
          <p:nvPr/>
        </p:nvCxnSpPr>
        <p:spPr>
          <a:xfrm>
            <a:off x="1503131" y="3111325"/>
            <a:ext cx="42846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25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3" presetClass="exit" presetSubtype="10" fill="hold" grpId="1" nodeType="withEffect">
                                  <p:stCondLst>
                                    <p:cond delay="0"/>
                                  </p:stCondLst>
                                  <p:childTnLst>
                                    <p:animEffect transition="out" filter="blinds(horizontal)">
                                      <p:cBhvr>
                                        <p:cTn id="40" dur="500"/>
                                        <p:tgtEl>
                                          <p:spTgt spid="20"/>
                                        </p:tgtEl>
                                      </p:cBhvr>
                                    </p:animEffect>
                                    <p:set>
                                      <p:cBhvr>
                                        <p:cTn id="41" dur="1" fill="hold">
                                          <p:stCondLst>
                                            <p:cond delay="499"/>
                                          </p:stCondLst>
                                        </p:cTn>
                                        <p:tgtEl>
                                          <p:spTgt spid="20"/>
                                        </p:tgtEl>
                                        <p:attrNameLst>
                                          <p:attrName>style.visibility</p:attrName>
                                        </p:attrNameLst>
                                      </p:cBhvr>
                                      <p:to>
                                        <p:strVal val="hidden"/>
                                      </p:to>
                                    </p:set>
                                  </p:childTnLst>
                                </p:cTn>
                              </p:par>
                              <p:par>
                                <p:cTn id="42" presetID="3" presetClass="exit" presetSubtype="10" fill="hold" grpId="1" nodeType="withEffect">
                                  <p:stCondLst>
                                    <p:cond delay="0"/>
                                  </p:stCondLst>
                                  <p:childTnLst>
                                    <p:animEffect transition="out" filter="blinds(horizontal)">
                                      <p:cBhvr>
                                        <p:cTn id="43" dur="500"/>
                                        <p:tgtEl>
                                          <p:spTgt spid="22"/>
                                        </p:tgtEl>
                                      </p:cBhvr>
                                    </p:animEffect>
                                    <p:set>
                                      <p:cBhvr>
                                        <p:cTn id="44" dur="1" fill="hold">
                                          <p:stCondLst>
                                            <p:cond delay="499"/>
                                          </p:stCondLst>
                                        </p:cTn>
                                        <p:tgtEl>
                                          <p:spTgt spid="2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Graphic spid="9" grpId="0">
        <p:bldAsOne/>
      </p:bldGraphic>
      <p:bldP spid="14" grpId="0"/>
      <p:bldP spid="15" grpId="0"/>
      <p:bldP spid="36" grpId="0"/>
      <p:bldP spid="23" grpId="0" animBg="1"/>
      <p:bldP spid="24" grpId="0" animBg="1"/>
      <p:bldP spid="20" grpId="0" animBg="1"/>
      <p:bldP spid="20" grpId="1" animBg="1"/>
      <p:bldP spid="22" grpId="0"/>
      <p:bldP spid="22" grpId="1"/>
      <p:bldP spid="19" grpId="0"/>
      <p:bldP spid="21" grpId="0"/>
      <p:bldP spid="27" grpId="0"/>
      <p:bldP spid="28" grpId="0" animBg="1"/>
      <p:bldP spid="28" grpId="1" animBg="1"/>
      <p:bldP spid="29" grpId="0"/>
      <p:bldP spid="30" grpId="0" animBg="1"/>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0"/>
            <a:ext cx="8229600" cy="1143000"/>
          </a:xfrm>
          <a:prstGeom prst="rect">
            <a:avLst/>
          </a:prstGeom>
          <a:noFill/>
          <a:ln>
            <a:noFill/>
          </a:ln>
        </p:spPr>
        <p:txBody>
          <a:bodyPr lIns="91425" tIns="45700" rIns="91425" bIns="45700" anchor="ctr" anchorCtr="0">
            <a:noAutofit/>
          </a:bodyPr>
          <a:lstStyle/>
          <a:p>
            <a:pPr lvl="0" algn="l">
              <a:spcBef>
                <a:spcPts val="0"/>
              </a:spcBef>
              <a:buClr>
                <a:schemeClr val="dk1"/>
              </a:buClr>
              <a:buSzPct val="25000"/>
            </a:pPr>
            <a:r>
              <a:rPr lang="en-US" sz="4000" b="1" dirty="0"/>
              <a:t>Stacking R</a:t>
            </a:r>
            <a:r>
              <a:rPr lang="en-US" sz="4000" b="1" dirty="0">
                <a:sym typeface="Calibri"/>
              </a:rPr>
              <a:t>esults</a:t>
            </a:r>
          </a:p>
        </p:txBody>
      </p:sp>
      <p:pic>
        <p:nvPicPr>
          <p:cNvPr id="8" name="Picture 7" descr="2.jpg"/>
          <p:cNvPicPr>
            <a:picLocks noChangeAspect="1"/>
          </p:cNvPicPr>
          <p:nvPr/>
        </p:nvPicPr>
        <p:blipFill>
          <a:blip r:embed="rId3"/>
          <a:stretch>
            <a:fillRect/>
          </a:stretch>
        </p:blipFill>
        <p:spPr>
          <a:xfrm>
            <a:off x="5076005" y="4290459"/>
            <a:ext cx="3775895" cy="2567541"/>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771875215"/>
              </p:ext>
            </p:extLst>
          </p:nvPr>
        </p:nvGraphicFramePr>
        <p:xfrm>
          <a:off x="292100" y="1292860"/>
          <a:ext cx="4514075" cy="3873001"/>
        </p:xfrm>
        <a:graphic>
          <a:graphicData uri="http://schemas.openxmlformats.org/drawingml/2006/table">
            <a:tbl>
              <a:tblPr firstRow="1" bandRow="1">
                <a:tableStyleId>{5C22544A-7EE6-4342-B048-85BDC9FD1C3A}</a:tableStyleId>
              </a:tblPr>
              <a:tblGrid>
                <a:gridCol w="2006963">
                  <a:extLst>
                    <a:ext uri="{9D8B030D-6E8A-4147-A177-3AD203B41FA5}">
                      <a16:colId xmlns:a16="http://schemas.microsoft.com/office/drawing/2014/main" val="20000"/>
                    </a:ext>
                  </a:extLst>
                </a:gridCol>
                <a:gridCol w="1201783">
                  <a:extLst>
                    <a:ext uri="{9D8B030D-6E8A-4147-A177-3AD203B41FA5}">
                      <a16:colId xmlns:a16="http://schemas.microsoft.com/office/drawing/2014/main" val="20001"/>
                    </a:ext>
                  </a:extLst>
                </a:gridCol>
                <a:gridCol w="1305329">
                  <a:extLst>
                    <a:ext uri="{9D8B030D-6E8A-4147-A177-3AD203B41FA5}">
                      <a16:colId xmlns:a16="http://schemas.microsoft.com/office/drawing/2014/main" val="20002"/>
                    </a:ext>
                  </a:extLst>
                </a:gridCol>
              </a:tblGrid>
              <a:tr h="589947">
                <a:tc>
                  <a:txBody>
                    <a:bodyPr/>
                    <a:lstStyle/>
                    <a:p>
                      <a:pPr marL="0" marR="0" lvl="0" indent="0" algn="ctr" defTabSz="457200" rtl="0" eaLnBrk="1" latinLnBrk="0" hangingPunct="1">
                        <a:spcBef>
                          <a:spcPts val="0"/>
                        </a:spcBef>
                        <a:buSzPct val="25000"/>
                        <a:buNone/>
                      </a:pPr>
                      <a:r>
                        <a:rPr lang="en-US" sz="1600" kern="1200" dirty="0">
                          <a:solidFill>
                            <a:schemeClr val="dk1"/>
                          </a:solidFill>
                          <a:latin typeface="+mn-lt"/>
                          <a:ea typeface="+mn-ea"/>
                          <a:cs typeface="+mn-cs"/>
                        </a:rPr>
                        <a:t>Base Model</a:t>
                      </a:r>
                    </a:p>
                  </a:txBody>
                  <a:tcPr marL="91450" marR="91450" marT="45725" marB="45725" anchor="ctr"/>
                </a:tc>
                <a:tc>
                  <a:txBody>
                    <a:bodyPr/>
                    <a:lstStyle/>
                    <a:p>
                      <a:pPr marL="0" marR="0" lvl="0" indent="0" algn="l" defTabSz="457200" rtl="0" eaLnBrk="1" latinLnBrk="0" hangingPunct="1">
                        <a:spcBef>
                          <a:spcPts val="0"/>
                        </a:spcBef>
                        <a:buSzPct val="25000"/>
                        <a:buNone/>
                      </a:pPr>
                      <a:r>
                        <a:rPr lang="en-US" sz="1600" kern="1200" dirty="0">
                          <a:solidFill>
                            <a:schemeClr val="dk1"/>
                          </a:solidFill>
                          <a:latin typeface="+mn-lt"/>
                          <a:ea typeface="+mn-ea"/>
                          <a:cs typeface="+mn-cs"/>
                        </a:rPr>
                        <a:t>Accuracy </a:t>
                      </a:r>
                    </a:p>
                  </a:txBody>
                  <a:tcPr marL="91450" marR="91450" marT="45725" marB="45725" anchor="ctr"/>
                </a:tc>
                <a:tc>
                  <a:txBody>
                    <a:bodyPr/>
                    <a:lstStyle/>
                    <a:p>
                      <a:pPr marL="0" marR="0" lvl="0" indent="0" algn="l" defTabSz="457200" rtl="0" eaLnBrk="1" fontAlgn="auto" latinLnBrk="0" hangingPunct="1">
                        <a:lnSpc>
                          <a:spcPct val="100000"/>
                        </a:lnSpc>
                        <a:spcBef>
                          <a:spcPts val="0"/>
                        </a:spcBef>
                        <a:spcAft>
                          <a:spcPts val="0"/>
                        </a:spcAft>
                        <a:buClrTx/>
                        <a:buSzPct val="25000"/>
                        <a:buFontTx/>
                        <a:buNone/>
                        <a:tabLst/>
                        <a:defRPr/>
                      </a:pPr>
                      <a:r>
                        <a:rPr lang="en-US" sz="1600" kern="1200" dirty="0">
                          <a:solidFill>
                            <a:schemeClr val="dk1"/>
                          </a:solidFill>
                          <a:latin typeface="+mn-lt"/>
                          <a:ea typeface="+mn-ea"/>
                          <a:cs typeface="+mn-cs"/>
                        </a:rPr>
                        <a:t>Accuracy (target=1)</a:t>
                      </a:r>
                    </a:p>
                  </a:txBody>
                  <a:tcPr marL="91450" marR="91450" marT="45725" marB="45725" anchor="ctr"/>
                </a:tc>
                <a:extLst>
                  <a:ext uri="{0D108BD9-81ED-4DB2-BD59-A6C34878D82A}">
                    <a16:rowId xmlns:a16="http://schemas.microsoft.com/office/drawing/2014/main" val="10000"/>
                  </a:ext>
                </a:extLst>
              </a:tr>
              <a:tr h="341789">
                <a:tc>
                  <a:txBody>
                    <a:bodyPr/>
                    <a:lstStyle/>
                    <a:p>
                      <a:pPr marL="0" marR="0" lvl="0" indent="0" algn="l" rtl="0">
                        <a:spcBef>
                          <a:spcPts val="0"/>
                        </a:spcBef>
                        <a:buSzPct val="25000"/>
                        <a:buNone/>
                      </a:pPr>
                      <a:r>
                        <a:rPr lang="en-US" sz="1600" u="none" strike="noStrike" cap="none" baseline="0" dirty="0">
                          <a:solidFill>
                            <a:schemeClr val="tx1"/>
                          </a:solidFill>
                        </a:rPr>
                        <a:t>XGB + total data</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80.0%</a:t>
                      </a:r>
                    </a:p>
                  </a:txBody>
                  <a:tcPr marL="91450" marR="91450" marT="45725" marB="45725"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28.5%</a:t>
                      </a:r>
                    </a:p>
                  </a:txBody>
                  <a:tcPr marL="91450" marR="91450" marT="45725" marB="45725" anchor="ctr"/>
                </a:tc>
                <a:extLst>
                  <a:ext uri="{0D108BD9-81ED-4DB2-BD59-A6C34878D82A}">
                    <a16:rowId xmlns:a16="http://schemas.microsoft.com/office/drawing/2014/main" val="10001"/>
                  </a:ext>
                </a:extLst>
              </a:tr>
              <a:tr h="341789">
                <a:tc>
                  <a:txBody>
                    <a:bodyPr/>
                    <a:lstStyle/>
                    <a:p>
                      <a:pPr marL="0" marR="0" lvl="0" indent="0" algn="l" rtl="0">
                        <a:spcBef>
                          <a:spcPts val="0"/>
                        </a:spcBef>
                        <a:buSzPct val="25000"/>
                        <a:buNone/>
                      </a:pPr>
                      <a:r>
                        <a:rPr lang="en-US" sz="1600" u="none" strike="noStrike" cap="none" baseline="0" dirty="0">
                          <a:solidFill>
                            <a:schemeClr val="tx1"/>
                          </a:solidFill>
                        </a:rPr>
                        <a:t>XGB + condense data</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79.5%</a:t>
                      </a:r>
                    </a:p>
                  </a:txBody>
                  <a:tcPr marL="91450" marR="91450" marT="45725" marB="45725"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27.9%</a:t>
                      </a:r>
                    </a:p>
                  </a:txBody>
                  <a:tcPr marL="91450" marR="91450" marT="45725" marB="45725" anchor="ctr"/>
                </a:tc>
                <a:extLst>
                  <a:ext uri="{0D108BD9-81ED-4DB2-BD59-A6C34878D82A}">
                    <a16:rowId xmlns:a16="http://schemas.microsoft.com/office/drawing/2014/main" val="10002"/>
                  </a:ext>
                </a:extLst>
              </a:tr>
              <a:tr h="589947">
                <a:tc>
                  <a:txBody>
                    <a:bodyPr/>
                    <a:lstStyle/>
                    <a:p>
                      <a:pPr marL="0" marR="0" lvl="0" indent="0" algn="l" rtl="0">
                        <a:spcBef>
                          <a:spcPts val="0"/>
                        </a:spcBef>
                        <a:buSzPct val="25000"/>
                        <a:buNone/>
                      </a:pPr>
                      <a:r>
                        <a:rPr lang="en-US" sz="1600" u="none" strike="noStrike" cap="none" baseline="0" dirty="0">
                          <a:solidFill>
                            <a:schemeClr val="tx1"/>
                          </a:solidFill>
                        </a:rPr>
                        <a:t>XGB + Low level data</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79.5%</a:t>
                      </a:r>
                    </a:p>
                  </a:txBody>
                  <a:tcPr marL="91450" marR="91450" marT="45725" marB="45725" anchor="ctr"/>
                </a:tc>
                <a:tc>
                  <a:txBody>
                    <a:bodyPr/>
                    <a:lstStyle/>
                    <a:p>
                      <a:pPr algn="ctr"/>
                      <a:r>
                        <a:rPr lang="en-US" dirty="0"/>
                        <a:t>27.7%</a:t>
                      </a:r>
                    </a:p>
                  </a:txBody>
                  <a:tcPr marL="91450" marR="91450" marT="45725" marB="45725" anchor="ctr"/>
                </a:tc>
                <a:extLst>
                  <a:ext uri="{0D108BD9-81ED-4DB2-BD59-A6C34878D82A}">
                    <a16:rowId xmlns:a16="http://schemas.microsoft.com/office/drawing/2014/main" val="10003"/>
                  </a:ext>
                </a:extLst>
              </a:tr>
              <a:tr h="341789">
                <a:tc>
                  <a:txBody>
                    <a:bodyPr/>
                    <a:lstStyle/>
                    <a:p>
                      <a:pPr marL="0" marR="0" lvl="0" indent="0" algn="l" rtl="0">
                        <a:spcBef>
                          <a:spcPts val="0"/>
                        </a:spcBef>
                        <a:buSzPct val="25000"/>
                        <a:buNone/>
                      </a:pPr>
                      <a:r>
                        <a:rPr lang="en-US" sz="1600" u="none" strike="noStrike" cap="none" baseline="0" dirty="0">
                          <a:solidFill>
                            <a:schemeClr val="tx1"/>
                          </a:solidFill>
                        </a:rPr>
                        <a:t>Logistic regression+ sparse data</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78.2%</a:t>
                      </a:r>
                    </a:p>
                  </a:txBody>
                  <a:tcPr marL="91450" marR="91450" marT="45725" marB="45725" anchor="ctr"/>
                </a:tc>
                <a:tc>
                  <a:txBody>
                    <a:bodyPr/>
                    <a:lstStyle/>
                    <a:p>
                      <a:pPr algn="ctr"/>
                      <a:r>
                        <a:rPr lang="en-US" dirty="0"/>
                        <a:t>26.8 %</a:t>
                      </a:r>
                    </a:p>
                  </a:txBody>
                  <a:tcPr marL="91450" marR="91450" marT="45725" marB="45725" anchor="ctr"/>
                </a:tc>
                <a:extLst>
                  <a:ext uri="{0D108BD9-81ED-4DB2-BD59-A6C34878D82A}">
                    <a16:rowId xmlns:a16="http://schemas.microsoft.com/office/drawing/2014/main" val="10004"/>
                  </a:ext>
                </a:extLst>
              </a:tr>
              <a:tr h="341789">
                <a:tc>
                  <a:txBody>
                    <a:bodyPr/>
                    <a:lstStyle/>
                    <a:p>
                      <a:pPr marL="0" marR="0" lvl="0" indent="0" algn="l" rtl="0">
                        <a:spcBef>
                          <a:spcPts val="0"/>
                        </a:spcBef>
                        <a:buSzPct val="25000"/>
                        <a:buNone/>
                      </a:pPr>
                      <a:r>
                        <a:rPr lang="en-US" sz="1600" u="none" strike="noStrike" cap="none" baseline="0" dirty="0">
                          <a:solidFill>
                            <a:schemeClr val="tx1"/>
                          </a:solidFill>
                        </a:rPr>
                        <a:t>Logistic regression+ condense data</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79.1%</a:t>
                      </a:r>
                    </a:p>
                  </a:txBody>
                  <a:tcPr marL="91450" marR="91450" marT="45725" marB="45725" anchor="ctr"/>
                </a:tc>
                <a:tc>
                  <a:txBody>
                    <a:bodyPr/>
                    <a:lstStyle/>
                    <a:p>
                      <a:pPr algn="ctr"/>
                      <a:r>
                        <a:rPr lang="en-US" dirty="0"/>
                        <a:t>28.1%</a:t>
                      </a:r>
                    </a:p>
                  </a:txBody>
                  <a:tcPr marL="91450" marR="91450" marT="45725" marB="45725" anchor="ctr"/>
                </a:tc>
                <a:extLst>
                  <a:ext uri="{0D108BD9-81ED-4DB2-BD59-A6C34878D82A}">
                    <a16:rowId xmlns:a16="http://schemas.microsoft.com/office/drawing/2014/main" val="10005"/>
                  </a:ext>
                </a:extLst>
              </a:tr>
              <a:tr h="589947">
                <a:tc>
                  <a:txBody>
                    <a:bodyPr/>
                    <a:lstStyle/>
                    <a:p>
                      <a:pPr marL="0" marR="0" lvl="0" indent="0" algn="l" rtl="0">
                        <a:spcBef>
                          <a:spcPts val="0"/>
                        </a:spcBef>
                        <a:buSzPct val="25000"/>
                        <a:buNone/>
                      </a:pPr>
                      <a:r>
                        <a:rPr lang="en-US" sz="1600" u="none" strike="noStrike" cap="none" baseline="0" dirty="0">
                          <a:solidFill>
                            <a:schemeClr val="tx1"/>
                          </a:solidFill>
                        </a:rPr>
                        <a:t>Random forest + PCA</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77.6%</a:t>
                      </a:r>
                    </a:p>
                  </a:txBody>
                  <a:tcPr marL="91450" marR="91450" marT="45725" marB="45725" anchor="ctr"/>
                </a:tc>
                <a:tc>
                  <a:txBody>
                    <a:bodyPr/>
                    <a:lstStyle/>
                    <a:p>
                      <a:pPr algn="ctr"/>
                      <a:r>
                        <a:rPr lang="en-US" dirty="0"/>
                        <a:t>20.9%</a:t>
                      </a:r>
                    </a:p>
                  </a:txBody>
                  <a:tcPr marL="91450" marR="91450" marT="45725" marB="45725" anchor="ctr"/>
                </a:tc>
                <a:extLst>
                  <a:ext uri="{0D108BD9-81ED-4DB2-BD59-A6C34878D82A}">
                    <a16:rowId xmlns:a16="http://schemas.microsoft.com/office/drawing/2014/main" val="10006"/>
                  </a:ext>
                </a:extLst>
              </a:tr>
            </a:tbl>
          </a:graphicData>
        </a:graphic>
      </p:graphicFrame>
      <p:graphicFrame>
        <p:nvGraphicFramePr>
          <p:cNvPr id="10" name="Table 9"/>
          <p:cNvGraphicFramePr>
            <a:graphicFrameLocks noGrp="1"/>
          </p:cNvGraphicFramePr>
          <p:nvPr/>
        </p:nvGraphicFramePr>
        <p:xfrm>
          <a:off x="292100" y="5166350"/>
          <a:ext cx="4514075" cy="1691650"/>
        </p:xfrm>
        <a:graphic>
          <a:graphicData uri="http://schemas.openxmlformats.org/drawingml/2006/table">
            <a:tbl>
              <a:tblPr firstRow="1" bandRow="1">
                <a:tableStyleId>{5C22544A-7EE6-4342-B048-85BDC9FD1C3A}</a:tableStyleId>
              </a:tblPr>
              <a:tblGrid>
                <a:gridCol w="2046151">
                  <a:extLst>
                    <a:ext uri="{9D8B030D-6E8A-4147-A177-3AD203B41FA5}">
                      <a16:colId xmlns:a16="http://schemas.microsoft.com/office/drawing/2014/main" val="20000"/>
                    </a:ext>
                  </a:extLst>
                </a:gridCol>
                <a:gridCol w="1149532">
                  <a:extLst>
                    <a:ext uri="{9D8B030D-6E8A-4147-A177-3AD203B41FA5}">
                      <a16:colId xmlns:a16="http://schemas.microsoft.com/office/drawing/2014/main" val="20001"/>
                    </a:ext>
                  </a:extLst>
                </a:gridCol>
                <a:gridCol w="1318392">
                  <a:extLst>
                    <a:ext uri="{9D8B030D-6E8A-4147-A177-3AD203B41FA5}">
                      <a16:colId xmlns:a16="http://schemas.microsoft.com/office/drawing/2014/main" val="20002"/>
                    </a:ext>
                  </a:extLst>
                </a:gridCol>
              </a:tblGrid>
              <a:tr h="156334">
                <a:tc>
                  <a:txBody>
                    <a:bodyPr/>
                    <a:lstStyle/>
                    <a:p>
                      <a:pPr marL="0" marR="0" lvl="0" indent="0" algn="ctr" rtl="0">
                        <a:spcBef>
                          <a:spcPts val="0"/>
                        </a:spcBef>
                        <a:buSzPct val="25000"/>
                        <a:buNone/>
                      </a:pPr>
                      <a:r>
                        <a:rPr lang="en-US" sz="1600" u="none" strike="noStrike" cap="none" baseline="0" dirty="0">
                          <a:solidFill>
                            <a:schemeClr val="tx1"/>
                          </a:solidFill>
                        </a:rPr>
                        <a:t>Meta Model</a:t>
                      </a:r>
                    </a:p>
                  </a:txBody>
                  <a:tcPr marL="91450" marR="91450" marT="45725" marB="45725" anchor="ctr"/>
                </a:tc>
                <a:tc>
                  <a:txBody>
                    <a:bodyPr/>
                    <a:lstStyle/>
                    <a:p>
                      <a:pPr marL="0" marR="0" lvl="0" indent="0" algn="ctr" rtl="0">
                        <a:spcBef>
                          <a:spcPts val="0"/>
                        </a:spcBef>
                        <a:buSzPct val="25000"/>
                        <a:buNone/>
                      </a:pPr>
                      <a:r>
                        <a:rPr lang="en-US" sz="1600" u="none" strike="noStrike" cap="none" baseline="0" dirty="0">
                          <a:solidFill>
                            <a:schemeClr val="tx1"/>
                          </a:solidFill>
                        </a:rPr>
                        <a:t>Accuracy </a:t>
                      </a: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lang="en-US" sz="1600" u="none" strike="noStrike" cap="none" baseline="0" dirty="0">
                          <a:solidFill>
                            <a:schemeClr val="tx1"/>
                          </a:solidFill>
                        </a:rPr>
                        <a:t>Accuracy (target=1)</a:t>
                      </a:r>
                    </a:p>
                  </a:txBody>
                  <a:tcPr marL="91450" marR="91450" marT="45725" marB="45725" anchor="ctr"/>
                </a:tc>
                <a:extLst>
                  <a:ext uri="{0D108BD9-81ED-4DB2-BD59-A6C34878D82A}">
                    <a16:rowId xmlns:a16="http://schemas.microsoft.com/office/drawing/2014/main" val="10000"/>
                  </a:ext>
                </a:extLst>
              </a:tr>
              <a:tr h="370840">
                <a:tc>
                  <a:txBody>
                    <a:bodyPr/>
                    <a:lstStyle/>
                    <a:p>
                      <a:pPr marL="0" marR="0" lvl="0" indent="0" algn="ctr" rtl="0">
                        <a:spcBef>
                          <a:spcPts val="0"/>
                        </a:spcBef>
                        <a:buSzPct val="25000"/>
                        <a:buNone/>
                      </a:pPr>
                      <a:r>
                        <a:rPr lang="en-US" sz="1600" u="none" strike="noStrike" kern="1200" cap="none" baseline="0" dirty="0">
                          <a:solidFill>
                            <a:schemeClr val="tx1"/>
                          </a:solidFill>
                          <a:latin typeface="+mn-lt"/>
                          <a:ea typeface="+mn-ea"/>
                          <a:cs typeface="+mn-cs"/>
                        </a:rPr>
                        <a:t>XGB</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81.11%</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29.21%</a:t>
                      </a:r>
                    </a:p>
                  </a:txBody>
                  <a:tcPr marL="91450" marR="91450" marT="45725" marB="45725" anchor="ctr"/>
                </a:tc>
                <a:extLst>
                  <a:ext uri="{0D108BD9-81ED-4DB2-BD59-A6C34878D82A}">
                    <a16:rowId xmlns:a16="http://schemas.microsoft.com/office/drawing/2014/main" val="10001"/>
                  </a:ext>
                </a:extLst>
              </a:tr>
              <a:tr h="370840">
                <a:tc>
                  <a:txBody>
                    <a:bodyPr/>
                    <a:lstStyle/>
                    <a:p>
                      <a:pPr marL="0" marR="0" lvl="0" indent="0" algn="ctr" rtl="0">
                        <a:spcBef>
                          <a:spcPts val="0"/>
                        </a:spcBef>
                        <a:buSzPct val="25000"/>
                        <a:buNone/>
                      </a:pPr>
                      <a:r>
                        <a:rPr lang="en-US" sz="1600" u="none" strike="noStrike" kern="1200" cap="none" baseline="0" dirty="0">
                          <a:solidFill>
                            <a:schemeClr val="tx1"/>
                          </a:solidFill>
                          <a:latin typeface="+mn-lt"/>
                          <a:ea typeface="+mn-ea"/>
                          <a:cs typeface="+mn-cs"/>
                        </a:rPr>
                        <a:t>Averaging</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79.44%</a:t>
                      </a:r>
                    </a:p>
                  </a:txBody>
                  <a:tcPr marL="91450" marR="91450" marT="45725" marB="45725" anchor="ctr"/>
                </a:tc>
                <a:tc>
                  <a:txBody>
                    <a:bodyPr/>
                    <a:lstStyle/>
                    <a:p>
                      <a:pPr marL="0" marR="0" lvl="0" indent="0" algn="ctr" defTabSz="457200" rtl="0" eaLnBrk="1" fontAlgn="auto" latinLnBrk="0" hangingPunct="1">
                        <a:lnSpc>
                          <a:spcPct val="100000"/>
                        </a:lnSpc>
                        <a:spcBef>
                          <a:spcPts val="0"/>
                        </a:spcBef>
                        <a:spcAft>
                          <a:spcPts val="0"/>
                        </a:spcAft>
                        <a:buClrTx/>
                        <a:buSzPct val="25000"/>
                        <a:buFontTx/>
                        <a:buNone/>
                        <a:tabLst/>
                        <a:defRPr/>
                      </a:pPr>
                      <a:r>
                        <a:rPr lang="en-US" sz="1800" u="none" strike="noStrike" cap="none" baseline="0" dirty="0">
                          <a:solidFill>
                            <a:schemeClr val="tx1"/>
                          </a:solidFill>
                        </a:rPr>
                        <a:t>27.31%</a:t>
                      </a:r>
                    </a:p>
                  </a:txBody>
                  <a:tcPr marL="91450" marR="91450" marT="45725" marB="45725" anchor="ctr"/>
                </a:tc>
                <a:extLst>
                  <a:ext uri="{0D108BD9-81ED-4DB2-BD59-A6C34878D82A}">
                    <a16:rowId xmlns:a16="http://schemas.microsoft.com/office/drawing/2014/main" val="10002"/>
                  </a:ext>
                </a:extLst>
              </a:tr>
              <a:tr h="370840">
                <a:tc>
                  <a:txBody>
                    <a:bodyPr/>
                    <a:lstStyle/>
                    <a:p>
                      <a:pPr marL="0" marR="0" lvl="0" indent="0" algn="ctr" rtl="0">
                        <a:spcBef>
                          <a:spcPts val="0"/>
                        </a:spcBef>
                        <a:buSzPct val="25000"/>
                        <a:buNone/>
                      </a:pPr>
                      <a:r>
                        <a:rPr lang="en-US" sz="1600" u="none" strike="noStrike" kern="1200" cap="none" baseline="0" dirty="0" err="1">
                          <a:solidFill>
                            <a:schemeClr val="tx1"/>
                          </a:solidFill>
                          <a:latin typeface="+mn-lt"/>
                          <a:ea typeface="+mn-ea"/>
                          <a:cs typeface="+mn-cs"/>
                        </a:rPr>
                        <a:t>Kmeans</a:t>
                      </a:r>
                      <a:endParaRPr lang="en-US" sz="1600" u="none" strike="noStrike" kern="1200" cap="none" baseline="0" dirty="0">
                        <a:solidFill>
                          <a:schemeClr val="tx1"/>
                        </a:solidFill>
                        <a:latin typeface="+mn-lt"/>
                        <a:ea typeface="+mn-ea"/>
                        <a:cs typeface="+mn-cs"/>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ct val="25000"/>
                        <a:buFont typeface="Calibri"/>
                        <a:buNone/>
                      </a:pPr>
                      <a:r>
                        <a:rPr lang="en-US" sz="1800" u="none" strike="noStrike" cap="none" baseline="0" dirty="0">
                          <a:solidFill>
                            <a:schemeClr val="tx1"/>
                          </a:solidFill>
                        </a:rPr>
                        <a:t>77.45%</a:t>
                      </a:r>
                    </a:p>
                  </a:txBody>
                  <a:tcPr marL="91450" marR="91450" marT="45725" marB="45725" anchor="ctr"/>
                </a:tc>
                <a:tc>
                  <a:txBody>
                    <a:bodyPr/>
                    <a:lstStyle/>
                    <a:p>
                      <a:pPr marL="0" marR="0" lvl="0" indent="0" algn="ctr" defTabSz="457200" rtl="0" eaLnBrk="1" fontAlgn="auto" latinLnBrk="0" hangingPunct="1">
                        <a:lnSpc>
                          <a:spcPct val="100000"/>
                        </a:lnSpc>
                        <a:spcBef>
                          <a:spcPts val="0"/>
                        </a:spcBef>
                        <a:spcAft>
                          <a:spcPts val="0"/>
                        </a:spcAft>
                        <a:buClrTx/>
                        <a:buSzPct val="25000"/>
                        <a:buFontTx/>
                        <a:buNone/>
                        <a:tabLst/>
                        <a:defRPr/>
                      </a:pPr>
                      <a:r>
                        <a:rPr lang="en-US" sz="1800" u="none" strike="noStrike" cap="none" baseline="0" dirty="0">
                          <a:solidFill>
                            <a:schemeClr val="tx1"/>
                          </a:solidFill>
                        </a:rPr>
                        <a:t>23.91%</a:t>
                      </a:r>
                    </a:p>
                  </a:txBody>
                  <a:tcPr marL="91450" marR="91450" marT="45725" marB="45725" anchor="ctr"/>
                </a:tc>
                <a:extLst>
                  <a:ext uri="{0D108BD9-81ED-4DB2-BD59-A6C34878D82A}">
                    <a16:rowId xmlns:a16="http://schemas.microsoft.com/office/drawing/2014/main" val="10003"/>
                  </a:ext>
                </a:extLst>
              </a:tr>
            </a:tbl>
          </a:graphicData>
        </a:graphic>
      </p:graphicFrame>
      <p:sp>
        <p:nvSpPr>
          <p:cNvPr id="11" name="Rectangle 10"/>
          <p:cNvSpPr/>
          <p:nvPr/>
        </p:nvSpPr>
        <p:spPr>
          <a:xfrm>
            <a:off x="5076005" y="4105793"/>
            <a:ext cx="4067995" cy="369332"/>
          </a:xfrm>
          <a:prstGeom prst="rect">
            <a:avLst/>
          </a:prstGeom>
        </p:spPr>
        <p:txBody>
          <a:bodyPr wrap="square">
            <a:spAutoFit/>
          </a:bodyPr>
          <a:lstStyle/>
          <a:p>
            <a:pPr algn="ctr">
              <a:defRPr sz="1800" b="1" i="0" u="none" strike="noStrike" kern="1200" baseline="0">
                <a:solidFill>
                  <a:prstClr val="black"/>
                </a:solidFill>
                <a:latin typeface="+mn-lt"/>
                <a:ea typeface="+mn-ea"/>
                <a:cs typeface="+mn-cs"/>
              </a:defRPr>
            </a:pPr>
            <a:r>
              <a:rPr lang="en-US" dirty="0"/>
              <a:t>Accuracy of XGB</a:t>
            </a:r>
          </a:p>
        </p:txBody>
      </p:sp>
      <p:graphicFrame>
        <p:nvGraphicFramePr>
          <p:cNvPr id="14" name="Chart 13"/>
          <p:cNvGraphicFramePr/>
          <p:nvPr/>
        </p:nvGraphicFramePr>
        <p:xfrm>
          <a:off x="5076004" y="1079500"/>
          <a:ext cx="4045725" cy="3009900"/>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p:cNvSpPr/>
          <p:nvPr/>
        </p:nvSpPr>
        <p:spPr>
          <a:xfrm>
            <a:off x="0" y="6105526"/>
            <a:ext cx="4806175" cy="75247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3178904"/>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57200" y="93462"/>
            <a:ext cx="8229600" cy="986038"/>
          </a:xfrm>
          <a:prstGeom prst="rect">
            <a:avLst/>
          </a:prstGeom>
          <a:noFill/>
          <a:ln>
            <a:noFill/>
          </a:ln>
        </p:spPr>
        <p:txBody>
          <a:bodyPr lIns="91425" tIns="45700" rIns="91425" bIns="45700" anchor="ctr" anchorCtr="0">
            <a:noAutofit/>
          </a:bodyPr>
          <a:lstStyle/>
          <a:p>
            <a:pPr lvl="0" algn="l">
              <a:spcBef>
                <a:spcPts val="0"/>
              </a:spcBef>
              <a:buClr>
                <a:schemeClr val="dk1"/>
              </a:buClr>
              <a:buSzPct val="25000"/>
            </a:pPr>
            <a:r>
              <a:rPr lang="en-US" sz="4000" b="1" dirty="0"/>
              <a:t>Stacking R</a:t>
            </a:r>
            <a:r>
              <a:rPr lang="en-US" sz="4000" b="1" dirty="0">
                <a:sym typeface="Calibri"/>
              </a:rPr>
              <a:t>esults</a:t>
            </a:r>
          </a:p>
        </p:txBody>
      </p:sp>
      <p:pic>
        <p:nvPicPr>
          <p:cNvPr id="8" name="Picture 7" descr="2.jpg"/>
          <p:cNvPicPr>
            <a:picLocks noChangeAspect="1"/>
          </p:cNvPicPr>
          <p:nvPr/>
        </p:nvPicPr>
        <p:blipFill>
          <a:blip r:embed="rId3"/>
          <a:stretch>
            <a:fillRect/>
          </a:stretch>
        </p:blipFill>
        <p:spPr>
          <a:xfrm>
            <a:off x="5076005" y="4290459"/>
            <a:ext cx="3775895" cy="2567541"/>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666464776"/>
              </p:ext>
            </p:extLst>
          </p:nvPr>
        </p:nvGraphicFramePr>
        <p:xfrm>
          <a:off x="292100" y="1292860"/>
          <a:ext cx="4514075" cy="3873001"/>
        </p:xfrm>
        <a:graphic>
          <a:graphicData uri="http://schemas.openxmlformats.org/drawingml/2006/table">
            <a:tbl>
              <a:tblPr firstRow="1" bandRow="1">
                <a:tableStyleId>{5C22544A-7EE6-4342-B048-85BDC9FD1C3A}</a:tableStyleId>
              </a:tblPr>
              <a:tblGrid>
                <a:gridCol w="2006963">
                  <a:extLst>
                    <a:ext uri="{9D8B030D-6E8A-4147-A177-3AD203B41FA5}">
                      <a16:colId xmlns:a16="http://schemas.microsoft.com/office/drawing/2014/main" val="20000"/>
                    </a:ext>
                  </a:extLst>
                </a:gridCol>
                <a:gridCol w="1201783">
                  <a:extLst>
                    <a:ext uri="{9D8B030D-6E8A-4147-A177-3AD203B41FA5}">
                      <a16:colId xmlns:a16="http://schemas.microsoft.com/office/drawing/2014/main" val="20001"/>
                    </a:ext>
                  </a:extLst>
                </a:gridCol>
                <a:gridCol w="1305329">
                  <a:extLst>
                    <a:ext uri="{9D8B030D-6E8A-4147-A177-3AD203B41FA5}">
                      <a16:colId xmlns:a16="http://schemas.microsoft.com/office/drawing/2014/main" val="20002"/>
                    </a:ext>
                  </a:extLst>
                </a:gridCol>
              </a:tblGrid>
              <a:tr h="589947">
                <a:tc>
                  <a:txBody>
                    <a:bodyPr/>
                    <a:lstStyle/>
                    <a:p>
                      <a:pPr marL="0" marR="0" lvl="0" indent="0" algn="ctr" defTabSz="457200" rtl="0" eaLnBrk="1" latinLnBrk="0" hangingPunct="1">
                        <a:spcBef>
                          <a:spcPts val="0"/>
                        </a:spcBef>
                        <a:buSzPct val="25000"/>
                        <a:buNone/>
                      </a:pPr>
                      <a:r>
                        <a:rPr lang="en-US" sz="1600" kern="1200" dirty="0">
                          <a:solidFill>
                            <a:schemeClr val="dk1"/>
                          </a:solidFill>
                          <a:latin typeface="+mn-lt"/>
                          <a:ea typeface="+mn-ea"/>
                          <a:cs typeface="+mn-cs"/>
                        </a:rPr>
                        <a:t>Base Model</a:t>
                      </a:r>
                    </a:p>
                  </a:txBody>
                  <a:tcPr marL="91450" marR="91450" marT="45725" marB="45725" anchor="ctr"/>
                </a:tc>
                <a:tc>
                  <a:txBody>
                    <a:bodyPr/>
                    <a:lstStyle/>
                    <a:p>
                      <a:pPr marL="0" marR="0" lvl="0" indent="0" algn="l" defTabSz="457200" rtl="0" eaLnBrk="1" latinLnBrk="0" hangingPunct="1">
                        <a:spcBef>
                          <a:spcPts val="0"/>
                        </a:spcBef>
                        <a:buSzPct val="25000"/>
                        <a:buNone/>
                      </a:pPr>
                      <a:r>
                        <a:rPr lang="en-US" sz="1600" kern="1200" dirty="0">
                          <a:solidFill>
                            <a:schemeClr val="dk1"/>
                          </a:solidFill>
                          <a:latin typeface="+mn-lt"/>
                          <a:ea typeface="+mn-ea"/>
                          <a:cs typeface="+mn-cs"/>
                        </a:rPr>
                        <a:t>Accuracy </a:t>
                      </a:r>
                    </a:p>
                  </a:txBody>
                  <a:tcPr marL="91450" marR="91450" marT="45725" marB="45725" anchor="ctr"/>
                </a:tc>
                <a:tc>
                  <a:txBody>
                    <a:bodyPr/>
                    <a:lstStyle/>
                    <a:p>
                      <a:pPr marL="0" marR="0" lvl="0" indent="0" algn="l" defTabSz="457200" rtl="0" eaLnBrk="1" fontAlgn="auto" latinLnBrk="0" hangingPunct="1">
                        <a:lnSpc>
                          <a:spcPct val="100000"/>
                        </a:lnSpc>
                        <a:spcBef>
                          <a:spcPts val="0"/>
                        </a:spcBef>
                        <a:spcAft>
                          <a:spcPts val="0"/>
                        </a:spcAft>
                        <a:buClrTx/>
                        <a:buSzPct val="25000"/>
                        <a:buFontTx/>
                        <a:buNone/>
                        <a:tabLst/>
                        <a:defRPr/>
                      </a:pPr>
                      <a:r>
                        <a:rPr lang="en-US" sz="1600" kern="1200" dirty="0">
                          <a:solidFill>
                            <a:schemeClr val="dk1"/>
                          </a:solidFill>
                          <a:latin typeface="+mn-lt"/>
                          <a:ea typeface="+mn-ea"/>
                          <a:cs typeface="+mn-cs"/>
                        </a:rPr>
                        <a:t>Accuracy (target=1)</a:t>
                      </a:r>
                    </a:p>
                  </a:txBody>
                  <a:tcPr marL="91450" marR="91450" marT="45725" marB="45725" anchor="ctr"/>
                </a:tc>
                <a:extLst>
                  <a:ext uri="{0D108BD9-81ED-4DB2-BD59-A6C34878D82A}">
                    <a16:rowId xmlns:a16="http://schemas.microsoft.com/office/drawing/2014/main" val="10000"/>
                  </a:ext>
                </a:extLst>
              </a:tr>
              <a:tr h="341789">
                <a:tc>
                  <a:txBody>
                    <a:bodyPr/>
                    <a:lstStyle/>
                    <a:p>
                      <a:pPr marL="0" marR="0" lvl="0" indent="0" algn="l" rtl="0">
                        <a:spcBef>
                          <a:spcPts val="0"/>
                        </a:spcBef>
                        <a:buSzPct val="25000"/>
                        <a:buNone/>
                      </a:pPr>
                      <a:r>
                        <a:rPr lang="en-US" sz="1600" u="none" strike="noStrike" cap="none" baseline="0" dirty="0">
                          <a:solidFill>
                            <a:schemeClr val="tx1"/>
                          </a:solidFill>
                        </a:rPr>
                        <a:t>XGB + total data</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80.0%</a:t>
                      </a:r>
                    </a:p>
                  </a:txBody>
                  <a:tcPr marL="91450" marR="91450" marT="45725" marB="45725"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28.5%</a:t>
                      </a:r>
                    </a:p>
                  </a:txBody>
                  <a:tcPr marL="91450" marR="91450" marT="45725" marB="45725" anchor="ctr"/>
                </a:tc>
                <a:extLst>
                  <a:ext uri="{0D108BD9-81ED-4DB2-BD59-A6C34878D82A}">
                    <a16:rowId xmlns:a16="http://schemas.microsoft.com/office/drawing/2014/main" val="10001"/>
                  </a:ext>
                </a:extLst>
              </a:tr>
              <a:tr h="341789">
                <a:tc>
                  <a:txBody>
                    <a:bodyPr/>
                    <a:lstStyle/>
                    <a:p>
                      <a:pPr marL="0" marR="0" lvl="0" indent="0" algn="l" rtl="0">
                        <a:spcBef>
                          <a:spcPts val="0"/>
                        </a:spcBef>
                        <a:buSzPct val="25000"/>
                        <a:buNone/>
                      </a:pPr>
                      <a:r>
                        <a:rPr lang="en-US" sz="1600" u="none" strike="noStrike" cap="none" baseline="0" dirty="0">
                          <a:solidFill>
                            <a:schemeClr val="tx1"/>
                          </a:solidFill>
                        </a:rPr>
                        <a:t>XGB + condense data</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79.5%</a:t>
                      </a:r>
                    </a:p>
                  </a:txBody>
                  <a:tcPr marL="91450" marR="91450" marT="45725" marB="45725"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27.9%</a:t>
                      </a:r>
                    </a:p>
                  </a:txBody>
                  <a:tcPr marL="91450" marR="91450" marT="45725" marB="45725" anchor="ctr"/>
                </a:tc>
                <a:extLst>
                  <a:ext uri="{0D108BD9-81ED-4DB2-BD59-A6C34878D82A}">
                    <a16:rowId xmlns:a16="http://schemas.microsoft.com/office/drawing/2014/main" val="10002"/>
                  </a:ext>
                </a:extLst>
              </a:tr>
              <a:tr h="589947">
                <a:tc>
                  <a:txBody>
                    <a:bodyPr/>
                    <a:lstStyle/>
                    <a:p>
                      <a:pPr marL="0" marR="0" lvl="0" indent="0" algn="l" rtl="0">
                        <a:spcBef>
                          <a:spcPts val="0"/>
                        </a:spcBef>
                        <a:buSzPct val="25000"/>
                        <a:buNone/>
                      </a:pPr>
                      <a:r>
                        <a:rPr lang="en-US" sz="1600" u="none" strike="noStrike" cap="none" baseline="0" dirty="0">
                          <a:solidFill>
                            <a:schemeClr val="tx1"/>
                          </a:solidFill>
                        </a:rPr>
                        <a:t>XGB + Low level data</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79.5%</a:t>
                      </a:r>
                    </a:p>
                  </a:txBody>
                  <a:tcPr marL="91450" marR="91450" marT="45725" marB="45725" anchor="ctr"/>
                </a:tc>
                <a:tc>
                  <a:txBody>
                    <a:bodyPr/>
                    <a:lstStyle/>
                    <a:p>
                      <a:pPr algn="ctr"/>
                      <a:r>
                        <a:rPr lang="en-US" dirty="0"/>
                        <a:t>27.7%</a:t>
                      </a:r>
                    </a:p>
                  </a:txBody>
                  <a:tcPr marL="91450" marR="91450" marT="45725" marB="45725" anchor="ctr"/>
                </a:tc>
                <a:extLst>
                  <a:ext uri="{0D108BD9-81ED-4DB2-BD59-A6C34878D82A}">
                    <a16:rowId xmlns:a16="http://schemas.microsoft.com/office/drawing/2014/main" val="10003"/>
                  </a:ext>
                </a:extLst>
              </a:tr>
              <a:tr h="341789">
                <a:tc>
                  <a:txBody>
                    <a:bodyPr/>
                    <a:lstStyle/>
                    <a:p>
                      <a:pPr marL="0" marR="0" lvl="0" indent="0" algn="l" rtl="0">
                        <a:spcBef>
                          <a:spcPts val="0"/>
                        </a:spcBef>
                        <a:buSzPct val="25000"/>
                        <a:buNone/>
                      </a:pPr>
                      <a:r>
                        <a:rPr lang="en-US" sz="1600" u="none" strike="noStrike" cap="none" baseline="0" dirty="0">
                          <a:solidFill>
                            <a:schemeClr val="tx1"/>
                          </a:solidFill>
                        </a:rPr>
                        <a:t>Logistic regression+ sparse data</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78.2%</a:t>
                      </a:r>
                    </a:p>
                  </a:txBody>
                  <a:tcPr marL="91450" marR="91450" marT="45725" marB="45725" anchor="ctr"/>
                </a:tc>
                <a:tc>
                  <a:txBody>
                    <a:bodyPr/>
                    <a:lstStyle/>
                    <a:p>
                      <a:pPr algn="ctr"/>
                      <a:r>
                        <a:rPr lang="en-US" dirty="0"/>
                        <a:t>26.8 %</a:t>
                      </a:r>
                    </a:p>
                  </a:txBody>
                  <a:tcPr marL="91450" marR="91450" marT="45725" marB="45725" anchor="ctr"/>
                </a:tc>
                <a:extLst>
                  <a:ext uri="{0D108BD9-81ED-4DB2-BD59-A6C34878D82A}">
                    <a16:rowId xmlns:a16="http://schemas.microsoft.com/office/drawing/2014/main" val="10004"/>
                  </a:ext>
                </a:extLst>
              </a:tr>
              <a:tr h="341789">
                <a:tc>
                  <a:txBody>
                    <a:bodyPr/>
                    <a:lstStyle/>
                    <a:p>
                      <a:pPr marL="0" marR="0" lvl="0" indent="0" algn="l" rtl="0">
                        <a:spcBef>
                          <a:spcPts val="0"/>
                        </a:spcBef>
                        <a:buSzPct val="25000"/>
                        <a:buNone/>
                      </a:pPr>
                      <a:r>
                        <a:rPr lang="en-US" sz="1600" u="none" strike="noStrike" cap="none" baseline="0" dirty="0">
                          <a:solidFill>
                            <a:schemeClr val="tx1"/>
                          </a:solidFill>
                        </a:rPr>
                        <a:t>Logistic regression+ condense data</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79.1%</a:t>
                      </a:r>
                    </a:p>
                  </a:txBody>
                  <a:tcPr marL="91450" marR="91450" marT="45725" marB="45725" anchor="ctr"/>
                </a:tc>
                <a:tc>
                  <a:txBody>
                    <a:bodyPr/>
                    <a:lstStyle/>
                    <a:p>
                      <a:pPr algn="ctr"/>
                      <a:r>
                        <a:rPr lang="en-US" dirty="0"/>
                        <a:t>28.1%</a:t>
                      </a:r>
                    </a:p>
                  </a:txBody>
                  <a:tcPr marL="91450" marR="91450" marT="45725" marB="45725" anchor="ctr"/>
                </a:tc>
                <a:extLst>
                  <a:ext uri="{0D108BD9-81ED-4DB2-BD59-A6C34878D82A}">
                    <a16:rowId xmlns:a16="http://schemas.microsoft.com/office/drawing/2014/main" val="10005"/>
                  </a:ext>
                </a:extLst>
              </a:tr>
              <a:tr h="589947">
                <a:tc>
                  <a:txBody>
                    <a:bodyPr/>
                    <a:lstStyle/>
                    <a:p>
                      <a:pPr marL="0" marR="0" lvl="0" indent="0" algn="l" rtl="0">
                        <a:spcBef>
                          <a:spcPts val="0"/>
                        </a:spcBef>
                        <a:buSzPct val="25000"/>
                        <a:buNone/>
                      </a:pPr>
                      <a:r>
                        <a:rPr lang="en-US" sz="1600" u="none" strike="noStrike" cap="none" baseline="0" dirty="0">
                          <a:solidFill>
                            <a:schemeClr val="tx1"/>
                          </a:solidFill>
                        </a:rPr>
                        <a:t>Random forest + PCA</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77.6%</a:t>
                      </a:r>
                    </a:p>
                  </a:txBody>
                  <a:tcPr marL="91450" marR="91450" marT="45725" marB="45725" anchor="ctr"/>
                </a:tc>
                <a:tc>
                  <a:txBody>
                    <a:bodyPr/>
                    <a:lstStyle/>
                    <a:p>
                      <a:pPr algn="ctr"/>
                      <a:r>
                        <a:rPr lang="en-US" dirty="0"/>
                        <a:t>20.9%</a:t>
                      </a:r>
                    </a:p>
                  </a:txBody>
                  <a:tcPr marL="91450" marR="91450" marT="45725" marB="45725" anchor="ctr"/>
                </a:tc>
                <a:extLst>
                  <a:ext uri="{0D108BD9-81ED-4DB2-BD59-A6C34878D82A}">
                    <a16:rowId xmlns:a16="http://schemas.microsoft.com/office/drawing/2014/main" val="10006"/>
                  </a:ext>
                </a:extLst>
              </a:tr>
            </a:tbl>
          </a:graphicData>
        </a:graphic>
      </p:graphicFrame>
      <p:graphicFrame>
        <p:nvGraphicFramePr>
          <p:cNvPr id="10" name="Table 9"/>
          <p:cNvGraphicFramePr>
            <a:graphicFrameLocks noGrp="1"/>
          </p:cNvGraphicFramePr>
          <p:nvPr/>
        </p:nvGraphicFramePr>
        <p:xfrm>
          <a:off x="292100" y="5181560"/>
          <a:ext cx="4514075" cy="1676440"/>
        </p:xfrm>
        <a:graphic>
          <a:graphicData uri="http://schemas.openxmlformats.org/drawingml/2006/table">
            <a:tbl>
              <a:tblPr firstRow="1" bandRow="1">
                <a:tableStyleId>{5C22544A-7EE6-4342-B048-85BDC9FD1C3A}</a:tableStyleId>
              </a:tblPr>
              <a:tblGrid>
                <a:gridCol w="2046151">
                  <a:extLst>
                    <a:ext uri="{9D8B030D-6E8A-4147-A177-3AD203B41FA5}">
                      <a16:colId xmlns:a16="http://schemas.microsoft.com/office/drawing/2014/main" val="20000"/>
                    </a:ext>
                  </a:extLst>
                </a:gridCol>
                <a:gridCol w="1149532">
                  <a:extLst>
                    <a:ext uri="{9D8B030D-6E8A-4147-A177-3AD203B41FA5}">
                      <a16:colId xmlns:a16="http://schemas.microsoft.com/office/drawing/2014/main" val="20001"/>
                    </a:ext>
                  </a:extLst>
                </a:gridCol>
                <a:gridCol w="1318392">
                  <a:extLst>
                    <a:ext uri="{9D8B030D-6E8A-4147-A177-3AD203B41FA5}">
                      <a16:colId xmlns:a16="http://schemas.microsoft.com/office/drawing/2014/main" val="20002"/>
                    </a:ext>
                  </a:extLst>
                </a:gridCol>
              </a:tblGrid>
              <a:tr h="459175">
                <a:tc>
                  <a:txBody>
                    <a:bodyPr/>
                    <a:lstStyle/>
                    <a:p>
                      <a:pPr marL="0" marR="0" lvl="0" indent="0" algn="ctr" rtl="0">
                        <a:spcBef>
                          <a:spcPts val="0"/>
                        </a:spcBef>
                        <a:buSzPct val="25000"/>
                        <a:buNone/>
                      </a:pPr>
                      <a:r>
                        <a:rPr lang="en-US" sz="1600" u="none" strike="noStrike" cap="none" baseline="0" dirty="0">
                          <a:solidFill>
                            <a:schemeClr val="tx1"/>
                          </a:solidFill>
                        </a:rPr>
                        <a:t>Meta Model</a:t>
                      </a:r>
                    </a:p>
                  </a:txBody>
                  <a:tcPr marL="91450" marR="91450" marT="45725" marB="45725" anchor="ctr"/>
                </a:tc>
                <a:tc>
                  <a:txBody>
                    <a:bodyPr/>
                    <a:lstStyle/>
                    <a:p>
                      <a:pPr marL="0" marR="0" lvl="0" indent="0" algn="ctr" rtl="0">
                        <a:spcBef>
                          <a:spcPts val="0"/>
                        </a:spcBef>
                        <a:buSzPct val="25000"/>
                        <a:buNone/>
                      </a:pPr>
                      <a:r>
                        <a:rPr lang="en-US" sz="1600" u="none" strike="noStrike" cap="none" baseline="0" dirty="0">
                          <a:solidFill>
                            <a:schemeClr val="tx1"/>
                          </a:solidFill>
                        </a:rPr>
                        <a:t>Accuracy </a:t>
                      </a: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lang="en-US" sz="1600" u="none" strike="noStrike" cap="none" baseline="0" dirty="0">
                          <a:solidFill>
                            <a:schemeClr val="tx1"/>
                          </a:solidFill>
                        </a:rPr>
                        <a:t>Accuracy (target=1)</a:t>
                      </a:r>
                    </a:p>
                  </a:txBody>
                  <a:tcPr marL="91450" marR="91450" marT="45725" marB="45725" anchor="ctr"/>
                </a:tc>
                <a:extLst>
                  <a:ext uri="{0D108BD9-81ED-4DB2-BD59-A6C34878D82A}">
                    <a16:rowId xmlns:a16="http://schemas.microsoft.com/office/drawing/2014/main" val="10000"/>
                  </a:ext>
                </a:extLst>
              </a:tr>
              <a:tr h="290009">
                <a:tc>
                  <a:txBody>
                    <a:bodyPr/>
                    <a:lstStyle/>
                    <a:p>
                      <a:pPr marL="0" marR="0" lvl="0" indent="0" algn="ctr" rtl="0">
                        <a:spcBef>
                          <a:spcPts val="0"/>
                        </a:spcBef>
                        <a:buSzPct val="25000"/>
                        <a:buNone/>
                      </a:pPr>
                      <a:r>
                        <a:rPr lang="en-US" sz="1600" u="none" strike="noStrike" kern="1200" cap="none" baseline="0" dirty="0">
                          <a:solidFill>
                            <a:schemeClr val="tx1"/>
                          </a:solidFill>
                          <a:latin typeface="+mn-lt"/>
                          <a:ea typeface="+mn-ea"/>
                          <a:cs typeface="+mn-cs"/>
                        </a:rPr>
                        <a:t>XGB</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81.11%</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29.21%</a:t>
                      </a:r>
                    </a:p>
                  </a:txBody>
                  <a:tcPr marL="91450" marR="91450" marT="45725" marB="45725" anchor="ctr"/>
                </a:tc>
                <a:extLst>
                  <a:ext uri="{0D108BD9-81ED-4DB2-BD59-A6C34878D82A}">
                    <a16:rowId xmlns:a16="http://schemas.microsoft.com/office/drawing/2014/main" val="10001"/>
                  </a:ext>
                </a:extLst>
              </a:tr>
              <a:tr h="290009">
                <a:tc>
                  <a:txBody>
                    <a:bodyPr/>
                    <a:lstStyle/>
                    <a:p>
                      <a:pPr marL="0" marR="0" lvl="0" indent="0" algn="ctr" rtl="0">
                        <a:spcBef>
                          <a:spcPts val="0"/>
                        </a:spcBef>
                        <a:buSzPct val="25000"/>
                        <a:buNone/>
                      </a:pPr>
                      <a:r>
                        <a:rPr lang="en-US" sz="1600" u="none" strike="noStrike" kern="1200" cap="none" baseline="0" dirty="0">
                          <a:solidFill>
                            <a:schemeClr val="tx1"/>
                          </a:solidFill>
                          <a:latin typeface="+mn-lt"/>
                          <a:ea typeface="+mn-ea"/>
                          <a:cs typeface="+mn-cs"/>
                        </a:rPr>
                        <a:t>Averaging</a:t>
                      </a:r>
                    </a:p>
                  </a:txBody>
                  <a:tcPr marL="91450" marR="91450" marT="45725" marB="45725" anchor="ctr"/>
                </a:tc>
                <a:tc>
                  <a:txBody>
                    <a:bodyPr/>
                    <a:lstStyle/>
                    <a:p>
                      <a:pPr marL="0" marR="0" lvl="0" indent="0" algn="ctr" rtl="0">
                        <a:spcBef>
                          <a:spcPts val="0"/>
                        </a:spcBef>
                        <a:buSzPct val="25000"/>
                        <a:buNone/>
                      </a:pPr>
                      <a:r>
                        <a:rPr lang="en-US" sz="1800" u="none" strike="noStrike" cap="none" baseline="0" dirty="0">
                          <a:solidFill>
                            <a:schemeClr val="tx1"/>
                          </a:solidFill>
                        </a:rPr>
                        <a:t>79.44%</a:t>
                      </a:r>
                    </a:p>
                  </a:txBody>
                  <a:tcPr marL="91450" marR="91450" marT="45725" marB="45725" anchor="ctr"/>
                </a:tc>
                <a:tc>
                  <a:txBody>
                    <a:bodyPr/>
                    <a:lstStyle/>
                    <a:p>
                      <a:pPr marL="0" marR="0" lvl="0" indent="0" algn="ctr" defTabSz="457200" rtl="0" eaLnBrk="1" fontAlgn="auto" latinLnBrk="0" hangingPunct="1">
                        <a:lnSpc>
                          <a:spcPct val="100000"/>
                        </a:lnSpc>
                        <a:spcBef>
                          <a:spcPts val="0"/>
                        </a:spcBef>
                        <a:spcAft>
                          <a:spcPts val="0"/>
                        </a:spcAft>
                        <a:buClrTx/>
                        <a:buSzPct val="25000"/>
                        <a:buFontTx/>
                        <a:buNone/>
                        <a:tabLst/>
                        <a:defRPr/>
                      </a:pPr>
                      <a:r>
                        <a:rPr lang="en-US" sz="1800" u="none" strike="noStrike" cap="none" baseline="0" dirty="0">
                          <a:solidFill>
                            <a:schemeClr val="tx1"/>
                          </a:solidFill>
                        </a:rPr>
                        <a:t>27.31%</a:t>
                      </a:r>
                    </a:p>
                  </a:txBody>
                  <a:tcPr marL="91450" marR="91450" marT="45725" marB="45725" anchor="ctr"/>
                </a:tc>
                <a:extLst>
                  <a:ext uri="{0D108BD9-81ED-4DB2-BD59-A6C34878D82A}">
                    <a16:rowId xmlns:a16="http://schemas.microsoft.com/office/drawing/2014/main" val="10002"/>
                  </a:ext>
                </a:extLst>
              </a:tr>
              <a:tr h="290009">
                <a:tc>
                  <a:txBody>
                    <a:bodyPr/>
                    <a:lstStyle/>
                    <a:p>
                      <a:pPr marL="0" marR="0" lvl="0" indent="0" algn="ctr" rtl="0">
                        <a:spcBef>
                          <a:spcPts val="0"/>
                        </a:spcBef>
                        <a:buSzPct val="25000"/>
                        <a:buNone/>
                      </a:pPr>
                      <a:r>
                        <a:rPr lang="en-US" sz="1600" u="none" strike="noStrike" kern="1200" cap="none" baseline="0" dirty="0" err="1">
                          <a:solidFill>
                            <a:schemeClr val="tx1"/>
                          </a:solidFill>
                          <a:latin typeface="+mn-lt"/>
                          <a:ea typeface="+mn-ea"/>
                          <a:cs typeface="+mn-cs"/>
                        </a:rPr>
                        <a:t>Kmeans</a:t>
                      </a:r>
                      <a:endParaRPr lang="en-US" sz="1600" u="none" strike="noStrike" kern="1200" cap="none" baseline="0" dirty="0">
                        <a:solidFill>
                          <a:schemeClr val="tx1"/>
                        </a:solidFill>
                        <a:latin typeface="+mn-lt"/>
                        <a:ea typeface="+mn-ea"/>
                        <a:cs typeface="+mn-cs"/>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ct val="25000"/>
                        <a:buFont typeface="Calibri"/>
                        <a:buNone/>
                      </a:pPr>
                      <a:r>
                        <a:rPr lang="en-US" sz="1800" u="none" strike="noStrike" cap="none" baseline="0" dirty="0">
                          <a:solidFill>
                            <a:schemeClr val="tx1"/>
                          </a:solidFill>
                        </a:rPr>
                        <a:t>77.45%</a:t>
                      </a:r>
                    </a:p>
                  </a:txBody>
                  <a:tcPr marL="91450" marR="91450" marT="45725" marB="45725" anchor="ctr"/>
                </a:tc>
                <a:tc>
                  <a:txBody>
                    <a:bodyPr/>
                    <a:lstStyle/>
                    <a:p>
                      <a:pPr marL="0" marR="0" lvl="0" indent="0" algn="ctr" defTabSz="457200" rtl="0" eaLnBrk="1" fontAlgn="auto" latinLnBrk="0" hangingPunct="1">
                        <a:lnSpc>
                          <a:spcPct val="100000"/>
                        </a:lnSpc>
                        <a:spcBef>
                          <a:spcPts val="0"/>
                        </a:spcBef>
                        <a:spcAft>
                          <a:spcPts val="0"/>
                        </a:spcAft>
                        <a:buClrTx/>
                        <a:buSzPct val="25000"/>
                        <a:buFontTx/>
                        <a:buNone/>
                        <a:tabLst/>
                        <a:defRPr/>
                      </a:pPr>
                      <a:r>
                        <a:rPr lang="en-US" sz="1800" u="none" strike="noStrike" cap="none" baseline="0" dirty="0">
                          <a:solidFill>
                            <a:schemeClr val="tx1"/>
                          </a:solidFill>
                        </a:rPr>
                        <a:t>23.91%</a:t>
                      </a:r>
                    </a:p>
                  </a:txBody>
                  <a:tcPr marL="91450" marR="91450" marT="45725" marB="45725" anchor="ctr"/>
                </a:tc>
                <a:extLst>
                  <a:ext uri="{0D108BD9-81ED-4DB2-BD59-A6C34878D82A}">
                    <a16:rowId xmlns:a16="http://schemas.microsoft.com/office/drawing/2014/main" val="10003"/>
                  </a:ext>
                </a:extLst>
              </a:tr>
            </a:tbl>
          </a:graphicData>
        </a:graphic>
      </p:graphicFrame>
      <p:sp>
        <p:nvSpPr>
          <p:cNvPr id="11" name="Rectangle 10"/>
          <p:cNvSpPr/>
          <p:nvPr/>
        </p:nvSpPr>
        <p:spPr>
          <a:xfrm>
            <a:off x="5076005" y="4105793"/>
            <a:ext cx="4067995" cy="369332"/>
          </a:xfrm>
          <a:prstGeom prst="rect">
            <a:avLst/>
          </a:prstGeom>
        </p:spPr>
        <p:txBody>
          <a:bodyPr wrap="square">
            <a:spAutoFit/>
          </a:bodyPr>
          <a:lstStyle/>
          <a:p>
            <a:pPr algn="ctr">
              <a:defRPr sz="1800" b="1" i="0" u="none" strike="noStrike" kern="1200" baseline="0">
                <a:solidFill>
                  <a:prstClr val="black"/>
                </a:solidFill>
                <a:latin typeface="+mn-lt"/>
                <a:ea typeface="+mn-ea"/>
                <a:cs typeface="+mn-cs"/>
              </a:defRPr>
            </a:pPr>
            <a:r>
              <a:rPr lang="en-US" dirty="0"/>
              <a:t>Accuracy of XGB</a:t>
            </a:r>
          </a:p>
        </p:txBody>
      </p:sp>
      <p:graphicFrame>
        <p:nvGraphicFramePr>
          <p:cNvPr id="14" name="Chart 13"/>
          <p:cNvGraphicFramePr/>
          <p:nvPr/>
        </p:nvGraphicFramePr>
        <p:xfrm>
          <a:off x="5076004" y="1079500"/>
          <a:ext cx="4045725" cy="30099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53178904"/>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0"/>
            <a:ext cx="8229600" cy="1143000"/>
          </a:xfrm>
          <a:prstGeom prst="rect">
            <a:avLst/>
          </a:prstGeom>
          <a:noFill/>
          <a:ln>
            <a:noFill/>
          </a:ln>
        </p:spPr>
        <p:txBody>
          <a:bodyPr lIns="91425" tIns="45700" rIns="91425" bIns="45700" anchor="ctr" anchorCtr="0">
            <a:noAutofit/>
          </a:bodyPr>
          <a:lstStyle/>
          <a:p>
            <a:pPr lvl="0" algn="l">
              <a:spcBef>
                <a:spcPts val="0"/>
              </a:spcBef>
              <a:buClr>
                <a:schemeClr val="dk1"/>
              </a:buClr>
              <a:buSzPct val="25000"/>
            </a:pPr>
            <a:r>
              <a:rPr lang="en-US" sz="4000" b="1" dirty="0">
                <a:latin typeface="+mn-lt"/>
              </a:rPr>
              <a:t>Summary </a:t>
            </a:r>
            <a:r>
              <a:rPr lang="en-US" altLang="zh-CN" sz="4000" b="1" dirty="0">
                <a:latin typeface="+mn-lt"/>
              </a:rPr>
              <a:t>and</a:t>
            </a:r>
            <a:r>
              <a:rPr lang="en-US" sz="4000" b="1" i="0" u="none" strike="noStrike" cap="none" baseline="0" dirty="0">
                <a:latin typeface="+mn-lt"/>
                <a:ea typeface="Calibri"/>
                <a:cs typeface="Calibri"/>
                <a:sym typeface="Calibri"/>
              </a:rPr>
              <a:t> Conclusion</a:t>
            </a:r>
          </a:p>
        </p:txBody>
      </p:sp>
      <p:sp>
        <p:nvSpPr>
          <p:cNvPr id="4" name="Shape 239"/>
          <p:cNvSpPr txBox="1">
            <a:spLocks noGrp="1"/>
          </p:cNvSpPr>
          <p:nvPr>
            <p:ph idx="1"/>
          </p:nvPr>
        </p:nvSpPr>
        <p:spPr>
          <a:xfrm>
            <a:off x="457200" y="1295400"/>
            <a:ext cx="8381998" cy="5308600"/>
          </a:xfrm>
          <a:prstGeom prst="rect">
            <a:avLst/>
          </a:prstGeom>
          <a:noFill/>
          <a:ln>
            <a:noFill/>
          </a:ln>
        </p:spPr>
        <p:txBody>
          <a:bodyPr lIns="91425" tIns="45700" rIns="91425" bIns="45700" anchor="t" anchorCtr="0">
            <a:noAutofit/>
          </a:bodyPr>
          <a:lstStyle/>
          <a:p>
            <a:pPr lvl="0">
              <a:spcBef>
                <a:spcPts val="0"/>
              </a:spcBef>
              <a:buClr>
                <a:schemeClr val="dk1"/>
              </a:buClr>
              <a:buSzPct val="98666"/>
              <a:buFont typeface="Arial" pitchFamily="34" charset="0"/>
              <a:buChar char="•"/>
            </a:pPr>
            <a:r>
              <a:rPr lang="en-US" sz="2000" dirty="0"/>
              <a:t>Data mining project in the real world</a:t>
            </a:r>
          </a:p>
          <a:p>
            <a:pPr lvl="1">
              <a:spcBef>
                <a:spcPts val="0"/>
              </a:spcBef>
              <a:buClr>
                <a:schemeClr val="dk1"/>
              </a:buClr>
              <a:buSzPct val="98666"/>
              <a:buFont typeface="Wingdings" panose="05000000000000000000" pitchFamily="2" charset="2"/>
              <a:buChar char="§"/>
            </a:pPr>
            <a:r>
              <a:rPr lang="en-US" altLang="zh-CN" sz="2000" dirty="0">
                <a:solidFill>
                  <a:srgbClr val="002060"/>
                </a:solidFill>
              </a:rPr>
              <a:t>Huge and noisy data</a:t>
            </a:r>
            <a:endParaRPr lang="en-US" sz="2000" dirty="0"/>
          </a:p>
          <a:p>
            <a:pPr>
              <a:spcBef>
                <a:spcPts val="0"/>
              </a:spcBef>
              <a:buClr>
                <a:schemeClr val="dk1"/>
              </a:buClr>
              <a:buSzPct val="98666"/>
              <a:buFont typeface="Arial" pitchFamily="34" charset="0"/>
              <a:buChar char="•"/>
            </a:pPr>
            <a:r>
              <a:rPr lang="en-US" sz="2000" dirty="0"/>
              <a:t>Data preprocessing</a:t>
            </a:r>
            <a:endParaRPr lang="en-US" altLang="zh-CN" sz="2000" dirty="0"/>
          </a:p>
          <a:p>
            <a:pPr lvl="1">
              <a:buClr>
                <a:schemeClr val="dk1"/>
              </a:buClr>
              <a:buSzPct val="98666"/>
              <a:buFont typeface="Wingdings" panose="05000000000000000000" pitchFamily="2" charset="2"/>
              <a:buChar char="§"/>
            </a:pPr>
            <a:r>
              <a:rPr lang="en-US" altLang="zh-CN" sz="2000" dirty="0">
                <a:solidFill>
                  <a:srgbClr val="002060"/>
                </a:solidFill>
              </a:rPr>
              <a:t>Feature encoding</a:t>
            </a:r>
          </a:p>
          <a:p>
            <a:pPr lvl="1">
              <a:buClr>
                <a:schemeClr val="dk1"/>
              </a:buClr>
              <a:buSzPct val="98666"/>
              <a:buFont typeface="Wingdings" panose="05000000000000000000" pitchFamily="2" charset="2"/>
              <a:buChar char="§"/>
            </a:pPr>
            <a:r>
              <a:rPr lang="en-US" altLang="zh-CN" sz="2000" dirty="0">
                <a:solidFill>
                  <a:srgbClr val="002060"/>
                </a:solidFill>
              </a:rPr>
              <a:t>Different missing value process:</a:t>
            </a:r>
          </a:p>
          <a:p>
            <a:pPr marL="457200" lvl="1" indent="0">
              <a:buClr>
                <a:schemeClr val="dk1"/>
              </a:buClr>
              <a:buSzPct val="98666"/>
              <a:buNone/>
            </a:pPr>
            <a:r>
              <a:rPr lang="en-US" altLang="zh-CN" sz="2000" dirty="0">
                <a:solidFill>
                  <a:srgbClr val="002060"/>
                </a:solidFill>
              </a:rPr>
              <a:t>   New level, Median / Mean, or Random assignment</a:t>
            </a:r>
            <a:endParaRPr lang="en-US" sz="2000" dirty="0"/>
          </a:p>
          <a:p>
            <a:pPr lvl="0">
              <a:spcBef>
                <a:spcPts val="0"/>
              </a:spcBef>
              <a:buClr>
                <a:schemeClr val="dk1"/>
              </a:buClr>
              <a:buSzPct val="98666"/>
              <a:buFont typeface="Arial" pitchFamily="34" charset="0"/>
              <a:buChar char="•"/>
            </a:pPr>
            <a:r>
              <a:rPr lang="en-US" sz="2000" dirty="0"/>
              <a:t>Classification techniques</a:t>
            </a:r>
          </a:p>
          <a:p>
            <a:pPr lvl="1">
              <a:buClr>
                <a:schemeClr val="dk1"/>
              </a:buClr>
              <a:buSzPct val="98666"/>
              <a:buFont typeface="Wingdings" panose="05000000000000000000" pitchFamily="2" charset="2"/>
              <a:buChar char="§"/>
            </a:pPr>
            <a:r>
              <a:rPr lang="en-US" altLang="zh-CN" sz="2000" dirty="0">
                <a:solidFill>
                  <a:srgbClr val="002060"/>
                </a:solidFill>
              </a:rPr>
              <a:t>Classifiers based on distance are not suitable</a:t>
            </a:r>
          </a:p>
          <a:p>
            <a:pPr lvl="1">
              <a:buClr>
                <a:schemeClr val="dk1"/>
              </a:buClr>
              <a:buSzPct val="98666"/>
              <a:buFont typeface="Wingdings" panose="05000000000000000000" pitchFamily="2" charset="2"/>
              <a:buChar char="§"/>
            </a:pPr>
            <a:r>
              <a:rPr lang="en-US" altLang="zh-CN" sz="2000" dirty="0">
                <a:solidFill>
                  <a:srgbClr val="002060"/>
                </a:solidFill>
              </a:rPr>
              <a:t>Classifiers handling mixed type of variables are preferred</a:t>
            </a:r>
          </a:p>
          <a:p>
            <a:pPr lvl="1">
              <a:buClr>
                <a:schemeClr val="dk1"/>
              </a:buClr>
              <a:buSzPct val="98666"/>
              <a:buFont typeface="Wingdings" panose="05000000000000000000" pitchFamily="2" charset="2"/>
              <a:buChar char="§"/>
            </a:pPr>
            <a:r>
              <a:rPr lang="en-US" altLang="zh-CN" sz="2000" dirty="0">
                <a:solidFill>
                  <a:srgbClr val="002060"/>
                </a:solidFill>
              </a:rPr>
              <a:t>Categorical variables are dominant</a:t>
            </a:r>
          </a:p>
          <a:p>
            <a:pPr lvl="1">
              <a:buClr>
                <a:schemeClr val="dk1"/>
              </a:buClr>
              <a:buSzPct val="98666"/>
              <a:buFont typeface="Wingdings" panose="05000000000000000000" pitchFamily="2" charset="2"/>
              <a:buChar char="§"/>
            </a:pPr>
            <a:r>
              <a:rPr lang="en-US" altLang="zh-CN" sz="2000" dirty="0">
                <a:solidFill>
                  <a:srgbClr val="002060"/>
                </a:solidFill>
              </a:rPr>
              <a:t>Stacking makes further promotion</a:t>
            </a:r>
          </a:p>
          <a:p>
            <a:pPr>
              <a:spcBef>
                <a:spcPts val="0"/>
              </a:spcBef>
              <a:buClr>
                <a:schemeClr val="dk1"/>
              </a:buClr>
              <a:buSzPct val="98666"/>
              <a:buFont typeface="Arial" pitchFamily="34" charset="0"/>
              <a:buChar char="•"/>
            </a:pPr>
            <a:r>
              <a:rPr lang="en-US" sz="2000" dirty="0"/>
              <a:t>Biggest improvement came from model selection, parameter tuning, </a:t>
            </a:r>
            <a:r>
              <a:rPr lang="en-US" sz="2000" dirty="0">
                <a:sym typeface="Calibri"/>
              </a:rPr>
              <a:t>stacking</a:t>
            </a:r>
          </a:p>
          <a:p>
            <a:pPr>
              <a:spcBef>
                <a:spcPts val="0"/>
              </a:spcBef>
              <a:buClr>
                <a:schemeClr val="dk1"/>
              </a:buClr>
              <a:buSzPct val="98666"/>
              <a:buFont typeface="Arial" pitchFamily="34" charset="0"/>
              <a:buChar char="•"/>
            </a:pPr>
            <a:r>
              <a:rPr lang="en-US" altLang="zh-CN" sz="2000" dirty="0">
                <a:sym typeface="Calibri"/>
              </a:rPr>
              <a:t>Result comparison</a:t>
            </a:r>
            <a:r>
              <a:rPr lang="zh-CN" altLang="en-US" sz="2000" dirty="0">
                <a:sym typeface="Calibri"/>
              </a:rPr>
              <a:t>： </a:t>
            </a:r>
            <a:r>
              <a:rPr lang="en-US" altLang="zh-CN" sz="2000" dirty="0">
                <a:sym typeface="Calibri"/>
              </a:rPr>
              <a:t>Winner result: 80.4%</a:t>
            </a:r>
          </a:p>
          <a:p>
            <a:pPr>
              <a:spcBef>
                <a:spcPts val="0"/>
              </a:spcBef>
              <a:buClr>
                <a:schemeClr val="dk1"/>
              </a:buClr>
              <a:buSzPct val="98666"/>
              <a:buNone/>
            </a:pPr>
            <a:r>
              <a:rPr lang="en-US" altLang="zh-CN" sz="2000" dirty="0">
                <a:sym typeface="Calibri"/>
              </a:rPr>
              <a:t>                                        Our result: 79.5%</a:t>
            </a:r>
            <a:endParaRPr lang="en-US" altLang="zh-CN" sz="2000" dirty="0"/>
          </a:p>
        </p:txBody>
      </p:sp>
    </p:spTree>
    <p:extLst>
      <p:ext uri="{BB962C8B-B14F-4D97-AF65-F5344CB8AC3E}">
        <p14:creationId xmlns:p14="http://schemas.microsoft.com/office/powerpoint/2010/main" val="26946064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50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47700" y="0"/>
            <a:ext cx="8229600" cy="1143000"/>
          </a:xfrm>
        </p:spPr>
        <p:txBody>
          <a:bodyPr>
            <a:normAutofit/>
          </a:bodyPr>
          <a:lstStyle/>
          <a:p>
            <a:pPr algn="l"/>
            <a:r>
              <a:rPr lang="en-US" sz="4000" b="1" dirty="0"/>
              <a:t>Acknowledgements</a:t>
            </a:r>
          </a:p>
        </p:txBody>
      </p:sp>
      <p:sp>
        <p:nvSpPr>
          <p:cNvPr id="10" name="Rectangle 9"/>
          <p:cNvSpPr/>
          <p:nvPr/>
        </p:nvSpPr>
        <p:spPr>
          <a:xfrm>
            <a:off x="647700" y="1417637"/>
            <a:ext cx="8089900" cy="4918269"/>
          </a:xfrm>
          <a:prstGeom prst="rect">
            <a:avLst/>
          </a:prstGeom>
        </p:spPr>
        <p:txBody>
          <a:bodyPr wrap="square">
            <a:spAutoFit/>
          </a:bodyPr>
          <a:lstStyle/>
          <a:p>
            <a:pPr algn="just"/>
            <a:r>
              <a:rPr lang="en-US" altLang="zh-CN" sz="2800" dirty="0"/>
              <a:t>     We would like to express our deep gratitude to the following people / organization:</a:t>
            </a:r>
          </a:p>
          <a:p>
            <a:pPr algn="just">
              <a:lnSpc>
                <a:spcPct val="110000"/>
              </a:lnSpc>
            </a:pPr>
            <a:endParaRPr lang="en-US" altLang="zh-CN" sz="2800" dirty="0"/>
          </a:p>
          <a:p>
            <a:pPr marL="457200" indent="-457200">
              <a:lnSpc>
                <a:spcPct val="110000"/>
              </a:lnSpc>
              <a:buFont typeface="Arial" panose="020B0604020202020204" pitchFamily="34" charset="0"/>
              <a:buChar char="•"/>
            </a:pPr>
            <a:r>
              <a:rPr lang="en-US" sz="2800" dirty="0"/>
              <a:t>Profs. Bremer and </a:t>
            </a:r>
            <a:r>
              <a:rPr lang="en-US" sz="2800" dirty="0" err="1"/>
              <a:t>Simic</a:t>
            </a:r>
            <a:r>
              <a:rPr lang="en-US" sz="2800" dirty="0"/>
              <a:t> for their proposal that made this project possible</a:t>
            </a:r>
          </a:p>
          <a:p>
            <a:pPr marL="457200" indent="-457200">
              <a:lnSpc>
                <a:spcPct val="110000"/>
              </a:lnSpc>
              <a:buFont typeface="Arial" panose="020B0604020202020204" pitchFamily="34" charset="0"/>
              <a:buChar char="•"/>
            </a:pPr>
            <a:r>
              <a:rPr lang="en-US" sz="2800" dirty="0"/>
              <a:t>Woodward Foundation for funding</a:t>
            </a:r>
            <a:endParaRPr lang="en-US" altLang="zh-CN" sz="2800" dirty="0"/>
          </a:p>
          <a:p>
            <a:pPr marL="457200" indent="-457200">
              <a:lnSpc>
                <a:spcPct val="110000"/>
              </a:lnSpc>
              <a:buFont typeface="Arial" panose="020B0604020202020204" pitchFamily="34" charset="0"/>
              <a:buChar char="•"/>
            </a:pPr>
            <a:r>
              <a:rPr lang="en-US" sz="2800" dirty="0"/>
              <a:t>Profs. </a:t>
            </a:r>
            <a:r>
              <a:rPr lang="en-US" sz="2800" dirty="0" err="1"/>
              <a:t>Simic</a:t>
            </a:r>
            <a:r>
              <a:rPr lang="en-US" sz="2800" dirty="0"/>
              <a:t> and CAMCOS for all the support</a:t>
            </a:r>
            <a:endParaRPr lang="en-US" sz="2400" dirty="0"/>
          </a:p>
          <a:p>
            <a:pPr marL="457200" indent="-457200">
              <a:lnSpc>
                <a:spcPct val="110000"/>
              </a:lnSpc>
              <a:buFont typeface="Arial" panose="020B0604020202020204" pitchFamily="34" charset="0"/>
              <a:buChar char="•"/>
            </a:pPr>
            <a:r>
              <a:rPr lang="en-US" sz="2800" dirty="0"/>
              <a:t>Prof. Chen for his guidance, valuable comments and suggestions</a:t>
            </a:r>
            <a:endParaRPr lang="en-US" sz="2800" dirty="0">
              <a:solidFill>
                <a:srgbClr val="FF0000"/>
              </a:solidFill>
            </a:endParaRPr>
          </a:p>
          <a:p>
            <a:pPr algn="just"/>
            <a:endParaRPr lang="en-US" sz="2400" dirty="0"/>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2f86d0bad6e6e9cccea42594fcadcd8.jpg"/>
          <p:cNvPicPr>
            <a:picLocks noChangeAspect="1"/>
          </p:cNvPicPr>
          <p:nvPr/>
        </p:nvPicPr>
        <p:blipFill>
          <a:blip r:embed="rId3"/>
          <a:stretch>
            <a:fillRect/>
          </a:stretch>
        </p:blipFill>
        <p:spPr>
          <a:xfrm>
            <a:off x="5246279" y="3949700"/>
            <a:ext cx="3897720" cy="2923290"/>
          </a:xfrm>
          <a:prstGeom prst="rect">
            <a:avLst/>
          </a:prstGeom>
        </p:spPr>
      </p:pic>
      <p:sp>
        <p:nvSpPr>
          <p:cNvPr id="2" name="Title 1"/>
          <p:cNvSpPr>
            <a:spLocks noGrp="1"/>
          </p:cNvSpPr>
          <p:nvPr>
            <p:ph type="title"/>
          </p:nvPr>
        </p:nvSpPr>
        <p:spPr>
          <a:xfrm>
            <a:off x="457200" y="149949"/>
            <a:ext cx="8229600" cy="986126"/>
          </a:xfrm>
        </p:spPr>
        <p:txBody>
          <a:bodyPr>
            <a:normAutofit/>
          </a:bodyPr>
          <a:lstStyle/>
          <a:p>
            <a:pPr algn="l"/>
            <a:r>
              <a:rPr lang="en-US" sz="4000" b="1" dirty="0" err="1"/>
              <a:t>Kaggle</a:t>
            </a:r>
            <a:r>
              <a:rPr lang="en-US" sz="4000" b="1" dirty="0"/>
              <a:t> Competition: </a:t>
            </a:r>
            <a:r>
              <a:rPr lang="en-US" sz="4000" b="1" dirty="0" err="1"/>
              <a:t>Springleaf</a:t>
            </a:r>
            <a:endParaRPr lang="en-US" sz="4000" b="1" dirty="0"/>
          </a:p>
        </p:txBody>
      </p:sp>
      <p:sp>
        <p:nvSpPr>
          <p:cNvPr id="3" name="Content Placeholder 2"/>
          <p:cNvSpPr>
            <a:spLocks noGrp="1"/>
          </p:cNvSpPr>
          <p:nvPr>
            <p:ph idx="1"/>
          </p:nvPr>
        </p:nvSpPr>
        <p:spPr>
          <a:xfrm>
            <a:off x="498290" y="1358554"/>
            <a:ext cx="8188513" cy="4889848"/>
          </a:xfrm>
        </p:spPr>
        <p:txBody>
          <a:bodyPr>
            <a:normAutofit fontScale="92500" lnSpcReduction="20000"/>
          </a:bodyPr>
          <a:lstStyle/>
          <a:p>
            <a:pPr>
              <a:buNone/>
            </a:pPr>
            <a:r>
              <a:rPr lang="en-US" dirty="0"/>
              <a:t>Objective</a:t>
            </a:r>
            <a:r>
              <a:rPr lang="is-IS" dirty="0"/>
              <a:t>: </a:t>
            </a:r>
            <a:r>
              <a:rPr lang="en-US" altLang="zh-CN" dirty="0"/>
              <a:t>P</a:t>
            </a:r>
            <a:r>
              <a:rPr lang="en-US" dirty="0"/>
              <a:t>redict whether customers will respond to a direct mail loan offer</a:t>
            </a:r>
          </a:p>
          <a:p>
            <a:pPr>
              <a:buNone/>
            </a:pPr>
            <a:endParaRPr lang="en-US" dirty="0"/>
          </a:p>
          <a:p>
            <a:r>
              <a:rPr lang="en-US" dirty="0"/>
              <a:t>Customers: 145,231</a:t>
            </a:r>
          </a:p>
          <a:p>
            <a:r>
              <a:rPr lang="en-US" dirty="0"/>
              <a:t>Independent variables: 1932</a:t>
            </a:r>
          </a:p>
          <a:p>
            <a:r>
              <a:rPr lang="en-US" dirty="0"/>
              <a:t>“Anonymous” features</a:t>
            </a:r>
          </a:p>
          <a:p>
            <a:r>
              <a:rPr lang="en-US" dirty="0"/>
              <a:t>Dependent variable:</a:t>
            </a:r>
          </a:p>
          <a:p>
            <a:pPr lvl="1"/>
            <a:r>
              <a:rPr lang="en-US" sz="2600" dirty="0"/>
              <a:t>target = 0: DID NOT RESPOND</a:t>
            </a:r>
          </a:p>
          <a:p>
            <a:pPr lvl="1"/>
            <a:r>
              <a:rPr lang="en-US" sz="2600" dirty="0"/>
              <a:t>target = </a:t>
            </a:r>
            <a:r>
              <a:rPr lang="en-US" sz="2600" dirty="0">
                <a:solidFill>
                  <a:srgbClr val="C00000"/>
                </a:solidFill>
              </a:rPr>
              <a:t>1: </a:t>
            </a:r>
            <a:r>
              <a:rPr lang="en-US" sz="2600" b="1" dirty="0">
                <a:solidFill>
                  <a:srgbClr val="C00000"/>
                </a:solidFill>
              </a:rPr>
              <a:t>RESPONDED</a:t>
            </a:r>
          </a:p>
          <a:p>
            <a:r>
              <a:rPr lang="en-US" dirty="0"/>
              <a:t>Training sets: 96,820 obs.</a:t>
            </a:r>
          </a:p>
          <a:p>
            <a:r>
              <a:rPr lang="en-US" dirty="0"/>
              <a:t>Testing sets: 48,411 obs.</a:t>
            </a:r>
          </a:p>
        </p:txBody>
      </p:sp>
      <p:sp>
        <p:nvSpPr>
          <p:cNvPr id="5" name="Rectangle 4"/>
          <p:cNvSpPr/>
          <p:nvPr/>
        </p:nvSpPr>
        <p:spPr>
          <a:xfrm>
            <a:off x="445321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06869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8300" y="2108200"/>
            <a:ext cx="5791200" cy="2308324"/>
          </a:xfrm>
          <a:prstGeom prst="rect">
            <a:avLst/>
          </a:prstGeom>
        </p:spPr>
        <p:txBody>
          <a:bodyPr wrap="square">
            <a:spAutoFit/>
          </a:bodyPr>
          <a:lstStyle/>
          <a:p>
            <a:pPr algn="ctr"/>
            <a:r>
              <a:rPr lang="en-US" sz="7200" b="1" dirty="0"/>
              <a:t>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47" y="274641"/>
            <a:ext cx="8589819" cy="806017"/>
          </a:xfrm>
        </p:spPr>
        <p:txBody>
          <a:bodyPr>
            <a:normAutofit/>
          </a:bodyPr>
          <a:lstStyle/>
          <a:p>
            <a:pPr algn="l"/>
            <a:r>
              <a:rPr lang="en-US" sz="4000" b="1" dirty="0"/>
              <a:t>Dataset facts</a:t>
            </a:r>
          </a:p>
        </p:txBody>
      </p:sp>
      <p:sp>
        <p:nvSpPr>
          <p:cNvPr id="3" name="Content Placeholder 2"/>
          <p:cNvSpPr>
            <a:spLocks noGrp="1"/>
          </p:cNvSpPr>
          <p:nvPr>
            <p:ph idx="1"/>
          </p:nvPr>
        </p:nvSpPr>
        <p:spPr>
          <a:xfrm>
            <a:off x="466921" y="1190775"/>
            <a:ext cx="4787250" cy="5174672"/>
          </a:xfrm>
        </p:spPr>
        <p:txBody>
          <a:bodyPr>
            <a:normAutofit/>
          </a:bodyPr>
          <a:lstStyle/>
          <a:p>
            <a:r>
              <a:rPr lang="en-US" sz="2600" dirty="0"/>
              <a:t>R package used to read file: </a:t>
            </a:r>
            <a:r>
              <a:rPr lang="en-US" sz="2600" i="1" dirty="0" err="1"/>
              <a:t>data.table</a:t>
            </a:r>
            <a:r>
              <a:rPr lang="en-US" sz="2600" i="1" dirty="0"/>
              <a:t>::</a:t>
            </a:r>
            <a:r>
              <a:rPr lang="en-US" sz="2600" i="1" dirty="0" err="1"/>
              <a:t>fread</a:t>
            </a:r>
            <a:endParaRPr lang="en-US" sz="2600" i="1" dirty="0"/>
          </a:p>
          <a:p>
            <a:endParaRPr lang="en-US" sz="2600" i="1" dirty="0"/>
          </a:p>
          <a:p>
            <a:r>
              <a:rPr lang="en-US" sz="2600" dirty="0"/>
              <a:t>Target=0 obs.: 111,458</a:t>
            </a:r>
          </a:p>
          <a:p>
            <a:r>
              <a:rPr lang="en-US" sz="2600" dirty="0">
                <a:solidFill>
                  <a:srgbClr val="C00000"/>
                </a:solidFill>
              </a:rPr>
              <a:t>Target=1 </a:t>
            </a:r>
            <a:r>
              <a:rPr lang="en-US" sz="2600" dirty="0"/>
              <a:t>obs.: 33,773</a:t>
            </a:r>
          </a:p>
          <a:p>
            <a:r>
              <a:rPr lang="en-US" sz="2600" dirty="0"/>
              <a:t>Numerical variables: 1,876</a:t>
            </a:r>
          </a:p>
          <a:p>
            <a:r>
              <a:rPr lang="en-US" sz="2600" dirty="0"/>
              <a:t>Character variables: 51</a:t>
            </a:r>
          </a:p>
          <a:p>
            <a:r>
              <a:rPr lang="en-US" sz="2600" dirty="0"/>
              <a:t>Constant variables: 5</a:t>
            </a:r>
          </a:p>
          <a:p>
            <a:r>
              <a:rPr lang="en-US" sz="2600" dirty="0"/>
              <a:t>Variable level counts:</a:t>
            </a:r>
          </a:p>
          <a:p>
            <a:pPr lvl="1"/>
            <a:r>
              <a:rPr lang="en-US" sz="2200" dirty="0"/>
              <a:t>67.0% columns have</a:t>
            </a:r>
          </a:p>
          <a:p>
            <a:pPr marL="457200" lvl="1" indent="0">
              <a:buNone/>
            </a:pPr>
            <a:r>
              <a:rPr lang="en-US" sz="2200" dirty="0"/>
              <a:t>    levels &lt;= 100</a:t>
            </a:r>
          </a:p>
        </p:txBody>
      </p:sp>
      <p:sp>
        <p:nvSpPr>
          <p:cNvPr id="5" name="TextBox 4"/>
          <p:cNvSpPr txBox="1"/>
          <p:nvPr/>
        </p:nvSpPr>
        <p:spPr>
          <a:xfrm>
            <a:off x="5551395" y="6550222"/>
            <a:ext cx="2930342" cy="307777"/>
          </a:xfrm>
          <a:prstGeom prst="rect">
            <a:avLst/>
          </a:prstGeom>
          <a:noFill/>
        </p:spPr>
        <p:txBody>
          <a:bodyPr wrap="square" rtlCol="0">
            <a:spAutoFit/>
          </a:bodyPr>
          <a:lstStyle/>
          <a:p>
            <a:r>
              <a:rPr lang="en-US" sz="1400" dirty="0"/>
              <a:t>Count of levels for each column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964" y="4161863"/>
            <a:ext cx="4392900" cy="2388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3000" y="544628"/>
            <a:ext cx="2396639" cy="1661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433870" y="325414"/>
            <a:ext cx="667657" cy="276999"/>
          </a:xfrm>
          <a:prstGeom prst="rect">
            <a:avLst/>
          </a:prstGeom>
          <a:noFill/>
        </p:spPr>
        <p:txBody>
          <a:bodyPr wrap="square" rtlCol="0">
            <a:spAutoFit/>
          </a:bodyPr>
          <a:lstStyle/>
          <a:p>
            <a:r>
              <a:rPr lang="en-US" sz="1200" i="1" dirty="0"/>
              <a:t>76.7%</a:t>
            </a:r>
          </a:p>
        </p:txBody>
      </p:sp>
      <p:sp>
        <p:nvSpPr>
          <p:cNvPr id="12" name="TextBox 11"/>
          <p:cNvSpPr txBox="1"/>
          <p:nvPr/>
        </p:nvSpPr>
        <p:spPr>
          <a:xfrm>
            <a:off x="7666248" y="1373974"/>
            <a:ext cx="667657" cy="276999"/>
          </a:xfrm>
          <a:prstGeom prst="rect">
            <a:avLst/>
          </a:prstGeom>
          <a:noFill/>
        </p:spPr>
        <p:txBody>
          <a:bodyPr wrap="square" rtlCol="0">
            <a:spAutoFit/>
          </a:bodyPr>
          <a:lstStyle/>
          <a:p>
            <a:r>
              <a:rPr lang="en-US" sz="1200" i="1" dirty="0">
                <a:solidFill>
                  <a:srgbClr val="C00000"/>
                </a:solidFill>
              </a:rPr>
              <a:t>23.3%</a:t>
            </a:r>
          </a:p>
        </p:txBody>
      </p:sp>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1892" y="2461104"/>
            <a:ext cx="2909100" cy="1722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433870" y="2153327"/>
            <a:ext cx="1900035" cy="307777"/>
          </a:xfrm>
          <a:prstGeom prst="rect">
            <a:avLst/>
          </a:prstGeom>
          <a:noFill/>
        </p:spPr>
        <p:txBody>
          <a:bodyPr wrap="square" rtlCol="0">
            <a:spAutoFit/>
          </a:bodyPr>
          <a:lstStyle/>
          <a:p>
            <a:r>
              <a:rPr lang="en-US" sz="1400" dirty="0"/>
              <a:t>Class 0 and 1 count</a:t>
            </a:r>
          </a:p>
        </p:txBody>
      </p:sp>
      <p:sp>
        <p:nvSpPr>
          <p:cNvPr id="16" name="TextBox 15"/>
          <p:cNvSpPr txBox="1"/>
          <p:nvPr/>
        </p:nvSpPr>
        <p:spPr>
          <a:xfrm>
            <a:off x="6316577" y="4183387"/>
            <a:ext cx="1600636" cy="307777"/>
          </a:xfrm>
          <a:prstGeom prst="rect">
            <a:avLst/>
          </a:prstGeom>
          <a:noFill/>
        </p:spPr>
        <p:txBody>
          <a:bodyPr wrap="square" rtlCol="0">
            <a:spAutoFit/>
          </a:bodyPr>
          <a:lstStyle/>
          <a:p>
            <a:r>
              <a:rPr lang="en-US" sz="1400"/>
              <a:t>Variables count</a:t>
            </a:r>
            <a:endParaRPr lang="en-US" sz="1400" dirty="0"/>
          </a:p>
        </p:txBody>
      </p:sp>
    </p:spTree>
    <p:extLst>
      <p:ext uri="{BB962C8B-B14F-4D97-AF65-F5344CB8AC3E}">
        <p14:creationId xmlns:p14="http://schemas.microsoft.com/office/powerpoint/2010/main" val="50927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P spid="7"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9"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027" y="1305755"/>
            <a:ext cx="381000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32075" y="274638"/>
            <a:ext cx="8427719" cy="1143000"/>
          </a:xfrm>
        </p:spPr>
        <p:txBody>
          <a:bodyPr>
            <a:noAutofit/>
          </a:bodyPr>
          <a:lstStyle/>
          <a:p>
            <a:pPr algn="l"/>
            <a:r>
              <a:rPr lang="en-US" sz="4000" b="1" dirty="0"/>
              <a:t>Missing values</a:t>
            </a:r>
          </a:p>
        </p:txBody>
      </p:sp>
      <p:sp>
        <p:nvSpPr>
          <p:cNvPr id="3" name="Content Placeholder 2"/>
          <p:cNvSpPr>
            <a:spLocks noGrp="1"/>
          </p:cNvSpPr>
          <p:nvPr>
            <p:ph idx="1"/>
          </p:nvPr>
        </p:nvSpPr>
        <p:spPr>
          <a:xfrm>
            <a:off x="457202" y="1417639"/>
            <a:ext cx="4391892" cy="2475489"/>
          </a:xfrm>
        </p:spPr>
        <p:txBody>
          <a:bodyPr>
            <a:normAutofit lnSpcReduction="10000"/>
          </a:bodyPr>
          <a:lstStyle/>
          <a:p>
            <a:r>
              <a:rPr lang="en-US" sz="2400" dirty="0"/>
              <a:t>“”, “NA”: 0.6%</a:t>
            </a:r>
          </a:p>
          <a:p>
            <a:r>
              <a:rPr lang="en-US" sz="2400" dirty="0"/>
              <a:t>“[]”, -1: 2.0%</a:t>
            </a:r>
          </a:p>
          <a:p>
            <a:r>
              <a:rPr lang="en-US" sz="2400" dirty="0"/>
              <a:t>-99999, 96, …, 999, …, 99999999: </a:t>
            </a:r>
            <a:r>
              <a:rPr lang="en-US" sz="2400" dirty="0">
                <a:solidFill>
                  <a:srgbClr val="C00000"/>
                </a:solidFill>
              </a:rPr>
              <a:t>24.9%</a:t>
            </a:r>
          </a:p>
          <a:p>
            <a:r>
              <a:rPr lang="en-US" sz="2400" dirty="0"/>
              <a:t>25.3% columns have missing values</a:t>
            </a:r>
          </a:p>
          <a:p>
            <a:endParaRPr lang="en-US" sz="3000" dirty="0">
              <a:solidFill>
                <a:srgbClr val="C00000"/>
              </a:solidFill>
            </a:endParaRPr>
          </a:p>
        </p:txBody>
      </p:sp>
      <p:sp>
        <p:nvSpPr>
          <p:cNvPr id="7" name="TextBox 6"/>
          <p:cNvSpPr txBox="1"/>
          <p:nvPr/>
        </p:nvSpPr>
        <p:spPr>
          <a:xfrm>
            <a:off x="7823308" y="3399767"/>
            <a:ext cx="710719" cy="307777"/>
          </a:xfrm>
          <a:prstGeom prst="rect">
            <a:avLst/>
          </a:prstGeom>
          <a:noFill/>
        </p:spPr>
        <p:txBody>
          <a:bodyPr wrap="square" rtlCol="0">
            <a:spAutoFit/>
          </a:bodyPr>
          <a:lstStyle/>
          <a:p>
            <a:r>
              <a:rPr lang="en-US" sz="1400" i="1" dirty="0"/>
              <a:t>61.7%</a:t>
            </a:r>
          </a:p>
        </p:txBody>
      </p:sp>
      <p:sp>
        <p:nvSpPr>
          <p:cNvPr id="13" name="AutoShape 16" descr="data:image/png;base64,iVBORw0KGgoAAAANSUhEUgAAAlgAAAFzCAYAAADi5Xe0AAAgAElEQVR4Xu3dB3QU1eIG8G+2pVcCCYRO6AhKEwRRARtiQUQRFAsCIs+CICgqAgoCKlZQsfcCWLCgoihN6SC9E0oSEiAhIT1b3rkTNySQspvM7s7MfnMOh3/IzC2/O+//vnfnzh3J4XA4wIMCFKAABShAAQpQQDEBiQFLMUsWRAEKUIACFKAABWQBBizeCB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FPCqzZmYXFq09iy/5spJ0ukquqE2nGhQmhuKFHDLq1Cfdk9SybAhRwUYABy0UonkYBClDA1wLzf0zG/B9SKm3GyOvrYWT/uuWes2DBAvnfGzZsiC+//BJdunSB2Wwu+XnGjBkICgo679pzr3vsscfw0EMPYejQoRgwYEDJ+WvXrsXy5csxYcKEkn9zOByYN28ejh49imnTpsFisci/O7fMiur2tTnrp0B1BRiwqivH6yhAAQp4UUDMXP3v1X0u1fjGw83Lncn69ttvYbVa0aRJEyxZsgRt2rSB3W4v+XnSpEkwGo3n1XHudaNHj8aoUaOQk5OD+fPnywFNHOUFrNTUVLz88ss4ceIERDBr1aqVfO65ZVZUt0sd5kkUUKEAA5YKB4VNogAFKHCuwKR3DuK3DRkuwVzVOQozRjQ971wRgHJzc9G4cWNs3LgRDRo0KPPzLbfcUm75517Xp08fTJkyBdHR0TAYDHCGo/IC1ooVK+RwlZeXh8zMTDzwwAOQJEkOY6XbUlHdLnWYJ1FAhQIMWCocFDaJAhSgwLkC/SZuLVlzVZWOWJP186z2VZ1W7d9nZGTIj/vEY0LxaO/OO+9Er169zpvBKiwsxJw5czBkyBCI/3v69OmYOXMmYmNjq103L6SAVgQYsLQyUmwnBSjg1wKdR210q/8b3u7k1vnunOwMWJMnT8bevXvx1ltvYdasWTh06FCZNVi7d+/GDz/8gEcffRQ2mw3i/MsuuwzXXnutO9XxXApoUoABS5PDxkZTgAL+JqDWgBUeHi6vsQoICECnTp2watUqeZG7c3G7mMEqfQwaNKjMYnd/G0f2138EGLD8Z6zZUwpQQMMCanxEKGakoqKikJKSgocffhg9e/ZEfn6+HLDS09Px0ksvyQvbIyMjZXmx4H3cuHF46qmnSha7a3hI2HQKVCrAgMUbhAIUoIAGBJRY5K5UN0s/IhQBSxx//vkn7r//fgwfPlwOWGJxu9iaQWzl4Dycs1riZ+did6XaxHIooDYBBiy1jQjbQwEKUKAcASW2aagKVgSn8ePH44knnkBCQkKFp5cXsMQidrHwXTwyfOSRR0oWtzu3cHAWtn//fi52r2og+HtdCDBg6WIY2QkKUMAfBOb/mIL5PyRX2tWR19fFyP71qsUhZph+/fVXtG3bVt7CgQcFKFB9AQas6tvxSgooI2DNA+wFgK0QcNgAhx0niuog/YwVhUU2hAQZER/mQEBosDL1sRRNC3jyUzlFRUVYvHgx+vXrV+6O7pqGY+Mp4GUBBiwvg7M6nQvY8oHsI0D2USA3GchNAXJTgdxjwJnDQFEWUJQNFOUA1pziUGUwApLzjwE2ayE+SLkH7x0fCavdgatOLsY9yXMhSYBkMkMKDIYhOASGoBBIIWEwxcTBXLcRjNG1YYyJk3821qoDY3QdGCOidQ7O7lGAAhRQpwADljrHha1Su8Dp3UDGLiBzN3ByM3B6D5CTBBSeBiwRAOyAIaD4Z1uB272ZnzwS81NGytfdeOIrDDn+nktliJDlKCoErFbY83Iw6AYzpNj66N74UjSLaIrmUQloEdkcLaIqXl/jUkU8iQIUoAAFKhVgwOINQoHKBOyFwImNwMlNwKnNwPFVQNZBwBRSPPMkZqOqEaCqQi8dsG5N/QgD0z6r6pLzfp8eKOG6m80o+u/TcuGWMJgMZjgcdpwpykZCZDN0ie2EC2LaoUPMBbioTgeYDWa36+EFFKAABShwvgADFu8KCpQWELNQqauB1L+BY0uLZ6nEjJQIU/mnvGZVOmANS3kb151c5Hbdq+INeLqnCWcslV8aHRgFm8OGrIIzaBHVHFc0uAxd4zqjW1xX1A2Jc7teXkABClCAAgADFu8C/xYoyACSlwHJfwJHfgbyjhfPTuWf9KlL6YA1IulV9E3/ye32vNPeiLc7/Dd95ebV0YHRyLfmITY4Fn0aXoFL43ugV3xPRAaIx588KEABClCgKgEGrKqE+Hv9CYg1U0d/AQ4tAk79C4jQ4MXZKVdASwespw5NxAXZm125rMw5I68JwKbaDrevO/eCQFMgxOPFU3np8uPEG5r2Q5+GvdE+pl2Ny2YBFKAABfQqwICl15Flv8oKpKwADi8G9n8BWP9bN+WBtVNKsZcOWFMPjkWrnB1uF33ZYAtyPLCkymK0IMAYgFBzCAYm3IRrG1+NS+p1c7t9vIACFKCAngUYsPQ8uv7et9Q1wKGFwL5PALsVsOYCYhsFDRylA9bMA2PQJHefW61OCZEw6EYz8qv3hNDlusTsVpApCBaDGYOa34wbmvWXF87z8JxA7tplOPPT58j/dy2sJ4o3HTXVrofADhcj7LohCL64t+cqZ8kUoIDLAgxYLlPxRE0IiL2mDnwO7JoPiPVVYpZKI6GqtG/pgDVn3wjE5x92i39ZQwOmXmLyyAxWRQ2JsITDIBkg1m8NbTUYtzQfgAZh9d1qN0+uXCD9vdnIeG9WpSdFDZ+I6OETyj1n7dq1GDJkCC688EJ06NABH330EWbOnIlBgwa5RS92fF+0aBEkScLAgQPdupYnU8BfBBiw/GWk9d7PQ98Au94CkpcDkIp3RtfwUTpgvb7nLtQpTHGrN29cZMSH7Tw8fVVJi0LNoSiwFaBn/CW4t80w9G/az6328+TzBcTMVcpY14JQ3ZcXlDuTJQLWl19+iRkzZsg7tS9YsECuyJ2AZbPZ8PXXX+PZZ5/F1KlT3bqW40oBfxJgwPKn0dZbX/NSgd3vAjvmAWK/Kh+/+ackb+mA9c6uQQi3ZrpV/J39A7ArquYL3N2qtIKTxcxWkDkI97W7B8NaD0HtoNpKFOt3ZaROvg/Zv3/rUr9D+w5A7LR3zztXiYD1xhtvQHzsuW7duoiIiGDAcmlEeJI/CjBg+eOoa73PYtPP7a8Bez8GzKFA0Rmt9+i89pcOWB/vuAEBdvfWjvUYYkGB7yawyh0PMauVXZSNu9rcgXvbDkP7mAt0N26e7NDhGy8oWXNVVT1iTVaj77d5JGAVFBTAYrFg4cKFbs9+VdVu/p4CehJgwNLTaOq9L0l/AP/OLt5N3WHX5NoqV4eodMD6bHs/mBxWVy9FYriEYf3MyPXAG4QuN6KSE8XCeJNkQo963fFAh5Hy/lo8qhY4cEmtqk8qdUazv8/fGFeJGSxnFdV5vOhWB3gyBTQuwICl8QH0i+YfXQJsfh5I3woUuveoTKs+ZwOWA19tu9qtbixpYsD0bibkm9y6zCcnh1vC0a5WG4zt+CD6NuTbb5UNgi8C1uzZs/H222/LzRo1ahQmTDi7eJ4Byyf/kWGlGhJgwNLQYPldU8WnajY9C2RsL34j0I8OZ8AKtOfhvZ0D3ZrBmtndgoUa+5ZzmCUMF9Rqi8c6j8Xl9Xv50Ui73lW1PCLkDJbrY8Yz/VuAAcu/x1+dvU9bC2yYDIi//WTG6tyBcAasSGsGXt1zFwLdWIM1+IYA7I9QxwJ3d28w8Smei+O6ykGrU52L3L1c1+erZZE7A5aubzN2TkEBBiwFMVlUDQWyjxQHq4ML/1tjlVfDArV7uTNgxRYm44V997u1yP3iOyywSdrtu1ijJfbTEhuXPtZpLOJD62m3Mwq23JPbNPTt2xfjx4/HE088gYQE16Y/+YhQwcFlUboUYMDS5bBqsFObZxSHK4NZ14vXXR0ZZ8BqlH8Q0w484vIM1p5oCSOvMnt1g1FX++TueWJ9Vk5RDiZ1nYBHOz7k7uW6PF+JjUbL2wfrlltuwa+//oq2bduiQYMGurRjpyjgbQEGLG+Ls76yAonfAf88WrzGqvA0df4TcAasFrk78cShSQi257pk812CAS91MSFPAwvcXeoQgIiACIhHh9MvmYrrmlzj6mW6Pa8mn8qpaCf3m266CYsXL0a/fv3kDUh5UIACNRdgwKq5IUuojkBOErBmHCAWshekV6cEXV/jDFjtszfh4SPPIdSW7VJ/p/WwYHFTl07V3EliH62rGvXBc5dMQd2QOM21nw2mAAX8S4ABy7/GWx29Fd8J/Ges7veyqgm2M2B1yVqNkcdeRrgty6XibhoQgGOh2lzg7koHA4wB8vqsGT2m4e42d7hyCc+hAAUo4BMBBiyfsPtppeJDzCtHAWlr/PbtQFdH3hmwLj39B+5OnuvSDJbVAHQbanG1Ck2fFx0Yha6xXTD70un8oLSmR5KNp4B+BRiw9Du26urZ3o+AlfcXt8nm3mdf1NUR77TGGbCuTP8J9yW96lKl22pLGNPXjFwdrb+qrOPibUMJEl7qNRO3t7zVJSOeRAEKUMBbAgxY3pL213pshcDKEUDi95y1cuMecAas/icX4s6U+S5d+VUrI17pZESRwaXTdXNSTFAt9G3QG69e/iIsRv+YwdPN4LEjFNCxAAOWjgfX5107vhr4624gL1WXH2T2pK8zYN2S9ikGpX7sUlUTegdgWbx+119VhhBmDkV0UDTe7vMGLo7r4pIXT6IABSjgSQEGLE/q+nPZO+YCfz8CuPGRYn/mOrfvzoB1Z+q76J/2tUs0/QdacDzYpVN1e5JRMmJmz2dxX7t7dNtHdowCFNCGAAOWNsZJW61cPhxI/Nbvvh+o5CA5A9bI42+gz4nFVRadYwb63GqBWOju70etwGhc2/hqvH7FHF1SLDv6Fz7b/SXWpKxDck6K3Md6IXXRrW5XDG01GL0bXK7LfrNTFNCaAAOW1kZMze3NOQr8NhA4vQsocm3fJjV3x5dtcwasJ448gwsz/6myKRviDBh/uQnZ5ipP9YsTogIi0Tq6Feb3naurT+3MXP8iZm14qdIxfLzLeEzsPK7CczZs2IDJkycjMTERw4YNw0MPPYTg4OKpz8p+V7rA6pbhy/K3bt2Kp59+Grt374bYWFV8FigyMvI8J0/3zS/+A8hOygIMWLwRlBE4vgpYOhAozOJbggqIOgPWtMTxaHlma5UlftzWiNc6Gqs8z59OEG8ZRloi8MFV8+XZHa0fYuZq4I+3u9SNRf2/KHcm68iRI3jxxRflcBEXF4ctW7ZABA8RtI4ePVrh7yTp7Mctq1uGL8vPzs7G9OnTMWbMGNSvXx9Lly7F4cOHMWLEiDKenu6bS4PHk3QjwIClm6H0YUcOfA0sGww4/HOBtSfknQFr5sGH0CRnd5VV/O+qQKyJtVd5nj+eIMLBe33fwoCEGzTd/eFL78c3+793qQ83J9yI965867xz//zzT6xfvx4TJkyQf5eRkSEHj6eeegqbN2+u8HelZ3qqW4Yvyz958iSef/55OUBGRUVBfDKo9DcZnVCe7ptLg8eTdCPAgKWbofRRR3a8Aax9HLDm+KgB+qzWGbBe2j8K9fMOVdnJK2+1ICOgytP89oQgUxCmdHsKIy+4V7MGbT/uWLLmqqpOiDVZO4ZtcilgPfbYY3jyySflR4bnhi/n75o0aVJSVnkhxJUyfFl+TEyMSzNYnu5bVePG3+tLgAFLX+Pp3d5sehbYOocfafaAujNgvbb3HsQWJFVaQ3qghP43m1HIJ4SVOkUEhGNMh/vxWKexHhgxzxcZ9WZdtyrJGF28AL70IR6BzZs3DxMnTkRERAQWLlyIN998E++88w4sFkuFv0tISCgpprpl+Lp8MWs1duxYpKam4vLLL8fMmTNRu3ZtRXxc7ZtbA8iTNS/AgKX5IfRRB8QWDPs+4YeaPcTvDFhv7h6K6KITldayOt6Ap3qacIZ7bFY5GmJTUvGmnZjN0tqhRMByOBwQszRikbs4xBokETyeeeYZ1KlTp8LfxcbGlnBVtwxfli8ehX744Yfyo9DQ0FDs3LkTH3/8sezgXOAvOujpvmntnmN7aybAgFUzP/+8etVoYN+nfFPQg6PvDFgf7bgRgfa8Smt6p70Rb3fg9JWrwxEbXAcDEm7E8z2muXqJKs5T4hHhuR0RC8/FDJZ4RBgSElLm15X9rvSJ1S3Dm+UvW7YMu3btKrP2bPz48fJi/9Kzc0r5uNo3VdxYbITHBBiwPEar04LF9wT3f86d2T08vM6A9en262B2FFVa26hrArCxNl8wcGdI6obE4Yam12Fmz+fcucyn5yqxyF1sUfDCCy/gueeek2esli9fjrS0NAwePFjevqCi35XueHXL8GX5ou4vvvhCfkQoFuyLGaz58+fj2WefRVhYWEn3PN03n95ArNzrAgxYXifXcIWrxwB7P2G48sIQOgPWl9uuhoTKw9MVt1n4eLAaYxIXEgfxtt30S6ZU42rvX6LENg3iEdjPP/8sv1GXm5uLkSNH4u6770ZgYKD8eKyi34lHbM4Zn2bNmlWrDF+WL+peuXKlvO7qwIED6N69u/x4sGnTpvKblJ7sm7hTZs+eDfGiwKBBg5CXlyf7i60xxOzZ/v37y7zh6P07izV6SoABy1Oyeit3/ZPA7veBvON665kq+yMC1gfJd0M8IjQ6bBW2MSVEwqAbzcjnE8JqjWOd4Dq4o9VgPH3xE9W63tsXiU1GxWajlR1VbTRanTaLgPLrr7+ibdu2aNCgQXWKqPQaT5dfWeW+rFtxSBaoKgEGLFUNh0obs2UWsPVFIP+kShuov2aJgPXFscGYt3soLPaCCju4rKEBUy8xQXwqh0f1BKIDo/HghaPxyEX/q14BXr7KF5/KKSoqwuLFi9GvXz8EBQUp3mNPl19Zg31Zt+KQLFBVAgxYqhoOFTZm97vAP4/ysaCXh0YErG+P3IiX9o5AgD2/wtrnXmTEB+04fVXT4Qk1h2J6jykY1npoTYvi9RSgAAVkAQYs3ggVCxz5EfjtZsBe+SJrEiovIALWz4euxowDD1YasIb1D8DOKC5wV2IELEYLPr76PVzdqK8SxbEMClDAzwUYsPz8Bqiw++lbge+6AdbKtwggn2cERMBaduAyPJ04EYG23Aor6TnEwvVXCg6B2PF96c0/om2tNgqWyqIoQAF/FGDA8sdRr6rP4rM3izoBmXuqOpO/95CACFir93XFuCNTEWIr/zNEieEShl1nRq7JQ43ww2JFwIoPrYflg35DsCnYDwXYZQpQQCkBBiylJPVUzm8DgORlQGGWnnqlqb6IgLVxT3s8cOwFhNrOlNv2JU0MmNXVhGzu4K7o2Ird3i+O64pPr3lf0XJZGAUo4F8CDFj+Nd5V91Z8X3DbK/wETtVSHj1DBKztu1rgnpS5CLdmllvXrO4WLDj7iTiPtsffCq8dFIP72t2DCZ0f9beus78UoIBCAgxYCkHqopjDPwLLbucncFQwmCJg7d/RAKOSXq6wNbffEIB9EVzg7qnhEo8I37vqLVzT6EpPVcFyKUABHQswYOl4cN3qWl4asKANkH/Krct4smcERMA6tq027kp5s8IKLh5qgc3gmfpZarFAZEAk1t2+EmJGSzXHsd+APe8Dx1cBOUnFzQqJB+J6Ai3vBepfpZqmsiEU8GcBBix/Hv3Sff+lP5D0B2CreM8lUnlPQASsE/+GYXDqB+VWujdawn1XmZHLDUY9OigBxgD0bdhbPeuxNk4FNlbxaZ9OU4BOz5TrIj4LM2LECAwdOhQDBgwoOWft2rXydwknTJjgUc/yChefivn444/lDy87NzHdsWOH/Cmbl19+GQ0bNixzWWpqKqZNm4annnoKdevWLbe95ZXp9Y6xQr8XYMDy+1sAwM55wLpJQGH5a31I5H0BEbCyt5hwY9qX5Vb+XYIBL3UxIY9vEHp8cKIDozCpywQMb3e3x+uqtAIxc/Xz1a61od+v5c5kiYB13333IScnR/7YsTO8qC1gFRYWyiGqVatWuOOOO8r0+ccff8SxY8cwatQoSJLEgOXaHcGzfCDAgOUDdFVVmbmv+NGg3aqqZvl7Y0TAsm224qoT35VLMa2HBYub+ruS9/pvMpiwZvAKNIto4r1Kz63pj8HAga9cq7/ZbUCf88O5CFhTpkxBdHQ0DAYDJk2aBKPRiHMD1oYNG+QZJPFh5GuuuUb+v2vVqiV/mPi1115Dfn6+/JHkiRMnYuHChYiKisJHH32EHj164OGHH8arr76K1atXY8yYMbj//vvlICQ+JP3KK6/g0KFDaNmypRygOnfuLJd57gyW6OSmTZvw+uuvy7NYkZGRcr/FB6qnT58uh6v69eu7VGZSUlKZ8s+tr3Rfb7rpJnkmzVmfa9g8iwLlCzBg+fudwUeDqrwDRMAK2nAal6T/Xm77Bt5kweEwVTa9TKNaRrXAa5e/iI51LoLRYERqTiqmr5uNT3d/Uea8URfch7Ed/4dn/nkOX+1deF7HXr7sBdzWYiACTYHYf/oAJq1+Br8fWQZR/rtXzkOb6NY4kHkIk1ZPlv/9rjZD8chFD8p1Ldz3TY2hRL294nviq36f1LisahfwWf2za66qKkSsyRp67LyzRCgSweahhx7CjBkzcOedd6JXr15lAtaRI0fw5JNPykGjefPmWLRoEcQju6effhrid2PHjpVDTps2bZCYmIgHHnhAPr9bt26YOXOmHKCef/55ue6pU6fKIaygoABz5syRf46NjcVXX32FjRs3yuUcPXq03IAlZrFEGBQBT7TRGbrWr1+PkSNHYs+ePS6VWVnAOnHiRElfRegTfRWhUjwqFcGTBwVqIsCAVRM9rV+75wNgzXhuyaDCcRQBq94/+9H6zJbzWmc1AN2GamPzq3f7zkPn2E546u8p2Hf6AF7qNRN1gutgyJJh2H/6oNw3EZI+vGo+6ofFY/yKJ84LWCIo3d9+OF7dPBef7PoCz3SbhPYx7TDwxyF46KIHMKTlbZi2dgYmdh6HFUmrMXb5Y/jpxm+RVZiF25fcpdjoxgTF4JluT+KOVoMVK9OtguaX/ziswjJGnv+GqTNgiRmpvXv34q233sKsWbPkUORcg7VkyRL8+++/cjASM0/p6enyeicRuERQEjNYzz33HMLDw0tmtJw/L1iwACK0iNCVl5cnh5chQ4bIM1WlDzFj9uWXX8oh79wAVPo8MYv1zTffyDNoIvDMnTtX/uB0QsL5+5NUVGZlAeuXX36RA9W4cePkvmZlZcl9Ez+LIMiDAjURYMCqiZ6WrxWbiH7RhOFKpWMoAlbjv3eiWfbO81q4rbaEMX21uYP7pK4TcFebO/DEqsn4Zn/x48/Xr5iDy+IvRYApAJP/nnZewHrvyrfQtlZrdPvyMvn821rcgskXT8Iza55Dr/ge6BrXWf7dd9d/Lf9+SeJvGNNhFKasmV5Sh1LDHBUQiX/vWIcwiw+mDxUOWCIgicdvAQEB6NSpE1atWiXP3IiQJI5BgwbJf4ugJGakhg0bJv9c+nHeuY/bSl8rrhOPIAcPHoyuXbti3759+P3337F9+1/bdw4AACAASURBVHb58V/37t2rDFiiDBF4xEybOP7880959kqELYfD4VKZlQUssZ7r8ccfL3N7xMfH4/333y83xCl1H7Ec/xBgwPKPcT6/l6tGA/s/527tKh1/EbCar9qMhrkHzmvhVy2NeKWzEUUa3KJhTq9ZuLxBL9y3dDQ2pW3BzQk3YUq3J7H44E+4OeFGTF0z3aWANb3HVMzf9h7E2qjSM1irkv9Gi8jmSMk9jnt/G6X46IZZQnFL85sh+uH1Q8FHhGJGSKybSklJkddM9ezZU15XJQJWVTNY1QlYFosFL7zwghzSxKPFw4cPyzNTVc1gCeMVK1Zg27ZtchAU7RQL38WxefNml8oUAeuDDz6QZ9OCg4Oxc+dOfPrpp/IjTzGDlZmZibvv9vELDF6/mVihNwQYsLyhrLY6TmwEFvcAbAVqaxnb85+ACFhtVqxF3fyj55lMvCIAf9TX3gajIkw9d8kz+GLPV3h27UyEmkOx4LrPcLrgNL478IP8+K28gDW240O4p82dmL5uFlYmr8abvV+TP2Xz2pa5WLTvO8zvOxftarWR12D9dOhnDGh2I5Yd/Qu3t7wVkCR8uWeB/NhQqUNs3fDLgO9xYe0OShXpWjkKLXIXa7CcAcs5KyQWog8fPlwOWFWtwapOwEpOTpYfJ4owJx7DPfvss/IMlFizJX5X3iJ3J4pY2C4eUYo3Hh988MGStVHffvutS2WePHlS7pcIVE2bNsW8efPkdV8i3Im6xb+L8kVwE6FNLNYXRlzo7tptybMqFmDA8se7Q7zqLV755qFaARGwOvy1EjGFqee1sf9AC45r7DvEYi8psf7q7+Q1GL3sIblPky9+Ajc0649Hl09E3ZC4CgOWCGLiMWK/JtfI121J24LGEY3x4oZX8M72s98LFOd9f8MCJGYlyoved2XsQVpuGq5pdJVc5z8paxUb7ysaXIZv+pe/hYZilZxbkELbNJwbsJxbIohHhs59sCp7i7A6AUusmRL1ihmjLl26yI8NFy9eLD96FOvCKgtYgkGsrwoLC5Nnv5zHqVOnXCozMDBQfttQhDoxg3XvvffK68/EmjLxO7FoXiymF4vmxWPLZ555Rl7cz4MCNRVgwKqpoNauP7oE+GMIUHhaay33q/aKgNXtj18QYssu0+8cM9D7Ngtsbq539iXena2H4OGLxuDA6YMYvnQ0souK+yTWTF1W/9IyTSu0F+HVzW9gxrrZFTZZlHVv27swcdVT+CXx7P9QEDNdYgH67A1z8HiX8Viw7xu5zopmxmpiEhEQjnf6zsOVDfvUpBj3r63hRqPuV8grKECB6gowYFVXTqvXfdcNSFPuf8lrlUHt7RYB69Lff4DFXvYx7oY4A8ZfbkK2RnZwv6ftMDzV9XGItVFjlj1SEq7O9RcL1ysKQuLfRUh7aeMrWHZ0uRyeYoJq4frvB5YUkxDZFO9fOR/bT+3AhJVPYunNP3p0BktU3Dm2I5be/JP3byV+Ksf75qyRAtUQYMCqBppmL0n8FlgxEsg/qdku+EvDRcC6Yum3MDhsZbr8SVsj5nUwokgjW/T8OmAxusZ1KdMHMYN17nYM5wYs8bNYyP7+jo/w2uZ5eKfvXPRueAWMkgFbT26X3zYUoc15iLcTxdor8ShwQ+pGPNl1Ika3HwGjwYRPd32Ox1ZOUvzWqRUYjVcufxH9m1yreNkskAIU0L4AA5b2x9D1HnD2ynUrH5/5TvIIXPHbt5BgL9OS/10ViDWxZf/Nx0316+o71bkIvw/82a8N2HkKUKB8AQYsf7kzjv4CLBvKfa80Mt4fJN2N7r//ArOjsEyLr7zVgowAjXTCD5op9sUSbzGKRfw8KEABCpQWYMDyl/vhp75A0h/+0lvN9/OTY3eg47I/EWjPK+lLeqCE/jebUaiRx4OaHwQXOyAW6js3OXXxEp5GAQr4gQADlh8MMk5tAb7vAVhz/aG3uujjF0cH48I/l5dZ5L463oCneppwRhtfydHFOLjSiSBTEH4ZsFj+fA8PClCAAk4BBix/uBdWjgT2fgLY8v2ht7ro49dHBqLtX2vKzGC9296Itzpw+kptAyw+BH1r84F49fIX1dY0tocCFPChAAOWD/G9UrUtD/gwiru2ewVbuUq+OXwjmq/YhGBbTkmho64JwMba2tvBXTkV9ZZkMVpw+N49EGGLBwUoQAEhwICl9/tg9zvA+ieBvBN676mu+rc48To0WrkdobYzJf264jYLHw+qdJTjQuLweOdx8oeseVCAAhRgwPKHe+C77kDaGn/oqa76+POhq1F39R6EW7PkfqWESBh0oxn5fEKo2nH22cajqhVhwyjg3wKcwdLz+J/eA3zbGfjv0yR67qre+vbbwT6IX7ULgfbidXPLGhow9RITxKdyeKhTQHwLcdktS9A8MkGdDWSrKEABrwowYHmV28uVbZ4B/DsLKCyeBeGhHYE/DlyGxiu3lTR47kVGfNCO01dqHsFaQdEY3X4kxnV8WM3NZNsoQAEvCTBgeQnaJ9V83QoQs1g8NCewfH8P1F+1q6Tdw/oHYGcUF7irfSBbRbXEP4P/Unsz2T4KUMALAgxYXkD2SRWZ+4BFHQDr2Y0qfdIOVlotgdX7Lkbc6n0l1/YcYuH6q2pJeveiYHMwVgxaimYRTb1bMWujAAVUJ8CApbohUahB218F1j8NFJ19C02hklmMFwTW7u2EmL8PyTUdDpdw53Vm5Jq8UDGrqJFAqDkET3Z9HPe3v69G5fBiClBA+wIMWNofw/J78GNvIPlPvfZO9/3auKc9Iv85JvdzSRMDZl1sQjYXuGti3C+N74HFNyzURFvZSApQwHMCDFies/VdyQ4b8F4gYLf6rg2suUYCu3c2hXndabmMWd0tWMAX02rk6c2LTQYTjo9MhFHiSwnedGddFFCbAAOW2kZEifYkLwP+GMzNRZWw9FEZ+3c0hLQ+W6799hsCsC+CC9x9NBRuVxsTVAvvXfkWesX3dPtaXkABCuhHgAFLP2N5tiebpgFb5wCFmXrsnV/06eCOeDjWF7+g0G2oBVaDX3RbF52sHRSD+9rdgwmdH9VFf9gJClCgegIMWNVzU/dVP1wOpCxXdxvZukoFDm+Pg3VDIfZGSbjvGi5w19rtcln9S/Hd9V9rrdlsLwUooKAAA5aCmKop6oNQoOjsR4JV0y42xGWBY9tqo2CjDd8lGPBSFxPy+Aahy3ZqOFG8TXj0vv1qaArbQAEK+EiAActH8B6rNnMv8E0nfh7HY8DeKThlaxRyN0mY1sOCxdxSyTvoCtYSERCBP27+Gc0iOXgKsrIoCmhKgAFLU8PlQmMPLgRWjQbyT7pwMk9Rq8CJf8OQtdmMgTdZcDhMra1kuyoSiA6Mxpxes3Bjs/5EogAF/FSAAUtvA79xCrDtVaCw+BV/HtoUOLUlBCe3BsgL3HloU+DxLuMxsfM4bTaeraYABWoswIBVY0KVFSC2Zzjwlcoaxea4K5CxJQjLk4Ixpi8XuLtrp5bzb064Ud6ugQcFKOCfAgxYehv3BW2AjLMfCdZb9/ylP2IGa35eMF7ubEQRt2jQ5LAnRDbD+ttXabLtbDQFKFBzAQasmhuqq4QPwvn9QXWNSLVaI9ZgjQwPwV8Nq3U5L1KBQJglFEeGn/1gtwqaxCZQgAJeFGDA8iK2x6sSG4t+UgewFXq8KlbgWQERsC5tEoLUEM/Ww9I9J2AxWrDv7u0It/AtBc8ps2QKqFeAAUu9Y+N+y07vAr7vARRkuH8tr1CVQPK2MLRvHQKbpKpmsTFuCEQHRmHJTd+jRVRzN67iqRSggF4EGLD0MpKiHyl/Ab/exE/k6GBMt+4PRb/6ocgx66AzftqFOkG18f5Vb6NHve5+KsBuU8C/BRiw9DT+hxYBK+/nHlg6GNNlyaEYHBOKIqMOOuOnXagVGI2XL5uN65te56cC7DYF/FuAAUtP47/7PWDDU0DucT31yi/78mlWKB4MCfXLvuul01GBUZjW7Wnc0fp2vXSJ/aAABdwQYMByA0v1p25/Ffj3BSAnSfVNZQMrF3i1MBRTjAxYWr9Pnu8xDfe3H6H1brD9FKBANQQYsKqBptpLtswEdr4JZB9RbRPZMNcEXrCFYgYYsFzTUu9Zz3SbhEcuelC9DWTLKEABjwkwYHmM1gcFb5oG7H4fyD7sg8pZpZICLxeFYpqBAUtJU1+U9USXxzCh86O+qJp1UoACPhZgwPLxAChZ/emvr0B41hoY7PlKFsuyfCBwBhL22U3YCRP2woQjMBb/cRhxCtza3QdD4naVAQhAbUctbHtgo9vX8gIKUED7AgxY2h/Dkh4cf6sp4gyHdNQjdsUpkOWQYJQkGOGA2BorBUackMzYYDfIoat0AMuSz+DhawGj3Yjg/CAcGcfd3H09FqyfAr4QYMDyhbqH6kx5OwF1pQMeKp3FqlkgAwYEwAGxbZbYxz8FJqRIZmy2S2cDmMOIwzAinwHMK0NpdpgRY4vGzge3eKU+VkIBCqhLgAFLXeNRo9Ykv9MK9Rx7alQGL9afQCEk5MIAMxwIhB05MMgBLFkyY1OpAHb4v5kwm/4IfNIjg01CRGEEDj7Kj6/7ZABYKQV8LMCA5eMBULL6pHc7IM62HUbJrmSxLEvnAiJwWQGYAITAjnQ5gJlxCCZsFwEMxTNf4lHkMXDnU1dvB/GIsIUlAX+P+MvVS3geBSigIwEGLB0N5rEPuiO2YD3MBs5B6GhYfd6VXEiwQYIJDvkx5AkYcRwm7BYL8O2G4vD1XwBL5QL8kvGS7BIa2Rtg84NrfT6GbAAFKOB9AQYs75t7rMYjn16Futl/wGzgDJbHkFnweQKZMMjzWmIBvpgFS4MRqZIJOx1G7BGL8EsFMDE75jeHHWhnaI2Vo5f5TZfZUQpQ4KwAA5aO7obDX9+GeqcWwGx06KhX7IrWBdIdRgRIjpI3IJNhxEnJjPXlvAEptqfQyyFmsK6v1Q8fDX5XL11iPyhAATcEGLDcwFL7qYmLH0TDlDdg0M9/R6mdnO1TQKC8NyDFAvzy3oAs0FIAcwD31LsTc26arYASi6AABbQmwICltRGrpL2Jv01Fw0NTGLB0NKb+3pXiNyCl/96AdMhvQCZX8gakqh6OO4DxTR/Gk9c87u/DyP5TwC8FGLB0NOwiYMXtn4pAEx8R6mhY2ZVKBETgEq90iDVg4g1Iscu9eAMyESZsO+cNyCRvvwFZ5MBjLcdi0tUTOYYUoIAfCjBg6WjQRcCK2DkVUcEMWDoaVnalBgLONyAN8h5gxW9ApsKEXeW8AZmm8AJ8R44DEy5gwKrB8PFSCmhagAFL08NXtvEiYBk2TUHDaB11il2hgAcFsmCQY9W5b0Bu/G8BfuktKMRaMVcPk2RCYXoBJnYaxxksV9F4HgV0JsCApaMBFQErb80UtIgzwShvHcmDAhSoiYDzDUixB5iYFy79DUjnzvfOPcCySy3AN8OM/NQ8PN59PANWTQaA11JAwwIMWBoevHObLgLWyeVTcGEDCSYDHxPqaGjZFZUKiFkt8f1HsQGr+AakWIAvvgG51SZh6uEAjL18AgOWSseOzaKApwUYsDwt7MXyRcBK/G0KLmsOSNyqwYvyrIoCZQXE/7yJ3x2F/109kQGLNwcF/FSAAUtHA+8MWJ0aGRAWoKoX1nWkzK5QoGqBMwVAy0MMWFVL8QwK6FeAAUtHY+sMWM1qA/G1AmGw5+uod+wKBbQhkGeTkJbpQPc0BixtjBhbSQHPCDBgecbVJ6U6A1ZMKNCqrgkmiQvdfTIQrNSvBXKtwN40Cf2yIvmI0K/vBHbe3wUYsHR0BzgDlskA9GjGdVg6Glp2RUMCDgew7ICEO60MWBoaNjaVAooLMGApTuq7Ap0BS7SgcyMJoQF8k9B3o8Ga/VUgKx/454iEe+wMWP56D7DfFBACDFg6ug9KB6xGtYDGtYyQ5A+J8KAABbwhUGAHkjOAvacYsLzhzToooGYBBiw1j46bbSsdsMICgQvrSzByPyw3FXk6BaovUGgDtiUBJ/MZsKqvyCspoA8BBix9jKPciy1vXoHTB/4q6VH3phIC+OFnHY0wu6J2gQIr8M9BoADFAevChJ74+YHFam8220cBCnhAgAHLA6i+KjJx6TQk/vpMSfXydg3RFhgcYo9pHhSggCcFrA4g5TRw4MTZgNWtVR98M3KBJ6tl2RSggEoFGLBUOjDVadaRZTPlndzt1gL58vBAoH19A0wGbjpaHU9eQwF3BMTjwe1JgFjk7pzBGnfdZIzr84g7xfBcClBAJwIMWDoZSNGNYytfxdG/XkBBZlJJry5uYkCQmQFLR8PMrqhUIKcQWJ9Y3DgRsMaY6qJj88vw9fDPVdpiNosCFPCkAAOWJ3W9XHbKuvdwaMlTKDxzvKTmhtFAo9oWGPmY0Mujwer8SSDPBqRkAEfSzwascUFNMKH/VAy7+A5/omBfKUCB/wQYsHR0K5zYugh7F92PopyTJb0KMAHdmnDTUR0NM7uiQgGxueiaQ4BY5O6cwbrfWAf9Ot6Gube9qsIWs0kUoICnBRiwPC3sxfLFG4TbP7wJ1rzMMrW2izcgJoSPCb04FKzKjwQKHRJO5ziwM/lsp8UjwhGIxhM3TsfoS0f5kQa7SgEKOAUYsHR0L+Sm7cKm13vAmpdRpldRwUC7eAlGiTu762i42RWVCIjF7btSgIzcsgFLrMH6cewytIptqZKWshkUoIA3BRiwvKnt4bqs+Zn4+5k6sNvO35aha2MJwRYGLA8PAYv3Q4EzBcDGw2U7LmawxCPCDZN3oFZILT9UYZcpQAEGLJ3dAysnhcJWmHNer2LDgeaxRpgkfjpHZ0PO7vhQQHwa52AakJp1fsC61xGFpJdO+bB1rJoCFPClAAOWL/U9UPe6WS2Re2JvuSV3ayohkDu7e0CdRfqrQL4VWHPw/N6LGaxRhtpInJ3qrzTsNwX8XoABS2e3wM5Pb0fali/L7VW9CKBxHQssEnd219mwszs+EMi3AUdOAsll3ymRWyIC1tz6vbH4kd990DJWSQEKqEGAAUsNo6BgG8QHn4+teBliPVZ5R7emBgSa+EahguQsyk8F8oqAtYfK77wIWL91HIWXhrzppzrsNgUowICls3vgxNaF2LtodJm9sEp3MS4caBZrhlkq0lnP2R0KeE8gzyrh8EkHjp+z9srZAhGwEq95AaP6jvNeo1gTBSigKgEGLFUNR80bk3diLza+2gXW/Ar+Pz+Azo0lhPKNwppjswS/FcguNGBDYsUzwSJgWYZ9hyva3+C3Ruw4BfxdgAFLh3fAykkhsBWW2pTnnD7WCgFa15Ng8tS+WNf9DsT3KVurrQDYPAM4tBDo9Q5QuytgMAK5KcD6p4E9758/Ev2XAfWuOPvvGTuBBW2BqDZA78+B6AuAzH3AP2OBo0uAViOACx8HNjwN7Of333R4a6uiS1a7AbtS7Dh1/su6Z9tnDsTlz+epor1sBAUo4BsBBizfuHu01s1v9ERm4upK62hfX0JUiBGS479ve3iqReYwQAQlcfzYG7j0bSC2G/DPOCBzD9BzHhAUB/x6A5BZ6u1Hcd2AtUDKSmDlOTthd54GtLgbWD8J6PQMkLSs+JzrlwOFmcVl8aCABwQckgmnsu3YnlT5OsbIZpfhwtF/eaAFLJICFNCKAAOWVkbKjXYmLp2GI3/MgN1aUOFVwRaga2M3Cq3uqd1eAhKGFM8yHSjn7UYRllqPBP5+pOzv618J9HwT2DUf+Hd22dp7vQvEdi+ezRKzZeI4vBho/yiw9vHy66lu+3kdBc4RWJcI5FbyIq4pMBz1LxuHxldOph0FKODHAgxYOhz80/uXYfvHg2DNTa+0d42igQYxZpjgoQXvES2Aq78vfoxX0aySCFEiTP1xO3Bi/dn2tv0f0GkKIBkASwSQlwZsfQHYOgc4dwYr+S8gshWQmwz8fpsOR5RdUoOADSYcOWnF4cr/YwVLeF20HvIpohJ6q6HZbAMFKOAjAQYsH8F7slqHw4YVEwPhsFf9+K9LYwOCA02Q7B7YG+vCJ4B2/wPWPFb+mqhmg4FuLwJ7PwLWP1mWRPy7eAwo1lPtfBPo+BTQ/E5g5Wgg7zhwxadArQ7F4S3xW6DZbcDRX4EWdwGSBOz9+PxHi55EZ9m6F8gtlLAuserPTUlGM3o9nwdJrDHkQQEK+K0AA5ZOh37LW71xev+fVfYuMhi4wFMfghaP7wKigR8uA4rOlG1Lg2uL11+lrAD+uqvKdsrhqvscYPvrwKZpZ8+X13j9AWQdKF70nrEDyD0ONLoe+PMu4PjKqsvmGRSoQsDmALYlAacrfnekpIToFleh/chfaUoBCvi5AAOWTm+AY6tew+HfpqKoiseEovvN6phQL1KCUclHhbW7AH2/ApL/BJYPL6vcajjQYWLxonbxaPDc8FXemIiAdfFsYPN0YMcbZ88Qs2St7gU2Tit+pLj/s+JZra7PA+ueAPZ9otMRZre8JWBFAJLTC3DwZNU1moOj0ejKZ1D/0oeqPplnUIACuhZgwNLp8Oad3IcNcy4q98PP5XVZPCoMsSi4w7tY2C4WuG97uewi9Tb3A52fA1L+Av66p+JwJdZmNbimOJwlLwO6vQDUvxr4YzAgtmsQh1jjJULcqX+B1Q8CN/3DGSyd3s++6pbDYEZOvq3SPa9Kt81oCUHnRzcjKKa5r5rMeilAAZUIMGCpZCA80Yx1s1sjN223S0WHBQKdGrp0qmsndZwMtHsQ+OfRsrNIN64GYi8pW4aYwVo1pvjfxGNAseZKvHHY/WWg3uWAwQxk7i9+NLjv07PXisXuYu2VeBSYtgbo/CxwwSOAwQTsfg9Y/T/X2sqzKFCJwMYjwJl814iC67RC1wm7XDuZZ1GAAroWYMDS8fAe/mOG/JjQbnNtAXt8JNCktgEmScGZLB37smv6FrA6DDh0wo6k06710xgQhoa9H0ejPpNcu4BnUYACuhZgwNLx8Oae2IONL3esdFf3c7vfpq4BtcJMMMK1UKZjPnbNjwUcMODEGWBniuv/Y8NoCUWnsRsQXLulH8ux6xSggFOAAUvn98Km17sj6/Aat3opb90QIHZ599D+WG61hidTwLsCDsmM3AIb1lfyrcHyWhTeqBs6PviPdxvL2ihAAdUKMGCpdmiUaVjK2ndw8OcnUZRzwuUCQyxAx4aA0eDyJTyRAroREFsybDoM5LgxiRsQXg+Nr56CuheP0I0DO0IBCtRMgAGrZn6qv9pelIdVT0dV+tmc8joREwq0qQsYJNV3kQ2kgGICIlztSgFOZrtXpMEUiJ7PZsBgDnTvQp5NAQroVoABS7dDe7Zj+759EGImq7JvE5bHwEXvfnBzsIslAu4uandeaAqMQGynO9F8wOvUpAAFKFAiwIDlBzdDdvIWbH6jp8t7YpUmaRoDxEcZYOSbhX5wp/hvF60OM1IyHTiQVvXnpc5VEm8PXjRmBULrXei/gOw5BShwngADlp/cFP++fSUy9v1erd62rmtATJgBRrj/Xz7VqpAXUcCLAuIjzifP2LHLjTcGSzcvqnlfdBi11IstZlUUoIAWBBiwtDBKCrQxffcv2Pn5UFhd+HROedW1izcgKoTbNygwFCxCRQJiO4ZTOcD2JNe3YyjdfFNwNNoM/QzRLa9RUa/YFApQQA0CDFhqGAUvtWHTa92QdWRttWtrX9+AiBAzjI6CapfBCymgFgGbFIAzuYXYctRR7SaFN7wYHR9ybxuUalfGCylAAU0JMGBparhq1tiT27/DngUjUJTjwldrK6iqQwMDwoMtMDpc/HZIzZrMqyngEQGbFIgzeVZsOVL9x97mkBi0HPQOYtrd5JE2slAKUEDbAgxY2h4/t1tf01ksUeGFDU0ICzJyJsttfV6gBgF55irPhn+PWFHduSujORgh9dpzY1E1DCjbQAGVCjBgqXRgPNWs9N1LsPOzIbDmufiBtQoackG8AZEhRhjB3d49NVYsV3kBG8zIzLVj6zFbjQo3h9ZG68EfIbrVtTUqhxdTgAL6FWDA0u/YVtizbe/1R8a+P2C31uwxX9t6BkSH8u1CP7yFNNll8bZgerYdO5Krt6Dd2WmxqWhU8z64YPiPmnRgoylAAe8IMGB5x1lVtZw5tgGb514Ke1HNApboVItYIDac+2SpaoDZmPMErA6j/PHmPcdrNnMlCha7tV80ZhXC6neiNAUoQIEKBRiw/PTm2LtoNI6vex92mxsfXKvAqlEtoGG0BKNU3RUtfjoI7LZXBGwOCUfSHTh8qubViU1FYzvegRYD59W8MJZAAQroWoABS9fDW3HnrPlZWDO9UY3XYjlrqBsBtKgDSPx2oZ/eUerstsMB7E0DUjKVaZ8pKArdn0yEMTBcmQJZCgUooFsBBizdDm3VHRMzWAd+fAxF1dx89NwaooLFB6IlmExGSI7qv/5edct5BgUqF3BIJlitNuxMcSAjVxktc3A0ml3/IuK63KNMgSyFAhTQtQADlq6Ht+rObXvvOmTsW1bjBe/OmgLNQNt6RgQHiMXvfMOw6hHgGUoLiDcFcwrs2JlsQ75CtyAXtis9SiyPAvoXYMDS/xhX2sO8k/uw7oW2cNgU+m+i/2prGWdE7TAHTPxItJ/fYd7tvtVhQNoZCXsVWMxeuuWS0Yyuj+1EUEyCdzvE2ihAAc0KMGBpduiUa3jS3/OQ+MtkFOUqsAq4VLPEuqyWscq1kyVRoCIBh2SG5CjCnlTl1ls567KE1kHjq6ag3iWjOQAUoAAFXBZgwHKZSt8nbv/wZqTv/hl2q7LfGQwNAFrXlRBoER+KVnaWTN8jwt65KmCHEXmFDuxKsSNb2dsXpsAIRCb0Rru7v3G1OTyPAhSggCzAgMUbQRYoyk7D2tmtYM3N8IhI0xggPlKC0cCtHDwC7KeFii0YjmcZsC+15vtblUcodmzvOn4HxN88KEABCrgjwIDljpbOzz21rEuJrwAAEltJREFU80fs+ORW2IvyPNLT6BCxMakEs1l8LFrhqQaPtJiFqlVAfE+wqKgQe1MdSM/xTCuNlhC0ueNL1GrT3zMVsFQKUEDXAgxYuh5e9zuXuPRZJK18RbGtG85tgdgnK6GOEXFhds5muT88vAKAzS7h+BkD9qfZIPa58sQhNhSt3/NBNLl2uieKZ5kUoIAfCDBg+cEgu9vF7R8OwOn9yyA2I/XUIfbMah4rIcAsPhjNPbM85ayncq0wo6DQhv1pdsX2tirPxxQYjsiEPlx3paebh32hgA8EGLB8gK72Km2FOdj4ckfknz7qsceFToNG0UCTGEBsDMnNSdV+Z/imfc5749BJ4HC6Z9tgMAchMLIhOo3dCPGIkAcFKECB6gowYFVXTufXZadsxabXunk8YAnGIAvQNMYAMatlMth1LsvuuSNgcxhwOhfYf8KOvJp/NrPKqkWo6vjg3wip277Kc3kCBShAgcoEGLB4f1QoIBa9b/9oIBwKfBDaFWaxCL5pjIQAiwlmiVs6uGKm13NsDiPyioCDJ2weW8R+rp3Yrb3tXQtRq/V1emVlvyhAAS8KMGB5EVuLVaWsfRf7Fz8KW8EZrzVfbFDaJEaCwWiGCV6YtvBaz1hRVQJinZXdZsWhkw7FPtBcVZ3i92K/K/GdwboX3+fK6TyHAhSgQJUCDFhVEvGEI8tm4ujyF1GUo+xO71XJ1o8CGtcCDAYjDPDMPkdVtYG/946AFRbAVojEdOCYZ7Ziq7Aj5pBaaHD5Y2h4xUTvdJa1UIACfiHAgOUXw1zzTh5a8iRS1r2PwjPHa16YGyWIbR0aRAENoxm03GDTzKliF3a73Y4j6Q4czYDHtl2oCMRoCUW97iPR7PqXNGPGhlKAAtoQYMDSxjipopXiUWHqps/kXd+9fUgA4uWgJcFgMMHENVreHgJF67M5TLDbbTic7kCSCFaKlu5aYWKvq7hOd6L5zXNdu4BnUYACFHBDgAHLDSyeCuxdeD9SN3/u1TVZ57rHhQMNog0IMANGoxGSnQvitXBvOgxm2Gw25BcBx9LtOO65bdaq5AgIr4daba5Hi1veqvJcnkABClCgOgIMWNVR8/Nr9i4ajdRNn8JWkO1TCbGtQ/1oI6KCbIDBDIODQcunA1JB5XbJDNiLkJ5rQFKGZzcJdaX/lrC6qHPhrUi48RVXTuc5FKAABaolwIBVLTZetP/7hyHeMLQV5vocI9AMiFkt8TFpyWCASeKCeJ8PiviAuMMEh92G5NMOebZKzFz5+hAfba7b5R40vW6Wr5vC+ilAAZ0LMGDpfIA92b3DS5/F0RVzYM077clq3Co7JhSIizAgJsQOG8wwQgX/re5WD7R9stM8PdeI5NM2nPTtJGcZTFNQJBr0ehSNrnxa28hsPQUooAkBBixNDJN6G5m06g0c/PlxiM/rqOkwG4Ha/4Wt0AA7HJIFRu6p5ZEhssECyVGI7AIDjmfacSIbKFLZJKLBHIhm/V9AfI//ecSAhVKAAhQ4V4ABi/dEjQXStnyFnZ/d7v137F1suXiEGBMC1IkwIsxig10y8QPTLtpVdFoRAmByFOBMgQFpWXZ5pipfrd/sliS0ueNL1Olwaw17zcspQAEKuC7AgOW6Fc+sRCDz0Crs+ORWWHMzYLfmq9bKYgTEJ3nqhEuIDHLA7jDCYDTC4OCO8VUNmlVYwYaMPCNOZBV/wqZQZTNVpfsgPn0jHgu2HbYAEU16VtU9/p4CFKCAogIMWIpy+ndhBaePyt8uzDt1ANbcdE1gRAZD/sh0rVADQix2iP2ZjAZAcqh1OsY7rHZDoPzJGqNkRW6hASezi9/+Ex9e1sJhCo5CcO1WaHvnVwiIbKCFJrONFKCAzgQYsHQ2oGrozp6vhyPt3wU+3SurOg4mAxARVPwn+r/AZXcYIEkGGKDvwGWTLHDYrWJfdWQXGpCRY0dmHuQ/Vnt1NH13jTkkBrXbD0KLgfN81wjWTAEK+L0AA5bf3wKeAUhaPRdiKwfxmr6Wj/BAICwQCA0AIoMlBJkdKLIbIInvI4o/dvU+Di3P3SGZYHNIgN0Gk8GOPKsBWbl2ZOUDZ/Ih/63lQzKY5P2t4nuM0XI32HYKUEAHAgxYOhhEtXYh89Bq7P7qbhSeSdXcbFZFpuKTPSEBQIgFCA4AQgONCLE4EGC0y597ccAAh2SUZ4IkH36g2goz4BBtEH8cKLAZkFNgQE6+eOQH5Ig/Bb75RI0n7lfx2RtLWCxaDf4QEY17eKIKlkkBClDALQEGLLe4eLK7AnZrAfYsGIH0XT+hSCPrstzto/P8ABMg3lgUf5f8MRsQHCDBKNlhNogPVjvkVGN3iNgj4hogPmgNOQYV/+z8y/mBPvGb4sMhfwxZ/GyQ5P8DNrskP8KzOUR4sqHQChSU+iM29xQ/6/kwBoSidrub0eLWd2AwWvTcVfaNAhTQkAADloYGS8tNPb7hQ+xdNEaeVVHzW4beMBaL6MV6L/G3+GOQiv+IoPVfxCpphjwrJgcywC4HKRGqitdFib/9+RBvCYqd+5vfPA9xne/yZwr2nQIUUKEAA5YKB0WvTcrPSJQ/Fi22dFDbxqR6Nddrv8zB0Qhv3APNB7yOwKhGeu0m+0UBCmhYgAFLw4On1aYnr5mP/d89LD/yEo8QeVDAVQFTYIT8tmOzG+agXreRrl7G8yhAAQp4XYABy+vkrFAIFGQm4cAP45C+51dVfcuQo6NeATFrFdXiSjS7/iUERMSrt6FsGQUoQAGxnNbhECs8eFDANwInt3+H/YsfhTUvg0HLN0Og+lrFbuymoCgk3DAHMe1uUn172UAKUIACQoABi/eBKgQO/zEDib9OhtjHiI8NVTEkPm+EwRQAh82KxtdMQ6M+k3zeHjaAAhSggDsCDFjuaPFcjwqIT+0c+uVpeRd4e5FGvsniURH/LNxgDoQkGVG7/S1ocs2z/NSNf94G7DUFNC/AgKX5IdRfB7KOrEPiL08j68haWPMz9ddB9qhcAYM5CEZLMMIbdkOjKycjvGFXSlGAAhTQrAADlmaHTv8Nz9i7FIlLn0XO8e3yGi0e+hUQa6xC4y9Co96PywvZeVCAAhTQugADltZH0A/an757CQ4vex45yVs5o6Wz8RbbLoTUa49GvZ9AdKtrddY7docCFPBnAQYsfx59jfU9Y/8yHP1zNk4fXMk1Whobu9LNLd6B3YiIJj3R4IoJiEroreHesOkUoAAFyhdgwOKdoTmB7KRNOLbyNRzf8BHEd+hsBdma64M/NtgcXEv+HmVc52Gof+lDCI3v6I8M7DMFKOAnAgxYfjLQeuxm4ZlUpKx7D0mr5wIOG8TPPNQnYAmLBSQj4nuMQd2uwyH/zIMCFKCAzgUYsHQ+wP7SvZPbvkHKuveRse93SEYLbAVn/KXrquynMSAMDlsBoppfibpd70XMBTersp1sFAUoQAFPCTBgeUqW5fpEID/jMNI2f47kf+bLbx7arfncuNRLIyE2BhXrq8QbgfW6j0Sdi4bwQ8xesmc1FKCA+gQYsNQ3JmyRQgJZh9fgxNaFSN34ifyBYFthrhy4eCgnID5jIxnNkCAhttOd8uag4Y26KVcBS6IABSigUQEGLI0OHJvtnsDpgytwasdipG3+AraiXDjsNj5GdI+w5Gzx+E+8BSi2WBCBqlbbGxDZtFc1S+NlFKAABfQpwIClz3FlryoRyE7ajPTdv+DEtkXITt4iBwXxdhuPigXMwdHyHmSh9S5E7fYDEd3yGnljUB4UoAAFKFC+AAMW7wy/FhDrtDL2LcPpA3/i1K6f5DcRxedainJO+a1L8TqqSDlQWcLiUKt1P0Q2uwJRzfvI/86DAhSgAAWqFmDAqtqIZ/iRQEFmEjITVyMr8W+IjU1zUrbDFBQBu1i/ZSvUpYTYS8xgDEBRXjpC4tohKqEPwht3R0TjHgiIiNdln9kpClCAAp4WYMDytDDL17SAw1aIM8c24syxTchO3ozMQ6uQd+og5HVIkgSHrQjW/CxN9NESWgcOhw0OhwO2/CwExSQgrEEXhDe8GGH1OyKsfmd5wToPClCAAhSouQADVs0NWYIfCuSm7UZu2i7kpu1B7om9yD62Efmnj8KWnymHL0gSxLYF9qI8rwUwUZ94hGe3FgAiRBWcgSm4FgKjGiCkbgcE126B4DotEVynNYLrtPLDUWOXKUABCnhPgAHLe9asyQ8ExDYQ+RlHUJB5DIWZSSjISkFRdioKs08g78ReWAuy5E/72Atziv+2Fclv5Dn/AAY5nMmHwwHALr/x6PwjQpTREgKDJVj+TJB4hGcJqwtLaG2YQ2MREF4Xloh4BETUR2BUQ3lfKh4UoAAFKOB9AQYs75uzRgqUERCzXGLWSTyOlIOUwy7/XpIMkAwm+bGdvImnOYhy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P4PeLdClydh1V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data:image/png;base64,iVBORw0KGgoAAAANSUhEUgAAAlgAAAFzCAYAAADi5Xe0AAAgAElEQVR4Xu3dB3QU1eIG8G+2pVcCCYRO6AhKEwRRARtiQUQRFAsCIs+CICgqAgoCKlZQsfcCWLCgoihN6SC9E0oSEiAhIT1b3rkTNySQspvM7s7MfnMOh3/IzC2/O+//vnfnzh3J4XA4wIMCFKAABShAAQpQQDEBiQFLMUsWRAEKUIACFKAABWQBBizeCB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FPCqzZmYXFq09iy/5spJ0ukquqE2nGhQmhuKFHDLq1Cfdk9SybAhRwUYABy0UonkYBClDA1wLzf0zG/B9SKm3GyOvrYWT/uuWes2DBAvnfGzZsiC+//BJdunSB2Wwu+XnGjBkICgo679pzr3vsscfw0EMPYejQoRgwYEDJ+WvXrsXy5csxYcKEkn9zOByYN28ejh49imnTpsFisci/O7fMiur2tTnrp0B1BRiwqivH6yhAAQp4UUDMXP3v1X0u1fjGw83Lncn69ttvYbVa0aRJEyxZsgRt2rSB3W4v+XnSpEkwGo3n1XHudaNHj8aoUaOQk5OD+fPnywFNHOUFrNTUVLz88ss4ceIERDBr1aqVfO65ZVZUt0sd5kkUUKEAA5YKB4VNogAFKHCuwKR3DuK3DRkuwVzVOQozRjQ971wRgHJzc9G4cWNs3LgRDRo0KPPzLbfcUm75517Xp08fTJkyBdHR0TAYDHCGo/IC1ooVK+RwlZeXh8zMTDzwwAOQJEkOY6XbUlHdLnWYJ1FAhQIMWCocFDaJAhSgwLkC/SZuLVlzVZWOWJP186z2VZ1W7d9nZGTIj/vEY0LxaO/OO+9Er169zpvBKiwsxJw5czBkyBCI/3v69OmYOXMmYmNjq103L6SAVgQYsLQyUmwnBSjg1wKdR210q/8b3u7k1vnunOwMWJMnT8bevXvx1ltvYdasWTh06FCZNVi7d+/GDz/8gEcffRQ2mw3i/MsuuwzXXnutO9XxXApoUoABS5PDxkZTgAL+JqDWgBUeHi6vsQoICECnTp2watUqeZG7c3G7mMEqfQwaNKjMYnd/G0f2138EGLD8Z6zZUwpQQMMCanxEKGakoqKikJKSgocffhg9e/ZEfn6+HLDS09Px0ksvyQvbIyMjZXmx4H3cuHF46qmnSha7a3hI2HQKVCrAgMUbhAIUoIAGBJRY5K5UN0s/IhQBSxx//vkn7r//fgwfPlwOWGJxu9iaQWzl4Dycs1riZ+did6XaxHIooDYBBiy1jQjbQwEKUKAcASW2aagKVgSn8ePH44knnkBCQkKFp5cXsMQidrHwXTwyfOSRR0oWtzu3cHAWtn//fi52r2og+HtdCDBg6WIY2QkKUMAfBOb/mIL5PyRX2tWR19fFyP71qsUhZph+/fVXtG3bVt7CgQcFKFB9AQas6tvxSgooI2DNA+wFgK0QcNgAhx0niuog/YwVhUU2hAQZER/mQEBosDL1sRRNC3jyUzlFRUVYvHgx+vXrV+6O7pqGY+Mp4GUBBiwvg7M6nQvY8oHsI0D2USA3GchNAXJTgdxjwJnDQFEWUJQNFOUA1pziUGUwApLzjwE2ayE+SLkH7x0fCavdgatOLsY9yXMhSYBkMkMKDIYhOASGoBBIIWEwxcTBXLcRjNG1YYyJk3821qoDY3QdGCOidQ7O7lGAAhRQpwADljrHha1Su8Dp3UDGLiBzN3ByM3B6D5CTBBSeBiwRAOyAIaD4Z1uB272ZnzwS81NGytfdeOIrDDn+nktliJDlKCoErFbY83Iw6AYzpNj66N74UjSLaIrmUQloEdkcLaIqXl/jUkU8iQIUoAAFKhVgwOINQoHKBOyFwImNwMlNwKnNwPFVQNZBwBRSPPMkZqOqEaCqQi8dsG5N/QgD0z6r6pLzfp8eKOG6m80o+u/TcuGWMJgMZjgcdpwpykZCZDN0ie2EC2LaoUPMBbioTgeYDWa36+EFFKAABShwvgADFu8KCpQWELNQqauB1L+BY0uLZ6nEjJQIU/mnvGZVOmANS3kb151c5Hbdq+INeLqnCWcslV8aHRgFm8OGrIIzaBHVHFc0uAxd4zqjW1xX1A2Jc7teXkABClCAAgADFu8C/xYoyACSlwHJfwJHfgbyjhfPTuWf9KlL6YA1IulV9E3/ye32vNPeiLc7/Dd95ebV0YHRyLfmITY4Fn0aXoFL43ugV3xPRAaIx588KEABClCgKgEGrKqE+Hv9CYg1U0d/AQ4tAk79C4jQ4MXZKVdASwespw5NxAXZm125rMw5I68JwKbaDrevO/eCQFMgxOPFU3np8uPEG5r2Q5+GvdE+pl2Ny2YBFKAABfQqwICl15Flv8oKpKwADi8G9n8BWP9bN+WBtVNKsZcOWFMPjkWrnB1uF33ZYAtyPLCkymK0IMAYgFBzCAYm3IRrG1+NS+p1c7t9vIACFKCAngUYsPQ8uv7et9Q1wKGFwL5PALsVsOYCYhsFDRylA9bMA2PQJHefW61OCZEw6EYz8qv3hNDlusTsVpApCBaDGYOa34wbmvWXF87z8JxA7tplOPPT58j/dy2sJ4o3HTXVrofADhcj7LohCL64t+cqZ8kUoIDLAgxYLlPxRE0IiL2mDnwO7JoPiPVVYpZKI6GqtG/pgDVn3wjE5x92i39ZQwOmXmLyyAxWRQ2JsITDIBkg1m8NbTUYtzQfgAZh9d1qN0+uXCD9vdnIeG9WpSdFDZ+I6OETyj1n7dq1GDJkCC688EJ06NABH330EWbOnIlBgwa5RS92fF+0aBEkScLAgQPdupYnU8BfBBiw/GWk9d7PQ98Au94CkpcDkIp3RtfwUTpgvb7nLtQpTHGrN29cZMSH7Tw8fVVJi0LNoSiwFaBn/CW4t80w9G/az6328+TzBcTMVcpY14JQ3ZcXlDuTJQLWl19+iRkzZsg7tS9YsECuyJ2AZbPZ8PXXX+PZZ5/F1KlT3bqW40oBfxJgwPKn0dZbX/NSgd3vAjvmAWK/Kh+/+ackb+mA9c6uQQi3ZrpV/J39A7ArquYL3N2qtIKTxcxWkDkI97W7B8NaD0HtoNpKFOt3ZaROvg/Zv3/rUr9D+w5A7LR3zztXiYD1xhtvQHzsuW7duoiIiGDAcmlEeJI/CjBg+eOoa73PYtPP7a8Bez8GzKFA0Rmt9+i89pcOWB/vuAEBdvfWjvUYYkGB7yawyh0PMauVXZSNu9rcgXvbDkP7mAt0N26e7NDhGy8oWXNVVT1iTVaj77d5JGAVFBTAYrFg4cKFbs9+VdVu/p4CehJgwNLTaOq9L0l/AP/OLt5N3WHX5NoqV4eodMD6bHs/mBxWVy9FYriEYf3MyPXAG4QuN6KSE8XCeJNkQo963fFAh5Hy/lo8qhY4cEmtqk8qdUazv8/fGFeJGSxnFdV5vOhWB3gyBTQuwICl8QH0i+YfXQJsfh5I3woUuveoTKs+ZwOWA19tu9qtbixpYsD0bibkm9y6zCcnh1vC0a5WG4zt+CD6NuTbb5UNgi8C1uzZs/H222/LzRo1ahQmTDi7eJ4Byyf/kWGlGhJgwNLQYPldU8WnajY9C2RsL34j0I8OZ8AKtOfhvZ0D3ZrBmtndgoUa+5ZzmCUMF9Rqi8c6j8Xl9Xv50Ui73lW1PCLkDJbrY8Yz/VuAAcu/x1+dvU9bC2yYDIi//WTG6tyBcAasSGsGXt1zFwLdWIM1+IYA7I9QxwJ3d28w8Smei+O6ykGrU52L3L1c1+erZZE7A5aubzN2TkEBBiwFMVlUDQWyjxQHq4ML/1tjlVfDArV7uTNgxRYm44V997u1yP3iOyywSdrtu1ijJfbTEhuXPtZpLOJD62m3Mwq23JPbNPTt2xfjx4/HE088gYQE16Y/+YhQwcFlUboUYMDS5bBqsFObZxSHK4NZ14vXXR0ZZ8BqlH8Q0w484vIM1p5oCSOvMnt1g1FX++TueWJ9Vk5RDiZ1nYBHOz7k7uW6PF+JjUbL2wfrlltuwa+//oq2bduiQYMGurRjpyjgbQEGLG+Ls76yAonfAf88WrzGqvA0df4TcAasFrk78cShSQi257pk812CAS91MSFPAwvcXeoQgIiACIhHh9MvmYrrmlzj6mW6Pa8mn8qpaCf3m266CYsXL0a/fv3kDUh5UIACNRdgwKq5IUuojkBOErBmHCAWshekV6cEXV/jDFjtszfh4SPPIdSW7VJ/p/WwYHFTl07V3EliH62rGvXBc5dMQd2QOM21nw2mAAX8S4ABy7/GWx29Fd8J/Ges7veyqgm2M2B1yVqNkcdeRrgty6XibhoQgGOh2lzg7koHA4wB8vqsGT2m4e42d7hyCc+hAAUo4BMBBiyfsPtppeJDzCtHAWlr/PbtQFdH3hmwLj39B+5OnuvSDJbVAHQbanG1Ck2fFx0Yha6xXTD70un8oLSmR5KNp4B+BRiw9Du26urZ3o+AlfcXt8nm3mdf1NUR77TGGbCuTP8J9yW96lKl22pLGNPXjFwdrb+qrOPibUMJEl7qNRO3t7zVJSOeRAEKUMBbAgxY3pL213pshcDKEUDi95y1cuMecAas/icX4s6U+S5d+VUrI17pZESRwaXTdXNSTFAt9G3QG69e/iIsRv+YwdPN4LEjFNCxAAOWjgfX5107vhr4624gL1WXH2T2pK8zYN2S9ikGpX7sUlUTegdgWbx+119VhhBmDkV0UDTe7vMGLo7r4pIXT6IABSjgSQEGLE/q+nPZO+YCfz8CuPGRYn/mOrfvzoB1Z+q76J/2tUs0/QdacDzYpVN1e5JRMmJmz2dxX7t7dNtHdowCFNCGAAOWNsZJW61cPhxI/Nbvvh+o5CA5A9bI42+gz4nFVRadYwb63GqBWOju70etwGhc2/hqvH7FHF1SLDv6Fz7b/SXWpKxDck6K3Md6IXXRrW5XDG01GL0bXK7LfrNTFNCaAAOW1kZMze3NOQr8NhA4vQsocm3fJjV3x5dtcwasJ448gwsz/6myKRviDBh/uQnZ5ipP9YsTogIi0Tq6Feb3naurT+3MXP8iZm14qdIxfLzLeEzsPK7CczZs2IDJkycjMTERw4YNw0MPPYTg4OKpz8p+V7rA6pbhy/K3bt2Kp59+Grt374bYWFV8FigyMvI8J0/3zS/+A8hOygIMWLwRlBE4vgpYOhAozOJbggqIOgPWtMTxaHlma5UlftzWiNc6Gqs8z59OEG8ZRloi8MFV8+XZHa0fYuZq4I+3u9SNRf2/KHcm68iRI3jxxRflcBEXF4ctW7ZABA8RtI4ePVrh7yTp7Mctq1uGL8vPzs7G9OnTMWbMGNSvXx9Lly7F4cOHMWLEiDKenu6bS4PHk3QjwIClm6H0YUcOfA0sGww4/HOBtSfknQFr5sGH0CRnd5VV/O+qQKyJtVd5nj+eIMLBe33fwoCEGzTd/eFL78c3+793qQ83J9yI965867xz//zzT6xfvx4TJkyQf5eRkSEHj6eeegqbN2+u8HelZ3qqW4Yvyz958iSef/55OUBGRUVBfDKo9DcZnVCe7ptLg8eTdCPAgKWbofRRR3a8Aax9HLDm+KgB+qzWGbBe2j8K9fMOVdnJK2+1ICOgytP89oQgUxCmdHsKIy+4V7MGbT/uWLLmqqpOiDVZO4ZtcilgPfbYY3jyySflR4bnhi/n75o0aVJSVnkhxJUyfFl+TEyMSzNYnu5bVePG3+tLgAFLX+Pp3d5sehbYOocfafaAujNgvbb3HsQWJFVaQ3qghP43m1HIJ4SVOkUEhGNMh/vxWKexHhgxzxcZ9WZdtyrJGF28AL70IR6BzZs3DxMnTkRERAQWLlyIN998E++88w4sFkuFv0tISCgpprpl+Lp8MWs1duxYpKam4vLLL8fMmTNRu3ZtRXxc7ZtbA8iTNS/AgKX5IfRRB8QWDPs+4YeaPcTvDFhv7h6K6KITldayOt6Ap3qacIZ7bFY5GmJTUvGmnZjN0tqhRMByOBwQszRikbs4xBokETyeeeYZ1KlTp8LfxcbGlnBVtwxfli8ehX744Yfyo9DQ0FDs3LkTH3/8sezgXOAvOujpvmntnmN7aybAgFUzP/+8etVoYN+nfFPQg6PvDFgf7bgRgfa8Smt6p70Rb3fg9JWrwxEbXAcDEm7E8z2muXqJKs5T4hHhuR0RC8/FDJZ4RBgSElLm15X9rvSJ1S3Dm+UvW7YMu3btKrP2bPz48fJi/9Kzc0r5uNo3VdxYbITHBBiwPEar04LF9wT3f86d2T08vM6A9en262B2FFVa26hrArCxNl8wcGdI6obE4Yam12Fmz+fcucyn5yqxyF1sUfDCCy/gueeek2esli9fjrS0NAwePFjevqCi35XueHXL8GX5ou4vvvhCfkQoFuyLGaz58+fj2WefRVhYWEn3PN03n95ArNzrAgxYXifXcIWrxwB7P2G48sIQOgPWl9uuhoTKw9MVt1n4eLAaYxIXEgfxtt30S6ZU42rvX6LENg3iEdjPP/8sv1GXm5uLkSNH4u6770ZgYKD8eKyi34lHbM4Zn2bNmlWrDF+WL+peuXKlvO7qwIED6N69u/x4sGnTpvKblJ7sm7hTZs+eDfGiwKBBg5CXlyf7i60xxOzZ/v37y7zh6P07izV6SoABy1Oyeit3/ZPA7veBvON665kq+yMC1gfJd0M8IjQ6bBW2MSVEwqAbzcjnE8JqjWOd4Dq4o9VgPH3xE9W63tsXiU1GxWajlR1VbTRanTaLgPLrr7+ibdu2aNCgQXWKqPQaT5dfWeW+rFtxSBaoKgEGLFUNh0obs2UWsPVFIP+kShuov2aJgPXFscGYt3soLPaCCju4rKEBUy8xQXwqh0f1BKIDo/HghaPxyEX/q14BXr7KF5/KKSoqwuLFi9GvXz8EBQUp3mNPl19Zg31Zt+KQLFBVAgxYqhoOFTZm97vAP4/ysaCXh0YErG+P3IiX9o5AgD2/wtrnXmTEB+04fVXT4Qk1h2J6jykY1npoTYvi9RSgAAVkAQYs3ggVCxz5EfjtZsBe+SJrEiovIALWz4euxowDD1YasIb1D8DOKC5wV2IELEYLPr76PVzdqK8SxbEMClDAzwUYsPz8Bqiw++lbge+6AdbKtwggn2cERMBaduAyPJ04EYG23Aor6TnEwvVXCg6B2PF96c0/om2tNgqWyqIoQAF/FGDA8sdRr6rP4rM3izoBmXuqOpO/95CACFir93XFuCNTEWIr/zNEieEShl1nRq7JQ43ww2JFwIoPrYflg35DsCnYDwXYZQpQQCkBBiylJPVUzm8DgORlQGGWnnqlqb6IgLVxT3s8cOwFhNrOlNv2JU0MmNXVhGzu4K7o2Ird3i+O64pPr3lf0XJZGAUo4F8CDFj+Nd5V91Z8X3DbK/wETtVSHj1DBKztu1rgnpS5CLdmllvXrO4WLDj7iTiPtsffCq8dFIP72t2DCZ0f9beus78UoIBCAgxYCkHqopjDPwLLbucncFQwmCJg7d/RAKOSXq6wNbffEIB9EVzg7qnhEo8I37vqLVzT6EpPVcFyKUABHQswYOl4cN3qWl4asKANkH/Krct4smcERMA6tq027kp5s8IKLh5qgc3gmfpZarFAZEAk1t2+EmJGSzXHsd+APe8Dx1cBOUnFzQqJB+J6Ai3vBepfpZqmsiEU8GcBBix/Hv3Sff+lP5D0B2CreM8lUnlPQASsE/+GYXDqB+VWujdawn1XmZHLDUY9OigBxgD0bdhbPeuxNk4FNlbxaZ9OU4BOz5TrIj4LM2LECAwdOhQDBgwoOWft2rXydwknTJjgUc/yChefivn444/lDy87NzHdsWOH/Cmbl19+GQ0bNixzWWpqKqZNm4annnoKdevWLbe95ZXp9Y6xQr8XYMDy+1sAwM55wLpJQGH5a31I5H0BEbCyt5hwY9qX5Vb+XYIBL3UxIY9vEHp8cKIDozCpywQMb3e3x+uqtAIxc/Xz1a61od+v5c5kiYB13333IScnR/7YsTO8qC1gFRYWyiGqVatWuOOOO8r0+ccff8SxY8cwatQoSJLEgOXaHcGzfCDAgOUDdFVVmbmv+NGg3aqqZvl7Y0TAsm224qoT35VLMa2HBYub+ruS9/pvMpiwZvAKNIto4r1Kz63pj8HAga9cq7/ZbUCf88O5CFhTpkxBdHQ0DAYDJk2aBKPRiHMD1oYNG+QZJPFh5GuuuUb+v2vVqiV/mPi1115Dfn6+/JHkiRMnYuHChYiKisJHH32EHj164OGHH8arr76K1atXY8yYMbj//vvlICQ+JP3KK6/g0KFDaNmypRygOnfuLJd57gyW6OSmTZvw+uuvy7NYkZGRcr/FB6qnT58uh6v69eu7VGZSUlKZ8s+tr3Rfb7rpJnkmzVmfa9g8iwLlCzBg+fudwUeDqrwDRMAK2nAal6T/Xm77Bt5kweEwVTa9TKNaRrXAa5e/iI51LoLRYERqTiqmr5uNT3d/Uea8URfch7Ed/4dn/nkOX+1deF7HXr7sBdzWYiACTYHYf/oAJq1+Br8fWQZR/rtXzkOb6NY4kHkIk1ZPlv/9rjZD8chFD8p1Ldz3TY2hRL294nviq36f1LisahfwWf2za66qKkSsyRp67LyzRCgSweahhx7CjBkzcOedd6JXr15lAtaRI0fw5JNPykGjefPmWLRoEcQju6effhrid2PHjpVDTps2bZCYmIgHHnhAPr9bt26YOXOmHKCef/55ue6pU6fKIaygoABz5syRf46NjcVXX32FjRs3yuUcPXq03IAlZrFEGBQBT7TRGbrWr1+PkSNHYs+ePS6VWVnAOnHiRElfRegTfRWhUjwqFcGTBwVqIsCAVRM9rV+75wNgzXhuyaDCcRQBq94/+9H6zJbzWmc1AN2GamPzq3f7zkPn2E546u8p2Hf6AF7qNRN1gutgyJJh2H/6oNw3EZI+vGo+6ofFY/yKJ84LWCIo3d9+OF7dPBef7PoCz3SbhPYx7TDwxyF46KIHMKTlbZi2dgYmdh6HFUmrMXb5Y/jpxm+RVZiF25fcpdjoxgTF4JluT+KOVoMVK9OtguaX/ziswjJGnv+GqTNgiRmpvXv34q233sKsWbPkUORcg7VkyRL8+++/cjASM0/p6enyeicRuERQEjNYzz33HMLDw0tmtJw/L1iwACK0iNCVl5cnh5chQ4bIM1WlDzFj9uWXX8oh79wAVPo8MYv1zTffyDNoIvDMnTtX/uB0QsL5+5NUVGZlAeuXX36RA9W4cePkvmZlZcl9Ez+LIMiDAjURYMCqiZ6WrxWbiH7RhOFKpWMoAlbjv3eiWfbO81q4rbaEMX21uYP7pK4TcFebO/DEqsn4Zn/x48/Xr5iDy+IvRYApAJP/nnZewHrvyrfQtlZrdPvyMvn821rcgskXT8Iza55Dr/ge6BrXWf7dd9d/Lf9+SeJvGNNhFKasmV5Sh1LDHBUQiX/vWIcwiw+mDxUOWCIgicdvAQEB6NSpE1atWiXP3IiQJI5BgwbJf4ugJGakhg0bJv9c+nHeuY/bSl8rrhOPIAcPHoyuXbti3759+P3337F9+1/bdw4AACAASURBVHb58V/37t2rDFiiDBF4xEybOP7880959kqELYfD4VKZlQUssZ7r8ccfL3N7xMfH4/333y83xCl1H7Ec/xBgwPKPcT6/l6tGA/s/527tKh1/EbCar9qMhrkHzmvhVy2NeKWzEUUa3KJhTq9ZuLxBL9y3dDQ2pW3BzQk3YUq3J7H44E+4OeFGTF0z3aWANb3HVMzf9h7E2qjSM1irkv9Gi8jmSMk9jnt/G6X46IZZQnFL85sh+uH1Q8FHhGJGSKybSklJkddM9ezZU15XJQJWVTNY1QlYFosFL7zwghzSxKPFw4cPyzNTVc1gCeMVK1Zg27ZtchAU7RQL38WxefNml8oUAeuDDz6QZ9OCg4Oxc+dOfPrpp/IjTzGDlZmZibvv9vELDF6/mVihNwQYsLyhrLY6TmwEFvcAbAVqaxnb85+ACFhtVqxF3fyj55lMvCIAf9TX3gajIkw9d8kz+GLPV3h27UyEmkOx4LrPcLrgNL478IP8+K28gDW240O4p82dmL5uFlYmr8abvV+TP2Xz2pa5WLTvO8zvOxftarWR12D9dOhnDGh2I5Yd/Qu3t7wVkCR8uWeB/NhQqUNs3fDLgO9xYe0OShXpWjkKLXIXa7CcAcs5KyQWog8fPlwOWFWtwapOwEpOTpYfJ4owJx7DPfvss/IMlFizJX5X3iJ3J4pY2C4eUYo3Hh988MGStVHffvutS2WePHlS7pcIVE2bNsW8efPkdV8i3Im6xb+L8kVwE6FNLNYXRlzo7tptybMqFmDA8se7Q7zqLV755qFaARGwOvy1EjGFqee1sf9AC45r7DvEYi8psf7q7+Q1GL3sIblPky9+Ajc0649Hl09E3ZC4CgOWCGLiMWK/JtfI121J24LGEY3x4oZX8M72s98LFOd9f8MCJGYlyoved2XsQVpuGq5pdJVc5z8paxUb7ysaXIZv+pe/hYZilZxbkELbNJwbsJxbIohHhs59sCp7i7A6AUusmRL1ihmjLl26yI8NFy9eLD96FOvCKgtYgkGsrwoLC5Nnv5zHqVOnXCozMDBQfttQhDoxg3XvvffK68/EmjLxO7FoXiymF4vmxWPLZ555Rl7cz4MCNRVgwKqpoNauP7oE+GMIUHhaay33q/aKgNXtj18QYssu0+8cM9D7Ngtsbq539iXena2H4OGLxuDA6YMYvnQ0souK+yTWTF1W/9IyTSu0F+HVzW9gxrrZFTZZlHVv27swcdVT+CXx7P9QEDNdYgH67A1z8HiX8Viw7xu5zopmxmpiEhEQjnf6zsOVDfvUpBj3r63hRqPuV8grKECB6gowYFVXTqvXfdcNSFPuf8lrlUHt7RYB69Lff4DFXvYx7oY4A8ZfbkK2RnZwv6ftMDzV9XGItVFjlj1SEq7O9RcL1ysKQuLfRUh7aeMrWHZ0uRyeYoJq4frvB5YUkxDZFO9fOR/bT+3AhJVPYunNP3p0BktU3Dm2I5be/JP3byV+Ksf75qyRAtUQYMCqBppmL0n8FlgxEsg/qdku+EvDRcC6Yum3MDhsZbr8SVsj5nUwokgjW/T8OmAxusZ1KdMHMYN17nYM5wYs8bNYyP7+jo/w2uZ5eKfvXPRueAWMkgFbT26X3zYUoc15iLcTxdor8ShwQ+pGPNl1Ika3HwGjwYRPd32Ox1ZOUvzWqRUYjVcufxH9m1yreNkskAIU0L4AA5b2x9D1HnD2ynUrH5/5TvIIXPHbt5BgL9OS/10ViDWxZf/Nx0316+o71bkIvw/82a8N2HkKUKB8AQYsf7kzjv4CLBvKfa80Mt4fJN2N7r//ArOjsEyLr7zVgowAjXTCD5op9sUSbzGKRfw8KEABCpQWYMDyl/vhp75A0h/+0lvN9/OTY3eg47I/EWjPK+lLeqCE/jebUaiRx4OaHwQXOyAW6js3OXXxEp5GAQr4gQADlh8MMk5tAb7vAVhz/aG3uujjF0cH48I/l5dZ5L463oCneppwRhtfydHFOLjSiSBTEH4ZsFj+fA8PClCAAk4BBix/uBdWjgT2fgLY8v2ht7ro49dHBqLtX2vKzGC9296Itzpw+kptAyw+BH1r84F49fIX1dY0tocCFPChAAOWD/G9UrUtD/gwiru2ewVbuUq+OXwjmq/YhGBbTkmho64JwMba2tvBXTkV9ZZkMVpw+N49EGGLBwUoQAEhwICl9/tg9zvA+ieBvBN676mu+rc48To0WrkdobYzJf264jYLHw+qdJTjQuLweOdx8oeseVCAAhRgwPKHe+C77kDaGn/oqa76+POhq1F39R6EW7PkfqWESBh0oxn5fEKo2nH22cajqhVhwyjg3wKcwdLz+J/eA3zbGfjv0yR67qre+vbbwT6IX7ULgfbidXPLGhow9RITxKdyeKhTQHwLcdktS9A8MkGdDWSrKEABrwowYHmV28uVbZ4B/DsLKCyeBeGhHYE/DlyGxiu3lTR47kVGfNCO01dqHsFaQdEY3X4kxnV8WM3NZNsoQAEvCTBgeQnaJ9V83QoQs1g8NCewfH8P1F+1q6Tdw/oHYGcUF7irfSBbRbXEP4P/Unsz2T4KUMALAgxYXkD2SRWZ+4BFHQDr2Y0qfdIOVlotgdX7Lkbc6n0l1/YcYuH6q2pJeveiYHMwVgxaimYRTb1bMWujAAVUJ8CApbohUahB218F1j8NFJ19C02hklmMFwTW7u2EmL8PyTUdDpdw53Vm5Jq8UDGrqJFAqDkET3Z9HPe3v69G5fBiClBA+wIMWNofw/J78GNvIPlPvfZO9/3auKc9Iv85JvdzSRMDZl1sQjYXuGti3C+N74HFNyzURFvZSApQwHMCDFies/VdyQ4b8F4gYLf6rg2suUYCu3c2hXndabmMWd0tWMAX02rk6c2LTQYTjo9MhFHiSwnedGddFFCbAAOW2kZEifYkLwP+GMzNRZWw9FEZ+3c0hLQ+W6799hsCsC+CC9x9NBRuVxsTVAvvXfkWesX3dPtaXkABCuhHgAFLP2N5tiebpgFb5wCFmXrsnV/06eCOeDjWF7+g0G2oBVaDX3RbF52sHRSD+9rdgwmdH9VFf9gJClCgegIMWNVzU/dVP1wOpCxXdxvZukoFDm+Pg3VDIfZGSbjvGi5w19rtcln9S/Hd9V9rrdlsLwUooKAAA5aCmKop6oNQoOjsR4JV0y42xGWBY9tqo2CjDd8lGPBSFxPy+Aahy3ZqOFG8TXj0vv1qaArbQAEK+EiAActH8B6rNnMv8E0nfh7HY8DeKThlaxRyN0mY1sOCxdxSyTvoCtYSERCBP27+Gc0iOXgKsrIoCmhKgAFLU8PlQmMPLgRWjQbyT7pwMk9Rq8CJf8OQtdmMgTdZcDhMra1kuyoSiA6Mxpxes3Bjs/5EogAF/FSAAUtvA79xCrDtVaCw+BV/HtoUOLUlBCe3BsgL3HloU+DxLuMxsfM4bTaeraYABWoswIBVY0KVFSC2Zzjwlcoaxea4K5CxJQjLk4Ixpi8XuLtrp5bzb064Ud6ugQcFKOCfAgxYehv3BW2AjLMfCdZb9/ylP2IGa35eMF7ubEQRt2jQ5LAnRDbD+ttXabLtbDQFKFBzAQasmhuqq4QPwvn9QXWNSLVaI9ZgjQwPwV8Nq3U5L1KBQJglFEeGn/1gtwqaxCZQgAJeFGDA8iK2x6sSG4t+UgewFXq8KlbgWQERsC5tEoLUEM/Ww9I9J2AxWrDv7u0It/AtBc8ps2QKqFeAAUu9Y+N+y07vAr7vARRkuH8tr1CVQPK2MLRvHQKbpKpmsTFuCEQHRmHJTd+jRVRzN67iqRSggF4EGLD0MpKiHyl/Ab/exE/k6GBMt+4PRb/6ocgx66AzftqFOkG18f5Vb6NHve5+KsBuU8C/BRiw9DT+hxYBK+/nHlg6GNNlyaEYHBOKIqMOOuOnXagVGI2XL5uN65te56cC7DYF/FuAAUtP47/7PWDDU0DucT31yi/78mlWKB4MCfXLvuul01GBUZjW7Wnc0fp2vXSJ/aAABdwQYMByA0v1p25/Ffj3BSAnSfVNZQMrF3i1MBRTjAxYWr9Pnu8xDfe3H6H1brD9FKBANQQYsKqBptpLtswEdr4JZB9RbRPZMNcEXrCFYgYYsFzTUu9Zz3SbhEcuelC9DWTLKEABjwkwYHmM1gcFb5oG7H4fyD7sg8pZpZICLxeFYpqBAUtJU1+U9USXxzCh86O+qJp1UoACPhZgwPLxAChZ/emvr0B41hoY7PlKFsuyfCBwBhL22U3YCRP2woQjMBb/cRhxCtza3QdD4naVAQhAbUctbHtgo9vX8gIKUED7AgxY2h/Dkh4cf6sp4gyHdNQjdsUpkOWQYJQkGOGA2BorBUackMzYYDfIoat0AMuSz+DhawGj3Yjg/CAcGcfd3H09FqyfAr4QYMDyhbqH6kx5OwF1pQMeKp3FqlkgAwYEwAGxbZbYxz8FJqRIZmy2S2cDmMOIwzAinwHMK0NpdpgRY4vGzge3eKU+VkIBCqhLgAFLXeNRo9Ykv9MK9Rx7alQGL9afQCEk5MIAMxwIhB05MMgBLFkyY1OpAHb4v5kwm/4IfNIjg01CRGEEDj7Kj6/7ZABYKQV8LMCA5eMBULL6pHc7IM62HUbJrmSxLEvnAiJwWQGYAITAjnQ5gJlxCCZsFwEMxTNf4lHkMXDnU1dvB/GIsIUlAX+P+MvVS3geBSigIwEGLB0N5rEPuiO2YD3MBs5B6GhYfd6VXEiwQYIJDvkx5AkYcRwm7BYL8O2G4vD1XwBL5QL8kvGS7BIa2Rtg84NrfT6GbAAFKOB9AQYs75t7rMYjn16Futl/wGzgDJbHkFnweQKZMMjzWmIBvpgFS4MRqZIJOx1G7BGL8EsFMDE75jeHHWhnaI2Vo5f5TZfZUQpQ4KwAA5aO7obDX9+GeqcWwGx06KhX7IrWBdIdRgRIjpI3IJNhxEnJjPXlvAEptqfQyyFmsK6v1Q8fDX5XL11iPyhAATcEGLDcwFL7qYmLH0TDlDdg0M9/R6mdnO1TQKC8NyDFAvzy3oAs0FIAcwD31LsTc26arYASi6AABbQmwICltRGrpL2Jv01Fw0NTGLB0NKb+3pXiNyCl/96AdMhvQCZX8gakqh6OO4DxTR/Gk9c87u/DyP5TwC8FGLB0NOwiYMXtn4pAEx8R6mhY2ZVKBETgEq90iDVg4g1Iscu9eAMyESZsO+cNyCRvvwFZ5MBjLcdi0tUTOYYUoIAfCjBg6WjQRcCK2DkVUcEMWDoaVnalBgLONyAN8h5gxW9ApsKEXeW8AZmm8AJ8R44DEy5gwKrB8PFSCmhagAFL08NXtvEiYBk2TUHDaB11il2hgAcFsmCQY9W5b0Bu/G8BfuktKMRaMVcPk2RCYXoBJnYaxxksV9F4HgV0JsCApaMBFQErb80UtIgzwShvHcmDAhSoiYDzDUixB5iYFy79DUjnzvfOPcCySy3AN8OM/NQ8PN59PANWTQaA11JAwwIMWBoevHObLgLWyeVTcGEDCSYDHxPqaGjZFZUKiFkt8f1HsQGr+AakWIAvvgG51SZh6uEAjL18AgOWSseOzaKApwUYsDwt7MXyRcBK/G0KLmsOSNyqwYvyrIoCZQXE/7yJ3x2F/109kQGLNwcF/FSAAUtHA+8MWJ0aGRAWoKoX1nWkzK5QoGqBMwVAy0MMWFVL8QwK6FeAAUtHY+sMWM1qA/G1AmGw5+uod+wKBbQhkGeTkJbpQPc0BixtjBhbSQHPCDBgecbVJ6U6A1ZMKNCqrgkmiQvdfTIQrNSvBXKtwN40Cf2yIvmI0K/vBHbe3wUYsHR0BzgDlskA9GjGdVg6Glp2RUMCDgew7ICEO60MWBoaNjaVAooLMGApTuq7Ap0BS7SgcyMJoQF8k9B3o8Ga/VUgKx/454iEe+wMWP56D7DfFBACDFg6ug9KB6xGtYDGtYyQ5A+J8KAABbwhUGAHkjOAvacYsLzhzToooGYBBiw1j46bbSsdsMICgQvrSzByPyw3FXk6BaovUGgDtiUBJ/MZsKqvyCspoA8BBix9jKPciy1vXoHTB/4q6VH3phIC+OFnHY0wu6J2gQIr8M9BoADFAevChJ74+YHFam8220cBCnhAgAHLA6i+KjJx6TQk/vpMSfXydg3RFhgcYo9pHhSggCcFrA4g5TRw4MTZgNWtVR98M3KBJ6tl2RSggEoFGLBUOjDVadaRZTPlndzt1gL58vBAoH19A0wGbjpaHU9eQwF3BMTjwe1JgFjk7pzBGnfdZIzr84g7xfBcClBAJwIMWDoZSNGNYytfxdG/XkBBZlJJry5uYkCQmQFLR8PMrqhUIKcQWJ9Y3DgRsMaY6qJj88vw9fDPVdpiNosCFPCkAAOWJ3W9XHbKuvdwaMlTKDxzvKTmhtFAo9oWGPmY0Mujwer8SSDPBqRkAEfSzwascUFNMKH/VAy7+A5/omBfKUCB/wQYsHR0K5zYugh7F92PopyTJb0KMAHdmnDTUR0NM7uiQgGxueiaQ4BY5O6cwbrfWAf9Ot6Gube9qsIWs0kUoICnBRiwPC3sxfLFG4TbP7wJ1rzMMrW2izcgJoSPCb04FKzKjwQKHRJO5ziwM/lsp8UjwhGIxhM3TsfoS0f5kQa7SgEKOAUYsHR0L+Sm7cKm13vAmpdRpldRwUC7eAlGiTu762i42RWVCIjF7btSgIzcsgFLrMH6cewytIptqZKWshkUoIA3BRiwvKnt4bqs+Zn4+5k6sNvO35aha2MJwRYGLA8PAYv3Q4EzBcDGw2U7LmawxCPCDZN3oFZILT9UYZcpQAEGLJ3dAysnhcJWmHNer2LDgeaxRpgkfjpHZ0PO7vhQQHwa52AakJp1fsC61xGFpJdO+bB1rJoCFPClAAOWL/U9UPe6WS2Re2JvuSV3ayohkDu7e0CdRfqrQL4VWHPw/N6LGaxRhtpInJ3qrzTsNwX8XoABS2e3wM5Pb0fali/L7VW9CKBxHQssEnd219mwszs+EMi3AUdOAsll3ymRWyIC1tz6vbH4kd990DJWSQEKqEGAAUsNo6BgG8QHn4+teBliPVZ5R7emBgSa+EahguQsyk8F8oqAtYfK77wIWL91HIWXhrzppzrsNgUowICls3vgxNaF2LtodJm9sEp3MS4caBZrhlkq0lnP2R0KeE8gzyrh8EkHjp+z9srZAhGwEq95AaP6jvNeo1gTBSigKgEGLFUNR80bk3diLza+2gXW/Ar+Pz+Azo0lhPKNwppjswS/FcguNGBDYsUzwSJgWYZ9hyva3+C3Ruw4BfxdgAFLh3fAykkhsBWW2pTnnD7WCgFa15Ng8tS+WNf9DsT3KVurrQDYPAM4tBDo9Q5QuytgMAK5KcD6p4E9758/Ev2XAfWuOPvvGTuBBW2BqDZA78+B6AuAzH3AP2OBo0uAViOACx8HNjwN7Of333R4a6uiS1a7AbtS7Dh1/su6Z9tnDsTlz+epor1sBAUo4BsBBizfuHu01s1v9ERm4upK62hfX0JUiBGS479ve3iqReYwQAQlcfzYG7j0bSC2G/DPOCBzD9BzHhAUB/x6A5BZ6u1Hcd2AtUDKSmDlOTthd54GtLgbWD8J6PQMkLSs+JzrlwOFmcVl8aCABwQckgmnsu3YnlT5OsbIZpfhwtF/eaAFLJICFNCKAAOWVkbKjXYmLp2GI3/MgN1aUOFVwRaga2M3Cq3uqd1eAhKGFM8yHSjn7UYRllqPBP5+pOzv618J9HwT2DUf+Hd22dp7vQvEdi+ezRKzZeI4vBho/yiw9vHy66lu+3kdBc4RWJcI5FbyIq4pMBz1LxuHxldOph0FKODHAgxYOhz80/uXYfvHg2DNTa+0d42igQYxZpjgoQXvES2Aq78vfoxX0aySCFEiTP1xO3Bi/dn2tv0f0GkKIBkASwSQlwZsfQHYOgc4dwYr+S8gshWQmwz8fpsOR5RdUoOADSYcOWnF4cr/YwVLeF20HvIpohJ6q6HZbAMFKOAjAQYsH8F7slqHw4YVEwPhsFf9+K9LYwOCA02Q7B7YG+vCJ4B2/wPWPFb+mqhmg4FuLwJ7PwLWP1mWRPy7eAwo1lPtfBPo+BTQ/E5g5Wgg7zhwxadArQ7F4S3xW6DZbcDRX4EWdwGSBOz9+PxHi55EZ9m6F8gtlLAuserPTUlGM3o9nwdJrDHkQQEK+K0AA5ZOh37LW71xev+fVfYuMhi4wFMfghaP7wKigR8uA4rOlG1Lg2uL11+lrAD+uqvKdsrhqvscYPvrwKZpZ8+X13j9AWQdKF70nrEDyD0ONLoe+PMu4PjKqsvmGRSoQsDmALYlAacrfnekpIToFleh/chfaUoBCvi5AAOWTm+AY6tew+HfpqKoiseEovvN6phQL1KCUclHhbW7AH2/ApL/BJYPL6vcajjQYWLxonbxaPDc8FXemIiAdfFsYPN0YMcbZ88Qs2St7gU2Tit+pLj/s+JZra7PA+ueAPZ9otMRZre8JWBFAJLTC3DwZNU1moOj0ejKZ1D/0oeqPplnUIACuhZgwNLp8Oad3IcNcy4q98PP5XVZPCoMsSi4w7tY2C4WuG97uewi9Tb3A52fA1L+Av66p+JwJdZmNbimOJwlLwO6vQDUvxr4YzAgtmsQh1jjJULcqX+B1Q8CN/3DGSyd3s++6pbDYEZOvq3SPa9Kt81oCUHnRzcjKKa5r5rMeilAAZUIMGCpZCA80Yx1s1sjN223S0WHBQKdGrp0qmsndZwMtHsQ+OfRsrNIN64GYi8pW4aYwVo1pvjfxGNAseZKvHHY/WWg3uWAwQxk7i9+NLjv07PXisXuYu2VeBSYtgbo/CxwwSOAwQTsfg9Y/T/X2sqzKFCJwMYjwJl814iC67RC1wm7XDuZZ1GAAroWYMDS8fAe/mOG/JjQbnNtAXt8JNCktgEmScGZLB37smv6FrA6DDh0wo6k06710xgQhoa9H0ejPpNcu4BnUYACuhZgwNLx8Oae2IONL3esdFf3c7vfpq4BtcJMMMK1UKZjPnbNjwUcMODEGWBniuv/Y8NoCUWnsRsQXLulH8ux6xSggFOAAUvn98Km17sj6/Aat3opb90QIHZ599D+WG61hidTwLsCDsmM3AIb1lfyrcHyWhTeqBs6PviPdxvL2ihAAdUKMGCpdmiUaVjK2ndw8OcnUZRzwuUCQyxAx4aA0eDyJTyRAroREFsybDoM5LgxiRsQXg+Nr56CuheP0I0DO0IBCtRMgAGrZn6qv9pelIdVT0dV+tmc8joREwq0qQsYJNV3kQ2kgGICIlztSgFOZrtXpMEUiJ7PZsBgDnTvQp5NAQroVoABS7dDe7Zj+759EGImq7JvE5bHwEXvfnBzsIslAu4uandeaAqMQGynO9F8wOvUpAAFKFAiwIDlBzdDdvIWbH6jp8t7YpUmaRoDxEcZYOSbhX5wp/hvF60OM1IyHTiQVvXnpc5VEm8PXjRmBULrXei/gOw5BShwngADlp/cFP++fSUy9v1erd62rmtATJgBRrj/Xz7VqpAXUcCLAuIjzifP2LHLjTcGSzcvqnlfdBi11IstZlUUoIAWBBiwtDBKCrQxffcv2Pn5UFhd+HROedW1izcgKoTbNygwFCxCRQJiO4ZTOcD2JNe3YyjdfFNwNNoM/QzRLa9RUa/YFApQQA0CDFhqGAUvtWHTa92QdWRttWtrX9+AiBAzjI6CapfBCymgFgGbFIAzuYXYctRR7SaFN7wYHR9ybxuUalfGCylAAU0JMGBparhq1tiT27/DngUjUJTjwldrK6iqQwMDwoMtMDpc/HZIzZrMqyngEQGbFIgzeVZsOVL9x97mkBi0HPQOYtrd5JE2slAKUEDbAgxY2h4/t1tf01ksUeGFDU0ICzJyJsttfV6gBgF55irPhn+PWFHduSujORgh9dpzY1E1DCjbQAGVCjBgqXRgPNWs9N1LsPOzIbDmufiBtQoackG8AZEhRhjB3d49NVYsV3kBG8zIzLVj6zFbjQo3h9ZG68EfIbrVtTUqhxdTgAL6FWDA0u/YVtizbe/1R8a+P2C31uwxX9t6BkSH8u1CP7yFNNll8bZgerYdO5Krt6Dd2WmxqWhU8z64YPiPmnRgoylAAe8IMGB5x1lVtZw5tgGb514Ke1HNApboVItYIDac+2SpaoDZmPMErA6j/PHmPcdrNnMlCha7tV80ZhXC6neiNAUoQIEKBRiw/PTm2LtoNI6vex92mxsfXKvAqlEtoGG0BKNU3RUtfjoI7LZXBGwOCUfSHTh8qubViU1FYzvegRYD59W8MJZAAQroWoABS9fDW3HnrPlZWDO9UY3XYjlrqBsBtKgDSPx2oZ/eUerstsMB7E0DUjKVaZ8pKArdn0yEMTBcmQJZCgUooFsBBizdDm3VHRMzWAd+fAxF1dx89NwaooLFB6IlmExGSI7qv/5edct5BgUqF3BIJlitNuxMcSAjVxktc3A0ml3/IuK63KNMgSyFAhTQtQADlq6Ht+rObXvvOmTsW1bjBe/OmgLNQNt6RgQHiMXvfMOw6hHgGUoLiDcFcwrs2JlsQ75CtyAXtis9SiyPAvoXYMDS/xhX2sO8k/uw7oW2cNgU+m+i/2prGWdE7TAHTPxItJ/fYd7tvtVhQNoZCXsVWMxeuuWS0Yyuj+1EUEyCdzvE2ihAAc0KMGBpduiUa3jS3/OQ+MtkFOUqsAq4VLPEuqyWscq1kyVRoCIBh2SG5CjCnlTl1ls567KE1kHjq6ag3iWjOQAUoAAFXBZgwHKZSt8nbv/wZqTv/hl2q7LfGQwNAFrXlRBoER+KVnaWTN8jwt65KmCHEXmFDuxKsSNb2dsXpsAIRCb0Rru7v3G1OTyPAhSggCzAgMUbQRYoyk7D2tmtYM3N8IhI0xggPlKC0cCtHDwC7KeFii0YjmcZsC+15vtblUcodmzvOn4HxN88KEABCrgjwIDljpbOzz21rEuJrwAAEltJREFU80fs+ORW2IvyPNLT6BCxMakEs1l8LFrhqQaPtJiFqlVAfE+wqKgQe1MdSM/xTCuNlhC0ueNL1GrT3zMVsFQKUEDXAgxYuh5e9zuXuPRZJK18RbGtG85tgdgnK6GOEXFhds5muT88vAKAzS7h+BkD9qfZIPa58sQhNhSt3/NBNLl2uieKZ5kUoIAfCDBg+cEgu9vF7R8OwOn9yyA2I/XUIfbMah4rIcAsPhjNPbM85ayncq0wo6DQhv1pdsX2tirPxxQYjsiEPlx3paebh32hgA8EGLB8gK72Km2FOdj4ckfknz7qsceFToNG0UCTGEBsDMnNSdV+Z/imfc5749BJ4HC6Z9tgMAchMLIhOo3dCPGIkAcFKECB6gowYFVXTufXZadsxabXunk8YAnGIAvQNMYAMatlMth1LsvuuSNgcxhwOhfYf8KOvJp/NrPKqkWo6vjg3wip277Kc3kCBShAgcoEGLB4f1QoIBa9b/9oIBwKfBDaFWaxCL5pjIQAiwlmiVs6uGKm13NsDiPyioCDJ2weW8R+rp3Yrb3tXQtRq/V1emVlvyhAAS8KMGB5EVuLVaWsfRf7Fz8KW8EZrzVfbFDaJEaCwWiGCV6YtvBaz1hRVQJinZXdZsWhkw7FPtBcVZ3i92K/K/GdwboX3+fK6TyHAhSgQJUCDFhVEvGEI8tm4ujyF1GUo+xO71XJ1o8CGtcCDAYjDPDMPkdVtYG/946AFRbAVojEdOCYZ7Ziq7Aj5pBaaHD5Y2h4xUTvdJa1UIACfiHAgOUXw1zzTh5a8iRS1r2PwjPHa16YGyWIbR0aRAENoxm03GDTzKliF3a73Y4j6Q4czYDHtl2oCMRoCUW97iPR7PqXNGPGhlKAAtoQYMDSxjipopXiUWHqps/kXd+9fUgA4uWgJcFgMMHENVreHgJF67M5TLDbbTic7kCSCFaKlu5aYWKvq7hOd6L5zXNdu4BnUYACFHBDgAHLDSyeCuxdeD9SN3/u1TVZ57rHhQMNog0IMANGoxGSnQvitXBvOgxm2Gw25BcBx9LtOO65bdaq5AgIr4daba5Hi1veqvJcnkABClCgOgIMWNVR8/Nr9i4ajdRNn8JWkO1TCbGtQ/1oI6KCbIDBDIODQcunA1JB5XbJDNiLkJ5rQFKGZzcJdaX/lrC6qHPhrUi48RVXTuc5FKAABaolwIBVLTZetP/7hyHeMLQV5vocI9AMiFkt8TFpyWCASeKCeJ8PiviAuMMEh92G5NMOebZKzFz5+hAfba7b5R40vW6Wr5vC+ilAAZ0LMGDpfIA92b3DS5/F0RVzYM077clq3Co7JhSIizAgJsQOG8wwQgX/re5WD7R9stM8PdeI5NM2nPTtJGcZTFNQJBr0ehSNrnxa28hsPQUooAkBBixNDJN6G5m06g0c/PlxiM/rqOkwG4Ha/4Wt0AA7HJIFRu6p5ZEhssECyVGI7AIDjmfacSIbKFLZJKLBHIhm/V9AfI//ecSAhVKAAhQ4V4ABi/dEjQXStnyFnZ/d7v137F1suXiEGBMC1IkwIsxig10y8QPTLtpVdFoRAmByFOBMgQFpWXZ5pipfrd/sliS0ueNL1Olwaw17zcspQAEKuC7AgOW6Fc+sRCDz0Crs+ORWWHMzYLfmq9bKYgTEJ3nqhEuIDHLA7jDCYDTC4OCO8VUNmlVYwYaMPCNOZBV/wqZQZTNVpfsgPn0jHgu2HbYAEU16VtU9/p4CFKCAogIMWIpy+ndhBaePyt8uzDt1ANbcdE1gRAZD/sh0rVADQix2iP2ZjAZAcqh1OsY7rHZDoPzJGqNkRW6hASezi9/+Ex9e1sJhCo5CcO1WaHvnVwiIbKCFJrONFKCAzgQYsHQ2oGrozp6vhyPt3wU+3SurOg4mAxARVPwn+r/AZXcYIEkGGKDvwGWTLHDYrWJfdWQXGpCRY0dmHuQ/Vnt1NH13jTkkBrXbD0KLgfN81wjWTAEK+L0AA5bf3wKeAUhaPRdiKwfxmr6Wj/BAICwQCA0AIoMlBJkdKLIbIInvI4o/dvU+Di3P3SGZYHNIgN0Gk8GOPKsBWbl2ZOUDZ/Ih/63lQzKY5P2t4nuM0XI32HYKUEAHAgxYOhhEtXYh89Bq7P7qbhSeSdXcbFZFpuKTPSEBQIgFCA4AQgONCLE4EGC0y597ccAAh2SUZ4IkH36g2goz4BBtEH8cKLAZkFNgQE6+eOQH5Ig/Bb75RI0n7lfx2RtLWCxaDf4QEY17eKIKlkkBClDALQEGLLe4eLK7AnZrAfYsGIH0XT+hSCPrstzto/P8ABMg3lgUf5f8MRsQHCDBKNlhNogPVjvkVGN3iNgj4hogPmgNOQYV/+z8y/mBPvGb4sMhfwxZ/GyQ5P8DNrskP8KzOUR4sqHQChSU+iM29xQ/6/kwBoSidrub0eLWd2AwWvTcVfaNAhTQkAADloYGS8tNPb7hQ+xdNEaeVVHzW4beMBaL6MV6L/G3+GOQiv+IoPVfxCpphjwrJgcywC4HKRGqitdFib/9+RBvCYqd+5vfPA9xne/yZwr2nQIUUKEAA5YKB0WvTcrPSJQ/Fi22dFDbxqR6Nddrv8zB0Qhv3APNB7yOwKhGeu0m+0UBCmhYgAFLw4On1aYnr5mP/d89LD/yEo8QeVDAVQFTYIT8tmOzG+agXreRrl7G8yhAAQp4XYABy+vkrFAIFGQm4cAP45C+51dVfcuQo6NeATFrFdXiSjS7/iUERMSrt6FsGQUoQAGxnNbhECs8eFDANwInt3+H/YsfhTUvg0HLN0Og+lrFbuymoCgk3DAHMe1uUn172UAKUIACQoABi/eBKgQO/zEDib9OhtjHiI8NVTEkPm+EwRQAh82KxtdMQ6M+k3zeHjaAAhSggDsCDFjuaPFcjwqIT+0c+uVpeRd4e5FGvsniURH/LNxgDoQkGVG7/S1ocs2z/NSNf94G7DUFNC/AgKX5IdRfB7KOrEPiL08j68haWPMz9ddB9qhcAYM5CEZLMMIbdkOjKycjvGFXSlGAAhTQrAADlmaHTv8Nz9i7FIlLn0XO8e3yGi0e+hUQa6xC4y9Co96PywvZeVCAAhTQugADltZH0A/an757CQ4vex45yVs5o6Wz8RbbLoTUa49GvZ9AdKtrddY7docCFPBnAQYsfx59jfU9Y/8yHP1zNk4fXMk1Whobu9LNLd6B3YiIJj3R4IoJiEroreHesOkUoAAFyhdgwOKdoTmB7KRNOLbyNRzf8BHEd+hsBdma64M/NtgcXEv+HmVc52Gof+lDCI3v6I8M7DMFKOAnAgxYfjLQeuxm4ZlUpKx7D0mr5wIOG8TPPNQnYAmLBSQj4nuMQd2uwyH/zIMCFKCAzgUYsHQ+wP7SvZPbvkHKuveRse93SEYLbAVn/KXrquynMSAMDlsBoppfibpd70XMBTersp1sFAUoQAFPCTBgeUqW5fpEID/jMNI2f47kf+bLbx7arfncuNRLIyE2BhXrq8QbgfW6j0Sdi4bwQ8xesmc1FKCA+gQYsNQ3JmyRQgJZh9fgxNaFSN34ifyBYFthrhy4eCgnID5jIxnNkCAhttOd8uag4Y26KVcBS6IABSigUQEGLI0OHJvtnsDpgytwasdipG3+AraiXDjsNj5GdI+w5Gzx+E+8BSi2WBCBqlbbGxDZtFc1S+NlFKAABfQpwIClz3FlryoRyE7ajPTdv+DEtkXITt4iBwXxdhuPigXMwdHyHmSh9S5E7fYDEd3yGnljUB4UoAAFKFC+AAMW7wy/FhDrtDL2LcPpA3/i1K6f5DcRxedainJO+a1L8TqqSDlQWcLiUKt1P0Q2uwJRzfvI/86DAhSgAAWqFmDAqtqIZ/iRQEFmEjITVyMr8W+IjU1zUrbDFBQBu1i/ZSvUpYTYS8xgDEBRXjpC4tohKqEPwht3R0TjHgiIiNdln9kpClCAAp4WYMDytDDL17SAw1aIM8c24syxTchO3ozMQ6uQd+og5HVIkgSHrQjW/CxN9NESWgcOhw0OhwO2/CwExSQgrEEXhDe8GGH1OyKsfmd5wToPClCAAhSouQADVs0NWYIfCuSm7UZu2i7kpu1B7om9yD62Efmnj8KWnymHL0gSxLYF9qI8rwUwUZ94hGe3FgAiRBWcgSm4FgKjGiCkbgcE126B4DotEVynNYLrtPLDUWOXKUABCnhPgAHLe9asyQ8ExDYQ+RlHUJB5DIWZSSjISkFRdioKs08g78ReWAuy5E/72Atziv+2Fclv5Dn/AAY5nMmHwwHALr/x6PwjQpTREgKDJVj+TJB4hGcJqwtLaG2YQ2MREF4Xloh4BETUR2BUQ3lfKh4UoAAFKOB9AQYs75uzRgqUERCzXGLWSTyOlIOUwy7/XpIMkAwm+bGdvImnOYhy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P4PeLdClydh1VIAAAAASUVORK5CYII="/>
          <p:cNvSpPr>
            <a:spLocks noChangeAspect="1" noChangeArrowheads="1"/>
          </p:cNvSpPr>
          <p:nvPr/>
        </p:nvSpPr>
        <p:spPr bwMode="auto">
          <a:xfrm>
            <a:off x="307975"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20" descr="data:image/png;base64,iVBORw0KGgoAAAANSUhEUgAAAlgAAAFzCAYAAADi5Xe0AAAgAElEQVR4Xu3dB3QU1eIG8G+2pVcCCYRO6AhKEwRRARtiQUQRFAsCIs+CICgqAgoCKlZQsfcCWLCgoihN6SC9E0oSEiAhIT1b3rkTNySQspvM7s7MfnMOh3/IzC2/O+//vnfnzh3J4XA4wIMCFKAABShAAQpQQDEBiQFLMUsWRAEKUIACFKAABWQBBizeCB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FPCqzZmYXFq09iy/5spJ0ukquqE2nGhQmhuKFHDLq1Cfdk9SybAhRwUYABy0UonkYBClDA1wLzf0zG/B9SKm3GyOvrYWT/uuWes2DBAvnfGzZsiC+//BJdunSB2Wwu+XnGjBkICgo679pzr3vsscfw0EMPYejQoRgwYEDJ+WvXrsXy5csxYcKEkn9zOByYN28ejh49imnTpsFisci/O7fMiur2tTnrp0B1BRiwqivH6yhAAQp4UUDMXP3v1X0u1fjGw83Lncn69ttvYbVa0aRJEyxZsgRt2rSB3W4v+XnSpEkwGo3n1XHudaNHj8aoUaOQk5OD+fPnywFNHOUFrNTUVLz88ss4ceIERDBr1aqVfO65ZVZUt0sd5kkUUKEAA5YKB4VNogAFKHCuwKR3DuK3DRkuwVzVOQozRjQ971wRgHJzc9G4cWNs3LgRDRo0KPPzLbfcUm75517Xp08fTJkyBdHR0TAYDHCGo/IC1ooVK+RwlZeXh8zMTDzwwAOQJEkOY6XbUlHdLnWYJ1FAhQIMWCocFDaJAhSgwLkC/SZuLVlzVZWOWJP186z2VZ1W7d9nZGTIj/vEY0LxaO/OO+9Er169zpvBKiwsxJw5czBkyBCI/3v69OmYOXMmYmNjq103L6SAVgQYsLQyUmwnBSjg1wKdR210q/8b3u7k1vnunOwMWJMnT8bevXvx1ltvYdasWTh06FCZNVi7d+/GDz/8gEcffRQ2mw3i/MsuuwzXXnutO9XxXApoUoABS5PDxkZTgAL+JqDWgBUeHi6vsQoICECnTp2watUqeZG7c3G7mMEqfQwaNKjMYnd/G0f2138EGLD8Z6zZUwpQQMMCanxEKGakoqKikJKSgocffhg9e/ZEfn6+HLDS09Px0ksvyQvbIyMjZXmx4H3cuHF46qmnSha7a3hI2HQKVCrAgMUbhAIUoIAGBJRY5K5UN0s/IhQBSxx//vkn7r//fgwfPlwOWGJxu9iaQWzl4Dycs1riZ+did6XaxHIooDYBBiy1jQjbQwEKUKAcASW2aagKVgSn8ePH44knnkBCQkKFp5cXsMQidrHwXTwyfOSRR0oWtzu3cHAWtn//fi52r2og+HtdCDBg6WIY2QkKUMAfBOb/mIL5PyRX2tWR19fFyP71qsUhZph+/fVXtG3bVt7CgQcFKFB9AQas6tvxSgooI2DNA+wFgK0QcNgAhx0niuog/YwVhUU2hAQZER/mQEBosDL1sRRNC3jyUzlFRUVYvHgx+vXrV+6O7pqGY+Mp4GUBBiwvg7M6nQvY8oHsI0D2USA3GchNAXJTgdxjwJnDQFEWUJQNFOUA1pziUGUwApLzjwE2ayE+SLkH7x0fCavdgatOLsY9yXMhSYBkMkMKDIYhOASGoBBIIWEwxcTBXLcRjNG1YYyJk3821qoDY3QdGCOidQ7O7lGAAhRQpwADljrHha1Su8Dp3UDGLiBzN3ByM3B6D5CTBBSeBiwRAOyAIaD4Z1uB272ZnzwS81NGytfdeOIrDDn+nktliJDlKCoErFbY83Iw6AYzpNj66N74UjSLaIrmUQloEdkcLaIqXl/jUkU8iQIUoAAFKhVgwOINQoHKBOyFwImNwMlNwKnNwPFVQNZBwBRSPPMkZqOqEaCqQi8dsG5N/QgD0z6r6pLzfp8eKOG6m80o+u/TcuGWMJgMZjgcdpwpykZCZDN0ie2EC2LaoUPMBbioTgeYDWa36+EFFKAABShwvgADFu8KCpQWELNQqauB1L+BY0uLZ6nEjJQIU/mnvGZVOmANS3kb151c5Hbdq+INeLqnCWcslV8aHRgFm8OGrIIzaBHVHFc0uAxd4zqjW1xX1A2Jc7teXkABClCAAgADFu8C/xYoyACSlwHJfwJHfgbyjhfPTuWf9KlL6YA1IulV9E3/ye32vNPeiLc7/Dd95ebV0YHRyLfmITY4Fn0aXoFL43ugV3xPRAaIx588KEABClCgKgEGrKqE+Hv9CYg1U0d/AQ4tAk79C4jQ4MXZKVdASwespw5NxAXZm125rMw5I68JwKbaDrevO/eCQFMgxOPFU3np8uPEG5r2Q5+GvdE+pl2Ny2YBFKAABfQqwICl15Flv8oKpKwADi8G9n8BWP9bN+WBtVNKsZcOWFMPjkWrnB1uF33ZYAtyPLCkymK0IMAYgFBzCAYm3IRrG1+NS+p1c7t9vIACFKCAngUYsPQ8uv7et9Q1wKGFwL5PALsVsOYCYhsFDRylA9bMA2PQJHefW61OCZEw6EYz8qv3hNDlusTsVpApCBaDGYOa34wbmvWXF87z8JxA7tplOPPT58j/dy2sJ4o3HTXVrofADhcj7LohCL64t+cqZ8kUoIDLAgxYLlPxRE0IiL2mDnwO7JoPiPVVYpZKI6GqtG/pgDVn3wjE5x92i39ZQwOmXmLyyAxWRQ2JsITDIBkg1m8NbTUYtzQfgAZh9d1qN0+uXCD9vdnIeG9WpSdFDZ+I6OETyj1n7dq1GDJkCC688EJ06NABH330EWbOnIlBgwa5RS92fF+0aBEkScLAgQPdupYnU8BfBBiw/GWk9d7PQ98Au94CkpcDkIp3RtfwUTpgvb7nLtQpTHGrN29cZMSH7Tw8fVVJi0LNoSiwFaBn/CW4t80w9G/az6328+TzBcTMVcpY14JQ3ZcXlDuTJQLWl19+iRkzZsg7tS9YsECuyJ2AZbPZ8PXXX+PZZ5/F1KlT3bqW40oBfxJgwPKn0dZbX/NSgd3vAjvmAWK/Kh+/+ackb+mA9c6uQQi3ZrpV/J39A7ArquYL3N2qtIKTxcxWkDkI97W7B8NaD0HtoNpKFOt3ZaROvg/Zv3/rUr9D+w5A7LR3zztXiYD1xhtvQHzsuW7duoiIiGDAcmlEeJI/CjBg+eOoa73PYtPP7a8Bez8GzKFA0Rmt9+i89pcOWB/vuAEBdvfWjvUYYkGB7yawyh0PMauVXZSNu9rcgXvbDkP7mAt0N26e7NDhGy8oWXNVVT1iTVaj77d5JGAVFBTAYrFg4cKFbs9+VdVu/p4CehJgwNLTaOq9L0l/AP/OLt5N3WHX5NoqV4eodMD6bHs/mBxWVy9FYriEYf3MyPXAG4QuN6KSE8XCeJNkQo963fFAh5Hy/lo8qhY4cEmtqk8qdUazv8/fGFeJGSxnFdV5vOhWB3gyBTQuwICl8QH0i+YfXQJsfh5I3woUuveoTKs+ZwOWA19tu9qtbixpYsD0bibkm9y6zCcnh1vC0a5WG4zt+CD6NuTbb5UNgi8C1uzZs/H222/LzRo1ahQmTDi7eJ4Byyf/kWGlGhJgwNLQYPldU8WnajY9C2RsL34j0I8OZ8AKtOfhvZ0D3ZrBmtndgoUa+5ZzmCUMF9Rqi8c6j8Xl9Xv50Ui73lW1PCLkDJbrY8Yz/VuAAcu/x1+dvU9bC2yYDIi//WTG6tyBcAasSGsGXt1zFwLdWIM1+IYA7I9QxwJ3d28w8Smei+O6ykGrU52L3L1c1+erZZE7A5aubzN2TkEBBiwFMVlUDQWyjxQHq4ML/1tjlVfDArV7uTNgxRYm44V997u1yP3iOyywSdrtu1ijJfbTEhuXPtZpLOJD62m3Mwq23JPbNPTt2xfjx4/HE088gYQE16Y/+YhQwcFlUboUYMDS5bBqsFObZxSHK4NZ14vXXR0ZZ8BqlH8Q0w484vIM1p5oCSOvMnt1g1FX++TueWJ9Vk5RDiZ1nYBHOz7k7uW6PF+JjUbL2wfrlltuwa+//oq2bduiQYMGurRjpyjgbQEGLG+Ls76yAonfAf88WrzGqvA0df4TcAasFrk78cShSQi257pk812CAS91MSFPAwvcXeoQgIiACIhHh9MvmYrrmlzj6mW6Pa8mn8qpaCf3m266CYsXL0a/fv3kDUh5UIACNRdgwKq5IUuojkBOErBmHCAWshekV6cEXV/jDFjtszfh4SPPIdSW7VJ/p/WwYHFTl07V3EliH62rGvXBc5dMQd2QOM21nw2mAAX8S4ABy7/GWx29Fd8J/Ges7veyqgm2M2B1yVqNkcdeRrgty6XibhoQgGOh2lzg7koHA4wB8vqsGT2m4e42d7hyCc+hAAUo4BMBBiyfsPtppeJDzCtHAWlr/PbtQFdH3hmwLj39B+5OnuvSDJbVAHQbanG1Ck2fFx0Yha6xXTD70un8oLSmR5KNp4B+BRiw9Du26urZ3o+AlfcXt8nm3mdf1NUR77TGGbCuTP8J9yW96lKl22pLGNPXjFwdrb+qrOPibUMJEl7qNRO3t7zVJSOeRAEKUMBbAgxY3pL213pshcDKEUDi95y1cuMecAas/icX4s6U+S5d+VUrI17pZESRwaXTdXNSTFAt9G3QG69e/iIsRv+YwdPN4LEjFNCxAAOWjgfX5107vhr4624gL1WXH2T2pK8zYN2S9ikGpX7sUlUTegdgWbx+119VhhBmDkV0UDTe7vMGLo7r4pIXT6IABSjgSQEGLE/q+nPZO+YCfz8CuPGRYn/mOrfvzoB1Z+q76J/2tUs0/QdacDzYpVN1e5JRMmJmz2dxX7t7dNtHdowCFNCGAAOWNsZJW61cPhxI/Nbvvh+o5CA5A9bI42+gz4nFVRadYwb63GqBWOju70etwGhc2/hqvH7FHF1SLDv6Fz7b/SXWpKxDck6K3Md6IXXRrW5XDG01GL0bXK7LfrNTFNCaAAOW1kZMze3NOQr8NhA4vQsocm3fJjV3x5dtcwasJ448gwsz/6myKRviDBh/uQnZ5ipP9YsTogIi0Tq6Feb3naurT+3MXP8iZm14qdIxfLzLeEzsPK7CczZs2IDJkycjMTERw4YNw0MPPYTg4OKpz8p+V7rA6pbhy/K3bt2Kp59+Grt374bYWFV8FigyMvI8J0/3zS/+A8hOygIMWLwRlBE4vgpYOhAozOJbggqIOgPWtMTxaHlma5UlftzWiNc6Gqs8z59OEG8ZRloi8MFV8+XZHa0fYuZq4I+3u9SNRf2/KHcm68iRI3jxxRflcBEXF4ctW7ZABA8RtI4ePVrh7yTp7Mctq1uGL8vPzs7G9OnTMWbMGNSvXx9Lly7F4cOHMWLEiDKenu6bS4PHk3QjwIClm6H0YUcOfA0sGww4/HOBtSfknQFr5sGH0CRnd5VV/O+qQKyJtVd5nj+eIMLBe33fwoCEGzTd/eFL78c3+793qQ83J9yI965867xz//zzT6xfvx4TJkyQf5eRkSEHj6eeegqbN2+u8HelZ3qqW4Yvyz958iSef/55OUBGRUVBfDKo9DcZnVCe7ptLg8eTdCPAgKWbofRRR3a8Aax9HLDm+KgB+qzWGbBe2j8K9fMOVdnJK2+1ICOgytP89oQgUxCmdHsKIy+4V7MGbT/uWLLmqqpOiDVZO4ZtcilgPfbYY3jyySflR4bnhi/n75o0aVJSVnkhxJUyfFl+TEyMSzNYnu5bVePG3+tLgAFLX+Pp3d5sehbYOocfafaAujNgvbb3HsQWJFVaQ3qghP43m1HIJ4SVOkUEhGNMh/vxWKexHhgxzxcZ9WZdtyrJGF28AL70IR6BzZs3DxMnTkRERAQWLlyIN998E++88w4sFkuFv0tISCgpprpl+Lp8MWs1duxYpKam4vLLL8fMmTNRu3ZtRXxc7ZtbA8iTNS/AgKX5IfRRB8QWDPs+4YeaPcTvDFhv7h6K6KITldayOt6Ap3qacIZ7bFY5GmJTUvGmnZjN0tqhRMByOBwQszRikbs4xBokETyeeeYZ1KlTp8LfxcbGlnBVtwxfli8ehX744Yfyo9DQ0FDs3LkTH3/8sezgXOAvOujpvmntnmN7aybAgFUzP/+8etVoYN+nfFPQg6PvDFgf7bgRgfa8Smt6p70Rb3fg9JWrwxEbXAcDEm7E8z2muXqJKs5T4hHhuR0RC8/FDJZ4RBgSElLm15X9rvSJ1S3Dm+UvW7YMu3btKrP2bPz48fJi/9Kzc0r5uNo3VdxYbITHBBiwPEar04LF9wT3f86d2T08vM6A9en262B2FFVa26hrArCxNl8wcGdI6obE4Yam12Fmz+fcucyn5yqxyF1sUfDCCy/gueeek2esli9fjrS0NAwePFjevqCi35XueHXL8GX5ou4vvvhCfkQoFuyLGaz58+fj2WefRVhYWEn3PN03n95ArNzrAgxYXifXcIWrxwB7P2G48sIQOgPWl9uuhoTKw9MVt1n4eLAaYxIXEgfxtt30S6ZU42rvX6LENg3iEdjPP/8sv1GXm5uLkSNH4u6770ZgYKD8eKyi34lHbM4Zn2bNmlWrDF+WL+peuXKlvO7qwIED6N69u/x4sGnTpvKblJ7sm7hTZs+eDfGiwKBBg5CXlyf7i60xxOzZ/v37y7zh6P07izV6SoABy1Oyeit3/ZPA7veBvON665kq+yMC1gfJd0M8IjQ6bBW2MSVEwqAbzcjnE8JqjWOd4Dq4o9VgPH3xE9W63tsXiU1GxWajlR1VbTRanTaLgPLrr7+ibdu2aNCgQXWKqPQaT5dfWeW+rFtxSBaoKgEGLFUNh0obs2UWsPVFIP+kShuov2aJgPXFscGYt3soLPaCCju4rKEBUy8xQXwqh0f1BKIDo/HghaPxyEX/q14BXr7KF5/KKSoqwuLFi9GvXz8EBQUp3mNPl19Zg31Zt+KQLFBVAgxYqhoOFTZm97vAP4/ysaCXh0YErG+P3IiX9o5AgD2/wtrnXmTEB+04fVXT4Qk1h2J6jykY1npoTYvi9RSgAAVkAQYs3ggVCxz5EfjtZsBe+SJrEiovIALWz4euxowDD1YasIb1D8DOKC5wV2IELEYLPr76PVzdqK8SxbEMClDAzwUYsPz8Bqiw++lbge+6AdbKtwggn2cERMBaduAyPJ04EYG23Aor6TnEwvVXCg6B2PF96c0/om2tNgqWyqIoQAF/FGDA8sdRr6rP4rM3izoBmXuqOpO/95CACFir93XFuCNTEWIr/zNEieEShl1nRq7JQ43ww2JFwIoPrYflg35DsCnYDwXYZQpQQCkBBiylJPVUzm8DgORlQGGWnnqlqb6IgLVxT3s8cOwFhNrOlNv2JU0MmNXVhGzu4K7o2Ird3i+O64pPr3lf0XJZGAUo4F8CDFj+Nd5V91Z8X3DbK/wETtVSHj1DBKztu1rgnpS5CLdmllvXrO4WLDj7iTiPtsffCq8dFIP72t2DCZ0f9beus78UoIBCAgxYCkHqopjDPwLLbucncFQwmCJg7d/RAKOSXq6wNbffEIB9EVzg7qnhEo8I37vqLVzT6EpPVcFyKUABHQswYOl4cN3qWl4asKANkH/Krct4smcERMA6tq027kp5s8IKLh5qgc3gmfpZarFAZEAk1t2+EmJGSzXHsd+APe8Dx1cBOUnFzQqJB+J6Ai3vBepfpZqmsiEU8GcBBix/Hv3Sff+lP5D0B2CreM8lUnlPQASsE/+GYXDqB+VWujdawn1XmZHLDUY9OigBxgD0bdhbPeuxNk4FNlbxaZ9OU4BOz5TrIj4LM2LECAwdOhQDBgwoOWft2rXydwknTJjgUc/yChefivn444/lDy87NzHdsWOH/Cmbl19+GQ0bNixzWWpqKqZNm4annnoKdevWLbe95ZXp9Y6xQr8XYMDy+1sAwM55wLpJQGH5a31I5H0BEbCyt5hwY9qX5Vb+XYIBL3UxIY9vEHp8cKIDozCpywQMb3e3x+uqtAIxc/Xz1a61od+v5c5kiYB13333IScnR/7YsTO8qC1gFRYWyiGqVatWuOOOO8r0+ccff8SxY8cwatQoSJLEgOXaHcGzfCDAgOUDdFVVmbmv+NGg3aqqZvl7Y0TAsm224qoT35VLMa2HBYub+ruS9/pvMpiwZvAKNIto4r1Kz63pj8HAga9cq7/ZbUCf88O5CFhTpkxBdHQ0DAYDJk2aBKPRiHMD1oYNG+QZJPFh5GuuuUb+v2vVqiV/mPi1115Dfn6+/JHkiRMnYuHChYiKisJHH32EHj164OGHH8arr76K1atXY8yYMbj//vvlICQ+JP3KK6/g0KFDaNmypRygOnfuLJd57gyW6OSmTZvw+uuvy7NYkZGRcr/FB6qnT58uh6v69eu7VGZSUlKZ8s+tr3Rfb7rpJnkmzVmfa9g8iwLlCzBg+fudwUeDqrwDRMAK2nAal6T/Xm77Bt5kweEwVTa9TKNaRrXAa5e/iI51LoLRYERqTiqmr5uNT3d/Uea8URfch7Ed/4dn/nkOX+1deF7HXr7sBdzWYiACTYHYf/oAJq1+Br8fWQZR/rtXzkOb6NY4kHkIk1ZPlv/9rjZD8chFD8p1Ldz3TY2hRL294nviq36f1LisahfwWf2za66qKkSsyRp67LyzRCgSweahhx7CjBkzcOedd6JXr15lAtaRI0fw5JNPykGjefPmWLRoEcQju6effhrid2PHjpVDTps2bZCYmIgHHnhAPr9bt26YOXOmHKCef/55ue6pU6fKIaygoABz5syRf46NjcVXX32FjRs3yuUcPXq03IAlZrFEGBQBT7TRGbrWr1+PkSNHYs+ePS6VWVnAOnHiRElfRegTfRWhUjwqFcGTBwVqIsCAVRM9rV+75wNgzXhuyaDCcRQBq94/+9H6zJbzWmc1AN2GamPzq3f7zkPn2E546u8p2Hf6AF7qNRN1gutgyJJh2H/6oNw3EZI+vGo+6ofFY/yKJ84LWCIo3d9+OF7dPBef7PoCz3SbhPYx7TDwxyF46KIHMKTlbZi2dgYmdh6HFUmrMXb5Y/jpxm+RVZiF25fcpdjoxgTF4JluT+KOVoMVK9OtguaX/ziswjJGnv+GqTNgiRmpvXv34q233sKsWbPkUORcg7VkyRL8+++/cjASM0/p6enyeicRuERQEjNYzz33HMLDw0tmtJw/L1iwACK0iNCVl5cnh5chQ4bIM1WlDzFj9uWXX8oh79wAVPo8MYv1zTffyDNoIvDMnTtX/uB0QsL5+5NUVGZlAeuXX36RA9W4cePkvmZlZcl9Ez+LIMiDAjURYMCqiZ6WrxWbiH7RhOFKpWMoAlbjv3eiWfbO81q4rbaEMX21uYP7pK4TcFebO/DEqsn4Zn/x48/Xr5iDy+IvRYApAJP/nnZewHrvyrfQtlZrdPvyMvn821rcgskXT8Iza55Dr/ge6BrXWf7dd9d/Lf9+SeJvGNNhFKasmV5Sh1LDHBUQiX/vWIcwiw+mDxUOWCIgicdvAQEB6NSpE1atWiXP3IiQJI5BgwbJf4ugJGakhg0bJv9c+nHeuY/bSl8rrhOPIAcPHoyuXbti3759+P3337F9+1/bdw4AACAASURBVHb58V/37t2rDFiiDBF4xEybOP7880959kqELYfD4VKZlQUssZ7r8ccfL3N7xMfH4/333y83xCl1H7Ec/xBgwPKPcT6/l6tGA/s/527tKh1/EbCar9qMhrkHzmvhVy2NeKWzEUUa3KJhTq9ZuLxBL9y3dDQ2pW3BzQk3YUq3J7H44E+4OeFGTF0z3aWANb3HVMzf9h7E2qjSM1irkv9Gi8jmSMk9jnt/G6X46IZZQnFL85sh+uH1Q8FHhGJGSKybSklJkddM9ezZU15XJQJWVTNY1QlYFosFL7zwghzSxKPFw4cPyzNTVc1gCeMVK1Zg27ZtchAU7RQL38WxefNml8oUAeuDDz6QZ9OCg4Oxc+dOfPrpp/IjTzGDlZmZibvv9vELDF6/mVihNwQYsLyhrLY6TmwEFvcAbAVqaxnb85+ACFhtVqxF3fyj55lMvCIAf9TX3gajIkw9d8kz+GLPV3h27UyEmkOx4LrPcLrgNL478IP8+K28gDW240O4p82dmL5uFlYmr8abvV+TP2Xz2pa5WLTvO8zvOxftarWR12D9dOhnDGh2I5Yd/Qu3t7wVkCR8uWeB/NhQqUNs3fDLgO9xYe0OShXpWjkKLXIXa7CcAcs5KyQWog8fPlwOWFWtwapOwEpOTpYfJ4owJx7DPfvss/IMlFizJX5X3iJ3J4pY2C4eUYo3Hh988MGStVHffvutS2WePHlS7pcIVE2bNsW8efPkdV8i3Im6xb+L8kVwE6FNLNYXRlzo7tptybMqFmDA8se7Q7zqLV755qFaARGwOvy1EjGFqee1sf9AC45r7DvEYi8psf7q7+Q1GL3sIblPky9+Ajc0649Hl09E3ZC4CgOWCGLiMWK/JtfI121J24LGEY3x4oZX8M72s98LFOd9f8MCJGYlyoved2XsQVpuGq5pdJVc5z8paxUb7ysaXIZv+pe/hYZilZxbkELbNJwbsJxbIohHhs59sCp7i7A6AUusmRL1ihmjLl26yI8NFy9eLD96FOvCKgtYgkGsrwoLC5Nnv5zHqVOnXCozMDBQfttQhDoxg3XvvffK68/EmjLxO7FoXiymF4vmxWPLZ555Rl7cz4MCNRVgwKqpoNauP7oE+GMIUHhaay33q/aKgNXtj18QYssu0+8cM9D7Ngtsbq539iXena2H4OGLxuDA6YMYvnQ0souK+yTWTF1W/9IyTSu0F+HVzW9gxrrZFTZZlHVv27swcdVT+CXx7P9QEDNdYgH67A1z8HiX8Viw7xu5zopmxmpiEhEQjnf6zsOVDfvUpBj3r63hRqPuV8grKECB6gowYFVXTqvXfdcNSFPuf8lrlUHt7RYB69Lff4DFXvYx7oY4A8ZfbkK2RnZwv6ftMDzV9XGItVFjlj1SEq7O9RcL1ysKQuLfRUh7aeMrWHZ0uRyeYoJq4frvB5YUkxDZFO9fOR/bT+3AhJVPYunNP3p0BktU3Dm2I5be/JP3byV+Ksf75qyRAtUQYMCqBppmL0n8FlgxEsg/qdku+EvDRcC6Yum3MDhsZbr8SVsj5nUwokgjW/T8OmAxusZ1KdMHMYN17nYM5wYs8bNYyP7+jo/w2uZ5eKfvXPRueAWMkgFbT26X3zYUoc15iLcTxdor8ShwQ+pGPNl1Ika3HwGjwYRPd32Ox1ZOUvzWqRUYjVcufxH9m1yreNkskAIU0L4AA5b2x9D1HnD2ynUrH5/5TvIIXPHbt5BgL9OS/10ViDWxZf/Nx0316+o71bkIvw/82a8N2HkKUKB8AQYsf7kzjv4CLBvKfa80Mt4fJN2N7r//ArOjsEyLr7zVgowAjXTCD5op9sUSbzGKRfw8KEABCpQWYMDyl/vhp75A0h/+0lvN9/OTY3eg47I/EWjPK+lLeqCE/jebUaiRx4OaHwQXOyAW6js3OXXxEp5GAQr4gQADlh8MMk5tAb7vAVhz/aG3uujjF0cH48I/l5dZ5L463oCneppwRhtfydHFOLjSiSBTEH4ZsFj+fA8PClCAAk4BBix/uBdWjgT2fgLY8v2ht7ro49dHBqLtX2vKzGC9296Itzpw+kptAyw+BH1r84F49fIX1dY0tocCFPChAAOWD/G9UrUtD/gwiru2ewVbuUq+OXwjmq/YhGBbTkmho64JwMba2tvBXTkV9ZZkMVpw+N49EGGLBwUoQAEhwICl9/tg9zvA+ieBvBN676mu+rc48To0WrkdobYzJf264jYLHw+qdJTjQuLweOdx8oeseVCAAhRgwPKHe+C77kDaGn/oqa76+POhq1F39R6EW7PkfqWESBh0oxn5fEKo2nH22cajqhVhwyjg3wKcwdLz+J/eA3zbGfjv0yR67qre+vbbwT6IX7ULgfbidXPLGhow9RITxKdyeKhTQHwLcdktS9A8MkGdDWSrKEABrwowYHmV28uVbZ4B/DsLKCyeBeGhHYE/DlyGxiu3lTR47kVGfNCO01dqHsFaQdEY3X4kxnV8WM3NZNsoQAEvCTBgeQnaJ9V83QoQs1g8NCewfH8P1F+1q6Tdw/oHYGcUF7irfSBbRbXEP4P/Unsz2T4KUMALAgxYXkD2SRWZ+4BFHQDr2Y0qfdIOVlotgdX7Lkbc6n0l1/YcYuH6q2pJeveiYHMwVgxaimYRTb1bMWujAAVUJ8CApbohUahB218F1j8NFJ19C02hklmMFwTW7u2EmL8PyTUdDpdw53Vm5Jq8UDGrqJFAqDkET3Z9HPe3v69G5fBiClBA+wIMWNofw/J78GNvIPlPvfZO9/3auKc9Iv85JvdzSRMDZl1sQjYXuGti3C+N74HFNyzURFvZSApQwHMCDFies/VdyQ4b8F4gYLf6rg2suUYCu3c2hXndabmMWd0tWMAX02rk6c2LTQYTjo9MhFHiSwnedGddFFCbAAOW2kZEifYkLwP+GMzNRZWw9FEZ+3c0hLQ+W6799hsCsC+CC9x9NBRuVxsTVAvvXfkWesX3dPtaXkABCuhHgAFLP2N5tiebpgFb5wCFmXrsnV/06eCOeDjWF7+g0G2oBVaDX3RbF52sHRSD+9rdgwmdH9VFf9gJClCgegIMWNVzU/dVP1wOpCxXdxvZukoFDm+Pg3VDIfZGSbjvGi5w19rtcln9S/Hd9V9rrdlsLwUooKAAA5aCmKop6oNQoOjsR4JV0y42xGWBY9tqo2CjDd8lGPBSFxPy+Aahy3ZqOFG8TXj0vv1qaArbQAEK+EiAActH8B6rNnMv8E0nfh7HY8DeKThlaxRyN0mY1sOCxdxSyTvoCtYSERCBP27+Gc0iOXgKsrIoCmhKgAFLU8PlQmMPLgRWjQbyT7pwMk9Rq8CJf8OQtdmMgTdZcDhMra1kuyoSiA6Mxpxes3Bjs/5EogAF/FSAAUtvA79xCrDtVaCw+BV/HtoUOLUlBCe3BsgL3HloU+DxLuMxsfM4bTaeraYABWoswIBVY0KVFSC2Zzjwlcoaxea4K5CxJQjLk4Ixpi8XuLtrp5bzb064Ud6ugQcFKOCfAgxYehv3BW2AjLMfCdZb9/ylP2IGa35eMF7ubEQRt2jQ5LAnRDbD+ttXabLtbDQFKFBzAQasmhuqq4QPwvn9QXWNSLVaI9ZgjQwPwV8Nq3U5L1KBQJglFEeGn/1gtwqaxCZQgAJeFGDA8iK2x6sSG4t+UgewFXq8KlbgWQERsC5tEoLUEM/Ww9I9J2AxWrDv7u0It/AtBc8ps2QKqFeAAUu9Y+N+y07vAr7vARRkuH8tr1CVQPK2MLRvHQKbpKpmsTFuCEQHRmHJTd+jRVRzN67iqRSggF4EGLD0MpKiHyl/Ab/exE/k6GBMt+4PRb/6ocgx66AzftqFOkG18f5Vb6NHve5+KsBuU8C/BRiw9DT+hxYBK+/nHlg6GNNlyaEYHBOKIqMOOuOnXagVGI2XL5uN65te56cC7DYF/FuAAUtP47/7PWDDU0DucT31yi/78mlWKB4MCfXLvuul01GBUZjW7Wnc0fp2vXSJ/aAABdwQYMByA0v1p25/Ffj3BSAnSfVNZQMrF3i1MBRTjAxYWr9Pnu8xDfe3H6H1brD9FKBANQQYsKqBptpLtswEdr4JZB9RbRPZMNcEXrCFYgYYsFzTUu9Zz3SbhEcuelC9DWTLKEABjwkwYHmM1gcFb5oG7H4fyD7sg8pZpZICLxeFYpqBAUtJU1+U9USXxzCh86O+qJp1UoACPhZgwPLxAChZ/emvr0B41hoY7PlKFsuyfCBwBhL22U3YCRP2woQjMBb/cRhxCtza3QdD4naVAQhAbUctbHtgo9vX8gIKUED7AgxY2h/Dkh4cf6sp4gyHdNQjdsUpkOWQYJQkGOGA2BorBUackMzYYDfIoat0AMuSz+DhawGj3Yjg/CAcGcfd3H09FqyfAr4QYMDyhbqH6kx5OwF1pQMeKp3FqlkgAwYEwAGxbZbYxz8FJqRIZmy2S2cDmMOIwzAinwHMK0NpdpgRY4vGzge3eKU+VkIBCqhLgAFLXeNRo9Ykv9MK9Rx7alQGL9afQCEk5MIAMxwIhB05MMgBLFkyY1OpAHb4v5kwm/4IfNIjg01CRGEEDj7Kj6/7ZABYKQV8LMCA5eMBULL6pHc7IM62HUbJrmSxLEvnAiJwWQGYAITAjnQ5gJlxCCZsFwEMxTNf4lHkMXDnU1dvB/GIsIUlAX+P+MvVS3geBSigIwEGLB0N5rEPuiO2YD3MBs5B6GhYfd6VXEiwQYIJDvkx5AkYcRwm7BYL8O2G4vD1XwBL5QL8kvGS7BIa2Rtg84NrfT6GbAAFKOB9AQYs75t7rMYjn16Futl/wGzgDJbHkFnweQKZMMjzWmIBvpgFS4MRqZIJOx1G7BGL8EsFMDE75jeHHWhnaI2Vo5f5TZfZUQpQ4KwAA5aO7obDX9+GeqcWwGx06KhX7IrWBdIdRgRIjpI3IJNhxEnJjPXlvAEptqfQyyFmsK6v1Q8fDX5XL11iPyhAATcEGLDcwFL7qYmLH0TDlDdg0M9/R6mdnO1TQKC8NyDFAvzy3oAs0FIAcwD31LsTc26arYASi6AABbQmwICltRGrpL2Jv01Fw0NTGLB0NKb+3pXiNyCl/96AdMhvQCZX8gakqh6OO4DxTR/Gk9c87u/DyP5TwC8FGLB0NOwiYMXtn4pAEx8R6mhY2ZVKBETgEq90iDVg4g1Iscu9eAMyESZsO+cNyCRvvwFZ5MBjLcdi0tUTOYYUoIAfCjBg6WjQRcCK2DkVUcEMWDoaVnalBgLONyAN8h5gxW9ApsKEXeW8AZmm8AJ8R44DEy5gwKrB8PFSCmhagAFL08NXtvEiYBk2TUHDaB11il2hgAcFsmCQY9W5b0Bu/G8BfuktKMRaMVcPk2RCYXoBJnYaxxksV9F4HgV0JsCApaMBFQErb80UtIgzwShvHcmDAhSoiYDzDUixB5iYFy79DUjnzvfOPcCySy3AN8OM/NQ8PN59PANWTQaA11JAwwIMWBoevHObLgLWyeVTcGEDCSYDHxPqaGjZFZUKiFkt8f1HsQGr+AakWIAvvgG51SZh6uEAjL18AgOWSseOzaKApwUYsDwt7MXyRcBK/G0KLmsOSNyqwYvyrIoCZQXE/7yJ3x2F/109kQGLNwcF/FSAAUtHA+8MWJ0aGRAWoKoX1nWkzK5QoGqBMwVAy0MMWFVL8QwK6FeAAUtHY+sMWM1qA/G1AmGw5+uod+wKBbQhkGeTkJbpQPc0BixtjBhbSQHPCDBgecbVJ6U6A1ZMKNCqrgkmiQvdfTIQrNSvBXKtwN40Cf2yIvmI0K/vBHbe3wUYsHR0BzgDlskA9GjGdVg6Glp2RUMCDgew7ICEO60MWBoaNjaVAooLMGApTuq7Ap0BS7SgcyMJoQF8k9B3o8Ga/VUgKx/454iEe+wMWP56D7DfFBACDFg6ug9KB6xGtYDGtYyQ5A+J8KAABbwhUGAHkjOAvacYsLzhzToooGYBBiw1j46bbSsdsMICgQvrSzByPyw3FXk6BaovUGgDtiUBJ/MZsKqvyCspoA8BBix9jKPciy1vXoHTB/4q6VH3phIC+OFnHY0wu6J2gQIr8M9BoADFAevChJ74+YHFam8220cBCnhAgAHLA6i+KjJx6TQk/vpMSfXydg3RFhgcYo9pHhSggCcFrA4g5TRw4MTZgNWtVR98M3KBJ6tl2RSggEoFGLBUOjDVadaRZTPlndzt1gL58vBAoH19A0wGbjpaHU9eQwF3BMTjwe1JgFjk7pzBGnfdZIzr84g7xfBcClBAJwIMWDoZSNGNYytfxdG/XkBBZlJJry5uYkCQmQFLR8PMrqhUIKcQWJ9Y3DgRsMaY6qJj88vw9fDPVdpiNosCFPCkAAOWJ3W9XHbKuvdwaMlTKDxzvKTmhtFAo9oWGPmY0Mujwer8SSDPBqRkAEfSzwascUFNMKH/VAy7+A5/omBfKUCB/wQYsHR0K5zYugh7F92PopyTJb0KMAHdmnDTUR0NM7uiQgGxueiaQ4BY5O6cwbrfWAf9Ot6Gube9qsIWs0kUoICnBRiwPC3sxfLFG4TbP7wJ1rzMMrW2izcgJoSPCb04FKzKjwQKHRJO5ziwM/lsp8UjwhGIxhM3TsfoS0f5kQa7SgEKOAUYsHR0L+Sm7cKm13vAmpdRpldRwUC7eAlGiTu762i42RWVCIjF7btSgIzcsgFLrMH6cewytIptqZKWshkUoIA3BRiwvKnt4bqs+Zn4+5k6sNvO35aha2MJwRYGLA8PAYv3Q4EzBcDGw2U7LmawxCPCDZN3oFZILT9UYZcpQAEGLJ3dAysnhcJWmHNer2LDgeaxRpgkfjpHZ0PO7vhQQHwa52AakJp1fsC61xGFpJdO+bB1rJoCFPClAAOWL/U9UPe6WS2Re2JvuSV3ayohkDu7e0CdRfqrQL4VWHPw/N6LGaxRhtpInJ3qrzTsNwX8XoABS2e3wM5Pb0fali/L7VW9CKBxHQssEnd219mwszs+EMi3AUdOAsll3ymRWyIC1tz6vbH4kd990DJWSQEKqEGAAUsNo6BgG8QHn4+teBliPVZ5R7emBgSa+EahguQsyk8F8oqAtYfK77wIWL91HIWXhrzppzrsNgUowICls3vgxNaF2LtodJm9sEp3MS4caBZrhlkq0lnP2R0KeE8gzyrh8EkHjp+z9srZAhGwEq95AaP6jvNeo1gTBSigKgEGLFUNR80bk3diLza+2gXW/Ar+Pz+Azo0lhPKNwppjswS/FcguNGBDYsUzwSJgWYZ9hyva3+C3Ruw4BfxdgAFLh3fAykkhsBWW2pTnnD7WCgFa15Ng8tS+WNf9DsT3KVurrQDYPAM4tBDo9Q5QuytgMAK5KcD6p4E9758/Ev2XAfWuOPvvGTuBBW2BqDZA78+B6AuAzH3AP2OBo0uAViOACx8HNjwN7Of333R4a6uiS1a7AbtS7Dh1/su6Z9tnDsTlz+epor1sBAUo4BsBBizfuHu01s1v9ERm4upK62hfX0JUiBGS479ve3iqReYwQAQlcfzYG7j0bSC2G/DPOCBzD9BzHhAUB/x6A5BZ6u1Hcd2AtUDKSmDlOTthd54GtLgbWD8J6PQMkLSs+JzrlwOFmcVl8aCABwQckgmnsu3YnlT5OsbIZpfhwtF/eaAFLJICFNCKAAOWVkbKjXYmLp2GI3/MgN1aUOFVwRaga2M3Cq3uqd1eAhKGFM8yHSjn7UYRllqPBP5+pOzv618J9HwT2DUf+Hd22dp7vQvEdi+ezRKzZeI4vBho/yiw9vHy66lu+3kdBc4RWJcI5FbyIq4pMBz1LxuHxldOph0FKODHAgxYOhz80/uXYfvHg2DNTa+0d42igQYxZpjgoQXvES2Aq78vfoxX0aySCFEiTP1xO3Bi/dn2tv0f0GkKIBkASwSQlwZsfQHYOgc4dwYr+S8gshWQmwz8fpsOR5RdUoOADSYcOWnF4cr/YwVLeF20HvIpohJ6q6HZbAMFKOAjAQYsH8F7slqHw4YVEwPhsFf9+K9LYwOCA02Q7B7YG+vCJ4B2/wPWPFb+mqhmg4FuLwJ7PwLWP1mWRPy7eAwo1lPtfBPo+BTQ/E5g5Wgg7zhwxadArQ7F4S3xW6DZbcDRX4EWdwGSBOz9+PxHi55EZ9m6F8gtlLAuserPTUlGM3o9nwdJrDHkQQEK+K0AA5ZOh37LW71xev+fVfYuMhi4wFMfghaP7wKigR8uA4rOlG1Lg2uL11+lrAD+uqvKdsrhqvscYPvrwKZpZ8+X13j9AWQdKF70nrEDyD0ONLoe+PMu4PjKqsvmGRSoQsDmALYlAacrfnekpIToFleh/chfaUoBCvi5AAOWTm+AY6tew+HfpqKoiseEovvN6phQL1KCUclHhbW7AH2/ApL/BJYPL6vcajjQYWLxonbxaPDc8FXemIiAdfFsYPN0YMcbZ88Qs2St7gU2Tit+pLj/s+JZra7PA+ueAPZ9otMRZre8JWBFAJLTC3DwZNU1moOj0ejKZ1D/0oeqPplnUIACuhZgwNLp8Oad3IcNcy4q98PP5XVZPCoMsSi4w7tY2C4WuG97uewi9Tb3A52fA1L+Av66p+JwJdZmNbimOJwlLwO6vQDUvxr4YzAgtmsQh1jjJULcqX+B1Q8CN/3DGSyd3s++6pbDYEZOvq3SPa9Kt81oCUHnRzcjKKa5r5rMeilAAZUIMGCpZCA80Yx1s1sjN223S0WHBQKdGrp0qmsndZwMtHsQ+OfRsrNIN64GYi8pW4aYwVo1pvjfxGNAseZKvHHY/WWg3uWAwQxk7i9+NLjv07PXisXuYu2VeBSYtgbo/CxwwSOAwQTsfg9Y/T/X2sqzKFCJwMYjwJl814iC67RC1wm7XDuZZ1GAAroWYMDS8fAe/mOG/JjQbnNtAXt8JNCktgEmScGZLB37smv6FrA6DDh0wo6k06710xgQhoa9H0ejPpNcu4BnUYACuhZgwNLx8Oae2IONL3esdFf3c7vfpq4BtcJMMMK1UKZjPnbNjwUcMODEGWBniuv/Y8NoCUWnsRsQXLulH8ux6xSggFOAAUvn98Km17sj6/Aat3opb90QIHZ599D+WG61hidTwLsCDsmM3AIb1lfyrcHyWhTeqBs6PviPdxvL2ihAAdUKMGCpdmiUaVjK2ndw8OcnUZRzwuUCQyxAx4aA0eDyJTyRAroREFsybDoM5LgxiRsQXg+Nr56CuheP0I0DO0IBCtRMgAGrZn6qv9pelIdVT0dV+tmc8joREwq0qQsYJNV3kQ2kgGICIlztSgFOZrtXpMEUiJ7PZsBgDnTvQp5NAQroVoABS7dDe7Zj+759EGImq7JvE5bHwEXvfnBzsIslAu4uandeaAqMQGynO9F8wOvUpAAFKFAiwIDlBzdDdvIWbH6jp8t7YpUmaRoDxEcZYOSbhX5wp/hvF60OM1IyHTiQVvXnpc5VEm8PXjRmBULrXei/gOw5BShwngADlp/cFP++fSUy9v1erd62rmtATJgBRrj/Xz7VqpAXUcCLAuIjzifP2LHLjTcGSzcvqnlfdBi11IstZlUUoIAWBBiwtDBKCrQxffcv2Pn5UFhd+HROedW1izcgKoTbNygwFCxCRQJiO4ZTOcD2JNe3YyjdfFNwNNoM/QzRLa9RUa/YFApQQA0CDFhqGAUvtWHTa92QdWRttWtrX9+AiBAzjI6CapfBCymgFgGbFIAzuYXYctRR7SaFN7wYHR9ybxuUalfGCylAAU0JMGBparhq1tiT27/DngUjUJTjwldrK6iqQwMDwoMtMDpc/HZIzZrMqyngEQGbFIgzeVZsOVL9x97mkBi0HPQOYtrd5JE2slAKUEDbAgxY2h4/t1tf01ksUeGFDU0ICzJyJsttfV6gBgF55irPhn+PWFHduSujORgh9dpzY1E1DCjbQAGVCjBgqXRgPNWs9N1LsPOzIbDmufiBtQoackG8AZEhRhjB3d49NVYsV3kBG8zIzLVj6zFbjQo3h9ZG68EfIbrVtTUqhxdTgAL6FWDA0u/YVtizbe/1R8a+P2C31uwxX9t6BkSH8u1CP7yFNNll8bZgerYdO5Krt6Dd2WmxqWhU8z64YPiPmnRgoylAAe8IMGB5x1lVtZw5tgGb514Ke1HNApboVItYIDac+2SpaoDZmPMErA6j/PHmPcdrNnMlCha7tV80ZhXC6neiNAUoQIEKBRiw/PTm2LtoNI6vex92mxsfXKvAqlEtoGG0BKNU3RUtfjoI7LZXBGwOCUfSHTh8qubViU1FYzvegRYD59W8MJZAAQroWoABS9fDW3HnrPlZWDO9UY3XYjlrqBsBtKgDSPx2oZ/eUerstsMB7E0DUjKVaZ8pKArdn0yEMTBcmQJZCgUooFsBBizdDm3VHRMzWAd+fAxF1dx89NwaooLFB6IlmExGSI7qv/5edct5BgUqF3BIJlitNuxMcSAjVxktc3A0ml3/IuK63KNMgSyFAhTQtQADlq6Ht+rObXvvOmTsW1bjBe/OmgLNQNt6RgQHiMXvfMOw6hHgGUoLiDcFcwrs2JlsQ75CtyAXtis9SiyPAvoXYMDS/xhX2sO8k/uw7oW2cNgU+m+i/2prGWdE7TAHTPxItJ/fYd7tvtVhQNoZCXsVWMxeuuWS0Yyuj+1EUEyCdzvE2ihAAc0KMGBpduiUa3jS3/OQ+MtkFOUqsAq4VLPEuqyWscq1kyVRoCIBh2SG5CjCnlTl1ls567KE1kHjq6ag3iWjOQAUoAAFXBZgwHKZSt8nbv/wZqTv/hl2q7LfGQwNAFrXlRBoER+KVnaWTN8jwt65KmCHEXmFDuxKsSNb2dsXpsAIRCb0Rru7v3G1OTyPAhSggCzAgMUbQRYoyk7D2tmtYM3N8IhI0xggPlKC0cCtHDwC7KeFii0YjmcZsC+15vtblUcodmzvOn4HxN88KEABCrgjwIDljpbOzz21rEuJrwAAEltJREFU80fs+ORW2IvyPNLT6BCxMakEs1l8LFrhqQaPtJiFqlVAfE+wqKgQe1MdSM/xTCuNlhC0ueNL1GrT3zMVsFQKUEDXAgxYuh5e9zuXuPRZJK18RbGtG85tgdgnK6GOEXFhds5muT88vAKAzS7h+BkD9qfZIPa58sQhNhSt3/NBNLl2uieKZ5kUoIAfCDBg+cEgu9vF7R8OwOn9yyA2I/XUIfbMah4rIcAsPhjNPbM85ayncq0wo6DQhv1pdsX2tirPxxQYjsiEPlx3paebh32hgA8EGLB8gK72Km2FOdj4ckfknz7qsceFToNG0UCTGEBsDMnNSdV+Z/imfc5749BJ4HC6Z9tgMAchMLIhOo3dCPGIkAcFKECB6gowYFVXTufXZadsxabXunk8YAnGIAvQNMYAMatlMth1LsvuuSNgcxhwOhfYf8KOvJp/NrPKqkWo6vjg3wip277Kc3kCBShAgcoEGLB4f1QoIBa9b/9oIBwKfBDaFWaxCL5pjIQAiwlmiVs6uGKm13NsDiPyioCDJ2weW8R+rp3Yrb3tXQtRq/V1emVlvyhAAS8KMGB5EVuLVaWsfRf7Fz8KW8EZrzVfbFDaJEaCwWiGCV6YtvBaz1hRVQJinZXdZsWhkw7FPtBcVZ3i92K/K/GdwboX3+fK6TyHAhSgQJUCDFhVEvGEI8tm4ujyF1GUo+xO71XJ1o8CGtcCDAYjDPDMPkdVtYG/946AFRbAVojEdOCYZ7Ziq7Aj5pBaaHD5Y2h4xUTvdJa1UIACfiHAgOUXw1zzTh5a8iRS1r2PwjPHa16YGyWIbR0aRAENoxm03GDTzKliF3a73Y4j6Q4czYDHtl2oCMRoCUW97iPR7PqXNGPGhlKAAtoQYMDSxjipopXiUWHqps/kXd+9fUgA4uWgJcFgMMHENVreHgJF67M5TLDbbTic7kCSCFaKlu5aYWKvq7hOd6L5zXNdu4BnUYACFHBDgAHLDSyeCuxdeD9SN3/u1TVZ57rHhQMNog0IMANGoxGSnQvitXBvOgxm2Gw25BcBx9LtOO65bdaq5AgIr4daba5Hi1veqvJcnkABClCgOgIMWNVR8/Nr9i4ajdRNn8JWkO1TCbGtQ/1oI6KCbIDBDIODQcunA1JB5XbJDNiLkJ5rQFKGZzcJdaX/lrC6qHPhrUi48RVXTuc5FKAABaolwIBVLTZetP/7hyHeMLQV5vocI9AMiFkt8TFpyWCASeKCeJ8PiviAuMMEh92G5NMOebZKzFz5+hAfba7b5R40vW6Wr5vC+ilAAZ0LMGDpfIA92b3DS5/F0RVzYM077clq3Co7JhSIizAgJsQOG8wwQgX/re5WD7R9stM8PdeI5NM2nPTtJGcZTFNQJBr0ehSNrnxa28hsPQUooAkBBixNDJN6G5m06g0c/PlxiM/rqOkwG4Ha/4Wt0AA7HJIFRu6p5ZEhssECyVGI7AIDjmfacSIbKFLZJKLBHIhm/V9AfI//ecSAhVKAAhQ4V4ABi/dEjQXStnyFnZ/d7v137F1suXiEGBMC1IkwIsxig10y8QPTLtpVdFoRAmByFOBMgQFpWXZ5pipfrd/sliS0ueNL1Olwaw17zcspQAEKuC7AgOW6Fc+sRCDz0Crs+ORWWHMzYLfmq9bKYgTEJ3nqhEuIDHLA7jDCYDTC4OCO8VUNmlVYwYaMPCNOZBV/wqZQZTNVpfsgPn0jHgu2HbYAEU16VtU9/p4CFKCAogIMWIpy+ndhBaePyt8uzDt1ANbcdE1gRAZD/sh0rVADQix2iP2ZjAZAcqh1OsY7rHZDoPzJGqNkRW6hASezi9/+Ex9e1sJhCo5CcO1WaHvnVwiIbKCFJrONFKCAzgQYsHQ2oGrozp6vhyPt3wU+3SurOg4mAxARVPwn+r/AZXcYIEkGGKDvwGWTLHDYrWJfdWQXGpCRY0dmHuQ/Vnt1NH13jTkkBrXbD0KLgfN81wjWTAEK+L0AA5bf3wKeAUhaPRdiKwfxmr6Wj/BAICwQCA0AIoMlBJkdKLIbIInvI4o/dvU+Di3P3SGZYHNIgN0Gk8GOPKsBWbl2ZOUDZ/Ih/63lQzKY5P2t4nuM0XI32HYKUEAHAgxYOhhEtXYh89Bq7P7qbhSeSdXcbFZFpuKTPSEBQIgFCA4AQgONCLE4EGC0y597ccAAh2SUZ4IkH36g2goz4BBtEH8cKLAZkFNgQE6+eOQH5Ig/Bb75RI0n7lfx2RtLWCxaDf4QEY17eKIKlkkBClDALQEGLLe4eLK7AnZrAfYsGIH0XT+hSCPrstzto/P8ABMg3lgUf5f8MRsQHCDBKNlhNogPVjvkVGN3iNgj4hogPmgNOQYV/+z8y/mBPvGb4sMhfwxZ/GyQ5P8DNrskP8KzOUR4sqHQChSU+iM29xQ/6/kwBoSidrub0eLWd2AwWvTcVfaNAhTQkAADloYGS8tNPb7hQ+xdNEaeVVHzW4beMBaL6MV6L/G3+GOQiv+IoPVfxCpphjwrJgcywC4HKRGqitdFib/9+RBvCYqd+5vfPA9xne/yZwr2nQIUUKEAA5YKB0WvTcrPSJQ/Fi22dFDbxqR6Nddrv8zB0Qhv3APNB7yOwKhGeu0m+0UBCmhYgAFLw4On1aYnr5mP/d89LD/yEo8QeVDAVQFTYIT8tmOzG+agXreRrl7G8yhAAQp4XYABy+vkrFAIFGQm4cAP45C+51dVfcuQo6NeATFrFdXiSjS7/iUERMSrt6FsGQUoQAGxnNbhECs8eFDANwInt3+H/YsfhTUvg0HLN0Og+lrFbuymoCgk3DAHMe1uUn172UAKUIACQoABi/eBKgQO/zEDib9OhtjHiI8NVTEkPm+EwRQAh82KxtdMQ6M+k3zeHjaAAhSggDsCDFjuaPFcjwqIT+0c+uVpeRd4e5FGvsniURH/LNxgDoQkGVG7/S1ocs2z/NSNf94G7DUFNC/AgKX5IdRfB7KOrEPiL08j68haWPMz9ddB9qhcAYM5CEZLMMIbdkOjKycjvGFXSlGAAhTQrAADlmaHTv8Nz9i7FIlLn0XO8e3yGi0e+hUQa6xC4y9Co96PywvZeVCAAhTQugADltZH0A/an757CQ4vex45yVs5o6Wz8RbbLoTUa49GvZ9AdKtrddY7docCFPBnAQYsfx59jfU9Y/8yHP1zNk4fXMk1Whobu9LNLd6B3YiIJj3R4IoJiEroreHesOkUoAAFyhdgwOKdoTmB7KRNOLbyNRzf8BHEd+hsBdma64M/NtgcXEv+HmVc52Gof+lDCI3v6I8M7DMFKOAnAgxYfjLQeuxm4ZlUpKx7D0mr5wIOG8TPPNQnYAmLBSQj4nuMQd2uwyH/zIMCFKCAzgUYsHQ+wP7SvZPbvkHKuveRse93SEYLbAVn/KXrquynMSAMDlsBoppfibpd70XMBTersp1sFAUoQAFPCTBgeUqW5fpEID/jMNI2f47kf+bLbx7arfncuNRLIyE2BhXrq8QbgfW6j0Sdi4bwQ8xesmc1FKCA+gQYsNQ3JmyRQgJZh9fgxNaFSN34ifyBYFthrhy4eCgnID5jIxnNkCAhttOd8uag4Y26KVcBS6IABSigUQEGLI0OHJvtnsDpgytwasdipG3+AraiXDjsNj5GdI+w5Gzx+E+8BSi2WBCBqlbbGxDZtFc1S+NlFKAABfQpwIClz3FlryoRyE7ajPTdv+DEtkXITt4iBwXxdhuPigXMwdHyHmSh9S5E7fYDEd3yGnljUB4UoAAFKFC+AAMW7wy/FhDrtDL2LcPpA3/i1K6f5DcRxedainJO+a1L8TqqSDlQWcLiUKt1P0Q2uwJRzfvI/86DAhSgAAWqFmDAqtqIZ/iRQEFmEjITVyMr8W+IjU1zUrbDFBQBu1i/ZSvUpYTYS8xgDEBRXjpC4tohKqEPwht3R0TjHgiIiNdln9kpClCAAp4WYMDytDDL17SAw1aIM8c24syxTchO3ozMQ6uQd+og5HVIkgSHrQjW/CxN9NESWgcOhw0OhwO2/CwExSQgrEEXhDe8GGH1OyKsfmd5wToPClCAAhSouQADVs0NWYIfCuSm7UZu2i7kpu1B7om9yD62Efmnj8KWnymHL0gSxLYF9qI8rwUwUZ94hGe3FgAiRBWcgSm4FgKjGiCkbgcE126B4DotEVynNYLrtPLDUWOXKUABCnhPgAHLe9asyQ8ExDYQ+RlHUJB5DIWZSSjISkFRdioKs08g78ReWAuy5E/72Atziv+2Fclv5Dn/AAY5nMmHwwHALr/x6PwjQpTREgKDJVj+TJB4hGcJqwtLaG2YQ2MREF4Xloh4BETUR2BUQ3lfKh4UoAAFKOB9AQYs75uzRgqUERCzXGLWSTyOlIOUwy7/XpIMkAwm+bGdvImnOYhy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P4PeLdClydh1VIAAAAASUVORK5CYII="/>
          <p:cNvSpPr>
            <a:spLocks noChangeAspect="1" noChangeArrowheads="1"/>
          </p:cNvSpPr>
          <p:nvPr/>
        </p:nvSpPr>
        <p:spPr bwMode="auto">
          <a:xfrm>
            <a:off x="460375" y="1603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2" descr="data:image/png;base64,iVBORw0KGgoAAAANSUhEUgAAAlUAAAFzCAYAAAAXG/wEAAAgAElEQVR4Xu3dBZgd1cHG8ffKum82rkQIDVoSIEGLfUVaCqXBtSmB4lDcSXAoLsVdirYpxa1AgBBiEHffyCabrMuV7zmzbIis3L07d+/cuf95Hj5KM3Pkdw5P3+/MuWc84XA4LC4EEEAAAQQQQACBdgl4CFXt8uNhBBBAAAEEEEDAEiBUMREQQAABBBBAAAEbBAhVNiBSBAIIIIAAAgggQKhiDiCAAAIIIIAAAjYIEKpsQKQIBBBAAAEEEECAUMUcQAABBBBAAAEEbBAgVNmASBEIIIAAAggggAChijmAAAIIIIAAAgjYIECosgGRIhBAAAEEEEAAAUIVcwABBBBAAAEEELBBgFBlAyJFIIAAAggggAAChCrmAAIIIIAAAgggYIMAocoGRIpAAAEEEEAAAQQIVcwBBBBAAAEEEEDABgFClQ2IFIEAAggggAACCBCqmAMIIIAAAggggIANAoQqGxApAgEEEEAAAQQQIFQxBxBAAAEEEEAAARsECFU2IFIEAggggAACCCBAqGIOIIAAAggggAACNggQqmxApAgEEEAAAQQQQIBQxRxAAAEEEEAAAQRsECBU2YBIEQgggAACCCCAAKGKOYAAAggggAACCNggQKiyAZEiEEAAAQQQQAABQhVzAAEEEEAAAQQQsEGAUGUDIkUggAACCCCAAAKEKuYAAggggAACCCBggwChygZEikAAAQQQQAABBAhVzAEEEEAAAQQQQMAGAUKVDYgUgQACCCCAAAIIEKqYAwgggAACCCCAgA0ChCobECkCAQQQQAABBBAgVDEHEEAAAQQQQAABGwQIVTYgUgQCCCCAAAIIIECoYg4ggAACCCCAAAI2CBCqbECkCAQQQAABBBBAgFDFHEAAAQQQQAABBGwQIFTZgEgRCCCAAAIIIIAAoYo5gAACCCCAAAII2CBAqLIBkSIQQAABBBBAAAFCFXMAAQQQQAABBBCwQYBQZQMiRSCAAAIIIIAAAoQq5gACCCCAAAIIIGCDAKHKBkSKQAABBBBAAAEECFXMAQQQQAABBBBAwAYBQpUNiBSBAAIIIIAAAggQqpgDCCCAAAIIIICADQKEKhsQKQIBBBBAAAEEECBUMQcQQAABBBBAAAEbBAhVNiBSBAIIIIAAAgggQKhiDiCAAAIIIIAAAjYIEKpsQKQIBBBAAAEEEECAUMUcQAABBBBAAAEEbBAgVNmASBEIIIAAAggggAChijmAAAIIIIAAAgjYIECosgGRIhBAAAEEEEAAAUIVcwABBBBAAAEEELBBgFBlAyJFIIAAAggggAAChCrmAAIIIIAAAgggYIMAocoGRIpAAAEEEEAAAQQIVcwBBBBAAAEEEEDABgFClQ2IFIEAAggggAACCBCqmAMIIIAAAggggIANAoQqGxApAgEEEEAAAQQQIFQxBxBAAAEEEEAAARsECFU2IFIEAggggAACCCBAqGIOIIAAAggggAACNggQqmxApAgEEEAAAQQQQIBQxRxAAAEEEEAAAQRsECBU2YBIEQgggECsBb6bWaZx40s0dX6F1myot6rrkp+i3QZm66h9ijR8SG6sm0D5CCDQigChiimCAAIIOFzgiXeL9cR/VrbYytG/76HRv+ve5D0TJkzQSSedpN1220277rqrnn/+ed1xxx0aOXJkm3oeDof11ltvyePx6Nhjj23Ts9yMQDIIEKqSYZTpIwIIJKyAWaE6/4F5EbX/4YsGNbliZULVa6+9pttuu00ZGRl64403rPLaEqqCwaBef/11jR07VjfffHObno2o8dyEgAsECFUuGES6gAAC7hW45smF+uiH0og6+H/DCnTbWf23udeOUPXwww+rtLRU3bt3V15eHqEqohHhpmQTIFQl24jTXwQQSCiBI678cdMeqtYabvZYvXfnLjEJVbW1tUpNTdWbb77Z5lWu1trNnyPgFgFClVtGkn4ggIArBYadPalN/frh8aExCVWNhUbz6rBNHeBmBBJYgFCVwINH0xFAwP0C8QhVd911lx5//HEL9+yzz9YVV1yxCZpQ5f45Rw+jFyBURW/HkwgggEDMBZzy+o+VqpgPNRW4QIBQ5YJBpAsIIOBeAadsVCdUuXeO0TP7BAhV9llSEgIIIGC7QCyPVDjkkEN02WWX6eqrr9bAgQMjajuv/yJi4qYkFSBUJenA020EEEgcgcgO/+yu0b/r0WSnmjtS4U9/+pM+/PBD7bjjjurdu3figNBSBBwqQKhy6MDQrCQQCFRLoVopWCeFg1I4pLX1Xbbo+PqyevXrlq60VG8SgNDFlgTa85ma5k5UP/roozVu3DgdccQR1qGgXAgg0D4BQlX7/HgagQaBYI1UsVSqWCZVrZSqiqWq1VLVcql8iVRfJtVXSPWVUqBKCtZKXp/kafzLq2CgTs8Wn6nn1p4tj6eh2Jq6kHxej8JhKT3Vq7QUj3Ky/AoEwgoEwzpgtzz5vR7t0DdLB/qmy9+lp/zdesqTms7IIIAAAgh0sAChqoPBqS7BBTbMlkpnSRvnSCWTpQ1zpMoVUt0GKTVP8ngbgpIJWXUb29zZJ1aO1hPFo9v0nN/n0ZM/HaOMVMnn8ypUVSFfboH8XXsqddDOSu3dXyl9Bim13/ZK6TuoTWVzMwIIIIBA5AKEqsituDOZBEJ10tpJDcFp3RRp1XipbIHkz2pYYTKrTma1yeYrmlCVHSzX47NOkD9c32RrvFm58vj9CgcDCtdUyd9zO6UP2V1pQ4YqbfAuStthN3n8KTb3hOIQQACB5BMgVCXfmNPjpgTMatPq8dLqb6TlHzesRpmVJxOgatZ1mFk0oWpw1QxdvehaZYSq2tROX16hdX+wrFSp/X+ljGH7K33nPZS+817yd+7eprK4GQEEEEBAIlQxC5JToLZUWvmZtPJzael7UvWqhlWompK4ekQTqg5a/75OL35M6aGadrXd7MPyZmQqVFMlX6euyhpxqDKG7quMofvLm5PXrrJ5GAEEEEgGAUJVMowyfWwQKJkiLf9AWviWtG6alN5JqiuTgtWOEYomVJ2++gkdsabhI7d2X96sHCtkpQ3aWVm/+b0yhx+stO13trsaykMAAQRcIUCocsUw0olmBYq/lJaMk+a/KgV+3gcVg71Qdo1ANKHq9oUXqn/lbLua0Gw5JmDJ65XZo5V94FHK2u9wpe82Iub1UgECCCCQKAKEqkQZKdoZucCa76SFb0rzXpRCgZ+PMGjfq7HIK2/fndGEqqdmjVROoO2/NGxPS63XgR6vtQE+57fHKeugo5S+47D2FMmzrQhUTfhM5f99RTXTJiiwdqV1t79zD6XvupdyjjxJmXsdhCECCMRZgFAV5wGgepsEKpZI81+R5jwrVa9p+GWeOdYgwa62hiqzj+qZmcfIZw4PjdPlSU2T+cubk6/co09XzqHHyt+N07ntHI71T9+l0qfvbLHIwlFXqmDUFc3e88MPP+iGG27Q4sWLddppp+nCCy9UZmamdX9Lf7Z5gdGWEc/yf/zxR11//fWaPXu2zGGn5pM8+fn52zjFum92zgfKcq4Aocq5Y0PLIhFY9LY063Fp5ReSL02qL4/kKcfe09ZQNaB6rm5YeLnSQ87YF+bNzFY4UG/9kjD396co64DfOdY6URpmVqiKLxkZUXO73/dGkytWS5cu1T333GMFim7dumnq1KkyYcOEq2XLljX7Z57GU2glRVtGPMuvqKjQrbfeqvPOO0+9evXSxx9/rCVLluiss87awjPWfYto8LjJFQKEKlcMY5J1onq1NPtpacYjkjlPKs6/2LNTv62hav8Nn2jUigeUbj5347DLV9hFHq9XuceOUu7vT5WvsLPDWpgYzVl9w19U8ck7ETU2+5Bj1HXMU9vc+/nnn2vixIm64oqGlazS0lIrbFx33XWaMmVKs3+2+YpOtGXEs/ySkhLdfvvtVmgsKCjQ1t9AbISKdd8iGjxucoUAocoVw5gknTAHcU5/UJr7gpSSnfCrUk2NWltD1Umrn9Ef1rzm6AlgzsMKblyvnCNOVN5xo5W2/S6Obq/TGrfkDztv2kPVWtvMHqu+//4polB1+eWX69prr7VeB24duBr/bLvttttUVlPBI5Iy4ll+UVFRRCtVse5ba+PGn7tHgFDlnrF0b09WfCZNu0ta/bUUCibkXqlIB6etoeqWRZdqUMX0SIuP633W9wi9HmXsOkL5p1yojKH7xbU9iVL5gr07tampA77Z9rBa83rr0Ucf1ZVXXqm8vDy9+eabeuyxx/Tkk08qNTW12T8bOHDgprqjLSPe5ZvVqUsuuUSrV6/Wb37zG91xxx3q3HnLVdNY961NA8jNCS1AqEro4XN545e9L025XVr/Y1Tf0UtEnbaGqn/MPkkF9fE9sDQaZ292rtIG7qj80y6xzr7ial7AjlAVDodlVmPMRnVzmT1FJmzceOON6tKlS7N/1rVr100Ni7aMeJZvXnM+99xz1mvO7OxszZw5Uy+88ILl0LhJ33Qw1n1jfiePAKEqecY6cXpqPhMzeaxUOl0yJ58n0dWWUGV+8ffy9CPkUThhhcwvBs1hogWnXayMPX6TsP2IZcPteP23dfvM5nGzUmVe/2VlZW3xxy392eY3RltGR5b/2WefadasWVvsJbvsssusDfubr8LZ5RNp32I5Xyg7vgKEqvj6U/vmAmu+lyaPafj+XpKFqUaGtoSqPjWLNHbBxY755V+0k9mTliFveobSdhqmwjMvV9qQ3aMtypXP2bFR3RwncPfdd+uWW26xVqb+97//ac2aNTrhhBOsowaa+7PNQaMtI57lm7pfffVV6/Wf2XRvVqqeeOIJjR07Vjk5OZu6F+u+uXJi0qkmBQhVTIz4C1QslX64oeHAznDIUZ+N6WictoSqERv/p9Er7ldmsLKjmxmT+jxp6davBbMOPEqFZ10jf9eeMakn0Qq140gF83rrvffes34JV1VVpdGjR+uMM85Qenq69eqruT8zr88aV3YGDBgQVRnxLN/U/dVXX1n7qBYsWKARI0ZYr/769+9v/QIyln0z8+yuu+6S2ew/cuRIVVdXW/7mGAuzSjZ//vwtfpmYaPOS9jYtQKhiZsRXYMptDYHKm+LqDeiRIrclVP1pzYsaufrFSItOmPvMQaLhQECFZ12lgtMvTZh2x7KhpU/fpfWtHP5ZMOpKFbZw+Gc07TOh5MMPP9SOO+6o3r3tP9A11uW31Od41h3NWPBMYggQqhJjnNzXysX/kr69tOH084A7VlrsGKS2hKrrl1yjncp+sKNaR5ZhPoVjjmPodP4YZe1/hCPb2JGNqprwucr/+3KHfqamvr5e48aN0xFHHKGMjAzbuxvr8ltqcDzrth2SAh0jQKhyzFAkSUMqV0jf/U0ym9Fr1ydJpyPvZltC1SNzTlVR3erIC0/QO725Bcrc8zfqdMFY+Tt3T9Be0GwEEEgGAUJVMoyyU/o46wnp20t+3jeVeN/l6wjGtoSqV386TF6FOqJZca/DHMFgPn9TdNGtyv3D6XFvDw1AAAEEmhIgVDEvYi9QvkT65nxp9bdSzbYHE8a+AYlTQ6Shqnvtct05/1ylhZIrnPryCpS+054q+tudfLQ5caY1LUUgaQQIVUkz1HHq6Nznpa/Oaag8mFwBIBrxSEPVsLJv9NcVf1d2ILE/IB2NkXUyu6TOV9xjffqGCwEEEHCKAKHKKSPhtnYE66Sv/iItHpc0p6HbMYSRhqqj176mE1c9Y0eVCVuGeSWYtd/h6nzV/fKkpCZsP2g4Agi4R4BQ5Z6xdE5PVo2XvjhDql7tyo8exxI60lB1+fKxGlb6VSybkhBlezNz5CssUpfrHlH6LnslRJtpJAIIuFeAUOXesY1Pz2Y8In17sRQKxKf+BK810lB1/7xR6l6zLMF7a0/zPekZUn29Ol18q/KO/Ys9hVIKAgggEIUAoSoKNB5pRuB/o6Ql46SaxPvAr1PGNNJQ9fL0I+UP1zul2Y5ohy+/k7L2PUydr3nQEe2xvRHLP5LmPCOt+loyR5OYK6un1G1fafCfpV7/Z3uVFIgAAm0TIFS1zYu7mxKoWCZ9fKxUtoCzp9o5QyIJVZ3rVuvv885Kul/+RULryy1QSp+B6nrL0/J3cdFnbibdLE26qWWCoTdJQ29s8h7zSZazzjpLJ598so455phN90yYMMH6DuAVV1wRCa+t95jPtLzwwgvWx40bDxadMWOG9RmZ++67T3369NmivtWrV2vMmDG67rrr1L170+eVNVWmrY2mMARaESBUMUXaJ2D+v+aPjpbqK/l1X/skracjCVW7lU/UhctuV1awwoYa3VeE+XWgNytb3W57Xum7Dk/8DpoVqvd+G1k/jviwyRUrE6r+8pe/qLKy0vqgcGNgcVqoqqurs4LTDjvsoFNOOWWLPr/77rtavny5zj77bHk8niY9CFWRTRPuip0AoSp2tu4vecE/pU/NT9rD7u9rB/UwklB1ZMnbOq34Hx3UogSuxuNR1zFPKfvgoxO4E5I+PUEy/65Fcg04Xjr4tW3uNKHqpptuUmFhobxer6655hr5fD5tHap++OEHa6XIfHz4sMMOs/5zp06drI//Pvjgg6qpqbE+RHzllVfqzTffVEFBgZ5//nnts88+uuiii/TAAw9o/PjxOu+883TOOedY4cd8rPn+++/XokWLNHjwYCs0DRs2zCpz65Uq0/DJkyfroYceslar8vPzrb6Yj0DfeuutVqDq1atXRGWuWLFii/K3rm/zvh599NHWilljfZFQcw8CTQkQqpgX0QnMeFiacKUUqIrueZ5qUiCSUHXJits1fP3nCEYgYDaxdzr3RuX96awI7nboLS/3+mUPVWtNNHusTl7eZKgyYebCCy/UbbfdplNPPVX777//FqFq6dKluvbaa61wMWjQIL311lsyr+Ouv/56mT+75JJLrGAzZMgQLV68WOeee651//Dhw3XHHXdYoen222+36r755put4FVbW6t7773X+ueuXbvqn//8pyZNmmSVs2zZsiZDlVmtMgHQhDrTxsagNXHiRI0ePVpz5syJqMyWQtXatWs39dUEPdNXEyTNa1ATNrkQiFaAUBWtXDI/N3ms9OO9Ut2GZFaISd8jCVV/n3+2elUvikn9bizUm52n/BPPVcGZlyVm955o+lVXs50Zve3KsVldMqHKrDzNnTtX//jHP3TnnXdaQahxT9X777+vadOmWWHIrDCtX7/e2r9kQpYJR2al6pZbblFubu6mlavGf37jjTdkgooJWtXV1VZgOemkk6wVqc0vszL22muvWcFu69Cz+X1mtertt9+22mtCziOPPGJ91HngwIHbdLu5MlsKVR988IEVov72t79ZfS0rK7P6Zv7ZhD8uBKIVIFRFK5esz5nVqTnPSjVrk1Ugpv2OJFS9MOMoNqm3cRR8BUXKOfIka9Uq4S6bQ5UJRebVWlpamoYOHaqvv/7aWqExwchcI0eOtP5uwpFZeTrttNOsf978Vd3Wr9I2f9Y8Z14vnnDCCdpzzz01b948ffLJJ5o+fbr1am/EiBGthipThgk5ZkXNXJ9//rm1SmUCVjgcjqjMlkKV2Z911VVXbTEVevbsqWeeeabJ4JZwc4YGx02AUBU3+gSs+Ou/NuztqC1NwMYnRpNbC1X5gfV6aM7pSg3VJkaHHNRKX6eu1v6qootvc1CrImiKja//zMqP2QdVXFxs7YHad999rX1SJlS1tlIVTahKTU3V3XffbQUz89pwyZIl1gpUaytVRuXLL7/UTz/9ZIU/006zed1cU6ZMiahME6qeffZZa9UsMzNTM2fO1EsvvWS9zjQrVRs3btQZZ5wRwQBwCwKRCxCqIrdK7jvN9/vmv8IJ6TGeBa2Fqh0rpuqypTcrM1gZ45a4s3hvbr6yD/qDOl9xb+J00KaN6o2v/0yoalz9MZvJR40aZYWq1vZURROqVq5cab0qNAHOvGIbO3astdJk9mCZP2tqo3rjwJjN6eb1o/ml4gUXXLBpr9M777wTUZklJSVWv0yI6t+/vx599FFrH5cJdKZu89+b8k1YM0HNbLg3RmxWT5x/NZzYUkKVE0fFaW0af54090UCVQeMS2uh6v/W/UenFz8mf5gT66MdDm9mtnIOP05Ff7s72iI69jmbjlTYOlQ1Hl9gXgc2nlPV0q//oglVZg+UqdesDO2xxx7WK8Fx48ZZrxXNPq+WQpVBNvulcnJyrFWuxmvdunURlZmenm79StAEObNS9ec//9naT2b2iJk/MxvfzYZ4s/HdvJK88cYbrQ36XAi0R4BQ1R69ZHh24rXSjEfZlN5BY91aqDqn+H4dWPJeB7XGvdV4M7KUd9xoFZ59XWJ0sp2HfyZGJ2klAokvQKhK/DGMXQ+m3in9eA+fnYmd8DYltxaq7lxwnvpVzevAFrm3Kl9eofJPOl/5p16UGJ3kMzWJMU60MqkFCFVJPfwtdH72U9K3l/LKr4PnR2uh6tmZx7CfysYx8WbnqtP5Y5R7VMOvzLgQQACB9ggQqtqj59Znl74rfTySz87EYXxbClXZwXL9Y9YJSuFDyraOjCc1Td1ufU6Z+/BBYlthKQyBJBQgVCXhoLfY5fU/Sv8aLgWqkYmDQEuhanDVDF29+FplBDnF3u6hMSev93ryI6UO+GVDtN11UB4CCLhfgFDl/jGOvIeBSunN3aSy+ZE/w522CrQUqg4q/UCnr3xU6aEaW+ukMMmTliF/157q/dzn8qRnQoIAAghEJUCoiorNpQ99dIy07H0pyMGS8RrhlkLV6auf0BFr3oxX01xfryclTZl7H6Jut7/g+r7SQQQQiI0AoSo2rolXqvme30/3S7XrE6/tLmpxS6HqtoUXaUDlLBf11nld8WbmKP/k8xP3O4HOI6VFCCSVAKEqqYa7mc6ajemfnijVV6ARZ4GWQtVTs0YqJ7Axzi10f/XmDKuuY55U5j6/dX9n6SECCNgqQKiylTMBC6teI72xEx9IdsjQNReq0kI1em7mMfKGgw5pqbub4csvUu+Xx8t8iJkLAQQQiFSAUBWplFvv++iPP++jYvOzE4a4uVDVv3qeblx4mdJD/CqzI8bJnF+VMXQ/9ld1BDZ1IOAiAUKViwazzV2Z+Zj0/dVSHa+U2mwXoweaC1X7bfhUZ614QGbFiqtjBHyFnVX45yuU+8c/d0yF1IIAAgkvQKhK+CGMsgMb50mvD5H4MG+UgLF5rLlQdeLqZ3X0mldjUymlNivg8aeo9yvfKKVXf5QQQACBVgUIVa0SufSG934rFX/JqekOG97mQtVNi6/Ur8qnOKq1qdsNVuer7lfakN3l8foUWLda65+4TeXvvrxFO/NGjlbBaRdr3SM3qfyD17fpQ+cr71XOb4+TJy1d9Uvnq+TB61T17Seb7vNmZm96Dbfyoj9a/72pu+vNTyi1/xDVL1+okgeutZ7JPeo05Z92kdY/cbsqPmr/8ROe1HRlDNtf3e8h0Dpq8tEYBBwqQKhy6MDEtFlznpW+u4zjE2KKHF3hzYWqx2afpML6kugKjdFTJtSk7ThM6x663gpDRZfdLX+nriq+4iTVL13wS/i55Rn5u/ZSyT2XbxOq8k+9WPnHjVbpSw+q/D8vqfCvNyht+51VfMlIhaoqrPBkys3YbW9VT/pKKy88xiq38KyrlXPEiVr/j1tUMOoKVU/6UmvvvFQ9Hv2PQhVlWnXFybb12puVo6KLb1POkSfZViYFIYCAOwUIVe4c1+Z7VVcmvbodgcqh495UqDK/+Ht1+uEObfEvzTJBJ/cPp6vk/mtU8cnb1h90ueZBa6XHrPise/iGbUJV1zFPWZ+GWXby3tb9OYcdp8Jzrte6R2+2Vpp6Pf+FvOlZCpaVKlxduSlUdb76AaXvtIf1XI8H37GerfzqfeWfeK7WPTpmU/12oZmN633f+VEmYHEhgAACzQkQqpJtbnx7sWRWqky44nKcQFOhqnfNYt2y4CLH//Kv8+X3KGPP32j1DWepdtYUZR/yR3U69wZVfP4fZR9yjNY/NiaiUNXpwlu08c0nVfrM3UrfdYTq5v2kbne8aI1VsytVk79Wat9BCpSs0urrR9k+riZM5fzuZBVddKvtZVMgAgi4R4BQ5Z6xbL0nJZOkf+/LPqrWpeJ2R1OhavjGL3X2ivuUGayMW7taq9gKUBeMUfl7r2n947fI7IPq/vd/Kli+QZWf/dt6rddUqDJ7rXKPPsPai1U9+Wt1uf5Rpe+ypza89JDWP3n7pmobV6MaQ5V5Ldjlxn8obeBO1p6qyv+9q6yDj1H1hM+s14LyeFT+/mvWK0G7LrPa1vPx95Q2eFe7iqQcBBBwmQChymUD2mJ3rM3pX0lBzjpy6rA3FaqOXfOSjlvt3O/RZY44RJ0vu1vVU7/VmrHnWrTmFV72gUdp7V2Xyt+5e7OhyoSvztc8qKz9Gl5v1s6eqpSe26n0uXu08c2nmg1Vm4+fKaPHQ/9S/YpF1qvEuoWzFVy/xjoRfc3Y81Qz7VtbhttspLc2rd/NpnVbQCkEARcKEKpcOKhNdsl8KPmT46X68mTpcUL2s6lQdd3Sa7XzxomO7E/u709R/ikXqX7ZfOu1n9lcbi6zsmQCyOZXuL5OG156cIsVqK07lX/Khco75kyV3He1Kr/+IKJQZVa7cn53ikqfuUsFf7lSFR++qfplC5oNcu2B9OV3UpcbHlXm8EPaUwzPIoCASwUIVS4d2G269c4e0tofkqW3CdvPpkLVI3NPU1HtKsf1KfeYM1U4+hrVTBmvNbecvylQbd1Qa/N5M6//zJ4rKxA9f6+qv/9cBaOulPlEzMrzj9qimK1f/zX+YUqfAeo69mnVzZuhknuvVM8nP4zZSlVjnek7DrPq4UIAAQS2FiBUJcOcWPwv6cuzpBpn/SQ/Gejb2semQtWr0w+TNxxqa1Exv7/n4+8rfec9t6jHrFRtfXTC1qHK/LPZjF72zrPa8PJD6nelStAAACAASURBVHLT48rc6yB5fD7Vzv3J+pVg9eTxEYUq84vD7IOPsV471sz4wQp5ecefI4/Pr7L/vKSSv19hu4Mvr1Dm14dZ+x9he9kUiAACiS1AqErs8Yus9f8aLq2ZENm93BVXga1DVffaFbpj/rmO/+VfXNHiUHnaDruq1zOfxaFmqkQAAScLEKqcPDp2tG3ZB9JnJ3MulR2WHVDG1qFqWNm3+uuKe5QdYC9cB/BHXIU5YsG8dswcfnDEz3AjAgi4X4BQ5fYxfv8IyWxS50oIga1D1R/W/lMnrXo6IdqebI3M2OMA9Xig4ZBTLgQQQMAIEKrcPA/WTZXG7c8v/hJojLcOVZctH6s9Sr9KoB4kT1Otoxwe+6/SBu2UPJ2mpwgg0KIAocrNE+Sr0dLcFznsM4HGeOtQdd+8v6hHzdIE6kHyNNWbnaecw0aq6NI7k6fT9BQBBAhVSTkHgjXSs3lSqC4pu5+ond46VL08/Uj5w/WJ2h3Xt9uTmqbtPlpofduQCwEEEGClyq1zYPaT0ndXSHUb3NpDV/Zr81BVVL9G984dpbRQrSv76oZO+Yu6WQeO5h51mhu6Qx8QQKCdAoSqdgI69vF/jZDWfOfY5tGwpgU2D1W7lv+gi5bdpqxgwynlXM4USN9pmHo+wWGgzhwdWoVAxwoQqjrWu2Nq2zBHMieo80majvG2sZbNQ9URJW/r9OJ/2Fg6RcVCwJuRpV7PfqaUPgNjUTxlIoBAAgkQqhJosCJu6pTbpGl3SnVlET/Cjc4Q2DxUnb/y79pvHSsgzhiZ5lthzqzKP/UiFZx2idObSvsQQCDGAoSqGAPHpfg3dpJKZ8Slaiptn8Dmoeqe+eeod/XC9hXI0x0ikNJ3kPq8yuv2DsGmEgQcLECocvDgRNW0jfOkt34tBSqjepyH4iuweah6YcZRSgvVxLdB1B6RgDfTvAL8Qim9+0d0PzchgIA7BQhVbhvX6Q9KE6+V6tncnIhD2xiq8gOlemjOqUrlSIyEGEZfbqEKRl2uvJGjE6K9NBIBBGIjQKiKjWv8SjUnqK/iBO74DUD7am4MVTtWTtNlS25SZpAVx/aJdtzTmXseqO73v9lxFVITAgg4ToBQ5bghaUeDwiHp6TQpFGhHITwaT4HGUPV/6/6j04sfkz/MWMZzPNpSt8efov5frJS83rY8xr0IIOAiAUKViwZTKz+TPj1Bql7rpl4lVV8aQ9U5xQ/owJL/JlXfE72zvoIidR3zlDKG7pfoXaH9CCAQpQChKko4Rz42eYz0471S3UZHNo9GtS7QGKruXHC++lXNbf0B7nCMgDc7V/knnquCMy93TJtoCAIIdKwAoapjvWNb238PlVZ8Ets6KD2mAo2h6pmZxyorWB7TuijcfoGMX++jHo+Ms79gSkQAgYQQIFQlxDBF2MhnczlFPUIqp95mQtXLy0/SE7OO50PKTh2kFtrlSc9U/8+WJWDLaTICCNghQKiyQ9EJZWyc2/BpGk5Rd8JoRN0GE6q+WLCvrl18jdKDVVGXw4PxETCnq/d65lOl9B4QnwZQKwIIxFWAUBVXfhsrX/iG9PW5Uk2JjYVSVEcLmFA1b2YfnbHyUaVz8GdH87e7Pl9eoYqu+LuyDzyq3WVRAAIIJJ4AoSrxxqzpFk+6SZp0s1t6k7T9MKGqZqpHR655I2kNErnj3uw85R1/tgpHXZnI3aDtCCAQpQChKko4xz328bHSorcd1ywa1DYBE6r6fTNTAypmtu1B7naMQPYhx1hHK3AhgEDyCRCq3DLm/xwsmX1VXAktYELVHp99otzAhoTuRzI3PrXf9ur9yrfJTEDfEUhaAUKVW4aeX/65YiSfXjlK+3/8b3nN6fhcCSngzczWdp8sSci202gEEGifAKGqfX7OeNoc9vliFylY54z20IqoBV5feqx2+uJbpbFJPWrDeD/oSUlVv//OkTkMlAsBBJJLgFDlhvHeMEsyH1Lml38JP5ofLDxUPcbPVhYfUk7YsfTm5Kvn4+/LvAbkQgCB5BIgVLlhvFd+8fM3/1a7oTdJ3Ydv5u2pruPnJ7VBonferFB1u/MlmdPVuRBAILkECFVuGO9Fb0lfncNKlQvGcs7M7eT/nm83JvJQ+vI7qfMVf1fWb36fyN2g7QggEIUAoSoKNMc9MvtpacIVUu16xzWNBrVNYOWPnVQ9Ody2h7jbUQK+Tl1VePa1yv3dyY5qF41BAIHYCxCqYm8c+xqmPyB9c3Hs66GGmAuUTs3Q+qkZMa+HCmIn4O/cQ/knn6+8486OXSWUjAACjhQgVDlyWNrYqKl3SN9f3caHuN2JAmun5ahsSooTm0abIhTwd+2lvD/+WfmnXhThE9yGAAJuESBUuWEkJ4+RfrjRDT1J+j6smZar8in+pHdIZAB/t97K/f3JKjjz8kTuBm1HAIEoBAhVUaA57ZENrx+o/A1fOK1ZtCcKgVC9R7VlfgUqvQpu9ChQ5d30V7Cy4T9zOVsg7PFqY2EPDf3PNGc3lNYhgIDtAoQq20k7vsBV/+ivQm+xUlXT8ZVTY8wFgrVeebxhySN5/WGF6rwKVHsVqverdq2soBWs+jmAmTBW5VUo4Il5u6igeYHV/kzt/eUyiBBAIMkECFUuGPDixweqk5Yr1VPrgt7QhWgEgnVeeUyO8oQbAljY0xC86nyqr/CpvrQhfFkBzFrx8ihYw6pXNNaRPLOhc18N/ffkSG7lHgQQcJEAocoFg7nyyR1UFFygVG/ABb2hC7ESCIc81gqWCV1W/vKFZcJYsNqnQI1fdevC1iqXFb5+ftVo/pnPELZ9RNbkdNGID2e1/UGeQACBhBYgVCX08DU0fsVTu6pLYKZSCFUuGM34d2HzVS+vL2wFsWCNT0Gz6rXBq/qyn185/hy8TAgL1fG6sXHk6uXRuryu2uf9GfEfTFqAAAIdKkCo6lDu2FS2/NkR6lo7USneYGwqoFQEthIwQcusfFmrXtayl6zXicFanwKVPtWV/rzqtdmKV7Jssjfrxatzu2n/DwhV/IuDQLIJEKpcMOJLX/o/9aj4VH5vyAW9oQtuEohok/3Pe7wa93yFE3yTfcDjVcUu+2roY++4aSjpCwIIRCBAqIoAyem3LHn9ePVc/4b8ZoMyFwIJJhDRJvstVrycvck+II8q9j5SQ+95PsFGguYigEB7BQhV7RV0wPOLx12gPsUPy8u2FgeMBk2IhcDWm+xl9nrVeq29Xltsst9sn1e8Ntmb9eLyw0/T7tffFwsKykQAAQcLEKocPDiRNm3xRzerz6KbCFWRgnGfawUi2mT/81leja8b7d5kb0JVxR//ql9fdotrnekYAgg0LUCocsHMMKGq2/yble7n9Z8LhpMuxFig9U32UrDyl9PsG4+ZiLRZtWEpeOrl2vncqyJ9hPsQQMAlAoQqFwykCVXZM25WURahygXDSRccImBtsvc1/DvV7En2TWyyLwtK/tMJVQ4ZRpqBQIcKEKo6lDs2lZlQ5Z18k3p38ssT5gDQ2ChTKgLbCmy9yd5EsEn/S1f6fjeyUsWEQSAJBQhVLhh0E6qqv7tJg7qlyq86F/SILiCQmAKBoDRzvk+eAbcQqhJzCGk1Au0SIFS1i88ZD5tQVfK/m7Rbbw/HKjhjSGhFkgrUB6XvJqUof/cxhKoknQN0O7kFCFUuGH8TqhZ/dJMOGKSG0625EEAgLgLhsPTu+2nq9383EariMgJUikB8BQhV8fW3pfbGUDWsn1fZqZyqbgsqhSAQhUB5jfTFZ4SqKOh4BAFXCBCqXDCMjaFqQJHUi83qLhhRupCIAvX1HhWXhzXtO0JVIo4fbUbADgFClR2KcS6jMVQVZUs7dPfL7+EXgHEeEqpPQoHaemneWmnRVEJVEg4/XUbAEiBUuWAiNIYqv1faZwD7qlwwpHQhAQXMfqrxC6TSuYSqBBw+moyALQKEKlsY41tIY6gyrRja16ucNPZVxXdEqD0ZBcx+qklLpfL5hKpkHH/6jAArVS6ZA5uHqr6dpL5FKfKG613SO7qBgPMFQiFpSam0ZB2hyvmjRQsRiJ0AK1Wxs+2wkjcPVTnp0q69vPJ7Wa3qsAGgoqQXCISkacsls1rFSlXSTwcAkliAUOWCwZ/62IHasOCLTT3Ze4BHqT9/s8wF3aMLCDheoKZe+m5RQzNNqMooOFiHPPtfx7ebBiKAgL0ChCp7PeNS2uKPx2jxhzduqntQF6lHvk8eBePSHipFIJkEAgGpuFxasJZQlUzjTl8RaEqAUOWCebH0szusE9VDgVqrN7np0i7mkzUe83lXLgQQiKWA+TTNTyuksppfQlW/w27WzudcGctqKRsBBBwoQKhy4KC0tUnLv3pAy764W7UbV2x6dK/+XmX42VfVVkvuR6CtAlW10vdLfnmqYmGGBh5zj3Y49dy2FsX9CCCQ4AKEqgQfQNP84u+f1qL3r1Nd+apNvelTKPXtnCpfuM4FPaQLCDhToL5eWrZRWrr+l/aVL0hXft8/ab/7X3Rmo2kVAgjETIBQFTPajit47Y9vae5b56i+smRTpWl+afh2HATacaNATckoYA78NBvUazf7iEH5gjT12vdy/fpvY5ORhD4jkNQChCoXDL/55d/0545WoHrjFr3ZqadXnbJ98nBmlQtGmS44UaCkQpq+csuWVSxM1x5XfaSue+7nxCbTJgQQiKEAoSqGuB1VdNXqWZr88D4KVJduUWVBprRjD86s6qhxoJ7kEjAb1GcWS6VVW4eqDO17+/fKH7xTcoHQWwQQ4Nt/bpgDgZqN+ubGLgoFt90/tUc/j7JS+RWgG8aZPjhLoPGzNFu3qmJBug56bL4yu/V0VoNpDQIIxFyAlaqYE3dMBV9dk61gXeU2lXXNlQZ19cnv4cyqjhkJakkGgdp6aeE6aXXZtr01h38e9so6pWRmJQMFfUQAgc0ECFUumQ7f3zlYVWvnNtmbEf09SvOzWuWSoaYbDhCorpMmLG66IZWLMnXkW9v+PzgOaDZNQACBGAsQqmIM3FHFz3zpRK2Z+lqT1fXIk/p38cvv2ewnSh3VMOpBwGUCNXUeLS0Na+WWvwvZ1Muq5Xk64rUNLus13UEAgUgECFWRKCXAPeajysu/vE9mf1VT1/D+XqVzGGgCjCRNdLpAdb1HExY1v/Jbu7qzfvviGqd3g/YhgEAMBAhVMUCNR5Frf3xTc9/66xZnVW3ejm650oCuKUrx1MejedSJgCsEAmG/5q8OaFUTe6lMB1OyirT9sY+q8y4jXdFfOoEAAm0TIFS1zcuxd1evnatJD+6lQHXzrx2G9fUoOy1Ge6uO/ETqefCWPsFaacpt0qI3pf2flDrvKXl9UlWxNPF6ac4zzXvudKG021XShCuleT+fTL33g9LgM83/ckkVy6SJ10rzXpIKhkgHvSIV7ixtnCd9e4m07H1ph7Mayvjhemn+K44dOxqWOAJV9V59v6j5zz/5M/K1+4UTlNl5+8TpFC1FAAHbBAhVtlHGv6DmfgHY2LJOWdKvunfAuVUpOdLvPmuo9t2DpP0el7oOl779m7RxjrTvo1JGN+nDo6SNTWyuNyHpkNel7D7S1+c1hKp+x0h73yfNeFSa+Zh04PNSVi/pnT2lYWOk7c+QJl4jDb1RWvGZ9NXZ0u//J9VtbKiHC4F2CgTDHs1cGda6Fvag+9JytN+tzSxjtbN+HkcAAecLEKqcP0YRt3DKw/tq4+LxLd7fcMq6V55wDDetD/+7NPCkhhWjBU1snjch6FejpW8ubvrPD3i6YdXLly59d3lDqDLPDPmr9O2lDf+8/1NS78Okz09rqKvrCOmNHSWzYmauJeOkXS6VJlzVdB0Rq3IjAlLY49e6ipCmr2j5I+UFgw7Rrmd/DBkCCCSpAKHKRQO/+OMxWvrpbQoFapvtVWaqtGe/GHY6b3vpt/9ueA3X3ArRvo9JvQ6VPj1RWjtxy8YMOEHa6w5p4VvSgOOl769u+0rVyi+k/B2kqpXSJ8fHsLMUnUwC3y+Wqlr4Pnlqdhf12Oc89Tv0hmRioa8IILCZAKHKRdOhdP5nmvnSCaqvWNtir/oWSn2K/PIpBqtVu10t7XR+wwpTU/uYTGgafo809/mGPVGbX+a14eHvSbWl0sI3pD1v/yVUmfsOeEYadIrkTZFqSqTvr5FmP9mwp+rAl6ROuzaEucXvNASyZR9K25/e8FXpuS80vBLkQqCNAgGlaFlJvZasb/nBlOzO2vGU15Q/8KA21sDtCCDgFgFClVtGUlI4FNSXV6UrHGo9LO3Zz6vM1JZfZURFY16/pRVK/zlAqi/fsojehzfspyr+Uvri9G2L3/M2abs/SV+dI2X13DJU7XmHNPAE6ZuLpMX/lobfLfUfKX3114ZN6Y2XtZ/rU6lsQcPG9dIZUtUqqe/vpc9Pl1Z9FVW3eCg5BcLeVFXVBDRxcev/rni8fu1/Z408Hl9yYtFrBBDg239umwPTnvitSud+1Gq38jOlXXpKXk+rt0Z+Q+c9pEP+Ka38XPrfqC2f22GUtOuVDRvTzWu/rQOXubupXxCG6qSpd0pFQ6Wcfg37psw16FRpxL0Nm9Z/2Ox1i1kp2+HP0qQx0tCbpPkvN6xebb3qFXmvuDOJBczm9J9WhLVhq48mN0WSP/BA7XbOzz/QSGIzuo5AMguwUuWy0V/+1YNa8vHNqq9q5V2FpAFd/Oqe75VfLWwUaYuP2TBuNqn/dJ807a5fnhxyjjTsFqn4C+mLM5sOVFvXY0LT5kHIrFT1/1NDgDKvFc1Klanv6/MbXveZy+znMqFu3TRp/AXS0d+yUtWW8ePeLQSCStHKDWEtWNP6yq8vLVvbHX6reu17IYoIIJDEAoQqlw1+dck8/XDf7grWVkTUs2H9vMpK88kTtuFQ0N1vkHa64Jdf6DW24A/jpa57b9kes1JljkswV1MrTluHKvNab7/HGo5W8Gc07Lua/qA06eZfyjW/EDR7qcxrvjXfScPGSjtfLHn90uynpfHnR2TCTQgYgco6b0Sv/cy9vtQsDbt0ijKKBoGHAAJJLECocuHgT7xnJ1WumhFRz3LSpaF9IrqVmxBIKoFJS6Xymsi6nN19Fw3727TIbuYuBBBwrQChyoVDu+TT27Tko5sVCkb2Wq9nvrRdZ6/8ntY347qQiy4hsIVAIOzVorUhrYjwm8jm0zS99r9EfQ++BkkEEEhyAUKVCydA1do5mmReAdZFsLv25/6bk9a75EgeEaxcOCXoUoQCQaWqpDygWcWR/3tgTlEfevFEZXYeHGEt3IYAAm4VIFS5dGQnPzRCZUu+a1Pv9jDHLNi1v6pNNXMzAvEXCHtSVFUbjHgfVWOLc/sO1+4XfBv/DtACBBCIuwChKu5DEJsGFH/3pBa+f63qK1s+CHTz2rNSpd37Sj47j1mITfcoFQHbBYIhafJSs0E98qLTcnuo329vUve9zor8Ie5EAAHXChCqXDq0ofpqfX19QYufrGmq60XZ5qPLBCuXTgu61YxAKCzNLJZKIvvR7KZSvP407Tt2g7wp6dgigAACHP7p5jkw750LVDzhyTYHKzauu3lW0LetBdq6MX3z580K1eCRT4CKAAIIWAKsVLl4IlSsnKopj+yvYO1Wn4uJoM/9i6QeBX75Pa0ffBhBcdyCgCMFgmGvVm4IaUHkb8l/WaVKydTuF4xXdo/dHNk3GoUAAh0vQKjqePMOrXHa44eodN6nUdVpfhFYlOONzYeXo2oRDyFgn0BQfpWUh9r0S7/Nay8YdIh2Pftj+xpESQggkPAChKqEH8KWO7B+9gea+dIJCtRsjKqnO/X0qlMWRy1EhcdDjhUwRyeUVgY0fUXkRyds3hl/ZqGGnPyyCgcf5tg+0jAEEOh4AUJVx5t3eI2THxyusqUToq53t94e5WV4OMMqakEedJJA0JOmjZX1+nF5dIHK9CW3z17a/cK2HVniJAPaggACsREgVMXG1VGllkz/l+a8cZbqK0uibteuvb3KzUyVLxzhdzuirokHEYidQNCTrrLqgKYtjX6voDlBffDIJ1W009GxayglI4BAQgoQqhJy2Nre6PauVpmjq3bt41dOhk++cG3bG8ATCMRZwLzyswLVsuhXqBpWqYZr9ws57DPOw0n1CDhSgFDlyGGxv1HrZ7+vWa+covqq9e0qfOdeXuVn+uRTfbvK4WEEOlIgqBRtqAzqpyj3UDW21Z+RryEnv6LCHQ7vyOZTFwIIJIgAoSpBBsqOZv709O+sXwKGAu17hbdjD68Ks/lVoB1jQhmxFzC/8ltfEdKMle1boTItLdz+/7TL6A9j32hqQACBhBQgVCXksEXX6PLlkzTlkX0Vqm9fqDK1b99V6pLrk98TjK4xPIVABwiYc6hWl4U0d3X7KzOnpv/6vK+V02to+wujBAQQcKUAocqVw9p8p+a+9Vet+v4ZhYJt+MBZM8X17ST1KfTI5wknmSLdTQSBQMijZaVhLVnX/tb60nLUdfdTtP2xj7a/MEpAAAHXChCqXDu0TXcsUFOm727tp0B1qS09754nbd9F8vARZls8KcQegXBYmrtGKo7ueLZtGpGSWajh1yySLz3XngZSCgIIuFKAUOXKYW25U6smPqsF/7ms3ZvWG2spyJSGdPfI7/fJE47+p+pJOBR02WaBsMevQCComcVhlVbZU3hqbnf1P/xWddvjTHsKpBQEEHCtAKHKtUPbcsfs2rTeWEt6irRjD58y08wGdn4ZmKTTKq7dNr/wq6wNaubKkGpsmoJef7oKBh2snUe9G9e+UTkCCCSGAKEqMcbJ9lZWl8zX93cPUTho0//6/NzC7bv51CUnLL+n/b+0sr3TFOhagUDYq7VlIc2xYUP65kgeX4r2vHymMooGutaOjiGAgH0ChCr7LBOupJXfPKZFH1yv+iobdvJu1nuzz2pwVynsSZEnbG9oSzhkGtwhAiZM2bV/qrHBKZmdtN1hY9Vj7792SB+oBAEEEl+AUJX4Y9iuHkx/7o9aP/s9hQL2npKenSb9qrtHGaleecWxC+0aJB5uUsC87qupC2pWcUgV9k5fef1pKtzhCO10xtvoI4AAAhELEKoipnLnjfUVa/X93b9SfaW9q1WNWgM7S93zOXbBnbMnfr0KhjxaWebVgjWxCez+zELtdcUspWR3iV8nqRkBBBJOgFCVcENmf4PXzXxXM148TqH6avsLN6dQZ5nXgR75U8wHmW1eUohJiynUqQJBT5rq6+s0d3VY6ytj00pfWraGnPyqOg35XWwqoFQEEHCtAKHKtUPbto4t+Xisln5xt4K15W17MMK7zTlWA7v41C0nJJ+Xw0IjZOO2zQTM6lRxWVgL1krmHKpYXKnZXdRzn/PV99DrY1E8ZSKAgMsFCFUuH+C2dM/sr9ow/1OZA0JjdZkzrQZ18So11Sc/Ry/EitlV5Zpv99XWBzVvtX1nTzUFlJLdWXn99mUflatmD51BoGMFCFUd6+3o2oJ1lZp031DVbFgas1eBjQB9C6XtiswvBP0cGOroWRG/xjXOjUUl0pL1sW2HNyVD6fl9NPSSSfKlZsW2MkpHAAHXChCqXDu00XWssvhHTX5ohIJ1Nh1H3UIzMlKl/p29KswI80owuuFy7VOBkFcbajzWRvTq9n+mslUnX2qmfn3Bt8ruvkur93IDAggg0JwAoYq5sY2AtXH9hT/ZfsxCc9RmI/uAzh6lp3jl88Tm11wMc2II1IdTVFsX0MKS2G1E31rC60/Vjqe9xcb0xJgitBIBRwsQqhw9PPFrXPGEpzR/3KUx27jeVM/MoaHbFXnk9aXIrw5YnogfLzVvJRBQikLBgBaVhG0/xLMlbF9ajgYeda+67/UXxgQBBBBotwChqt2E7i1g6ed3atkXd8fsDKvm5HoXSH07eSQv4cq9s6uhZyH5FAoFtWSdtKy0Y3ubktVJvQ+4TH0OuqpjK6Y2BBBwrQChyrVDa0/HFr1/rYq/f0Z15avsKTDCUswRDCZc9SmUPF6/fApE+CS3JYKAOQ09HApo6fqwFaZidURCcxapOd3Ufc8/a7vDb00ELtqIAAIJIkCoSpCBimczzWvAtVP/qdqylR3eDI+knmblqtC8FvTKxydvOnwM7KwwEE5R6OcwtcKEKTsLj7CstNwe6rzb8dZrPy4EEEDATgFClZ2aLi5r/r8u0tof34xLsGpk7ZYr9S70Ki1F8vl88oT4WHMiTDnzYe1gKKiaurCWl4a1KnbHoLXKYQJV0S7HatDRD7Z6LzcggAACbRUgVLVVLInvn//vi7Vm6uuqKy+Oq4I5QLRXoU8FGUFr35U3TLiK64A0U3nIkyKF6rW+yqsVpSGVxv6UjhYZUnO6q8tux2ngH+53IhdtQgABFwgQqlwwiB3ZhYX/vVLFE5+V+RBzvK/0FMmsXvXI98jj9SqF4xjiPSRW/YGwT+FQSCs2NKxK1Tgg85rT0rvvcab6H3mnI4xoBAIIuFOAUOXOcY1pr8x3Apd9ea8C1RtiWk9bCi/KlrrnedQpK2z9oszL3qu28LX73oBSrWMw1lX5VLwhqJKKdhdpWwH+jHz13v9SvudnmygFIYBAcwKEKuZGVAIrxj+sBe9eqVB9nN/pbNX6FJ/UOVvqludVdlpIYU+qfJx5FdUYt/ZQUKnyhOtUUevVqo0hra2Q6h12dqs3JVMDjrxTPfc9v7Xu8OcIIIBAuwUIVe0mTN4C1kx7XTNfOqHjfw8fIbl5PViUJXXJ8yknNaiAJ00pqo3waW5rSsAchWD2sJXXerWmLKSSSme83tu6rb6UTAUD1Rpy8qvqstvxDCYCCCDQIQKEqg5hdm8lGxd9rRkvHqdAValCgRrHdjTVJ5nP4RTleFWYGVJIXvk9Ice21ykNC3lSFQoG5fUEtaHGpzUbg1pfKdU5bEVqcy+vP13+zALteOrryttuX6dQ0g4EEEgCAUJVEgxyrLtYu2GZZrx4vKrWzrbCVSJc+ZmSsGZFgAAADIZJREFU+RVh5xyvMlJCCob98vr88oacGww7wjXs8SsYknXYamW9V+sqGn61t8FZb3mbpfBnFiqr244actLLSsvv3RFk1IEAAghsEiBUMRlsE5jz+iit/eltR21gj6Rzfq+Ul9HwV0GWV9mpIQXCXnmtk9zd/Q3CkPwKh0PyekKqrPNqfUVIG6tl/RVIsIW8lKwiFQ05SoOPfzqSYeceBBBAwHYBQpXtpMld4Irxj2j+vy9SOOTg90MRDFFuupSTLpm/52Z4lJESViBkvkfol88TliecWJ/NsVagwh5rXFK8IVUHvNpQGVJFrVReI5Ul+AKd+ZSROX+q5z7nRTC63IIAAgjERoBQFRvXpC514+LxmvXKqaqvLFGwttwVFuZzOVlpUlaqlGn+nua3fl2Y6gspLI9CYa91VpZf8TuUKehJVzgclCdsAq1pVVh1Qa8q6zyqqAmqqlaqrJMqa+PzeZhYTARfWo7MCtWvTnxRedvtE4sqKBMBBBCIWIBQFTEVN7ZFIBSs09zXz9K6We+qvmp9Wx5NuHvT/JL5paH5e+NfGakepad65fOEZF4v+rxhK8mEwiaeSbL+Zv6PiT6b/3dWHvr5FvMfGv4yd5iPDns9YeuxYMhjvZ6rD3lVXRtUXUCq3ewvc+Cm+Wc3X+ZAz8LBh2nwyCfl9ae5uav0DQEEEkSAUJUgA5WozVz1w/Oa9/a51gnbTv51YEf4+rz6OWBJPvMm0WtCkuQxf23VACtKWSFMCoWkYNgEqYZ9TubvyXyZX/d5vD4NOuZhddvjjGSmoO8IIOAwAUKVwwbEjc2pKV2iee9coLLF412/auXG8XNSn1IyOym33wgNOuYhpRf0c1LTaAsCCCAgQhWToMMEVn73hLWJ3SzBhAIcwtlh8C6oyHq95/Fp4B/uU4/ho13QI7qAAAJuFCBUuXFUHdyn2rKVWjDuUq2f/YECNRsd3FKa5hQBsxm906+O0IDf/11peT2d0izagQACCGwjQKhiUsRFoGT6vzV/3CUK1lWovmJtXNpApc4WSMnuIl9qlgYeda+Kdjra2Y2ldQgggID56VE4bLbDciEQH4Eln96mxR/eaP2PJytX8RkDp9XqT8+zwna/345R34OvcVrzaA8CCCDQrAChiskRdwHzmZtFH1yvtT++qWBdZdzbQwPiI+BNyZDH41WXX5+kfodep7T8PvFpCLUigAACUQoQqqKE4zH7BcqWfq/FH96gsiXfKlBTZn8FlOhYAX9GgfL67a2+h16v3D57ObadNAwBBBBoSYBQxfxwnEDpvE+0+OOxqiz+SYHqxPhAs+MQE6RB/vRcZXXfVf0OvV4F2x+aIK2mmQgggEDTAoQqZoZjBcwvBJd+drsqVk6TOaE9VF/t2LbSsLYJmH1TWT12Ud+DrlbhDoe37WHuRgABBBwqQKhy6MDQrF8ESud/puVf3qcNC/6ncLA+6U9mT9S5YZ2E7ktRfv8D1OuAS1Qw8KBE7QrtRgABBJoUIFQxMRJGoGLFFC3/6kGt+uE5+dKyFaytSJi2J3NDzSno5vuPPYafpR4jzlZ2z92TmYO+I4CAiwUIVS4eXLd2ra5itYonPK0VXz9krVzVV61za1cTul8pWZ3k8aWp5z7nqfueo5Sa0zWh+0PjEUAAgdYECFWtCfHnjhYo+ekdFX//tMzmdo8vVcHacke31+2NM6efm08Q5Q84QD1HnKOinf/o9i7TPwQQQGCTAKGKyeAKAfPR5jVTXtWqic+qrny1te+K7wt2zNCaTefy+mRWprrvcaZ1zlR6Qd+OqZxaEEAAAQcJEKocNBg0xR6BsiXfafXkl7Vm6j+lcNA6UJSAZY9tYylm07kvNVPm711+faI67/In5fYdbm8llIYAAggkmAChKsEGjOa2TWDjwi9VMmOc1kx73Xo1GA4FeUXYNsJNd3t9afKkpMmfmm0FqU47HqX8/vtHWRqPIYAAAu4TIFS5b0zpUTMCFSumav2c91UyfZzKl0+UeW1lfpXG1bSAWYVqMFqn7B67qvPOx6pwh8OU3fPXkCGAAAIINCFAqGJaJKVAoHqDSud/qvWzP1Tp3A9VV7HWep1VX5ncvyRMzemmYG2ZUnO6WwEqf8CBKhh0kMxnZLgQQAABBFoWIFQxQxCQVFu2UmWLvtbGxd/KHDZaueonpWQUWjZuPbLBnB8VDgcVqN6ozK6/UuH2hyq3397K67eP0vJ6Mi8QQAABBNooQKhqIxi3J4eAOf+qfPkPKl8+WWVLJ6h82URVl8yXLzVLHp/fOh8rUT76bL6vZ04yD4fD1n6yzM7bW5vKs3v8Wjm9dldOr6HWcRRcCCCAAALtEyBUtc+Pp5NMoGrNbFWtmaWqNXNUVTJPlSunqqZ0mQJV62TOaJLHI68/VXXlazpMJiW7izweT8MvHD1eBas3yJeep/T83sruNdQKUZmdB1urUZldduiwdlERAgggkGwChKpkG3H6GxMBcy5WTelS1W5crrqNK1RbVqz6itXWXq3qtXMVqC2zPqsTrNmoUH2NQsF6ebw+6y95fPJ4vFYgs65wWOFwyDoOwvxa0fzl9aXIk9Kwcdx8oic1u6vS8nsrNbuzUsx/zu2u1Nwe1n+Xnt9H3pT0mPSTQhFAAAEEmhcgVDE7EIiTQKi+2lpdMq8Sw6GA9XrOXGbVyeP1W6/svP40eVMy4tRCqkUAAQQQaIsAoaotWtyLAAIIIIAAAgg0I0CoYmoggAACCCCAAAI2CBCqbECkCAQQQAABBBBAgFDFHEAAAQQQQAABBGwQIFTZgEgRCCCAAAIIIIAAoYo5gAACCCCAAAII2CBAqLIBkSIQQAABBBBAAAFCFXMAAQQQQAABBBCwQYBQZQMiRSCAAAIIIIAAAoQq5gACCCCAAAIIIGCDAKHKBkSKQAABBBBAAAEECFXMAQQQQAABBBBAwAYBQpUNiBSBAAIIIIAAAggQqpgDCCCAAAIIIICADQKEKhsQKQIBBBBAAAEEECBUMQcQQAABBBBAAAEbBAhVNiBSBAIIIIAAAgggQKhiDiCAAAIIIIAAAjYIEKpsQKQIBBBAAAEEEECAUMUcQAABBBBAAAEEbBAgVNmASBEIIIAAAggggAChijmAAAIIIIAAAgjYIECosgGRIhBAAAEEEEAAAUIVcwABBBBAAAEEELBBgFBlAyJFIIAAAggggAAChCrmAAIIIIAAAgggYIMAocoGRIpAAAEEEEAAAQQIVcwBBBBAAAEEEEDABgFClQ2IFIEAAggggAACCBCqmAMIIIAAAggggIANAoQqGxApAgEEEEAAAQQQIFQxBxBAAAEEEEAAARsECFU2IFIEAggggAACCCBAqGIOIIAAAggggAACNggQqmxApAgEEEAAAQQQQIBQxRxAAAEEEEAAAQRsECBU2YBIEQgggAACCCCAAKGKOYAAAggggAACCNggQKiyAZEiEEAAAQQQQAABQhVzAAEEEEAAAQQQsEGAUGUDIkUggAACCCCAAAKEKuYAAggggAACCCBggwChygZEikAAAQQQQAABBAhVzAEEEEAAAQQQQMAGAUKVDYgUgQACCCCAAAIIEKqYAwgggAACCCCAgA0ChCobECkCAQQQQAABBBAgVDEHEEAAAQQQQAABGwQIVTYgUgQCCCCAAAIIIECoYg4ggAACCCCAAAI2CBCqbECkCAQQQAABBBBAgFDFHEAAAQQQQAABBGwQIFTZgEgRCCCAAAIIIIAAoYo5gAACCCCAAAII2CBAqLIBkSIQQAABBBBAAAFCFXMAAQQQQAABBBCwQYBQZQMiRSCAAAIIIIAAAoQq5gACCCCAAAIIIGCDAKHKBkSKQAABBBBAAAEECFXMAQQQQAABBBBAwAYBQpUNiBSBAAIIIIAAAggQqpgDCCCAAAIIIICADQKEKhsQKQIBBBBAAAEEECBUMQcQQAABBBBAAAEbBAhVNiBSBAIIIIAAAgggQKhiDiCAAAIIIIAAAjYIEKpsQKQIBBBAAAEEEECAUMUcQAABBBBAAAEEbBAgVNmASBEIIIAAAggggAChijmAAAIIIIAAAgjYIECosgGRIhBAAAEEEEAAAUIVcwABBBBAAAEEELBBgFBlAyJFIIAAAggggAAChCrmAAIIIIAAAgggYIMAocoGRIpAAAEEEEAAAQQIVcwBBBBAAAEEEEDABgFClQ2IFIEAAggggAACCBCqmAMIIIAAAggggIANAoQqGxApAgEEEEAAAQQQIFQxBxBAAAEEEEAAARsECFU2IFIEAggggAACCCDw/+bXQYg6FK8SAAAAAElFTkSuQmCC"/>
          <p:cNvSpPr>
            <a:spLocks noChangeAspect="1" noChangeArrowheads="1"/>
          </p:cNvSpPr>
          <p:nvPr/>
        </p:nvSpPr>
        <p:spPr bwMode="auto">
          <a:xfrm>
            <a:off x="612775" y="3127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4" descr="data:image/png;base64,iVBORw0KGgoAAAANSUhEUgAAAlgAAAFzCAYAAADi5Xe0AAAgAElEQVR4Xu3dB3QU1eIG8G+2pVcCCYRO6AhKEwRRARtiQUQRFAsCIs+CICgqAgoCKlZQsfcCWLCgoihN6SC9E0oSEiAhIT1b3rkTNySQspvM7s7MfnMOh3/IzC2/O+//vnfnzh3J4XA4wIMCFKAABShAAQpQQDEBiQFLMUsWRAEKUIACFKAABWQBBizeCB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EKUIACFGDA4j1AAQpQgAIUoAAFFBZgwFIYlMVRgAIUoAAFKEABBizeAxSgAAUoQAEKUEBhAQYshUFZHAUoQAFPCqzZmYXFq09iy/5spJ0ukquqE2nGhQmhuKFHDLq1Cfdk9SybAhRwUYABy0UonkYBClDA1wLzf0zG/B9SKm3GyOvrYWT/uuWes2DBAvnfGzZsiC+//BJdunSB2Wwu+XnGjBkICgo679pzr3vsscfw0EMPYejQoRgwYEDJ+WvXrsXy5csxYcKEkn9zOByYN28ejh49imnTpsFisci/O7fMiur2tTnrp0B1BRiwqivH6yhAAQp4UUDMXP3v1X0u1fjGw83Lncn69ttvYbVa0aRJEyxZsgRt2rSB3W4v+XnSpEkwGo3n1XHudaNHj8aoUaOQk5OD+fPnywFNHOUFrNTUVLz88ss4ceIERDBr1aqVfO65ZVZUt0sd5kkUUKEAA5YKB4VNogAFKHCuwKR3DuK3DRkuwVzVOQozRjQ971wRgHJzc9G4cWNs3LgRDRo0KPPzLbfcUm75517Xp08fTJkyBdHR0TAYDHCGo/IC1ooVK+RwlZeXh8zMTDzwwAOQJEkOY6XbUlHdLnWYJ1FAhQIMWCocFDaJAhSgwLkC/SZuLVlzVZWOWJP186z2VZ1W7d9nZGTIj/vEY0LxaO/OO+9Er169zpvBKiwsxJw5czBkyBCI/3v69OmYOXMmYmNjq103L6SAVgQYsLQyUmwnBSjg1wKdR210q/8b3u7k1vnunOwMWJMnT8bevXvx1ltvYdasWTh06FCZNVi7d+/GDz/8gEcffRQ2mw3i/MsuuwzXXnutO9XxXApoUoABS5PDxkZTgAL+JqDWgBUeHi6vsQoICECnTp2watUqeZG7c3G7mMEqfQwaNKjMYnd/G0f2138EGLD8Z6zZUwpQQMMCanxEKGakoqKikJKSgocffhg9e/ZEfn6+HLDS09Px0ksvyQvbIyMjZXmx4H3cuHF46qmnSha7a3hI2HQKVCrAgMUbhAIUoIAGBJRY5K5UN0s/IhQBSxx//vkn7r//fgwfPlwOWGJxu9iaQWzl4Dycs1riZ+did6XaxHIooDYBBiy1jQjbQwEKUKAcASW2aagKVgSn8ePH44knnkBCQkKFp5cXsMQidrHwXTwyfOSRR0oWtzu3cHAWtn//fi52r2og+HtdCDBg6WIY2QkKUMAfBOb/mIL5PyRX2tWR19fFyP71qsUhZph+/fVXtG3bVt7CgQcFKFB9AQas6tvxSgooI2DNA+wFgK0QcNgAhx0niuog/YwVhUU2hAQZER/mQEBosDL1sRRNC3jyUzlFRUVYvHgx+vXrV+6O7pqGY+Mp4GUBBiwvg7M6nQvY8oHsI0D2USA3GchNAXJTgdxjwJnDQFEWUJQNFOUA1pziUGUwApLzjwE2ayE+SLkH7x0fCavdgatOLsY9yXMhSYBkMkMKDIYhOASGoBBIIWEwxcTBXLcRjNG1YYyJk3821qoDY3QdGCOidQ7O7lGAAhRQpwADljrHha1Su8Dp3UDGLiBzN3ByM3B6D5CTBBSeBiwRAOyAIaD4Z1uB272ZnzwS81NGytfdeOIrDDn+nktliJDlKCoErFbY83Iw6AYzpNj66N74UjSLaIrmUQloEdkcLaIqXl/jUkU8iQIUoAAFKhVgwOINQoHKBOyFwImNwMlNwKnNwPFVQNZBwBRSPPMkZqOqEaCqQi8dsG5N/QgD0z6r6pLzfp8eKOG6m80o+u/TcuGWMJgMZjgcdpwpykZCZDN0ie2EC2LaoUPMBbioTgeYDWa36+EFFKAABShwvgADFu8KCpQWELNQqauB1L+BY0uLZ6nEjJQIU/mnvGZVOmANS3kb151c5Hbdq+INeLqnCWcslV8aHRgFm8OGrIIzaBHVHFc0uAxd4zqjW1xX1A2Jc7teXkABClCAAgADFu8C/xYoyACSlwHJfwJHfgbyjhfPTuWf9KlL6YA1IulV9E3/ye32vNPeiLc7/Dd95ebV0YHRyLfmITY4Fn0aXoFL43ugV3xPRAaIx588KEABClCgKgEGrKqE+Hv9CYg1U0d/AQ4tAk79C4jQ4MXZKVdASwespw5NxAXZm125rMw5I68JwKbaDrevO/eCQFMgxOPFU3np8uPEG5r2Q5+GvdE+pl2Ny2YBFKAABfQqwICl15Flv8oKpKwADi8G9n8BWP9bN+WBtVNKsZcOWFMPjkWrnB1uF33ZYAtyPLCkymK0IMAYgFBzCAYm3IRrG1+NS+p1c7t9vIACFKCAngUYsPQ8uv7et9Q1wKGFwL5PALsVsOYCYhsFDRylA9bMA2PQJHefW61OCZEw6EYz8qv3hNDlusTsVpApCBaDGYOa34wbmvWXF87z8JxA7tplOPPT58j/dy2sJ4o3HTXVrofADhcj7LohCL64t+cqZ8kUoIDLAgxYLlPxRE0IiL2mDnwO7JoPiPVVYpZKI6GqtG/pgDVn3wjE5x92i39ZQwOmXmLyyAxWRQ2JsITDIBkg1m8NbTUYtzQfgAZh9d1qN0+uXCD9vdnIeG9WpSdFDZ+I6OETyj1n7dq1GDJkCC688EJ06NABH330EWbOnIlBgwa5RS92fF+0aBEkScLAgQPdupYnU8BfBBiw/GWk9d7PQ98Au94CkpcDkIp3RtfwUTpgvb7nLtQpTHGrN29cZMSH7Tw8fVVJi0LNoSiwFaBn/CW4t80w9G/az6328+TzBcTMVcpY14JQ3ZcXlDuTJQLWl19+iRkzZsg7tS9YsECuyJ2AZbPZ8PXXX+PZZ5/F1KlT3bqW40oBfxJgwPKn0dZbX/NSgd3vAjvmAWK/Kh+/+ackb+mA9c6uQQi3ZrpV/J39A7ArquYL3N2qtIKTxcxWkDkI97W7B8NaD0HtoNpKFOt3ZaROvg/Zv3/rUr9D+w5A7LR3zztXiYD1xhtvQHzsuW7duoiIiGDAcmlEeJI/CjBg+eOoa73PYtPP7a8Bez8GzKFA0Rmt9+i89pcOWB/vuAEBdvfWjvUYYkGB7yawyh0PMauVXZSNu9rcgXvbDkP7mAt0N26e7NDhGy8oWXNVVT1iTVaj77d5JGAVFBTAYrFg4cKFbs9+VdVu/p4CehJgwNLTaOq9L0l/AP/OLt5N3WHX5NoqV4eodMD6bHs/mBxWVy9FYriEYf3MyPXAG4QuN6KSE8XCeJNkQo963fFAh5Hy/lo8qhY4cEmtqk8qdUazv8/fGFeJGSxnFdV5vOhWB3gyBTQuwICl8QH0i+YfXQJsfh5I3woUuveoTKs+ZwOWA19tu9qtbixpYsD0bibkm9y6zCcnh1vC0a5WG4zt+CD6NuTbb5UNgi8C1uzZs/H222/LzRo1ahQmTDi7eJ4Byyf/kWGlGhJgwNLQYPldU8WnajY9C2RsL34j0I8OZ8AKtOfhvZ0D3ZrBmtndgoUa+5ZzmCUMF9Rqi8c6j8Xl9Xv50Ui73lW1PCLkDJbrY8Yz/VuAAcu/x1+dvU9bC2yYDIi//WTG6tyBcAasSGsGXt1zFwLdWIM1+IYA7I9QxwJ3d28w8Smei+O6ykGrU52L3L1c1+erZZE7A5aubzN2TkEBBiwFMVlUDQWyjxQHq4ML/1tjlVfDArV7uTNgxRYm44V997u1yP3iOyywSdrtu1ijJfbTEhuXPtZpLOJD62m3Mwq23JPbNPTt2xfjx4/HE088gYQE16Y/+YhQwcFlUboUYMDS5bBqsFObZxSHK4NZ14vXXR0ZZ8BqlH8Q0w484vIM1p5oCSOvMnt1g1FX++TueWJ9Vk5RDiZ1nYBHOz7k7uW6PF+JjUbL2wfrlltuwa+//oq2bduiQYMGurRjpyjgbQEGLG+Ls76yAonfAf88WrzGqvA0df4TcAasFrk78cShSQi257pk812CAS91MSFPAwvcXeoQgIiACIhHh9MvmYrrmlzj6mW6Pa8mn8qpaCf3m266CYsXL0a/fv3kDUh5UIACNRdgwKq5IUuojkBOErBmHCAWshekV6cEXV/jDFjtszfh4SPPIdSW7VJ/p/WwYHFTl07V3EliH62rGvXBc5dMQd2QOM21nw2mAAX8S4ABy7/GWx29Fd8J/Ges7veyqgm2M2B1yVqNkcdeRrgty6XibhoQgGOh2lzg7koHA4wB8vqsGT2m4e42d7hyCc+hAAUo4BMBBiyfsPtppeJDzCtHAWlr/PbtQFdH3hmwLj39B+5OnuvSDJbVAHQbanG1Ck2fFx0Yha6xXTD70un8oLSmR5KNp4B+BRiw9Du26urZ3o+AlfcXt8nm3mdf1NUR77TGGbCuTP8J9yW96lKl22pLGNPXjFwdrb+qrOPibUMJEl7qNRO3t7zVJSOeRAEKUMBbAgxY3pL213pshcDKEUDi95y1cuMecAas/icX4s6U+S5d+VUrI17pZESRwaXTdXNSTFAt9G3QG69e/iIsRv+YwdPN4LEjFNCxAAOWjgfX5107vhr4624gL1WXH2T2pK8zYN2S9ikGpX7sUlUTegdgWbx+119VhhBmDkV0UDTe7vMGLo7r4pIXT6IABSjgSQEGLE/q+nPZO+YCfz8CuPGRYn/mOrfvzoB1Z+q76J/2tUs0/QdacDzYpVN1e5JRMmJmz2dxX7t7dNtHdowCFNCGAAOWNsZJW61cPhxI/Nbvvh+o5CA5A9bI42+gz4nFVRadYwb63GqBWOju70etwGhc2/hqvH7FHF1SLDv6Fz7b/SXWpKxDck6K3Md6IXXRrW5XDG01GL0bXK7LfrNTFNCaAAOW1kZMze3NOQr8NhA4vQsocm3fJjV3x5dtcwasJ448gwsz/6myKRviDBh/uQnZ5ipP9YsTogIi0Tq6Feb3naurT+3MXP8iZm14qdIxfLzLeEzsPK7CczZs2IDJkycjMTERw4YNw0MPPYTg4OKpz8p+V7rA6pbhy/K3bt2Kp59+Grt374bYWFV8FigyMvI8J0/3zS/+A8hOygIMWLwRlBE4vgpYOhAozOJbggqIOgPWtMTxaHlma5UlftzWiNc6Gqs8z59OEG8ZRloi8MFV8+XZHa0fYuZq4I+3u9SNRf2/KHcm68iRI3jxxRflcBEXF4ctW7ZABA8RtI4ePVrh7yTp7Mctq1uGL8vPzs7G9OnTMWbMGNSvXx9Lly7F4cOHMWLEiDKenu6bS4PHk3QjwIClm6H0YUcOfA0sGww4/HOBtSfknQFr5sGH0CRnd5VV/O+qQKyJtVd5nj+eIMLBe33fwoCEGzTd/eFL78c3+793qQ83J9yI965867xz//zzT6xfvx4TJkyQf5eRkSEHj6eeegqbN2+u8HelZ3qqW4Yvyz958iSef/55OUBGRUVBfDKo9DcZnVCe7ptLg8eTdCPAgKWbofRRR3a8Aax9HLDm+KgB+qzWGbBe2j8K9fMOVdnJK2+1ICOgytP89oQgUxCmdHsKIy+4V7MGbT/uWLLmqqpOiDVZO4ZtcilgPfbYY3jyySflR4bnhi/n75o0aVJSVnkhxJUyfFl+TEyMSzNYnu5bVePG3+tLgAFLX+Pp3d5sehbYOocfafaAujNgvbb3HsQWJFVaQ3qghP43m1HIJ4SVOkUEhGNMh/vxWKexHhgxzxcZ9WZdtyrJGF28AL70IR6BzZs3DxMnTkRERAQWLlyIN998E++88w4sFkuFv0tISCgpprpl+Lp8MWs1duxYpKam4vLLL8fMmTNRu3ZtRXxc7ZtbA8iTNS/AgKX5IfRRB8QWDPs+4YeaPcTvDFhv7h6K6KITldayOt6Ap3qacIZ7bFY5GmJTUvGmnZjN0tqhRMByOBwQszRikbs4xBokETyeeeYZ1KlTp8LfxcbGlnBVtwxfli8ehX744Yfyo9DQ0FDs3LkTH3/8sezgXOAvOujpvmntnmN7aybAgFUzP/+8etVoYN+nfFPQg6PvDFgf7bgRgfa8Smt6p70Rb3fg9JWrwxEbXAcDEm7E8z2muXqJKs5T4hHhuR0RC8/FDJZ4RBgSElLm15X9rvSJ1S3Dm+UvW7YMu3btKrP2bPz48fJi/9Kzc0r5uNo3VdxYbITHBBiwPEar04LF9wT3f86d2T08vM6A9en262B2FFVa26hrArCxNl8wcGdI6obE4Yam12Fmz+fcucyn5yqxyF1sUfDCCy/gueeek2esli9fjrS0NAwePFjevqCi35XueHXL8GX5ou4vvvhCfkQoFuyLGaz58+fj2WefRVhYWEn3PN03n95ArNzrAgxYXifXcIWrxwB7P2G48sIQOgPWl9uuhoTKw9MVt1n4eLAaYxIXEgfxtt30S6ZU42rvX6LENg3iEdjPP/8sv1GXm5uLkSNH4u6770ZgYKD8eKyi34lHbM4Zn2bNmlWrDF+WL+peuXKlvO7qwIED6N69u/x4sGnTpvKblJ7sm7hTZs+eDfGiwKBBg5CXlyf7i60xxOzZ/v37y7zh6P07izV6SoABy1Oyeit3/ZPA7veBvON665kq+yMC1gfJd0M8IjQ6bBW2MSVEwqAbzcjnE8JqjWOd4Dq4o9VgPH3xE9W63tsXiU1GxWajlR1VbTRanTaLgPLrr7+ibdu2aNCgQXWKqPQaT5dfWeW+rFtxSBaoKgEGLFUNh0obs2UWsPVFIP+kShuov2aJgPXFscGYt3soLPaCCju4rKEBUy8xQXwqh0f1BKIDo/HghaPxyEX/q14BXr7KF5/KKSoqwuLFi9GvXz8EBQUp3mNPl19Zg31Zt+KQLFBVAgxYqhoOFTZm97vAP4/ysaCXh0YErG+P3IiX9o5AgD2/wtrnXmTEB+04fVXT4Qk1h2J6jykY1npoTYvi9RSgAAVkAQYs3ggVCxz5EfjtZsBe+SJrEiovIALWz4euxowDD1YasIb1D8DOKC5wV2IELEYLPr76PVzdqK8SxbEMClDAzwUYsPz8Bqiw++lbge+6AdbKtwggn2cERMBaduAyPJ04EYG23Aor6TnEwvVXCg6B2PF96c0/om2tNgqWyqIoQAF/FGDA8sdRr6rP4rM3izoBmXuqOpO/95CACFir93XFuCNTEWIr/zNEieEShl1nRq7JQ43ww2JFwIoPrYflg35DsCnYDwXYZQpQQCkBBiylJPVUzm8DgORlQGGWnnqlqb6IgLVxT3s8cOwFhNrOlNv2JU0MmNXVhGzu4K7o2Ird3i+O64pPr3lf0XJZGAUo4F8CDFj+Nd5V91Z8X3DbK/wETtVSHj1DBKztu1rgnpS5CLdmllvXrO4WLDj7iTiPtsffCq8dFIP72t2DCZ0f9beus78UoIBCAgxYCkHqopjDPwLLbucncFQwmCJg7d/RAKOSXq6wNbffEIB9EVzg7qnhEo8I37vqLVzT6EpPVcFyKUABHQswYOl4cN3qWl4asKANkH/Krct4smcERMA6tq027kp5s8IKLh5qgc3gmfpZarFAZEAk1t2+EmJGSzXHsd+APe8Dx1cBOUnFzQqJB+J6Ai3vBepfpZqmsiEU8GcBBix/Hv3Sff+lP5D0B2CreM8lUnlPQASsE/+GYXDqB+VWujdawn1XmZHLDUY9OigBxgD0bdhbPeuxNk4FNlbxaZ9OU4BOz5TrIj4LM2LECAwdOhQDBgwoOWft2rXydwknTJjgUc/yChefivn444/lDy87NzHdsWOH/Cmbl19+GQ0bNixzWWpqKqZNm4annnoKdevWLbe95ZXp9Y6xQr8XYMDy+1sAwM55wLpJQGH5a31I5H0BEbCyt5hwY9qX5Vb+XYIBL3UxIY9vEHp8cKIDozCpywQMb3e3x+uqtAIxc/Xz1a61od+v5c5kiYB13333IScnR/7YsTO8qC1gFRYWyiGqVatWuOOOO8r0+ccff8SxY8cwatQoSJLEgOXaHcGzfCDAgOUDdFVVmbmv+NGg3aqqZvl7Y0TAsm224qoT35VLMa2HBYub+ruS9/pvMpiwZvAKNIto4r1Kz63pj8HAga9cq7/ZbUCf88O5CFhTpkxBdHQ0DAYDJk2aBKPRiHMD1oYNG+QZJPFh5GuuuUb+v2vVqiV/mPi1115Dfn6+/JHkiRMnYuHChYiKisJHH32EHj164OGHH8arr76K1atXY8yYMbj//vvlICQ+JP3KK6/g0KFDaNmypRygOnfuLJd57gyW6OSmTZvw+uuvy7NYkZGRcr/FB6qnT58uh6v69eu7VGZSUlKZ8s+tr3Rfb7rpJnkmzVmfa9g8iwLlCzBg+fudwUeDqrwDRMAK2nAal6T/Xm77Bt5kweEwVTa9TKNaRrXAa5e/iI51LoLRYERqTiqmr5uNT3d/Uea8URfch7Ed/4dn/nkOX+1deF7HXr7sBdzWYiACTYHYf/oAJq1+Br8fWQZR/rtXzkOb6NY4kHkIk1ZPlv/9rjZD8chFD8p1Ldz3TY2hRL294nviq36f1LisahfwWf2za66qKkSsyRp67LyzRCgSweahhx7CjBkzcOedd6JXr15lAtaRI0fw5JNPykGjefPmWLRoEcQju6effhrid2PHjpVDTps2bZCYmIgHHnhAPr9bt26YOXOmHKCef/55ue6pU6fKIaygoABz5syRf46NjcVXX32FjRs3yuUcPXq03IAlZrFEGBQBT7TRGbrWr1+PkSNHYs+ePS6VWVnAOnHiRElfRegTfRWhUjwqFcGTBwVqIsCAVRM9rV+75wNgzXhuyaDCcRQBq94/+9H6zJbzWmc1AN2GamPzq3f7zkPn2E546u8p2Hf6AF7qNRN1gutgyJJh2H/6oNw3EZI+vGo+6ofFY/yKJ84LWCIo3d9+OF7dPBef7PoCz3SbhPYx7TDwxyF46KIHMKTlbZi2dgYmdh6HFUmrMXb5Y/jpxm+RVZiF25fcpdjoxgTF4JluT+KOVoMVK9OtguaX/ziswjJGnv+GqTNgiRmpvXv34q233sKsWbPkUORcg7VkyRL8+++/cjASM0/p6enyeicRuERQEjNYzz33HMLDw0tmtJw/L1iwACK0iNCVl5cnh5chQ4bIM1WlDzFj9uWXX8oh79wAVPo8MYv1zTffyDNoIvDMnTtX/uB0QsL5+5NUVGZlAeuXX36RA9W4cePkvmZlZcl9Ez+LIMiDAjURYMCqiZ6WrxWbiH7RhOFKpWMoAlbjv3eiWfbO81q4rbaEMX21uYP7pK4TcFebO/DEqsn4Zn/x48/Xr5iDy+IvRYApAJP/nnZewHrvyrfQtlZrdPvyMvn821rcgskXT8Iza55Dr/ge6BrXWf7dd9d/Lf9+SeJvGNNhFKasmV5Sh1LDHBUQiX/vWIcwiw+mDxUOWCIgicdvAQEB6NSpE1atWiXP3IiQJI5BgwbJf4ugJGakhg0bJv9c+nHeuY/bSl8rrhOPIAcPHoyuXbti3759+P3337F9+1/bdw4AACAASURBVHb58V/37t2rDFiiDBF4xEybOP7880959kqELYfD4VKZlQUssZ7r8ccfL3N7xMfH4/333y83xCl1H7Ec/xBgwPKPcT6/l6tGA/s/527tKh1/EbCar9qMhrkHzmvhVy2NeKWzEUUa3KJhTq9ZuLxBL9y3dDQ2pW3BzQk3YUq3J7H44E+4OeFGTF0z3aWANb3HVMzf9h7E2qjSM1irkv9Gi8jmSMk9jnt/G6X46IZZQnFL85sh+uH1Q8FHhGJGSKybSklJkddM9ezZU15XJQJWVTNY1QlYFosFL7zwghzSxKPFw4cPyzNTVc1gCeMVK1Zg27ZtchAU7RQL38WxefNml8oUAeuDDz6QZ9OCg4Oxc+dOfPrpp/IjTzGDlZmZibvv9vELDF6/mVihNwQYsLyhrLY6TmwEFvcAbAVqaxnb85+ACFhtVqxF3fyj55lMvCIAf9TX3gajIkw9d8kz+GLPV3h27UyEmkOx4LrPcLrgNL478IP8+K28gDW240O4p82dmL5uFlYmr8abvV+TP2Xz2pa5WLTvO8zvOxftarWR12D9dOhnDGh2I5Yd/Qu3t7wVkCR8uWeB/NhQqUNs3fDLgO9xYe0OShXpWjkKLXIXa7CcAcs5KyQWog8fPlwOWFWtwapOwEpOTpYfJ4owJx7DPfvss/IMlFizJX5X3iJ3J4pY2C4eUYo3Hh988MGStVHffvutS2WePHlS7pcIVE2bNsW8efPkdV8i3Im6xb+L8kVwE6FNLNYXRlzo7tptybMqFmDA8se7Q7zqLV755qFaARGwOvy1EjGFqee1sf9AC45r7DvEYi8psf7q7+Q1GL3sIblPky9+Ajc0649Hl09E3ZC4CgOWCGLiMWK/JtfI121J24LGEY3x4oZX8M72s98LFOd9f8MCJGYlyoved2XsQVpuGq5pdJVc5z8paxUb7ysaXIZv+pe/hYZilZxbkELbNJwbsJxbIohHhs59sCp7i7A6AUusmRL1ihmjLl26yI8NFy9eLD96FOvCKgtYgkGsrwoLC5Nnv5zHqVOnXCozMDBQfttQhDoxg3XvvffK68/EmjLxO7FoXiymF4vmxWPLZ555Rl7cz4MCNRVgwKqpoNauP7oE+GMIUHhaay33q/aKgNXtj18QYssu0+8cM9D7Ngtsbq539iXena2H4OGLxuDA6YMYvnQ0souK+yTWTF1W/9IyTSu0F+HVzW9gxrrZFTZZlHVv27swcdVT+CXx7P9QEDNdYgH67A1z8HiX8Viw7xu5zopmxmpiEhEQjnf6zsOVDfvUpBj3r63hRqPuV8grKECB6gowYFVXTqvXfdcNSFPuf8lrlUHt7RYB69Lff4DFXvYx7oY4A8ZfbkK2RnZwv6ftMDzV9XGItVFjlj1SEq7O9RcL1ysKQuLfRUh7aeMrWHZ0uRyeYoJq4frvB5YUkxDZFO9fOR/bT+3AhJVPYunNP3p0BktU3Dm2I5be/JP3byV+Ksf75qyRAtUQYMCqBppmL0n8FlgxEsg/qdku+EvDRcC6Yum3MDhsZbr8SVsj5nUwokgjW/T8OmAxusZ1KdMHMYN17nYM5wYs8bNYyP7+jo/w2uZ5eKfvXPRueAWMkgFbT26X3zYUoc15iLcTxdor8ShwQ+pGPNl1Ika3HwGjwYRPd32Ox1ZOUvzWqRUYjVcufxH9m1yreNkskAIU0L4AA5b2x9D1HnD2ynUrH5/5TvIIXPHbt5BgL9OS/10ViDWxZf/Nx0316+o71bkIvw/82a8N2HkKUKB8AQYsf7kzjv4CLBvKfa80Mt4fJN2N7r//ArOjsEyLr7zVgowAjXTCD5op9sUSbzGKRfw8KEABCpQWYMDyl/vhp75A0h/+0lvN9/OTY3eg47I/EWjPK+lLeqCE/jebUaiRx4OaHwQXOyAW6js3OXXxEp5GAQr4gQADlh8MMk5tAb7vAVhz/aG3uujjF0cH48I/l5dZ5L463oCneppwRhtfydHFOLjSiSBTEH4ZsFj+fA8PClCAAk4BBix/uBdWjgT2fgLY8v2ht7ro49dHBqLtX2vKzGC9296Itzpw+kptAyw+BH1r84F49fIX1dY0tocCFPChAAOWD/G9UrUtD/gwiru2ewVbuUq+OXwjmq/YhGBbTkmho64JwMba2tvBXTkV9ZZkMVpw+N49EGGLBwUoQAEhwICl9/tg9zvA+ieBvBN676mu+rc48To0WrkdobYzJf264jYLHw+qdJTjQuLweOdx8oeseVCAAhRgwPKHe+C77kDaGn/oqa76+POhq1F39R6EW7PkfqWESBh0oxn5fEKo2nH22cajqhVhwyjg3wKcwdLz+J/eA3zbGfjv0yR67qre+vbbwT6IX7ULgfbidXPLGhow9RITxKdyeKhTQHwLcdktS9A8MkGdDWSrKEABrwowYHmV28uVbZ4B/DsLKCyeBeGhHYE/DlyGxiu3lTR47kVGfNCO01dqHsFaQdEY3X4kxnV8WM3NZNsoQAEvCTBgeQnaJ9V83QoQs1g8NCewfH8P1F+1q6Tdw/oHYGcUF7irfSBbRbXEP4P/Unsz2T4KUMALAgxYXkD2SRWZ+4BFHQDr2Y0qfdIOVlotgdX7Lkbc6n0l1/YcYuH6q2pJeveiYHMwVgxaimYRTb1bMWujAAVUJ8CApbohUahB218F1j8NFJ19C02hklmMFwTW7u2EmL8PyTUdDpdw53Vm5Jq8UDGrqJFAqDkET3Z9HPe3v69G5fBiClBA+wIMWNofw/J78GNvIPlPvfZO9/3auKc9Iv85JvdzSRMDZl1sQjYXuGti3C+N74HFNyzURFvZSApQwHMCDFies/VdyQ4b8F4gYLf6rg2suUYCu3c2hXndabmMWd0tWMAX02rk6c2LTQYTjo9MhFHiSwnedGddFFCbAAOW2kZEifYkLwP+GMzNRZWw9FEZ+3c0hLQ+W6799hsCsC+CC9x9NBRuVxsTVAvvXfkWesX3dPtaXkABCuhHgAFLP2N5tiebpgFb5wCFmXrsnV/06eCOeDjWF7+g0G2oBVaDX3RbF52sHRSD+9rdgwmdH9VFf9gJClCgegIMWNVzU/dVP1wOpCxXdxvZukoFDm+Pg3VDIfZGSbjvGi5w19rtcln9S/Hd9V9rrdlsLwUooKAAA5aCmKop6oNQoOjsR4JV0y42xGWBY9tqo2CjDd8lGPBSFxPy+Aahy3ZqOFG8TXj0vv1qaArbQAEK+EiAActH8B6rNnMv8E0nfh7HY8DeKThlaxRyN0mY1sOCxdxSyTvoCtYSERCBP27+Gc0iOXgKsrIoCmhKgAFLU8PlQmMPLgRWjQbyT7pwMk9Rq8CJf8OQtdmMgTdZcDhMra1kuyoSiA6Mxpxes3Bjs/5EogAF/FSAAUtvA79xCrDtVaCw+BV/HtoUOLUlBCe3BsgL3HloU+DxLuMxsfM4bTaeraYABWoswIBVY0KVFSC2Zzjwlcoaxea4K5CxJQjLk4Ixpi8XuLtrp5bzb064Ud6ugQcFKOCfAgxYehv3BW2AjLMfCdZb9/ylP2IGa35eMF7ubEQRt2jQ5LAnRDbD+ttXabLtbDQFKFBzAQasmhuqq4QPwvn9QXWNSLVaI9ZgjQwPwV8Nq3U5L1KBQJglFEeGn/1gtwqaxCZQgAJeFGDA8iK2x6sSG4t+UgewFXq8KlbgWQERsC5tEoLUEM/Ww9I9J2AxWrDv7u0It/AtBc8ps2QKqFeAAUu9Y+N+y07vAr7vARRkuH8tr1CVQPK2MLRvHQKbpKpmsTFuCEQHRmHJTd+jRVRzN67iqRSggF4EGLD0MpKiHyl/Ab/exE/k6GBMt+4PRb/6ocgx66AzftqFOkG18f5Vb6NHve5+KsBuU8C/BRiw9DT+hxYBK+/nHlg6GNNlyaEYHBOKIqMOOuOnXagVGI2XL5uN65te56cC7DYF/FuAAUtP47/7PWDDU0DucT31yi/78mlWKB4MCfXLvuul01GBUZjW7Wnc0fp2vXSJ/aAABdwQYMByA0v1p25/Ffj3BSAnSfVNZQMrF3i1MBRTjAxYWr9Pnu8xDfe3H6H1brD9FKBANQQYsKqBptpLtswEdr4JZB9RbRPZMNcEXrCFYgYYsFzTUu9Zz3SbhEcuelC9DWTLKEABjwkwYHmM1gcFb5oG7H4fyD7sg8pZpZICLxeFYpqBAUtJU1+U9USXxzCh86O+qJp1UoACPhZgwPLxAChZ/emvr0B41hoY7PlKFsuyfCBwBhL22U3YCRP2woQjMBb/cRhxCtza3QdD4naVAQhAbUctbHtgo9vX8gIKUED7AgxY2h/Dkh4cf6sp4gyHdNQjdsUpkOWQYJQkGOGA2BorBUackMzYYDfIoat0AMuSz+DhawGj3Yjg/CAcGcfd3H09FqyfAr4QYMDyhbqH6kx5OwF1pQMeKp3FqlkgAwYEwAGxbZbYxz8FJqRIZmy2S2cDmMOIwzAinwHMK0NpdpgRY4vGzge3eKU+VkIBCqhLgAFLXeNRo9Ykv9MK9Rx7alQGL9afQCEk5MIAMxwIhB05MMgBLFkyY1OpAHb4v5kwm/4IfNIjg01CRGEEDj7Kj6/7ZABYKQV8LMCA5eMBULL6pHc7IM62HUbJrmSxLEvnAiJwWQGYAITAjnQ5gJlxCCZsFwEMxTNf4lHkMXDnU1dvB/GIsIUlAX+P+MvVS3geBSigIwEGLB0N5rEPuiO2YD3MBs5B6GhYfd6VXEiwQYIJDvkx5AkYcRwm7BYL8O2G4vD1XwBL5QL8kvGS7BIa2Rtg84NrfT6GbAAFKOB9AQYs75t7rMYjn16Futl/wGzgDJbHkFnweQKZMMjzWmIBvpgFS4MRqZIJOx1G7BGL8EsFMDE75jeHHWhnaI2Vo5f5TZfZUQpQ4KwAA5aO7obDX9+GeqcWwGx06KhX7IrWBdIdRgRIjpI3IJNhxEnJjPXlvAEptqfQyyFmsK6v1Q8fDX5XL11iPyhAATcEGLDcwFL7qYmLH0TDlDdg0M9/R6mdnO1TQKC8NyDFAvzy3oAs0FIAcwD31LsTc26arYASi6AABbQmwICltRGrpL2Jv01Fw0NTGLB0NKb+3pXiNyCl/96AdMhvQCZX8gakqh6OO4DxTR/Gk9c87u/DyP5TwC8FGLB0NOwiYMXtn4pAEx8R6mhY2ZVKBETgEq90iDVg4g1Iscu9eAMyESZsO+cNyCRvvwFZ5MBjLcdi0tUTOYYUoIAfCjBg6WjQRcCK2DkVUcEMWDoaVnalBgLONyAN8h5gxW9ApsKEXeW8AZmm8AJ8R44DEy5gwKrB8PFSCmhagAFL08NXtvEiYBk2TUHDaB11il2hgAcFsmCQY9W5b0Bu/G8BfuktKMRaMVcPk2RCYXoBJnYaxxksV9F4HgV0JsCApaMBFQErb80UtIgzwShvHcmDAhSoiYDzDUixB5iYFy79DUjnzvfOPcCySy3AN8OM/NQ8PN59PANWTQaA11JAwwIMWBoevHObLgLWyeVTcGEDCSYDHxPqaGjZFZUKiFkt8f1HsQGr+AakWIAvvgG51SZh6uEAjL18AgOWSseOzaKApwUYsDwt7MXyRcBK/G0KLmsOSNyqwYvyrIoCZQXE/7yJ3x2F/109kQGLNwcF/FSAAUtHA+8MWJ0aGRAWoKoX1nWkzK5QoGqBMwVAy0MMWFVL8QwK6FeAAUtHY+sMWM1qA/G1AmGw5+uod+wKBbQhkGeTkJbpQPc0BixtjBhbSQHPCDBgecbVJ6U6A1ZMKNCqrgkmiQvdfTIQrNSvBXKtwN40Cf2yIvmI0K/vBHbe3wUYsHR0BzgDlskA9GjGdVg6Glp2RUMCDgew7ICEO60MWBoaNjaVAooLMGApTuq7Ap0BS7SgcyMJoQF8k9B3o8Ga/VUgKx/454iEe+wMWP56D7DfFBACDFg6ug9KB6xGtYDGtYyQ5A+J8KAABbwhUGAHkjOAvacYsLzhzToooGYBBiw1j46bbSsdsMICgQvrSzByPyw3FXk6BaovUGgDtiUBJ/MZsKqvyCspoA8BBix9jKPciy1vXoHTB/4q6VH3phIC+OFnHY0wu6J2gQIr8M9BoADFAevChJ74+YHFam8220cBCnhAgAHLA6i+KjJx6TQk/vpMSfXydg3RFhgcYo9pHhSggCcFrA4g5TRw4MTZgNWtVR98M3KBJ6tl2RSggEoFGLBUOjDVadaRZTPlndzt1gL58vBAoH19A0wGbjpaHU9eQwF3BMTjwe1JgFjk7pzBGnfdZIzr84g7xfBcClBAJwIMWDoZSNGNYytfxdG/XkBBZlJJry5uYkCQmQFLR8PMrqhUIKcQWJ9Y3DgRsMaY6qJj88vw9fDPVdpiNosCFPCkAAOWJ3W9XHbKuvdwaMlTKDxzvKTmhtFAo9oWGPmY0Mujwer8SSDPBqRkAEfSzwascUFNMKH/VAy7+A5/omBfKUCB/wQYsHR0K5zYugh7F92PopyTJb0KMAHdmnDTUR0NM7uiQgGxueiaQ4BY5O6cwbrfWAf9Ot6Gube9qsIWs0kUoICnBRiwPC3sxfLFG4TbP7wJ1rzMMrW2izcgJoSPCb04FKzKjwQKHRJO5ziwM/lsp8UjwhGIxhM3TsfoS0f5kQa7SgEKOAUYsHR0L+Sm7cKm13vAmpdRpldRwUC7eAlGiTu762i42RWVCIjF7btSgIzcsgFLrMH6cewytIptqZKWshkUoIA3BRiwvKnt4bqs+Zn4+5k6sNvO35aha2MJwRYGLA8PAYv3Q4EzBcDGw2U7LmawxCPCDZN3oFZILT9UYZcpQAEGLJ3dAysnhcJWmHNer2LDgeaxRpgkfjpHZ0PO7vhQQHwa52AakJp1fsC61xGFpJdO+bB1rJoCFPClAAOWL/U9UPe6WS2Re2JvuSV3ayohkDu7e0CdRfqrQL4VWHPw/N6LGaxRhtpInJ3qrzTsNwX8XoABS2e3wM5Pb0fali/L7VW9CKBxHQssEnd219mwszs+EMi3AUdOAsll3ymRWyIC1tz6vbH4kd990DJWSQEKqEGAAUsNo6BgG8QHn4+teBliPVZ5R7emBgSa+EahguQsyk8F8oqAtYfK77wIWL91HIWXhrzppzrsNgUowICls3vgxNaF2LtodJm9sEp3MS4caBZrhlkq0lnP2R0KeE8gzyrh8EkHjp+z9srZAhGwEq95AaP6jvNeo1gTBSigKgEGLFUNR80bk3diLza+2gXW/Ar+Pz+Azo0lhPKNwppjswS/FcguNGBDYsUzwSJgWYZ9hyva3+C3Ruw4BfxdgAFLh3fAykkhsBWW2pTnnD7WCgFa15Ng8tS+WNf9DsT3KVurrQDYPAM4tBDo9Q5QuytgMAK5KcD6p4E9758/Ev2XAfWuOPvvGTuBBW2BqDZA78+B6AuAzH3AP2OBo0uAViOACx8HNjwN7Of333R4a6uiS1a7AbtS7Dh1/su6Z9tnDsTlz+epor1sBAUo4BsBBizfuHu01s1v9ERm4upK62hfX0JUiBGS479ve3iqReYwQAQlcfzYG7j0bSC2G/DPOCBzD9BzHhAUB/x6A5BZ6u1Hcd2AtUDKSmDlOTthd54GtLgbWD8J6PQMkLSs+JzrlwOFmcVl8aCABwQckgmnsu3YnlT5OsbIZpfhwtF/eaAFLJICFNCKAAOWVkbKjXYmLp2GI3/MgN1aUOFVwRaga2M3Cq3uqd1eAhKGFM8yHSjn7UYRllqPBP5+pOzv618J9HwT2DUf+Hd22dp7vQvEdi+ezRKzZeI4vBho/yiw9vHy66lu+3kdBc4RWJcI5FbyIq4pMBz1LxuHxldOph0FKODHAgxYOhz80/uXYfvHg2DNTa+0d42igQYxZpjgoQXvES2Aq78vfoxX0aySCFEiTP1xO3Bi/dn2tv0f0GkKIBkASwSQlwZsfQHYOgc4dwYr+S8gshWQmwz8fpsOR5RdUoOADSYcOWnF4cr/YwVLeF20HvIpohJ6q6HZbAMFKOAjAQYsH8F7slqHw4YVEwPhsFf9+K9LYwOCA02Q7B7YG+vCJ4B2/wPWPFb+mqhmg4FuLwJ7PwLWP1mWRPy7eAwo1lPtfBPo+BTQ/E5g5Wgg7zhwxadArQ7F4S3xW6DZbcDRX4EWdwGSBOz9+PxHi55EZ9m6F8gtlLAuserPTUlGM3o9nwdJrDHkQQEK+K0AA5ZOh37LW71xev+fVfYuMhi4wFMfghaP7wKigR8uA4rOlG1Lg2uL11+lrAD+uqvKdsrhqvscYPvrwKZpZ8+X13j9AWQdKF70nrEDyD0ONLoe+PMu4PjKqsvmGRSoQsDmALYlAacrfnekpIToFleh/chfaUoBCvi5AAOWTm+AY6tew+HfpqKoiseEovvN6phQL1KCUclHhbW7AH2/ApL/BJYPL6vcajjQYWLxonbxaPDc8FXemIiAdfFsYPN0YMcbZ88Qs2St7gU2Tit+pLj/s+JZra7PA+ueAPZ9otMRZre8JWBFAJLTC3DwZNU1moOj0ejKZ1D/0oeqPplnUIACuhZgwNLp8Oad3IcNcy4q98PP5XVZPCoMsSi4w7tY2C4WuG97uewi9Tb3A52fA1L+Av66p+JwJdZmNbimOJwlLwO6vQDUvxr4YzAgtmsQh1jjJULcqX+B1Q8CN/3DGSyd3s++6pbDYEZOvq3SPa9Kt81oCUHnRzcjKKa5r5rMeilAAZUIMGCpZCA80Yx1s1sjN223S0WHBQKdGrp0qmsndZwMtHsQ+OfRsrNIN64GYi8pW4aYwVo1pvjfxGNAseZKvHHY/WWg3uWAwQxk7i9+NLjv07PXisXuYu2VeBSYtgbo/CxwwSOAwQTsfg9Y/T/X2sqzKFCJwMYjwJl814iC67RC1wm7XDuZZ1GAAroWYMDS8fAe/mOG/JjQbnNtAXt8JNCktgEmScGZLB37smv6FrA6DDh0wo6k06710xgQhoa9H0ejPpNcu4BnUYACuhZgwNLx8Oae2IONL3esdFf3c7vfpq4BtcJMMMK1UKZjPnbNjwUcMODEGWBniuv/Y8NoCUWnsRsQXLulH8ux6xSggFOAAUvn98Km17sj6/Aat3opb90QIHZ599D+WG61hidTwLsCDsmM3AIb1lfyrcHyWhTeqBs6PviPdxvL2ihAAdUKMGCpdmiUaVjK2ndw8OcnUZRzwuUCQyxAx4aA0eDyJTyRAroREFsybDoM5LgxiRsQXg+Nr56CuheP0I0DO0IBCtRMgAGrZn6qv9pelIdVT0dV+tmc8joREwq0qQsYJNV3kQ2kgGICIlztSgFOZrtXpMEUiJ7PZsBgDnTvQp5NAQroVoABS7dDe7Zj+759EGImq7JvE5bHwEXvfnBzsIslAu4uandeaAqMQGynO9F8wOvUpAAFKFAiwIDlBzdDdvIWbH6jp8t7YpUmaRoDxEcZYOSbhX5wp/hvF60OM1IyHTiQVvXnpc5VEm8PXjRmBULrXei/gOw5BShwngADlp/cFP++fSUy9v1erd62rmtATJgBRrj/Xz7VqpAXUcCLAuIjzifP2LHLjTcGSzcvqnlfdBi11IstZlUUoIAWBBiwtDBKCrQxffcv2Pn5UFhd+HROedW1izcgKoTbNygwFCxCRQJiO4ZTOcD2JNe3YyjdfFNwNNoM/QzRLa9RUa/YFApQQA0CDFhqGAUvtWHTa92QdWRttWtrX9+AiBAzjI6CapfBCymgFgGbFIAzuYXYctRR7SaFN7wYHR9ybxuUalfGCylAAU0JMGBparhq1tiT27/DngUjUJTjwldrK6iqQwMDwoMtMDpc/HZIzZrMqyngEQGbFIgzeVZsOVL9x97mkBi0HPQOYtrd5JE2slAKUEDbAgxY2h4/t1tf01ksUeGFDU0ICzJyJsttfV6gBgF55irPhn+PWFHduSujORgh9dpzY1E1DCjbQAGVCjBgqXRgPNWs9N1LsPOzIbDmufiBtQoackG8AZEhRhjB3d49NVYsV3kBG8zIzLVj6zFbjQo3h9ZG68EfIbrVtTUqhxdTgAL6FWDA0u/YVtizbe/1R8a+P2C31uwxX9t6BkSH8u1CP7yFNNll8bZgerYdO5Krt6Dd2WmxqWhU8z64YPiPmnRgoylAAe8IMGB5x1lVtZw5tgGb514Ke1HNApboVItYIDac+2SpaoDZmPMErA6j/PHmPcdrNnMlCha7tV80ZhXC6neiNAUoQIEKBRiw/PTm2LtoNI6vex92mxsfXKvAqlEtoGG0BKNU3RUtfjoI7LZXBGwOCUfSHTh8qubViU1FYzvegRYD59W8MJZAAQroWoABS9fDW3HnrPlZWDO9UY3XYjlrqBsBtKgDSPx2oZ/eUerstsMB7E0DUjKVaZ8pKArdn0yEMTBcmQJZCgUooFsBBizdDm3VHRMzWAd+fAxF1dx89NwaooLFB6IlmExGSI7qv/5edct5BgUqF3BIJlitNuxMcSAjVxktc3A0ml3/IuK63KNMgSyFAhTQtQADlq6Ht+rObXvvOmTsW1bjBe/OmgLNQNt6RgQHiMXvfMOw6hHgGUoLiDcFcwrs2JlsQ75CtyAXtis9SiyPAvoXYMDS/xhX2sO8k/uw7oW2cNgU+m+i/2prGWdE7TAHTPxItJ/fYd7tvtVhQNoZCXsVWMxeuuWS0Yyuj+1EUEyCdzvE2ihAAc0KMGBpduiUa3jS3/OQ+MtkFOUqsAq4VLPEuqyWscq1kyVRoCIBh2SG5CjCnlTl1ls567KE1kHjq6ag3iWjOQAUoAAFXBZgwHKZSt8nbv/wZqTv/hl2q7LfGQwNAFrXlRBoER+KVnaWTN8jwt65KmCHEXmFDuxKsSNb2dsXpsAIRCb0Rru7v3G1OTyPAhSggCzAgMUbQRYoyk7D2tmtYM3N8IhI0xggPlKC0cCtHDwC7KeFii0YjmcZsC+15vtblUcodmzvOn4HxN88KEABCrgjwIDljpbOzz21rEuJrwAAEltJREFU80fs+ORW2IvyPNLT6BCxMakEs1l8LFrhqQaPtJiFqlVAfE+wqKgQe1MdSM/xTCuNlhC0ueNL1GrT3zMVsFQKUEDXAgxYuh5e9zuXuPRZJK18RbGtG85tgdgnK6GOEXFhds5muT88vAKAzS7h+BkD9qfZIPa58sQhNhSt3/NBNLl2uieKZ5kUoIAfCDBg+cEgu9vF7R8OwOn9yyA2I/XUIfbMah4rIcAsPhjNPbM85ayncq0wo6DQhv1pdsX2tirPxxQYjsiEPlx3paebh32hgA8EGLB8gK72Km2FOdj4ckfknz7qsceFToNG0UCTGEBsDMnNSdV+Z/imfc5749BJ4HC6Z9tgMAchMLIhOo3dCPGIkAcFKECB6gowYFVXTufXZadsxabXunk8YAnGIAvQNMYAMatlMth1LsvuuSNgcxhwOhfYf8KOvJp/NrPKqkWo6vjg3wip277Kc3kCBShAgcoEGLB4f1QoIBa9b/9oIBwKfBDaFWaxCL5pjIQAiwlmiVs6uGKm13NsDiPyioCDJ2weW8R+rp3Yrb3tXQtRq/V1emVlvyhAAS8KMGB5EVuLVaWsfRf7Fz8KW8EZrzVfbFDaJEaCwWiGCV6YtvBaz1hRVQJinZXdZsWhkw7FPtBcVZ3i92K/K/GdwboX3+fK6TyHAhSgQJUCDFhVEvGEI8tm4ujyF1GUo+xO71XJ1o8CGtcCDAYjDPDMPkdVtYG/946AFRbAVojEdOCYZ7Ziq7Aj5pBaaHD5Y2h4xUTvdJa1UIACfiHAgOUXw1zzTh5a8iRS1r2PwjPHa16YGyWIbR0aRAENoxm03GDTzKliF3a73Y4j6Q4czYDHtl2oCMRoCUW97iPR7PqXNGPGhlKAAtoQYMDSxjipopXiUWHqps/kXd+9fUgA4uWgJcFgMMHENVreHgJF67M5TLDbbTic7kCSCFaKlu5aYWKvq7hOd6L5zXNdu4BnUYACFHBDgAHLDSyeCuxdeD9SN3/u1TVZ57rHhQMNog0IMANGoxGSnQvitXBvOgxm2Gw25BcBx9LtOO65bdaq5AgIr4daba5Hi1veqvJcnkABClCgOgIMWNVR8/Nr9i4ajdRNn8JWkO1TCbGtQ/1oI6KCbIDBDIODQcunA1JB5XbJDNiLkJ5rQFKGZzcJdaX/lrC6qHPhrUi48RVXTuc5FKAABaolwIBVLTZetP/7hyHeMLQV5vocI9AMiFkt8TFpyWCASeKCeJ8PiviAuMMEh92G5NMOebZKzFz5+hAfba7b5R40vW6Wr5vC+ilAAZ0LMGDpfIA92b3DS5/F0RVzYM077clq3Co7JhSIizAgJsQOG8wwQgX/re5WD7R9stM8PdeI5NM2nPTtJGcZTFNQJBr0ehSNrnxa28hsPQUooAkBBixNDJN6G5m06g0c/PlxiM/rqOkwG4Ha/4Wt0AA7HJIFRu6p5ZEhssECyVGI7AIDjmfacSIbKFLZJKLBHIhm/V9AfI//ecSAhVKAAhQ4V4ABi/dEjQXStnyFnZ/d7v137F1suXiEGBMC1IkwIsxig10y8QPTLtpVdFoRAmByFOBMgQFpWXZ5pipfrd/sliS0ueNL1Olwaw17zcspQAEKuC7AgOW6Fc+sRCDz0Crs+ORWWHMzYLfmq9bKYgTEJ3nqhEuIDHLA7jDCYDTC4OCO8VUNmlVYwYaMPCNOZBV/wqZQZTNVpfsgPn0jHgu2HbYAEU16VtU9/p4CFKCAogIMWIpy+ndhBaePyt8uzDt1ANbcdE1gRAZD/sh0rVADQix2iP2ZjAZAcqh1OsY7rHZDoPzJGqNkRW6hASezi9/+Ex9e1sJhCo5CcO1WaHvnVwiIbKCFJrONFKCAzgQYsHQ2oGrozp6vhyPt3wU+3SurOg4mAxARVPwn+r/AZXcYIEkGGKDvwGWTLHDYrWJfdWQXGpCRY0dmHuQ/Vnt1NH13jTkkBrXbD0KLgfN81wjWTAEK+L0AA5bf3wKeAUhaPRdiKwfxmr6Wj/BAICwQCA0AIoMlBJkdKLIbIInvI4o/dvU+Di3P3SGZYHNIgN0Gk8GOPKsBWbl2ZOUDZ/Ih/63lQzKY5P2t4nuM0XI32HYKUEAHAgxYOhhEtXYh89Bq7P7qbhSeSdXcbFZFpuKTPSEBQIgFCA4AQgONCLE4EGC0y597ccAAh2SUZ4IkH36g2goz4BBtEH8cKLAZkFNgQE6+eOQH5Ig/Bb75RI0n7lfx2RtLWCxaDf4QEY17eKIKlkkBClDALQEGLLe4eLK7AnZrAfYsGIH0XT+hSCPrstzto/P8ABMg3lgUf5f8MRsQHCDBKNlhNogPVjvkVGN3iNgj4hogPmgNOQYV/+z8y/mBPvGb4sMhfwxZ/GyQ5P8DNrskP8KzOUR4sqHQChSU+iM29xQ/6/kwBoSidrub0eLWd2AwWvTcVfaNAhTQkAADloYGS8tNPb7hQ+xdNEaeVVHzW4beMBaL6MV6L/G3+GOQiv+IoPVfxCpphjwrJgcywC4HKRGqitdFib/9+RBvCYqd+5vfPA9xne/yZwr2nQIUUKEAA5YKB0WvTcrPSJQ/Fi22dFDbxqR6Nddrv8zB0Qhv3APNB7yOwKhGeu0m+0UBCmhYgAFLw4On1aYnr5mP/d89LD/yEo8QeVDAVQFTYIT8tmOzG+agXreRrl7G8yhAAQp4XYABy+vkrFAIFGQm4cAP45C+51dVfcuQo6NeATFrFdXiSjS7/iUERMSrt6FsGQUoQAGxnNbhECs8eFDANwInt3+H/YsfhTUvg0HLN0Og+lrFbuymoCgk3DAHMe1uUn172UAKUIACQoABi/eBKgQO/zEDib9OhtjHiI8NVTEkPm+EwRQAh82KxtdMQ6M+k3zeHjaAAhSggDsCDFjuaPFcjwqIT+0c+uVpeRd4e5FGvsniURH/LNxgDoQkGVG7/S1ocs2z/NSNf94G7DUFNC/AgKX5IdRfB7KOrEPiL08j68haWPMz9ddB9qhcAYM5CEZLMMIbdkOjKycjvGFXSlGAAhTQrAADlmaHTv8Nz9i7FIlLn0XO8e3yGi0e+hUQa6xC4y9Co96PywvZeVCAAhTQugADltZH0A/an757CQ4vex45yVs5o6Wz8RbbLoTUa49GvZ9AdKtrddY7docCFPBnAQYsfx59jfU9Y/8yHP1zNk4fXMk1Whobu9LNLd6B3YiIJj3R4IoJiEroreHesOkUoAAFyhdgwOKdoTmB7KRNOLbyNRzf8BHEd+hsBdma64M/NtgcXEv+HmVc52Gof+lDCI3v6I8M7DMFKOAnAgxYfjLQeuxm4ZlUpKx7D0mr5wIOG8TPPNQnYAmLBSQj4nuMQd2uwyH/zIMCFKCAzgUYsHQ+wP7SvZPbvkHKuveRse93SEYLbAVn/KXrquynMSAMDlsBoppfibpd70XMBTersp1sFAUoQAFPCTBgeUqW5fpEID/jMNI2f47kf+bLbx7arfncuNRLIyE2BhXrq8QbgfW6j0Sdi4bwQ8xesmc1FKCA+gQYsNQ3JmyRQgJZh9fgxNaFSN34ifyBYFthrhy4eCgnID5jIxnNkCAhttOd8uag4Y26KVcBS6IABSigUQEGLI0OHJvtnsDpgytwasdipG3+AraiXDjsNj5GdI+w5Gzx+E+8BSi2WBCBqlbbGxDZtFc1S+NlFKAABfQpwIClz3FlryoRyE7ajPTdv+DEtkXITt4iBwXxdhuPigXMwdHyHmSh9S5E7fYDEd3yGnljUB4UoAAFKFC+AAMW7wy/FhDrtDL2LcPpA3/i1K6f5DcRxedainJO+a1L8TqqSDlQWcLiUKt1P0Q2uwJRzfvI/86DAhSgAAWqFmDAqtqIZ/iRQEFmEjITVyMr8W+IjU1zUrbDFBQBu1i/ZSvUpYTYS8xgDEBRXjpC4tohKqEPwht3R0TjHgiIiNdln9kpClCAAp4WYMDytDDL17SAw1aIM8c24syxTchO3ozMQ6uQd+og5HVIkgSHrQjW/CxN9NESWgcOhw0OhwO2/CwExSQgrEEXhDe8GGH1OyKsfmd5wToPClCAAhSouQADVs0NWYIfCuSm7UZu2i7kpu1B7om9yD62Efmnj8KWnymHL0gSxLYF9qI8rwUwUZ94hGe3FgAiRBWcgSm4FgKjGiCkbgcE126B4DotEVynNYLrtPLDUWOXKUABCnhPgAHLe9asyQ8ExDYQ+RlHUJB5DIWZSSjISkFRdioKs08g78ReWAuy5E/72Atziv+2Fclv5Dn/AAY5nMmHwwHALr/x6PwjQpTREgKDJVj+TJB4hGcJqwtLaG2YQ2MREF4Xloh4BETUR2BUQ3lfKh4UoAAFKOB9AQYs75uzRgqUERCzXGLWSTyOlIOUwy7/XpIMkAwm+bGdvImnOYhy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BiwtDNWbCkFKEABClCAAhoRYMDSyECxmRSgAAUoQAEKaEeAAUs7Y8WWUoACFKAABSigEQEGLI0MFJtJAQpQgAIUoIB2BP4PeLdClydh1VIAAAAASUVORK5CYII="/>
          <p:cNvSpPr>
            <a:spLocks noChangeAspect="1" noChangeArrowheads="1"/>
          </p:cNvSpPr>
          <p:nvPr/>
        </p:nvSpPr>
        <p:spPr bwMode="auto">
          <a:xfrm>
            <a:off x="765175" y="4651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TextBox 17"/>
          <p:cNvSpPr txBox="1"/>
          <p:nvPr/>
        </p:nvSpPr>
        <p:spPr>
          <a:xfrm>
            <a:off x="1303205" y="6268002"/>
            <a:ext cx="2676335" cy="307776"/>
          </a:xfrm>
          <a:prstGeom prst="rect">
            <a:avLst/>
          </a:prstGeom>
          <a:noFill/>
        </p:spPr>
        <p:txBody>
          <a:bodyPr wrap="square" rtlCol="0">
            <a:spAutoFit/>
          </a:bodyPr>
          <a:lstStyle/>
          <a:p>
            <a:r>
              <a:rPr lang="en-US" sz="1400" dirty="0"/>
              <a:t>Count of NAs in each column</a:t>
            </a:r>
          </a:p>
        </p:txBody>
      </p:sp>
      <p:sp>
        <p:nvSpPr>
          <p:cNvPr id="19" name="TextBox 18"/>
          <p:cNvSpPr txBox="1"/>
          <p:nvPr/>
        </p:nvSpPr>
        <p:spPr>
          <a:xfrm>
            <a:off x="5741577" y="6268002"/>
            <a:ext cx="2676335" cy="307776"/>
          </a:xfrm>
          <a:prstGeom prst="rect">
            <a:avLst/>
          </a:prstGeom>
          <a:noFill/>
        </p:spPr>
        <p:txBody>
          <a:bodyPr wrap="square" rtlCol="0">
            <a:spAutoFit/>
          </a:bodyPr>
          <a:lstStyle/>
          <a:p>
            <a:r>
              <a:rPr lang="en-US" sz="1400" dirty="0"/>
              <a:t>Count of NAs in each row</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4" y="3773647"/>
            <a:ext cx="3792312" cy="2474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1631" y="3707544"/>
            <a:ext cx="4078569" cy="2540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352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59003" cy="1143000"/>
          </a:xfrm>
        </p:spPr>
        <p:txBody>
          <a:bodyPr>
            <a:noAutofit/>
          </a:bodyPr>
          <a:lstStyle/>
          <a:p>
            <a:pPr algn="l"/>
            <a:r>
              <a:rPr lang="en-US" sz="4000" b="1" dirty="0"/>
              <a:t>Challenges for classification</a:t>
            </a:r>
          </a:p>
        </p:txBody>
      </p:sp>
      <p:sp>
        <p:nvSpPr>
          <p:cNvPr id="3" name="Content Placeholder 2"/>
          <p:cNvSpPr>
            <a:spLocks noGrp="1"/>
          </p:cNvSpPr>
          <p:nvPr>
            <p:ph idx="1"/>
          </p:nvPr>
        </p:nvSpPr>
        <p:spPr>
          <a:xfrm>
            <a:off x="696261" y="1621055"/>
            <a:ext cx="7596095" cy="4525963"/>
          </a:xfrm>
        </p:spPr>
        <p:txBody>
          <a:bodyPr>
            <a:normAutofit fontScale="92500" lnSpcReduction="10000"/>
          </a:bodyPr>
          <a:lstStyle/>
          <a:p>
            <a:r>
              <a:rPr lang="en-US" dirty="0">
                <a:solidFill>
                  <a:srgbClr val="C00000"/>
                </a:solidFill>
              </a:rPr>
              <a:t>Huge</a:t>
            </a:r>
            <a:r>
              <a:rPr lang="en-US" dirty="0"/>
              <a:t> Dataset (145,231 X 1932)</a:t>
            </a:r>
          </a:p>
          <a:p>
            <a:r>
              <a:rPr lang="en-US" altLang="zh-CN" dirty="0">
                <a:solidFill>
                  <a:srgbClr val="C00000"/>
                </a:solidFill>
              </a:rPr>
              <a:t>“Anonymous”</a:t>
            </a:r>
            <a:r>
              <a:rPr lang="en-US" altLang="zh-CN" dirty="0"/>
              <a:t> features</a:t>
            </a:r>
          </a:p>
          <a:p>
            <a:r>
              <a:rPr lang="en-US" altLang="zh-CN" dirty="0">
                <a:solidFill>
                  <a:srgbClr val="C00000"/>
                </a:solidFill>
              </a:rPr>
              <a:t>Uneven distribution </a:t>
            </a:r>
            <a:r>
              <a:rPr lang="en-US" altLang="zh-CN" dirty="0"/>
              <a:t>of response variable</a:t>
            </a:r>
          </a:p>
          <a:p>
            <a:r>
              <a:rPr lang="en-US" dirty="0"/>
              <a:t>27.6% of </a:t>
            </a:r>
            <a:r>
              <a:rPr lang="en-US" dirty="0">
                <a:solidFill>
                  <a:srgbClr val="C00000"/>
                </a:solidFill>
              </a:rPr>
              <a:t>missing values</a:t>
            </a:r>
          </a:p>
          <a:p>
            <a:r>
              <a:rPr lang="en-US" dirty="0"/>
              <a:t>Deal with </a:t>
            </a:r>
            <a:r>
              <a:rPr lang="en-US" dirty="0">
                <a:solidFill>
                  <a:srgbClr val="C00000"/>
                </a:solidFill>
              </a:rPr>
              <a:t>both numerical and categorical </a:t>
            </a:r>
            <a:r>
              <a:rPr lang="en-US" dirty="0"/>
              <a:t>variables</a:t>
            </a:r>
          </a:p>
          <a:p>
            <a:r>
              <a:rPr lang="en-US" dirty="0"/>
              <a:t>Undetermined portion of </a:t>
            </a:r>
            <a:r>
              <a:rPr lang="en-US" dirty="0">
                <a:solidFill>
                  <a:srgbClr val="C00000"/>
                </a:solidFill>
              </a:rPr>
              <a:t>Categorical variables</a:t>
            </a:r>
          </a:p>
          <a:p>
            <a:r>
              <a:rPr lang="en-US" dirty="0"/>
              <a:t>Data </a:t>
            </a:r>
            <a:r>
              <a:rPr lang="en-US" dirty="0">
                <a:solidFill>
                  <a:srgbClr val="C00000"/>
                </a:solidFill>
              </a:rPr>
              <a:t>pre-processing</a:t>
            </a:r>
            <a:r>
              <a:rPr lang="en-US" dirty="0"/>
              <a:t> complexity</a:t>
            </a:r>
          </a:p>
        </p:txBody>
      </p:sp>
    </p:spTree>
    <p:extLst>
      <p:ext uri="{BB962C8B-B14F-4D97-AF65-F5344CB8AC3E}">
        <p14:creationId xmlns:p14="http://schemas.microsoft.com/office/powerpoint/2010/main" val="348295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457200" y="395394"/>
            <a:ext cx="8229600" cy="688973"/>
          </a:xfrm>
          <a:prstGeom prst="rect">
            <a:avLst/>
          </a:prstGeom>
          <a:extLst>
            <a:ext uri="{C572A759-6A51-4108-AA02-DFA0A04FC94B}">
              <ma14:wrappingTextBoxFlag xmlns="" xmlns:ma14="http://schemas.microsoft.com/office/mac/drawingml/2011/main" val="1"/>
            </a:ext>
          </a:extLst>
        </p:spPr>
        <p:txBody>
          <a:bodyPr lIns="45699" tIns="45699" rIns="45699" bIns="45699">
            <a:noAutofit/>
          </a:bodyPr>
          <a:lstStyle>
            <a:lvl1pPr>
              <a:defRPr sz="3900"/>
            </a:lvl1pPr>
          </a:lstStyle>
          <a:p>
            <a:pPr lvl="0" algn="l">
              <a:defRPr sz="1800"/>
            </a:pPr>
            <a:r>
              <a:rPr sz="4000" b="1" dirty="0"/>
              <a:t>Data </a:t>
            </a:r>
            <a:r>
              <a:rPr lang="en-US" sz="4000" b="1" dirty="0"/>
              <a:t>preprocess</a:t>
            </a:r>
            <a:r>
              <a:rPr sz="4000" b="1" dirty="0"/>
              <a:t>ing</a:t>
            </a:r>
          </a:p>
        </p:txBody>
      </p:sp>
      <p:grpSp>
        <p:nvGrpSpPr>
          <p:cNvPr id="2" name="Group 54"/>
          <p:cNvGrpSpPr/>
          <p:nvPr/>
        </p:nvGrpSpPr>
        <p:grpSpPr>
          <a:xfrm>
            <a:off x="3030041" y="1092420"/>
            <a:ext cx="3083920" cy="421779"/>
            <a:chOff x="0" y="0"/>
            <a:chExt cx="3083919" cy="421778"/>
          </a:xfrm>
        </p:grpSpPr>
        <p:sp>
          <p:nvSpPr>
            <p:cNvPr id="50" name="Shape 50"/>
            <p:cNvSpPr/>
            <p:nvPr/>
          </p:nvSpPr>
          <p:spPr>
            <a:xfrm>
              <a:off x="0" y="0"/>
              <a:ext cx="3083919" cy="421778"/>
            </a:xfrm>
            <a:prstGeom prst="roundRect">
              <a:avLst>
                <a:gd name="adj" fmla="val 45166"/>
              </a:avLst>
            </a:prstGeom>
            <a:solidFill>
              <a:srgbClr val="FFFFFF"/>
            </a:solidFill>
            <a:ln w="38100" cap="flat">
              <a:solidFill>
                <a:srgbClr val="4F81BD"/>
              </a:solidFill>
              <a:prstDash val="solid"/>
              <a:bevel/>
            </a:ln>
            <a:effectLst/>
          </p:spPr>
          <p:txBody>
            <a:bodyPr wrap="square" lIns="0" tIns="0" rIns="0" bIns="0" numCol="1" anchor="ctr">
              <a:noAutofit/>
            </a:bodyPr>
            <a:lstStyle/>
            <a:p>
              <a:pPr lvl="0" algn="ctr">
                <a:defRPr sz="1800"/>
              </a:pPr>
              <a:endParaRPr/>
            </a:p>
          </p:txBody>
        </p:sp>
        <p:grpSp>
          <p:nvGrpSpPr>
            <p:cNvPr id="3" name="Group 53"/>
            <p:cNvGrpSpPr/>
            <p:nvPr/>
          </p:nvGrpSpPr>
          <p:grpSpPr>
            <a:xfrm>
              <a:off x="55793" y="31817"/>
              <a:ext cx="2972332" cy="358142"/>
              <a:chOff x="-1" y="0"/>
              <a:chExt cx="2972331" cy="358140"/>
            </a:xfrm>
          </p:grpSpPr>
          <p:sp>
            <p:nvSpPr>
              <p:cNvPr id="51" name="Shape 51"/>
              <p:cNvSpPr/>
              <p:nvPr/>
            </p:nvSpPr>
            <p:spPr>
              <a:xfrm>
                <a:off x="-1" y="0"/>
                <a:ext cx="2972331" cy="358140"/>
              </a:xfrm>
              <a:prstGeom prst="rect">
                <a:avLst/>
              </a:prstGeom>
              <a:noFill/>
              <a:ln w="38100" cap="flat">
                <a:solidFill>
                  <a:srgbClr val="000000">
                    <a:alpha val="0"/>
                  </a:srgbClr>
                </a:solidFill>
                <a:prstDash val="solid"/>
                <a:round/>
              </a:ln>
              <a:effectLst/>
            </p:spPr>
            <p:txBody>
              <a:bodyPr wrap="square" lIns="0" tIns="0" rIns="0" bIns="0" numCol="1" anchor="ctr">
                <a:noAutofit/>
              </a:bodyPr>
              <a:lstStyle/>
              <a:p>
                <a:pPr lvl="0" algn="ctr"/>
                <a:endParaRPr/>
              </a:p>
            </p:txBody>
          </p:sp>
          <p:sp>
            <p:nvSpPr>
              <p:cNvPr id="52" name="Shape 52"/>
              <p:cNvSpPr/>
              <p:nvPr/>
            </p:nvSpPr>
            <p:spPr>
              <a:xfrm>
                <a:off x="-1" y="40571"/>
                <a:ext cx="2972331" cy="2769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defRPr sz="1800">
                    <a:latin typeface="Calibri"/>
                    <a:ea typeface="Calibri"/>
                    <a:cs typeface="Calibri"/>
                    <a:sym typeface="Calibri"/>
                  </a:defRPr>
                </a:lvl1pPr>
              </a:lstStyle>
              <a:p>
                <a:pPr lvl="0"/>
                <a:r>
                  <a:rPr dirty="0"/>
                  <a:t>Remove ID and </a:t>
                </a:r>
                <a:r>
                  <a:rPr lang="en-US" dirty="0"/>
                  <a:t>t</a:t>
                </a:r>
                <a:r>
                  <a:rPr dirty="0"/>
                  <a:t>arget</a:t>
                </a:r>
              </a:p>
            </p:txBody>
          </p:sp>
        </p:grpSp>
      </p:grpSp>
      <p:grpSp>
        <p:nvGrpSpPr>
          <p:cNvPr id="4" name="Group 59"/>
          <p:cNvGrpSpPr/>
          <p:nvPr/>
        </p:nvGrpSpPr>
        <p:grpSpPr>
          <a:xfrm>
            <a:off x="705217" y="3646075"/>
            <a:ext cx="2400972" cy="885896"/>
            <a:chOff x="-2" y="0"/>
            <a:chExt cx="2400971" cy="885894"/>
          </a:xfrm>
        </p:grpSpPr>
        <p:sp>
          <p:nvSpPr>
            <p:cNvPr id="55" name="Shape 55"/>
            <p:cNvSpPr/>
            <p:nvPr/>
          </p:nvSpPr>
          <p:spPr>
            <a:xfrm>
              <a:off x="-1" y="0"/>
              <a:ext cx="2400969" cy="885894"/>
            </a:xfrm>
            <a:prstGeom prst="rect">
              <a:avLst/>
            </a:prstGeom>
            <a:solidFill>
              <a:srgbClr val="FFFFFF"/>
            </a:solidFill>
            <a:ln w="38100" cap="flat">
              <a:solidFill>
                <a:srgbClr val="4F81BD"/>
              </a:solidFill>
              <a:prstDash val="solid"/>
              <a:bevel/>
            </a:ln>
            <a:effectLst/>
          </p:spPr>
          <p:txBody>
            <a:bodyPr wrap="square" lIns="0" tIns="0" rIns="0" bIns="0" numCol="1" anchor="ctr">
              <a:noAutofit/>
            </a:bodyPr>
            <a:lstStyle/>
            <a:p>
              <a:pPr lvl="0" algn="ctr">
                <a:defRPr sz="1800"/>
              </a:pPr>
              <a:endParaRPr/>
            </a:p>
          </p:txBody>
        </p:sp>
        <p:grpSp>
          <p:nvGrpSpPr>
            <p:cNvPr id="5" name="Group 58"/>
            <p:cNvGrpSpPr/>
            <p:nvPr/>
          </p:nvGrpSpPr>
          <p:grpSpPr>
            <a:xfrm>
              <a:off x="-2" y="263876"/>
              <a:ext cx="2400971" cy="358140"/>
              <a:chOff x="-1" y="0"/>
              <a:chExt cx="2400969" cy="358138"/>
            </a:xfrm>
          </p:grpSpPr>
          <p:sp>
            <p:nvSpPr>
              <p:cNvPr id="56" name="Shape 56"/>
              <p:cNvSpPr/>
              <p:nvPr/>
            </p:nvSpPr>
            <p:spPr>
              <a:xfrm>
                <a:off x="-1" y="0"/>
                <a:ext cx="2400969" cy="358138"/>
              </a:xfrm>
              <a:prstGeom prst="rect">
                <a:avLst/>
              </a:prstGeom>
              <a:noFill/>
              <a:ln w="38100" cap="flat">
                <a:solidFill>
                  <a:srgbClr val="000000">
                    <a:alpha val="0"/>
                  </a:srgbClr>
                </a:solidFill>
                <a:prstDash val="solid"/>
                <a:round/>
              </a:ln>
              <a:effectLst/>
            </p:spPr>
            <p:txBody>
              <a:bodyPr wrap="square" lIns="0" tIns="0" rIns="0" bIns="0" numCol="1" anchor="ctr">
                <a:noAutofit/>
              </a:bodyPr>
              <a:lstStyle/>
              <a:p>
                <a:pPr lvl="0" algn="ctr"/>
                <a:endParaRPr/>
              </a:p>
            </p:txBody>
          </p:sp>
          <p:sp>
            <p:nvSpPr>
              <p:cNvPr id="57" name="Shape 57"/>
              <p:cNvSpPr/>
              <p:nvPr/>
            </p:nvSpPr>
            <p:spPr>
              <a:xfrm>
                <a:off x="-1" y="40571"/>
                <a:ext cx="2400969" cy="2769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defRPr sz="1800">
                    <a:latin typeface="Calibri"/>
                    <a:ea typeface="Calibri"/>
                    <a:cs typeface="Calibri"/>
                    <a:sym typeface="Calibri"/>
                  </a:defRPr>
                </a:lvl1pPr>
              </a:lstStyle>
              <a:p>
                <a:pPr lvl="0"/>
                <a:r>
                  <a:rPr dirty="0"/>
                  <a:t>Replace NA </a:t>
                </a:r>
                <a:r>
                  <a:rPr lang="en-US" dirty="0"/>
                  <a:t>by</a:t>
                </a:r>
                <a:r>
                  <a:rPr dirty="0"/>
                  <a:t> median </a:t>
                </a:r>
              </a:p>
            </p:txBody>
          </p:sp>
        </p:grpSp>
      </p:grpSp>
      <p:grpSp>
        <p:nvGrpSpPr>
          <p:cNvPr id="6" name="Group 64"/>
          <p:cNvGrpSpPr/>
          <p:nvPr/>
        </p:nvGrpSpPr>
        <p:grpSpPr>
          <a:xfrm>
            <a:off x="6092590" y="3646903"/>
            <a:ext cx="2400903" cy="884102"/>
            <a:chOff x="0" y="-1"/>
            <a:chExt cx="2400901" cy="884101"/>
          </a:xfrm>
        </p:grpSpPr>
        <p:sp>
          <p:nvSpPr>
            <p:cNvPr id="60" name="Shape 60"/>
            <p:cNvSpPr/>
            <p:nvPr/>
          </p:nvSpPr>
          <p:spPr>
            <a:xfrm>
              <a:off x="0" y="-1"/>
              <a:ext cx="2400900" cy="884101"/>
            </a:xfrm>
            <a:prstGeom prst="rect">
              <a:avLst/>
            </a:prstGeom>
            <a:solidFill>
              <a:srgbClr val="FFFFFF"/>
            </a:solidFill>
            <a:ln w="38100" cap="flat">
              <a:solidFill>
                <a:srgbClr val="4F81BD"/>
              </a:solidFill>
              <a:prstDash val="solid"/>
              <a:bevel/>
            </a:ln>
            <a:effectLst/>
          </p:spPr>
          <p:txBody>
            <a:bodyPr wrap="square" lIns="0" tIns="0" rIns="0" bIns="0" numCol="1" anchor="ctr">
              <a:noAutofit/>
            </a:bodyPr>
            <a:lstStyle/>
            <a:p>
              <a:pPr lvl="0" algn="ctr">
                <a:defRPr sz="1800"/>
              </a:pPr>
              <a:endParaRPr/>
            </a:p>
          </p:txBody>
        </p:sp>
        <p:grpSp>
          <p:nvGrpSpPr>
            <p:cNvPr id="7" name="Group 63"/>
            <p:cNvGrpSpPr/>
            <p:nvPr/>
          </p:nvGrpSpPr>
          <p:grpSpPr>
            <a:xfrm>
              <a:off x="0" y="42065"/>
              <a:ext cx="2400901" cy="800102"/>
              <a:chOff x="0" y="-1"/>
              <a:chExt cx="2400900" cy="800101"/>
            </a:xfrm>
          </p:grpSpPr>
          <p:sp>
            <p:nvSpPr>
              <p:cNvPr id="61" name="Shape 61"/>
              <p:cNvSpPr/>
              <p:nvPr/>
            </p:nvSpPr>
            <p:spPr>
              <a:xfrm>
                <a:off x="0" y="-1"/>
                <a:ext cx="2400900" cy="800101"/>
              </a:xfrm>
              <a:prstGeom prst="rect">
                <a:avLst/>
              </a:prstGeom>
              <a:noFill/>
              <a:ln w="38100" cap="flat">
                <a:solidFill>
                  <a:srgbClr val="000000">
                    <a:alpha val="0"/>
                  </a:srgbClr>
                </a:solidFill>
                <a:prstDash val="solid"/>
                <a:round/>
              </a:ln>
              <a:effectLst/>
            </p:spPr>
            <p:txBody>
              <a:bodyPr wrap="square" lIns="0" tIns="0" rIns="0" bIns="0" numCol="1" anchor="ctr">
                <a:noAutofit/>
              </a:bodyPr>
              <a:lstStyle/>
              <a:p>
                <a:pPr lvl="0" algn="ctr"/>
                <a:endParaRPr/>
              </a:p>
            </p:txBody>
          </p:sp>
          <p:sp>
            <p:nvSpPr>
              <p:cNvPr id="62" name="Shape 62"/>
              <p:cNvSpPr/>
              <p:nvPr/>
            </p:nvSpPr>
            <p:spPr>
              <a:xfrm>
                <a:off x="0" y="261549"/>
                <a:ext cx="2400900"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defRPr sz="1800">
                    <a:latin typeface="Calibri"/>
                    <a:ea typeface="Calibri"/>
                    <a:cs typeface="Calibri"/>
                    <a:sym typeface="Calibri"/>
                  </a:defRPr>
                </a:lvl1pPr>
              </a:lstStyle>
              <a:p>
                <a:pPr lvl="0"/>
                <a:r>
                  <a:rPr dirty="0"/>
                  <a:t>Replace NA </a:t>
                </a:r>
                <a:r>
                  <a:rPr lang="en-US" dirty="0"/>
                  <a:t>r</a:t>
                </a:r>
                <a:r>
                  <a:rPr dirty="0"/>
                  <a:t>andom</a:t>
                </a:r>
                <a:r>
                  <a:rPr lang="en-US" dirty="0"/>
                  <a:t>ly</a:t>
                </a:r>
                <a:endParaRPr dirty="0"/>
              </a:p>
            </p:txBody>
          </p:sp>
        </p:grpSp>
      </p:grpSp>
      <p:grpSp>
        <p:nvGrpSpPr>
          <p:cNvPr id="8" name="Group 69"/>
          <p:cNvGrpSpPr/>
          <p:nvPr/>
        </p:nvGrpSpPr>
        <p:grpSpPr>
          <a:xfrm>
            <a:off x="3044155" y="1499598"/>
            <a:ext cx="3055691" cy="421778"/>
            <a:chOff x="0" y="0"/>
            <a:chExt cx="3055690" cy="421777"/>
          </a:xfrm>
        </p:grpSpPr>
        <p:sp>
          <p:nvSpPr>
            <p:cNvPr id="65" name="Shape 65"/>
            <p:cNvSpPr/>
            <p:nvPr/>
          </p:nvSpPr>
          <p:spPr>
            <a:xfrm>
              <a:off x="0" y="0"/>
              <a:ext cx="3055691" cy="421778"/>
            </a:xfrm>
            <a:prstGeom prst="roundRect">
              <a:avLst>
                <a:gd name="adj" fmla="val 45166"/>
              </a:avLst>
            </a:prstGeom>
            <a:solidFill>
              <a:srgbClr val="FFFFFF"/>
            </a:solidFill>
            <a:ln w="38100" cap="flat">
              <a:solidFill>
                <a:srgbClr val="4F81BD"/>
              </a:solidFill>
              <a:prstDash val="solid"/>
              <a:bevel/>
            </a:ln>
            <a:effectLst/>
          </p:spPr>
          <p:txBody>
            <a:bodyPr wrap="square" lIns="0" tIns="0" rIns="0" bIns="0" numCol="1" anchor="ctr">
              <a:noAutofit/>
            </a:bodyPr>
            <a:lstStyle/>
            <a:p>
              <a:pPr lvl="0" algn="ctr">
                <a:defRPr sz="1800"/>
              </a:pPr>
              <a:endParaRPr/>
            </a:p>
          </p:txBody>
        </p:sp>
        <p:grpSp>
          <p:nvGrpSpPr>
            <p:cNvPr id="9" name="Group 68"/>
            <p:cNvGrpSpPr/>
            <p:nvPr/>
          </p:nvGrpSpPr>
          <p:grpSpPr>
            <a:xfrm>
              <a:off x="55794" y="77538"/>
              <a:ext cx="2944103" cy="266703"/>
              <a:chOff x="0" y="0"/>
              <a:chExt cx="2944101" cy="266702"/>
            </a:xfrm>
          </p:grpSpPr>
          <p:sp>
            <p:nvSpPr>
              <p:cNvPr id="66" name="Shape 66"/>
              <p:cNvSpPr/>
              <p:nvPr/>
            </p:nvSpPr>
            <p:spPr>
              <a:xfrm>
                <a:off x="-1" y="-1"/>
                <a:ext cx="2944103" cy="266704"/>
              </a:xfrm>
              <a:prstGeom prst="rect">
                <a:avLst/>
              </a:prstGeom>
              <a:noFill/>
              <a:ln w="38100" cap="flat">
                <a:solidFill>
                  <a:srgbClr val="000000">
                    <a:alpha val="0"/>
                  </a:srgbClr>
                </a:solidFill>
                <a:prstDash val="solid"/>
                <a:round/>
              </a:ln>
              <a:effectLst/>
            </p:spPr>
            <p:txBody>
              <a:bodyPr wrap="square" lIns="0" tIns="0" rIns="0" bIns="0" numCol="1" anchor="ctr">
                <a:noAutofit/>
              </a:bodyPr>
              <a:lstStyle/>
              <a:p>
                <a:pPr lvl="0" algn="ctr"/>
                <a:endParaRPr/>
              </a:p>
            </p:txBody>
          </p:sp>
          <p:sp>
            <p:nvSpPr>
              <p:cNvPr id="67" name="Shape 67"/>
              <p:cNvSpPr/>
              <p:nvPr/>
            </p:nvSpPr>
            <p:spPr>
              <a:xfrm>
                <a:off x="-1" y="-1"/>
                <a:ext cx="2944103"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defRPr sz="1800">
                    <a:latin typeface="Calibri"/>
                    <a:ea typeface="Calibri"/>
                    <a:cs typeface="Calibri"/>
                    <a:sym typeface="Calibri"/>
                  </a:defRPr>
                </a:lvl1pPr>
              </a:lstStyle>
              <a:p>
                <a:pPr lvl="0"/>
                <a:r>
                  <a:t>Replace [] and -1 as NA</a:t>
                </a:r>
              </a:p>
            </p:txBody>
          </p:sp>
        </p:grpSp>
      </p:grpSp>
      <p:grpSp>
        <p:nvGrpSpPr>
          <p:cNvPr id="10" name="Group 74"/>
          <p:cNvGrpSpPr/>
          <p:nvPr/>
        </p:nvGrpSpPr>
        <p:grpSpPr>
          <a:xfrm>
            <a:off x="3048367" y="1947693"/>
            <a:ext cx="3083749" cy="417827"/>
            <a:chOff x="0" y="0"/>
            <a:chExt cx="3083748" cy="511939"/>
          </a:xfrm>
        </p:grpSpPr>
        <p:sp>
          <p:nvSpPr>
            <p:cNvPr id="70" name="Shape 70"/>
            <p:cNvSpPr/>
            <p:nvPr/>
          </p:nvSpPr>
          <p:spPr>
            <a:xfrm>
              <a:off x="0" y="0"/>
              <a:ext cx="3083748" cy="511939"/>
            </a:xfrm>
            <a:prstGeom prst="roundRect">
              <a:avLst>
                <a:gd name="adj" fmla="val 45166"/>
              </a:avLst>
            </a:prstGeom>
            <a:solidFill>
              <a:srgbClr val="FFFFFF"/>
            </a:solidFill>
            <a:ln w="38100" cap="flat">
              <a:solidFill>
                <a:srgbClr val="4F81BD"/>
              </a:solidFill>
              <a:prstDash val="solid"/>
              <a:bevel/>
            </a:ln>
            <a:effectLst/>
          </p:spPr>
          <p:txBody>
            <a:bodyPr wrap="square" lIns="0" tIns="0" rIns="0" bIns="0" numCol="1" anchor="ctr">
              <a:noAutofit/>
            </a:bodyPr>
            <a:lstStyle/>
            <a:p>
              <a:pPr lvl="0" algn="ctr">
                <a:defRPr sz="1800"/>
              </a:pPr>
              <a:endParaRPr/>
            </a:p>
          </p:txBody>
        </p:sp>
        <p:grpSp>
          <p:nvGrpSpPr>
            <p:cNvPr id="11" name="Group 73"/>
            <p:cNvGrpSpPr/>
            <p:nvPr/>
          </p:nvGrpSpPr>
          <p:grpSpPr>
            <a:xfrm>
              <a:off x="56306" y="115310"/>
              <a:ext cx="2971133" cy="396629"/>
              <a:chOff x="0" y="68386"/>
              <a:chExt cx="2971131" cy="396628"/>
            </a:xfrm>
          </p:grpSpPr>
          <p:sp>
            <p:nvSpPr>
              <p:cNvPr id="71" name="Shape 71"/>
              <p:cNvSpPr/>
              <p:nvPr/>
            </p:nvSpPr>
            <p:spPr>
              <a:xfrm>
                <a:off x="0" y="68386"/>
                <a:ext cx="2971131" cy="396628"/>
              </a:xfrm>
              <a:prstGeom prst="rect">
                <a:avLst/>
              </a:prstGeom>
              <a:noFill/>
              <a:ln w="38100" cap="flat">
                <a:solidFill>
                  <a:srgbClr val="000000">
                    <a:alpha val="0"/>
                  </a:srgbClr>
                </a:solidFill>
                <a:prstDash val="solid"/>
                <a:round/>
              </a:ln>
              <a:effectLst/>
            </p:spPr>
            <p:txBody>
              <a:bodyPr wrap="square" lIns="0" tIns="0" rIns="0" bIns="0" numCol="1" anchor="ctr">
                <a:noAutofit/>
              </a:bodyPr>
              <a:lstStyle/>
              <a:p>
                <a:pPr lvl="0" algn="ctr"/>
                <a:endParaRPr/>
              </a:p>
            </p:txBody>
          </p:sp>
          <p:sp>
            <p:nvSpPr>
              <p:cNvPr id="72" name="Shape 72"/>
              <p:cNvSpPr/>
              <p:nvPr/>
            </p:nvSpPr>
            <p:spPr>
              <a:xfrm>
                <a:off x="0" y="128201"/>
                <a:ext cx="2971131"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defRPr sz="1800">
                    <a:latin typeface="Calibri"/>
                    <a:ea typeface="Calibri"/>
                    <a:cs typeface="Calibri"/>
                    <a:sym typeface="Calibri"/>
                  </a:defRPr>
                </a:lvl1pPr>
              </a:lstStyle>
              <a:p>
                <a:pPr lvl="0"/>
                <a:r>
                  <a:rPr dirty="0"/>
                  <a:t>Remove  duplicate </a:t>
                </a:r>
                <a:r>
                  <a:rPr lang="en-US" dirty="0"/>
                  <a:t>c</a:t>
                </a:r>
                <a:r>
                  <a:rPr dirty="0"/>
                  <a:t>ols</a:t>
                </a:r>
              </a:p>
            </p:txBody>
          </p:sp>
        </p:grpSp>
      </p:grpSp>
      <p:grpSp>
        <p:nvGrpSpPr>
          <p:cNvPr id="12" name="Group 79"/>
          <p:cNvGrpSpPr/>
          <p:nvPr/>
        </p:nvGrpSpPr>
        <p:grpSpPr>
          <a:xfrm>
            <a:off x="3090317" y="2365520"/>
            <a:ext cx="3023644" cy="421779"/>
            <a:chOff x="0" y="0"/>
            <a:chExt cx="3023642" cy="421778"/>
          </a:xfrm>
        </p:grpSpPr>
        <p:sp>
          <p:nvSpPr>
            <p:cNvPr id="75" name="Shape 75"/>
            <p:cNvSpPr/>
            <p:nvPr/>
          </p:nvSpPr>
          <p:spPr>
            <a:xfrm>
              <a:off x="0" y="0"/>
              <a:ext cx="3023642" cy="421778"/>
            </a:xfrm>
            <a:prstGeom prst="roundRect">
              <a:avLst>
                <a:gd name="adj" fmla="val 45166"/>
              </a:avLst>
            </a:prstGeom>
            <a:solidFill>
              <a:srgbClr val="FFFFFF"/>
            </a:solidFill>
            <a:ln w="38100" cap="flat">
              <a:solidFill>
                <a:srgbClr val="4F81BD"/>
              </a:solidFill>
              <a:prstDash val="solid"/>
              <a:bevel/>
            </a:ln>
            <a:effectLst/>
          </p:spPr>
          <p:txBody>
            <a:bodyPr wrap="square" lIns="0" tIns="0" rIns="0" bIns="0" numCol="1" anchor="ctr">
              <a:noAutofit/>
            </a:bodyPr>
            <a:lstStyle/>
            <a:p>
              <a:pPr lvl="0" algn="ctr">
                <a:defRPr sz="1800"/>
              </a:pPr>
              <a:endParaRPr/>
            </a:p>
          </p:txBody>
        </p:sp>
        <p:grpSp>
          <p:nvGrpSpPr>
            <p:cNvPr id="13" name="Group 78"/>
            <p:cNvGrpSpPr/>
            <p:nvPr/>
          </p:nvGrpSpPr>
          <p:grpSpPr>
            <a:xfrm>
              <a:off x="55794" y="72389"/>
              <a:ext cx="2912101" cy="276998"/>
              <a:chOff x="0" y="-5149"/>
              <a:chExt cx="2912100" cy="276997"/>
            </a:xfrm>
          </p:grpSpPr>
          <p:sp>
            <p:nvSpPr>
              <p:cNvPr id="76" name="Shape 76"/>
              <p:cNvSpPr/>
              <p:nvPr/>
            </p:nvSpPr>
            <p:spPr>
              <a:xfrm>
                <a:off x="0" y="-1"/>
                <a:ext cx="2912100" cy="266701"/>
              </a:xfrm>
              <a:prstGeom prst="rect">
                <a:avLst/>
              </a:prstGeom>
              <a:noFill/>
              <a:ln w="38100" cap="flat">
                <a:solidFill>
                  <a:srgbClr val="000000">
                    <a:alpha val="0"/>
                  </a:srgbClr>
                </a:solidFill>
                <a:prstDash val="solid"/>
                <a:round/>
              </a:ln>
              <a:effectLst/>
            </p:spPr>
            <p:txBody>
              <a:bodyPr wrap="square" lIns="0" tIns="0" rIns="0" bIns="0" numCol="1" anchor="ctr">
                <a:noAutofit/>
              </a:bodyPr>
              <a:lstStyle/>
              <a:p>
                <a:pPr lvl="0" algn="ctr"/>
                <a:endParaRPr/>
              </a:p>
            </p:txBody>
          </p:sp>
          <p:sp>
            <p:nvSpPr>
              <p:cNvPr id="77" name="Shape 77"/>
              <p:cNvSpPr/>
              <p:nvPr/>
            </p:nvSpPr>
            <p:spPr>
              <a:xfrm>
                <a:off x="0" y="-5149"/>
                <a:ext cx="2912100" cy="2769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defRPr sz="1800">
                    <a:latin typeface="Calibri"/>
                    <a:ea typeface="Calibri"/>
                    <a:cs typeface="Calibri"/>
                    <a:sym typeface="Calibri"/>
                  </a:defRPr>
                </a:lvl1pPr>
              </a:lstStyle>
              <a:p>
                <a:pPr lvl="0"/>
                <a:r>
                  <a:rPr dirty="0"/>
                  <a:t>Replace character </a:t>
                </a:r>
                <a:r>
                  <a:rPr lang="en-US" dirty="0"/>
                  <a:t>c</a:t>
                </a:r>
                <a:r>
                  <a:rPr dirty="0"/>
                  <a:t>ols</a:t>
                </a:r>
              </a:p>
            </p:txBody>
          </p:sp>
        </p:grpSp>
      </p:grpSp>
      <p:grpSp>
        <p:nvGrpSpPr>
          <p:cNvPr id="14" name="Group 84"/>
          <p:cNvGrpSpPr/>
          <p:nvPr/>
        </p:nvGrpSpPr>
        <p:grpSpPr>
          <a:xfrm>
            <a:off x="3346100" y="4871592"/>
            <a:ext cx="2836717" cy="421777"/>
            <a:chOff x="0" y="0"/>
            <a:chExt cx="2836715" cy="421775"/>
          </a:xfrm>
        </p:grpSpPr>
        <p:sp>
          <p:nvSpPr>
            <p:cNvPr id="80" name="Shape 80"/>
            <p:cNvSpPr/>
            <p:nvPr/>
          </p:nvSpPr>
          <p:spPr>
            <a:xfrm>
              <a:off x="0" y="0"/>
              <a:ext cx="2836715" cy="421775"/>
            </a:xfrm>
            <a:prstGeom prst="roundRect">
              <a:avLst>
                <a:gd name="adj" fmla="val 45166"/>
              </a:avLst>
            </a:prstGeom>
            <a:solidFill>
              <a:srgbClr val="FFFFFF"/>
            </a:solidFill>
            <a:ln w="38100" cap="flat">
              <a:solidFill>
                <a:srgbClr val="4F81BD"/>
              </a:solidFill>
              <a:prstDash val="solid"/>
              <a:bevel/>
            </a:ln>
            <a:effectLst/>
          </p:spPr>
          <p:txBody>
            <a:bodyPr wrap="square" lIns="0" tIns="0" rIns="0" bIns="0" numCol="1" anchor="ctr">
              <a:noAutofit/>
            </a:bodyPr>
            <a:lstStyle/>
            <a:p>
              <a:pPr lvl="0" algn="ctr">
                <a:defRPr sz="1800"/>
              </a:pPr>
              <a:endParaRPr dirty="0"/>
            </a:p>
          </p:txBody>
        </p:sp>
        <p:grpSp>
          <p:nvGrpSpPr>
            <p:cNvPr id="15" name="Group 83"/>
            <p:cNvGrpSpPr/>
            <p:nvPr/>
          </p:nvGrpSpPr>
          <p:grpSpPr>
            <a:xfrm>
              <a:off x="55795" y="31817"/>
              <a:ext cx="2725126" cy="358140"/>
              <a:chOff x="0" y="0"/>
              <a:chExt cx="2725124" cy="358138"/>
            </a:xfrm>
          </p:grpSpPr>
          <p:sp>
            <p:nvSpPr>
              <p:cNvPr id="81" name="Shape 81"/>
              <p:cNvSpPr/>
              <p:nvPr/>
            </p:nvSpPr>
            <p:spPr>
              <a:xfrm>
                <a:off x="0" y="0"/>
                <a:ext cx="2725124" cy="358138"/>
              </a:xfrm>
              <a:prstGeom prst="rect">
                <a:avLst/>
              </a:prstGeom>
              <a:noFill/>
              <a:ln w="38100" cap="flat">
                <a:solidFill>
                  <a:srgbClr val="000000">
                    <a:alpha val="0"/>
                  </a:srgbClr>
                </a:solidFill>
                <a:prstDash val="solid"/>
                <a:round/>
              </a:ln>
              <a:effectLst/>
            </p:spPr>
            <p:txBody>
              <a:bodyPr wrap="square" lIns="0" tIns="0" rIns="0" bIns="0" numCol="1" anchor="ctr">
                <a:noAutofit/>
              </a:bodyPr>
              <a:lstStyle/>
              <a:p>
                <a:pPr lvl="0" algn="ctr"/>
                <a:endParaRPr/>
              </a:p>
            </p:txBody>
          </p:sp>
          <p:sp>
            <p:nvSpPr>
              <p:cNvPr id="82" name="Shape 82"/>
              <p:cNvSpPr/>
              <p:nvPr/>
            </p:nvSpPr>
            <p:spPr>
              <a:xfrm>
                <a:off x="0" y="40573"/>
                <a:ext cx="2725124" cy="2769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defRPr sz="1800">
                    <a:latin typeface="Calibri"/>
                    <a:ea typeface="Calibri"/>
                    <a:cs typeface="Calibri"/>
                    <a:sym typeface="Calibri"/>
                  </a:defRPr>
                </a:lvl1pPr>
              </a:lstStyle>
              <a:p>
                <a:pPr lvl="0"/>
                <a:r>
                  <a:rPr dirty="0"/>
                  <a:t>Remove </a:t>
                </a:r>
                <a:r>
                  <a:rPr lang="en-US" dirty="0"/>
                  <a:t>low v</a:t>
                </a:r>
                <a:r>
                  <a:rPr dirty="0"/>
                  <a:t>ariance</a:t>
                </a:r>
                <a:r>
                  <a:rPr lang="en-US" dirty="0"/>
                  <a:t> cols</a:t>
                </a:r>
                <a:endParaRPr dirty="0"/>
              </a:p>
            </p:txBody>
          </p:sp>
        </p:grpSp>
      </p:grpSp>
      <p:grpSp>
        <p:nvGrpSpPr>
          <p:cNvPr id="16" name="Group 89"/>
          <p:cNvGrpSpPr/>
          <p:nvPr/>
        </p:nvGrpSpPr>
        <p:grpSpPr>
          <a:xfrm>
            <a:off x="3247293" y="3649765"/>
            <a:ext cx="2649383" cy="894167"/>
            <a:chOff x="0" y="0"/>
            <a:chExt cx="2649381" cy="894165"/>
          </a:xfrm>
        </p:grpSpPr>
        <p:sp>
          <p:nvSpPr>
            <p:cNvPr id="85" name="Shape 85"/>
            <p:cNvSpPr/>
            <p:nvPr/>
          </p:nvSpPr>
          <p:spPr>
            <a:xfrm>
              <a:off x="0" y="0"/>
              <a:ext cx="2649380" cy="894165"/>
            </a:xfrm>
            <a:prstGeom prst="rect">
              <a:avLst/>
            </a:prstGeom>
            <a:solidFill>
              <a:srgbClr val="FFFFFF"/>
            </a:solidFill>
            <a:ln w="38100" cap="flat">
              <a:solidFill>
                <a:srgbClr val="4F81BD"/>
              </a:solidFill>
              <a:prstDash val="solid"/>
              <a:bevel/>
            </a:ln>
            <a:effectLst/>
          </p:spPr>
          <p:txBody>
            <a:bodyPr wrap="square" lIns="0" tIns="0" rIns="0" bIns="0" numCol="1" anchor="ctr">
              <a:noAutofit/>
            </a:bodyPr>
            <a:lstStyle/>
            <a:p>
              <a:pPr lvl="0" algn="ctr">
                <a:defRPr sz="1800"/>
              </a:pPr>
              <a:endParaRPr/>
            </a:p>
          </p:txBody>
        </p:sp>
        <p:grpSp>
          <p:nvGrpSpPr>
            <p:cNvPr id="17" name="Group 88"/>
            <p:cNvGrpSpPr/>
            <p:nvPr/>
          </p:nvGrpSpPr>
          <p:grpSpPr>
            <a:xfrm>
              <a:off x="0" y="131744"/>
              <a:ext cx="2649381" cy="630675"/>
              <a:chOff x="0" y="-1"/>
              <a:chExt cx="2649380" cy="630674"/>
            </a:xfrm>
          </p:grpSpPr>
          <p:sp>
            <p:nvSpPr>
              <p:cNvPr id="86" name="Shape 86"/>
              <p:cNvSpPr/>
              <p:nvPr/>
            </p:nvSpPr>
            <p:spPr>
              <a:xfrm>
                <a:off x="0" y="-1"/>
                <a:ext cx="2649380" cy="630674"/>
              </a:xfrm>
              <a:prstGeom prst="rect">
                <a:avLst/>
              </a:prstGeom>
              <a:noFill/>
              <a:ln w="38100" cap="flat">
                <a:solidFill>
                  <a:srgbClr val="000000">
                    <a:alpha val="0"/>
                  </a:srgbClr>
                </a:solidFill>
                <a:prstDash val="solid"/>
                <a:round/>
              </a:ln>
              <a:effectLst/>
            </p:spPr>
            <p:txBody>
              <a:bodyPr wrap="square" lIns="0" tIns="0" rIns="0" bIns="0" numCol="1" anchor="ctr">
                <a:noAutofit/>
              </a:bodyPr>
              <a:lstStyle/>
              <a:p>
                <a:pPr lvl="0" algn="ctr"/>
                <a:endParaRPr/>
              </a:p>
            </p:txBody>
          </p:sp>
          <p:sp>
            <p:nvSpPr>
              <p:cNvPr id="87" name="Shape 87"/>
              <p:cNvSpPr/>
              <p:nvPr/>
            </p:nvSpPr>
            <p:spPr>
              <a:xfrm>
                <a:off x="0" y="176836"/>
                <a:ext cx="2649380"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defRPr sz="1800">
                    <a:latin typeface="Calibri"/>
                    <a:ea typeface="Calibri"/>
                    <a:cs typeface="Calibri"/>
                    <a:sym typeface="Calibri"/>
                  </a:defRPr>
                </a:lvl1pPr>
              </a:lstStyle>
              <a:p>
                <a:pPr lvl="0"/>
                <a:r>
                  <a:rPr lang="en-US" dirty="0"/>
                  <a:t>Regard</a:t>
                </a:r>
                <a:r>
                  <a:rPr dirty="0"/>
                  <a:t> NA as </a:t>
                </a:r>
                <a:r>
                  <a:rPr lang="en-US" dirty="0"/>
                  <a:t>a n</a:t>
                </a:r>
                <a:r>
                  <a:rPr dirty="0"/>
                  <a:t>ew </a:t>
                </a:r>
                <a:r>
                  <a:rPr lang="en-US" dirty="0"/>
                  <a:t>g</a:t>
                </a:r>
                <a:r>
                  <a:rPr dirty="0"/>
                  <a:t>roup </a:t>
                </a:r>
              </a:p>
            </p:txBody>
          </p:sp>
        </p:grpSp>
      </p:grpSp>
      <p:grpSp>
        <p:nvGrpSpPr>
          <p:cNvPr id="18" name="Group 94"/>
          <p:cNvGrpSpPr/>
          <p:nvPr/>
        </p:nvGrpSpPr>
        <p:grpSpPr>
          <a:xfrm>
            <a:off x="2246582" y="5379830"/>
            <a:ext cx="2252355" cy="421800"/>
            <a:chOff x="0" y="0"/>
            <a:chExt cx="2252353" cy="421799"/>
          </a:xfrm>
        </p:grpSpPr>
        <p:sp>
          <p:nvSpPr>
            <p:cNvPr id="90" name="Shape 90"/>
            <p:cNvSpPr/>
            <p:nvPr/>
          </p:nvSpPr>
          <p:spPr>
            <a:xfrm>
              <a:off x="0" y="0"/>
              <a:ext cx="2252354" cy="421800"/>
            </a:xfrm>
            <a:prstGeom prst="roundRect">
              <a:avLst>
                <a:gd name="adj" fmla="val 45166"/>
              </a:avLst>
            </a:prstGeom>
            <a:solidFill>
              <a:srgbClr val="FFFFFF"/>
            </a:solidFill>
            <a:ln w="38100" cap="flat">
              <a:solidFill>
                <a:srgbClr val="4F81BD"/>
              </a:solidFill>
              <a:prstDash val="solid"/>
              <a:bevel/>
            </a:ln>
            <a:effectLst/>
          </p:spPr>
          <p:txBody>
            <a:bodyPr wrap="square" lIns="0" tIns="0" rIns="0" bIns="0" numCol="1" anchor="ctr">
              <a:noAutofit/>
            </a:bodyPr>
            <a:lstStyle/>
            <a:p>
              <a:pPr lvl="0" algn="ctr">
                <a:defRPr sz="1800"/>
              </a:pPr>
              <a:endParaRPr/>
            </a:p>
          </p:txBody>
        </p:sp>
        <p:grpSp>
          <p:nvGrpSpPr>
            <p:cNvPr id="19" name="Group 93"/>
            <p:cNvGrpSpPr/>
            <p:nvPr/>
          </p:nvGrpSpPr>
          <p:grpSpPr>
            <a:xfrm>
              <a:off x="41561" y="77543"/>
              <a:ext cx="2074473" cy="266701"/>
              <a:chOff x="0" y="0"/>
              <a:chExt cx="2074472" cy="266699"/>
            </a:xfrm>
          </p:grpSpPr>
          <p:sp>
            <p:nvSpPr>
              <p:cNvPr id="91" name="Shape 91"/>
              <p:cNvSpPr/>
              <p:nvPr/>
            </p:nvSpPr>
            <p:spPr>
              <a:xfrm>
                <a:off x="-1" y="-1"/>
                <a:ext cx="2074474" cy="266701"/>
              </a:xfrm>
              <a:prstGeom prst="rect">
                <a:avLst/>
              </a:prstGeom>
              <a:noFill/>
              <a:ln w="38100" cap="flat">
                <a:solidFill>
                  <a:srgbClr val="000000">
                    <a:alpha val="0"/>
                  </a:srgbClr>
                </a:solidFill>
                <a:prstDash val="solid"/>
                <a:round/>
              </a:ln>
              <a:effectLst/>
            </p:spPr>
            <p:txBody>
              <a:bodyPr wrap="square" lIns="0" tIns="0" rIns="0" bIns="0" numCol="1" anchor="ctr">
                <a:noAutofit/>
              </a:bodyPr>
              <a:lstStyle/>
              <a:p>
                <a:pPr lvl="0" algn="ctr"/>
                <a:endParaRPr/>
              </a:p>
            </p:txBody>
          </p:sp>
          <p:sp>
            <p:nvSpPr>
              <p:cNvPr id="92" name="Shape 92"/>
              <p:cNvSpPr/>
              <p:nvPr/>
            </p:nvSpPr>
            <p:spPr>
              <a:xfrm>
                <a:off x="-1" y="34657"/>
                <a:ext cx="2074474" cy="1973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lstStyle>
              <a:p>
                <a:pPr lvl="0">
                  <a:defRPr sz="1800"/>
                </a:pPr>
                <a:r>
                  <a:rPr sz="1400"/>
                  <a:t>Normalize</a:t>
                </a:r>
              </a:p>
            </p:txBody>
          </p:sp>
        </p:grpSp>
      </p:grpSp>
      <p:grpSp>
        <p:nvGrpSpPr>
          <p:cNvPr id="20" name="Group 99"/>
          <p:cNvGrpSpPr/>
          <p:nvPr/>
        </p:nvGrpSpPr>
        <p:grpSpPr>
          <a:xfrm>
            <a:off x="4995922" y="5379830"/>
            <a:ext cx="2268985" cy="421800"/>
            <a:chOff x="0" y="0"/>
            <a:chExt cx="2268983" cy="421799"/>
          </a:xfrm>
        </p:grpSpPr>
        <p:sp>
          <p:nvSpPr>
            <p:cNvPr id="95" name="Shape 95"/>
            <p:cNvSpPr/>
            <p:nvPr/>
          </p:nvSpPr>
          <p:spPr>
            <a:xfrm>
              <a:off x="0" y="0"/>
              <a:ext cx="2268984" cy="421800"/>
            </a:xfrm>
            <a:prstGeom prst="roundRect">
              <a:avLst>
                <a:gd name="adj" fmla="val 45166"/>
              </a:avLst>
            </a:prstGeom>
            <a:solidFill>
              <a:srgbClr val="FFFFFF"/>
            </a:solidFill>
            <a:ln w="38100" cap="flat">
              <a:solidFill>
                <a:srgbClr val="4F81BD"/>
              </a:solidFill>
              <a:prstDash val="solid"/>
              <a:bevel/>
            </a:ln>
            <a:effectLst/>
          </p:spPr>
          <p:txBody>
            <a:bodyPr wrap="square" lIns="0" tIns="0" rIns="0" bIns="0" numCol="1" anchor="ctr">
              <a:noAutofit/>
            </a:bodyPr>
            <a:lstStyle/>
            <a:p>
              <a:pPr lvl="0" algn="ctr">
                <a:defRPr sz="1800"/>
              </a:pPr>
              <a:endParaRPr/>
            </a:p>
          </p:txBody>
        </p:sp>
        <p:grpSp>
          <p:nvGrpSpPr>
            <p:cNvPr id="21" name="Group 98"/>
            <p:cNvGrpSpPr/>
            <p:nvPr/>
          </p:nvGrpSpPr>
          <p:grpSpPr>
            <a:xfrm>
              <a:off x="41867" y="77537"/>
              <a:ext cx="2185241" cy="266701"/>
              <a:chOff x="0" y="0"/>
              <a:chExt cx="2185240" cy="266700"/>
            </a:xfrm>
          </p:grpSpPr>
          <p:sp>
            <p:nvSpPr>
              <p:cNvPr id="96" name="Shape 96"/>
              <p:cNvSpPr/>
              <p:nvPr/>
            </p:nvSpPr>
            <p:spPr>
              <a:xfrm>
                <a:off x="-1" y="-1"/>
                <a:ext cx="2185242" cy="266701"/>
              </a:xfrm>
              <a:prstGeom prst="rect">
                <a:avLst/>
              </a:prstGeom>
              <a:noFill/>
              <a:ln w="38100" cap="flat">
                <a:solidFill>
                  <a:srgbClr val="000000">
                    <a:alpha val="0"/>
                  </a:srgbClr>
                </a:solidFill>
                <a:prstDash val="solid"/>
                <a:round/>
              </a:ln>
              <a:effectLst/>
            </p:spPr>
            <p:txBody>
              <a:bodyPr wrap="square" lIns="0" tIns="0" rIns="0" bIns="0" numCol="1" anchor="ctr">
                <a:noAutofit/>
              </a:bodyPr>
              <a:lstStyle/>
              <a:p>
                <a:pPr lvl="0" algn="ctr"/>
                <a:endParaRPr/>
              </a:p>
            </p:txBody>
          </p:sp>
          <p:sp>
            <p:nvSpPr>
              <p:cNvPr id="97" name="Shape 97"/>
              <p:cNvSpPr/>
              <p:nvPr/>
            </p:nvSpPr>
            <p:spPr>
              <a:xfrm>
                <a:off x="-1" y="-1"/>
                <a:ext cx="2185242"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defRPr sz="1800">
                    <a:latin typeface="Calibri"/>
                    <a:ea typeface="Calibri"/>
                    <a:cs typeface="Calibri"/>
                    <a:sym typeface="Calibri"/>
                  </a:defRPr>
                </a:lvl1pPr>
              </a:lstStyle>
              <a:p>
                <a:pPr lvl="0"/>
                <a:r>
                  <a:t>Log(1+|x|)</a:t>
                </a:r>
              </a:p>
            </p:txBody>
          </p:sp>
        </p:grpSp>
      </p:grpSp>
      <p:sp>
        <p:nvSpPr>
          <p:cNvPr id="100" name="Shape 100"/>
          <p:cNvSpPr/>
          <p:nvPr/>
        </p:nvSpPr>
        <p:spPr>
          <a:xfrm rot="10800000">
            <a:off x="3810024" y="2960672"/>
            <a:ext cx="1545601" cy="689100"/>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2408" y="10800"/>
                </a:lnTo>
                <a:lnTo>
                  <a:pt x="2408" y="13500"/>
                </a:lnTo>
                <a:lnTo>
                  <a:pt x="9596" y="13500"/>
                </a:lnTo>
                <a:lnTo>
                  <a:pt x="9596" y="5400"/>
                </a:lnTo>
                <a:lnTo>
                  <a:pt x="8392" y="5400"/>
                </a:lnTo>
                <a:lnTo>
                  <a:pt x="10800" y="0"/>
                </a:lnTo>
                <a:lnTo>
                  <a:pt x="13208" y="5400"/>
                </a:lnTo>
                <a:lnTo>
                  <a:pt x="12004" y="5400"/>
                </a:lnTo>
                <a:lnTo>
                  <a:pt x="12004" y="13500"/>
                </a:lnTo>
                <a:lnTo>
                  <a:pt x="19192" y="13500"/>
                </a:lnTo>
                <a:lnTo>
                  <a:pt x="19192" y="10800"/>
                </a:lnTo>
                <a:lnTo>
                  <a:pt x="21600" y="16200"/>
                </a:lnTo>
                <a:lnTo>
                  <a:pt x="19192" y="21600"/>
                </a:lnTo>
                <a:lnTo>
                  <a:pt x="19192" y="18900"/>
                </a:lnTo>
                <a:lnTo>
                  <a:pt x="2408" y="18900"/>
                </a:lnTo>
                <a:lnTo>
                  <a:pt x="2408" y="21600"/>
                </a:lnTo>
                <a:close/>
              </a:path>
            </a:pathLst>
          </a:custGeom>
          <a:ln w="38100">
            <a:solidFill>
              <a:srgbClr val="434343"/>
            </a:solidFill>
            <a:round/>
          </a:ln>
        </p:spPr>
        <p:txBody>
          <a:bodyPr lIns="0" tIns="0" rIns="0" bIns="0" anchor="ctr"/>
          <a:lstStyle/>
          <a:p>
            <a:pPr lvl="0"/>
            <a:endParaRPr/>
          </a:p>
        </p:txBody>
      </p:sp>
      <p:pic>
        <p:nvPicPr>
          <p:cNvPr id="101" name="image08.png"/>
          <p:cNvPicPr/>
          <p:nvPr/>
        </p:nvPicPr>
        <p:blipFill>
          <a:blip r:embed="rId2">
            <a:extLst/>
          </a:blip>
          <a:stretch>
            <a:fillRect/>
          </a:stretch>
        </p:blipFill>
        <p:spPr>
          <a:xfrm>
            <a:off x="6059462" y="2112255"/>
            <a:ext cx="2911213" cy="1271370"/>
          </a:xfrm>
          <a:prstGeom prst="rect">
            <a:avLst/>
          </a:prstGeom>
          <a:ln w="12700">
            <a:miter lim="400000"/>
          </a:ln>
        </p:spPr>
      </p:pic>
      <p:pic>
        <p:nvPicPr>
          <p:cNvPr id="102" name="image10.png"/>
          <p:cNvPicPr/>
          <p:nvPr/>
        </p:nvPicPr>
        <p:blipFill>
          <a:blip r:embed="rId3">
            <a:extLst/>
          </a:blip>
          <a:stretch>
            <a:fillRect/>
          </a:stretch>
        </p:blipFill>
        <p:spPr>
          <a:xfrm>
            <a:off x="-8764" y="2150974"/>
            <a:ext cx="3191966" cy="1193932"/>
          </a:xfrm>
          <a:prstGeom prst="rect">
            <a:avLst/>
          </a:prstGeom>
          <a:ln w="12700">
            <a:miter lim="400000"/>
          </a:ln>
        </p:spPr>
      </p:pic>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iterate>
                                    <p:tmAbs val="0"/>
                                  </p:iterate>
                                  <p:childTnLst>
                                    <p:set>
                                      <p:cBhvr>
                                        <p:cTn id="22" fill="hold"/>
                                        <p:tgtEl>
                                          <p:spTgt spid="101"/>
                                        </p:tgtEl>
                                        <p:attrNameLst>
                                          <p:attrName>style.visibility</p:attrName>
                                        </p:attrNameLst>
                                      </p:cBhvr>
                                      <p:to>
                                        <p:strVal val="visible"/>
                                      </p:to>
                                    </p:set>
                                    <p:anim calcmode="lin" valueType="num">
                                      <p:cBhvr>
                                        <p:cTn id="23" dur="1000" fill="hold"/>
                                        <p:tgtEl>
                                          <p:spTgt spid="101"/>
                                        </p:tgtEl>
                                        <p:attrNameLst>
                                          <p:attrName>ppt_x</p:attrName>
                                        </p:attrNameLst>
                                      </p:cBhvr>
                                      <p:tavLst>
                                        <p:tav tm="0">
                                          <p:val>
                                            <p:strVal val="1+#ppt_w/2"/>
                                          </p:val>
                                        </p:tav>
                                        <p:tav tm="100000">
                                          <p:val>
                                            <p:strVal val="#ppt_x"/>
                                          </p:val>
                                        </p:tav>
                                      </p:tavLst>
                                    </p:anim>
                                    <p:anim calcmode="lin" valueType="num">
                                      <p:cBhvr>
                                        <p:cTn id="24" dur="10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iterate>
                                    <p:tmAbs val="0"/>
                                  </p:iterate>
                                  <p:childTnLst>
                                    <p:set>
                                      <p:cBhvr>
                                        <p:cTn id="28" fill="hold"/>
                                        <p:tgtEl>
                                          <p:spTgt spid="102"/>
                                        </p:tgtEl>
                                        <p:attrNameLst>
                                          <p:attrName>style.visibility</p:attrName>
                                        </p:attrNameLst>
                                      </p:cBhvr>
                                      <p:to>
                                        <p:strVal val="visible"/>
                                      </p:to>
                                    </p:set>
                                    <p:anim calcmode="lin" valueType="num">
                                      <p:cBhvr>
                                        <p:cTn id="29" dur="1000" fill="hold"/>
                                        <p:tgtEl>
                                          <p:spTgt spid="102"/>
                                        </p:tgtEl>
                                        <p:attrNameLst>
                                          <p:attrName>ppt_x</p:attrName>
                                        </p:attrNameLst>
                                      </p:cBhvr>
                                      <p:tavLst>
                                        <p:tav tm="0">
                                          <p:val>
                                            <p:strVal val="0-#ppt_w/2"/>
                                          </p:val>
                                        </p:tav>
                                        <p:tav tm="100000">
                                          <p:val>
                                            <p:strVal val="#ppt_x"/>
                                          </p:val>
                                        </p:tav>
                                      </p:tavLst>
                                    </p:anim>
                                    <p:anim calcmode="lin" valueType="num">
                                      <p:cBhvr>
                                        <p:cTn id="30" dur="10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xit" presetSubtype="16" fill="hold" grpId="1" nodeType="clickEffect">
                                  <p:stCondLst>
                                    <p:cond delay="0"/>
                                  </p:stCondLst>
                                  <p:iterate>
                                    <p:tmAbs val="0"/>
                                  </p:iterate>
                                  <p:childTnLst>
                                    <p:anim calcmode="lin" valueType="num">
                                      <p:cBhvr>
                                        <p:cTn id="34" dur="1000" fill="hold"/>
                                        <p:tgtEl>
                                          <p:spTgt spid="101"/>
                                        </p:tgtEl>
                                        <p:attrNameLst>
                                          <p:attrName>ppt_w</p:attrName>
                                        </p:attrNameLst>
                                      </p:cBhvr>
                                      <p:tavLst>
                                        <p:tav tm="0">
                                          <p:val>
                                            <p:strVal val="ppt_w"/>
                                          </p:val>
                                        </p:tav>
                                        <p:tav tm="100000">
                                          <p:val>
                                            <p:fltVal val="0"/>
                                          </p:val>
                                        </p:tav>
                                      </p:tavLst>
                                    </p:anim>
                                    <p:anim calcmode="lin" valueType="num">
                                      <p:cBhvr>
                                        <p:cTn id="35" dur="1000" fill="hold"/>
                                        <p:tgtEl>
                                          <p:spTgt spid="101"/>
                                        </p:tgtEl>
                                        <p:attrNameLst>
                                          <p:attrName>ppt_h</p:attrName>
                                        </p:attrNameLst>
                                      </p:cBhvr>
                                      <p:tavLst>
                                        <p:tav tm="0">
                                          <p:val>
                                            <p:strVal val="ppt_h"/>
                                          </p:val>
                                        </p:tav>
                                        <p:tav tm="100000">
                                          <p:val>
                                            <p:fltVal val="0"/>
                                          </p:val>
                                        </p:tav>
                                      </p:tavLst>
                                    </p:anim>
                                    <p:set>
                                      <p:cBhvr>
                                        <p:cTn id="36" fill="hold">
                                          <p:stCondLst>
                                            <p:cond delay="1000"/>
                                          </p:stCondLst>
                                        </p:cTn>
                                        <p:tgtEl>
                                          <p:spTgt spid="101"/>
                                        </p:tgtEl>
                                        <p:attrNameLst>
                                          <p:attrName>style.visibility</p:attrName>
                                        </p:attrNameLst>
                                      </p:cBhvr>
                                      <p:to>
                                        <p:strVal val="hidden"/>
                                      </p:to>
                                    </p:set>
                                  </p:childTnLst>
                                </p:cTn>
                              </p:par>
                              <p:par>
                                <p:cTn id="37" presetID="23" presetClass="exit" presetSubtype="16" fill="hold" grpId="1" nodeType="withEffect">
                                  <p:stCondLst>
                                    <p:cond delay="0"/>
                                  </p:stCondLst>
                                  <p:iterate>
                                    <p:tmAbs val="0"/>
                                  </p:iterate>
                                  <p:childTnLst>
                                    <p:anim calcmode="lin" valueType="num">
                                      <p:cBhvr>
                                        <p:cTn id="38" dur="1000" fill="hold"/>
                                        <p:tgtEl>
                                          <p:spTgt spid="102"/>
                                        </p:tgtEl>
                                        <p:attrNameLst>
                                          <p:attrName>ppt_w</p:attrName>
                                        </p:attrNameLst>
                                      </p:cBhvr>
                                      <p:tavLst>
                                        <p:tav tm="0">
                                          <p:val>
                                            <p:strVal val="ppt_w"/>
                                          </p:val>
                                        </p:tav>
                                        <p:tav tm="100000">
                                          <p:val>
                                            <p:fltVal val="0"/>
                                          </p:val>
                                        </p:tav>
                                      </p:tavLst>
                                    </p:anim>
                                    <p:anim calcmode="lin" valueType="num">
                                      <p:cBhvr>
                                        <p:cTn id="39" dur="1000" fill="hold"/>
                                        <p:tgtEl>
                                          <p:spTgt spid="102"/>
                                        </p:tgtEl>
                                        <p:attrNameLst>
                                          <p:attrName>ppt_h</p:attrName>
                                        </p:attrNameLst>
                                      </p:cBhvr>
                                      <p:tavLst>
                                        <p:tav tm="0">
                                          <p:val>
                                            <p:strVal val="ppt_h"/>
                                          </p:val>
                                        </p:tav>
                                        <p:tav tm="100000">
                                          <p:val>
                                            <p:fltVal val="0"/>
                                          </p:val>
                                        </p:tav>
                                      </p:tavLst>
                                    </p:anim>
                                    <p:set>
                                      <p:cBhvr>
                                        <p:cTn id="40" fill="hold">
                                          <p:stCondLst>
                                            <p:cond delay="1000"/>
                                          </p:stCondLst>
                                        </p:cTn>
                                        <p:tgtEl>
                                          <p:spTgt spid="102"/>
                                        </p:tgtEl>
                                        <p:attrNameLst>
                                          <p:attrName>style.visibility</p:attrName>
                                        </p:attrNameLst>
                                      </p:cBhvr>
                                      <p:to>
                                        <p:strVal val="hidden"/>
                                      </p:to>
                                    </p:set>
                                  </p:childTnLst>
                                </p:cTn>
                              </p:par>
                            </p:childTnLst>
                          </p:cTn>
                        </p:par>
                        <p:par>
                          <p:cTn id="41" fill="hold">
                            <p:stCondLst>
                              <p:cond delay="1000"/>
                            </p:stCondLst>
                            <p:childTnLst>
                              <p:par>
                                <p:cTn id="42" presetID="10" presetClass="entr" presetSubtype="0" fill="hold" grpId="0" nodeType="afterEffect">
                                  <p:stCondLst>
                                    <p:cond delay="0"/>
                                  </p:stCondLst>
                                  <p:iterate>
                                    <p:tmAbs val="0"/>
                                  </p:iterate>
                                  <p:childTnLst>
                                    <p:set>
                                      <p:cBhvr>
                                        <p:cTn id="43" fill="hold"/>
                                        <p:tgtEl>
                                          <p:spTgt spid="100"/>
                                        </p:tgtEl>
                                        <p:attrNameLst>
                                          <p:attrName>style.visibility</p:attrName>
                                        </p:attrNameLst>
                                      </p:cBhvr>
                                      <p:to>
                                        <p:strVal val="visible"/>
                                      </p:to>
                                    </p:set>
                                    <p:animEffect transition="in" filter="fade">
                                      <p:cBhvr>
                                        <p:cTn id="44" dur="1000"/>
                                        <p:tgtEl>
                                          <p:spTgt spid="100"/>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p:tmAbs val="0"/>
                                  </p:iterate>
                                  <p:childTnLst>
                                    <p:set>
                                      <p:cBhvr>
                                        <p:cTn id="48" fill="hold"/>
                                        <p:tgtEl>
                                          <p:spTgt spid="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p:tmAbs val="0"/>
                                  </p:iterate>
                                  <p:childTnLst>
                                    <p:set>
                                      <p:cBhvr>
                                        <p:cTn id="52" fill="hold"/>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iterate>
                                    <p:tmAbs val="0"/>
                                  </p:iterate>
                                  <p:childTnLst>
                                    <p:set>
                                      <p:cBhvr>
                                        <p:cTn id="56" fill="hold"/>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iterate>
                                    <p:tmAbs val="0"/>
                                  </p:iterate>
                                  <p:childTnLst>
                                    <p:set>
                                      <p:cBhvr>
                                        <p:cTn id="60" fill="hold"/>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iterate>
                                    <p:tmAbs val="0"/>
                                  </p:iterate>
                                  <p:childTnLst>
                                    <p:set>
                                      <p:cBhvr>
                                        <p:cTn id="64" fill="hold"/>
                                        <p:tgtEl>
                                          <p:spTgt spid="18"/>
                                        </p:tgtEl>
                                        <p:attrNameLst>
                                          <p:attrName>style.visibility</p:attrName>
                                        </p:attrNameLst>
                                      </p:cBhvr>
                                      <p:to>
                                        <p:strVal val="visible"/>
                                      </p:to>
                                    </p:set>
                                    <p:animEffect transition="in" filter="fade">
                                      <p:cBhvr>
                                        <p:cTn id="65" dur="1000"/>
                                        <p:tgtEl>
                                          <p:spTgt spid="18"/>
                                        </p:tgtEl>
                                      </p:cBhvr>
                                    </p:animEffect>
                                  </p:childTnLst>
                                </p:cTn>
                              </p:par>
                            </p:childTnLst>
                          </p:cTn>
                        </p:par>
                        <p:par>
                          <p:cTn id="66" fill="hold">
                            <p:stCondLst>
                              <p:cond delay="1000"/>
                            </p:stCondLst>
                            <p:childTnLst>
                              <p:par>
                                <p:cTn id="67" presetID="10" presetClass="entr" presetSubtype="0" fill="hold" grpId="0" nodeType="afterEffect">
                                  <p:stCondLst>
                                    <p:cond delay="0"/>
                                  </p:stCondLst>
                                  <p:iterate>
                                    <p:tmAbs val="0"/>
                                  </p:iterate>
                                  <p:childTnLst>
                                    <p:set>
                                      <p:cBhvr>
                                        <p:cTn id="68" fill="hold"/>
                                        <p:tgtEl>
                                          <p:spTgt spid="20"/>
                                        </p:tgtEl>
                                        <p:attrNameLst>
                                          <p:attrName>style.visibility</p:attrName>
                                        </p:attrNameLst>
                                      </p:cBhvr>
                                      <p:to>
                                        <p:strVal val="visible"/>
                                      </p:to>
                                    </p:set>
                                    <p:animEffect transition="in" filter="fade">
                                      <p:cBhvr>
                                        <p:cTn id="6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4" grpId="0" animBg="1" advAuto="0"/>
      <p:bldP spid="6" grpId="0" animBg="1" advAuto="0"/>
      <p:bldP spid="8" grpId="0" animBg="1" advAuto="0"/>
      <p:bldP spid="10" grpId="0" animBg="1" advAuto="0"/>
      <p:bldP spid="12" grpId="0" animBg="1" advAuto="0"/>
      <p:bldP spid="14" grpId="0" animBg="1" advAuto="0"/>
      <p:bldP spid="16" grpId="0" animBg="1" advAuto="0"/>
      <p:bldP spid="18" grpId="0" animBg="1" advAuto="0"/>
      <p:bldP spid="20" grpId="0" animBg="1" advAuto="0"/>
      <p:bldP spid="100" grpId="0" animBg="1" advAuto="0"/>
      <p:bldP spid="101" grpId="0" animBg="1" advAuto="0"/>
      <p:bldP spid="101" grpId="1" animBg="1" advAuto="0"/>
      <p:bldP spid="102" grpId="0" animBg="1" advAuto="0"/>
      <p:bldP spid="102" grpId="1"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p:cNvSpPr>
          <p:nvPr>
            <p:ph type="title"/>
          </p:nvPr>
        </p:nvSpPr>
        <p:spPr>
          <a:xfrm>
            <a:off x="457200" y="274636"/>
            <a:ext cx="8229600" cy="1143001"/>
          </a:xfrm>
          <a:prstGeom prst="rect">
            <a:avLst/>
          </a:prstGeom>
          <a:extLst>
            <a:ext uri="{C572A759-6A51-4108-AA02-DFA0A04FC94B}">
              <ma14:wrappingTextBoxFlag xmlns="" xmlns:ma14="http://schemas.microsoft.com/office/mac/drawingml/2011/main" val="1"/>
            </a:ext>
          </a:extLst>
        </p:spPr>
        <p:txBody>
          <a:bodyPr lIns="45699" tIns="45699" rIns="45699" bIns="45699">
            <a:normAutofit/>
          </a:bodyPr>
          <a:lstStyle/>
          <a:p>
            <a:pPr lvl="0" algn="l">
              <a:defRPr sz="1800"/>
            </a:pPr>
            <a:r>
              <a:rPr sz="4000" b="1" dirty="0"/>
              <a:t>Principal Component Analysis</a:t>
            </a:r>
          </a:p>
        </p:txBody>
      </p:sp>
      <p:pic>
        <p:nvPicPr>
          <p:cNvPr id="105" name="image06.png"/>
          <p:cNvPicPr/>
          <p:nvPr/>
        </p:nvPicPr>
        <p:blipFill>
          <a:blip r:embed="rId3">
            <a:extLst/>
          </a:blip>
          <a:stretch>
            <a:fillRect/>
          </a:stretch>
        </p:blipFill>
        <p:spPr>
          <a:xfrm>
            <a:off x="3904777" y="3949701"/>
            <a:ext cx="4893278" cy="2514601"/>
          </a:xfrm>
          <a:prstGeom prst="rect">
            <a:avLst/>
          </a:prstGeom>
          <a:ln w="12700">
            <a:miter lim="400000"/>
          </a:ln>
        </p:spPr>
      </p:pic>
      <p:pic>
        <p:nvPicPr>
          <p:cNvPr id="106" name="image02.png"/>
          <p:cNvPicPr/>
          <p:nvPr/>
        </p:nvPicPr>
        <p:blipFill>
          <a:blip r:embed="rId4">
            <a:extLst/>
          </a:blip>
          <a:stretch>
            <a:fillRect/>
          </a:stretch>
        </p:blipFill>
        <p:spPr>
          <a:xfrm>
            <a:off x="4559858" y="3074298"/>
            <a:ext cx="4153802" cy="4025003"/>
          </a:xfrm>
          <a:prstGeom prst="rect">
            <a:avLst/>
          </a:prstGeom>
          <a:ln w="12700">
            <a:miter lim="400000"/>
          </a:ln>
        </p:spPr>
      </p:pic>
      <p:pic>
        <p:nvPicPr>
          <p:cNvPr id="107" name="image01.png"/>
          <p:cNvPicPr/>
          <p:nvPr/>
        </p:nvPicPr>
        <p:blipFill>
          <a:blip r:embed="rId5">
            <a:extLst/>
          </a:blip>
          <a:srcRect b="12419"/>
          <a:stretch>
            <a:fillRect/>
          </a:stretch>
        </p:blipFill>
        <p:spPr>
          <a:xfrm>
            <a:off x="616417" y="3194949"/>
            <a:ext cx="3904781" cy="3313804"/>
          </a:xfrm>
          <a:prstGeom prst="rect">
            <a:avLst/>
          </a:prstGeom>
          <a:ln w="12700">
            <a:miter lim="400000"/>
          </a:ln>
        </p:spPr>
      </p:pic>
      <p:pic>
        <p:nvPicPr>
          <p:cNvPr id="108" name="image18.png"/>
          <p:cNvPicPr/>
          <p:nvPr/>
        </p:nvPicPr>
        <p:blipFill>
          <a:blip r:embed="rId6">
            <a:extLst/>
          </a:blip>
          <a:stretch>
            <a:fillRect/>
          </a:stretch>
        </p:blipFill>
        <p:spPr>
          <a:xfrm>
            <a:off x="1917226" y="1245420"/>
            <a:ext cx="4366705" cy="2605857"/>
          </a:xfrm>
          <a:prstGeom prst="rect">
            <a:avLst/>
          </a:prstGeom>
          <a:ln w="12700">
            <a:miter lim="400000"/>
          </a:ln>
        </p:spPr>
      </p:pic>
      <p:sp>
        <p:nvSpPr>
          <p:cNvPr id="109" name="Shape 109"/>
          <p:cNvSpPr/>
          <p:nvPr/>
        </p:nvSpPr>
        <p:spPr>
          <a:xfrm flipV="1">
            <a:off x="5220170" y="1821787"/>
            <a:ext cx="1" cy="1626000"/>
          </a:xfrm>
          <a:prstGeom prst="line">
            <a:avLst/>
          </a:prstGeom>
          <a:ln w="25400">
            <a:solidFill>
              <a:srgbClr val="4BACC6"/>
            </a:solidFill>
            <a:round/>
            <a:tailEnd type="triangle"/>
          </a:ln>
        </p:spPr>
        <p:txBody>
          <a:bodyPr lIns="0" tIns="0" rIns="0" bIns="0"/>
          <a:lstStyle/>
          <a:p>
            <a:pPr lvl="0" defTabSz="457200">
              <a:defRPr sz="1200">
                <a:latin typeface="+mj-lt"/>
                <a:ea typeface="+mj-ea"/>
                <a:cs typeface="+mj-cs"/>
                <a:sym typeface="Helvetica"/>
              </a:defRPr>
            </a:pPr>
            <a:endParaRPr/>
          </a:p>
        </p:txBody>
      </p:sp>
      <p:sp>
        <p:nvSpPr>
          <p:cNvPr id="110" name="Shape 110"/>
          <p:cNvSpPr/>
          <p:nvPr/>
        </p:nvSpPr>
        <p:spPr>
          <a:xfrm>
            <a:off x="5460318" y="2467475"/>
            <a:ext cx="3014102" cy="6173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defRPr sz="1800"/>
            </a:pPr>
            <a:r>
              <a:t>When PC is close to 400,</a:t>
            </a:r>
          </a:p>
          <a:p>
            <a:pPr lvl="0">
              <a:defRPr sz="1800"/>
            </a:pPr>
            <a:r>
              <a:t> it can explain 90% variance.</a:t>
            </a:r>
          </a:p>
        </p:txBody>
      </p:sp>
      <p:pic>
        <p:nvPicPr>
          <p:cNvPr id="111" name="image07.png"/>
          <p:cNvPicPr/>
          <p:nvPr/>
        </p:nvPicPr>
        <p:blipFill>
          <a:blip r:embed="rId7">
            <a:extLst/>
          </a:blip>
          <a:stretch>
            <a:fillRect/>
          </a:stretch>
        </p:blipFill>
        <p:spPr>
          <a:xfrm>
            <a:off x="832832" y="3851275"/>
            <a:ext cx="3471955" cy="2605850"/>
          </a:xfrm>
          <a:prstGeom prst="rect">
            <a:avLst/>
          </a:prstGeom>
          <a:ln w="12700">
            <a:miter lim="400000"/>
          </a:ln>
        </p:spPr>
      </p:pic>
      <p:sp>
        <p:nvSpPr>
          <p:cNvPr id="2" name="TextBox 1"/>
          <p:cNvSpPr txBox="1"/>
          <p:nvPr/>
        </p:nvSpPr>
        <p:spPr>
          <a:xfrm>
            <a:off x="7137400" y="6144946"/>
            <a:ext cx="698500" cy="369332"/>
          </a:xfrm>
          <a:prstGeom prst="rect">
            <a:avLst/>
          </a:prstGeom>
          <a:noFill/>
        </p:spPr>
        <p:txBody>
          <a:bodyPr wrap="square" rtlCol="0">
            <a:spAutoFit/>
          </a:bodyPr>
          <a:lstStyle/>
          <a:p>
            <a:r>
              <a:rPr lang="en-US" dirty="0"/>
              <a:t>pc1</a:t>
            </a:r>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p:tmAbs val="0"/>
                                  </p:iterate>
                                  <p:childTnLst>
                                    <p:set>
                                      <p:cBhvr>
                                        <p:cTn id="6" fill="hold"/>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par>
                          <p:cTn id="8" fill="hold">
                            <p:stCondLst>
                              <p:cond delay="1000"/>
                            </p:stCondLst>
                            <p:childTnLst>
                              <p:par>
                                <p:cTn id="9" presetID="2" presetClass="entr" presetSubtype="4" fill="hold" grpId="0" nodeType="afterEffect">
                                  <p:stCondLst>
                                    <p:cond delay="0"/>
                                  </p:stCondLst>
                                  <p:iterate>
                                    <p:tmAbs val="0"/>
                                  </p:iterate>
                                  <p:childTnLst>
                                    <p:set>
                                      <p:cBhvr>
                                        <p:cTn id="10" fill="hold"/>
                                        <p:tgtEl>
                                          <p:spTgt spid="109"/>
                                        </p:tgtEl>
                                        <p:attrNameLst>
                                          <p:attrName>style.visibility</p:attrName>
                                        </p:attrNameLst>
                                      </p:cBhvr>
                                      <p:to>
                                        <p:strVal val="visible"/>
                                      </p:to>
                                    </p:set>
                                    <p:anim calcmode="lin" valueType="num">
                                      <p:cBhvr>
                                        <p:cTn id="11" dur="1000" fill="hold"/>
                                        <p:tgtEl>
                                          <p:spTgt spid="109"/>
                                        </p:tgtEl>
                                        <p:attrNameLst>
                                          <p:attrName>ppt_x</p:attrName>
                                        </p:attrNameLst>
                                      </p:cBhvr>
                                      <p:tavLst>
                                        <p:tav tm="0">
                                          <p:val>
                                            <p:strVal val="#ppt_x"/>
                                          </p:val>
                                        </p:tav>
                                        <p:tav tm="100000">
                                          <p:val>
                                            <p:strVal val="#ppt_x"/>
                                          </p:val>
                                        </p:tav>
                                      </p:tavLst>
                                    </p:anim>
                                    <p:anim calcmode="lin" valueType="num">
                                      <p:cBhvr>
                                        <p:cTn id="12" dur="10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p:tmAbs val="0"/>
                                  </p:iterate>
                                  <p:childTnLst>
                                    <p:set>
                                      <p:cBhvr>
                                        <p:cTn id="16" fill="hold"/>
                                        <p:tgtEl>
                                          <p:spTgt spid="111"/>
                                        </p:tgtEl>
                                        <p:attrNameLst>
                                          <p:attrName>style.visibility</p:attrName>
                                        </p:attrNameLst>
                                      </p:cBhvr>
                                      <p:to>
                                        <p:strVal val="visible"/>
                                      </p:to>
                                    </p:set>
                                    <p:animEffect transition="in" filter="fade">
                                      <p:cBhvr>
                                        <p:cTn id="17"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advAuto="0"/>
      <p:bldP spid="110" grpId="0" animBg="1" advAuto="0"/>
      <p:bldP spid="111"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title"/>
          </p:nvPr>
        </p:nvSpPr>
        <p:spPr>
          <a:xfrm>
            <a:off x="457200" y="274636"/>
            <a:ext cx="8229600" cy="1143001"/>
          </a:xfrm>
          <a:prstGeom prst="rect">
            <a:avLst/>
          </a:prstGeom>
          <a:extLst>
            <a:ext uri="{C572A759-6A51-4108-AA02-DFA0A04FC94B}">
              <ma14:wrappingTextBoxFlag xmlns="" xmlns:ma14="http://schemas.microsoft.com/office/mac/drawingml/2011/main" val="1"/>
            </a:ext>
          </a:extLst>
        </p:spPr>
        <p:txBody>
          <a:bodyPr lIns="45699" tIns="45699" rIns="45699" bIns="45699">
            <a:normAutofit fontScale="90000"/>
          </a:bodyPr>
          <a:lstStyle>
            <a:lvl1pPr>
              <a:defRPr sz="4200"/>
            </a:lvl1pPr>
          </a:lstStyle>
          <a:p>
            <a:pPr lvl="0" algn="l">
              <a:defRPr sz="1800"/>
            </a:pPr>
            <a:r>
              <a:rPr sz="4000" b="1" dirty="0"/>
              <a:t>LDA</a:t>
            </a:r>
            <a:r>
              <a:rPr lang="en-US" sz="4000" b="1" dirty="0"/>
              <a:t>: </a:t>
            </a:r>
            <a:r>
              <a:rPr sz="4000" b="1" dirty="0"/>
              <a:t>Linear discriminant analysis</a:t>
            </a:r>
          </a:p>
        </p:txBody>
      </p:sp>
      <p:sp>
        <p:nvSpPr>
          <p:cNvPr id="116" name="Shape 116"/>
          <p:cNvSpPr/>
          <p:nvPr/>
        </p:nvSpPr>
        <p:spPr>
          <a:xfrm>
            <a:off x="457199" y="1417637"/>
            <a:ext cx="8039101" cy="110799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42900">
              <a:buClr>
                <a:srgbClr val="000000"/>
              </a:buClr>
              <a:buSzPct val="100000"/>
              <a:buFont typeface="Arial" panose="020B0604020202020204" pitchFamily="34" charset="0"/>
              <a:buChar char="•"/>
              <a:defRPr sz="1800"/>
            </a:pPr>
            <a:r>
              <a:rPr sz="2400" dirty="0"/>
              <a:t>We are interested in the </a:t>
            </a:r>
            <a:r>
              <a:rPr lang="en-US" sz="2400" dirty="0"/>
              <a:t>most discriminatory </a:t>
            </a:r>
            <a:r>
              <a:rPr sz="2400" dirty="0"/>
              <a:t>direction, not the</a:t>
            </a:r>
            <a:r>
              <a:rPr lang="en-US" sz="2400" dirty="0"/>
              <a:t> maximum</a:t>
            </a:r>
            <a:r>
              <a:rPr sz="2400" dirty="0"/>
              <a:t> </a:t>
            </a:r>
            <a:r>
              <a:rPr lang="en-US" sz="2400" dirty="0"/>
              <a:t>variance</a:t>
            </a:r>
            <a:r>
              <a:rPr sz="2400" dirty="0"/>
              <a:t>.</a:t>
            </a:r>
          </a:p>
          <a:p>
            <a:pPr marL="342900" lvl="0" indent="-342900">
              <a:buClr>
                <a:srgbClr val="000000"/>
              </a:buClr>
              <a:buSzPct val="100000"/>
              <a:buFont typeface="Arial" panose="020B0604020202020204" pitchFamily="34" charset="0"/>
              <a:buChar char="•"/>
              <a:defRPr sz="1800"/>
            </a:pPr>
            <a:r>
              <a:rPr sz="2400" dirty="0"/>
              <a:t>Find the </a:t>
            </a:r>
            <a:r>
              <a:rPr lang="en-US" sz="2400" dirty="0"/>
              <a:t>direction</a:t>
            </a:r>
            <a:r>
              <a:rPr sz="2400" dirty="0"/>
              <a:t> that best separates the two classes.</a:t>
            </a:r>
          </a:p>
        </p:txBody>
      </p:sp>
      <p:pic>
        <p:nvPicPr>
          <p:cNvPr id="117" name="image09.jpg"/>
          <p:cNvPicPr/>
          <p:nvPr/>
        </p:nvPicPr>
        <p:blipFill>
          <a:blip r:embed="rId3">
            <a:extLst/>
          </a:blip>
          <a:srcRect b="42883"/>
          <a:stretch>
            <a:fillRect/>
          </a:stretch>
        </p:blipFill>
        <p:spPr>
          <a:xfrm>
            <a:off x="375275" y="2835549"/>
            <a:ext cx="4322699" cy="2468700"/>
          </a:xfrm>
          <a:prstGeom prst="rect">
            <a:avLst/>
          </a:prstGeom>
          <a:ln w="12700">
            <a:miter lim="400000"/>
          </a:ln>
        </p:spPr>
      </p:pic>
      <p:sp>
        <p:nvSpPr>
          <p:cNvPr id="118" name="Shape 118"/>
          <p:cNvSpPr/>
          <p:nvPr/>
        </p:nvSpPr>
        <p:spPr>
          <a:xfrm>
            <a:off x="5486400" y="5797406"/>
            <a:ext cx="2560500" cy="5259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lvl1pPr>
          </a:lstStyle>
          <a:p>
            <a:pPr lvl="0"/>
            <a:r>
              <a:rPr dirty="0"/>
              <a:t>Var1 and Var2 are large</a:t>
            </a:r>
          </a:p>
        </p:txBody>
      </p:sp>
      <p:sp>
        <p:nvSpPr>
          <p:cNvPr id="119" name="Shape 119"/>
          <p:cNvSpPr/>
          <p:nvPr/>
        </p:nvSpPr>
        <p:spPr>
          <a:xfrm>
            <a:off x="4925238" y="2894965"/>
            <a:ext cx="4255526" cy="49244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1800"/>
            </a:lvl1pPr>
          </a:lstStyle>
          <a:p>
            <a:pPr lvl="0"/>
            <a:r>
              <a:rPr lang="en-US" sz="3200" dirty="0">
                <a:solidFill>
                  <a:srgbClr val="FF0000"/>
                </a:solidFill>
              </a:rPr>
              <a:t>Significant </a:t>
            </a:r>
            <a:r>
              <a:rPr sz="3200" dirty="0">
                <a:solidFill>
                  <a:srgbClr val="FF0000"/>
                </a:solidFill>
              </a:rPr>
              <a:t>overlap </a:t>
            </a:r>
          </a:p>
        </p:txBody>
      </p:sp>
      <p:pic>
        <p:nvPicPr>
          <p:cNvPr id="120" name="image09.jpg"/>
          <p:cNvPicPr/>
          <p:nvPr/>
        </p:nvPicPr>
        <p:blipFill>
          <a:blip r:embed="rId3">
            <a:extLst/>
          </a:blip>
          <a:srcRect t="60634"/>
          <a:stretch>
            <a:fillRect/>
          </a:stretch>
        </p:blipFill>
        <p:spPr>
          <a:xfrm>
            <a:off x="3975108" y="3729339"/>
            <a:ext cx="4748701" cy="1869300"/>
          </a:xfrm>
          <a:prstGeom prst="rect">
            <a:avLst/>
          </a:prstGeom>
          <a:ln w="12700">
            <a:miter lim="400000"/>
          </a:ln>
        </p:spPr>
      </p:pic>
      <p:grpSp>
        <p:nvGrpSpPr>
          <p:cNvPr id="2" name="Group 125"/>
          <p:cNvGrpSpPr/>
          <p:nvPr/>
        </p:nvGrpSpPr>
        <p:grpSpPr>
          <a:xfrm>
            <a:off x="5486400" y="4002999"/>
            <a:ext cx="1323900" cy="1425126"/>
            <a:chOff x="0" y="0"/>
            <a:chExt cx="1323898" cy="1425125"/>
          </a:xfrm>
        </p:grpSpPr>
        <p:sp>
          <p:nvSpPr>
            <p:cNvPr id="121" name="Shape 121"/>
            <p:cNvSpPr/>
            <p:nvPr/>
          </p:nvSpPr>
          <p:spPr>
            <a:xfrm flipV="1">
              <a:off x="416294" y="0"/>
              <a:ext cx="1" cy="1248001"/>
            </a:xfrm>
            <a:prstGeom prst="line">
              <a:avLst/>
            </a:prstGeom>
            <a:noFill/>
            <a:ln w="28575" cap="flat">
              <a:solidFill>
                <a:srgbClr val="FF0000"/>
              </a:solidFill>
              <a:prstDash val="solid"/>
              <a:round/>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22" name="Shape 122"/>
            <p:cNvSpPr/>
            <p:nvPr/>
          </p:nvSpPr>
          <p:spPr>
            <a:xfrm flipV="1">
              <a:off x="721094" y="0"/>
              <a:ext cx="1" cy="1248001"/>
            </a:xfrm>
            <a:prstGeom prst="line">
              <a:avLst/>
            </a:prstGeom>
            <a:noFill/>
            <a:ln w="28575" cap="flat">
              <a:solidFill>
                <a:srgbClr val="00FF00"/>
              </a:solidFill>
              <a:prstDash val="solid"/>
              <a:round/>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23" name="Shape 123"/>
            <p:cNvSpPr/>
            <p:nvPr/>
          </p:nvSpPr>
          <p:spPr>
            <a:xfrm>
              <a:off x="0" y="975575"/>
              <a:ext cx="561899" cy="4495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defRPr sz="1800">
                  <a:latin typeface="Calibri"/>
                  <a:ea typeface="Calibri"/>
                  <a:cs typeface="Calibri"/>
                  <a:sym typeface="Calibri"/>
                </a:defRPr>
              </a:lvl1pPr>
            </a:lstStyle>
            <a:p>
              <a:pPr lvl="0"/>
              <a:r>
                <a:t>µ1</a:t>
              </a:r>
            </a:p>
          </p:txBody>
        </p:sp>
        <p:sp>
          <p:nvSpPr>
            <p:cNvPr id="124" name="Shape 124"/>
            <p:cNvSpPr/>
            <p:nvPr/>
          </p:nvSpPr>
          <p:spPr>
            <a:xfrm>
              <a:off x="762000" y="975575"/>
              <a:ext cx="561899" cy="4495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defRPr sz="1800">
                  <a:latin typeface="Calibri"/>
                  <a:ea typeface="Calibri"/>
                  <a:cs typeface="Calibri"/>
                  <a:sym typeface="Calibri"/>
                </a:defRPr>
              </a:lvl1pPr>
            </a:lstStyle>
            <a:p>
              <a:pPr lvl="0"/>
              <a:r>
                <a:t>µ2</a:t>
              </a:r>
            </a:p>
          </p:txBody>
        </p:sp>
      </p:grpSp>
      <p:sp>
        <p:nvSpPr>
          <p:cNvPr id="126" name="Shape 126"/>
          <p:cNvSpPr/>
          <p:nvPr/>
        </p:nvSpPr>
        <p:spPr>
          <a:xfrm>
            <a:off x="5107501" y="3560927"/>
            <a:ext cx="2281800" cy="44207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ctr">
            <a:spAutoFit/>
          </a:bodyPr>
          <a:lstStyle>
            <a:lvl1pPr>
              <a:defRPr sz="1800"/>
            </a:lvl1pPr>
          </a:lstStyle>
          <a:p>
            <a:pPr lvl="0"/>
            <a:r>
              <a:rPr dirty="0"/>
              <a:t>µ1 and µ2 are close</a:t>
            </a:r>
          </a:p>
        </p:txBody>
      </p:sp>
      <p:sp>
        <p:nvSpPr>
          <p:cNvPr id="127" name="Shape 127"/>
          <p:cNvSpPr/>
          <p:nvPr/>
        </p:nvSpPr>
        <p:spPr>
          <a:xfrm rot="16200000">
            <a:off x="5918700" y="4246301"/>
            <a:ext cx="259201" cy="20094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96"/>
                  <a:pt x="10800" y="21368"/>
                </a:cubicBezTo>
                <a:lnTo>
                  <a:pt x="10800" y="11032"/>
                </a:lnTo>
                <a:cubicBezTo>
                  <a:pt x="10800" y="10904"/>
                  <a:pt x="5965" y="10800"/>
                  <a:pt x="0" y="10800"/>
                </a:cubicBezTo>
                <a:cubicBezTo>
                  <a:pt x="5965" y="10800"/>
                  <a:pt x="10800" y="10696"/>
                  <a:pt x="10800" y="10568"/>
                </a:cubicBezTo>
                <a:lnTo>
                  <a:pt x="10800" y="232"/>
                </a:lnTo>
                <a:cubicBezTo>
                  <a:pt x="10800" y="104"/>
                  <a:pt x="15635" y="0"/>
                  <a:pt x="21600" y="0"/>
                </a:cubicBezTo>
              </a:path>
            </a:pathLst>
          </a:custGeom>
          <a:ln w="28575">
            <a:solidFill>
              <a:srgbClr val="FF0000"/>
            </a:solidFill>
            <a:round/>
          </a:ln>
        </p:spPr>
        <p:txBody>
          <a:bodyPr lIns="0" tIns="0" rIns="0" bIns="0" anchor="ctr"/>
          <a:lstStyle/>
          <a:p>
            <a:pPr lvl="0"/>
            <a:endParaRPr/>
          </a:p>
        </p:txBody>
      </p:sp>
      <p:sp>
        <p:nvSpPr>
          <p:cNvPr id="128" name="Shape 128"/>
          <p:cNvSpPr/>
          <p:nvPr/>
        </p:nvSpPr>
        <p:spPr>
          <a:xfrm rot="16200000">
            <a:off x="6767127" y="4242188"/>
            <a:ext cx="259201" cy="24537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15"/>
                  <a:pt x="10800" y="21410"/>
                </a:cubicBezTo>
                <a:lnTo>
                  <a:pt x="10800" y="10990"/>
                </a:lnTo>
                <a:cubicBezTo>
                  <a:pt x="10800" y="10885"/>
                  <a:pt x="5965" y="10800"/>
                  <a:pt x="0" y="10800"/>
                </a:cubicBezTo>
                <a:cubicBezTo>
                  <a:pt x="5965" y="10800"/>
                  <a:pt x="10800" y="10715"/>
                  <a:pt x="10800" y="10610"/>
                </a:cubicBezTo>
                <a:lnTo>
                  <a:pt x="10800" y="190"/>
                </a:lnTo>
                <a:cubicBezTo>
                  <a:pt x="10800" y="85"/>
                  <a:pt x="15635" y="0"/>
                  <a:pt x="21600" y="0"/>
                </a:cubicBezTo>
              </a:path>
            </a:pathLst>
          </a:custGeom>
          <a:ln w="28575">
            <a:solidFill>
              <a:srgbClr val="FF0000"/>
            </a:solidFill>
            <a:round/>
          </a:ln>
        </p:spPr>
        <p:txBody>
          <a:bodyPr lIns="0" tIns="0" rIns="0" bIns="0" anchor="ctr"/>
          <a:lstStyle/>
          <a:p>
            <a:pPr lvl="0"/>
            <a:endParaRPr/>
          </a:p>
        </p:txBody>
      </p:sp>
      <p:sp>
        <p:nvSpPr>
          <p:cNvPr id="16" name="Right Arrow 15"/>
          <p:cNvSpPr/>
          <p:nvPr/>
        </p:nvSpPr>
        <p:spPr>
          <a:xfrm>
            <a:off x="4216408" y="4002998"/>
            <a:ext cx="481566" cy="16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2"/>
                                        </p:tgtEl>
                                        <p:attrNameLst>
                                          <p:attrName>style.visibility</p:attrName>
                                        </p:attrNameLst>
                                      </p:cBhvr>
                                      <p:to>
                                        <p:strVal val="visible"/>
                                      </p:to>
                                    </p:set>
                                  </p:childTnLst>
                                </p:cTn>
                              </p:par>
                              <p:par>
                                <p:cTn id="13" presetID="1" presetClass="entr" presetSubtype="0" fill="hold" grpId="0" nodeType="withEffect">
                                  <p:stCondLst>
                                    <p:cond delay="0"/>
                                  </p:stCondLst>
                                  <p:iterate>
                                    <p:tmAbs val="0"/>
                                  </p:iterate>
                                  <p:childTnLst>
                                    <p:set>
                                      <p:cBhvr>
                                        <p:cTn id="14" fill="hold"/>
                                        <p:tgtEl>
                                          <p:spTgt spid="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27"/>
                                        </p:tgtEl>
                                        <p:attrNameLst>
                                          <p:attrName>style.visibility</p:attrName>
                                        </p:attrNameLst>
                                      </p:cBhvr>
                                      <p:to>
                                        <p:strVal val="visible"/>
                                      </p:to>
                                    </p:set>
                                  </p:childTnLst>
                                </p:cTn>
                              </p:par>
                              <p:par>
                                <p:cTn id="19" presetID="1" presetClass="entr" presetSubtype="0" fill="hold" grpId="0" nodeType="withEffect">
                                  <p:stCondLst>
                                    <p:cond delay="0"/>
                                  </p:stCondLst>
                                  <p:iterate>
                                    <p:tmAbs val="0"/>
                                  </p:iterate>
                                  <p:childTnLst>
                                    <p:set>
                                      <p:cBhvr>
                                        <p:cTn id="20" fill="hold"/>
                                        <p:tgtEl>
                                          <p:spTgt spid="128"/>
                                        </p:tgtEl>
                                        <p:attrNameLst>
                                          <p:attrName>style.visibility</p:attrName>
                                        </p:attrNameLst>
                                      </p:cBhvr>
                                      <p:to>
                                        <p:strVal val="visible"/>
                                      </p:to>
                                    </p:set>
                                  </p:childTnLst>
                                </p:cTn>
                              </p:par>
                              <p:par>
                                <p:cTn id="21" presetID="1" presetClass="entr" presetSubtype="0" fill="hold" grpId="0" nodeType="withEffect">
                                  <p:stCondLst>
                                    <p:cond delay="0"/>
                                  </p:stCondLst>
                                  <p:iterate>
                                    <p:tmAbs val="0"/>
                                  </p:iterate>
                                  <p:childTnLst>
                                    <p:set>
                                      <p:cBhvr>
                                        <p:cTn id="22" fill="hold"/>
                                        <p:tgtEl>
                                          <p:spTgt spid="1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advAuto="0"/>
      <p:bldP spid="119" grpId="0" animBg="1" advAuto="0"/>
      <p:bldP spid="2" grpId="0" animBg="1" advAuto="0"/>
      <p:bldP spid="126" grpId="0" animBg="1" advAuto="0"/>
      <p:bldP spid="127" grpId="0" animBg="1" advAuto="0"/>
      <p:bldP spid="128" grpId="0" animBg="1" advAuto="0"/>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4.6|16.7|14.7|15.7"/>
</p:tagLst>
</file>

<file path=ppt/tags/tag2.xml><?xml version="1.0" encoding="utf-8"?>
<p:tagLst xmlns:a="http://schemas.openxmlformats.org/drawingml/2006/main" xmlns:r="http://schemas.openxmlformats.org/officeDocument/2006/relationships" xmlns:p="http://schemas.openxmlformats.org/presentationml/2006/main">
  <p:tag name="TIMING" val="|24.6|16.7|14.7|15.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995</TotalTime>
  <Words>3830</Words>
  <Application>Microsoft Office PowerPoint</Application>
  <PresentationFormat>On-screen Show (4:3)</PresentationFormat>
  <Paragraphs>530</Paragraphs>
  <Slides>30</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宋体</vt:lpstr>
      <vt:lpstr>黑体</vt:lpstr>
      <vt:lpstr>Arial</vt:lpstr>
      <vt:lpstr>Calibri</vt:lpstr>
      <vt:lpstr>Helvetica</vt:lpstr>
      <vt:lpstr>Wingdings</vt:lpstr>
      <vt:lpstr>Office Theme</vt:lpstr>
      <vt:lpstr>Competition II: Springleaf</vt:lpstr>
      <vt:lpstr> Agenda </vt:lpstr>
      <vt:lpstr>Kaggle Competition: Springleaf</vt:lpstr>
      <vt:lpstr>Dataset facts</vt:lpstr>
      <vt:lpstr>Missing values</vt:lpstr>
      <vt:lpstr>Challenges for classification</vt:lpstr>
      <vt:lpstr>Data preprocessing</vt:lpstr>
      <vt:lpstr>Principal Component Analysis</vt:lpstr>
      <vt:lpstr>LDA: Linear discriminant analysis</vt:lpstr>
      <vt:lpstr>Methodology</vt:lpstr>
      <vt:lpstr>K Nearest Neighbor (KNN)</vt:lpstr>
      <vt:lpstr>Support Vector Machine (SVM)</vt:lpstr>
      <vt:lpstr>Logistic Regression</vt:lpstr>
      <vt:lpstr>Logistic Regression</vt:lpstr>
      <vt:lpstr>Random Forest</vt:lpstr>
      <vt:lpstr>Random Forest</vt:lpstr>
      <vt:lpstr>Random Forest</vt:lpstr>
      <vt:lpstr> XGBoost</vt:lpstr>
      <vt:lpstr> XGBoost</vt:lpstr>
      <vt:lpstr>XGBoost</vt:lpstr>
      <vt:lpstr>Methods Comparison</vt:lpstr>
      <vt:lpstr>PowerPoint Presentation</vt:lpstr>
      <vt:lpstr>Stacking</vt:lpstr>
      <vt:lpstr>Generating Base and Meta Learners</vt:lpstr>
      <vt:lpstr>    Stacking model</vt:lpstr>
      <vt:lpstr>Stacking Results</vt:lpstr>
      <vt:lpstr>Stacking Results</vt:lpstr>
      <vt:lpstr>Summary and Conclusion</vt:lpstr>
      <vt:lpstr>Acknowledgements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c:creator>
  <cp:lastModifiedBy>Jinlin CHEN</cp:lastModifiedBy>
  <cp:revision>222</cp:revision>
  <dcterms:created xsi:type="dcterms:W3CDTF">2015-11-29T03:04:40Z</dcterms:created>
  <dcterms:modified xsi:type="dcterms:W3CDTF">2017-11-21T06:25:48Z</dcterms:modified>
</cp:coreProperties>
</file>