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82" r:id="rId4"/>
    <p:sldId id="283" r:id="rId5"/>
    <p:sldId id="285" r:id="rId6"/>
    <p:sldId id="286" r:id="rId8"/>
    <p:sldId id="287" r:id="rId9"/>
    <p:sldId id="288" r:id="rId10"/>
    <p:sldId id="289" r:id="rId11"/>
    <p:sldId id="320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51" r:id="rId43"/>
    <p:sldId id="378" r:id="rId44"/>
    <p:sldId id="379" r:id="rId45"/>
    <p:sldId id="380" r:id="rId46"/>
    <p:sldId id="381" r:id="rId47"/>
    <p:sldId id="382" r:id="rId48"/>
    <p:sldId id="377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  <p:sldId id="365" r:id="rId63"/>
    <p:sldId id="366" r:id="rId64"/>
    <p:sldId id="367" r:id="rId65"/>
    <p:sldId id="368" r:id="rId66"/>
    <p:sldId id="369" r:id="rId67"/>
    <p:sldId id="370" r:id="rId68"/>
    <p:sldId id="371" r:id="rId69"/>
    <p:sldId id="372" r:id="rId70"/>
    <p:sldId id="373" r:id="rId71"/>
    <p:sldId id="374" r:id="rId72"/>
    <p:sldId id="375" r:id="rId73"/>
    <p:sldId id="376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1" autoAdjust="0"/>
  </p:normalViewPr>
  <p:slideViewPr>
    <p:cSldViewPr snapToGrid="0" snapToObjects="1">
      <p:cViewPr varScale="1">
        <p:scale>
          <a:sx n="86" d="100"/>
          <a:sy n="86" d="100"/>
        </p:scale>
        <p:origin x="11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幻灯片图像占位符 40448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4483" name="文本占位符 4044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幻灯片图像占位符 4136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3699" name="文本占位符 4136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幻灯片图像占位符 4147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4723" name="文本占位符 4147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幻灯片图像占位符 41574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5747" name="文本占位符 4157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幻灯片图像占位符 41676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6771" name="文本占位符 4167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幻灯片图像占位符 41779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7795" name="文本占位符 4177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幻灯片图像占位符 41881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8819" name="文本占位符 4188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幻灯片图像占位符 41984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43" name="文本占位符 4198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幻灯片图像占位符 42086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0867" name="文本占位符 4208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幻灯片图像占位符 42188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1891" name="文本占位符 4218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幻灯片图像占位符 42291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2915" name="文本占位符 4229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幻灯片图像占位符 4055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5507" name="文本占位符 4055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幻灯片图像占位符 42393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3939" name="文本占位符 4239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幻灯片图像占位符 42496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4963" name="文本占位符 42496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幻灯片图像占位符 4259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5987" name="文本占位符 4259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幻灯片图像占位符 42700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7011" name="文本占位符 4270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幻灯片图像占位符 42803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8035" name="文本占位符 4280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幻灯片图像占位符 42905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9059" name="文本占位符 42905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幻灯片图像占位符 43008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083" name="文本占位符 4300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幻灯片图像占位符 4311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1107" name="文本占位符 4311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幻灯片图像占位符 43212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2131" name="文本占位符 4321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幻灯片图像占位符 43417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4179" name="文本占位符 4341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幻灯片图像占位符 40652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6531" name="文本占位符 4065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幻灯片图像占位符 43520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5203" name="文本占位符 4352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幻灯片图像占位符 43622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6227" name="文本占位符 4362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幻灯片图像占位符 43724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7251" name="文本占位符 4372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幻灯片图像占位符 4382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8275" name="文本占位符 4382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幻灯片图像占位符 4392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9299" name="文本占位符 4392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幻灯片图像占位符 4403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23" name="文本占位符 4403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幻灯片图像占位符 40755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7555" name="文本占位符 40755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幻灯片图像占位符 40857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8579" name="文本占位符 4085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幻灯片图像占位符 40960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03" name="文本占位符 4096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幻灯片图像占位符 41062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0627" name="文本占位符 4106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幻灯片图像占位符 41164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1651" name="文本占位符 4116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幻灯片图像占位符 4126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2675" name="文本占位符 4126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285" y="5050155"/>
            <a:ext cx="8463915" cy="817245"/>
          </a:xfrm>
        </p:spPr>
        <p:txBody>
          <a:bodyPr>
            <a:noAutofit/>
          </a:bodyPr>
          <a:lstStyle/>
          <a:p>
            <a:r>
              <a:rPr lang="en-US" sz="3600" dirty="0"/>
              <a:t>Introduction to Algorithm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Tree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标题 37273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3600"/>
              <a:t>Tree ADT(Abstract Data Type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72739" name="文本占位符 372738"/>
          <p:cNvSpPr>
            <a:spLocks noGrp="1"/>
          </p:cNvSpPr>
          <p:nvPr>
            <p:ph type="body" idx="1"/>
          </p:nvPr>
        </p:nvSpPr>
        <p:spPr>
          <a:xfrm>
            <a:off x="762000" y="1828800"/>
            <a:ext cx="3733800" cy="4114800"/>
          </a:xfrm>
        </p:spPr>
        <p:txBody>
          <a:bodyPr/>
          <a:lstStyle/>
          <a:p>
            <a:r>
              <a:rPr lang="en-US" altLang="zh-CN" sz="1800"/>
              <a:t>We use positions to abstract nodes</a:t>
            </a:r>
            <a:endParaRPr lang="en-US" altLang="zh-CN" sz="1800"/>
          </a:p>
          <a:p>
            <a:r>
              <a:rPr lang="en-US" altLang="zh-CN" sz="1800"/>
              <a:t>Generic methods:</a:t>
            </a:r>
            <a:endParaRPr lang="en-US" altLang="zh-CN" sz="1800"/>
          </a:p>
          <a:p>
            <a:pPr lvl="1"/>
            <a:r>
              <a:rPr lang="en-US" altLang="zh-CN" sz="1600"/>
              <a:t>integer </a:t>
            </a:r>
            <a:r>
              <a:rPr lang="en-US" altLang="zh-CN" sz="1600" b="1">
                <a:solidFill>
                  <a:schemeClr val="tx2"/>
                </a:solidFill>
              </a:rPr>
              <a:t>size</a:t>
            </a:r>
            <a:r>
              <a:rPr lang="en-US" altLang="zh-CN" sz="1600"/>
              <a:t>()</a:t>
            </a:r>
            <a:endParaRPr lang="en-US" altLang="zh-CN" sz="1600"/>
          </a:p>
          <a:p>
            <a:pPr lvl="1"/>
            <a:r>
              <a:rPr lang="en-US" altLang="zh-CN" sz="1600"/>
              <a:t>boolean </a:t>
            </a:r>
            <a:r>
              <a:rPr lang="en-US" altLang="zh-CN" sz="1600" b="1">
                <a:solidFill>
                  <a:schemeClr val="tx2"/>
                </a:solidFill>
              </a:rPr>
              <a:t>isEmpty</a:t>
            </a:r>
            <a:r>
              <a:rPr lang="en-US" altLang="zh-CN" sz="1600"/>
              <a:t>()</a:t>
            </a:r>
            <a:endParaRPr lang="en-US" altLang="zh-CN" sz="1600"/>
          </a:p>
          <a:p>
            <a:pPr lvl="1"/>
            <a:r>
              <a:rPr lang="en-US" altLang="zh-CN" sz="1600"/>
              <a:t>objectIterator </a:t>
            </a:r>
            <a:r>
              <a:rPr lang="en-US" altLang="zh-CN" sz="1600" b="1">
                <a:solidFill>
                  <a:schemeClr val="tx2"/>
                </a:solidFill>
              </a:rPr>
              <a:t>elements</a:t>
            </a:r>
            <a:r>
              <a:rPr lang="en-US" altLang="zh-CN" sz="1600"/>
              <a:t>()</a:t>
            </a:r>
            <a:endParaRPr lang="en-US" altLang="zh-CN" sz="1600"/>
          </a:p>
          <a:p>
            <a:pPr lvl="1"/>
            <a:r>
              <a:rPr lang="en-US" altLang="zh-CN" sz="1600"/>
              <a:t>positionIterator </a:t>
            </a:r>
            <a:r>
              <a:rPr lang="en-US" altLang="zh-CN" sz="1600" b="1">
                <a:solidFill>
                  <a:schemeClr val="tx2"/>
                </a:solidFill>
              </a:rPr>
              <a:t>positions</a:t>
            </a:r>
            <a:r>
              <a:rPr lang="en-US" altLang="zh-CN" sz="1600"/>
              <a:t>()</a:t>
            </a:r>
            <a:endParaRPr lang="en-US" altLang="zh-CN" sz="1600"/>
          </a:p>
          <a:p>
            <a:r>
              <a:rPr lang="en-US" altLang="zh-CN" sz="1800"/>
              <a:t>Accessor methods:</a:t>
            </a:r>
            <a:endParaRPr lang="en-US" altLang="zh-CN" sz="1800"/>
          </a:p>
          <a:p>
            <a:pPr lvl="1"/>
            <a:r>
              <a:rPr lang="en-US" altLang="zh-CN" sz="1600"/>
              <a:t>position </a:t>
            </a:r>
            <a:r>
              <a:rPr lang="en-US" altLang="zh-CN" sz="1600" b="1">
                <a:solidFill>
                  <a:schemeClr val="tx2"/>
                </a:solidFill>
              </a:rPr>
              <a:t>root</a:t>
            </a:r>
            <a:r>
              <a:rPr lang="en-US" altLang="zh-CN" sz="1600"/>
              <a:t>()</a:t>
            </a:r>
            <a:endParaRPr lang="en-US" altLang="zh-CN" sz="1600"/>
          </a:p>
          <a:p>
            <a:pPr lvl="1"/>
            <a:r>
              <a:rPr lang="en-US" altLang="zh-CN" sz="1600"/>
              <a:t>position </a:t>
            </a:r>
            <a:r>
              <a:rPr lang="en-US" altLang="zh-CN" sz="1600" b="1">
                <a:solidFill>
                  <a:schemeClr val="tx2"/>
                </a:solidFill>
              </a:rPr>
              <a:t>parent</a:t>
            </a:r>
            <a:r>
              <a:rPr lang="en-US" altLang="zh-CN" sz="1600"/>
              <a:t>(p)</a:t>
            </a:r>
            <a:endParaRPr lang="en-US" altLang="zh-CN" sz="1600"/>
          </a:p>
          <a:p>
            <a:pPr lvl="1"/>
            <a:r>
              <a:rPr lang="en-US" altLang="zh-CN" sz="1600"/>
              <a:t>positionIterator </a:t>
            </a:r>
            <a:r>
              <a:rPr lang="en-US" altLang="zh-CN" sz="1600" b="1">
                <a:solidFill>
                  <a:schemeClr val="tx2"/>
                </a:solidFill>
              </a:rPr>
              <a:t>children</a:t>
            </a:r>
            <a:r>
              <a:rPr lang="en-US" altLang="zh-CN" sz="1600"/>
              <a:t>(p)</a:t>
            </a:r>
            <a:endParaRPr lang="en-US" altLang="zh-CN" sz="1600"/>
          </a:p>
        </p:txBody>
      </p:sp>
      <p:sp>
        <p:nvSpPr>
          <p:cNvPr id="372740" name="矩形 372739" descr="Rectangle: Click to edit Master text styles&#10;Second level&#10;Third level&#10;Fourth level&#10;Fifth level"/>
          <p:cNvSpPr/>
          <p:nvPr/>
        </p:nvSpPr>
        <p:spPr>
          <a:xfrm>
            <a:off x="4724400" y="1828800"/>
            <a:ext cx="3886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CN" sz="1800"/>
              <a:t>Query methods:</a:t>
            </a:r>
            <a:endParaRPr lang="en-US" altLang="zh-CN" sz="1800"/>
          </a:p>
          <a:p>
            <a:pPr lvl="1"/>
            <a:r>
              <a:rPr lang="en-US" altLang="zh-CN" sz="1600"/>
              <a:t>boolean </a:t>
            </a:r>
            <a:r>
              <a:rPr lang="en-US" altLang="zh-CN" sz="1600" b="1">
                <a:solidFill>
                  <a:schemeClr val="tx2"/>
                </a:solidFill>
              </a:rPr>
              <a:t>isInternal</a:t>
            </a:r>
            <a:r>
              <a:rPr lang="en-US" altLang="zh-CN" sz="1600"/>
              <a:t>(p)</a:t>
            </a:r>
            <a:endParaRPr lang="en-US" altLang="zh-CN" sz="1600"/>
          </a:p>
          <a:p>
            <a:pPr lvl="1"/>
            <a:r>
              <a:rPr lang="en-US" altLang="zh-CN" sz="1600"/>
              <a:t>boolean </a:t>
            </a:r>
            <a:r>
              <a:rPr lang="en-US" altLang="zh-CN" sz="1600" b="1">
                <a:solidFill>
                  <a:schemeClr val="tx2"/>
                </a:solidFill>
              </a:rPr>
              <a:t>isExternal</a:t>
            </a:r>
            <a:r>
              <a:rPr lang="en-US" altLang="zh-CN" sz="1600"/>
              <a:t>(p)</a:t>
            </a:r>
            <a:endParaRPr lang="en-US" altLang="zh-CN" sz="1600"/>
          </a:p>
          <a:p>
            <a:pPr lvl="1"/>
            <a:r>
              <a:rPr lang="en-US" altLang="zh-CN" sz="1600"/>
              <a:t>boolean </a:t>
            </a:r>
            <a:r>
              <a:rPr lang="en-US" altLang="zh-CN" sz="1600" b="1">
                <a:solidFill>
                  <a:schemeClr val="tx2"/>
                </a:solidFill>
              </a:rPr>
              <a:t>isRoot</a:t>
            </a:r>
            <a:r>
              <a:rPr lang="en-US" altLang="zh-CN" sz="1600"/>
              <a:t>(p)</a:t>
            </a:r>
            <a:endParaRPr lang="en-US" altLang="zh-CN" sz="1600"/>
          </a:p>
          <a:p>
            <a:pPr lvl="0"/>
            <a:r>
              <a:rPr lang="en-US" altLang="zh-CN" sz="1800"/>
              <a:t>Update methods:</a:t>
            </a:r>
            <a:endParaRPr lang="en-US" altLang="zh-CN" sz="1800"/>
          </a:p>
          <a:p>
            <a:pPr lvl="1"/>
            <a:r>
              <a:rPr lang="en-US" altLang="zh-CN" sz="1600" b="1">
                <a:solidFill>
                  <a:schemeClr val="tx2"/>
                </a:solidFill>
              </a:rPr>
              <a:t>swapElements</a:t>
            </a:r>
            <a:r>
              <a:rPr lang="en-US" altLang="zh-CN" sz="1600"/>
              <a:t>(p, q)</a:t>
            </a:r>
            <a:endParaRPr lang="en-US" altLang="zh-CN" sz="1600"/>
          </a:p>
          <a:p>
            <a:pPr lvl="1"/>
            <a:r>
              <a:rPr lang="en-US" altLang="zh-CN" sz="1600"/>
              <a:t>object </a:t>
            </a:r>
            <a:r>
              <a:rPr lang="en-US" altLang="zh-CN" sz="1600" b="1">
                <a:solidFill>
                  <a:schemeClr val="tx2"/>
                </a:solidFill>
              </a:rPr>
              <a:t>replaceElement</a:t>
            </a:r>
            <a:r>
              <a:rPr lang="en-US" altLang="zh-CN" sz="1600"/>
              <a:t>(p, o)</a:t>
            </a:r>
            <a:endParaRPr lang="en-US" altLang="zh-CN" sz="1600"/>
          </a:p>
          <a:p>
            <a:pPr lvl="0"/>
            <a:r>
              <a:rPr lang="en-US" altLang="zh-CN" sz="1800"/>
              <a:t>Additional update methods may be defined by data structures implementing the Tree ADT</a:t>
            </a:r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标题 373761"/>
          <p:cNvSpPr>
            <a:spLocks noGrp="1"/>
          </p:cNvSpPr>
          <p:nvPr>
            <p:ph type="title"/>
          </p:nvPr>
        </p:nvSpPr>
        <p:spPr>
          <a:xfrm>
            <a:off x="612140" y="457200"/>
            <a:ext cx="8169910" cy="698500"/>
          </a:xfrm>
        </p:spPr>
        <p:txBody>
          <a:bodyPr vert="horz" wrap="square" lIns="92075" tIns="46038" rIns="92075" bIns="46038" anchor="ctr"/>
          <a:lstStyle/>
          <a:p>
            <a:r>
              <a:rPr lang="en-US" altLang="zh-TW" sz="3200">
                <a:ea typeface="PMingLiU" pitchFamily="18" charset="-120"/>
              </a:rPr>
              <a:t>Intuitive Representation of Tree Node</a:t>
            </a:r>
            <a:endParaRPr lang="en-US" altLang="zh-TW" sz="3200">
              <a:ea typeface="PMingLiU" pitchFamily="18" charset="-120"/>
            </a:endParaRPr>
          </a:p>
        </p:txBody>
      </p:sp>
      <p:sp>
        <p:nvSpPr>
          <p:cNvPr id="373763" name="矩形 373762"/>
          <p:cNvSpPr/>
          <p:nvPr/>
        </p:nvSpPr>
        <p:spPr>
          <a:xfrm>
            <a:off x="457200" y="17526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TW" sz="2400">
                <a:ea typeface="PMingLiU" pitchFamily="18" charset="-120"/>
              </a:rPr>
              <a:t>List Representation</a:t>
            </a:r>
            <a:endParaRPr lang="en-US" altLang="zh-TW" sz="2400">
              <a:ea typeface="PMingLiU" pitchFamily="18" charset="-120"/>
            </a:endParaRPr>
          </a:p>
          <a:p>
            <a:pPr lvl="1"/>
            <a:r>
              <a:rPr lang="en-US" altLang="zh-TW" sz="2000">
                <a:ea typeface="PMingLiU" pitchFamily="18" charset="-120"/>
              </a:rPr>
              <a:t>( A ( B ( E ( K, L ), F ), C ( G ), D ( H ( M ), I, J ) ) )</a:t>
            </a:r>
            <a:endParaRPr lang="en-US" altLang="zh-TW" sz="2000">
              <a:ea typeface="PMingLiU" pitchFamily="18" charset="-120"/>
            </a:endParaRPr>
          </a:p>
          <a:p>
            <a:pPr lvl="1"/>
            <a:r>
              <a:rPr lang="en-US" altLang="zh-TW" sz="2000">
                <a:ea typeface="PMingLiU" pitchFamily="18" charset="-120"/>
              </a:rPr>
              <a:t>The root comes first, followed by a list of links to sub-trees</a:t>
            </a:r>
            <a:endParaRPr lang="en-US" altLang="zh-TW" sz="2000">
              <a:ea typeface="PMingLiU" pitchFamily="18" charset="-120"/>
            </a:endParaRPr>
          </a:p>
        </p:txBody>
      </p:sp>
      <p:grpSp>
        <p:nvGrpSpPr>
          <p:cNvPr id="373764" name="组合 373763"/>
          <p:cNvGrpSpPr/>
          <p:nvPr/>
        </p:nvGrpSpPr>
        <p:grpSpPr>
          <a:xfrm>
            <a:off x="1905000" y="4714875"/>
            <a:ext cx="3810000" cy="314325"/>
            <a:chOff x="816" y="2352"/>
            <a:chExt cx="2400" cy="198"/>
          </a:xfrm>
        </p:grpSpPr>
        <p:sp>
          <p:nvSpPr>
            <p:cNvPr id="373765" name="文本框 373764"/>
            <p:cNvSpPr txBox="1"/>
            <p:nvPr/>
          </p:nvSpPr>
          <p:spPr>
            <a:xfrm>
              <a:off x="81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3766" name="文本框 373765"/>
            <p:cNvSpPr txBox="1"/>
            <p:nvPr/>
          </p:nvSpPr>
          <p:spPr>
            <a:xfrm>
              <a:off x="129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Link 1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3767" name="文本框 373766"/>
            <p:cNvSpPr txBox="1"/>
            <p:nvPr/>
          </p:nvSpPr>
          <p:spPr>
            <a:xfrm>
              <a:off x="177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Link 2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3768" name="文本框 373767"/>
            <p:cNvSpPr txBox="1"/>
            <p:nvPr/>
          </p:nvSpPr>
          <p:spPr>
            <a:xfrm>
              <a:off x="225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…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3769" name="文本框 373768"/>
            <p:cNvSpPr txBox="1"/>
            <p:nvPr/>
          </p:nvSpPr>
          <p:spPr>
            <a:xfrm>
              <a:off x="273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Link n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</p:grpSp>
      <p:sp>
        <p:nvSpPr>
          <p:cNvPr id="373770" name="云形标注 373769"/>
          <p:cNvSpPr/>
          <p:nvPr/>
        </p:nvSpPr>
        <p:spPr>
          <a:xfrm>
            <a:off x="3886200" y="3724275"/>
            <a:ext cx="4114800" cy="762000"/>
          </a:xfrm>
          <a:prstGeom prst="cloudCallout">
            <a:avLst>
              <a:gd name="adj1" fmla="val -35185"/>
              <a:gd name="adj2" fmla="val 7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eaLnBrk="0" hangingPunct="0">
              <a:buClrTx/>
            </a:pPr>
            <a:r>
              <a:rPr lang="en-US" altLang="zh-TW" sz="1600">
                <a:latin typeface="Arial" panose="020B0604020202020204" pitchFamily="34" charset="0"/>
                <a:ea typeface="PMingLiU" pitchFamily="18" charset="-120"/>
              </a:rPr>
              <a:t>How many link fields are needed in </a:t>
            </a:r>
            <a:endParaRPr lang="en-US" altLang="zh-TW" sz="1600">
              <a:latin typeface="Arial" panose="020B0604020202020204" pitchFamily="34" charset="0"/>
              <a:ea typeface="PMingLiU" pitchFamily="18" charset="-120"/>
            </a:endParaRPr>
          </a:p>
          <a:p>
            <a:pPr eaLnBrk="0" hangingPunct="0">
              <a:buClrTx/>
            </a:pPr>
            <a:r>
              <a:rPr lang="en-US" altLang="zh-TW" sz="1600">
                <a:latin typeface="Arial" panose="020B0604020202020204" pitchFamily="34" charset="0"/>
                <a:ea typeface="PMingLiU" pitchFamily="18" charset="-120"/>
              </a:rPr>
              <a:t>such a representation?</a:t>
            </a:r>
            <a:endParaRPr lang="en-US" altLang="zh-CN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7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标题 374785"/>
          <p:cNvSpPr>
            <a:spLocks noGrp="1"/>
          </p:cNvSpPr>
          <p:nvPr>
            <p:ph type="title"/>
          </p:nvPr>
        </p:nvSpPr>
        <p:spPr>
          <a:xfrm>
            <a:off x="1219200" y="377825"/>
            <a:ext cx="7772400" cy="574675"/>
          </a:xfrm>
        </p:spPr>
        <p:txBody>
          <a:bodyPr anchor="ctr">
            <a:normAutofit fontScale="90000"/>
          </a:bodyPr>
          <a:lstStyle/>
          <a:p>
            <a:r>
              <a:rPr lang="en-US" altLang="zh-CN" sz="3600"/>
              <a:t>Trees</a:t>
            </a:r>
            <a:endParaRPr lang="en-US" altLang="zh-CN" sz="3600"/>
          </a:p>
        </p:txBody>
      </p:sp>
      <p:sp>
        <p:nvSpPr>
          <p:cNvPr id="374787" name="文本占位符 374786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r>
              <a:rPr lang="en-US" altLang="zh-CN" sz="2400"/>
              <a:t>Every tree node:</a:t>
            </a:r>
            <a:endParaRPr lang="en-US" altLang="zh-CN" sz="2400"/>
          </a:p>
          <a:p>
            <a:pPr lvl="1"/>
            <a:r>
              <a:rPr lang="en-US" altLang="zh-CN" sz="2000"/>
              <a:t>object – useful information</a:t>
            </a:r>
            <a:endParaRPr lang="en-US" altLang="zh-CN" sz="2000"/>
          </a:p>
          <a:p>
            <a:pPr lvl="1"/>
            <a:r>
              <a:rPr lang="en-US" altLang="zh-CN" sz="2000"/>
              <a:t>children – pointers to its children</a:t>
            </a:r>
            <a:endParaRPr lang="en-US" altLang="zh-CN" sz="2000"/>
          </a:p>
        </p:txBody>
      </p:sp>
      <p:grpSp>
        <p:nvGrpSpPr>
          <p:cNvPr id="374788" name="组合 374787"/>
          <p:cNvGrpSpPr/>
          <p:nvPr/>
        </p:nvGrpSpPr>
        <p:grpSpPr>
          <a:xfrm>
            <a:off x="1905000" y="3648075"/>
            <a:ext cx="1905000" cy="314325"/>
            <a:chOff x="1200" y="2298"/>
            <a:chExt cx="1200" cy="198"/>
          </a:xfrm>
        </p:grpSpPr>
        <p:sp>
          <p:nvSpPr>
            <p:cNvPr id="374789" name="文本框 374788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790" name="文本框 374789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791" name="文本框 374790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792" name="文本框 374791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4793" name="组合 374792"/>
          <p:cNvGrpSpPr/>
          <p:nvPr/>
        </p:nvGrpSpPr>
        <p:grpSpPr>
          <a:xfrm>
            <a:off x="838200" y="4572000"/>
            <a:ext cx="1905000" cy="314325"/>
            <a:chOff x="1200" y="2298"/>
            <a:chExt cx="1200" cy="198"/>
          </a:xfrm>
        </p:grpSpPr>
        <p:sp>
          <p:nvSpPr>
            <p:cNvPr id="374794" name="文本框 374793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795" name="文本框 374794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796" name="文本框 374795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4797" name="文本框 374796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74798" name="组合 374797"/>
          <p:cNvGrpSpPr/>
          <p:nvPr/>
        </p:nvGrpSpPr>
        <p:grpSpPr>
          <a:xfrm>
            <a:off x="3657600" y="4572000"/>
            <a:ext cx="1905000" cy="314325"/>
            <a:chOff x="1200" y="2298"/>
            <a:chExt cx="1200" cy="198"/>
          </a:xfrm>
        </p:grpSpPr>
        <p:sp>
          <p:nvSpPr>
            <p:cNvPr id="374799" name="文本框 374798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800" name="文本框 374799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01" name="文本框 374800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02" name="文本框 374801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74803" name="组合 374802"/>
          <p:cNvGrpSpPr/>
          <p:nvPr/>
        </p:nvGrpSpPr>
        <p:grpSpPr>
          <a:xfrm>
            <a:off x="6324600" y="4572000"/>
            <a:ext cx="1905000" cy="314325"/>
            <a:chOff x="1200" y="2298"/>
            <a:chExt cx="1200" cy="198"/>
          </a:xfrm>
        </p:grpSpPr>
        <p:sp>
          <p:nvSpPr>
            <p:cNvPr id="374804" name="文本框 374803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805" name="文本框 374804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06" name="文本框 374805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4807" name="文本框 374806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74808" name="组合 374807"/>
          <p:cNvGrpSpPr/>
          <p:nvPr/>
        </p:nvGrpSpPr>
        <p:grpSpPr>
          <a:xfrm>
            <a:off x="1828800" y="5553075"/>
            <a:ext cx="1905000" cy="314325"/>
            <a:chOff x="1200" y="2298"/>
            <a:chExt cx="1200" cy="198"/>
          </a:xfrm>
        </p:grpSpPr>
        <p:sp>
          <p:nvSpPr>
            <p:cNvPr id="374809" name="文本框 374808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810" name="文本框 374809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11" name="文本框 374810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4812" name="文本框 374811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74813" name="组合 374812"/>
          <p:cNvGrpSpPr/>
          <p:nvPr/>
        </p:nvGrpSpPr>
        <p:grpSpPr>
          <a:xfrm>
            <a:off x="4343400" y="5553075"/>
            <a:ext cx="1905000" cy="314325"/>
            <a:chOff x="1200" y="2298"/>
            <a:chExt cx="1200" cy="198"/>
          </a:xfrm>
        </p:grpSpPr>
        <p:sp>
          <p:nvSpPr>
            <p:cNvPr id="374814" name="文本框 374813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815" name="文本框 374814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16" name="文本框 374815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4817" name="文本框 374816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74818" name="组合 374817"/>
          <p:cNvGrpSpPr/>
          <p:nvPr/>
        </p:nvGrpSpPr>
        <p:grpSpPr>
          <a:xfrm>
            <a:off x="6781800" y="5553075"/>
            <a:ext cx="1905000" cy="314325"/>
            <a:chOff x="1200" y="2298"/>
            <a:chExt cx="1200" cy="198"/>
          </a:xfrm>
        </p:grpSpPr>
        <p:sp>
          <p:nvSpPr>
            <p:cNvPr id="374819" name="文本框 374818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820" name="文本框 374819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21" name="文本框 374820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4822" name="文本框 374821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cxnSp>
        <p:nvCxnSpPr>
          <p:cNvPr id="374823" name="直接箭头连接符 374822"/>
          <p:cNvCxnSpPr>
            <a:stCxn id="374790" idx="2"/>
            <a:endCxn id="374795" idx="0"/>
          </p:cNvCxnSpPr>
          <p:nvPr/>
        </p:nvCxnSpPr>
        <p:spPr>
          <a:xfrm flipH="1">
            <a:off x="1790700" y="3962400"/>
            <a:ext cx="1066800" cy="609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4" name="直接箭头连接符 374823"/>
          <p:cNvCxnSpPr>
            <a:stCxn id="374791" idx="2"/>
            <a:endCxn id="374800" idx="0"/>
          </p:cNvCxnSpPr>
          <p:nvPr/>
        </p:nvCxnSpPr>
        <p:spPr>
          <a:xfrm>
            <a:off x="3238500" y="3962400"/>
            <a:ext cx="1371600" cy="609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5" name="直接箭头连接符 374824"/>
          <p:cNvCxnSpPr>
            <a:stCxn id="374792" idx="2"/>
            <a:endCxn id="374805" idx="0"/>
          </p:cNvCxnSpPr>
          <p:nvPr/>
        </p:nvCxnSpPr>
        <p:spPr>
          <a:xfrm>
            <a:off x="3619500" y="3962400"/>
            <a:ext cx="3657600" cy="609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6" name="直接箭头连接符 374825"/>
          <p:cNvCxnSpPr>
            <a:stCxn id="374800" idx="2"/>
            <a:endCxn id="374810" idx="0"/>
          </p:cNvCxnSpPr>
          <p:nvPr/>
        </p:nvCxnSpPr>
        <p:spPr>
          <a:xfrm flipH="1">
            <a:off x="2781300" y="4886325"/>
            <a:ext cx="1828800" cy="666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7" name="直接箭头连接符 374826"/>
          <p:cNvCxnSpPr>
            <a:stCxn id="374801" idx="2"/>
            <a:endCxn id="374815" idx="0"/>
          </p:cNvCxnSpPr>
          <p:nvPr/>
        </p:nvCxnSpPr>
        <p:spPr>
          <a:xfrm>
            <a:off x="4991100" y="4886325"/>
            <a:ext cx="304800" cy="666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8" name="直接箭头连接符 374827"/>
          <p:cNvCxnSpPr>
            <a:stCxn id="374805" idx="2"/>
            <a:endCxn id="374820" idx="0"/>
          </p:cNvCxnSpPr>
          <p:nvPr/>
        </p:nvCxnSpPr>
        <p:spPr>
          <a:xfrm>
            <a:off x="7277100" y="4886325"/>
            <a:ext cx="457200" cy="666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标题 375809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952500"/>
          </a:xfrm>
        </p:spPr>
        <p:txBody>
          <a:bodyPr anchor="ctr"/>
          <a:lstStyle/>
          <a:p>
            <a:r>
              <a:rPr lang="en-US" altLang="zh-CN" sz="3600"/>
              <a:t>A Tree Representation</a:t>
            </a:r>
            <a:endParaRPr lang="en-US" altLang="zh-CN" sz="3600"/>
          </a:p>
        </p:txBody>
      </p:sp>
      <p:sp>
        <p:nvSpPr>
          <p:cNvPr id="375811" name="文本占位符 375810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581400" cy="1831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A node is represented by an object storing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1800"/>
              <a:t>Element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Parent node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Sequence of children nodes</a:t>
            </a:r>
            <a:endParaRPr lang="en-US" altLang="zh-CN" sz="1800"/>
          </a:p>
        </p:txBody>
      </p:sp>
      <p:grpSp>
        <p:nvGrpSpPr>
          <p:cNvPr id="375812" name="组合 375811"/>
          <p:cNvGrpSpPr/>
          <p:nvPr/>
        </p:nvGrpSpPr>
        <p:grpSpPr>
          <a:xfrm>
            <a:off x="1133475" y="4071938"/>
            <a:ext cx="2752725" cy="2176462"/>
            <a:chOff x="714" y="2496"/>
            <a:chExt cx="1734" cy="1371"/>
          </a:xfrm>
        </p:grpSpPr>
        <p:sp>
          <p:nvSpPr>
            <p:cNvPr id="375813" name="椭圆 375812"/>
            <p:cNvSpPr/>
            <p:nvPr/>
          </p:nvSpPr>
          <p:spPr>
            <a:xfrm>
              <a:off x="1431" y="2496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B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5814" name="椭圆 375813"/>
            <p:cNvSpPr/>
            <p:nvPr/>
          </p:nvSpPr>
          <p:spPr>
            <a:xfrm>
              <a:off x="1436" y="3010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5815" name="矩形 375814"/>
            <p:cNvSpPr/>
            <p:nvPr/>
          </p:nvSpPr>
          <p:spPr>
            <a:xfrm>
              <a:off x="714" y="301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5816" name="矩形 375815"/>
            <p:cNvSpPr/>
            <p:nvPr/>
          </p:nvSpPr>
          <p:spPr>
            <a:xfrm>
              <a:off x="1132" y="3552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5817" name="矩形 375816"/>
            <p:cNvSpPr/>
            <p:nvPr/>
          </p:nvSpPr>
          <p:spPr>
            <a:xfrm>
              <a:off x="1763" y="3552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E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18" name="直接箭头连接符 375817"/>
            <p:cNvCxnSpPr>
              <a:stCxn id="375817" idx="0"/>
              <a:endCxn id="375814" idx="5"/>
            </p:cNvCxnSpPr>
            <p:nvPr/>
          </p:nvCxnSpPr>
          <p:spPr>
            <a:xfrm flipH="1" flipV="1">
              <a:off x="1706" y="3285"/>
              <a:ext cx="215" cy="26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5819" name="直接箭头连接符 375818"/>
            <p:cNvCxnSpPr>
              <a:stCxn id="375816" idx="0"/>
              <a:endCxn id="375814" idx="3"/>
            </p:cNvCxnSpPr>
            <p:nvPr/>
          </p:nvCxnSpPr>
          <p:spPr>
            <a:xfrm flipV="1">
              <a:off x="1290" y="3285"/>
              <a:ext cx="192" cy="26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5820" name="直接箭头连接符 375819"/>
            <p:cNvCxnSpPr>
              <a:stCxn id="375815" idx="0"/>
              <a:endCxn id="375813" idx="3"/>
            </p:cNvCxnSpPr>
            <p:nvPr/>
          </p:nvCxnSpPr>
          <p:spPr>
            <a:xfrm flipV="1">
              <a:off x="872" y="2771"/>
              <a:ext cx="605" cy="23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5821" name="直接箭头连接符 375820"/>
            <p:cNvCxnSpPr>
              <a:stCxn id="375814" idx="0"/>
              <a:endCxn id="375813" idx="4"/>
            </p:cNvCxnSpPr>
            <p:nvPr/>
          </p:nvCxnSpPr>
          <p:spPr>
            <a:xfrm flipH="1" flipV="1">
              <a:off x="1589" y="2817"/>
              <a:ext cx="5" cy="18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5822" name="矩形 375821"/>
            <p:cNvSpPr/>
            <p:nvPr/>
          </p:nvSpPr>
          <p:spPr>
            <a:xfrm>
              <a:off x="2133" y="3011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F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23" name="直接箭头连接符 375822"/>
            <p:cNvCxnSpPr>
              <a:stCxn id="375822" idx="0"/>
              <a:endCxn id="375813" idx="5"/>
            </p:cNvCxnSpPr>
            <p:nvPr/>
          </p:nvCxnSpPr>
          <p:spPr>
            <a:xfrm flipH="1" flipV="1">
              <a:off x="1701" y="2771"/>
              <a:ext cx="590" cy="23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75824" name="组合 375823"/>
          <p:cNvGrpSpPr/>
          <p:nvPr/>
        </p:nvGrpSpPr>
        <p:grpSpPr>
          <a:xfrm>
            <a:off x="4114800" y="1905000"/>
            <a:ext cx="4684713" cy="4543425"/>
            <a:chOff x="2592" y="1200"/>
            <a:chExt cx="2951" cy="2862"/>
          </a:xfrm>
        </p:grpSpPr>
        <p:grpSp>
          <p:nvGrpSpPr>
            <p:cNvPr id="375825" name="组合 375824"/>
            <p:cNvGrpSpPr/>
            <p:nvPr/>
          </p:nvGrpSpPr>
          <p:grpSpPr>
            <a:xfrm>
              <a:off x="2592" y="1200"/>
              <a:ext cx="648" cy="216"/>
              <a:chOff x="2232" y="2244"/>
              <a:chExt cx="648" cy="216"/>
            </a:xfrm>
          </p:grpSpPr>
          <p:sp>
            <p:nvSpPr>
              <p:cNvPr id="375826" name="矩形 375825"/>
              <p:cNvSpPr/>
              <p:nvPr/>
            </p:nvSpPr>
            <p:spPr>
              <a:xfrm>
                <a:off x="2232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5827" name="矩形 375826"/>
              <p:cNvSpPr/>
              <p:nvPr/>
            </p:nvSpPr>
            <p:spPr>
              <a:xfrm>
                <a:off x="2664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5828" name="矩形 375827"/>
              <p:cNvSpPr/>
              <p:nvPr/>
            </p:nvSpPr>
            <p:spPr>
              <a:xfrm>
                <a:off x="2448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ahoma" panose="020B0604030504040204" pitchFamily="34" charset="0"/>
                    <a:sym typeface="Symbol" panose="05050102010706020507" pitchFamily="18" charset="2"/>
                  </a:rPr>
                  <a:t></a:t>
                </a:r>
                <a:endParaRPr lang="en-US" altLang="zh-CN">
                  <a:latin typeface="Tahoma" panose="020B0604030504040204" pitchFamily="34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375829" name="圆角矩形 375828"/>
            <p:cNvSpPr/>
            <p:nvPr/>
          </p:nvSpPr>
          <p:spPr>
            <a:xfrm>
              <a:off x="3432" y="1246"/>
              <a:ext cx="864" cy="262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75830" name="直接箭头连接符 375829"/>
            <p:cNvCxnSpPr>
              <a:stCxn id="375833" idx="2"/>
              <a:endCxn id="375831" idx="6"/>
            </p:cNvCxnSpPr>
            <p:nvPr/>
          </p:nvCxnSpPr>
          <p:spPr>
            <a:xfrm flipH="1">
              <a:off x="3673" y="1377"/>
              <a:ext cx="382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5831" name="椭圆 375830"/>
            <p:cNvSpPr/>
            <p:nvPr/>
          </p:nvSpPr>
          <p:spPr>
            <a:xfrm>
              <a:off x="3471" y="1279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32" name="椭圆 375831"/>
            <p:cNvSpPr/>
            <p:nvPr/>
          </p:nvSpPr>
          <p:spPr>
            <a:xfrm>
              <a:off x="3766" y="1279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33" name="椭圆 375832"/>
            <p:cNvSpPr/>
            <p:nvPr/>
          </p:nvSpPr>
          <p:spPr>
            <a:xfrm>
              <a:off x="4060" y="1279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5834" name="组合 375833"/>
            <p:cNvGrpSpPr/>
            <p:nvPr/>
          </p:nvGrpSpPr>
          <p:grpSpPr>
            <a:xfrm>
              <a:off x="4368" y="2950"/>
              <a:ext cx="576" cy="314"/>
              <a:chOff x="4560" y="3216"/>
              <a:chExt cx="576" cy="314"/>
            </a:xfrm>
          </p:grpSpPr>
          <p:sp>
            <p:nvSpPr>
              <p:cNvPr id="375835" name="圆角矩形 375834"/>
              <p:cNvSpPr/>
              <p:nvPr/>
            </p:nvSpPr>
            <p:spPr>
              <a:xfrm>
                <a:off x="4560" y="3216"/>
                <a:ext cx="576" cy="314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375836" name="直接箭头连接符 375835"/>
              <p:cNvCxnSpPr>
                <a:stCxn id="375838" idx="2"/>
                <a:endCxn id="375837" idx="6"/>
              </p:cNvCxnSpPr>
              <p:nvPr/>
            </p:nvCxnSpPr>
            <p:spPr>
              <a:xfrm flipH="1">
                <a:off x="4802" y="3373"/>
                <a:ext cx="86" cy="0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375837" name="椭圆 375836"/>
              <p:cNvSpPr/>
              <p:nvPr/>
            </p:nvSpPr>
            <p:spPr>
              <a:xfrm>
                <a:off x="4599" y="3275"/>
                <a:ext cx="197" cy="196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5838" name="椭圆 375837"/>
              <p:cNvSpPr/>
              <p:nvPr/>
            </p:nvSpPr>
            <p:spPr>
              <a:xfrm>
                <a:off x="4894" y="3275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375839" name="曲线连接符 375838"/>
            <p:cNvCxnSpPr>
              <a:endCxn id="375840" idx="0"/>
            </p:cNvCxnSpPr>
            <p:nvPr/>
          </p:nvCxnSpPr>
          <p:spPr>
            <a:xfrm rot="-5400000" flipH="1">
              <a:off x="2548" y="1435"/>
              <a:ext cx="288" cy="9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40" name="文本框 375839"/>
            <p:cNvSpPr txBox="1"/>
            <p:nvPr/>
          </p:nvSpPr>
          <p:spPr>
            <a:xfrm>
              <a:off x="2592" y="1584"/>
              <a:ext cx="2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B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41" name="曲线连接符 375840"/>
            <p:cNvCxnSpPr/>
            <p:nvPr/>
          </p:nvCxnSpPr>
          <p:spPr>
            <a:xfrm>
              <a:off x="3150" y="1310"/>
              <a:ext cx="282" cy="61"/>
            </a:xfrm>
            <a:prstGeom prst="curvedConnector3">
              <a:avLst>
                <a:gd name="adj1" fmla="val 51065"/>
              </a:avLst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42" name="椭圆 375841"/>
            <p:cNvSpPr/>
            <p:nvPr/>
          </p:nvSpPr>
          <p:spPr>
            <a:xfrm>
              <a:off x="3540" y="1328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43" name="椭圆 375842"/>
            <p:cNvSpPr/>
            <p:nvPr/>
          </p:nvSpPr>
          <p:spPr>
            <a:xfrm>
              <a:off x="3837" y="1328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44" name="椭圆 375843"/>
            <p:cNvSpPr/>
            <p:nvPr/>
          </p:nvSpPr>
          <p:spPr>
            <a:xfrm>
              <a:off x="4134" y="1328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75845" name="曲线连接符 375844"/>
            <p:cNvCxnSpPr>
              <a:stCxn id="375843" idx="4"/>
              <a:endCxn id="375852" idx="0"/>
            </p:cNvCxnSpPr>
            <p:nvPr/>
          </p:nvCxnSpPr>
          <p:spPr>
            <a:xfrm rot="-5400000" flipH="1">
              <a:off x="3805" y="1431"/>
              <a:ext cx="622" cy="511"/>
            </a:xfrm>
            <a:prstGeom prst="curvedConnector3">
              <a:avLst>
                <a:gd name="adj1" fmla="val 50481"/>
              </a:avLst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cxnSp>
        <p:cxnSp>
          <p:nvCxnSpPr>
            <p:cNvPr id="375846" name="曲线连接符 375845"/>
            <p:cNvCxnSpPr>
              <a:stCxn id="375844" idx="4"/>
              <a:endCxn id="375855" idx="0"/>
            </p:cNvCxnSpPr>
            <p:nvPr/>
          </p:nvCxnSpPr>
          <p:spPr>
            <a:xfrm rot="-5400000" flipH="1">
              <a:off x="4345" y="1189"/>
              <a:ext cx="622" cy="996"/>
            </a:xfrm>
            <a:prstGeom prst="curvedConnector3">
              <a:avLst>
                <a:gd name="adj1" fmla="val 50481"/>
              </a:avLst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47" name="矩形 375846"/>
            <p:cNvSpPr/>
            <p:nvPr/>
          </p:nvSpPr>
          <p:spPr>
            <a:xfrm>
              <a:off x="3266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48" name="矩形 375847"/>
            <p:cNvSpPr/>
            <p:nvPr/>
          </p:nvSpPr>
          <p:spPr>
            <a:xfrm>
              <a:off x="3698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49" name="矩形 375848"/>
            <p:cNvSpPr/>
            <p:nvPr/>
          </p:nvSpPr>
          <p:spPr>
            <a:xfrm>
              <a:off x="3482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50" name="矩形 375849"/>
            <p:cNvSpPr/>
            <p:nvPr/>
          </p:nvSpPr>
          <p:spPr>
            <a:xfrm>
              <a:off x="4048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51" name="矩形 375850"/>
            <p:cNvSpPr/>
            <p:nvPr/>
          </p:nvSpPr>
          <p:spPr>
            <a:xfrm>
              <a:off x="4480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52" name="矩形 375851"/>
            <p:cNvSpPr/>
            <p:nvPr/>
          </p:nvSpPr>
          <p:spPr>
            <a:xfrm>
              <a:off x="4264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53" name="矩形 375852"/>
            <p:cNvSpPr/>
            <p:nvPr/>
          </p:nvSpPr>
          <p:spPr>
            <a:xfrm>
              <a:off x="4830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54" name="矩形 375853"/>
            <p:cNvSpPr/>
            <p:nvPr/>
          </p:nvSpPr>
          <p:spPr>
            <a:xfrm>
              <a:off x="5262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55" name="矩形 375854"/>
            <p:cNvSpPr/>
            <p:nvPr/>
          </p:nvSpPr>
          <p:spPr>
            <a:xfrm>
              <a:off x="5046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cxnSp>
          <p:nvCxnSpPr>
            <p:cNvPr id="375856" name="曲线连接符 375855"/>
            <p:cNvCxnSpPr>
              <a:endCxn id="375857" idx="0"/>
            </p:cNvCxnSpPr>
            <p:nvPr/>
          </p:nvCxnSpPr>
          <p:spPr>
            <a:xfrm rot="-5400000" flipH="1">
              <a:off x="3283" y="2200"/>
              <a:ext cx="276" cy="87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57" name="文本框 375856"/>
            <p:cNvSpPr txBox="1"/>
            <p:nvPr/>
          </p:nvSpPr>
          <p:spPr>
            <a:xfrm>
              <a:off x="3360" y="2382"/>
              <a:ext cx="2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58" name="曲线连接符 375857"/>
            <p:cNvCxnSpPr>
              <a:endCxn id="375859" idx="0"/>
            </p:cNvCxnSpPr>
            <p:nvPr/>
          </p:nvCxnSpPr>
          <p:spPr>
            <a:xfrm rot="-5400000" flipH="1">
              <a:off x="4070" y="2200"/>
              <a:ext cx="276" cy="87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59" name="文本框 375858"/>
            <p:cNvSpPr txBox="1"/>
            <p:nvPr/>
          </p:nvSpPr>
          <p:spPr>
            <a:xfrm>
              <a:off x="4139" y="2382"/>
              <a:ext cx="2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5860" name="文本框 375859"/>
            <p:cNvSpPr txBox="1"/>
            <p:nvPr/>
          </p:nvSpPr>
          <p:spPr>
            <a:xfrm>
              <a:off x="4925" y="2382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F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61" name="曲线连接符 375860"/>
            <p:cNvCxnSpPr>
              <a:endCxn id="375860" idx="0"/>
            </p:cNvCxnSpPr>
            <p:nvPr/>
          </p:nvCxnSpPr>
          <p:spPr>
            <a:xfrm rot="-5400000" flipH="1">
              <a:off x="4843" y="2200"/>
              <a:ext cx="276" cy="87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62" name="椭圆 375861"/>
            <p:cNvSpPr/>
            <p:nvPr/>
          </p:nvSpPr>
          <p:spPr>
            <a:xfrm>
              <a:off x="3588" y="2085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63" name="椭圆 375862"/>
            <p:cNvSpPr/>
            <p:nvPr/>
          </p:nvSpPr>
          <p:spPr>
            <a:xfrm>
              <a:off x="4364" y="2085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64" name="椭圆 375863"/>
            <p:cNvSpPr/>
            <p:nvPr/>
          </p:nvSpPr>
          <p:spPr>
            <a:xfrm>
              <a:off x="5140" y="2085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65" name="任意多边形 375864"/>
            <p:cNvSpPr/>
            <p:nvPr/>
          </p:nvSpPr>
          <p:spPr>
            <a:xfrm>
              <a:off x="3102" y="1422"/>
              <a:ext cx="578" cy="1245"/>
            </a:xfrm>
            <a:custGeom>
              <a:avLst/>
              <a:gdLst/>
              <a:ahLst/>
              <a:cxnLst/>
              <a:rect l="0" t="0" r="0" b="0"/>
              <a:pathLst>
                <a:path w="578" h="1245">
                  <a:moveTo>
                    <a:pt x="486" y="684"/>
                  </a:moveTo>
                  <a:cubicBezTo>
                    <a:pt x="492" y="712"/>
                    <a:pt x="517" y="780"/>
                    <a:pt x="528" y="852"/>
                  </a:cubicBezTo>
                  <a:cubicBezTo>
                    <a:pt x="539" y="924"/>
                    <a:pt x="578" y="1057"/>
                    <a:pt x="552" y="1116"/>
                  </a:cubicBezTo>
                  <a:cubicBezTo>
                    <a:pt x="526" y="1175"/>
                    <a:pt x="435" y="1218"/>
                    <a:pt x="372" y="1206"/>
                  </a:cubicBezTo>
                  <a:cubicBezTo>
                    <a:pt x="309" y="1194"/>
                    <a:pt x="236" y="1245"/>
                    <a:pt x="174" y="1044"/>
                  </a:cubicBezTo>
                  <a:cubicBezTo>
                    <a:pt x="112" y="843"/>
                    <a:pt x="36" y="217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66" name="任意多边形 375865"/>
            <p:cNvSpPr/>
            <p:nvPr/>
          </p:nvSpPr>
          <p:spPr>
            <a:xfrm>
              <a:off x="2982" y="1422"/>
              <a:ext cx="1515" cy="1360"/>
            </a:xfrm>
            <a:custGeom>
              <a:avLst/>
              <a:gdLst/>
              <a:ahLst/>
              <a:cxnLst/>
              <a:rect l="0" t="0" r="0" b="0"/>
              <a:pathLst>
                <a:path w="1515" h="1360">
                  <a:moveTo>
                    <a:pt x="1398" y="684"/>
                  </a:moveTo>
                  <a:cubicBezTo>
                    <a:pt x="1389" y="779"/>
                    <a:pt x="1515" y="1160"/>
                    <a:pt x="1344" y="1260"/>
                  </a:cubicBezTo>
                  <a:cubicBezTo>
                    <a:pt x="1173" y="1360"/>
                    <a:pt x="571" y="1350"/>
                    <a:pt x="372" y="1284"/>
                  </a:cubicBezTo>
                  <a:cubicBezTo>
                    <a:pt x="173" y="1218"/>
                    <a:pt x="212" y="1078"/>
                    <a:pt x="150" y="864"/>
                  </a:cubicBezTo>
                  <a:cubicBezTo>
                    <a:pt x="88" y="650"/>
                    <a:pt x="31" y="18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67" name="任意多边形 375866"/>
            <p:cNvSpPr/>
            <p:nvPr/>
          </p:nvSpPr>
          <p:spPr>
            <a:xfrm>
              <a:off x="2845" y="1428"/>
              <a:ext cx="2409" cy="1478"/>
            </a:xfrm>
            <a:custGeom>
              <a:avLst/>
              <a:gdLst/>
              <a:ahLst/>
              <a:cxnLst/>
              <a:rect l="0" t="0" r="0" b="0"/>
              <a:pathLst>
                <a:path w="2409" h="1478">
                  <a:moveTo>
                    <a:pt x="2309" y="684"/>
                  </a:moveTo>
                  <a:cubicBezTo>
                    <a:pt x="2306" y="765"/>
                    <a:pt x="2409" y="1054"/>
                    <a:pt x="2291" y="1170"/>
                  </a:cubicBezTo>
                  <a:cubicBezTo>
                    <a:pt x="2173" y="1286"/>
                    <a:pt x="1939" y="1367"/>
                    <a:pt x="1601" y="1380"/>
                  </a:cubicBezTo>
                  <a:cubicBezTo>
                    <a:pt x="1263" y="1393"/>
                    <a:pt x="526" y="1478"/>
                    <a:pt x="263" y="1248"/>
                  </a:cubicBezTo>
                  <a:cubicBezTo>
                    <a:pt x="0" y="1018"/>
                    <a:pt x="73" y="260"/>
                    <a:pt x="23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68" name="矩形 375867"/>
            <p:cNvSpPr/>
            <p:nvPr/>
          </p:nvSpPr>
          <p:spPr>
            <a:xfrm>
              <a:off x="3900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69" name="矩形 375868"/>
            <p:cNvSpPr/>
            <p:nvPr/>
          </p:nvSpPr>
          <p:spPr>
            <a:xfrm>
              <a:off x="4332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70" name="矩形 375869"/>
            <p:cNvSpPr/>
            <p:nvPr/>
          </p:nvSpPr>
          <p:spPr>
            <a:xfrm>
              <a:off x="4116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71" name="文本框 375870"/>
            <p:cNvSpPr txBox="1"/>
            <p:nvPr/>
          </p:nvSpPr>
          <p:spPr>
            <a:xfrm>
              <a:off x="3984" y="3804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72" name="曲线连接符 375871"/>
            <p:cNvCxnSpPr/>
            <p:nvPr/>
          </p:nvCxnSpPr>
          <p:spPr>
            <a:xfrm rot="-5400000" flipH="1">
              <a:off x="3938" y="3682"/>
              <a:ext cx="228" cy="88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73" name="任意多边形 375872"/>
            <p:cNvSpPr/>
            <p:nvPr/>
          </p:nvSpPr>
          <p:spPr>
            <a:xfrm>
              <a:off x="4485" y="2100"/>
              <a:ext cx="183" cy="846"/>
            </a:xfrm>
            <a:custGeom>
              <a:avLst/>
              <a:gdLst/>
              <a:ahLst/>
              <a:cxnLst/>
              <a:rect l="0" t="0" r="0" b="0"/>
              <a:pathLst>
                <a:path w="183" h="846">
                  <a:moveTo>
                    <a:pt x="93" y="0"/>
                  </a:moveTo>
                  <a:cubicBezTo>
                    <a:pt x="78" y="40"/>
                    <a:pt x="0" y="149"/>
                    <a:pt x="3" y="240"/>
                  </a:cubicBezTo>
                  <a:cubicBezTo>
                    <a:pt x="6" y="331"/>
                    <a:pt x="81" y="445"/>
                    <a:pt x="111" y="546"/>
                  </a:cubicBezTo>
                  <a:cubicBezTo>
                    <a:pt x="141" y="647"/>
                    <a:pt x="168" y="784"/>
                    <a:pt x="183" y="846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74" name="矩形 375873"/>
            <p:cNvSpPr/>
            <p:nvPr/>
          </p:nvSpPr>
          <p:spPr>
            <a:xfrm>
              <a:off x="4752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75" name="矩形 375874"/>
            <p:cNvSpPr/>
            <p:nvPr/>
          </p:nvSpPr>
          <p:spPr>
            <a:xfrm>
              <a:off x="5184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76" name="矩形 375875"/>
            <p:cNvSpPr/>
            <p:nvPr/>
          </p:nvSpPr>
          <p:spPr>
            <a:xfrm>
              <a:off x="4968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77" name="文本框 375876"/>
            <p:cNvSpPr txBox="1"/>
            <p:nvPr/>
          </p:nvSpPr>
          <p:spPr>
            <a:xfrm>
              <a:off x="4845" y="3804"/>
              <a:ext cx="20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E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78" name="曲线连接符 375877"/>
            <p:cNvCxnSpPr/>
            <p:nvPr/>
          </p:nvCxnSpPr>
          <p:spPr>
            <a:xfrm rot="-5400000" flipH="1">
              <a:off x="4793" y="3679"/>
              <a:ext cx="228" cy="94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79" name="任意多边形 375878"/>
            <p:cNvSpPr/>
            <p:nvPr/>
          </p:nvSpPr>
          <p:spPr>
            <a:xfrm>
              <a:off x="4800" y="3108"/>
              <a:ext cx="282" cy="390"/>
            </a:xfrm>
            <a:custGeom>
              <a:avLst/>
              <a:gdLst/>
              <a:ahLst/>
              <a:cxnLst/>
              <a:rect l="0" t="0" r="0" b="0"/>
              <a:pathLst>
                <a:path w="282" h="390">
                  <a:moveTo>
                    <a:pt x="0" y="0"/>
                  </a:moveTo>
                  <a:cubicBezTo>
                    <a:pt x="9" y="30"/>
                    <a:pt x="15" y="138"/>
                    <a:pt x="54" y="180"/>
                  </a:cubicBezTo>
                  <a:cubicBezTo>
                    <a:pt x="93" y="222"/>
                    <a:pt x="196" y="217"/>
                    <a:pt x="234" y="252"/>
                  </a:cubicBezTo>
                  <a:cubicBezTo>
                    <a:pt x="272" y="287"/>
                    <a:pt x="272" y="361"/>
                    <a:pt x="282" y="39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80" name="任意多边形 375879"/>
            <p:cNvSpPr/>
            <p:nvPr/>
          </p:nvSpPr>
          <p:spPr>
            <a:xfrm>
              <a:off x="4224" y="3102"/>
              <a:ext cx="290" cy="408"/>
            </a:xfrm>
            <a:custGeom>
              <a:avLst/>
              <a:gdLst/>
              <a:ahLst/>
              <a:cxnLst/>
              <a:rect l="0" t="0" r="0" b="0"/>
              <a:pathLst>
                <a:path w="290" h="408">
                  <a:moveTo>
                    <a:pt x="288" y="0"/>
                  </a:moveTo>
                  <a:cubicBezTo>
                    <a:pt x="283" y="29"/>
                    <a:pt x="290" y="138"/>
                    <a:pt x="258" y="174"/>
                  </a:cubicBezTo>
                  <a:cubicBezTo>
                    <a:pt x="226" y="210"/>
                    <a:pt x="139" y="177"/>
                    <a:pt x="96" y="216"/>
                  </a:cubicBezTo>
                  <a:cubicBezTo>
                    <a:pt x="53" y="255"/>
                    <a:pt x="20" y="368"/>
                    <a:pt x="0" y="408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81" name="任意多边形 375880"/>
            <p:cNvSpPr/>
            <p:nvPr/>
          </p:nvSpPr>
          <p:spPr>
            <a:xfrm>
              <a:off x="3566" y="1374"/>
              <a:ext cx="82" cy="630"/>
            </a:xfrm>
            <a:custGeom>
              <a:avLst/>
              <a:gdLst/>
              <a:ahLst/>
              <a:cxnLst/>
              <a:rect l="0" t="0" r="0" b="0"/>
              <a:pathLst>
                <a:path w="82" h="630">
                  <a:moveTo>
                    <a:pt x="10" y="0"/>
                  </a:moveTo>
                  <a:cubicBezTo>
                    <a:pt x="21" y="37"/>
                    <a:pt x="82" y="153"/>
                    <a:pt x="82" y="222"/>
                  </a:cubicBezTo>
                  <a:cubicBezTo>
                    <a:pt x="82" y="291"/>
                    <a:pt x="20" y="346"/>
                    <a:pt x="10" y="414"/>
                  </a:cubicBezTo>
                  <a:cubicBezTo>
                    <a:pt x="0" y="482"/>
                    <a:pt x="20" y="585"/>
                    <a:pt x="22" y="63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82" name="任意多边形 375881"/>
            <p:cNvSpPr/>
            <p:nvPr/>
          </p:nvSpPr>
          <p:spPr>
            <a:xfrm>
              <a:off x="3748" y="2208"/>
              <a:ext cx="546" cy="1854"/>
            </a:xfrm>
            <a:custGeom>
              <a:avLst/>
              <a:gdLst/>
              <a:ahLst/>
              <a:cxnLst/>
              <a:rect l="0" t="0" r="0" b="0"/>
              <a:pathLst>
                <a:path w="546" h="1854">
                  <a:moveTo>
                    <a:pt x="482" y="1404"/>
                  </a:moveTo>
                  <a:cubicBezTo>
                    <a:pt x="483" y="1467"/>
                    <a:pt x="546" y="1728"/>
                    <a:pt x="488" y="1782"/>
                  </a:cubicBezTo>
                  <a:cubicBezTo>
                    <a:pt x="430" y="1836"/>
                    <a:pt x="210" y="1854"/>
                    <a:pt x="134" y="1728"/>
                  </a:cubicBezTo>
                  <a:cubicBezTo>
                    <a:pt x="58" y="1602"/>
                    <a:pt x="0" y="1249"/>
                    <a:pt x="32" y="1026"/>
                  </a:cubicBezTo>
                  <a:cubicBezTo>
                    <a:pt x="64" y="803"/>
                    <a:pt x="271" y="561"/>
                    <a:pt x="326" y="390"/>
                  </a:cubicBezTo>
                  <a:cubicBezTo>
                    <a:pt x="381" y="219"/>
                    <a:pt x="354" y="81"/>
                    <a:pt x="36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83" name="任意多边形 375882"/>
            <p:cNvSpPr/>
            <p:nvPr/>
          </p:nvSpPr>
          <p:spPr>
            <a:xfrm>
              <a:off x="4602" y="2220"/>
              <a:ext cx="941" cy="1660"/>
            </a:xfrm>
            <a:custGeom>
              <a:avLst/>
              <a:gdLst/>
              <a:ahLst/>
              <a:cxnLst/>
              <a:rect l="0" t="0" r="0" b="0"/>
              <a:pathLst>
                <a:path w="941" h="1660">
                  <a:moveTo>
                    <a:pt x="478" y="1392"/>
                  </a:moveTo>
                  <a:cubicBezTo>
                    <a:pt x="513" y="1436"/>
                    <a:pt x="614" y="1652"/>
                    <a:pt x="690" y="1656"/>
                  </a:cubicBezTo>
                  <a:cubicBezTo>
                    <a:pt x="766" y="1660"/>
                    <a:pt x="931" y="1533"/>
                    <a:pt x="936" y="1416"/>
                  </a:cubicBezTo>
                  <a:cubicBezTo>
                    <a:pt x="941" y="1299"/>
                    <a:pt x="839" y="1095"/>
                    <a:pt x="720" y="954"/>
                  </a:cubicBezTo>
                  <a:cubicBezTo>
                    <a:pt x="601" y="813"/>
                    <a:pt x="342" y="729"/>
                    <a:pt x="222" y="570"/>
                  </a:cubicBezTo>
                  <a:cubicBezTo>
                    <a:pt x="102" y="411"/>
                    <a:pt x="46" y="119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标题 376833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1143000"/>
          </a:xfrm>
        </p:spPr>
        <p:txBody>
          <a:bodyPr vert="horz" wrap="square" lIns="92075" tIns="46038" rIns="92075" bIns="46038" anchor="ctr"/>
          <a:lstStyle/>
          <a:p>
            <a:r>
              <a:rPr lang="en-US" altLang="zh-TW" sz="3200">
                <a:ea typeface="PMingLiU" pitchFamily="18" charset="-120"/>
              </a:rPr>
              <a:t>Left Child, Right Sibling Representation</a:t>
            </a:r>
            <a:endParaRPr lang="en-US" altLang="zh-TW" sz="3200">
              <a:ea typeface="PMingLiU" pitchFamily="18" charset="-120"/>
            </a:endParaRPr>
          </a:p>
        </p:txBody>
      </p:sp>
      <p:grpSp>
        <p:nvGrpSpPr>
          <p:cNvPr id="376835" name="组合 376834"/>
          <p:cNvGrpSpPr/>
          <p:nvPr/>
        </p:nvGrpSpPr>
        <p:grpSpPr>
          <a:xfrm>
            <a:off x="1219200" y="2133600"/>
            <a:ext cx="1524000" cy="831850"/>
            <a:chOff x="432" y="1968"/>
            <a:chExt cx="960" cy="524"/>
          </a:xfrm>
        </p:grpSpPr>
        <p:sp>
          <p:nvSpPr>
            <p:cNvPr id="376836" name="文本框 376835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37" name="文本框 376836"/>
            <p:cNvSpPr txBox="1"/>
            <p:nvPr/>
          </p:nvSpPr>
          <p:spPr>
            <a:xfrm>
              <a:off x="432" y="2160"/>
              <a:ext cx="480" cy="3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Left Child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38" name="文本框 376837"/>
            <p:cNvSpPr txBox="1"/>
            <p:nvPr/>
          </p:nvSpPr>
          <p:spPr>
            <a:xfrm>
              <a:off x="912" y="2160"/>
              <a:ext cx="480" cy="3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Right Sibling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39" name="组合 376838"/>
          <p:cNvGrpSpPr/>
          <p:nvPr/>
        </p:nvGrpSpPr>
        <p:grpSpPr>
          <a:xfrm>
            <a:off x="5181600" y="2590800"/>
            <a:ext cx="685800" cy="619125"/>
            <a:chOff x="432" y="1968"/>
            <a:chExt cx="960" cy="390"/>
          </a:xfrm>
        </p:grpSpPr>
        <p:sp>
          <p:nvSpPr>
            <p:cNvPr id="376840" name="文本框 376839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41" name="文本框 376840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42" name="文本框 376841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43" name="组合 376842"/>
          <p:cNvGrpSpPr/>
          <p:nvPr/>
        </p:nvGrpSpPr>
        <p:grpSpPr>
          <a:xfrm>
            <a:off x="4114800" y="3429000"/>
            <a:ext cx="685800" cy="619125"/>
            <a:chOff x="432" y="1968"/>
            <a:chExt cx="960" cy="390"/>
          </a:xfrm>
        </p:grpSpPr>
        <p:sp>
          <p:nvSpPr>
            <p:cNvPr id="376844" name="文本框 376843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B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45" name="文本框 376844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46" name="文本框 376845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47" name="组合 376846"/>
          <p:cNvGrpSpPr/>
          <p:nvPr/>
        </p:nvGrpSpPr>
        <p:grpSpPr>
          <a:xfrm>
            <a:off x="5181600" y="3429000"/>
            <a:ext cx="685800" cy="619125"/>
            <a:chOff x="432" y="1968"/>
            <a:chExt cx="960" cy="390"/>
          </a:xfrm>
        </p:grpSpPr>
        <p:sp>
          <p:nvSpPr>
            <p:cNvPr id="376848" name="文本框 376847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C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49" name="文本框 376848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50" name="文本框 376849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51" name="组合 376850"/>
          <p:cNvGrpSpPr/>
          <p:nvPr/>
        </p:nvGrpSpPr>
        <p:grpSpPr>
          <a:xfrm>
            <a:off x="6324600" y="3429000"/>
            <a:ext cx="685800" cy="619125"/>
            <a:chOff x="432" y="1968"/>
            <a:chExt cx="960" cy="390"/>
          </a:xfrm>
        </p:grpSpPr>
        <p:sp>
          <p:nvSpPr>
            <p:cNvPr id="376852" name="文本框 376851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53" name="文本框 376852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54" name="文本框 376853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55" name="组合 376854"/>
          <p:cNvGrpSpPr/>
          <p:nvPr/>
        </p:nvGrpSpPr>
        <p:grpSpPr>
          <a:xfrm>
            <a:off x="7315200" y="4419600"/>
            <a:ext cx="685800" cy="619125"/>
            <a:chOff x="432" y="1968"/>
            <a:chExt cx="960" cy="390"/>
          </a:xfrm>
        </p:grpSpPr>
        <p:sp>
          <p:nvSpPr>
            <p:cNvPr id="376856" name="文本框 376855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I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57" name="文本框 376856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58" name="文本框 376857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59" name="组合 376858"/>
          <p:cNvGrpSpPr/>
          <p:nvPr/>
        </p:nvGrpSpPr>
        <p:grpSpPr>
          <a:xfrm>
            <a:off x="6172200" y="4419600"/>
            <a:ext cx="685800" cy="619125"/>
            <a:chOff x="432" y="1968"/>
            <a:chExt cx="960" cy="390"/>
          </a:xfrm>
        </p:grpSpPr>
        <p:sp>
          <p:nvSpPr>
            <p:cNvPr id="376860" name="文本框 376859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H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61" name="文本框 376860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62" name="文本框 376861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63" name="组合 376862"/>
          <p:cNvGrpSpPr/>
          <p:nvPr/>
        </p:nvGrpSpPr>
        <p:grpSpPr>
          <a:xfrm>
            <a:off x="5029200" y="4419600"/>
            <a:ext cx="685800" cy="619125"/>
            <a:chOff x="432" y="1968"/>
            <a:chExt cx="960" cy="390"/>
          </a:xfrm>
        </p:grpSpPr>
        <p:sp>
          <p:nvSpPr>
            <p:cNvPr id="376864" name="文本框 376863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G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65" name="文本框 376864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66" name="文本框 376865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67" name="组合 376866"/>
          <p:cNvGrpSpPr/>
          <p:nvPr/>
        </p:nvGrpSpPr>
        <p:grpSpPr>
          <a:xfrm>
            <a:off x="4114800" y="4419600"/>
            <a:ext cx="685800" cy="619125"/>
            <a:chOff x="432" y="1968"/>
            <a:chExt cx="960" cy="390"/>
          </a:xfrm>
        </p:grpSpPr>
        <p:sp>
          <p:nvSpPr>
            <p:cNvPr id="376868" name="文本框 376867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F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69" name="文本框 376868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70" name="文本框 376869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71" name="组合 376870"/>
          <p:cNvGrpSpPr/>
          <p:nvPr/>
        </p:nvGrpSpPr>
        <p:grpSpPr>
          <a:xfrm>
            <a:off x="3124200" y="4419600"/>
            <a:ext cx="685800" cy="619125"/>
            <a:chOff x="432" y="1968"/>
            <a:chExt cx="960" cy="390"/>
          </a:xfrm>
        </p:grpSpPr>
        <p:sp>
          <p:nvSpPr>
            <p:cNvPr id="376872" name="文本框 376871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E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73" name="文本框 376872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74" name="文本框 376873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75" name="组合 376874"/>
          <p:cNvGrpSpPr/>
          <p:nvPr/>
        </p:nvGrpSpPr>
        <p:grpSpPr>
          <a:xfrm>
            <a:off x="2590800" y="5486400"/>
            <a:ext cx="685800" cy="619125"/>
            <a:chOff x="432" y="1968"/>
            <a:chExt cx="960" cy="390"/>
          </a:xfrm>
        </p:grpSpPr>
        <p:sp>
          <p:nvSpPr>
            <p:cNvPr id="376876" name="文本框 376875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J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77" name="文本框 376876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78" name="文本框 376877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79" name="组合 376878"/>
          <p:cNvGrpSpPr/>
          <p:nvPr/>
        </p:nvGrpSpPr>
        <p:grpSpPr>
          <a:xfrm>
            <a:off x="3581400" y="5486400"/>
            <a:ext cx="685800" cy="619125"/>
            <a:chOff x="432" y="1968"/>
            <a:chExt cx="960" cy="390"/>
          </a:xfrm>
        </p:grpSpPr>
        <p:sp>
          <p:nvSpPr>
            <p:cNvPr id="376880" name="文本框 376879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K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81" name="文本框 376880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82" name="文本框 376881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83" name="组合 376882"/>
          <p:cNvGrpSpPr/>
          <p:nvPr/>
        </p:nvGrpSpPr>
        <p:grpSpPr>
          <a:xfrm>
            <a:off x="5995988" y="5486400"/>
            <a:ext cx="685800" cy="619125"/>
            <a:chOff x="432" y="1968"/>
            <a:chExt cx="960" cy="390"/>
          </a:xfrm>
        </p:grpSpPr>
        <p:sp>
          <p:nvSpPr>
            <p:cNvPr id="376884" name="文本框 376883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85" name="文本框 376884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86" name="文本框 376885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cxnSp>
        <p:nvCxnSpPr>
          <p:cNvPr id="376887" name="直接箭头连接符 376886"/>
          <p:cNvCxnSpPr>
            <a:stCxn id="376841" idx="2"/>
            <a:endCxn id="376844" idx="0"/>
          </p:cNvCxnSpPr>
          <p:nvPr/>
        </p:nvCxnSpPr>
        <p:spPr>
          <a:xfrm flipH="1">
            <a:off x="4457700" y="3209925"/>
            <a:ext cx="895350" cy="2190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88" name="直接箭头连接符 376887"/>
          <p:cNvCxnSpPr>
            <a:stCxn id="376845" idx="2"/>
            <a:endCxn id="376872" idx="0"/>
          </p:cNvCxnSpPr>
          <p:nvPr/>
        </p:nvCxnSpPr>
        <p:spPr>
          <a:xfrm flipH="1">
            <a:off x="3467100" y="4048125"/>
            <a:ext cx="819150" cy="3714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89" name="直接箭头连接符 376888"/>
          <p:cNvCxnSpPr>
            <a:stCxn id="376873" idx="2"/>
            <a:endCxn id="376876" idx="0"/>
          </p:cNvCxnSpPr>
          <p:nvPr/>
        </p:nvCxnSpPr>
        <p:spPr>
          <a:xfrm flipH="1">
            <a:off x="2933700" y="5038725"/>
            <a:ext cx="361950" cy="4476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0" name="直接箭头连接符 376889"/>
          <p:cNvCxnSpPr>
            <a:stCxn id="376846" idx="3"/>
            <a:endCxn id="376849" idx="1"/>
          </p:cNvCxnSpPr>
          <p:nvPr/>
        </p:nvCxnSpPr>
        <p:spPr>
          <a:xfrm>
            <a:off x="4800600" y="3890963"/>
            <a:ext cx="3810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1" name="直接箭头连接符 376890"/>
          <p:cNvCxnSpPr>
            <a:stCxn id="376850" idx="3"/>
            <a:endCxn id="376853" idx="1"/>
          </p:cNvCxnSpPr>
          <p:nvPr/>
        </p:nvCxnSpPr>
        <p:spPr>
          <a:xfrm>
            <a:off x="5867400" y="3890963"/>
            <a:ext cx="457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2" name="直接箭头连接符 376891"/>
          <p:cNvCxnSpPr>
            <a:stCxn id="376874" idx="3"/>
            <a:endCxn id="376869" idx="1"/>
          </p:cNvCxnSpPr>
          <p:nvPr/>
        </p:nvCxnSpPr>
        <p:spPr>
          <a:xfrm>
            <a:off x="3810000" y="4881563"/>
            <a:ext cx="3048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3" name="直接箭头连接符 376892"/>
          <p:cNvCxnSpPr>
            <a:stCxn id="376878" idx="3"/>
            <a:endCxn id="376881" idx="1"/>
          </p:cNvCxnSpPr>
          <p:nvPr/>
        </p:nvCxnSpPr>
        <p:spPr>
          <a:xfrm>
            <a:off x="3276600" y="5948363"/>
            <a:ext cx="3048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4" name="直接箭头连接符 376893"/>
          <p:cNvCxnSpPr>
            <a:stCxn id="376870" idx="3"/>
            <a:endCxn id="376865" idx="1"/>
          </p:cNvCxnSpPr>
          <p:nvPr/>
        </p:nvCxnSpPr>
        <p:spPr>
          <a:xfrm>
            <a:off x="4800600" y="4881563"/>
            <a:ext cx="2286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5" name="直接箭头连接符 376894"/>
          <p:cNvCxnSpPr>
            <a:stCxn id="376853" idx="2"/>
            <a:endCxn id="376860" idx="0"/>
          </p:cNvCxnSpPr>
          <p:nvPr/>
        </p:nvCxnSpPr>
        <p:spPr>
          <a:xfrm>
            <a:off x="6496050" y="4048125"/>
            <a:ext cx="19050" cy="3714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6" name="直接箭头连接符 376895"/>
          <p:cNvCxnSpPr>
            <a:stCxn id="376861" idx="2"/>
            <a:endCxn id="376884" idx="0"/>
          </p:cNvCxnSpPr>
          <p:nvPr/>
        </p:nvCxnSpPr>
        <p:spPr>
          <a:xfrm flipH="1">
            <a:off x="6338888" y="5038725"/>
            <a:ext cx="4762" cy="4476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7" name="直接箭头连接符 376896"/>
          <p:cNvCxnSpPr>
            <a:stCxn id="376862" idx="3"/>
            <a:endCxn id="376857" idx="1"/>
          </p:cNvCxnSpPr>
          <p:nvPr/>
        </p:nvCxnSpPr>
        <p:spPr>
          <a:xfrm>
            <a:off x="6858000" y="4881563"/>
            <a:ext cx="457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标题 3778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3600"/>
              <a:t>Tree Traversal (</a:t>
            </a:r>
            <a:r>
              <a:rPr lang="zh-CN" altLang="en-US" sz="3600"/>
              <a:t>树的遍历</a:t>
            </a:r>
            <a:r>
              <a:rPr lang="en-US" altLang="zh-CN" sz="3600"/>
              <a:t>)</a:t>
            </a:r>
            <a:endParaRPr lang="en-US" altLang="zh-CN" sz="3600"/>
          </a:p>
        </p:txBody>
      </p:sp>
      <p:sp>
        <p:nvSpPr>
          <p:cNvPr id="377859" name="文本占位符 377858"/>
          <p:cNvSpPr>
            <a:spLocks noGrp="1"/>
          </p:cNvSpPr>
          <p:nvPr>
            <p:ph type="body" idx="1"/>
          </p:nvPr>
        </p:nvSpPr>
        <p:spPr>
          <a:xfrm>
            <a:off x="762000" y="1447800"/>
            <a:ext cx="7239000" cy="3428365"/>
          </a:xfrm>
        </p:spPr>
        <p:txBody>
          <a:bodyPr>
            <a:normAutofit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2000"/>
              <a:t>Two main methods: </a:t>
            </a:r>
            <a:r>
              <a:rPr lang="zh-CN" altLang="en-US" sz="2000"/>
              <a:t>深度优先遍历</a:t>
            </a:r>
            <a:endParaRPr lang="zh-CN" altLang="en-US" sz="2000"/>
          </a:p>
          <a:p>
            <a:pPr lvl="1">
              <a:lnSpc>
                <a:spcPct val="90000"/>
              </a:lnSpc>
            </a:pPr>
            <a:r>
              <a:rPr lang="en-US" altLang="zh-CN" sz="1800">
                <a:solidFill>
                  <a:srgbClr val="FF3300"/>
                </a:solidFill>
              </a:rPr>
              <a:t>Pre</a:t>
            </a:r>
            <a:r>
              <a:rPr lang="en-US" altLang="zh-CN" sz="1800"/>
              <a:t>order      </a:t>
            </a:r>
            <a:r>
              <a:rPr lang="zh-CN" altLang="en-US" sz="1800"/>
              <a:t>根左右</a:t>
            </a:r>
            <a:endParaRPr lang="zh-CN" altLang="en-US" sz="1800"/>
          </a:p>
          <a:p>
            <a:pPr lvl="1">
              <a:lnSpc>
                <a:spcPct val="90000"/>
              </a:lnSpc>
            </a:pPr>
            <a:r>
              <a:rPr lang="en-US" altLang="zh-CN" sz="1800" err="1">
                <a:solidFill>
                  <a:srgbClr val="FF3300"/>
                </a:solidFill>
              </a:rPr>
              <a:t>Post</a:t>
            </a:r>
            <a:r>
              <a:rPr lang="en-US" altLang="zh-CN" sz="1800" err="1"/>
              <a:t>order     </a:t>
            </a:r>
            <a:r>
              <a:rPr lang="zh-CN" altLang="en-US" sz="1800" err="1"/>
              <a:t>左右根</a:t>
            </a:r>
            <a:endParaRPr lang="zh-CN" altLang="en-US" sz="1800" err="1"/>
          </a:p>
          <a:p>
            <a:pPr>
              <a:lnSpc>
                <a:spcPct val="90000"/>
              </a:lnSpc>
            </a:pPr>
            <a:r>
              <a:rPr lang="en-US" altLang="zh-CN" sz="2000"/>
              <a:t>Recursive definition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1790">
                <a:solidFill>
                  <a:srgbClr val="FF3300"/>
                </a:solidFill>
              </a:rPr>
              <a:t>Pre</a:t>
            </a:r>
            <a:r>
              <a:rPr lang="en-US" altLang="zh-CN" sz="1790"/>
              <a:t>order: </a:t>
            </a:r>
            <a:endParaRPr lang="en-US" altLang="zh-CN" sz="1790"/>
          </a:p>
          <a:p>
            <a:pPr lvl="2">
              <a:lnSpc>
                <a:spcPct val="90000"/>
              </a:lnSpc>
            </a:pPr>
            <a:r>
              <a:rPr lang="en-US" altLang="zh-CN" sz="1590"/>
              <a:t>visit the root</a:t>
            </a:r>
            <a:endParaRPr lang="en-US" altLang="zh-CN" sz="1590"/>
          </a:p>
          <a:p>
            <a:pPr lvl="2">
              <a:lnSpc>
                <a:spcPct val="90000"/>
              </a:lnSpc>
            </a:pPr>
            <a:r>
              <a:rPr lang="en-US" altLang="zh-CN" sz="1590" err="1"/>
              <a:t>traverse in preorder the children (subtrees</a:t>
            </a:r>
            <a:r>
              <a:rPr lang="en-US" altLang="zh-CN" sz="1590"/>
              <a:t>)</a:t>
            </a:r>
            <a:endParaRPr lang="en-US" altLang="zh-CN" sz="1590"/>
          </a:p>
          <a:p>
            <a:pPr lvl="1">
              <a:lnSpc>
                <a:spcPct val="90000"/>
              </a:lnSpc>
            </a:pPr>
            <a:r>
              <a:rPr lang="en-US" altLang="zh-CN" sz="1790" err="1">
                <a:solidFill>
                  <a:srgbClr val="FF3300"/>
                </a:solidFill>
              </a:rPr>
              <a:t>Post</a:t>
            </a:r>
            <a:r>
              <a:rPr lang="en-US" altLang="zh-CN" sz="1790" err="1"/>
              <a:t>order</a:t>
            </a:r>
            <a:endParaRPr lang="en-US" altLang="zh-CN" sz="1790"/>
          </a:p>
          <a:p>
            <a:pPr lvl="2">
              <a:lnSpc>
                <a:spcPct val="90000"/>
              </a:lnSpc>
            </a:pPr>
            <a:r>
              <a:rPr lang="en-US" altLang="zh-CN" sz="1590" err="1"/>
              <a:t>traverse in postorder the children (subtrees</a:t>
            </a:r>
            <a:r>
              <a:rPr lang="en-US" altLang="zh-CN" sz="1590"/>
              <a:t>)</a:t>
            </a:r>
            <a:endParaRPr lang="en-US" altLang="zh-CN" sz="1590"/>
          </a:p>
          <a:p>
            <a:pPr lvl="2">
              <a:lnSpc>
                <a:spcPct val="90000"/>
              </a:lnSpc>
            </a:pPr>
            <a:r>
              <a:rPr lang="en-US" altLang="zh-CN" sz="1590"/>
              <a:t>visit the root</a:t>
            </a:r>
            <a:endParaRPr lang="en-US" altLang="zh-CN" sz="1800"/>
          </a:p>
          <a:p>
            <a:pPr marL="365760" lvl="1" indent="0">
              <a:lnSpc>
                <a:spcPct val="90000"/>
              </a:lnSpc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二</a:t>
            </a:r>
            <a:r>
              <a:rPr lang="en-US" altLang="zh-CN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叉树还有个一般的树没有的遍历次序，</a:t>
            </a:r>
            <a:r>
              <a:rPr lang="en-US" altLang="zh-CN" sz="1800"/>
              <a:t>中序遍历</a:t>
            </a:r>
            <a:r>
              <a:rPr lang="zh-CN" altLang="en-US" sz="1800"/>
              <a:t>（</a:t>
            </a:r>
            <a:r>
              <a:rPr lang="en-US" altLang="zh-CN" sz="1800"/>
              <a:t>inorder)</a:t>
            </a:r>
            <a:endParaRPr lang="en-US" altLang="zh-CN" sz="1800"/>
          </a:p>
          <a:p>
            <a:pPr marL="365760" lvl="1" indent="0">
              <a:lnSpc>
                <a:spcPct val="90000"/>
              </a:lnSpc>
              <a:buNone/>
            </a:pPr>
            <a:r>
              <a:rPr lang="en-US" altLang="zh-CN" sz="1800"/>
              <a:t>(left-&gt;root-&gt;right)。</a:t>
            </a:r>
            <a:endParaRPr lang="en-US" altLang="zh-CN" sz="1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660" y="4961890"/>
            <a:ext cx="2466975" cy="1485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73170" y="5105400"/>
            <a:ext cx="456438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First Traversals:</a:t>
            </a:r>
            <a:endParaRPr lang="zh-C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(a) Inorder (Left, Root, Right) : 4 2 5 1 3</a:t>
            </a:r>
            <a:endParaRPr lang="zh-C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(b) Preorder (Root, Left, Right) : 1 2 4 5 3</a:t>
            </a:r>
            <a:endParaRPr lang="zh-C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(c) Postorder (Left, Right, Root) : 4 5 2 3 1</a:t>
            </a:r>
            <a:endParaRPr lang="zh-C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Breadth First or Level Order Traversal : 1 2 3 4 5</a:t>
            </a:r>
            <a:endParaRPr lang="zh-C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标题 3788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4000"/>
              <a:t>Preorder Traversal</a:t>
            </a:r>
            <a:endParaRPr lang="en-US" altLang="zh-CN" sz="4000"/>
          </a:p>
        </p:txBody>
      </p:sp>
      <p:sp>
        <p:nvSpPr>
          <p:cNvPr id="378883" name="文本占位符 37888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4267200" cy="1962150"/>
          </a:xfrm>
        </p:spPr>
        <p:txBody>
          <a:bodyPr/>
          <a:lstStyle/>
          <a:p>
            <a:r>
              <a:rPr lang="en-US" altLang="zh-CN" sz="1800"/>
              <a:t>A traversal visits the nodes of a tree in a systematic manner</a:t>
            </a:r>
            <a:endParaRPr lang="en-US" altLang="zh-CN" sz="1800"/>
          </a:p>
          <a:p>
            <a:r>
              <a:rPr lang="en-US" altLang="zh-CN" sz="1800"/>
              <a:t>In a preorder traversal, a node is visited before its descendants </a:t>
            </a:r>
            <a:endParaRPr lang="en-US" altLang="zh-CN" sz="1800"/>
          </a:p>
          <a:p>
            <a:r>
              <a:rPr lang="en-US" altLang="zh-CN" sz="1800"/>
              <a:t>Application: print a structured document</a:t>
            </a:r>
            <a:endParaRPr lang="en-US" altLang="zh-CN" sz="1800"/>
          </a:p>
        </p:txBody>
      </p:sp>
      <p:grpSp>
        <p:nvGrpSpPr>
          <p:cNvPr id="378884" name="组合 378883"/>
          <p:cNvGrpSpPr/>
          <p:nvPr/>
        </p:nvGrpSpPr>
        <p:grpSpPr>
          <a:xfrm>
            <a:off x="457200" y="3733800"/>
            <a:ext cx="8267700" cy="2590800"/>
            <a:chOff x="288" y="2352"/>
            <a:chExt cx="5208" cy="1632"/>
          </a:xfrm>
        </p:grpSpPr>
        <p:sp>
          <p:nvSpPr>
            <p:cNvPr id="378885" name="圆角矩形 378884"/>
            <p:cNvSpPr>
              <a:spLocks noChangeAspect="1"/>
            </p:cNvSpPr>
            <p:nvPr/>
          </p:nvSpPr>
          <p:spPr>
            <a:xfrm>
              <a:off x="2573" y="2496"/>
              <a:ext cx="869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Become Rich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86" name="圆角矩形 378885"/>
            <p:cNvSpPr>
              <a:spLocks noChangeAspect="1"/>
            </p:cNvSpPr>
            <p:nvPr/>
          </p:nvSpPr>
          <p:spPr>
            <a:xfrm>
              <a:off x="747" y="3072"/>
              <a:ext cx="936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1. Motivations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87" name="圆角矩形 378886"/>
            <p:cNvSpPr>
              <a:spLocks noChangeAspect="1"/>
            </p:cNvSpPr>
            <p:nvPr/>
          </p:nvSpPr>
          <p:spPr>
            <a:xfrm>
              <a:off x="4338" y="3072"/>
              <a:ext cx="1158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3. Success Stories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88" name="圆角矩形 378887"/>
            <p:cNvSpPr>
              <a:spLocks noChangeAspect="1"/>
            </p:cNvSpPr>
            <p:nvPr/>
          </p:nvSpPr>
          <p:spPr>
            <a:xfrm>
              <a:off x="3306" y="3072"/>
              <a:ext cx="772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2. Methods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89" name="圆角矩形 378888"/>
            <p:cNvSpPr>
              <a:spLocks noChangeAspect="1"/>
            </p:cNvSpPr>
            <p:nvPr/>
          </p:nvSpPr>
          <p:spPr>
            <a:xfrm>
              <a:off x="2322" y="3573"/>
              <a:ext cx="864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2.1 Get a CS PhD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90" name="圆角矩形 378889"/>
            <p:cNvSpPr>
              <a:spLocks noChangeAspect="1"/>
            </p:cNvSpPr>
            <p:nvPr/>
          </p:nvSpPr>
          <p:spPr>
            <a:xfrm>
              <a:off x="3297" y="3573"/>
              <a:ext cx="801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2.2 </a:t>
              </a:r>
              <a:r>
                <a:rPr lang="en-US" altLang="zh-CN" sz="1600">
                  <a:latin typeface="Arial" panose="020B0604020202020204" pitchFamily="34" charset="0"/>
                </a:rPr>
                <a:t>Start a Web Site 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78891" name="圆角矩形 378890"/>
            <p:cNvSpPr>
              <a:spLocks noChangeAspect="1"/>
            </p:cNvSpPr>
            <p:nvPr/>
          </p:nvSpPr>
          <p:spPr>
            <a:xfrm>
              <a:off x="288" y="3558"/>
              <a:ext cx="746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1.1 Enjoy Life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92" name="圆角矩形 378891"/>
            <p:cNvSpPr>
              <a:spLocks noChangeAspect="1"/>
            </p:cNvSpPr>
            <p:nvPr/>
          </p:nvSpPr>
          <p:spPr>
            <a:xfrm>
              <a:off x="1266" y="3573"/>
              <a:ext cx="912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1.2 Help Poor Friends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8893" name="直接箭头连接符 378892"/>
            <p:cNvCxnSpPr>
              <a:stCxn id="378885" idx="2"/>
              <a:endCxn id="378886" idx="0"/>
            </p:cNvCxnSpPr>
            <p:nvPr/>
          </p:nvCxnSpPr>
          <p:spPr>
            <a:xfrm flipH="1">
              <a:off x="1215" y="2743"/>
              <a:ext cx="1793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4" name="直接箭头连接符 378893"/>
            <p:cNvCxnSpPr>
              <a:stCxn id="378885" idx="2"/>
              <a:endCxn id="378888" idx="0"/>
            </p:cNvCxnSpPr>
            <p:nvPr/>
          </p:nvCxnSpPr>
          <p:spPr>
            <a:xfrm>
              <a:off x="3008" y="2743"/>
              <a:ext cx="684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5" name="直接箭头连接符 378894"/>
            <p:cNvCxnSpPr>
              <a:stCxn id="378885" idx="2"/>
              <a:endCxn id="378887" idx="0"/>
            </p:cNvCxnSpPr>
            <p:nvPr/>
          </p:nvCxnSpPr>
          <p:spPr>
            <a:xfrm>
              <a:off x="3008" y="2743"/>
              <a:ext cx="1909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6" name="直接箭头连接符 378895"/>
            <p:cNvCxnSpPr>
              <a:stCxn id="378888" idx="2"/>
              <a:endCxn id="378890" idx="0"/>
            </p:cNvCxnSpPr>
            <p:nvPr/>
          </p:nvCxnSpPr>
          <p:spPr>
            <a:xfrm>
              <a:off x="3692" y="3319"/>
              <a:ext cx="6" cy="24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7" name="直接箭头连接符 378896"/>
            <p:cNvCxnSpPr>
              <a:stCxn id="378888" idx="2"/>
              <a:endCxn id="378889" idx="0"/>
            </p:cNvCxnSpPr>
            <p:nvPr/>
          </p:nvCxnSpPr>
          <p:spPr>
            <a:xfrm flipH="1">
              <a:off x="2754" y="3319"/>
              <a:ext cx="938" cy="24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8" name="直接箭头连接符 378897"/>
            <p:cNvCxnSpPr>
              <a:stCxn id="378886" idx="2"/>
              <a:endCxn id="378892" idx="0"/>
            </p:cNvCxnSpPr>
            <p:nvPr/>
          </p:nvCxnSpPr>
          <p:spPr>
            <a:xfrm>
              <a:off x="1215" y="3319"/>
              <a:ext cx="507" cy="24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9" name="直接箭头连接符 378898"/>
            <p:cNvCxnSpPr>
              <a:stCxn id="378886" idx="2"/>
              <a:endCxn id="378891" idx="0"/>
            </p:cNvCxnSpPr>
            <p:nvPr/>
          </p:nvCxnSpPr>
          <p:spPr>
            <a:xfrm flipH="1">
              <a:off x="661" y="3319"/>
              <a:ext cx="554" cy="23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8900" name="圆角矩形 378899"/>
            <p:cNvSpPr>
              <a:spLocks noChangeAspect="1"/>
            </p:cNvSpPr>
            <p:nvPr/>
          </p:nvSpPr>
          <p:spPr>
            <a:xfrm>
              <a:off x="4186" y="3573"/>
              <a:ext cx="968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2.3 </a:t>
              </a:r>
              <a:r>
                <a:rPr lang="en-US" altLang="zh-CN" sz="1600">
                  <a:latin typeface="Arial" panose="020B0604020202020204" pitchFamily="34" charset="0"/>
                </a:rPr>
                <a:t>Acquired by Google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cxnSp>
          <p:nvCxnSpPr>
            <p:cNvPr id="378901" name="直接箭头连接符 378900"/>
            <p:cNvCxnSpPr>
              <a:stCxn id="378888" idx="2"/>
              <a:endCxn id="378900" idx="0"/>
            </p:cNvCxnSpPr>
            <p:nvPr/>
          </p:nvCxnSpPr>
          <p:spPr>
            <a:xfrm>
              <a:off x="3692" y="3319"/>
              <a:ext cx="978" cy="24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8902" name="文本框 378901"/>
            <p:cNvSpPr txBox="1"/>
            <p:nvPr/>
          </p:nvSpPr>
          <p:spPr>
            <a:xfrm>
              <a:off x="2322" y="235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1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3" name="文本框 378902"/>
            <p:cNvSpPr txBox="1"/>
            <p:nvPr/>
          </p:nvSpPr>
          <p:spPr>
            <a:xfrm>
              <a:off x="1093" y="28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2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4" name="文本框 378903"/>
            <p:cNvSpPr txBox="1"/>
            <p:nvPr/>
          </p:nvSpPr>
          <p:spPr>
            <a:xfrm>
              <a:off x="546" y="331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3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5" name="文本框 378904"/>
            <p:cNvSpPr txBox="1"/>
            <p:nvPr/>
          </p:nvSpPr>
          <p:spPr>
            <a:xfrm>
              <a:off x="3157" y="28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5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6" name="文本框 378905"/>
            <p:cNvSpPr txBox="1"/>
            <p:nvPr/>
          </p:nvSpPr>
          <p:spPr>
            <a:xfrm>
              <a:off x="1639" y="3360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4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7" name="文本框 378906"/>
            <p:cNvSpPr txBox="1"/>
            <p:nvPr/>
          </p:nvSpPr>
          <p:spPr>
            <a:xfrm>
              <a:off x="2461" y="333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6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8" name="文本框 378907"/>
            <p:cNvSpPr txBox="1"/>
            <p:nvPr/>
          </p:nvSpPr>
          <p:spPr>
            <a:xfrm>
              <a:off x="3469" y="333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7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9" name="文本框 378908"/>
            <p:cNvSpPr txBox="1"/>
            <p:nvPr/>
          </p:nvSpPr>
          <p:spPr>
            <a:xfrm>
              <a:off x="4477" y="333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8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10" name="文本框 378909"/>
            <p:cNvSpPr txBox="1"/>
            <p:nvPr/>
          </p:nvSpPr>
          <p:spPr>
            <a:xfrm>
              <a:off x="4981" y="28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9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78911" name="文本框 378910"/>
          <p:cNvSpPr txBox="1"/>
          <p:nvPr/>
        </p:nvSpPr>
        <p:spPr>
          <a:xfrm>
            <a:off x="5181600" y="1743075"/>
            <a:ext cx="3352800" cy="1381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preOrder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child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preorder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标题 37990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Postorder Traversal</a:t>
            </a:r>
            <a:endParaRPr lang="en-US" altLang="zh-CN"/>
          </a:p>
        </p:txBody>
      </p:sp>
      <p:sp>
        <p:nvSpPr>
          <p:cNvPr id="379907" name="文本占位符 379906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4038600" cy="1831975"/>
          </a:xfrm>
        </p:spPr>
        <p:txBody>
          <a:bodyPr/>
          <a:lstStyle/>
          <a:p>
            <a:r>
              <a:rPr lang="en-US" altLang="zh-CN" sz="1800"/>
              <a:t>In a postorder traversal, a node is visited after its descendants</a:t>
            </a:r>
            <a:endParaRPr lang="en-US" altLang="zh-CN" sz="1800"/>
          </a:p>
          <a:p>
            <a:r>
              <a:rPr lang="en-US" altLang="zh-CN" sz="1800"/>
              <a:t>Application: compute space used by files in a directory and its subdirectories</a:t>
            </a:r>
            <a:endParaRPr lang="en-US" altLang="zh-CN" sz="1800"/>
          </a:p>
        </p:txBody>
      </p:sp>
      <p:sp>
        <p:nvSpPr>
          <p:cNvPr id="379908" name="文本框 379907"/>
          <p:cNvSpPr txBox="1"/>
          <p:nvPr/>
        </p:nvSpPr>
        <p:spPr>
          <a:xfrm>
            <a:off x="5181600" y="1819275"/>
            <a:ext cx="3352800" cy="1381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postOrder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child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postOrder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79909" name="组合 379908"/>
          <p:cNvGrpSpPr/>
          <p:nvPr/>
        </p:nvGrpSpPr>
        <p:grpSpPr>
          <a:xfrm>
            <a:off x="846138" y="3505200"/>
            <a:ext cx="7793037" cy="2713038"/>
            <a:chOff x="533" y="2208"/>
            <a:chExt cx="4909" cy="1709"/>
          </a:xfrm>
        </p:grpSpPr>
        <p:sp>
          <p:nvSpPr>
            <p:cNvPr id="379910" name="圆角矩形 379909"/>
            <p:cNvSpPr>
              <a:spLocks noChangeAspect="1"/>
            </p:cNvSpPr>
            <p:nvPr/>
          </p:nvSpPr>
          <p:spPr>
            <a:xfrm>
              <a:off x="2860" y="2352"/>
              <a:ext cx="45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cs16/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1" name="圆角矩形 379910"/>
            <p:cNvSpPr>
              <a:spLocks noChangeAspect="1"/>
            </p:cNvSpPr>
            <p:nvPr/>
          </p:nvSpPr>
          <p:spPr>
            <a:xfrm>
              <a:off x="872" y="2928"/>
              <a:ext cx="8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homeworks/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2" name="圆角矩形 379911"/>
            <p:cNvSpPr>
              <a:spLocks noChangeAspect="1"/>
            </p:cNvSpPr>
            <p:nvPr/>
          </p:nvSpPr>
          <p:spPr>
            <a:xfrm>
              <a:off x="4838" y="2843"/>
              <a:ext cx="604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err="1">
                  <a:latin typeface="Tahoma" panose="020B0604030504040204" pitchFamily="34" charset="0"/>
                </a:rPr>
                <a:t>todo.txt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1K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3" name="圆角矩形 379912"/>
            <p:cNvSpPr>
              <a:spLocks noChangeAspect="1"/>
            </p:cNvSpPr>
            <p:nvPr/>
          </p:nvSpPr>
          <p:spPr>
            <a:xfrm>
              <a:off x="3405" y="2928"/>
              <a:ext cx="735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programs/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4" name="圆角矩形 379913"/>
            <p:cNvSpPr>
              <a:spLocks noChangeAspect="1"/>
            </p:cNvSpPr>
            <p:nvPr/>
          </p:nvSpPr>
          <p:spPr>
            <a:xfrm>
              <a:off x="2448" y="3505"/>
              <a:ext cx="692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DDR.java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10K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5" name="圆角矩形 379914"/>
            <p:cNvSpPr>
              <a:spLocks noChangeAspect="1"/>
            </p:cNvSpPr>
            <p:nvPr/>
          </p:nvSpPr>
          <p:spPr>
            <a:xfrm>
              <a:off x="3376" y="3505"/>
              <a:ext cx="803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Stocks.java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25K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6" name="圆角矩形 379915"/>
            <p:cNvSpPr>
              <a:spLocks noChangeAspect="1"/>
            </p:cNvSpPr>
            <p:nvPr/>
          </p:nvSpPr>
          <p:spPr>
            <a:xfrm>
              <a:off x="533" y="3505"/>
              <a:ext cx="603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h1c.doc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3K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7" name="圆角矩形 379916"/>
            <p:cNvSpPr>
              <a:spLocks noChangeAspect="1"/>
            </p:cNvSpPr>
            <p:nvPr/>
          </p:nvSpPr>
          <p:spPr>
            <a:xfrm>
              <a:off x="1466" y="3505"/>
              <a:ext cx="674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h1nc.doc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2K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9918" name="直接箭头连接符 379917"/>
            <p:cNvCxnSpPr>
              <a:stCxn id="379910" idx="2"/>
              <a:endCxn id="379911" idx="0"/>
            </p:cNvCxnSpPr>
            <p:nvPr/>
          </p:nvCxnSpPr>
          <p:spPr>
            <a:xfrm flipH="1">
              <a:off x="1296" y="2600"/>
              <a:ext cx="1790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19" name="直接箭头连接符 379918"/>
            <p:cNvCxnSpPr>
              <a:stCxn id="379910" idx="2"/>
              <a:endCxn id="379913" idx="0"/>
            </p:cNvCxnSpPr>
            <p:nvPr/>
          </p:nvCxnSpPr>
          <p:spPr>
            <a:xfrm>
              <a:off x="3086" y="2600"/>
              <a:ext cx="687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0" name="直接箭头连接符 379919"/>
            <p:cNvCxnSpPr>
              <a:stCxn id="379910" idx="2"/>
              <a:endCxn id="379912" idx="0"/>
            </p:cNvCxnSpPr>
            <p:nvPr/>
          </p:nvCxnSpPr>
          <p:spPr>
            <a:xfrm>
              <a:off x="3086" y="2600"/>
              <a:ext cx="2054" cy="23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1" name="直接箭头连接符 379920"/>
            <p:cNvCxnSpPr>
              <a:stCxn id="379913" idx="2"/>
              <a:endCxn id="379915" idx="0"/>
            </p:cNvCxnSpPr>
            <p:nvPr/>
          </p:nvCxnSpPr>
          <p:spPr>
            <a:xfrm>
              <a:off x="3773" y="3176"/>
              <a:ext cx="5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2" name="直接箭头连接符 379921"/>
            <p:cNvCxnSpPr>
              <a:stCxn id="379913" idx="2"/>
              <a:endCxn id="379914" idx="0"/>
            </p:cNvCxnSpPr>
            <p:nvPr/>
          </p:nvCxnSpPr>
          <p:spPr>
            <a:xfrm flipH="1">
              <a:off x="2794" y="3176"/>
              <a:ext cx="979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3" name="直接箭头连接符 379922"/>
            <p:cNvCxnSpPr>
              <a:stCxn id="379911" idx="2"/>
              <a:endCxn id="379917" idx="0"/>
            </p:cNvCxnSpPr>
            <p:nvPr/>
          </p:nvCxnSpPr>
          <p:spPr>
            <a:xfrm>
              <a:off x="1296" y="3176"/>
              <a:ext cx="507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4" name="直接箭头连接符 379923"/>
            <p:cNvCxnSpPr>
              <a:stCxn id="379911" idx="2"/>
              <a:endCxn id="379916" idx="0"/>
            </p:cNvCxnSpPr>
            <p:nvPr/>
          </p:nvCxnSpPr>
          <p:spPr>
            <a:xfrm flipH="1">
              <a:off x="835" y="3176"/>
              <a:ext cx="461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9925" name="圆角矩形 379924"/>
            <p:cNvSpPr>
              <a:spLocks noChangeAspect="1"/>
            </p:cNvSpPr>
            <p:nvPr/>
          </p:nvSpPr>
          <p:spPr>
            <a:xfrm>
              <a:off x="4416" y="3504"/>
              <a:ext cx="768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Robot.java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20K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9926" name="直接箭头连接符 379925"/>
            <p:cNvCxnSpPr>
              <a:stCxn id="379913" idx="2"/>
              <a:endCxn id="379925" idx="0"/>
            </p:cNvCxnSpPr>
            <p:nvPr/>
          </p:nvCxnSpPr>
          <p:spPr>
            <a:xfrm>
              <a:off x="3773" y="3176"/>
              <a:ext cx="1027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9927" name="文本框 379926"/>
            <p:cNvSpPr txBox="1"/>
            <p:nvPr/>
          </p:nvSpPr>
          <p:spPr>
            <a:xfrm>
              <a:off x="2640" y="220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9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28" name="文本框 379927"/>
            <p:cNvSpPr txBox="1"/>
            <p:nvPr/>
          </p:nvSpPr>
          <p:spPr>
            <a:xfrm>
              <a:off x="1171" y="2720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3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29" name="文本框 379928"/>
            <p:cNvSpPr txBox="1"/>
            <p:nvPr/>
          </p:nvSpPr>
          <p:spPr>
            <a:xfrm>
              <a:off x="709" y="327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1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0" name="文本框 379929"/>
            <p:cNvSpPr txBox="1"/>
            <p:nvPr/>
          </p:nvSpPr>
          <p:spPr>
            <a:xfrm>
              <a:off x="3264" y="2720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7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1" name="文本框 379930"/>
            <p:cNvSpPr txBox="1"/>
            <p:nvPr/>
          </p:nvSpPr>
          <p:spPr>
            <a:xfrm>
              <a:off x="1717" y="327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2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2" name="文本框 379931"/>
            <p:cNvSpPr txBox="1"/>
            <p:nvPr/>
          </p:nvSpPr>
          <p:spPr>
            <a:xfrm>
              <a:off x="2539" y="32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4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3" name="文本框 379932"/>
            <p:cNvSpPr txBox="1"/>
            <p:nvPr/>
          </p:nvSpPr>
          <p:spPr>
            <a:xfrm>
              <a:off x="3547" y="32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5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4" name="文本框 379933"/>
            <p:cNvSpPr txBox="1"/>
            <p:nvPr/>
          </p:nvSpPr>
          <p:spPr>
            <a:xfrm>
              <a:off x="4716" y="32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6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5" name="文本框 379934"/>
            <p:cNvSpPr txBox="1"/>
            <p:nvPr/>
          </p:nvSpPr>
          <p:spPr>
            <a:xfrm>
              <a:off x="5059" y="259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8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标题 38092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Binary Tree</a:t>
            </a:r>
            <a:endParaRPr lang="en-US" altLang="zh-CN"/>
          </a:p>
        </p:txBody>
      </p:sp>
      <p:sp>
        <p:nvSpPr>
          <p:cNvPr id="380931" name="文本占位符 380930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44958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A binary tree is a tree with the following properties:</a:t>
            </a:r>
            <a:endParaRPr lang="en-US" altLang="zh-CN" sz="1800"/>
          </a:p>
          <a:p>
            <a:pPr lvl="1">
              <a:lnSpc>
                <a:spcPct val="80000"/>
              </a:lnSpc>
            </a:pPr>
            <a:r>
              <a:rPr lang="en-US" altLang="zh-CN" sz="1600"/>
              <a:t>Each internal node has at most two children (degree of two)</a:t>
            </a:r>
            <a:endParaRPr lang="en-US" altLang="zh-CN" sz="1600"/>
          </a:p>
          <a:p>
            <a:pPr lvl="1">
              <a:lnSpc>
                <a:spcPct val="80000"/>
              </a:lnSpc>
            </a:pPr>
            <a:r>
              <a:rPr lang="en-US" altLang="zh-CN" sz="1600"/>
              <a:t>The children of a node are an ordered pair</a:t>
            </a:r>
            <a:endParaRPr lang="en-US" altLang="zh-CN" sz="1600"/>
          </a:p>
          <a:p>
            <a:pPr lvl="1">
              <a:lnSpc>
                <a:spcPct val="80000"/>
              </a:lnSpc>
            </a:pPr>
            <a:endParaRPr lang="en-US" altLang="zh-CN" sz="1000"/>
          </a:p>
          <a:p>
            <a:pPr>
              <a:lnSpc>
                <a:spcPct val="80000"/>
              </a:lnSpc>
            </a:pPr>
            <a:r>
              <a:rPr lang="en-US" altLang="zh-CN" sz="1800"/>
              <a:t>We call the children of an internal node left child and right child</a:t>
            </a:r>
            <a:endParaRPr lang="en-US" altLang="zh-CN" sz="1800"/>
          </a:p>
          <a:p>
            <a:pPr>
              <a:lnSpc>
                <a:spcPct val="80000"/>
              </a:lnSpc>
            </a:pPr>
            <a:endParaRPr lang="en-US" altLang="zh-CN" sz="1000"/>
          </a:p>
          <a:p>
            <a:pPr>
              <a:lnSpc>
                <a:spcPct val="80000"/>
              </a:lnSpc>
            </a:pPr>
            <a:r>
              <a:rPr lang="en-US" altLang="zh-CN" sz="1800"/>
              <a:t>Alternative recursive definition: a binary tree is either</a:t>
            </a:r>
            <a:endParaRPr lang="en-US" altLang="zh-CN" sz="1800"/>
          </a:p>
          <a:p>
            <a:pPr lvl="1">
              <a:lnSpc>
                <a:spcPct val="80000"/>
              </a:lnSpc>
            </a:pPr>
            <a:r>
              <a:rPr lang="en-US" altLang="zh-CN" sz="1600"/>
              <a:t>a tree consisting of a single node, OR</a:t>
            </a:r>
            <a:endParaRPr lang="en-US" altLang="zh-CN" sz="1600"/>
          </a:p>
          <a:p>
            <a:pPr lvl="1">
              <a:lnSpc>
                <a:spcPct val="80000"/>
              </a:lnSpc>
            </a:pPr>
            <a:r>
              <a:rPr lang="en-US" altLang="zh-CN" sz="1600"/>
              <a:t>a tree whose root has an ordered pair of children, each of which is a binary tree</a:t>
            </a:r>
            <a:endParaRPr lang="en-US" altLang="zh-CN" sz="1600"/>
          </a:p>
        </p:txBody>
      </p:sp>
      <p:sp>
        <p:nvSpPr>
          <p:cNvPr id="380932" name="矩形 380931" descr="Rectangle: Click to edit Master text styles&#10;Second level&#10;Third level&#10;Fourth level&#10;Fifth level"/>
          <p:cNvSpPr/>
          <p:nvPr/>
        </p:nvSpPr>
        <p:spPr>
          <a:xfrm>
            <a:off x="5181600" y="1752600"/>
            <a:ext cx="3276600" cy="152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altLang="zh-CN" sz="1800"/>
              <a:t>Applications: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600"/>
              <a:t>arithmetic expressions</a:t>
            </a:r>
            <a:endParaRPr lang="en-US" altLang="zh-CN" sz="1600"/>
          </a:p>
          <a:p>
            <a:pPr lvl="1">
              <a:lnSpc>
                <a:spcPct val="90000"/>
              </a:lnSpc>
            </a:pPr>
            <a:r>
              <a:rPr lang="en-US" altLang="zh-CN" sz="1600"/>
              <a:t>decision processes</a:t>
            </a:r>
            <a:endParaRPr lang="en-US" altLang="zh-CN" sz="1600"/>
          </a:p>
          <a:p>
            <a:pPr lvl="1">
              <a:lnSpc>
                <a:spcPct val="90000"/>
              </a:lnSpc>
            </a:pPr>
            <a:r>
              <a:rPr lang="en-US" altLang="zh-CN" sz="1600"/>
              <a:t>searching</a:t>
            </a:r>
            <a:endParaRPr lang="en-US" altLang="zh-CN" sz="1600"/>
          </a:p>
        </p:txBody>
      </p:sp>
      <p:sp>
        <p:nvSpPr>
          <p:cNvPr id="380933" name="圆角矩形 380932"/>
          <p:cNvSpPr>
            <a:spLocks noChangeAspect="1"/>
          </p:cNvSpPr>
          <p:nvPr/>
        </p:nvSpPr>
        <p:spPr>
          <a:xfrm>
            <a:off x="6924675" y="311785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A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4" name="圆角矩形 380933"/>
          <p:cNvSpPr>
            <a:spLocks noChangeAspect="1"/>
          </p:cNvSpPr>
          <p:nvPr/>
        </p:nvSpPr>
        <p:spPr>
          <a:xfrm>
            <a:off x="5938838" y="4032250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B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5" name="圆角矩形 380934"/>
          <p:cNvSpPr>
            <a:spLocks noChangeAspect="1"/>
          </p:cNvSpPr>
          <p:nvPr/>
        </p:nvSpPr>
        <p:spPr>
          <a:xfrm>
            <a:off x="7905750" y="4030663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C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6" name="圆角矩形 380935"/>
          <p:cNvSpPr>
            <a:spLocks noChangeAspect="1"/>
          </p:cNvSpPr>
          <p:nvPr/>
        </p:nvSpPr>
        <p:spPr>
          <a:xfrm>
            <a:off x="7424738" y="4945063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F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7" name="圆角矩形 380936"/>
          <p:cNvSpPr>
            <a:spLocks noChangeAspect="1"/>
          </p:cNvSpPr>
          <p:nvPr/>
        </p:nvSpPr>
        <p:spPr>
          <a:xfrm>
            <a:off x="8407400" y="4945063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G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8" name="圆角矩形 380937"/>
          <p:cNvSpPr>
            <a:spLocks noChangeAspect="1"/>
          </p:cNvSpPr>
          <p:nvPr/>
        </p:nvSpPr>
        <p:spPr>
          <a:xfrm>
            <a:off x="5422900" y="494347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D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9" name="圆角矩形 380938"/>
          <p:cNvSpPr>
            <a:spLocks noChangeAspect="1"/>
          </p:cNvSpPr>
          <p:nvPr/>
        </p:nvSpPr>
        <p:spPr>
          <a:xfrm>
            <a:off x="6450013" y="4945063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E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cxnSp>
        <p:nvCxnSpPr>
          <p:cNvPr id="380940" name="直接箭头连接符 380939"/>
          <p:cNvCxnSpPr>
            <a:stCxn id="380933" idx="2"/>
            <a:endCxn id="380934" idx="0"/>
          </p:cNvCxnSpPr>
          <p:nvPr/>
        </p:nvCxnSpPr>
        <p:spPr>
          <a:xfrm flipH="1">
            <a:off x="6108700" y="3505200"/>
            <a:ext cx="987425" cy="517525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1" name="直接箭头连接符 380940"/>
          <p:cNvCxnSpPr>
            <a:stCxn id="380933" idx="2"/>
            <a:endCxn id="380935" idx="0"/>
          </p:cNvCxnSpPr>
          <p:nvPr/>
        </p:nvCxnSpPr>
        <p:spPr>
          <a:xfrm>
            <a:off x="7096125" y="3505200"/>
            <a:ext cx="981075" cy="5159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2" name="直接箭头连接符 380941"/>
          <p:cNvCxnSpPr>
            <a:stCxn id="380935" idx="2"/>
            <a:endCxn id="380937" idx="0"/>
          </p:cNvCxnSpPr>
          <p:nvPr/>
        </p:nvCxnSpPr>
        <p:spPr>
          <a:xfrm>
            <a:off x="8077200" y="4421188"/>
            <a:ext cx="508000" cy="5143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3" name="直接箭头连接符 380942"/>
          <p:cNvCxnSpPr>
            <a:stCxn id="380935" idx="2"/>
            <a:endCxn id="380936" idx="0"/>
          </p:cNvCxnSpPr>
          <p:nvPr/>
        </p:nvCxnSpPr>
        <p:spPr>
          <a:xfrm flipH="1">
            <a:off x="7586663" y="4421188"/>
            <a:ext cx="490537" cy="5143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4" name="直接箭头连接符 380943"/>
          <p:cNvCxnSpPr>
            <a:stCxn id="380934" idx="2"/>
            <a:endCxn id="380939" idx="0"/>
          </p:cNvCxnSpPr>
          <p:nvPr/>
        </p:nvCxnSpPr>
        <p:spPr>
          <a:xfrm>
            <a:off x="6108700" y="4419600"/>
            <a:ext cx="506413" cy="5159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5" name="直接箭头连接符 380944"/>
          <p:cNvCxnSpPr>
            <a:stCxn id="380934" idx="2"/>
            <a:endCxn id="380938" idx="0"/>
          </p:cNvCxnSpPr>
          <p:nvPr/>
        </p:nvCxnSpPr>
        <p:spPr>
          <a:xfrm flipH="1">
            <a:off x="5602288" y="4419600"/>
            <a:ext cx="506412" cy="5143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80946" name="圆角矩形 380945"/>
          <p:cNvSpPr>
            <a:spLocks noChangeAspect="1"/>
          </p:cNvSpPr>
          <p:nvPr/>
        </p:nvSpPr>
        <p:spPr>
          <a:xfrm>
            <a:off x="6069013" y="5865813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H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cxnSp>
        <p:nvCxnSpPr>
          <p:cNvPr id="380947" name="直接箭头连接符 380946"/>
          <p:cNvCxnSpPr>
            <a:stCxn id="380939" idx="2"/>
            <a:endCxn id="380946" idx="0"/>
          </p:cNvCxnSpPr>
          <p:nvPr/>
        </p:nvCxnSpPr>
        <p:spPr>
          <a:xfrm flipH="1">
            <a:off x="6246813" y="5335588"/>
            <a:ext cx="368300" cy="52070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80948" name="圆角矩形 380947"/>
          <p:cNvSpPr>
            <a:spLocks noChangeAspect="1"/>
          </p:cNvSpPr>
          <p:nvPr/>
        </p:nvSpPr>
        <p:spPr>
          <a:xfrm>
            <a:off x="6805613" y="5864225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I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cxnSp>
        <p:nvCxnSpPr>
          <p:cNvPr id="380949" name="直接箭头连接符 380948"/>
          <p:cNvCxnSpPr>
            <a:stCxn id="380939" idx="2"/>
            <a:endCxn id="380948" idx="0"/>
          </p:cNvCxnSpPr>
          <p:nvPr/>
        </p:nvCxnSpPr>
        <p:spPr>
          <a:xfrm>
            <a:off x="6615113" y="5335588"/>
            <a:ext cx="334962" cy="51911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标题 38195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BinaryTree ADT</a:t>
            </a:r>
            <a:endParaRPr lang="en-US" altLang="zh-CN"/>
          </a:p>
        </p:txBody>
      </p:sp>
      <p:sp>
        <p:nvSpPr>
          <p:cNvPr id="381955" name="文本占位符 381954"/>
          <p:cNvSpPr>
            <a:spLocks noGrp="1"/>
          </p:cNvSpPr>
          <p:nvPr>
            <p:ph type="body" sz="half" idx="1"/>
          </p:nvPr>
        </p:nvSpPr>
        <p:spPr>
          <a:xfrm>
            <a:off x="973138" y="1371600"/>
            <a:ext cx="3598862" cy="4445000"/>
          </a:xfrm>
        </p:spPr>
        <p:txBody>
          <a:bodyPr/>
          <a:lstStyle/>
          <a:p>
            <a:r>
              <a:rPr lang="en-US" altLang="zh-CN" sz="2000"/>
              <a:t>The BinaryTree ADT extends the Tree ADT, i.e., it inherits all the methods of the Tree ADT</a:t>
            </a:r>
            <a:endParaRPr lang="en-US" altLang="zh-CN" sz="2000"/>
          </a:p>
          <a:p>
            <a:r>
              <a:rPr lang="en-US" altLang="zh-CN" sz="2000"/>
              <a:t>Additional methods:</a:t>
            </a:r>
            <a:endParaRPr lang="en-US" altLang="zh-CN" sz="2000"/>
          </a:p>
          <a:p>
            <a:pPr lvl="1"/>
            <a:r>
              <a:rPr lang="en-US" altLang="zh-CN" sz="1800"/>
              <a:t>position </a:t>
            </a:r>
            <a:r>
              <a:rPr lang="en-US" altLang="zh-CN" sz="1800">
                <a:solidFill>
                  <a:schemeClr val="tx2"/>
                </a:solidFill>
              </a:rPr>
              <a:t>leftChild</a:t>
            </a:r>
            <a:r>
              <a:rPr lang="en-US" altLang="zh-CN" sz="1800"/>
              <a:t>(p)</a:t>
            </a:r>
            <a:endParaRPr lang="en-US" altLang="zh-CN" sz="1800"/>
          </a:p>
          <a:p>
            <a:pPr lvl="1"/>
            <a:r>
              <a:rPr lang="en-US" altLang="zh-CN" sz="1800"/>
              <a:t>position </a:t>
            </a:r>
            <a:r>
              <a:rPr lang="en-US" altLang="zh-CN" sz="1800">
                <a:solidFill>
                  <a:schemeClr val="tx2"/>
                </a:solidFill>
              </a:rPr>
              <a:t>rightChild</a:t>
            </a:r>
            <a:r>
              <a:rPr lang="en-US" altLang="zh-CN" sz="1800"/>
              <a:t>(p)</a:t>
            </a:r>
            <a:endParaRPr lang="en-US" altLang="zh-CN" sz="1800"/>
          </a:p>
          <a:p>
            <a:pPr lvl="1"/>
            <a:r>
              <a:rPr lang="en-US" altLang="zh-CN" sz="1800"/>
              <a:t>position </a:t>
            </a:r>
            <a:r>
              <a:rPr lang="en-US" altLang="zh-CN" sz="1800">
                <a:solidFill>
                  <a:schemeClr val="tx2"/>
                </a:solidFill>
              </a:rPr>
              <a:t>sibling</a:t>
            </a:r>
            <a:r>
              <a:rPr lang="en-US" altLang="zh-CN" sz="1800"/>
              <a:t>(p)</a:t>
            </a:r>
            <a:endParaRPr lang="en-US" altLang="zh-CN" sz="1800"/>
          </a:p>
        </p:txBody>
      </p:sp>
      <p:sp>
        <p:nvSpPr>
          <p:cNvPr id="381956" name="文本占位符 381955"/>
          <p:cNvSpPr>
            <a:spLocks noGrp="1"/>
          </p:cNvSpPr>
          <p:nvPr>
            <p:ph type="body" sz="half" idx="2"/>
          </p:nvPr>
        </p:nvSpPr>
        <p:spPr>
          <a:xfrm>
            <a:off x="4716463" y="1371600"/>
            <a:ext cx="3597275" cy="4445000"/>
          </a:xfrm>
        </p:spPr>
        <p:txBody>
          <a:bodyPr/>
          <a:lstStyle/>
          <a:p>
            <a:r>
              <a:rPr lang="en-US" altLang="zh-CN" sz="2000"/>
              <a:t>Update methods may be defined by data structures implementing the BinaryTree ADT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390525" y="1460500"/>
            <a:ext cx="8375650" cy="4635500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charset="0"/>
              <a:buChar char=""/>
            </a:pPr>
            <a:r>
              <a:rPr lang="en-US" altLang="zh-CN"/>
              <a:t>Binary Tree. (</a:t>
            </a:r>
            <a:r>
              <a:rPr lang="en-US" altLang="zh-CN" sz="2800"/>
              <a:t>BT:complete/full binary tree</a:t>
            </a:r>
            <a:r>
              <a:rPr lang="en-US" altLang="zh-CN"/>
              <a:t>)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Binary search tree. (BST)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Max/min Heap(priority queue).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Self-balancing search trees.(AVL)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Red-black tree.(RBT)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B+/B- tree. (B+/B-)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Winner/loser tree.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Devision tree</a:t>
            </a:r>
            <a:endParaRPr lang="en-US" altLang="zh-CN"/>
          </a:p>
          <a:p>
            <a:pPr marL="320040" lvl="1" indent="-320040" algn="l">
              <a:spcBef>
                <a:spcPts val="700"/>
              </a:spcBef>
              <a:buClr>
                <a:schemeClr val="accent2"/>
              </a:buClr>
              <a:buFont typeface="Wingdings" panose="05000000000000000000" charset="0"/>
            </a:pPr>
            <a:r>
              <a:rPr lang="en-US" altLang="zh-CN" sz="2900"/>
              <a:t>Forest</a:t>
            </a:r>
            <a:endParaRPr lang="en-US" altLang="zh-CN" sz="2900"/>
          </a:p>
          <a:p>
            <a:pPr marL="777240" lvl="2" indent="-320040" algn="l">
              <a:spcBef>
                <a:spcPts val="700"/>
              </a:spcBef>
              <a:buClr>
                <a:schemeClr val="accent2"/>
              </a:buClr>
              <a:buFont typeface="Wingdings" panose="05000000000000000000" charset="0"/>
            </a:pPr>
            <a:r>
              <a:rPr lang="en-US" altLang="zh-CN" sz="2565"/>
              <a:t>Random forest.</a:t>
            </a:r>
            <a:endParaRPr lang="en-US" altLang="zh-CN" sz="2565"/>
          </a:p>
          <a:p>
            <a:pPr marL="457200" lvl="2" indent="0" algn="l">
              <a:spcBef>
                <a:spcPts val="700"/>
              </a:spcBef>
              <a:buClr>
                <a:schemeClr val="accent2"/>
              </a:buClr>
              <a:buFont typeface="Wingdings" panose="05000000000000000000" charset="0"/>
              <a:buNone/>
            </a:pPr>
            <a:endParaRPr lang="en-US" altLang="zh-CN" sz="2565"/>
          </a:p>
          <a:p>
            <a:pPr marL="365760" lvl="1" indent="0">
              <a:buFont typeface="Wingdings" panose="05000000000000000000" charset="0"/>
              <a:buNone/>
            </a:pP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Tree classification</a:t>
            </a:r>
            <a:endParaRPr lang="en-US" altLang="zh-CN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矩形 382977"/>
          <p:cNvSpPr/>
          <p:nvPr/>
        </p:nvSpPr>
        <p:spPr>
          <a:xfrm>
            <a:off x="533400" y="381000"/>
            <a:ext cx="76200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>
                <a:ea typeface="PMingLiU" pitchFamily="18" charset="-120"/>
              </a:rPr>
              <a:t>Examples of the Binary Tree</a:t>
            </a:r>
            <a:endParaRPr lang="en-US" altLang="zh-TW">
              <a:ea typeface="PMingLiU" pitchFamily="18" charset="-120"/>
            </a:endParaRPr>
          </a:p>
        </p:txBody>
      </p:sp>
      <p:grpSp>
        <p:nvGrpSpPr>
          <p:cNvPr id="382979" name="组合 382978"/>
          <p:cNvGrpSpPr/>
          <p:nvPr/>
        </p:nvGrpSpPr>
        <p:grpSpPr>
          <a:xfrm>
            <a:off x="4343400" y="1676400"/>
            <a:ext cx="4425950" cy="4495800"/>
            <a:chOff x="2688" y="1350"/>
            <a:chExt cx="2836" cy="2897"/>
          </a:xfrm>
        </p:grpSpPr>
        <p:grpSp>
          <p:nvGrpSpPr>
            <p:cNvPr id="382980" name="组合 382979"/>
            <p:cNvGrpSpPr/>
            <p:nvPr/>
          </p:nvGrpSpPr>
          <p:grpSpPr>
            <a:xfrm>
              <a:off x="4263" y="1680"/>
              <a:ext cx="360" cy="359"/>
              <a:chOff x="4229" y="1348"/>
              <a:chExt cx="360" cy="359"/>
            </a:xfrm>
          </p:grpSpPr>
          <p:sp>
            <p:nvSpPr>
              <p:cNvPr id="382981" name="椭圆 382980"/>
              <p:cNvSpPr/>
              <p:nvPr/>
            </p:nvSpPr>
            <p:spPr>
              <a:xfrm>
                <a:off x="4229" y="1348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982" name="矩形 382981"/>
              <p:cNvSpPr/>
              <p:nvPr/>
            </p:nvSpPr>
            <p:spPr>
              <a:xfrm>
                <a:off x="4298" y="1401"/>
                <a:ext cx="259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A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2983" name="组合 382982"/>
            <p:cNvGrpSpPr/>
            <p:nvPr/>
          </p:nvGrpSpPr>
          <p:grpSpPr>
            <a:xfrm>
              <a:off x="3652" y="2399"/>
              <a:ext cx="360" cy="359"/>
              <a:chOff x="3618" y="2067"/>
              <a:chExt cx="360" cy="359"/>
            </a:xfrm>
          </p:grpSpPr>
          <p:sp>
            <p:nvSpPr>
              <p:cNvPr id="382984" name="椭圆 382983"/>
              <p:cNvSpPr/>
              <p:nvPr/>
            </p:nvSpPr>
            <p:spPr>
              <a:xfrm>
                <a:off x="3618" y="2067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985" name="矩形 382984"/>
              <p:cNvSpPr/>
              <p:nvPr/>
            </p:nvSpPr>
            <p:spPr>
              <a:xfrm>
                <a:off x="3687" y="2120"/>
                <a:ext cx="248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B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2986" name="直接连接符 382985"/>
            <p:cNvSpPr/>
            <p:nvPr/>
          </p:nvSpPr>
          <p:spPr>
            <a:xfrm flipH="1">
              <a:off x="3840" y="1989"/>
              <a:ext cx="482" cy="40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2987" name="组合 382986"/>
            <p:cNvGrpSpPr/>
            <p:nvPr/>
          </p:nvGrpSpPr>
          <p:grpSpPr>
            <a:xfrm>
              <a:off x="4843" y="2420"/>
              <a:ext cx="360" cy="359"/>
              <a:chOff x="4809" y="2088"/>
              <a:chExt cx="360" cy="359"/>
            </a:xfrm>
          </p:grpSpPr>
          <p:sp>
            <p:nvSpPr>
              <p:cNvPr id="382988" name="椭圆 382987"/>
              <p:cNvSpPr/>
              <p:nvPr/>
            </p:nvSpPr>
            <p:spPr>
              <a:xfrm>
                <a:off x="4809" y="2088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989" name="矩形 382988"/>
              <p:cNvSpPr/>
              <p:nvPr/>
            </p:nvSpPr>
            <p:spPr>
              <a:xfrm>
                <a:off x="4878" y="2141"/>
                <a:ext cx="249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C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2990" name="组合 382989"/>
            <p:cNvGrpSpPr/>
            <p:nvPr/>
          </p:nvGrpSpPr>
          <p:grpSpPr>
            <a:xfrm>
              <a:off x="5164" y="3096"/>
              <a:ext cx="360" cy="359"/>
              <a:chOff x="5130" y="2764"/>
              <a:chExt cx="360" cy="359"/>
            </a:xfrm>
          </p:grpSpPr>
          <p:sp>
            <p:nvSpPr>
              <p:cNvPr id="382991" name="椭圆 382990"/>
              <p:cNvSpPr/>
              <p:nvPr/>
            </p:nvSpPr>
            <p:spPr>
              <a:xfrm>
                <a:off x="5130" y="2764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992" name="矩形 382991"/>
              <p:cNvSpPr/>
              <p:nvPr/>
            </p:nvSpPr>
            <p:spPr>
              <a:xfrm>
                <a:off x="5199" y="2817"/>
                <a:ext cx="259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G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2993" name="直接连接符 382992"/>
            <p:cNvSpPr/>
            <p:nvPr/>
          </p:nvSpPr>
          <p:spPr>
            <a:xfrm>
              <a:off x="5127" y="2772"/>
              <a:ext cx="181" cy="31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2994" name="组合 382993"/>
            <p:cNvGrpSpPr/>
            <p:nvPr/>
          </p:nvGrpSpPr>
          <p:grpSpPr>
            <a:xfrm>
              <a:off x="3985" y="3127"/>
              <a:ext cx="360" cy="359"/>
              <a:chOff x="3951" y="2795"/>
              <a:chExt cx="360" cy="359"/>
            </a:xfrm>
          </p:grpSpPr>
          <p:sp>
            <p:nvSpPr>
              <p:cNvPr id="382995" name="椭圆 382994"/>
              <p:cNvSpPr/>
              <p:nvPr/>
            </p:nvSpPr>
            <p:spPr>
              <a:xfrm>
                <a:off x="3951" y="2795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996" name="矩形 382995"/>
              <p:cNvSpPr/>
              <p:nvPr/>
            </p:nvSpPr>
            <p:spPr>
              <a:xfrm>
                <a:off x="4020" y="2848"/>
                <a:ext cx="237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E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2997" name="组合 382996"/>
            <p:cNvGrpSpPr/>
            <p:nvPr/>
          </p:nvGrpSpPr>
          <p:grpSpPr>
            <a:xfrm>
              <a:off x="3696" y="3888"/>
              <a:ext cx="360" cy="359"/>
              <a:chOff x="3662" y="3556"/>
              <a:chExt cx="360" cy="359"/>
            </a:xfrm>
          </p:grpSpPr>
          <p:sp>
            <p:nvSpPr>
              <p:cNvPr id="382998" name="椭圆 382997"/>
              <p:cNvSpPr/>
              <p:nvPr/>
            </p:nvSpPr>
            <p:spPr>
              <a:xfrm>
                <a:off x="3662" y="3556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999" name="矩形 382998"/>
              <p:cNvSpPr/>
              <p:nvPr/>
            </p:nvSpPr>
            <p:spPr>
              <a:xfrm>
                <a:off x="3731" y="3609"/>
                <a:ext cx="183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I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00" name="直接连接符 382999"/>
            <p:cNvSpPr/>
            <p:nvPr/>
          </p:nvSpPr>
          <p:spPr>
            <a:xfrm>
              <a:off x="3605" y="3499"/>
              <a:ext cx="267" cy="3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3001" name="组合 383000"/>
            <p:cNvGrpSpPr/>
            <p:nvPr/>
          </p:nvGrpSpPr>
          <p:grpSpPr>
            <a:xfrm>
              <a:off x="3362" y="3116"/>
              <a:ext cx="360" cy="359"/>
              <a:chOff x="3328" y="2784"/>
              <a:chExt cx="360" cy="359"/>
            </a:xfrm>
          </p:grpSpPr>
          <p:sp>
            <p:nvSpPr>
              <p:cNvPr id="383002" name="椭圆 383001"/>
              <p:cNvSpPr/>
              <p:nvPr/>
            </p:nvSpPr>
            <p:spPr>
              <a:xfrm>
                <a:off x="3328" y="2784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03" name="矩形 383002"/>
              <p:cNvSpPr/>
              <p:nvPr/>
            </p:nvSpPr>
            <p:spPr>
              <a:xfrm>
                <a:off x="3397" y="2837"/>
                <a:ext cx="260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D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3004" name="组合 383003"/>
            <p:cNvGrpSpPr/>
            <p:nvPr/>
          </p:nvGrpSpPr>
          <p:grpSpPr>
            <a:xfrm>
              <a:off x="3009" y="3865"/>
              <a:ext cx="360" cy="359"/>
              <a:chOff x="2975" y="3533"/>
              <a:chExt cx="360" cy="359"/>
            </a:xfrm>
          </p:grpSpPr>
          <p:sp>
            <p:nvSpPr>
              <p:cNvPr id="383005" name="椭圆 383004"/>
              <p:cNvSpPr/>
              <p:nvPr/>
            </p:nvSpPr>
            <p:spPr>
              <a:xfrm>
                <a:off x="2975" y="353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06" name="矩形 383005"/>
              <p:cNvSpPr/>
              <p:nvPr/>
            </p:nvSpPr>
            <p:spPr>
              <a:xfrm>
                <a:off x="3044" y="3586"/>
                <a:ext cx="255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H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3007" name="组合 383006"/>
            <p:cNvGrpSpPr/>
            <p:nvPr/>
          </p:nvGrpSpPr>
          <p:grpSpPr>
            <a:xfrm>
              <a:off x="4552" y="3095"/>
              <a:ext cx="360" cy="359"/>
              <a:chOff x="4518" y="2763"/>
              <a:chExt cx="360" cy="359"/>
            </a:xfrm>
          </p:grpSpPr>
          <p:sp>
            <p:nvSpPr>
              <p:cNvPr id="383008" name="椭圆 383007"/>
              <p:cNvSpPr/>
              <p:nvPr/>
            </p:nvSpPr>
            <p:spPr>
              <a:xfrm>
                <a:off x="4518" y="276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09" name="矩形 383008"/>
              <p:cNvSpPr/>
              <p:nvPr/>
            </p:nvSpPr>
            <p:spPr>
              <a:xfrm>
                <a:off x="4587" y="2816"/>
                <a:ext cx="227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F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10" name="直接连接符 383009"/>
            <p:cNvSpPr/>
            <p:nvPr/>
          </p:nvSpPr>
          <p:spPr>
            <a:xfrm flipH="1">
              <a:off x="4719" y="2771"/>
              <a:ext cx="203" cy="31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1" name="直接连接符 383010"/>
            <p:cNvSpPr/>
            <p:nvPr/>
          </p:nvSpPr>
          <p:spPr>
            <a:xfrm>
              <a:off x="3894" y="2739"/>
              <a:ext cx="235" cy="3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2" name="直接连接符 383011"/>
            <p:cNvSpPr/>
            <p:nvPr/>
          </p:nvSpPr>
          <p:spPr>
            <a:xfrm flipH="1">
              <a:off x="3529" y="2728"/>
              <a:ext cx="204" cy="3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3" name="直接连接符 383012"/>
            <p:cNvSpPr/>
            <p:nvPr/>
          </p:nvSpPr>
          <p:spPr>
            <a:xfrm flipH="1">
              <a:off x="3186" y="3488"/>
              <a:ext cx="268" cy="36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4" name="直接连接符 383013"/>
            <p:cNvSpPr/>
            <p:nvPr/>
          </p:nvSpPr>
          <p:spPr>
            <a:xfrm>
              <a:off x="4558" y="2000"/>
              <a:ext cx="450" cy="41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5" name="矩形 383014"/>
            <p:cNvSpPr/>
            <p:nvPr/>
          </p:nvSpPr>
          <p:spPr>
            <a:xfrm>
              <a:off x="3568" y="1350"/>
              <a:ext cx="1861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rgbClr val="003399"/>
                  </a:solidFill>
                  <a:latin typeface="Times New Roman" panose="02020603050405020304" pitchFamily="18" charset="0"/>
                  <a:ea typeface="PMingLiU" pitchFamily="18" charset="-120"/>
                </a:rPr>
                <a:t>Complete Binary Tree</a:t>
              </a:r>
              <a:endParaRPr lang="en-US" altLang="zh-TW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83016" name="文本框 383015"/>
            <p:cNvSpPr txBox="1"/>
            <p:nvPr/>
          </p:nvSpPr>
          <p:spPr>
            <a:xfrm>
              <a:off x="3052" y="1726"/>
              <a:ext cx="216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1</a:t>
              </a:r>
              <a:endParaRPr lang="en-US" altLang="zh-TW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83017" name="文本框 383016"/>
            <p:cNvSpPr txBox="1"/>
            <p:nvPr/>
          </p:nvSpPr>
          <p:spPr>
            <a:xfrm>
              <a:off x="3078" y="2374"/>
              <a:ext cx="215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2</a:t>
              </a:r>
              <a:endParaRPr lang="en-US" altLang="zh-TW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83018" name="文本框 383017"/>
            <p:cNvSpPr txBox="1"/>
            <p:nvPr/>
          </p:nvSpPr>
          <p:spPr>
            <a:xfrm>
              <a:off x="3078" y="3118"/>
              <a:ext cx="215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3</a:t>
              </a:r>
              <a:endParaRPr lang="en-US" altLang="zh-TW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83019" name="文本框 383018"/>
            <p:cNvSpPr txBox="1"/>
            <p:nvPr/>
          </p:nvSpPr>
          <p:spPr>
            <a:xfrm>
              <a:off x="2688" y="3936"/>
              <a:ext cx="216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4</a:t>
              </a:r>
              <a:endParaRPr lang="en-US" altLang="zh-TW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</p:grpSp>
      <p:grpSp>
        <p:nvGrpSpPr>
          <p:cNvPr id="383020" name="组合 383019"/>
          <p:cNvGrpSpPr/>
          <p:nvPr/>
        </p:nvGrpSpPr>
        <p:grpSpPr>
          <a:xfrm>
            <a:off x="457200" y="1682750"/>
            <a:ext cx="3833813" cy="4664075"/>
            <a:chOff x="223" y="912"/>
            <a:chExt cx="2480" cy="3083"/>
          </a:xfrm>
        </p:grpSpPr>
        <p:grpSp>
          <p:nvGrpSpPr>
            <p:cNvPr id="383021" name="组合 383020"/>
            <p:cNvGrpSpPr/>
            <p:nvPr/>
          </p:nvGrpSpPr>
          <p:grpSpPr>
            <a:xfrm>
              <a:off x="1144" y="1307"/>
              <a:ext cx="360" cy="359"/>
              <a:chOff x="1389" y="1133"/>
              <a:chExt cx="360" cy="359"/>
            </a:xfrm>
          </p:grpSpPr>
          <p:sp>
            <p:nvSpPr>
              <p:cNvPr id="383022" name="椭圆 383021"/>
              <p:cNvSpPr/>
              <p:nvPr/>
            </p:nvSpPr>
            <p:spPr>
              <a:xfrm>
                <a:off x="1389" y="113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23" name="矩形 383022"/>
              <p:cNvSpPr/>
              <p:nvPr/>
            </p:nvSpPr>
            <p:spPr>
              <a:xfrm>
                <a:off x="1458" y="1186"/>
                <a:ext cx="262" cy="3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A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3024" name="组合 383023"/>
            <p:cNvGrpSpPr/>
            <p:nvPr/>
          </p:nvGrpSpPr>
          <p:grpSpPr>
            <a:xfrm>
              <a:off x="759" y="1876"/>
              <a:ext cx="360" cy="359"/>
              <a:chOff x="1004" y="1702"/>
              <a:chExt cx="360" cy="359"/>
            </a:xfrm>
          </p:grpSpPr>
          <p:sp>
            <p:nvSpPr>
              <p:cNvPr id="383025" name="椭圆 383024"/>
              <p:cNvSpPr/>
              <p:nvPr/>
            </p:nvSpPr>
            <p:spPr>
              <a:xfrm>
                <a:off x="1004" y="1702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26" name="矩形 383025"/>
              <p:cNvSpPr/>
              <p:nvPr/>
            </p:nvSpPr>
            <p:spPr>
              <a:xfrm>
                <a:off x="1073" y="1754"/>
                <a:ext cx="250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B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27" name="直接连接符 383026"/>
            <p:cNvSpPr/>
            <p:nvPr/>
          </p:nvSpPr>
          <p:spPr>
            <a:xfrm flipH="1">
              <a:off x="1000" y="1659"/>
              <a:ext cx="215" cy="2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3028" name="组合 383027"/>
            <p:cNvGrpSpPr/>
            <p:nvPr/>
          </p:nvGrpSpPr>
          <p:grpSpPr>
            <a:xfrm>
              <a:off x="1968" y="1344"/>
              <a:ext cx="360" cy="359"/>
              <a:chOff x="2097" y="1123"/>
              <a:chExt cx="360" cy="359"/>
            </a:xfrm>
          </p:grpSpPr>
          <p:sp>
            <p:nvSpPr>
              <p:cNvPr id="383029" name="椭圆 383028"/>
              <p:cNvSpPr/>
              <p:nvPr/>
            </p:nvSpPr>
            <p:spPr>
              <a:xfrm>
                <a:off x="2097" y="112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30" name="矩形 383029"/>
              <p:cNvSpPr/>
              <p:nvPr/>
            </p:nvSpPr>
            <p:spPr>
              <a:xfrm>
                <a:off x="2166" y="1175"/>
                <a:ext cx="261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A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3031" name="组合 383030"/>
            <p:cNvGrpSpPr/>
            <p:nvPr/>
          </p:nvGrpSpPr>
          <p:grpSpPr>
            <a:xfrm>
              <a:off x="2343" y="1924"/>
              <a:ext cx="360" cy="359"/>
              <a:chOff x="2472" y="1703"/>
              <a:chExt cx="360" cy="359"/>
            </a:xfrm>
          </p:grpSpPr>
          <p:sp>
            <p:nvSpPr>
              <p:cNvPr id="383032" name="椭圆 383031"/>
              <p:cNvSpPr/>
              <p:nvPr/>
            </p:nvSpPr>
            <p:spPr>
              <a:xfrm>
                <a:off x="2472" y="170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33" name="矩形 383032"/>
              <p:cNvSpPr/>
              <p:nvPr/>
            </p:nvSpPr>
            <p:spPr>
              <a:xfrm>
                <a:off x="2541" y="1756"/>
                <a:ext cx="250" cy="3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B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34" name="直接连接符 383033"/>
            <p:cNvSpPr/>
            <p:nvPr/>
          </p:nvSpPr>
          <p:spPr>
            <a:xfrm>
              <a:off x="2231" y="1695"/>
              <a:ext cx="256" cy="21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35" name="矩形 383034"/>
            <p:cNvSpPr/>
            <p:nvPr/>
          </p:nvSpPr>
          <p:spPr>
            <a:xfrm>
              <a:off x="912" y="912"/>
              <a:ext cx="1739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rgbClr val="003399"/>
                  </a:solidFill>
                  <a:latin typeface="Times New Roman" panose="02020603050405020304" pitchFamily="18" charset="0"/>
                  <a:ea typeface="PMingLiU" pitchFamily="18" charset="-120"/>
                </a:rPr>
                <a:t>Skewed Binary Tree</a:t>
              </a:r>
              <a:endParaRPr lang="en-US" altLang="zh-TW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grpSp>
          <p:nvGrpSpPr>
            <p:cNvPr id="383036" name="组合 383035"/>
            <p:cNvGrpSpPr/>
            <p:nvPr/>
          </p:nvGrpSpPr>
          <p:grpSpPr>
            <a:xfrm>
              <a:off x="223" y="3591"/>
              <a:ext cx="360" cy="359"/>
              <a:chOff x="468" y="3468"/>
              <a:chExt cx="360" cy="359"/>
            </a:xfrm>
          </p:grpSpPr>
          <p:sp>
            <p:nvSpPr>
              <p:cNvPr id="383037" name="椭圆 383036"/>
              <p:cNvSpPr/>
              <p:nvPr/>
            </p:nvSpPr>
            <p:spPr>
              <a:xfrm>
                <a:off x="468" y="3468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38" name="矩形 383037"/>
              <p:cNvSpPr/>
              <p:nvPr/>
            </p:nvSpPr>
            <p:spPr>
              <a:xfrm>
                <a:off x="537" y="3520"/>
                <a:ext cx="239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E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39" name="直接连接符 383038"/>
            <p:cNvSpPr/>
            <p:nvPr/>
          </p:nvSpPr>
          <p:spPr>
            <a:xfrm flipH="1">
              <a:off x="357" y="3320"/>
              <a:ext cx="203" cy="2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3040" name="组合 383039"/>
            <p:cNvGrpSpPr/>
            <p:nvPr/>
          </p:nvGrpSpPr>
          <p:grpSpPr>
            <a:xfrm>
              <a:off x="628" y="2463"/>
              <a:ext cx="360" cy="359"/>
              <a:chOff x="873" y="2289"/>
              <a:chExt cx="360" cy="359"/>
            </a:xfrm>
          </p:grpSpPr>
          <p:sp>
            <p:nvSpPr>
              <p:cNvPr id="383041" name="椭圆 383040"/>
              <p:cNvSpPr/>
              <p:nvPr/>
            </p:nvSpPr>
            <p:spPr>
              <a:xfrm>
                <a:off x="873" y="2289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42" name="矩形 383041"/>
              <p:cNvSpPr/>
              <p:nvPr/>
            </p:nvSpPr>
            <p:spPr>
              <a:xfrm>
                <a:off x="942" y="2341"/>
                <a:ext cx="250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C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3043" name="组合 383042"/>
            <p:cNvGrpSpPr/>
            <p:nvPr/>
          </p:nvGrpSpPr>
          <p:grpSpPr>
            <a:xfrm>
              <a:off x="403" y="2957"/>
              <a:ext cx="360" cy="359"/>
              <a:chOff x="648" y="2834"/>
              <a:chExt cx="360" cy="359"/>
            </a:xfrm>
          </p:grpSpPr>
          <p:sp>
            <p:nvSpPr>
              <p:cNvPr id="383044" name="椭圆 383043"/>
              <p:cNvSpPr/>
              <p:nvPr/>
            </p:nvSpPr>
            <p:spPr>
              <a:xfrm>
                <a:off x="648" y="2834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45" name="矩形 383044"/>
              <p:cNvSpPr/>
              <p:nvPr/>
            </p:nvSpPr>
            <p:spPr>
              <a:xfrm>
                <a:off x="717" y="2886"/>
                <a:ext cx="261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D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46" name="直接连接符 383045"/>
            <p:cNvSpPr/>
            <p:nvPr/>
          </p:nvSpPr>
          <p:spPr>
            <a:xfrm flipH="1">
              <a:off x="795" y="2248"/>
              <a:ext cx="87" cy="21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47" name="直接连接符 383046"/>
            <p:cNvSpPr/>
            <p:nvPr/>
          </p:nvSpPr>
          <p:spPr>
            <a:xfrm flipH="1">
              <a:off x="614" y="2784"/>
              <a:ext cx="106" cy="1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48" name="文本框 383047"/>
            <p:cNvSpPr txBox="1"/>
            <p:nvPr/>
          </p:nvSpPr>
          <p:spPr>
            <a:xfrm>
              <a:off x="999" y="3693"/>
              <a:ext cx="218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5</a:t>
              </a:r>
              <a:endParaRPr lang="en-US" altLang="zh-TW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标题 38400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534400" cy="914400"/>
          </a:xfrm>
        </p:spPr>
        <p:txBody>
          <a:bodyPr anchor="ctr"/>
          <a:lstStyle/>
          <a:p>
            <a:r>
              <a:rPr lang="en-US" altLang="zh-CN" sz="3200"/>
              <a:t>Differences Between A Tree and A Binary Tree</a:t>
            </a:r>
            <a:endParaRPr lang="en-US" altLang="zh-CN" sz="3200"/>
          </a:p>
        </p:txBody>
      </p:sp>
      <p:sp>
        <p:nvSpPr>
          <p:cNvPr id="384003" name="文本占位符 38400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543800" cy="1219200"/>
          </a:xfrm>
        </p:spPr>
        <p:txBody>
          <a:bodyPr/>
          <a:lstStyle/>
          <a:p>
            <a:r>
              <a:rPr lang="en-US" altLang="zh-CN" sz="2400" err="1">
                <a:latin typeface="Times New Roman" panose="02020603050405020304" pitchFamily="18" charset="0"/>
              </a:rPr>
              <a:t>The subtrees</a:t>
            </a:r>
            <a:r>
              <a:rPr lang="en-US" altLang="zh-CN" sz="2400">
                <a:latin typeface="Times New Roman" panose="02020603050405020304" pitchFamily="18" charset="0"/>
              </a:rPr>
              <a:t> of a binary tree are ordered; those of a tree are not ordered.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84004" name="矩形 384003"/>
          <p:cNvSpPr/>
          <p:nvPr/>
        </p:nvSpPr>
        <p:spPr>
          <a:xfrm>
            <a:off x="762000" y="4953000"/>
            <a:ext cx="7772400" cy="1219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Char char="•"/>
            </a:pPr>
            <a:r>
              <a:rPr lang="en-US" altLang="zh-CN" sz="2800">
                <a:latin typeface="Times New Roman" panose="02020603050405020304" pitchFamily="18" charset="0"/>
              </a:rPr>
              <a:t>Are different when viewed as binary trees.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Char char="•"/>
            </a:pPr>
            <a:r>
              <a:rPr lang="en-US" altLang="zh-CN" sz="2800">
                <a:latin typeface="Times New Roman" panose="02020603050405020304" pitchFamily="18" charset="0"/>
              </a:rPr>
              <a:t>Are the same when viewed as trees.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384005" name="组合 384004"/>
          <p:cNvGrpSpPr/>
          <p:nvPr/>
        </p:nvGrpSpPr>
        <p:grpSpPr>
          <a:xfrm>
            <a:off x="2209800" y="3352800"/>
            <a:ext cx="838200" cy="1219200"/>
            <a:chOff x="1440" y="2304"/>
            <a:chExt cx="528" cy="768"/>
          </a:xfrm>
        </p:grpSpPr>
        <p:sp>
          <p:nvSpPr>
            <p:cNvPr id="384006" name="椭圆 384005"/>
            <p:cNvSpPr/>
            <p:nvPr/>
          </p:nvSpPr>
          <p:spPr>
            <a:xfrm>
              <a:off x="1728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buClrTx/>
              </a:pPr>
              <a:r>
                <a:rPr lang="en-US" altLang="zh-CN" sz="1800">
                  <a:latin typeface="Arial" panose="020B0604020202020204" pitchFamily="34" charset="0"/>
                </a:rPr>
                <a:t>A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84007" name="椭圆 384006"/>
            <p:cNvSpPr/>
            <p:nvPr/>
          </p:nvSpPr>
          <p:spPr>
            <a:xfrm>
              <a:off x="1440" y="28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buClrTx/>
              </a:pPr>
              <a:r>
                <a:rPr lang="en-US" altLang="zh-CN" sz="1800">
                  <a:latin typeface="Arial" panose="020B0604020202020204" pitchFamily="34" charset="0"/>
                </a:rPr>
                <a:t>B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cxnSp>
          <p:nvCxnSpPr>
            <p:cNvPr id="384008" name="直接箭头连接符 384007"/>
            <p:cNvCxnSpPr>
              <a:stCxn id="384006" idx="3"/>
              <a:endCxn id="384007" idx="0"/>
            </p:cNvCxnSpPr>
            <p:nvPr/>
          </p:nvCxnSpPr>
          <p:spPr>
            <a:xfrm flipH="1">
              <a:off x="1560" y="2509"/>
              <a:ext cx="203" cy="323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84009" name="组合 384008"/>
          <p:cNvGrpSpPr/>
          <p:nvPr/>
        </p:nvGrpSpPr>
        <p:grpSpPr>
          <a:xfrm>
            <a:off x="4419600" y="3352800"/>
            <a:ext cx="838200" cy="1219200"/>
            <a:chOff x="2784" y="2112"/>
            <a:chExt cx="528" cy="768"/>
          </a:xfrm>
        </p:grpSpPr>
        <p:sp>
          <p:nvSpPr>
            <p:cNvPr id="384010" name="椭圆 384009"/>
            <p:cNvSpPr/>
            <p:nvPr/>
          </p:nvSpPr>
          <p:spPr>
            <a:xfrm>
              <a:off x="2784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buClrTx/>
              </a:pPr>
              <a:r>
                <a:rPr lang="en-US" altLang="zh-CN" sz="1800">
                  <a:latin typeface="Arial" panose="020B0604020202020204" pitchFamily="34" charset="0"/>
                </a:rPr>
                <a:t>A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84011" name="椭圆 384010"/>
            <p:cNvSpPr/>
            <p:nvPr/>
          </p:nvSpPr>
          <p:spPr>
            <a:xfrm>
              <a:off x="307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buClrTx/>
              </a:pPr>
              <a:r>
                <a:rPr lang="en-US" altLang="zh-CN" sz="1800">
                  <a:latin typeface="Arial" panose="020B0604020202020204" pitchFamily="34" charset="0"/>
                </a:rPr>
                <a:t>B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cxnSp>
          <p:nvCxnSpPr>
            <p:cNvPr id="384012" name="直接箭头连接符 384011"/>
            <p:cNvCxnSpPr>
              <a:stCxn id="384010" idx="5"/>
              <a:endCxn id="384011" idx="0"/>
            </p:cNvCxnSpPr>
            <p:nvPr/>
          </p:nvCxnSpPr>
          <p:spPr>
            <a:xfrm>
              <a:off x="2989" y="2317"/>
              <a:ext cx="203" cy="323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标题 385025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 anchor="ctr"/>
          <a:lstStyle/>
          <a:p>
            <a:r>
              <a:rPr lang="en-US" altLang="zh-CN"/>
              <a:t>Data Structure for Binary Trees</a:t>
            </a:r>
            <a:endParaRPr lang="en-US" altLang="zh-CN"/>
          </a:p>
        </p:txBody>
      </p:sp>
      <p:sp>
        <p:nvSpPr>
          <p:cNvPr id="385027" name="文本占位符 385026"/>
          <p:cNvSpPr>
            <a:spLocks noGrp="1"/>
          </p:cNvSpPr>
          <p:nvPr>
            <p:ph type="body" idx="1"/>
          </p:nvPr>
        </p:nvSpPr>
        <p:spPr>
          <a:xfrm>
            <a:off x="685800" y="1563688"/>
            <a:ext cx="3048000" cy="2093912"/>
          </a:xfrm>
        </p:spPr>
        <p:txBody>
          <a:bodyPr/>
          <a:lstStyle/>
          <a:p>
            <a:r>
              <a:rPr lang="en-US" altLang="zh-CN" sz="1800"/>
              <a:t>A node is represented by an object storing</a:t>
            </a:r>
            <a:endParaRPr lang="en-US" altLang="zh-CN" sz="1800"/>
          </a:p>
          <a:p>
            <a:pPr lvl="1"/>
            <a:r>
              <a:rPr lang="en-US" altLang="zh-CN" sz="1600"/>
              <a:t>Element</a:t>
            </a:r>
            <a:endParaRPr lang="en-US" altLang="zh-CN" sz="1600"/>
          </a:p>
          <a:p>
            <a:pPr lvl="1"/>
            <a:r>
              <a:rPr lang="en-US" altLang="zh-CN" sz="1600"/>
              <a:t>Parent node</a:t>
            </a:r>
            <a:endParaRPr lang="en-US" altLang="zh-CN" sz="1600"/>
          </a:p>
          <a:p>
            <a:pPr lvl="1"/>
            <a:r>
              <a:rPr lang="en-US" altLang="zh-CN" sz="1600"/>
              <a:t>Left child node</a:t>
            </a:r>
            <a:endParaRPr lang="en-US" altLang="zh-CN" sz="1600"/>
          </a:p>
          <a:p>
            <a:pPr lvl="1"/>
            <a:r>
              <a:rPr lang="en-US" altLang="zh-CN" sz="1600"/>
              <a:t>Right child node</a:t>
            </a:r>
            <a:endParaRPr lang="en-US" altLang="zh-CN" sz="1600"/>
          </a:p>
        </p:txBody>
      </p:sp>
      <p:grpSp>
        <p:nvGrpSpPr>
          <p:cNvPr id="385028" name="组合 385027"/>
          <p:cNvGrpSpPr/>
          <p:nvPr/>
        </p:nvGrpSpPr>
        <p:grpSpPr>
          <a:xfrm>
            <a:off x="1143000" y="4267200"/>
            <a:ext cx="2938463" cy="2100263"/>
            <a:chOff x="864" y="2592"/>
            <a:chExt cx="1851" cy="1323"/>
          </a:xfrm>
        </p:grpSpPr>
        <p:sp>
          <p:nvSpPr>
            <p:cNvPr id="385029" name="椭圆 385028"/>
            <p:cNvSpPr/>
            <p:nvPr/>
          </p:nvSpPr>
          <p:spPr>
            <a:xfrm>
              <a:off x="1392" y="2592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B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5030" name="椭圆 385029"/>
            <p:cNvSpPr/>
            <p:nvPr/>
          </p:nvSpPr>
          <p:spPr>
            <a:xfrm>
              <a:off x="1943" y="3058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5031" name="矩形 385030"/>
            <p:cNvSpPr/>
            <p:nvPr/>
          </p:nvSpPr>
          <p:spPr>
            <a:xfrm>
              <a:off x="864" y="3024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5032" name="矩形 385031"/>
            <p:cNvSpPr/>
            <p:nvPr/>
          </p:nvSpPr>
          <p:spPr>
            <a:xfrm>
              <a:off x="1488" y="360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5033" name="矩形 385032"/>
            <p:cNvSpPr/>
            <p:nvPr/>
          </p:nvSpPr>
          <p:spPr>
            <a:xfrm>
              <a:off x="2400" y="360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E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85034" name="直接箭头连接符 385033"/>
            <p:cNvCxnSpPr>
              <a:stCxn id="385033" idx="0"/>
              <a:endCxn id="385030" idx="5"/>
            </p:cNvCxnSpPr>
            <p:nvPr/>
          </p:nvCxnSpPr>
          <p:spPr>
            <a:xfrm flipH="1" flipV="1">
              <a:off x="2213" y="3333"/>
              <a:ext cx="345" cy="26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5035" name="直接箭头连接符 385034"/>
            <p:cNvCxnSpPr>
              <a:stCxn id="385032" idx="0"/>
              <a:endCxn id="385030" idx="3"/>
            </p:cNvCxnSpPr>
            <p:nvPr/>
          </p:nvCxnSpPr>
          <p:spPr>
            <a:xfrm flipV="1">
              <a:off x="1646" y="3333"/>
              <a:ext cx="343" cy="26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5036" name="直接箭头连接符 385035"/>
            <p:cNvCxnSpPr>
              <a:stCxn id="385031" idx="0"/>
              <a:endCxn id="385029" idx="3"/>
            </p:cNvCxnSpPr>
            <p:nvPr/>
          </p:nvCxnSpPr>
          <p:spPr>
            <a:xfrm flipV="1">
              <a:off x="1022" y="2867"/>
              <a:ext cx="416" cy="15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5037" name="直接箭头连接符 385036"/>
            <p:cNvCxnSpPr>
              <a:stCxn id="385030" idx="0"/>
              <a:endCxn id="385029" idx="5"/>
            </p:cNvCxnSpPr>
            <p:nvPr/>
          </p:nvCxnSpPr>
          <p:spPr>
            <a:xfrm flipH="1" flipV="1">
              <a:off x="1662" y="2867"/>
              <a:ext cx="439" cy="18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85038" name="组合 385037"/>
          <p:cNvGrpSpPr/>
          <p:nvPr/>
        </p:nvGrpSpPr>
        <p:grpSpPr>
          <a:xfrm>
            <a:off x="3921125" y="1771650"/>
            <a:ext cx="4765675" cy="4416425"/>
            <a:chOff x="2470" y="1116"/>
            <a:chExt cx="3002" cy="2782"/>
          </a:xfrm>
        </p:grpSpPr>
        <p:grpSp>
          <p:nvGrpSpPr>
            <p:cNvPr id="385039" name="组合 385038"/>
            <p:cNvGrpSpPr/>
            <p:nvPr/>
          </p:nvGrpSpPr>
          <p:grpSpPr>
            <a:xfrm>
              <a:off x="3204" y="1152"/>
              <a:ext cx="768" cy="384"/>
              <a:chOff x="3840" y="960"/>
              <a:chExt cx="768" cy="384"/>
            </a:xfrm>
          </p:grpSpPr>
          <p:sp>
            <p:nvSpPr>
              <p:cNvPr id="385040" name="圆角矩形 385039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41" name="矩形 385040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42" name="直接连接符 385041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85043" name="组合 385042"/>
            <p:cNvGrpSpPr/>
            <p:nvPr/>
          </p:nvGrpSpPr>
          <p:grpSpPr>
            <a:xfrm>
              <a:off x="2506" y="2112"/>
              <a:ext cx="768" cy="384"/>
              <a:chOff x="3840" y="960"/>
              <a:chExt cx="768" cy="384"/>
            </a:xfrm>
          </p:grpSpPr>
          <p:sp>
            <p:nvSpPr>
              <p:cNvPr id="385044" name="圆角矩形 385043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45" name="矩形 385044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46" name="直接连接符 385045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5047" name="文本框 385046"/>
            <p:cNvSpPr txBox="1"/>
            <p:nvPr/>
          </p:nvSpPr>
          <p:spPr>
            <a:xfrm>
              <a:off x="2470" y="217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85048" name="文本框 385047"/>
            <p:cNvSpPr txBox="1"/>
            <p:nvPr/>
          </p:nvSpPr>
          <p:spPr>
            <a:xfrm>
              <a:off x="3052" y="217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grpSp>
          <p:nvGrpSpPr>
            <p:cNvPr id="385049" name="组合 385048"/>
            <p:cNvGrpSpPr/>
            <p:nvPr/>
          </p:nvGrpSpPr>
          <p:grpSpPr>
            <a:xfrm>
              <a:off x="3924" y="2112"/>
              <a:ext cx="768" cy="384"/>
              <a:chOff x="3840" y="960"/>
              <a:chExt cx="768" cy="384"/>
            </a:xfrm>
          </p:grpSpPr>
          <p:sp>
            <p:nvSpPr>
              <p:cNvPr id="385050" name="圆角矩形 385049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51" name="矩形 385050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52" name="直接连接符 385051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85053" name="组合 385052"/>
            <p:cNvGrpSpPr/>
            <p:nvPr/>
          </p:nvGrpSpPr>
          <p:grpSpPr>
            <a:xfrm>
              <a:off x="3204" y="3072"/>
              <a:ext cx="768" cy="384"/>
              <a:chOff x="3840" y="960"/>
              <a:chExt cx="768" cy="384"/>
            </a:xfrm>
          </p:grpSpPr>
          <p:sp>
            <p:nvSpPr>
              <p:cNvPr id="385054" name="圆角矩形 385053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55" name="矩形 385054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56" name="直接连接符 385055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5057" name="文本框 385056"/>
            <p:cNvSpPr txBox="1"/>
            <p:nvPr/>
          </p:nvSpPr>
          <p:spPr>
            <a:xfrm>
              <a:off x="3168" y="313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85058" name="文本框 385057"/>
            <p:cNvSpPr txBox="1"/>
            <p:nvPr/>
          </p:nvSpPr>
          <p:spPr>
            <a:xfrm>
              <a:off x="3750" y="313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grpSp>
          <p:nvGrpSpPr>
            <p:cNvPr id="385059" name="组合 385058"/>
            <p:cNvGrpSpPr/>
            <p:nvPr/>
          </p:nvGrpSpPr>
          <p:grpSpPr>
            <a:xfrm>
              <a:off x="4678" y="3072"/>
              <a:ext cx="768" cy="384"/>
              <a:chOff x="3840" y="960"/>
              <a:chExt cx="768" cy="384"/>
            </a:xfrm>
          </p:grpSpPr>
          <p:sp>
            <p:nvSpPr>
              <p:cNvPr id="385060" name="圆角矩形 385059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61" name="矩形 385060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62" name="直接连接符 385061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5063" name="文本框 385062"/>
            <p:cNvSpPr txBox="1"/>
            <p:nvPr/>
          </p:nvSpPr>
          <p:spPr>
            <a:xfrm>
              <a:off x="4642" y="313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85064" name="文本框 385063"/>
            <p:cNvSpPr txBox="1"/>
            <p:nvPr/>
          </p:nvSpPr>
          <p:spPr>
            <a:xfrm>
              <a:off x="5224" y="313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grpSp>
          <p:nvGrpSpPr>
            <p:cNvPr id="385065" name="组合 385064"/>
            <p:cNvGrpSpPr/>
            <p:nvPr/>
          </p:nvGrpSpPr>
          <p:grpSpPr>
            <a:xfrm>
              <a:off x="3504" y="1440"/>
              <a:ext cx="210" cy="538"/>
              <a:chOff x="3504" y="1440"/>
              <a:chExt cx="210" cy="538"/>
            </a:xfrm>
          </p:grpSpPr>
          <p:sp>
            <p:nvSpPr>
              <p:cNvPr id="385066" name="文本框 385065"/>
              <p:cNvSpPr txBox="1"/>
              <p:nvPr/>
            </p:nvSpPr>
            <p:spPr>
              <a:xfrm>
                <a:off x="3504" y="1728"/>
                <a:ext cx="21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B</a:t>
                </a:r>
                <a:endPara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385067" name="曲线连接符 385066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grpSp>
          <p:nvGrpSpPr>
            <p:cNvPr id="385068" name="组合 385067"/>
            <p:cNvGrpSpPr/>
            <p:nvPr/>
          </p:nvGrpSpPr>
          <p:grpSpPr>
            <a:xfrm>
              <a:off x="2784" y="2400"/>
              <a:ext cx="210" cy="538"/>
              <a:chOff x="3504" y="1440"/>
              <a:chExt cx="210" cy="538"/>
            </a:xfrm>
          </p:grpSpPr>
          <p:sp>
            <p:nvSpPr>
              <p:cNvPr id="385069" name="文本框 385068"/>
              <p:cNvSpPr txBox="1"/>
              <p:nvPr/>
            </p:nvSpPr>
            <p:spPr>
              <a:xfrm>
                <a:off x="3504" y="1728"/>
                <a:ext cx="21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A</a:t>
                </a:r>
                <a:endPara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385070" name="曲线连接符 385069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grpSp>
          <p:nvGrpSpPr>
            <p:cNvPr id="385071" name="组合 385070"/>
            <p:cNvGrpSpPr/>
            <p:nvPr/>
          </p:nvGrpSpPr>
          <p:grpSpPr>
            <a:xfrm>
              <a:off x="4217" y="2400"/>
              <a:ext cx="225" cy="538"/>
              <a:chOff x="3497" y="1440"/>
              <a:chExt cx="225" cy="538"/>
            </a:xfrm>
          </p:grpSpPr>
          <p:sp>
            <p:nvSpPr>
              <p:cNvPr id="385072" name="文本框 385071"/>
              <p:cNvSpPr txBox="1"/>
              <p:nvPr/>
            </p:nvSpPr>
            <p:spPr>
              <a:xfrm>
                <a:off x="3497" y="1728"/>
                <a:ext cx="22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D</a:t>
                </a:r>
                <a:endPara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385073" name="曲线连接符 385072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grpSp>
          <p:nvGrpSpPr>
            <p:cNvPr id="385074" name="组合 385073"/>
            <p:cNvGrpSpPr/>
            <p:nvPr/>
          </p:nvGrpSpPr>
          <p:grpSpPr>
            <a:xfrm>
              <a:off x="3492" y="3360"/>
              <a:ext cx="210" cy="538"/>
              <a:chOff x="3504" y="1440"/>
              <a:chExt cx="210" cy="538"/>
            </a:xfrm>
          </p:grpSpPr>
          <p:sp>
            <p:nvSpPr>
              <p:cNvPr id="385075" name="文本框 385074"/>
              <p:cNvSpPr txBox="1"/>
              <p:nvPr/>
            </p:nvSpPr>
            <p:spPr>
              <a:xfrm>
                <a:off x="3504" y="1728"/>
                <a:ext cx="21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C</a:t>
                </a:r>
                <a:endPara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385076" name="曲线连接符 385075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grpSp>
          <p:nvGrpSpPr>
            <p:cNvPr id="385077" name="组合 385076"/>
            <p:cNvGrpSpPr/>
            <p:nvPr/>
          </p:nvGrpSpPr>
          <p:grpSpPr>
            <a:xfrm>
              <a:off x="4962" y="3360"/>
              <a:ext cx="206" cy="538"/>
              <a:chOff x="3506" y="1440"/>
              <a:chExt cx="206" cy="538"/>
            </a:xfrm>
          </p:grpSpPr>
          <p:sp>
            <p:nvSpPr>
              <p:cNvPr id="385078" name="文本框 385077"/>
              <p:cNvSpPr txBox="1"/>
              <p:nvPr/>
            </p:nvSpPr>
            <p:spPr>
              <a:xfrm>
                <a:off x="3506" y="1728"/>
                <a:ext cx="20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E</a:t>
                </a:r>
                <a:endPara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385079" name="曲线连接符 385078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sp>
          <p:nvSpPr>
            <p:cNvPr id="385080" name="任意多边形 385079"/>
            <p:cNvSpPr/>
            <p:nvPr/>
          </p:nvSpPr>
          <p:spPr>
            <a:xfrm>
              <a:off x="2792" y="1536"/>
              <a:ext cx="720" cy="672"/>
            </a:xfrm>
            <a:custGeom>
              <a:avLst/>
              <a:gdLst/>
              <a:ahLst/>
              <a:cxnLst/>
              <a:rect l="0" t="0" r="0" b="0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1" name="任意多边形 385080"/>
            <p:cNvSpPr/>
            <p:nvPr/>
          </p:nvSpPr>
          <p:spPr>
            <a:xfrm flipH="1">
              <a:off x="3684" y="1536"/>
              <a:ext cx="720" cy="672"/>
            </a:xfrm>
            <a:custGeom>
              <a:avLst/>
              <a:gdLst/>
              <a:ahLst/>
              <a:cxnLst/>
              <a:rect l="0" t="0" r="0" b="0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2" name="任意多边形 385081"/>
            <p:cNvSpPr/>
            <p:nvPr/>
          </p:nvSpPr>
          <p:spPr>
            <a:xfrm flipH="1">
              <a:off x="4416" y="2496"/>
              <a:ext cx="720" cy="672"/>
            </a:xfrm>
            <a:custGeom>
              <a:avLst/>
              <a:gdLst/>
              <a:ahLst/>
              <a:cxnLst/>
              <a:rect l="0" t="0" r="0" b="0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3" name="任意多边形 385082"/>
            <p:cNvSpPr/>
            <p:nvPr/>
          </p:nvSpPr>
          <p:spPr>
            <a:xfrm>
              <a:off x="3504" y="2496"/>
              <a:ext cx="720" cy="672"/>
            </a:xfrm>
            <a:custGeom>
              <a:avLst/>
              <a:gdLst/>
              <a:ahLst/>
              <a:cxnLst/>
              <a:rect l="0" t="0" r="0" b="0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4" name="任意多边形 385083"/>
            <p:cNvSpPr/>
            <p:nvPr/>
          </p:nvSpPr>
          <p:spPr>
            <a:xfrm>
              <a:off x="2589" y="1338"/>
              <a:ext cx="699" cy="762"/>
            </a:xfrm>
            <a:custGeom>
              <a:avLst/>
              <a:gdLst/>
              <a:ahLst/>
              <a:cxnLst/>
              <a:rect l="0" t="0" r="0" b="0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5" name="任意多边形 385084"/>
            <p:cNvSpPr/>
            <p:nvPr/>
          </p:nvSpPr>
          <p:spPr>
            <a:xfrm flipH="1">
              <a:off x="3888" y="1344"/>
              <a:ext cx="768" cy="762"/>
            </a:xfrm>
            <a:custGeom>
              <a:avLst/>
              <a:gdLst/>
              <a:ahLst/>
              <a:cxnLst/>
              <a:rect l="0" t="0" r="0" b="0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6" name="任意多边形 385085"/>
            <p:cNvSpPr/>
            <p:nvPr/>
          </p:nvSpPr>
          <p:spPr>
            <a:xfrm flipH="1">
              <a:off x="4608" y="2304"/>
              <a:ext cx="768" cy="762"/>
            </a:xfrm>
            <a:custGeom>
              <a:avLst/>
              <a:gdLst/>
              <a:ahLst/>
              <a:cxnLst/>
              <a:rect l="0" t="0" r="0" b="0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7" name="任意多边形 385086"/>
            <p:cNvSpPr/>
            <p:nvPr/>
          </p:nvSpPr>
          <p:spPr>
            <a:xfrm>
              <a:off x="3312" y="2304"/>
              <a:ext cx="699" cy="762"/>
            </a:xfrm>
            <a:custGeom>
              <a:avLst/>
              <a:gdLst/>
              <a:ahLst/>
              <a:cxnLst/>
              <a:rect l="0" t="0" r="0" b="0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8" name="文本框 385087"/>
            <p:cNvSpPr txBox="1"/>
            <p:nvPr/>
          </p:nvSpPr>
          <p:spPr>
            <a:xfrm>
              <a:off x="3462" y="1116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标题 38604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Arithmetic Expression Tree</a:t>
            </a:r>
            <a:endParaRPr lang="en-US" altLang="zh-CN"/>
          </a:p>
        </p:txBody>
      </p:sp>
      <p:sp>
        <p:nvSpPr>
          <p:cNvPr id="386051" name="文本占位符 386050"/>
          <p:cNvSpPr>
            <a:spLocks noGrp="1"/>
          </p:cNvSpPr>
          <p:nvPr>
            <p:ph type="body" idx="1"/>
          </p:nvPr>
        </p:nvSpPr>
        <p:spPr>
          <a:xfrm>
            <a:off x="838200" y="1905000"/>
            <a:ext cx="7772400" cy="16367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000"/>
              <a:t>Binary tree associated with an arithmetic expression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1800"/>
              <a:t>internal nodes: operators  </a:t>
            </a:r>
            <a:r>
              <a:rPr lang="zh-CN" altLang="en-US" sz="1800"/>
              <a:t>操作符</a:t>
            </a:r>
            <a:endParaRPr lang="zh-CN" altLang="en-US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external nodes: operands  </a:t>
            </a:r>
            <a:r>
              <a:rPr lang="zh-CN" altLang="en-US" sz="1800"/>
              <a:t>操作数</a:t>
            </a:r>
            <a:endParaRPr lang="zh-CN" altLang="en-US" sz="1800"/>
          </a:p>
          <a:p>
            <a:pPr>
              <a:lnSpc>
                <a:spcPct val="90000"/>
              </a:lnSpc>
            </a:pPr>
            <a:r>
              <a:rPr lang="en-US" altLang="zh-CN" sz="2000"/>
              <a:t>Example: arithmetic expression tree for the expression (2 </a:t>
            </a:r>
            <a:r>
              <a:rPr lang="en-US" altLang="zh-CN" sz="2000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/>
              <a:t>a </a:t>
            </a:r>
            <a:r>
              <a:rPr lang="en-US" altLang="zh-CN" sz="2000">
                <a:latin typeface="Symbol" panose="05050102010706020507" pitchFamily="18" charset="2"/>
              </a:rPr>
              <a:t>-</a:t>
            </a:r>
            <a:r>
              <a:rPr lang="en-US" altLang="zh-CN" sz="2000"/>
              <a:t> 1) </a:t>
            </a:r>
            <a:r>
              <a:rPr lang="en-US" altLang="zh-CN" sz="2000">
                <a:latin typeface="Symbol" panose="05050102010706020507" pitchFamily="18" charset="2"/>
              </a:rPr>
              <a:t>+</a:t>
            </a:r>
            <a:r>
              <a:rPr lang="en-US" altLang="zh-CN" sz="2000"/>
              <a:t> (3 </a:t>
            </a:r>
            <a:r>
              <a:rPr lang="en-US" altLang="zh-CN" sz="2000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zh-CN" sz="2000"/>
              <a:t>b))</a:t>
            </a:r>
            <a:endParaRPr lang="en-US" altLang="zh-CN" sz="2000"/>
          </a:p>
        </p:txBody>
      </p:sp>
      <p:grpSp>
        <p:nvGrpSpPr>
          <p:cNvPr id="386052" name="组合 386051"/>
          <p:cNvGrpSpPr/>
          <p:nvPr/>
        </p:nvGrpSpPr>
        <p:grpSpPr>
          <a:xfrm>
            <a:off x="2819400" y="4038600"/>
            <a:ext cx="3429000" cy="2286000"/>
            <a:chOff x="2928" y="2256"/>
            <a:chExt cx="2160" cy="1440"/>
          </a:xfrm>
        </p:grpSpPr>
        <p:sp>
          <p:nvSpPr>
            <p:cNvPr id="386053" name="椭圆 386052"/>
            <p:cNvSpPr/>
            <p:nvPr/>
          </p:nvSpPr>
          <p:spPr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+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86054" name="椭圆 386053"/>
            <p:cNvSpPr/>
            <p:nvPr/>
          </p:nvSpPr>
          <p:spPr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386055" name="椭圆 386054"/>
            <p:cNvSpPr/>
            <p:nvPr/>
          </p:nvSpPr>
          <p:spPr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86056" name="椭圆 386055"/>
            <p:cNvSpPr/>
            <p:nvPr/>
          </p:nvSpPr>
          <p:spPr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-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86057" name="矩形 386056"/>
            <p:cNvSpPr/>
            <p:nvPr/>
          </p:nvSpPr>
          <p:spPr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86058" name="矩形 386057"/>
            <p:cNvSpPr/>
            <p:nvPr/>
          </p:nvSpPr>
          <p:spPr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a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86059" name="矩形 386058"/>
            <p:cNvSpPr/>
            <p:nvPr/>
          </p:nvSpPr>
          <p:spPr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86060" name="矩形 386059"/>
            <p:cNvSpPr/>
            <p:nvPr/>
          </p:nvSpPr>
          <p:spPr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3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86061" name="矩形 386060"/>
            <p:cNvSpPr/>
            <p:nvPr/>
          </p:nvSpPr>
          <p:spPr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b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cxnSp>
          <p:nvCxnSpPr>
            <p:cNvPr id="386062" name="直接箭头连接符 386061"/>
            <p:cNvCxnSpPr>
              <a:stCxn id="386053" idx="3"/>
              <a:endCxn id="386055" idx="7"/>
            </p:cNvCxnSpPr>
            <p:nvPr/>
          </p:nvCxnSpPr>
          <p:spPr>
            <a:xfrm flipH="1">
              <a:off x="3373" y="2467"/>
              <a:ext cx="79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3" name="直接箭头连接符 386062"/>
            <p:cNvCxnSpPr>
              <a:stCxn id="386054" idx="1"/>
              <a:endCxn id="386053" idx="5"/>
            </p:cNvCxnSpPr>
            <p:nvPr/>
          </p:nvCxnSpPr>
          <p:spPr>
            <a:xfrm flipH="1" flipV="1">
              <a:off x="4333" y="2467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4" name="直接箭头连接符 386063"/>
            <p:cNvCxnSpPr>
              <a:stCxn id="386061" idx="0"/>
              <a:endCxn id="386054" idx="5"/>
            </p:cNvCxnSpPr>
            <p:nvPr/>
          </p:nvCxnSpPr>
          <p:spPr>
            <a:xfrm flipH="1" flipV="1">
              <a:off x="4813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5" name="直接箭头连接符 386064"/>
            <p:cNvCxnSpPr>
              <a:stCxn id="386060" idx="0"/>
              <a:endCxn id="386054" idx="3"/>
            </p:cNvCxnSpPr>
            <p:nvPr/>
          </p:nvCxnSpPr>
          <p:spPr>
            <a:xfrm flipV="1">
              <a:off x="448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6" name="直接箭头连接符 386065"/>
            <p:cNvCxnSpPr>
              <a:stCxn id="386059" idx="0"/>
              <a:endCxn id="386056" idx="5"/>
            </p:cNvCxnSpPr>
            <p:nvPr/>
          </p:nvCxnSpPr>
          <p:spPr>
            <a:xfrm flipH="1" flipV="1">
              <a:off x="3853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7" name="直接箭头连接符 386066"/>
            <p:cNvCxnSpPr>
              <a:stCxn id="386058" idx="0"/>
              <a:endCxn id="386056" idx="3"/>
            </p:cNvCxnSpPr>
            <p:nvPr/>
          </p:nvCxnSpPr>
          <p:spPr>
            <a:xfrm flipV="1">
              <a:off x="3528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8" name="直接箭头连接符 386067"/>
            <p:cNvCxnSpPr>
              <a:stCxn id="386057" idx="0"/>
              <a:endCxn id="386055" idx="3"/>
            </p:cNvCxnSpPr>
            <p:nvPr/>
          </p:nvCxnSpPr>
          <p:spPr>
            <a:xfrm flipV="1">
              <a:off x="304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9" name="直接箭头连接符 386068"/>
            <p:cNvCxnSpPr>
              <a:stCxn id="386056" idx="1"/>
              <a:endCxn id="386055" idx="5"/>
            </p:cNvCxnSpPr>
            <p:nvPr/>
          </p:nvCxnSpPr>
          <p:spPr>
            <a:xfrm flipH="1" flipV="1">
              <a:off x="3373" y="2851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标题 387073"/>
          <p:cNvSpPr>
            <a:spLocks noGrp="1"/>
          </p:cNvSpPr>
          <p:nvPr>
            <p:ph type="title"/>
          </p:nvPr>
        </p:nvSpPr>
        <p:spPr>
          <a:xfrm>
            <a:off x="1143000" y="152400"/>
            <a:ext cx="8229600" cy="1219200"/>
          </a:xfrm>
        </p:spPr>
        <p:txBody>
          <a:bodyPr anchor="ctr"/>
          <a:lstStyle/>
          <a:p>
            <a:r>
              <a:rPr lang="en-US" altLang="zh-CN"/>
              <a:t>Decision Tree</a:t>
            </a:r>
            <a:endParaRPr lang="en-US" altLang="zh-CN"/>
          </a:p>
        </p:txBody>
      </p:sp>
      <p:sp>
        <p:nvSpPr>
          <p:cNvPr id="387075" name="文本占位符 387074"/>
          <p:cNvSpPr>
            <a:spLocks noGrp="1"/>
          </p:cNvSpPr>
          <p:nvPr>
            <p:ph type="body" idx="1"/>
          </p:nvPr>
        </p:nvSpPr>
        <p:spPr>
          <a:xfrm>
            <a:off x="838200" y="1706563"/>
            <a:ext cx="7772400" cy="1570037"/>
          </a:xfrm>
        </p:spPr>
        <p:txBody>
          <a:bodyPr/>
          <a:lstStyle/>
          <a:p>
            <a:r>
              <a:rPr lang="en-US" altLang="zh-CN" sz="2000"/>
              <a:t>Binary tree associated with a decision process</a:t>
            </a:r>
            <a:endParaRPr lang="en-US" altLang="zh-CN" sz="2000"/>
          </a:p>
          <a:p>
            <a:pPr lvl="1"/>
            <a:r>
              <a:rPr lang="en-US" altLang="zh-CN" sz="1800"/>
              <a:t>internal nodes: questions with yes/no answer</a:t>
            </a:r>
            <a:endParaRPr lang="en-US" altLang="zh-CN" sz="1800"/>
          </a:p>
          <a:p>
            <a:pPr lvl="1"/>
            <a:r>
              <a:rPr lang="en-US" altLang="zh-CN" sz="1800"/>
              <a:t>external nodes: decisions</a:t>
            </a:r>
            <a:endParaRPr lang="en-US" altLang="zh-CN" sz="1800"/>
          </a:p>
          <a:p>
            <a:r>
              <a:rPr lang="en-US" altLang="zh-CN" sz="2000"/>
              <a:t>Example: dining decision</a:t>
            </a:r>
            <a:endParaRPr lang="en-US" altLang="zh-CN" sz="2000"/>
          </a:p>
        </p:txBody>
      </p:sp>
      <p:sp>
        <p:nvSpPr>
          <p:cNvPr id="387076" name="圆角矩形 387075"/>
          <p:cNvSpPr/>
          <p:nvPr/>
        </p:nvSpPr>
        <p:spPr>
          <a:xfrm>
            <a:off x="3273425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Want a fast meal?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77" name="圆角矩形 387076"/>
          <p:cNvSpPr/>
          <p:nvPr/>
        </p:nvSpPr>
        <p:spPr>
          <a:xfrm>
            <a:off x="1444625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How about coffee?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78" name="圆角矩形 387077"/>
          <p:cNvSpPr/>
          <p:nvPr/>
        </p:nvSpPr>
        <p:spPr>
          <a:xfrm>
            <a:off x="4876800" y="4587875"/>
            <a:ext cx="312737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On expense account?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79" name="矩形 387078"/>
          <p:cNvSpPr/>
          <p:nvPr/>
        </p:nvSpPr>
        <p:spPr>
          <a:xfrm>
            <a:off x="1290638" y="5653088"/>
            <a:ext cx="1512887" cy="476250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Starbucks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80" name="矩形 387079"/>
          <p:cNvSpPr/>
          <p:nvPr/>
        </p:nvSpPr>
        <p:spPr>
          <a:xfrm>
            <a:off x="3200400" y="5653088"/>
            <a:ext cx="1125538" cy="476250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Spike’s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81" name="矩形 387080"/>
          <p:cNvSpPr/>
          <p:nvPr/>
        </p:nvSpPr>
        <p:spPr>
          <a:xfrm>
            <a:off x="4724400" y="5653088"/>
            <a:ext cx="1319213" cy="476250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Al Forno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82" name="矩形 387081"/>
          <p:cNvSpPr/>
          <p:nvPr/>
        </p:nvSpPr>
        <p:spPr>
          <a:xfrm>
            <a:off x="6442075" y="5653088"/>
            <a:ext cx="2000250" cy="476250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Café Paragon</a:t>
            </a:r>
            <a:endParaRPr lang="en-US" altLang="zh-CN">
              <a:latin typeface="Tahoma" panose="020B0604030504040204" pitchFamily="34" charset="0"/>
            </a:endParaRPr>
          </a:p>
        </p:txBody>
      </p:sp>
      <p:cxnSp>
        <p:nvCxnSpPr>
          <p:cNvPr id="387083" name="直接箭头连接符 387082"/>
          <p:cNvCxnSpPr>
            <a:stCxn id="387076" idx="2"/>
            <a:endCxn id="387077" idx="0"/>
          </p:cNvCxnSpPr>
          <p:nvPr/>
        </p:nvCxnSpPr>
        <p:spPr>
          <a:xfrm flipH="1">
            <a:off x="2830513" y="4084638"/>
            <a:ext cx="1787525" cy="49371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4" name="直接箭头连接符 387083"/>
          <p:cNvCxnSpPr>
            <a:stCxn id="387076" idx="2"/>
            <a:endCxn id="387078" idx="0"/>
          </p:cNvCxnSpPr>
          <p:nvPr/>
        </p:nvCxnSpPr>
        <p:spPr>
          <a:xfrm>
            <a:off x="4618038" y="4084638"/>
            <a:ext cx="1822450" cy="49371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5" name="直接箭头连接符 387084"/>
          <p:cNvCxnSpPr>
            <a:stCxn id="387079" idx="0"/>
            <a:endCxn id="387077" idx="2"/>
          </p:cNvCxnSpPr>
          <p:nvPr/>
        </p:nvCxnSpPr>
        <p:spPr>
          <a:xfrm flipV="1">
            <a:off x="2047875" y="5114925"/>
            <a:ext cx="782638" cy="5286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6" name="直接箭头连接符 387085"/>
          <p:cNvCxnSpPr>
            <a:stCxn id="387080" idx="0"/>
            <a:endCxn id="387077" idx="2"/>
          </p:cNvCxnSpPr>
          <p:nvPr/>
        </p:nvCxnSpPr>
        <p:spPr>
          <a:xfrm flipH="1" flipV="1">
            <a:off x="2830513" y="5114925"/>
            <a:ext cx="933450" cy="5286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7" name="直接箭头连接符 387086"/>
          <p:cNvCxnSpPr>
            <a:stCxn id="387081" idx="0"/>
            <a:endCxn id="387078" idx="2"/>
          </p:cNvCxnSpPr>
          <p:nvPr/>
        </p:nvCxnSpPr>
        <p:spPr>
          <a:xfrm flipV="1">
            <a:off x="5384800" y="5114925"/>
            <a:ext cx="1055688" cy="5286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8" name="直接箭头连接符 387087"/>
          <p:cNvCxnSpPr>
            <a:stCxn id="387082" idx="0"/>
            <a:endCxn id="387078" idx="2"/>
          </p:cNvCxnSpPr>
          <p:nvPr/>
        </p:nvCxnSpPr>
        <p:spPr>
          <a:xfrm flipH="1" flipV="1">
            <a:off x="6440488" y="5114925"/>
            <a:ext cx="1001712" cy="5286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87089" name="文本框 387088"/>
          <p:cNvSpPr txBox="1"/>
          <p:nvPr/>
        </p:nvSpPr>
        <p:spPr>
          <a:xfrm>
            <a:off x="2859088" y="4098925"/>
            <a:ext cx="57626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Yes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87090" name="文本框 387089"/>
          <p:cNvSpPr txBox="1"/>
          <p:nvPr/>
        </p:nvSpPr>
        <p:spPr>
          <a:xfrm>
            <a:off x="5986463" y="4097338"/>
            <a:ext cx="492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No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87091" name="文本框 387090"/>
          <p:cNvSpPr txBox="1"/>
          <p:nvPr/>
        </p:nvSpPr>
        <p:spPr>
          <a:xfrm>
            <a:off x="1752600" y="5181600"/>
            <a:ext cx="5762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Yes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87092" name="文本框 387091"/>
          <p:cNvSpPr txBox="1"/>
          <p:nvPr/>
        </p:nvSpPr>
        <p:spPr>
          <a:xfrm>
            <a:off x="3505200" y="5181600"/>
            <a:ext cx="492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No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87093" name="文本框 387092"/>
          <p:cNvSpPr txBox="1"/>
          <p:nvPr/>
        </p:nvSpPr>
        <p:spPr>
          <a:xfrm>
            <a:off x="5105400" y="5181600"/>
            <a:ext cx="5762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Yes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87094" name="文本框 387093"/>
          <p:cNvSpPr txBox="1"/>
          <p:nvPr/>
        </p:nvSpPr>
        <p:spPr>
          <a:xfrm>
            <a:off x="7127875" y="5181600"/>
            <a:ext cx="492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No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矩形 388097"/>
          <p:cNvSpPr/>
          <p:nvPr/>
        </p:nvSpPr>
        <p:spPr>
          <a:xfrm>
            <a:off x="685800" y="571500"/>
            <a:ext cx="8686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 dirty="0">
                <a:ea typeface="PMingLiU" pitchFamily="18" charset="-120"/>
              </a:rPr>
              <a:t>Maximum Number of Nodes in a Binary Tree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388099" name="矩形 388098"/>
          <p:cNvSpPr/>
          <p:nvPr/>
        </p:nvSpPr>
        <p:spPr>
          <a:xfrm>
            <a:off x="685800" y="1981200"/>
            <a:ext cx="7696200" cy="37719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TW" sz="2400" dirty="0">
                <a:ea typeface="PMingLiU" pitchFamily="18" charset="-120"/>
              </a:rPr>
              <a:t>The maximum number of nodes on depth </a:t>
            </a:r>
            <a:r>
              <a:rPr lang="en-US" altLang="zh-TW" sz="2400" dirty="0" err="1">
                <a:solidFill>
                  <a:srgbClr val="003399"/>
                </a:solidFill>
                <a:ea typeface="PMingLiU" pitchFamily="18" charset="-120"/>
              </a:rPr>
              <a:t>i</a:t>
            </a:r>
            <a:r>
              <a:rPr lang="en-US" altLang="zh-TW" sz="2400" dirty="0">
                <a:ea typeface="PMingLiU" pitchFamily="18" charset="-120"/>
              </a:rPr>
              <a:t> of a binary tree is </a:t>
            </a:r>
            <a:r>
              <a:rPr lang="en-US" altLang="zh-TW" sz="2400" dirty="0">
                <a:solidFill>
                  <a:srgbClr val="CC3300"/>
                </a:solidFill>
                <a:ea typeface="PMingLiU" pitchFamily="18" charset="-120"/>
              </a:rPr>
              <a:t>2</a:t>
            </a:r>
            <a:r>
              <a:rPr lang="en-US" altLang="zh-TW" sz="2400" baseline="30000" dirty="0">
                <a:solidFill>
                  <a:srgbClr val="CC3300"/>
                </a:solidFill>
                <a:ea typeface="PMingLiU" pitchFamily="18" charset="-120"/>
              </a:rPr>
              <a:t>i</a:t>
            </a:r>
            <a:r>
              <a:rPr lang="en-US" altLang="zh-TW" sz="2400" dirty="0">
                <a:ea typeface="PMingLiU" pitchFamily="18" charset="-120"/>
              </a:rPr>
              <a:t>, </a:t>
            </a:r>
            <a:r>
              <a:rPr lang="en-US" altLang="zh-TW" sz="2400" dirty="0" err="1">
                <a:ea typeface="PMingLiU" pitchFamily="18" charset="-120"/>
              </a:rPr>
              <a:t>i</a:t>
            </a:r>
            <a:r>
              <a:rPr lang="en-US" altLang="zh-TW" sz="2400" dirty="0">
                <a:ea typeface="PMingLiU" pitchFamily="18" charset="-120"/>
              </a:rPr>
              <a:t>&gt;=0.</a:t>
            </a:r>
            <a:endParaRPr lang="en-US" altLang="zh-TW" sz="2400" dirty="0">
              <a:ea typeface="PMingLiU" pitchFamily="18" charset="-120"/>
            </a:endParaRPr>
          </a:p>
          <a:p>
            <a:pPr lvl="0"/>
            <a:endParaRPr lang="en-US" altLang="zh-TW" sz="900" dirty="0">
              <a:ea typeface="PMingLiU" pitchFamily="18" charset="-120"/>
            </a:endParaRPr>
          </a:p>
          <a:p>
            <a:pPr lvl="0"/>
            <a:r>
              <a:rPr lang="en-US" altLang="zh-TW" sz="2400" dirty="0">
                <a:ea typeface="PMingLiU" pitchFamily="18" charset="-120"/>
              </a:rPr>
              <a:t>The maximum nu</a:t>
            </a:r>
            <a:r>
              <a:rPr lang="en-US" altLang="zh-CN" sz="2400" dirty="0">
                <a:ea typeface="PMingLiU" pitchFamily="18" charset="-120"/>
              </a:rPr>
              <a:t>m</a:t>
            </a:r>
            <a:r>
              <a:rPr lang="en-US" altLang="zh-TW" sz="2400" dirty="0">
                <a:ea typeface="PMingLiU" pitchFamily="18" charset="-120"/>
              </a:rPr>
              <a:t>ber of nodes in a binary tree of height </a:t>
            </a:r>
            <a:r>
              <a:rPr lang="en-US" altLang="zh-TW" sz="2400" dirty="0">
                <a:solidFill>
                  <a:srgbClr val="003399"/>
                </a:solidFill>
                <a:ea typeface="PMingLiU" pitchFamily="18" charset="-120"/>
              </a:rPr>
              <a:t>k</a:t>
            </a:r>
            <a:r>
              <a:rPr lang="en-US" altLang="zh-TW" sz="2400" dirty="0">
                <a:ea typeface="PMingLiU" pitchFamily="18" charset="-120"/>
              </a:rPr>
              <a:t> is </a:t>
            </a:r>
            <a:r>
              <a:rPr lang="en-US" altLang="zh-TW" sz="2400" dirty="0">
                <a:solidFill>
                  <a:srgbClr val="CC3300"/>
                </a:solidFill>
                <a:ea typeface="PMingLiU" pitchFamily="18" charset="-120"/>
              </a:rPr>
              <a:t>2</a:t>
            </a:r>
            <a:r>
              <a:rPr lang="en-US" altLang="zh-TW" sz="2400" baseline="30000" dirty="0">
                <a:solidFill>
                  <a:srgbClr val="CC3300"/>
                </a:solidFill>
                <a:ea typeface="PMingLiU" pitchFamily="18" charset="-120"/>
              </a:rPr>
              <a:t>k+1</a:t>
            </a:r>
            <a:r>
              <a:rPr lang="en-US" altLang="zh-TW" sz="2400" dirty="0">
                <a:solidFill>
                  <a:srgbClr val="CC3300"/>
                </a:solidFill>
                <a:ea typeface="PMingLiU" pitchFamily="18" charset="-120"/>
              </a:rPr>
              <a:t>-1</a:t>
            </a:r>
            <a:r>
              <a:rPr lang="en-US" altLang="zh-TW" sz="2400" dirty="0">
                <a:ea typeface="PMingLiU" pitchFamily="18" charset="-120"/>
              </a:rPr>
              <a:t>, k&gt;=0.</a:t>
            </a:r>
            <a:endParaRPr lang="en-US" altLang="zh-TW" sz="2400" dirty="0">
              <a:ea typeface="PMingLiU" pitchFamily="18" charset="-120"/>
            </a:endParaRPr>
          </a:p>
        </p:txBody>
      </p:sp>
      <p:sp>
        <p:nvSpPr>
          <p:cNvPr id="388100" name="文本框 388099"/>
          <p:cNvSpPr txBox="1"/>
          <p:nvPr/>
        </p:nvSpPr>
        <p:spPr>
          <a:xfrm>
            <a:off x="2286000" y="4267200"/>
            <a:ext cx="3579813" cy="15541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3200" b="1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rPr>
              <a:t>Prove by induction.</a:t>
            </a:r>
            <a:br>
              <a:rPr lang="en-US" altLang="zh-TW" sz="3200" b="1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rPr>
            </a:br>
            <a:endParaRPr lang="en-US" altLang="zh-TW" sz="3200" b="1">
              <a:solidFill>
                <a:srgbClr val="CC3300"/>
              </a:solidFill>
              <a:latin typeface="Times New Roman" panose="02020603050405020304" pitchFamily="18" charset="0"/>
              <a:ea typeface="PMingLiU" pitchFamily="18" charset="-120"/>
            </a:endParaRPr>
          </a:p>
          <a:p>
            <a:endParaRPr lang="en-US" altLang="zh-TW" sz="3200" b="1">
              <a:solidFill>
                <a:srgbClr val="CC3300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graphicFrame>
        <p:nvGraphicFramePr>
          <p:cNvPr id="388101" name="对象 388100"/>
          <p:cNvGraphicFramePr/>
          <p:nvPr/>
        </p:nvGraphicFramePr>
        <p:xfrm>
          <a:off x="3276600" y="4876800"/>
          <a:ext cx="21590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926465" imgH="431800" progId="Equation.3">
                  <p:embed/>
                </p:oleObj>
              </mc:Choice>
              <mc:Fallback>
                <p:oleObj name="" r:id="rId3" imgW="926465" imgH="431800" progId="Equation.3">
                  <p:embed/>
                  <p:pic>
                    <p:nvPicPr>
                      <p:cNvPr id="0" name="对象 388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4876800"/>
                        <a:ext cx="2159000" cy="1004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矩形 389121"/>
          <p:cNvSpPr/>
          <p:nvPr/>
        </p:nvSpPr>
        <p:spPr>
          <a:xfrm>
            <a:off x="1123950" y="152400"/>
            <a:ext cx="8020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 sz="3200">
                <a:ea typeface="PMingLiU" pitchFamily="18" charset="-120"/>
              </a:rPr>
              <a:t>Relations between Number of</a:t>
            </a:r>
            <a:br>
              <a:rPr lang="en-US" altLang="zh-TW" sz="3200">
                <a:ea typeface="PMingLiU" pitchFamily="18" charset="-120"/>
              </a:rPr>
            </a:br>
            <a:r>
              <a:rPr lang="en-US" altLang="zh-TW" sz="3200">
                <a:ea typeface="PMingLiU" pitchFamily="18" charset="-120"/>
              </a:rPr>
              <a:t>Leaf Nodes and Nodes of Degree 2</a:t>
            </a:r>
            <a:endParaRPr lang="en-US" altLang="zh-TW" sz="3600">
              <a:ea typeface="PMingLiU" pitchFamily="18" charset="-120"/>
            </a:endParaRPr>
          </a:p>
        </p:txBody>
      </p:sp>
      <p:sp>
        <p:nvSpPr>
          <p:cNvPr id="389123" name="矩形 389122"/>
          <p:cNvSpPr/>
          <p:nvPr/>
        </p:nvSpPr>
        <p:spPr>
          <a:xfrm>
            <a:off x="609600" y="1828800"/>
            <a:ext cx="7543800" cy="4572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>
              <a:buNone/>
            </a:pPr>
            <a:r>
              <a:rPr lang="en-US" altLang="zh-TW" sz="2000" i="1">
                <a:ea typeface="PMingLiU" pitchFamily="18" charset="-120"/>
              </a:rPr>
              <a:t>    </a:t>
            </a:r>
            <a:r>
              <a:rPr lang="en-US" altLang="zh-TW" sz="2000">
                <a:ea typeface="PMingLiU" pitchFamily="18" charset="-120"/>
              </a:rPr>
              <a:t>For any nonempty binary tree, T, if </a:t>
            </a:r>
            <a:r>
              <a:rPr lang="en-US" altLang="zh-TW" sz="2000">
                <a:solidFill>
                  <a:srgbClr val="003399"/>
                </a:solidFill>
                <a:ea typeface="PMingLiU" pitchFamily="18" charset="-120"/>
              </a:rPr>
              <a:t>n</a:t>
            </a:r>
            <a:r>
              <a:rPr lang="en-US" altLang="zh-TW" sz="1400">
                <a:solidFill>
                  <a:srgbClr val="003399"/>
                </a:solidFill>
                <a:ea typeface="PMingLiU" pitchFamily="18" charset="-120"/>
              </a:rPr>
              <a:t>0</a:t>
            </a:r>
            <a:r>
              <a:rPr lang="en-US" altLang="zh-TW" sz="2000">
                <a:ea typeface="PMingLiU" pitchFamily="18" charset="-120"/>
              </a:rPr>
              <a:t> is the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number of leaf nodes and </a:t>
            </a:r>
            <a:r>
              <a:rPr lang="en-US" altLang="zh-TW" sz="2000">
                <a:solidFill>
                  <a:srgbClr val="003399"/>
                </a:solidFill>
                <a:ea typeface="PMingLiU" pitchFamily="18" charset="-120"/>
              </a:rPr>
              <a:t>n</a:t>
            </a:r>
            <a:r>
              <a:rPr lang="en-US" altLang="zh-TW" sz="1400">
                <a:solidFill>
                  <a:srgbClr val="003399"/>
                </a:solidFill>
                <a:ea typeface="PMingLiU" pitchFamily="18" charset="-120"/>
              </a:rPr>
              <a:t>2</a:t>
            </a:r>
            <a:r>
              <a:rPr lang="en-US" altLang="zh-TW" sz="2000">
                <a:ea typeface="PMingLiU" pitchFamily="18" charset="-120"/>
              </a:rPr>
              <a:t> the number of nodes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of degree 2, then </a:t>
            </a:r>
            <a:r>
              <a:rPr lang="en-US" altLang="zh-TW" sz="2000">
                <a:solidFill>
                  <a:srgbClr val="CC3300"/>
                </a:solidFill>
                <a:ea typeface="PMingLiU" pitchFamily="18" charset="-120"/>
              </a:rPr>
              <a:t>n</a:t>
            </a:r>
            <a:r>
              <a:rPr lang="en-US" altLang="zh-TW" sz="1400">
                <a:solidFill>
                  <a:srgbClr val="CC3300"/>
                </a:solidFill>
                <a:ea typeface="PMingLiU" pitchFamily="18" charset="-120"/>
              </a:rPr>
              <a:t>0</a:t>
            </a:r>
            <a:r>
              <a:rPr lang="en-US" altLang="zh-TW" sz="2000">
                <a:solidFill>
                  <a:srgbClr val="CC3300"/>
                </a:solidFill>
                <a:ea typeface="PMingLiU" pitchFamily="18" charset="-120"/>
              </a:rPr>
              <a:t>=n</a:t>
            </a:r>
            <a:r>
              <a:rPr lang="en-US" altLang="zh-TW" sz="1400">
                <a:solidFill>
                  <a:srgbClr val="CC3300"/>
                </a:solidFill>
                <a:ea typeface="PMingLiU" pitchFamily="18" charset="-120"/>
              </a:rPr>
              <a:t>2</a:t>
            </a:r>
            <a:r>
              <a:rPr lang="en-US" altLang="zh-TW" sz="2000">
                <a:solidFill>
                  <a:srgbClr val="CC3300"/>
                </a:solidFill>
                <a:ea typeface="PMingLiU" pitchFamily="18" charset="-120"/>
              </a:rPr>
              <a:t>+1</a:t>
            </a:r>
            <a:endParaRPr lang="en-US" altLang="zh-TW" sz="2000">
              <a:solidFill>
                <a:srgbClr val="CC3300"/>
              </a:solidFill>
              <a:ea typeface="PMingLiU" pitchFamily="18" charset="-120"/>
            </a:endParaRPr>
          </a:p>
          <a:p>
            <a:pPr lvl="0">
              <a:buNone/>
            </a:pPr>
            <a:endParaRPr lang="en-US" altLang="zh-TW" sz="10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2000">
                <a:ea typeface="PMingLiU" pitchFamily="18" charset="-120"/>
              </a:rPr>
              <a:t> </a:t>
            </a:r>
            <a:r>
              <a:rPr lang="en-US" altLang="zh-TW" sz="1800" b="1" i="1">
                <a:ea typeface="PMingLiU" pitchFamily="18" charset="-120"/>
              </a:rPr>
              <a:t>PROOF</a:t>
            </a:r>
            <a:r>
              <a:rPr lang="en-US" altLang="zh-TW" sz="1800" i="1">
                <a:solidFill>
                  <a:srgbClr val="006600"/>
                </a:solidFill>
                <a:ea typeface="PMingLiU" pitchFamily="18" charset="-120"/>
              </a:rPr>
              <a:t>:</a:t>
            </a:r>
            <a:endParaRPr lang="en-US" altLang="zh-TW" sz="1800" i="1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>
                <a:ea typeface="PMingLiU" pitchFamily="18" charset="-120"/>
              </a:rPr>
              <a:t>    Let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800">
                <a:ea typeface="PMingLiU" pitchFamily="18" charset="-120"/>
              </a:rPr>
              <a:t> and </a:t>
            </a:r>
            <a:r>
              <a:rPr lang="en-US" altLang="zh-TW" sz="1800" i="1">
                <a:ea typeface="PMingLiU" pitchFamily="18" charset="-120"/>
              </a:rPr>
              <a:t>B</a:t>
            </a:r>
            <a:r>
              <a:rPr lang="en-US" altLang="zh-TW" sz="1800">
                <a:ea typeface="PMingLiU" pitchFamily="18" charset="-120"/>
              </a:rPr>
              <a:t> denote the total number of nodes and branches in </a:t>
            </a:r>
            <a:r>
              <a:rPr lang="en-US" altLang="zh-TW" sz="1800" i="1">
                <a:ea typeface="PMingLiU" pitchFamily="18" charset="-120"/>
              </a:rPr>
              <a:t>T</a:t>
            </a:r>
            <a:r>
              <a:rPr lang="en-US" altLang="zh-TW" sz="1800">
                <a:ea typeface="PMingLiU" pitchFamily="18" charset="-120"/>
              </a:rPr>
              <a:t>.</a:t>
            </a:r>
            <a:endParaRPr lang="en-US" altLang="zh-TW" sz="18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>
                <a:ea typeface="PMingLiU" pitchFamily="18" charset="-120"/>
              </a:rPr>
              <a:t>    Let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0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1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2</a:t>
            </a:r>
            <a:r>
              <a:rPr lang="en-US" altLang="zh-TW" sz="1800">
                <a:ea typeface="PMingLiU" pitchFamily="18" charset="-120"/>
              </a:rPr>
              <a:t> represent the nodes with no children, single child, and two children respectively.</a:t>
            </a:r>
            <a:endParaRPr lang="en-US" altLang="zh-TW" sz="18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 i="1">
                <a:ea typeface="PMingLiU" pitchFamily="18" charset="-120"/>
              </a:rPr>
              <a:t>                                 </a:t>
            </a:r>
            <a:r>
              <a:rPr lang="en-US" altLang="zh-TW" sz="1800">
                <a:ea typeface="PMingLiU" pitchFamily="18" charset="-120"/>
              </a:rPr>
              <a:t> </a:t>
            </a:r>
            <a:endParaRPr lang="en-US" altLang="zh-TW" sz="18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>
                <a:ea typeface="PMingLiU" pitchFamily="18" charset="-120"/>
              </a:rPr>
              <a:t>    </a:t>
            </a:r>
            <a:r>
              <a:rPr lang="en-US" altLang="zh-TW" sz="1800" i="1">
                <a:ea typeface="PMingLiU" pitchFamily="18" charset="-120"/>
              </a:rPr>
              <a:t>B</a:t>
            </a:r>
            <a:r>
              <a:rPr lang="en-US" altLang="zh-TW" sz="1800">
                <a:ea typeface="PMingLiU" pitchFamily="18" charset="-120"/>
              </a:rPr>
              <a:t>+1=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800">
                <a:ea typeface="PMingLiU" pitchFamily="18" charset="-120"/>
              </a:rPr>
              <a:t> </a:t>
            </a:r>
            <a:endParaRPr lang="en-US" altLang="zh-TW" sz="18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>
                <a:ea typeface="PMingLiU" pitchFamily="18" charset="-120"/>
              </a:rPr>
              <a:t>    </a:t>
            </a:r>
            <a:r>
              <a:rPr lang="en-US" altLang="zh-TW" sz="1800" i="1">
                <a:ea typeface="PMingLiU" pitchFamily="18" charset="-120"/>
              </a:rPr>
              <a:t>B</a:t>
            </a:r>
            <a:r>
              <a:rPr lang="en-US" altLang="zh-TW" sz="1800">
                <a:ea typeface="PMingLiU" pitchFamily="18" charset="-120"/>
              </a:rPr>
              <a:t>=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1</a:t>
            </a:r>
            <a:r>
              <a:rPr lang="en-US" altLang="zh-TW" sz="1800">
                <a:ea typeface="PMingLiU" pitchFamily="18" charset="-120"/>
              </a:rPr>
              <a:t>+2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2</a:t>
            </a:r>
            <a:endParaRPr lang="en-US" altLang="zh-TW" sz="18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 i="1">
                <a:ea typeface="PMingLiU" pitchFamily="18" charset="-120"/>
              </a:rPr>
              <a:t>                                 n</a:t>
            </a:r>
            <a:r>
              <a:rPr lang="en-US" altLang="zh-TW" sz="1800">
                <a:ea typeface="PMingLiU" pitchFamily="18" charset="-120"/>
              </a:rPr>
              <a:t>=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0</a:t>
            </a:r>
            <a:r>
              <a:rPr lang="en-US" altLang="zh-TW" sz="1800">
                <a:ea typeface="PMingLiU" pitchFamily="18" charset="-120"/>
              </a:rPr>
              <a:t>+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1</a:t>
            </a:r>
            <a:r>
              <a:rPr lang="en-US" altLang="zh-TW" sz="1800">
                <a:ea typeface="PMingLiU" pitchFamily="18" charset="-120"/>
              </a:rPr>
              <a:t>+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2</a:t>
            </a:r>
            <a:endParaRPr lang="en-US" altLang="zh-TW" sz="1800">
              <a:ea typeface="PMingLiU" pitchFamily="18" charset="-120"/>
            </a:endParaRPr>
          </a:p>
          <a:p>
            <a:pPr lvl="0">
              <a:lnSpc>
                <a:spcPct val="70000"/>
              </a:lnSpc>
              <a:buNone/>
            </a:pPr>
            <a:r>
              <a:rPr lang="en-US" altLang="zh-TW" sz="1800" i="1">
                <a:ea typeface="PMingLiU" pitchFamily="18" charset="-120"/>
              </a:rPr>
              <a:t>    </a:t>
            </a:r>
            <a:endParaRPr lang="en-US" altLang="zh-TW" sz="1800" i="1">
              <a:ea typeface="PMingLiU" pitchFamily="18" charset="-120"/>
            </a:endParaRPr>
          </a:p>
        </p:txBody>
      </p:sp>
      <p:sp>
        <p:nvSpPr>
          <p:cNvPr id="389124" name="右大括号 389123"/>
          <p:cNvSpPr/>
          <p:nvPr/>
        </p:nvSpPr>
        <p:spPr>
          <a:xfrm>
            <a:off x="2438400" y="5486400"/>
            <a:ext cx="152400" cy="533400"/>
          </a:xfrm>
          <a:prstGeom prst="rightBrace">
            <a:avLst>
              <a:gd name="adj1" fmla="val 291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25" name="矩形 389124"/>
          <p:cNvSpPr/>
          <p:nvPr/>
        </p:nvSpPr>
        <p:spPr>
          <a:xfrm>
            <a:off x="2536825" y="5537200"/>
            <a:ext cx="19716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buClrTx/>
            </a:pPr>
            <a:r>
              <a:rPr lang="en-US" altLang="zh-TW" sz="2000">
                <a:latin typeface="Arial" panose="020B0604020202020204" pitchFamily="34" charset="0"/>
                <a:ea typeface="PMingLiU" pitchFamily="18" charset="-120"/>
                <a:sym typeface="Symbol" panose="05050102010706020507" pitchFamily="18" charset="2"/>
              </a:rPr>
              <a:t></a:t>
            </a:r>
            <a:r>
              <a:rPr lang="en-US" altLang="zh-TW" sz="2000">
                <a:latin typeface="Arial" panose="020B0604020202020204" pitchFamily="34" charset="0"/>
                <a:ea typeface="PMingLiU" pitchFamily="18" charset="-120"/>
              </a:rPr>
              <a:t> </a:t>
            </a:r>
            <a:r>
              <a:rPr lang="en-US" altLang="zh-TW" sz="2000" i="1">
                <a:latin typeface="Arial" panose="020B0604020202020204" pitchFamily="34" charset="0"/>
                <a:ea typeface="PMingLiU" pitchFamily="18" charset="-120"/>
              </a:rPr>
              <a:t>n</a:t>
            </a:r>
            <a:r>
              <a:rPr lang="en-US" altLang="zh-TW" sz="2000" baseline="-25000">
                <a:latin typeface="Arial" panose="020B0604020202020204" pitchFamily="34" charset="0"/>
                <a:ea typeface="PMingLiU" pitchFamily="18" charset="-120"/>
              </a:rPr>
              <a:t>1</a:t>
            </a:r>
            <a:r>
              <a:rPr lang="en-US" altLang="zh-TW" sz="2000">
                <a:latin typeface="Arial" panose="020B0604020202020204" pitchFamily="34" charset="0"/>
                <a:ea typeface="PMingLiU" pitchFamily="18" charset="-120"/>
              </a:rPr>
              <a:t>+2</a:t>
            </a:r>
            <a:r>
              <a:rPr lang="en-US" altLang="zh-TW" sz="2000" i="1">
                <a:latin typeface="Arial" panose="020B0604020202020204" pitchFamily="34" charset="0"/>
                <a:ea typeface="PMingLiU" pitchFamily="18" charset="-120"/>
              </a:rPr>
              <a:t>n</a:t>
            </a:r>
            <a:r>
              <a:rPr lang="en-US" altLang="zh-TW" sz="2000" baseline="-25000">
                <a:latin typeface="Arial" panose="020B0604020202020204" pitchFamily="34" charset="0"/>
                <a:ea typeface="PMingLiU" pitchFamily="18" charset="-120"/>
              </a:rPr>
              <a:t>2</a:t>
            </a:r>
            <a:r>
              <a:rPr lang="en-US" altLang="zh-TW" sz="2000">
                <a:latin typeface="Arial" panose="020B0604020202020204" pitchFamily="34" charset="0"/>
                <a:ea typeface="PMingLiU" pitchFamily="18" charset="-120"/>
              </a:rPr>
              <a:t>+1= </a:t>
            </a:r>
            <a:r>
              <a:rPr lang="en-US" altLang="zh-TW" sz="2000" i="1">
                <a:latin typeface="Arial" panose="020B0604020202020204" pitchFamily="34" charset="0"/>
                <a:ea typeface="PMingLiU" pitchFamily="18" charset="-120"/>
              </a:rPr>
              <a:t>n</a:t>
            </a:r>
            <a:endParaRPr lang="en-US" altLang="zh-CN" sz="2000" i="1">
              <a:latin typeface="Arial" panose="020B0604020202020204" pitchFamily="34" charset="0"/>
            </a:endParaRPr>
          </a:p>
        </p:txBody>
      </p:sp>
      <p:sp>
        <p:nvSpPr>
          <p:cNvPr id="389126" name="右大括号 389125"/>
          <p:cNvSpPr/>
          <p:nvPr/>
        </p:nvSpPr>
        <p:spPr>
          <a:xfrm>
            <a:off x="4495800" y="57150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27" name="矩形 389126"/>
          <p:cNvSpPr/>
          <p:nvPr/>
        </p:nvSpPr>
        <p:spPr>
          <a:xfrm>
            <a:off x="4572000" y="5780088"/>
            <a:ext cx="15700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buClrTx/>
            </a:pPr>
            <a:r>
              <a:rPr lang="en-US" altLang="zh-TW" sz="2000">
                <a:latin typeface="Arial" panose="020B0604020202020204" pitchFamily="34" charset="0"/>
                <a:ea typeface="PMingLiU" pitchFamily="18" charset="-120"/>
                <a:sym typeface="Symbol" panose="05050102010706020507" pitchFamily="18" charset="2"/>
              </a:rPr>
              <a:t></a:t>
            </a:r>
            <a:r>
              <a:rPr lang="en-US" altLang="zh-TW" sz="2000">
                <a:latin typeface="Arial" panose="020B0604020202020204" pitchFamily="34" charset="0"/>
                <a:ea typeface="PMingLiU" pitchFamily="18" charset="-120"/>
              </a:rPr>
              <a:t> </a:t>
            </a:r>
            <a:r>
              <a:rPr lang="en-US" altLang="zh-TW" sz="2000" i="1">
                <a:solidFill>
                  <a:srgbClr val="CC3300"/>
                </a:solidFill>
                <a:latin typeface="Arial" panose="020B0604020202020204" pitchFamily="34" charset="0"/>
                <a:ea typeface="PMingLiU" pitchFamily="18" charset="-120"/>
              </a:rPr>
              <a:t>n</a:t>
            </a:r>
            <a:r>
              <a:rPr lang="en-US" altLang="zh-TW" sz="2000">
                <a:solidFill>
                  <a:srgbClr val="CC3300"/>
                </a:solidFill>
                <a:latin typeface="Arial" panose="020B0604020202020204" pitchFamily="34" charset="0"/>
                <a:ea typeface="PMingLiU" pitchFamily="18" charset="-120"/>
              </a:rPr>
              <a:t>0=</a:t>
            </a:r>
            <a:r>
              <a:rPr lang="en-US" altLang="zh-TW" sz="2000" i="1">
                <a:solidFill>
                  <a:srgbClr val="CC3300"/>
                </a:solidFill>
                <a:latin typeface="Arial" panose="020B0604020202020204" pitchFamily="34" charset="0"/>
                <a:ea typeface="PMingLiU" pitchFamily="18" charset="-120"/>
              </a:rPr>
              <a:t>n</a:t>
            </a:r>
            <a:r>
              <a:rPr lang="en-US" altLang="zh-TW" sz="2000">
                <a:solidFill>
                  <a:srgbClr val="CC3300"/>
                </a:solidFill>
                <a:latin typeface="Arial" panose="020B0604020202020204" pitchFamily="34" charset="0"/>
                <a:ea typeface="PMingLiU" pitchFamily="18" charset="-120"/>
              </a:rPr>
              <a:t>2+1</a:t>
            </a:r>
            <a:endParaRPr lang="en-US" altLang="zh-CN" sz="200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标题 390145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72400" cy="762000"/>
          </a:xfrm>
        </p:spPr>
        <p:txBody>
          <a:bodyPr anchor="ctr"/>
          <a:lstStyle/>
          <a:p>
            <a:r>
              <a:rPr lang="en-US" altLang="zh-CN"/>
              <a:t>Full Binary Tree</a:t>
            </a:r>
            <a:endParaRPr lang="en-US" altLang="zh-CN"/>
          </a:p>
        </p:txBody>
      </p:sp>
      <p:sp>
        <p:nvSpPr>
          <p:cNvPr id="390147" name="文本占位符 390146"/>
          <p:cNvSpPr>
            <a:spLocks noGrp="1"/>
          </p:cNvSpPr>
          <p:nvPr>
            <p:ph type="body" idx="1"/>
          </p:nvPr>
        </p:nvSpPr>
        <p:spPr>
          <a:xfrm>
            <a:off x="381000" y="1524000"/>
            <a:ext cx="83058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A full binary tree of a given height </a:t>
            </a:r>
            <a:r>
              <a:rPr lang="en-US" altLang="zh-CN" sz="2400">
                <a:solidFill>
                  <a:schemeClr val="hlink"/>
                </a:solidFill>
              </a:rPr>
              <a:t>k</a:t>
            </a:r>
            <a:r>
              <a:rPr lang="en-US" altLang="zh-CN" sz="2400"/>
              <a:t> has </a:t>
            </a:r>
            <a:r>
              <a:rPr lang="en-US" altLang="zh-CN" sz="2400">
                <a:solidFill>
                  <a:schemeClr val="hlink"/>
                </a:solidFill>
              </a:rPr>
              <a:t>2</a:t>
            </a:r>
            <a:r>
              <a:rPr lang="en-US" altLang="zh-CN" sz="2400" baseline="30000">
                <a:solidFill>
                  <a:schemeClr val="hlink"/>
                </a:solidFill>
              </a:rPr>
              <a:t>k+1</a:t>
            </a:r>
            <a:r>
              <a:rPr lang="en-US" altLang="zh-CN" sz="2400">
                <a:solidFill>
                  <a:schemeClr val="hlink"/>
                </a:solidFill>
              </a:rPr>
              <a:t>–1 </a:t>
            </a:r>
            <a:r>
              <a:rPr lang="en-US" altLang="zh-CN" sz="2400"/>
              <a:t>nodes.</a:t>
            </a:r>
            <a:endParaRPr lang="en-US" altLang="zh-CN" sz="2400"/>
          </a:p>
          <a:p>
            <a:pPr>
              <a:lnSpc>
                <a:spcPct val="90000"/>
              </a:lnSpc>
            </a:pPr>
            <a:endParaRPr lang="en-US" altLang="zh-CN" sz="2400"/>
          </a:p>
        </p:txBody>
      </p:sp>
      <p:grpSp>
        <p:nvGrpSpPr>
          <p:cNvPr id="390148" name="组合 390147"/>
          <p:cNvGrpSpPr/>
          <p:nvPr/>
        </p:nvGrpSpPr>
        <p:grpSpPr>
          <a:xfrm>
            <a:off x="914400" y="2362200"/>
            <a:ext cx="7162800" cy="4160838"/>
            <a:chOff x="576" y="1488"/>
            <a:chExt cx="4512" cy="2621"/>
          </a:xfrm>
        </p:grpSpPr>
        <p:grpSp>
          <p:nvGrpSpPr>
            <p:cNvPr id="390149" name="组合 390148"/>
            <p:cNvGrpSpPr/>
            <p:nvPr/>
          </p:nvGrpSpPr>
          <p:grpSpPr>
            <a:xfrm>
              <a:off x="576" y="1488"/>
              <a:ext cx="3984" cy="2141"/>
              <a:chOff x="576" y="1488"/>
              <a:chExt cx="3984" cy="2141"/>
            </a:xfrm>
          </p:grpSpPr>
          <p:grpSp>
            <p:nvGrpSpPr>
              <p:cNvPr id="390150" name="组合 390149"/>
              <p:cNvGrpSpPr/>
              <p:nvPr/>
            </p:nvGrpSpPr>
            <p:grpSpPr>
              <a:xfrm>
                <a:off x="864" y="2352"/>
                <a:ext cx="3456" cy="768"/>
                <a:chOff x="768" y="2208"/>
                <a:chExt cx="3456" cy="768"/>
              </a:xfrm>
            </p:grpSpPr>
            <p:sp>
              <p:nvSpPr>
                <p:cNvPr id="390151" name="椭圆 390150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52" name="椭圆 390151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53" name="椭圆 390152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54" name="椭圆 390153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55" name="直接连接符 390154"/>
                <p:cNvSpPr/>
                <p:nvPr/>
              </p:nvSpPr>
              <p:spPr>
                <a:xfrm flipH="1">
                  <a:off x="3312" y="2256"/>
                  <a:ext cx="240" cy="43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56" name="直接连接符 390155"/>
                <p:cNvSpPr/>
                <p:nvPr/>
              </p:nvSpPr>
              <p:spPr>
                <a:xfrm>
                  <a:off x="3744" y="2208"/>
                  <a:ext cx="33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57" name="直接连接符 390156"/>
                <p:cNvSpPr/>
                <p:nvPr/>
              </p:nvSpPr>
              <p:spPr>
                <a:xfrm flipH="1">
                  <a:off x="960" y="2208"/>
                  <a:ext cx="528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58" name="直接连接符 390157"/>
                <p:cNvSpPr/>
                <p:nvPr/>
              </p:nvSpPr>
              <p:spPr>
                <a:xfrm>
                  <a:off x="1728" y="2208"/>
                  <a:ext cx="384" cy="5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0159" name="组合 390158"/>
              <p:cNvGrpSpPr/>
              <p:nvPr/>
            </p:nvGrpSpPr>
            <p:grpSpPr>
              <a:xfrm>
                <a:off x="2640" y="1488"/>
                <a:ext cx="240" cy="365"/>
                <a:chOff x="4176" y="1104"/>
                <a:chExt cx="240" cy="365"/>
              </a:xfrm>
            </p:grpSpPr>
            <p:sp>
              <p:nvSpPr>
                <p:cNvPr id="390160" name="椭圆 390159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61" name="文本框 390160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0162" name="组合 390161"/>
              <p:cNvGrpSpPr/>
              <p:nvPr/>
            </p:nvGrpSpPr>
            <p:grpSpPr>
              <a:xfrm>
                <a:off x="1584" y="1680"/>
                <a:ext cx="2256" cy="845"/>
                <a:chOff x="1488" y="1536"/>
                <a:chExt cx="2256" cy="845"/>
              </a:xfrm>
            </p:grpSpPr>
            <p:grpSp>
              <p:nvGrpSpPr>
                <p:cNvPr id="390163" name="组合 390162"/>
                <p:cNvGrpSpPr/>
                <p:nvPr/>
              </p:nvGrpSpPr>
              <p:grpSpPr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0164" name="椭圆 39016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65" name="文本框 39016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66" name="组合 390165"/>
                <p:cNvGrpSpPr/>
                <p:nvPr/>
              </p:nvGrpSpPr>
              <p:grpSpPr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0167" name="椭圆 390166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68" name="文本框 390167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169" name="直接连接符 390168"/>
                <p:cNvSpPr/>
                <p:nvPr/>
              </p:nvSpPr>
              <p:spPr>
                <a:xfrm flipH="1">
                  <a:off x="1680" y="1536"/>
                  <a:ext cx="864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70" name="直接连接符 390169"/>
                <p:cNvSpPr/>
                <p:nvPr/>
              </p:nvSpPr>
              <p:spPr>
                <a:xfrm>
                  <a:off x="2736" y="1584"/>
                  <a:ext cx="81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0171" name="组合 390170"/>
              <p:cNvGrpSpPr/>
              <p:nvPr/>
            </p:nvGrpSpPr>
            <p:grpSpPr>
              <a:xfrm>
                <a:off x="576" y="2976"/>
                <a:ext cx="3984" cy="653"/>
                <a:chOff x="480" y="2832"/>
                <a:chExt cx="3984" cy="653"/>
              </a:xfrm>
            </p:grpSpPr>
            <p:grpSp>
              <p:nvGrpSpPr>
                <p:cNvPr id="390172" name="组合 390171"/>
                <p:cNvGrpSpPr/>
                <p:nvPr/>
              </p:nvGrpSpPr>
              <p:grpSpPr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0173" name="椭圆 390172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74" name="文本框 390173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75" name="组合 390174"/>
                <p:cNvGrpSpPr/>
                <p:nvPr/>
              </p:nvGrpSpPr>
              <p:grpSpPr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0176" name="椭圆 39017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77" name="文本框 390176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178" name="直接连接符 390177"/>
                <p:cNvSpPr/>
                <p:nvPr/>
              </p:nvSpPr>
              <p:spPr>
                <a:xfrm flipH="1">
                  <a:off x="672" y="2880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79" name="直接连接符 390178"/>
                <p:cNvSpPr/>
                <p:nvPr/>
              </p:nvSpPr>
              <p:spPr>
                <a:xfrm>
                  <a:off x="1008" y="2832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0180" name="组合 390179"/>
                <p:cNvGrpSpPr/>
                <p:nvPr/>
              </p:nvGrpSpPr>
              <p:grpSpPr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81" name="椭圆 390180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82" name="文本框 390181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83" name="组合 390182"/>
                <p:cNvGrpSpPr/>
                <p:nvPr/>
              </p:nvGrpSpPr>
              <p:grpSpPr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84" name="椭圆 39018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85" name="文本框 39018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186" name="直接连接符 390185"/>
                <p:cNvSpPr/>
                <p:nvPr/>
              </p:nvSpPr>
              <p:spPr>
                <a:xfrm flipH="1">
                  <a:off x="1968" y="2928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87" name="直接连接符 390186"/>
                <p:cNvSpPr/>
                <p:nvPr/>
              </p:nvSpPr>
              <p:spPr>
                <a:xfrm>
                  <a:off x="2304" y="2880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0188" name="组合 390187"/>
                <p:cNvGrpSpPr/>
                <p:nvPr/>
              </p:nvGrpSpPr>
              <p:grpSpPr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89" name="椭圆 39018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90" name="文本框 390189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91" name="组合 390190"/>
                <p:cNvGrpSpPr/>
                <p:nvPr/>
              </p:nvGrpSpPr>
              <p:grpSpPr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92" name="椭圆 390191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93" name="文本框 390192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94" name="组合 390193"/>
                <p:cNvGrpSpPr/>
                <p:nvPr/>
              </p:nvGrpSpPr>
              <p:grpSpPr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95" name="椭圆 390194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96" name="文本框 39019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97" name="组合 390196"/>
                <p:cNvGrpSpPr/>
                <p:nvPr/>
              </p:nvGrpSpPr>
              <p:grpSpPr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98" name="椭圆 39019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99" name="文本框 39019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200" name="直接连接符 390199"/>
                <p:cNvSpPr/>
                <p:nvPr/>
              </p:nvSpPr>
              <p:spPr>
                <a:xfrm flipH="1">
                  <a:off x="3072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201" name="直接连接符 390200"/>
                <p:cNvSpPr/>
                <p:nvPr/>
              </p:nvSpPr>
              <p:spPr>
                <a:xfrm>
                  <a:off x="3360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202" name="直接连接符 390201"/>
                <p:cNvSpPr/>
                <p:nvPr/>
              </p:nvSpPr>
              <p:spPr>
                <a:xfrm flipH="1">
                  <a:off x="3936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203" name="直接连接符 390202"/>
                <p:cNvSpPr/>
                <p:nvPr/>
              </p:nvSpPr>
              <p:spPr>
                <a:xfrm>
                  <a:off x="4176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</p:grpSp>
        <p:sp>
          <p:nvSpPr>
            <p:cNvPr id="390204" name="文本框 390203"/>
            <p:cNvSpPr txBox="1"/>
            <p:nvPr/>
          </p:nvSpPr>
          <p:spPr>
            <a:xfrm>
              <a:off x="960" y="3744"/>
              <a:ext cx="4128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</a:rPr>
                <a:t>Height </a:t>
              </a: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>
                  <a:latin typeface="Times New Roman" panose="02020603050405020304" pitchFamily="18" charset="0"/>
                </a:rPr>
                <a:t> full binary tree.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标题 391169"/>
          <p:cNvSpPr>
            <a:spLocks noGrp="1"/>
          </p:cNvSpPr>
          <p:nvPr>
            <p:ph type="title"/>
          </p:nvPr>
        </p:nvSpPr>
        <p:spPr>
          <a:xfrm>
            <a:off x="1066800" y="0"/>
            <a:ext cx="8534400" cy="1143000"/>
          </a:xfrm>
        </p:spPr>
        <p:txBody>
          <a:bodyPr anchor="ctr"/>
          <a:lstStyle/>
          <a:p>
            <a:r>
              <a:rPr lang="en-US" altLang="zh-CN" sz="3200"/>
              <a:t>Labeling Nodes In A Full Binary Tree</a:t>
            </a:r>
            <a:endParaRPr lang="en-US" altLang="zh-CN" sz="3200"/>
          </a:p>
        </p:txBody>
      </p:sp>
      <p:sp>
        <p:nvSpPr>
          <p:cNvPr id="391171" name="文本占位符 391170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7772400" cy="1828800"/>
          </a:xfrm>
        </p:spPr>
        <p:txBody>
          <a:bodyPr/>
          <a:lstStyle/>
          <a:p>
            <a:r>
              <a:rPr lang="en-US" altLang="zh-CN"/>
              <a:t>Label the nodes </a:t>
            </a:r>
            <a:r>
              <a:rPr lang="en-US" altLang="zh-CN">
                <a:solidFill>
                  <a:schemeClr val="hlink"/>
                </a:solidFill>
              </a:rPr>
              <a:t>1</a:t>
            </a:r>
            <a:r>
              <a:rPr lang="en-US" altLang="zh-CN"/>
              <a:t> through </a:t>
            </a:r>
            <a:r>
              <a:rPr lang="en-US" altLang="zh-CN">
                <a:solidFill>
                  <a:schemeClr val="hlink"/>
                </a:solidFill>
              </a:rPr>
              <a:t>2</a:t>
            </a:r>
            <a:r>
              <a:rPr lang="en-US" altLang="zh-CN" baseline="30000">
                <a:solidFill>
                  <a:schemeClr val="hlink"/>
                </a:solidFill>
              </a:rPr>
              <a:t>k+1</a:t>
            </a:r>
            <a:r>
              <a:rPr lang="en-US" altLang="zh-CN">
                <a:solidFill>
                  <a:schemeClr val="hlink"/>
                </a:solidFill>
              </a:rPr>
              <a:t> – 1</a:t>
            </a:r>
            <a:r>
              <a:rPr lang="en-US" altLang="zh-CN"/>
              <a:t>. </a:t>
            </a:r>
            <a:endParaRPr lang="en-US" altLang="zh-CN"/>
          </a:p>
          <a:p>
            <a:r>
              <a:rPr lang="en-US" altLang="zh-CN"/>
              <a:t>Label by levels from top to bottom.</a:t>
            </a:r>
            <a:endParaRPr lang="en-US" altLang="zh-CN"/>
          </a:p>
          <a:p>
            <a:r>
              <a:rPr lang="en-US" altLang="zh-CN"/>
              <a:t>Within a level, label from left to right.</a:t>
            </a:r>
            <a:endParaRPr lang="en-US" altLang="zh-CN"/>
          </a:p>
        </p:txBody>
      </p:sp>
      <p:grpSp>
        <p:nvGrpSpPr>
          <p:cNvPr id="391172" name="组合 391171"/>
          <p:cNvGrpSpPr/>
          <p:nvPr/>
        </p:nvGrpSpPr>
        <p:grpSpPr>
          <a:xfrm>
            <a:off x="990600" y="3200400"/>
            <a:ext cx="6324600" cy="3398838"/>
            <a:chOff x="624" y="2016"/>
            <a:chExt cx="3984" cy="2141"/>
          </a:xfrm>
        </p:grpSpPr>
        <p:grpSp>
          <p:nvGrpSpPr>
            <p:cNvPr id="391173" name="组合 391172"/>
            <p:cNvGrpSpPr/>
            <p:nvPr/>
          </p:nvGrpSpPr>
          <p:grpSpPr>
            <a:xfrm>
              <a:off x="912" y="2880"/>
              <a:ext cx="3456" cy="768"/>
              <a:chOff x="768" y="2208"/>
              <a:chExt cx="3456" cy="768"/>
            </a:xfrm>
          </p:grpSpPr>
          <p:sp>
            <p:nvSpPr>
              <p:cNvPr id="391174" name="椭圆 391173"/>
              <p:cNvSpPr/>
              <p:nvPr/>
            </p:nvSpPr>
            <p:spPr>
              <a:xfrm>
                <a:off x="768" y="268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75" name="椭圆 391174"/>
              <p:cNvSpPr/>
              <p:nvPr/>
            </p:nvSpPr>
            <p:spPr>
              <a:xfrm>
                <a:off x="2064" y="273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76" name="椭圆 391175"/>
              <p:cNvSpPr/>
              <p:nvPr/>
            </p:nvSpPr>
            <p:spPr>
              <a:xfrm>
                <a:off x="3168" y="268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77" name="椭圆 391176"/>
              <p:cNvSpPr/>
              <p:nvPr/>
            </p:nvSpPr>
            <p:spPr>
              <a:xfrm>
                <a:off x="3984" y="273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78" name="直接连接符 391177"/>
              <p:cNvSpPr/>
              <p:nvPr/>
            </p:nvSpPr>
            <p:spPr>
              <a:xfrm flipH="1">
                <a:off x="3312" y="2256"/>
                <a:ext cx="240" cy="43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179" name="直接连接符 391178"/>
              <p:cNvSpPr/>
              <p:nvPr/>
            </p:nvSpPr>
            <p:spPr>
              <a:xfrm>
                <a:off x="3744" y="2208"/>
                <a:ext cx="336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180" name="直接连接符 391179"/>
              <p:cNvSpPr/>
              <p:nvPr/>
            </p:nvSpPr>
            <p:spPr>
              <a:xfrm flipH="1">
                <a:off x="960" y="2208"/>
                <a:ext cx="528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181" name="直接连接符 391180"/>
              <p:cNvSpPr/>
              <p:nvPr/>
            </p:nvSpPr>
            <p:spPr>
              <a:xfrm>
                <a:off x="1728" y="2208"/>
                <a:ext cx="384" cy="57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391182" name="组合 391181"/>
            <p:cNvGrpSpPr/>
            <p:nvPr/>
          </p:nvGrpSpPr>
          <p:grpSpPr>
            <a:xfrm>
              <a:off x="2688" y="2016"/>
              <a:ext cx="240" cy="365"/>
              <a:chOff x="4176" y="1104"/>
              <a:chExt cx="240" cy="365"/>
            </a:xfrm>
          </p:grpSpPr>
          <p:sp>
            <p:nvSpPr>
              <p:cNvPr id="391183" name="椭圆 391182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84" name="文本框 391183"/>
              <p:cNvSpPr txBox="1"/>
              <p:nvPr/>
            </p:nvSpPr>
            <p:spPr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sz="32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91185" name="组合 391184"/>
            <p:cNvGrpSpPr/>
            <p:nvPr/>
          </p:nvGrpSpPr>
          <p:grpSpPr>
            <a:xfrm>
              <a:off x="1632" y="2208"/>
              <a:ext cx="2256" cy="845"/>
              <a:chOff x="1488" y="1536"/>
              <a:chExt cx="2256" cy="845"/>
            </a:xfrm>
          </p:grpSpPr>
          <p:grpSp>
            <p:nvGrpSpPr>
              <p:cNvPr id="391186" name="组合 391185"/>
              <p:cNvGrpSpPr/>
              <p:nvPr/>
            </p:nvGrpSpPr>
            <p:grpSpPr>
              <a:xfrm>
                <a:off x="3504" y="2016"/>
                <a:ext cx="240" cy="365"/>
                <a:chOff x="4176" y="1104"/>
                <a:chExt cx="240" cy="365"/>
              </a:xfrm>
            </p:grpSpPr>
            <p:sp>
              <p:nvSpPr>
                <p:cNvPr id="391187" name="椭圆 391186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188" name="文本框 391187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189" name="组合 391188"/>
              <p:cNvGrpSpPr/>
              <p:nvPr/>
            </p:nvGrpSpPr>
            <p:grpSpPr>
              <a:xfrm>
                <a:off x="1488" y="2016"/>
                <a:ext cx="240" cy="365"/>
                <a:chOff x="4176" y="1104"/>
                <a:chExt cx="240" cy="365"/>
              </a:xfrm>
            </p:grpSpPr>
            <p:sp>
              <p:nvSpPr>
                <p:cNvPr id="391190" name="椭圆 391189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191" name="文本框 391190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1192" name="直接连接符 391191"/>
              <p:cNvSpPr/>
              <p:nvPr/>
            </p:nvSpPr>
            <p:spPr>
              <a:xfrm flipH="1">
                <a:off x="1680" y="1536"/>
                <a:ext cx="864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193" name="直接连接符 391192"/>
              <p:cNvSpPr/>
              <p:nvPr/>
            </p:nvSpPr>
            <p:spPr>
              <a:xfrm>
                <a:off x="2736" y="1584"/>
                <a:ext cx="816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391194" name="组合 391193"/>
            <p:cNvGrpSpPr/>
            <p:nvPr/>
          </p:nvGrpSpPr>
          <p:grpSpPr>
            <a:xfrm>
              <a:off x="624" y="3504"/>
              <a:ext cx="3984" cy="653"/>
              <a:chOff x="480" y="2832"/>
              <a:chExt cx="3984" cy="653"/>
            </a:xfrm>
          </p:grpSpPr>
          <p:grpSp>
            <p:nvGrpSpPr>
              <p:cNvPr id="391195" name="组合 391194"/>
              <p:cNvGrpSpPr/>
              <p:nvPr/>
            </p:nvGrpSpPr>
            <p:grpSpPr>
              <a:xfrm>
                <a:off x="480" y="3072"/>
                <a:ext cx="240" cy="365"/>
                <a:chOff x="4176" y="1104"/>
                <a:chExt cx="240" cy="365"/>
              </a:xfrm>
            </p:grpSpPr>
            <p:sp>
              <p:nvSpPr>
                <p:cNvPr id="391196" name="椭圆 391195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197" name="文本框 391196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198" name="组合 391197"/>
              <p:cNvGrpSpPr/>
              <p:nvPr/>
            </p:nvGrpSpPr>
            <p:grpSpPr>
              <a:xfrm>
                <a:off x="1104" y="3072"/>
                <a:ext cx="240" cy="365"/>
                <a:chOff x="4176" y="1104"/>
                <a:chExt cx="240" cy="365"/>
              </a:xfrm>
            </p:grpSpPr>
            <p:sp>
              <p:nvSpPr>
                <p:cNvPr id="391199" name="椭圆 391198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00" name="文本框 391199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1201" name="直接连接符 391200"/>
              <p:cNvSpPr/>
              <p:nvPr/>
            </p:nvSpPr>
            <p:spPr>
              <a:xfrm flipH="1">
                <a:off x="672" y="2880"/>
                <a:ext cx="144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02" name="直接连接符 391201"/>
              <p:cNvSpPr/>
              <p:nvPr/>
            </p:nvSpPr>
            <p:spPr>
              <a:xfrm>
                <a:off x="1008" y="2832"/>
                <a:ext cx="192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grpSp>
            <p:nvGrpSpPr>
              <p:cNvPr id="391203" name="组合 391202"/>
              <p:cNvGrpSpPr/>
              <p:nvPr/>
            </p:nvGrpSpPr>
            <p:grpSpPr>
              <a:xfrm>
                <a:off x="1776" y="3120"/>
                <a:ext cx="240" cy="365"/>
                <a:chOff x="4176" y="1104"/>
                <a:chExt cx="240" cy="365"/>
              </a:xfrm>
            </p:grpSpPr>
            <p:sp>
              <p:nvSpPr>
                <p:cNvPr id="391204" name="椭圆 391203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05" name="文本框 391204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206" name="组合 391205"/>
              <p:cNvGrpSpPr/>
              <p:nvPr/>
            </p:nvGrpSpPr>
            <p:grpSpPr>
              <a:xfrm>
                <a:off x="2400" y="3120"/>
                <a:ext cx="240" cy="365"/>
                <a:chOff x="4176" y="1104"/>
                <a:chExt cx="240" cy="365"/>
              </a:xfrm>
            </p:grpSpPr>
            <p:sp>
              <p:nvSpPr>
                <p:cNvPr id="391207" name="椭圆 391206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08" name="文本框 391207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1209" name="直接连接符 391208"/>
              <p:cNvSpPr/>
              <p:nvPr/>
            </p:nvSpPr>
            <p:spPr>
              <a:xfrm flipH="1">
                <a:off x="1968" y="2928"/>
                <a:ext cx="144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10" name="直接连接符 391209"/>
              <p:cNvSpPr/>
              <p:nvPr/>
            </p:nvSpPr>
            <p:spPr>
              <a:xfrm>
                <a:off x="2304" y="2880"/>
                <a:ext cx="192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grpSp>
            <p:nvGrpSpPr>
              <p:cNvPr id="391211" name="组合 391210"/>
              <p:cNvGrpSpPr/>
              <p:nvPr/>
            </p:nvGrpSpPr>
            <p:grpSpPr>
              <a:xfrm>
                <a:off x="2928" y="3120"/>
                <a:ext cx="240" cy="365"/>
                <a:chOff x="4176" y="1104"/>
                <a:chExt cx="240" cy="365"/>
              </a:xfrm>
            </p:grpSpPr>
            <p:sp>
              <p:nvSpPr>
                <p:cNvPr id="391212" name="椭圆 391211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13" name="文本框 391212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214" name="组合 391213"/>
              <p:cNvGrpSpPr/>
              <p:nvPr/>
            </p:nvGrpSpPr>
            <p:grpSpPr>
              <a:xfrm>
                <a:off x="3360" y="3120"/>
                <a:ext cx="240" cy="365"/>
                <a:chOff x="4176" y="1104"/>
                <a:chExt cx="240" cy="365"/>
              </a:xfrm>
            </p:grpSpPr>
            <p:sp>
              <p:nvSpPr>
                <p:cNvPr id="391215" name="椭圆 391214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16" name="文本框 391215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217" name="组合 391216"/>
              <p:cNvGrpSpPr/>
              <p:nvPr/>
            </p:nvGrpSpPr>
            <p:grpSpPr>
              <a:xfrm>
                <a:off x="3792" y="3120"/>
                <a:ext cx="240" cy="365"/>
                <a:chOff x="4176" y="1104"/>
                <a:chExt cx="240" cy="365"/>
              </a:xfrm>
            </p:grpSpPr>
            <p:sp>
              <p:nvSpPr>
                <p:cNvPr id="391218" name="椭圆 391217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19" name="文本框 391218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220" name="组合 391219"/>
              <p:cNvGrpSpPr/>
              <p:nvPr/>
            </p:nvGrpSpPr>
            <p:grpSpPr>
              <a:xfrm>
                <a:off x="4224" y="3120"/>
                <a:ext cx="240" cy="365"/>
                <a:chOff x="4176" y="1104"/>
                <a:chExt cx="240" cy="365"/>
              </a:xfrm>
            </p:grpSpPr>
            <p:sp>
              <p:nvSpPr>
                <p:cNvPr id="391221" name="椭圆 391220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22" name="文本框 391221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1223" name="直接连接符 391222"/>
              <p:cNvSpPr/>
              <p:nvPr/>
            </p:nvSpPr>
            <p:spPr>
              <a:xfrm flipH="1">
                <a:off x="3072" y="2928"/>
                <a:ext cx="192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24" name="直接连接符 391223"/>
              <p:cNvSpPr/>
              <p:nvPr/>
            </p:nvSpPr>
            <p:spPr>
              <a:xfrm>
                <a:off x="3360" y="2928"/>
                <a:ext cx="96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25" name="直接连接符 391224"/>
              <p:cNvSpPr/>
              <p:nvPr/>
            </p:nvSpPr>
            <p:spPr>
              <a:xfrm flipH="1">
                <a:off x="3936" y="2928"/>
                <a:ext cx="96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26" name="直接连接符 391225"/>
              <p:cNvSpPr/>
              <p:nvPr/>
            </p:nvSpPr>
            <p:spPr>
              <a:xfrm>
                <a:off x="4176" y="2928"/>
                <a:ext cx="192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</p:grpSp>
      <p:sp>
        <p:nvSpPr>
          <p:cNvPr id="391227" name="文本框 391226"/>
          <p:cNvSpPr txBox="1"/>
          <p:nvPr/>
        </p:nvSpPr>
        <p:spPr>
          <a:xfrm>
            <a:off x="4343400" y="32004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28" name="文本框 391227"/>
          <p:cNvSpPr txBox="1"/>
          <p:nvPr/>
        </p:nvSpPr>
        <p:spPr>
          <a:xfrm>
            <a:off x="2667000" y="42672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29" name="文本框 391228"/>
          <p:cNvSpPr txBox="1"/>
          <p:nvPr/>
        </p:nvSpPr>
        <p:spPr>
          <a:xfrm>
            <a:off x="5867400" y="42672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0" name="文本框 391229"/>
          <p:cNvSpPr txBox="1"/>
          <p:nvPr/>
        </p:nvSpPr>
        <p:spPr>
          <a:xfrm>
            <a:off x="1447800" y="52578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4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1" name="文本框 391230"/>
          <p:cNvSpPr txBox="1"/>
          <p:nvPr/>
        </p:nvSpPr>
        <p:spPr>
          <a:xfrm>
            <a:off x="3581400" y="53340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5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2" name="文本框 391231"/>
          <p:cNvSpPr txBox="1"/>
          <p:nvPr/>
        </p:nvSpPr>
        <p:spPr>
          <a:xfrm>
            <a:off x="5334000" y="52578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6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3" name="文本框 391232"/>
          <p:cNvSpPr txBox="1"/>
          <p:nvPr/>
        </p:nvSpPr>
        <p:spPr>
          <a:xfrm>
            <a:off x="6629400" y="53340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7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4" name="文本框 391233"/>
          <p:cNvSpPr txBox="1"/>
          <p:nvPr/>
        </p:nvSpPr>
        <p:spPr>
          <a:xfrm>
            <a:off x="1066800" y="59436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8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5" name="文本框 391234"/>
          <p:cNvSpPr txBox="1"/>
          <p:nvPr/>
        </p:nvSpPr>
        <p:spPr>
          <a:xfrm>
            <a:off x="2057400" y="59436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9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6" name="文本框 391235"/>
          <p:cNvSpPr txBox="1"/>
          <p:nvPr/>
        </p:nvSpPr>
        <p:spPr>
          <a:xfrm>
            <a:off x="29718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7" name="文本框 391236"/>
          <p:cNvSpPr txBox="1"/>
          <p:nvPr/>
        </p:nvSpPr>
        <p:spPr>
          <a:xfrm>
            <a:off x="40386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8" name="文本框 391237"/>
          <p:cNvSpPr txBox="1"/>
          <p:nvPr/>
        </p:nvSpPr>
        <p:spPr>
          <a:xfrm>
            <a:off x="48006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9" name="文本框 391238"/>
          <p:cNvSpPr txBox="1"/>
          <p:nvPr/>
        </p:nvSpPr>
        <p:spPr>
          <a:xfrm>
            <a:off x="54864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40" name="文本框 391239"/>
          <p:cNvSpPr txBox="1"/>
          <p:nvPr/>
        </p:nvSpPr>
        <p:spPr>
          <a:xfrm>
            <a:off x="61722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14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41" name="文本框 391240"/>
          <p:cNvSpPr txBox="1"/>
          <p:nvPr/>
        </p:nvSpPr>
        <p:spPr>
          <a:xfrm>
            <a:off x="68580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15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标题 392193"/>
          <p:cNvSpPr>
            <a:spLocks noGrp="1"/>
          </p:cNvSpPr>
          <p:nvPr>
            <p:ph type="title"/>
          </p:nvPr>
        </p:nvSpPr>
        <p:spPr>
          <a:xfrm>
            <a:off x="647700" y="292735"/>
            <a:ext cx="7772400" cy="914400"/>
          </a:xfrm>
        </p:spPr>
        <p:txBody>
          <a:bodyPr anchor="ctr"/>
          <a:lstStyle/>
          <a:p>
            <a:r>
              <a:rPr lang="en-US" altLang="zh-CN"/>
              <a:t>Node Number Properties </a:t>
            </a:r>
            <a:endParaRPr lang="en-US" altLang="zh-CN"/>
          </a:p>
        </p:txBody>
      </p:sp>
      <p:sp>
        <p:nvSpPr>
          <p:cNvPr id="392195" name="文本占位符 392194"/>
          <p:cNvSpPr>
            <a:spLocks noGrp="1"/>
          </p:cNvSpPr>
          <p:nvPr>
            <p:ph type="body" idx="1"/>
          </p:nvPr>
        </p:nvSpPr>
        <p:spPr>
          <a:xfrm>
            <a:off x="457200" y="5105400"/>
            <a:ext cx="8305800" cy="1524000"/>
          </a:xfrm>
        </p:spPr>
        <p:txBody>
          <a:bodyPr/>
          <a:lstStyle/>
          <a:p>
            <a:r>
              <a:rPr lang="en-US" altLang="zh-CN" sz="2400"/>
              <a:t>Parent of node </a:t>
            </a:r>
            <a:r>
              <a:rPr lang="en-US" altLang="zh-CN" sz="2400">
                <a:solidFill>
                  <a:schemeClr val="hlink"/>
                </a:solidFill>
              </a:rPr>
              <a:t>i</a:t>
            </a:r>
            <a:r>
              <a:rPr lang="en-US" altLang="zh-CN" sz="2400"/>
              <a:t> is node </a:t>
            </a:r>
            <a:r>
              <a:rPr lang="en-US" altLang="zh-CN" sz="2400">
                <a:solidFill>
                  <a:schemeClr val="hlink"/>
                </a:solidFill>
              </a:rPr>
              <a:t>i / 2</a:t>
            </a:r>
            <a:r>
              <a:rPr lang="en-US" altLang="zh-CN" sz="2400"/>
              <a:t>, unless </a:t>
            </a:r>
            <a:r>
              <a:rPr lang="en-US" altLang="zh-CN" sz="2400">
                <a:solidFill>
                  <a:schemeClr val="hlink"/>
                </a:solidFill>
              </a:rPr>
              <a:t>i = 1</a:t>
            </a:r>
            <a:r>
              <a:rPr lang="en-US" altLang="zh-CN" sz="2400"/>
              <a:t>.</a:t>
            </a:r>
            <a:endParaRPr lang="en-US" altLang="zh-CN" sz="2400"/>
          </a:p>
          <a:p>
            <a:r>
              <a:rPr lang="en-US" altLang="zh-CN" sz="2400"/>
              <a:t>Node </a:t>
            </a:r>
            <a:r>
              <a:rPr lang="en-US" altLang="zh-CN" sz="2400">
                <a:solidFill>
                  <a:schemeClr val="hlink"/>
                </a:solidFill>
              </a:rPr>
              <a:t>1</a:t>
            </a:r>
            <a:r>
              <a:rPr lang="en-US" altLang="zh-CN" sz="2400"/>
              <a:t> is the root and has no parent.</a:t>
            </a:r>
            <a:endParaRPr lang="en-US" altLang="zh-CN" sz="2400"/>
          </a:p>
        </p:txBody>
      </p:sp>
      <p:grpSp>
        <p:nvGrpSpPr>
          <p:cNvPr id="392196" name="组合 392195"/>
          <p:cNvGrpSpPr/>
          <p:nvPr/>
        </p:nvGrpSpPr>
        <p:grpSpPr>
          <a:xfrm>
            <a:off x="1295400" y="1554163"/>
            <a:ext cx="6477000" cy="3398837"/>
            <a:chOff x="624" y="960"/>
            <a:chExt cx="4080" cy="2141"/>
          </a:xfrm>
        </p:grpSpPr>
        <p:grpSp>
          <p:nvGrpSpPr>
            <p:cNvPr id="392197" name="组合 392196"/>
            <p:cNvGrpSpPr/>
            <p:nvPr/>
          </p:nvGrpSpPr>
          <p:grpSpPr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392198" name="组合 392197"/>
              <p:cNvGrpSpPr/>
              <p:nvPr/>
            </p:nvGrpSpPr>
            <p:grpSpPr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392199" name="椭圆 392198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2200" name="椭圆 392199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2201" name="椭圆 392200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2202" name="椭圆 392201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2203" name="直接连接符 392202"/>
                <p:cNvSpPr/>
                <p:nvPr/>
              </p:nvSpPr>
              <p:spPr>
                <a:xfrm flipH="1">
                  <a:off x="3312" y="2256"/>
                  <a:ext cx="240" cy="43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04" name="直接连接符 392203"/>
                <p:cNvSpPr/>
                <p:nvPr/>
              </p:nvSpPr>
              <p:spPr>
                <a:xfrm>
                  <a:off x="3744" y="2208"/>
                  <a:ext cx="33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05" name="直接连接符 392204"/>
                <p:cNvSpPr/>
                <p:nvPr/>
              </p:nvSpPr>
              <p:spPr>
                <a:xfrm flipH="1">
                  <a:off x="960" y="2208"/>
                  <a:ext cx="528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06" name="直接连接符 392205"/>
                <p:cNvSpPr/>
                <p:nvPr/>
              </p:nvSpPr>
              <p:spPr>
                <a:xfrm>
                  <a:off x="1728" y="2208"/>
                  <a:ext cx="384" cy="5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2207" name="组合 392206"/>
              <p:cNvGrpSpPr/>
              <p:nvPr/>
            </p:nvGrpSpPr>
            <p:grpSpPr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392208" name="椭圆 392207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2209" name="文本框 392208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2210" name="组合 392209"/>
              <p:cNvGrpSpPr/>
              <p:nvPr/>
            </p:nvGrpSpPr>
            <p:grpSpPr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392211" name="组合 392210"/>
                <p:cNvGrpSpPr/>
                <p:nvPr/>
              </p:nvGrpSpPr>
              <p:grpSpPr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2212" name="椭圆 392211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13" name="文本框 392212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14" name="组合 392213"/>
                <p:cNvGrpSpPr/>
                <p:nvPr/>
              </p:nvGrpSpPr>
              <p:grpSpPr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2215" name="椭圆 392214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16" name="文本框 39221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2217" name="直接连接符 392216"/>
                <p:cNvSpPr/>
                <p:nvPr/>
              </p:nvSpPr>
              <p:spPr>
                <a:xfrm flipH="1">
                  <a:off x="1680" y="1536"/>
                  <a:ext cx="864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18" name="直接连接符 392217"/>
                <p:cNvSpPr/>
                <p:nvPr/>
              </p:nvSpPr>
              <p:spPr>
                <a:xfrm>
                  <a:off x="2736" y="1584"/>
                  <a:ext cx="81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2219" name="组合 392218"/>
              <p:cNvGrpSpPr/>
              <p:nvPr/>
            </p:nvGrpSpPr>
            <p:grpSpPr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392220" name="组合 392219"/>
                <p:cNvGrpSpPr/>
                <p:nvPr/>
              </p:nvGrpSpPr>
              <p:grpSpPr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2221" name="椭圆 392220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22" name="文本框 392221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23" name="组合 392222"/>
                <p:cNvGrpSpPr/>
                <p:nvPr/>
              </p:nvGrpSpPr>
              <p:grpSpPr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2224" name="椭圆 39222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25" name="文本框 39222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2226" name="直接连接符 392225"/>
                <p:cNvSpPr/>
                <p:nvPr/>
              </p:nvSpPr>
              <p:spPr>
                <a:xfrm flipH="1">
                  <a:off x="672" y="2880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27" name="直接连接符 392226"/>
                <p:cNvSpPr/>
                <p:nvPr/>
              </p:nvSpPr>
              <p:spPr>
                <a:xfrm>
                  <a:off x="1008" y="2832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2228" name="组合 392227"/>
                <p:cNvGrpSpPr/>
                <p:nvPr/>
              </p:nvGrpSpPr>
              <p:grpSpPr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29" name="椭圆 39222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30" name="文本框 392229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31" name="组合 392230"/>
                <p:cNvGrpSpPr/>
                <p:nvPr/>
              </p:nvGrpSpPr>
              <p:grpSpPr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32" name="椭圆 392231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33" name="文本框 392232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2234" name="直接连接符 392233"/>
                <p:cNvSpPr/>
                <p:nvPr/>
              </p:nvSpPr>
              <p:spPr>
                <a:xfrm flipH="1">
                  <a:off x="1968" y="2928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35" name="直接连接符 392234"/>
                <p:cNvSpPr/>
                <p:nvPr/>
              </p:nvSpPr>
              <p:spPr>
                <a:xfrm>
                  <a:off x="2304" y="2880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2236" name="组合 392235"/>
                <p:cNvGrpSpPr/>
                <p:nvPr/>
              </p:nvGrpSpPr>
              <p:grpSpPr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37" name="椭圆 392236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38" name="文本框 392237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39" name="组合 392238"/>
                <p:cNvGrpSpPr/>
                <p:nvPr/>
              </p:nvGrpSpPr>
              <p:grpSpPr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40" name="椭圆 392239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41" name="文本框 392240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42" name="组合 392241"/>
                <p:cNvGrpSpPr/>
                <p:nvPr/>
              </p:nvGrpSpPr>
              <p:grpSpPr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43" name="椭圆 392242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44" name="文本框 392243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45" name="组合 392244"/>
                <p:cNvGrpSpPr/>
                <p:nvPr/>
              </p:nvGrpSpPr>
              <p:grpSpPr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46" name="椭圆 39224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47" name="文本框 392246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2248" name="直接连接符 392247"/>
                <p:cNvSpPr/>
                <p:nvPr/>
              </p:nvSpPr>
              <p:spPr>
                <a:xfrm flipH="1">
                  <a:off x="3072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49" name="直接连接符 392248"/>
                <p:cNvSpPr/>
                <p:nvPr/>
              </p:nvSpPr>
              <p:spPr>
                <a:xfrm>
                  <a:off x="3360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50" name="直接连接符 392249"/>
                <p:cNvSpPr/>
                <p:nvPr/>
              </p:nvSpPr>
              <p:spPr>
                <a:xfrm flipH="1">
                  <a:off x="3936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51" name="直接连接符 392250"/>
                <p:cNvSpPr/>
                <p:nvPr/>
              </p:nvSpPr>
              <p:spPr>
                <a:xfrm>
                  <a:off x="4176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</p:grpSp>
        <p:sp>
          <p:nvSpPr>
            <p:cNvPr id="392252" name="文本框 392251"/>
            <p:cNvSpPr txBox="1"/>
            <p:nvPr/>
          </p:nvSpPr>
          <p:spPr>
            <a:xfrm>
              <a:off x="2736" y="960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3" name="文本框 392252"/>
            <p:cNvSpPr txBox="1"/>
            <p:nvPr/>
          </p:nvSpPr>
          <p:spPr>
            <a:xfrm>
              <a:off x="1680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4" name="文本框 392253"/>
            <p:cNvSpPr txBox="1"/>
            <p:nvPr/>
          </p:nvSpPr>
          <p:spPr>
            <a:xfrm>
              <a:off x="3696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5" name="文本框 392254"/>
            <p:cNvSpPr txBox="1"/>
            <p:nvPr/>
          </p:nvSpPr>
          <p:spPr>
            <a:xfrm>
              <a:off x="912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6" name="文本框 392255"/>
            <p:cNvSpPr txBox="1"/>
            <p:nvPr/>
          </p:nvSpPr>
          <p:spPr>
            <a:xfrm>
              <a:off x="225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7" name="文本框 392256"/>
            <p:cNvSpPr txBox="1"/>
            <p:nvPr/>
          </p:nvSpPr>
          <p:spPr>
            <a:xfrm>
              <a:off x="3360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6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8" name="文本框 392257"/>
            <p:cNvSpPr txBox="1"/>
            <p:nvPr/>
          </p:nvSpPr>
          <p:spPr>
            <a:xfrm>
              <a:off x="417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7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9" name="文本框 392258"/>
            <p:cNvSpPr txBox="1"/>
            <p:nvPr/>
          </p:nvSpPr>
          <p:spPr>
            <a:xfrm>
              <a:off x="672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8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0" name="文本框 392259"/>
            <p:cNvSpPr txBox="1"/>
            <p:nvPr/>
          </p:nvSpPr>
          <p:spPr>
            <a:xfrm>
              <a:off x="1296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9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1" name="文本框 392260"/>
            <p:cNvSpPr txBox="1"/>
            <p:nvPr/>
          </p:nvSpPr>
          <p:spPr>
            <a:xfrm>
              <a:off x="1872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2" name="文本框 392261"/>
            <p:cNvSpPr txBox="1"/>
            <p:nvPr/>
          </p:nvSpPr>
          <p:spPr>
            <a:xfrm>
              <a:off x="254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3" name="文本框 392262"/>
            <p:cNvSpPr txBox="1"/>
            <p:nvPr/>
          </p:nvSpPr>
          <p:spPr>
            <a:xfrm>
              <a:off x="302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4" name="文本框 392263"/>
            <p:cNvSpPr txBox="1"/>
            <p:nvPr/>
          </p:nvSpPr>
          <p:spPr>
            <a:xfrm>
              <a:off x="3456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5" name="文本框 392264"/>
            <p:cNvSpPr txBox="1"/>
            <p:nvPr/>
          </p:nvSpPr>
          <p:spPr>
            <a:xfrm>
              <a:off x="3888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6" name="文本框 392265"/>
            <p:cNvSpPr txBox="1"/>
            <p:nvPr/>
          </p:nvSpPr>
          <p:spPr>
            <a:xfrm>
              <a:off x="4320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 algorithm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325485" cy="4495800"/>
          </a:xfrm>
        </p:spPr>
        <p:txBody>
          <a:bodyPr>
            <a:normAutofit/>
          </a:bodyPr>
          <a:lstStyle/>
          <a:p>
            <a:r>
              <a:rPr lang="en-US" altLang="zh-CN" sz="2400"/>
              <a:t>Binary tree traversal.</a:t>
            </a:r>
            <a:endParaRPr lang="en-US" altLang="zh-CN" sz="2400"/>
          </a:p>
          <a:p>
            <a:r>
              <a:rPr lang="en-US" altLang="zh-CN" sz="2400"/>
              <a:t>Construct Binary tree.</a:t>
            </a:r>
            <a:endParaRPr lang="en-US" altLang="zh-CN" sz="2400"/>
          </a:p>
          <a:p>
            <a:r>
              <a:rPr lang="en-US" altLang="zh-CN" sz="2400"/>
              <a:t>Binary search tree.</a:t>
            </a:r>
            <a:endParaRPr lang="en-US" altLang="zh-CN" sz="2400"/>
          </a:p>
          <a:p>
            <a:r>
              <a:rPr lang="en-US" altLang="zh-CN" sz="2400"/>
              <a:t>Tree traversal recursively.(</a:t>
            </a:r>
            <a:r>
              <a:rPr lang="zh-CN" altLang="en-US" sz="1800"/>
              <a:t>用递归的方法</a:t>
            </a:r>
            <a:r>
              <a:rPr lang="en-US" altLang="zh-CN" sz="2000"/>
              <a:t>)</a:t>
            </a:r>
            <a:endParaRPr lang="en-US" altLang="zh-CN" sz="2000"/>
          </a:p>
          <a:p>
            <a:pPr lvl="1"/>
            <a:r>
              <a:rPr lang="en-US" altLang="zh-CN" sz="2000"/>
              <a:t>preorder, inorder, postorder, levelorder.</a:t>
            </a:r>
            <a:endParaRPr lang="en-US" altLang="zh-CN" sz="2000"/>
          </a:p>
          <a:p>
            <a:r>
              <a:rPr lang="en-US" altLang="zh-CN" sz="2400"/>
              <a:t>Tree traversal iteratively.</a:t>
            </a:r>
            <a:r>
              <a:rPr lang="en-US" altLang="zh-CN" sz="1800"/>
              <a:t>(</a:t>
            </a:r>
            <a:r>
              <a:rPr lang="zh-CN" altLang="en-US" sz="1800"/>
              <a:t>用迭代的方法</a:t>
            </a:r>
            <a:r>
              <a:rPr lang="en-US" altLang="zh-CN" sz="1800"/>
              <a:t>)(</a:t>
            </a:r>
            <a:r>
              <a:rPr lang="en-US" altLang="zh-CN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using stack/queue</a:t>
            </a:r>
            <a:r>
              <a:rPr lang="en-US" altLang="zh-CN" sz="1800"/>
              <a:t>)</a:t>
            </a:r>
            <a:endParaRPr lang="en-US" altLang="zh-CN" sz="1800"/>
          </a:p>
          <a:p>
            <a:pPr algn="l"/>
            <a:r>
              <a:rPr lang="en-US" altLang="zh-CN" sz="2400"/>
              <a:t>Morris Traversal.</a:t>
            </a:r>
            <a:endParaRPr lang="zh-CN" alt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标题 393217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72400" cy="914400"/>
          </a:xfrm>
        </p:spPr>
        <p:txBody>
          <a:bodyPr anchor="ctr"/>
          <a:lstStyle/>
          <a:p>
            <a:r>
              <a:rPr lang="en-US" altLang="zh-CN"/>
              <a:t>Node Number Properties </a:t>
            </a:r>
            <a:endParaRPr lang="en-US" altLang="zh-CN"/>
          </a:p>
        </p:txBody>
      </p:sp>
      <p:sp>
        <p:nvSpPr>
          <p:cNvPr id="393219" name="文本占位符 393218"/>
          <p:cNvSpPr>
            <a:spLocks noGrp="1"/>
          </p:cNvSpPr>
          <p:nvPr>
            <p:ph type="body" idx="1"/>
          </p:nvPr>
        </p:nvSpPr>
        <p:spPr>
          <a:xfrm>
            <a:off x="457200" y="4953000"/>
            <a:ext cx="8305800" cy="1676400"/>
          </a:xfrm>
        </p:spPr>
        <p:txBody>
          <a:bodyPr/>
          <a:lstStyle/>
          <a:p>
            <a:r>
              <a:rPr lang="en-US" altLang="zh-CN" sz="2400"/>
              <a:t>Left child of node </a:t>
            </a:r>
            <a:r>
              <a:rPr lang="en-US" altLang="zh-CN" sz="2400">
                <a:solidFill>
                  <a:schemeClr val="hlink"/>
                </a:solidFill>
              </a:rPr>
              <a:t>i </a:t>
            </a:r>
            <a:r>
              <a:rPr lang="en-US" altLang="zh-CN" sz="2400"/>
              <a:t>is node </a:t>
            </a:r>
            <a:r>
              <a:rPr lang="en-US" altLang="zh-CN" sz="2400">
                <a:solidFill>
                  <a:schemeClr val="hlink"/>
                </a:solidFill>
              </a:rPr>
              <a:t>2i</a:t>
            </a:r>
            <a:r>
              <a:rPr lang="en-US" altLang="zh-CN" sz="2400"/>
              <a:t>, unless </a:t>
            </a:r>
            <a:r>
              <a:rPr lang="en-US" altLang="zh-CN" sz="2400">
                <a:solidFill>
                  <a:schemeClr val="hlink"/>
                </a:solidFill>
              </a:rPr>
              <a:t>2i &gt; n</a:t>
            </a:r>
            <a:r>
              <a:rPr lang="en-US" altLang="zh-CN" sz="2400"/>
              <a:t>, where </a:t>
            </a:r>
            <a:r>
              <a:rPr lang="en-US" altLang="zh-CN" sz="2400">
                <a:solidFill>
                  <a:schemeClr val="hlink"/>
                </a:solidFill>
              </a:rPr>
              <a:t>n</a:t>
            </a:r>
            <a:r>
              <a:rPr lang="en-US" altLang="zh-CN" sz="2400"/>
              <a:t> is the number of nodes.</a:t>
            </a:r>
            <a:endParaRPr lang="en-US" altLang="zh-CN" sz="2400"/>
          </a:p>
          <a:p>
            <a:r>
              <a:rPr lang="en-US" altLang="zh-CN" sz="2400"/>
              <a:t>If </a:t>
            </a:r>
            <a:r>
              <a:rPr lang="en-US" altLang="zh-CN" sz="2400">
                <a:solidFill>
                  <a:schemeClr val="hlink"/>
                </a:solidFill>
              </a:rPr>
              <a:t>2i &gt; n</a:t>
            </a:r>
            <a:r>
              <a:rPr lang="en-US" altLang="zh-CN" sz="2400"/>
              <a:t>, node</a:t>
            </a:r>
            <a:r>
              <a:rPr lang="en-US" altLang="zh-CN" sz="2400">
                <a:solidFill>
                  <a:schemeClr val="hlink"/>
                </a:solidFill>
              </a:rPr>
              <a:t> i</a:t>
            </a:r>
            <a:r>
              <a:rPr lang="en-US" altLang="zh-CN" sz="2400"/>
              <a:t> has no left child.</a:t>
            </a:r>
            <a:endParaRPr lang="en-US" altLang="zh-CN" sz="2400"/>
          </a:p>
        </p:txBody>
      </p:sp>
      <p:grpSp>
        <p:nvGrpSpPr>
          <p:cNvPr id="393220" name="组合 393219"/>
          <p:cNvGrpSpPr/>
          <p:nvPr/>
        </p:nvGrpSpPr>
        <p:grpSpPr>
          <a:xfrm>
            <a:off x="1066800" y="1477963"/>
            <a:ext cx="6477000" cy="3398837"/>
            <a:chOff x="624" y="960"/>
            <a:chExt cx="4080" cy="2141"/>
          </a:xfrm>
        </p:grpSpPr>
        <p:grpSp>
          <p:nvGrpSpPr>
            <p:cNvPr id="393221" name="组合 393220"/>
            <p:cNvGrpSpPr/>
            <p:nvPr/>
          </p:nvGrpSpPr>
          <p:grpSpPr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393222" name="组合 393221"/>
              <p:cNvGrpSpPr/>
              <p:nvPr/>
            </p:nvGrpSpPr>
            <p:grpSpPr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393223" name="椭圆 393222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3224" name="椭圆 393223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3225" name="椭圆 393224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3226" name="椭圆 393225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3227" name="直接连接符 393226"/>
                <p:cNvSpPr/>
                <p:nvPr/>
              </p:nvSpPr>
              <p:spPr>
                <a:xfrm flipH="1">
                  <a:off x="3312" y="2256"/>
                  <a:ext cx="240" cy="43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28" name="直接连接符 393227"/>
                <p:cNvSpPr/>
                <p:nvPr/>
              </p:nvSpPr>
              <p:spPr>
                <a:xfrm>
                  <a:off x="3744" y="2208"/>
                  <a:ext cx="33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29" name="直接连接符 393228"/>
                <p:cNvSpPr/>
                <p:nvPr/>
              </p:nvSpPr>
              <p:spPr>
                <a:xfrm flipH="1">
                  <a:off x="960" y="2208"/>
                  <a:ext cx="528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30" name="直接连接符 393229"/>
                <p:cNvSpPr/>
                <p:nvPr/>
              </p:nvSpPr>
              <p:spPr>
                <a:xfrm>
                  <a:off x="1728" y="2208"/>
                  <a:ext cx="384" cy="5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3231" name="组合 393230"/>
              <p:cNvGrpSpPr/>
              <p:nvPr/>
            </p:nvGrpSpPr>
            <p:grpSpPr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393232" name="椭圆 393231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3233" name="文本框 393232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234" name="组合 393233"/>
              <p:cNvGrpSpPr/>
              <p:nvPr/>
            </p:nvGrpSpPr>
            <p:grpSpPr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393235" name="组合 393234"/>
                <p:cNvGrpSpPr/>
                <p:nvPr/>
              </p:nvGrpSpPr>
              <p:grpSpPr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3236" name="椭圆 39323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37" name="文本框 393236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38" name="组合 393237"/>
                <p:cNvGrpSpPr/>
                <p:nvPr/>
              </p:nvGrpSpPr>
              <p:grpSpPr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3239" name="椭圆 39323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40" name="文本框 393239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3241" name="直接连接符 393240"/>
                <p:cNvSpPr/>
                <p:nvPr/>
              </p:nvSpPr>
              <p:spPr>
                <a:xfrm flipH="1">
                  <a:off x="1680" y="1536"/>
                  <a:ext cx="864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42" name="直接连接符 393241"/>
                <p:cNvSpPr/>
                <p:nvPr/>
              </p:nvSpPr>
              <p:spPr>
                <a:xfrm>
                  <a:off x="2736" y="1584"/>
                  <a:ext cx="81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3243" name="组合 393242"/>
              <p:cNvGrpSpPr/>
              <p:nvPr/>
            </p:nvGrpSpPr>
            <p:grpSpPr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393244" name="组合 393243"/>
                <p:cNvGrpSpPr/>
                <p:nvPr/>
              </p:nvGrpSpPr>
              <p:grpSpPr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3245" name="椭圆 393244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46" name="文本框 39324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47" name="组合 393246"/>
                <p:cNvGrpSpPr/>
                <p:nvPr/>
              </p:nvGrpSpPr>
              <p:grpSpPr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3248" name="椭圆 39324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49" name="文本框 39324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3250" name="直接连接符 393249"/>
                <p:cNvSpPr/>
                <p:nvPr/>
              </p:nvSpPr>
              <p:spPr>
                <a:xfrm flipH="1">
                  <a:off x="672" y="2880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51" name="直接连接符 393250"/>
                <p:cNvSpPr/>
                <p:nvPr/>
              </p:nvSpPr>
              <p:spPr>
                <a:xfrm>
                  <a:off x="1008" y="2832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3252" name="组合 393251"/>
                <p:cNvGrpSpPr/>
                <p:nvPr/>
              </p:nvGrpSpPr>
              <p:grpSpPr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53" name="椭圆 393252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54" name="文本框 393253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55" name="组合 393254"/>
                <p:cNvGrpSpPr/>
                <p:nvPr/>
              </p:nvGrpSpPr>
              <p:grpSpPr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56" name="椭圆 39325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57" name="文本框 393256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3258" name="直接连接符 393257"/>
                <p:cNvSpPr/>
                <p:nvPr/>
              </p:nvSpPr>
              <p:spPr>
                <a:xfrm flipH="1">
                  <a:off x="1968" y="2928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59" name="直接连接符 393258"/>
                <p:cNvSpPr/>
                <p:nvPr/>
              </p:nvSpPr>
              <p:spPr>
                <a:xfrm>
                  <a:off x="2304" y="2880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3260" name="组合 393259"/>
                <p:cNvGrpSpPr/>
                <p:nvPr/>
              </p:nvGrpSpPr>
              <p:grpSpPr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61" name="椭圆 393260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62" name="文本框 393261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63" name="组合 393262"/>
                <p:cNvGrpSpPr/>
                <p:nvPr/>
              </p:nvGrpSpPr>
              <p:grpSpPr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64" name="椭圆 39326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65" name="文本框 39326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66" name="组合 393265"/>
                <p:cNvGrpSpPr/>
                <p:nvPr/>
              </p:nvGrpSpPr>
              <p:grpSpPr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67" name="椭圆 393266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68" name="文本框 393267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69" name="组合 393268"/>
                <p:cNvGrpSpPr/>
                <p:nvPr/>
              </p:nvGrpSpPr>
              <p:grpSpPr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70" name="椭圆 393269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71" name="文本框 393270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3272" name="直接连接符 393271"/>
                <p:cNvSpPr/>
                <p:nvPr/>
              </p:nvSpPr>
              <p:spPr>
                <a:xfrm flipH="1">
                  <a:off x="3072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73" name="直接连接符 393272"/>
                <p:cNvSpPr/>
                <p:nvPr/>
              </p:nvSpPr>
              <p:spPr>
                <a:xfrm>
                  <a:off x="3360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74" name="直接连接符 393273"/>
                <p:cNvSpPr/>
                <p:nvPr/>
              </p:nvSpPr>
              <p:spPr>
                <a:xfrm flipH="1">
                  <a:off x="3936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75" name="直接连接符 393274"/>
                <p:cNvSpPr/>
                <p:nvPr/>
              </p:nvSpPr>
              <p:spPr>
                <a:xfrm>
                  <a:off x="4176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</p:grpSp>
        <p:sp>
          <p:nvSpPr>
            <p:cNvPr id="393276" name="文本框 393275"/>
            <p:cNvSpPr txBox="1"/>
            <p:nvPr/>
          </p:nvSpPr>
          <p:spPr>
            <a:xfrm>
              <a:off x="2736" y="960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77" name="文本框 393276"/>
            <p:cNvSpPr txBox="1"/>
            <p:nvPr/>
          </p:nvSpPr>
          <p:spPr>
            <a:xfrm>
              <a:off x="1680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78" name="文本框 393277"/>
            <p:cNvSpPr txBox="1"/>
            <p:nvPr/>
          </p:nvSpPr>
          <p:spPr>
            <a:xfrm>
              <a:off x="3696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79" name="文本框 393278"/>
            <p:cNvSpPr txBox="1"/>
            <p:nvPr/>
          </p:nvSpPr>
          <p:spPr>
            <a:xfrm>
              <a:off x="912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0" name="文本框 393279"/>
            <p:cNvSpPr txBox="1"/>
            <p:nvPr/>
          </p:nvSpPr>
          <p:spPr>
            <a:xfrm>
              <a:off x="225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1" name="文本框 393280"/>
            <p:cNvSpPr txBox="1"/>
            <p:nvPr/>
          </p:nvSpPr>
          <p:spPr>
            <a:xfrm>
              <a:off x="3360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6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2" name="文本框 393281"/>
            <p:cNvSpPr txBox="1"/>
            <p:nvPr/>
          </p:nvSpPr>
          <p:spPr>
            <a:xfrm>
              <a:off x="417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7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3" name="文本框 393282"/>
            <p:cNvSpPr txBox="1"/>
            <p:nvPr/>
          </p:nvSpPr>
          <p:spPr>
            <a:xfrm>
              <a:off x="672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8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4" name="文本框 393283"/>
            <p:cNvSpPr txBox="1"/>
            <p:nvPr/>
          </p:nvSpPr>
          <p:spPr>
            <a:xfrm>
              <a:off x="1296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9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5" name="文本框 393284"/>
            <p:cNvSpPr txBox="1"/>
            <p:nvPr/>
          </p:nvSpPr>
          <p:spPr>
            <a:xfrm>
              <a:off x="1872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6" name="文本框 393285"/>
            <p:cNvSpPr txBox="1"/>
            <p:nvPr/>
          </p:nvSpPr>
          <p:spPr>
            <a:xfrm>
              <a:off x="254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7" name="文本框 393286"/>
            <p:cNvSpPr txBox="1"/>
            <p:nvPr/>
          </p:nvSpPr>
          <p:spPr>
            <a:xfrm>
              <a:off x="302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8" name="文本框 393287"/>
            <p:cNvSpPr txBox="1"/>
            <p:nvPr/>
          </p:nvSpPr>
          <p:spPr>
            <a:xfrm>
              <a:off x="3456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9" name="文本框 393288"/>
            <p:cNvSpPr txBox="1"/>
            <p:nvPr/>
          </p:nvSpPr>
          <p:spPr>
            <a:xfrm>
              <a:off x="3888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90" name="文本框 393289"/>
            <p:cNvSpPr txBox="1"/>
            <p:nvPr/>
          </p:nvSpPr>
          <p:spPr>
            <a:xfrm>
              <a:off x="4320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标题 39424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914400"/>
          </a:xfrm>
        </p:spPr>
        <p:txBody>
          <a:bodyPr anchor="ctr"/>
          <a:lstStyle/>
          <a:p>
            <a:r>
              <a:rPr lang="en-US" altLang="zh-CN"/>
              <a:t>Node Number Properties </a:t>
            </a:r>
            <a:endParaRPr lang="en-US" altLang="zh-CN"/>
          </a:p>
        </p:txBody>
      </p:sp>
      <p:sp>
        <p:nvSpPr>
          <p:cNvPr id="394243" name="文本占位符 394242"/>
          <p:cNvSpPr>
            <a:spLocks noGrp="1"/>
          </p:cNvSpPr>
          <p:nvPr>
            <p:ph type="body" idx="1"/>
          </p:nvPr>
        </p:nvSpPr>
        <p:spPr>
          <a:xfrm>
            <a:off x="457200" y="5029200"/>
            <a:ext cx="8305800" cy="1600200"/>
          </a:xfrm>
        </p:spPr>
        <p:txBody>
          <a:bodyPr/>
          <a:lstStyle/>
          <a:p>
            <a:r>
              <a:rPr lang="en-US" altLang="zh-CN" sz="2400"/>
              <a:t>Right child of node </a:t>
            </a:r>
            <a:r>
              <a:rPr lang="en-US" altLang="zh-CN" sz="2400">
                <a:solidFill>
                  <a:schemeClr val="hlink"/>
                </a:solidFill>
              </a:rPr>
              <a:t>i </a:t>
            </a:r>
            <a:r>
              <a:rPr lang="en-US" altLang="zh-CN" sz="2400"/>
              <a:t>is node </a:t>
            </a:r>
            <a:r>
              <a:rPr lang="en-US" altLang="zh-CN" sz="2400">
                <a:solidFill>
                  <a:schemeClr val="hlink"/>
                </a:solidFill>
              </a:rPr>
              <a:t>2i+1</a:t>
            </a:r>
            <a:r>
              <a:rPr lang="en-US" altLang="zh-CN" sz="2400"/>
              <a:t>, unless </a:t>
            </a:r>
            <a:r>
              <a:rPr lang="en-US" altLang="zh-CN" sz="2400">
                <a:solidFill>
                  <a:schemeClr val="hlink"/>
                </a:solidFill>
              </a:rPr>
              <a:t>2i+1 &gt; n</a:t>
            </a:r>
            <a:r>
              <a:rPr lang="en-US" altLang="zh-CN" sz="2400"/>
              <a:t>, where </a:t>
            </a:r>
            <a:r>
              <a:rPr lang="en-US" altLang="zh-CN" sz="2400">
                <a:solidFill>
                  <a:schemeClr val="hlink"/>
                </a:solidFill>
              </a:rPr>
              <a:t>n</a:t>
            </a:r>
            <a:r>
              <a:rPr lang="en-US" altLang="zh-CN" sz="2400"/>
              <a:t> is the number of nodes.</a:t>
            </a:r>
            <a:endParaRPr lang="en-US" altLang="zh-CN" sz="2400"/>
          </a:p>
          <a:p>
            <a:r>
              <a:rPr lang="en-US" altLang="zh-CN" sz="2400"/>
              <a:t>If </a:t>
            </a:r>
            <a:r>
              <a:rPr lang="en-US" altLang="zh-CN" sz="2400">
                <a:solidFill>
                  <a:schemeClr val="hlink"/>
                </a:solidFill>
              </a:rPr>
              <a:t>2i+1 &gt; n</a:t>
            </a:r>
            <a:r>
              <a:rPr lang="en-US" altLang="zh-CN" sz="2400"/>
              <a:t>, node</a:t>
            </a:r>
            <a:r>
              <a:rPr lang="en-US" altLang="zh-CN" sz="2400">
                <a:solidFill>
                  <a:schemeClr val="hlink"/>
                </a:solidFill>
              </a:rPr>
              <a:t> i</a:t>
            </a:r>
            <a:r>
              <a:rPr lang="en-US" altLang="zh-CN" sz="2400"/>
              <a:t> has no right child.</a:t>
            </a:r>
            <a:endParaRPr lang="en-US" altLang="zh-CN" sz="2400"/>
          </a:p>
        </p:txBody>
      </p:sp>
      <p:grpSp>
        <p:nvGrpSpPr>
          <p:cNvPr id="394244" name="组合 394243"/>
          <p:cNvGrpSpPr/>
          <p:nvPr/>
        </p:nvGrpSpPr>
        <p:grpSpPr>
          <a:xfrm>
            <a:off x="1066800" y="1630363"/>
            <a:ext cx="6477000" cy="3398837"/>
            <a:chOff x="624" y="960"/>
            <a:chExt cx="4080" cy="2141"/>
          </a:xfrm>
        </p:grpSpPr>
        <p:grpSp>
          <p:nvGrpSpPr>
            <p:cNvPr id="394245" name="组合 394244"/>
            <p:cNvGrpSpPr/>
            <p:nvPr/>
          </p:nvGrpSpPr>
          <p:grpSpPr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394246" name="组合 394245"/>
              <p:cNvGrpSpPr/>
              <p:nvPr/>
            </p:nvGrpSpPr>
            <p:grpSpPr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394247" name="椭圆 394246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4248" name="椭圆 394247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4249" name="椭圆 394248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4250" name="椭圆 394249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4251" name="直接连接符 394250"/>
                <p:cNvSpPr/>
                <p:nvPr/>
              </p:nvSpPr>
              <p:spPr>
                <a:xfrm flipH="1">
                  <a:off x="3312" y="2256"/>
                  <a:ext cx="240" cy="43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52" name="直接连接符 394251"/>
                <p:cNvSpPr/>
                <p:nvPr/>
              </p:nvSpPr>
              <p:spPr>
                <a:xfrm>
                  <a:off x="3744" y="2208"/>
                  <a:ext cx="33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53" name="直接连接符 394252"/>
                <p:cNvSpPr/>
                <p:nvPr/>
              </p:nvSpPr>
              <p:spPr>
                <a:xfrm flipH="1">
                  <a:off x="960" y="2208"/>
                  <a:ext cx="528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54" name="直接连接符 394253"/>
                <p:cNvSpPr/>
                <p:nvPr/>
              </p:nvSpPr>
              <p:spPr>
                <a:xfrm>
                  <a:off x="1728" y="2208"/>
                  <a:ext cx="384" cy="5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4255" name="组合 394254"/>
              <p:cNvGrpSpPr/>
              <p:nvPr/>
            </p:nvGrpSpPr>
            <p:grpSpPr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394256" name="椭圆 394255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4257" name="文本框 394256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4258" name="组合 394257"/>
              <p:cNvGrpSpPr/>
              <p:nvPr/>
            </p:nvGrpSpPr>
            <p:grpSpPr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394259" name="组合 394258"/>
                <p:cNvGrpSpPr/>
                <p:nvPr/>
              </p:nvGrpSpPr>
              <p:grpSpPr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4260" name="椭圆 394259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61" name="文本框 394260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62" name="组合 394261"/>
                <p:cNvGrpSpPr/>
                <p:nvPr/>
              </p:nvGrpSpPr>
              <p:grpSpPr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4263" name="椭圆 394262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64" name="文本框 394263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4265" name="直接连接符 394264"/>
                <p:cNvSpPr/>
                <p:nvPr/>
              </p:nvSpPr>
              <p:spPr>
                <a:xfrm flipH="1">
                  <a:off x="1680" y="1536"/>
                  <a:ext cx="864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66" name="直接连接符 394265"/>
                <p:cNvSpPr/>
                <p:nvPr/>
              </p:nvSpPr>
              <p:spPr>
                <a:xfrm>
                  <a:off x="2736" y="1584"/>
                  <a:ext cx="81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4267" name="组合 394266"/>
              <p:cNvGrpSpPr/>
              <p:nvPr/>
            </p:nvGrpSpPr>
            <p:grpSpPr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394268" name="组合 394267"/>
                <p:cNvGrpSpPr/>
                <p:nvPr/>
              </p:nvGrpSpPr>
              <p:grpSpPr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4269" name="椭圆 39426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70" name="文本框 394269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71" name="组合 394270"/>
                <p:cNvGrpSpPr/>
                <p:nvPr/>
              </p:nvGrpSpPr>
              <p:grpSpPr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4272" name="椭圆 394271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73" name="文本框 394272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4274" name="直接连接符 394273"/>
                <p:cNvSpPr/>
                <p:nvPr/>
              </p:nvSpPr>
              <p:spPr>
                <a:xfrm flipH="1">
                  <a:off x="672" y="2880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75" name="直接连接符 394274"/>
                <p:cNvSpPr/>
                <p:nvPr/>
              </p:nvSpPr>
              <p:spPr>
                <a:xfrm>
                  <a:off x="1008" y="2832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4276" name="组合 394275"/>
                <p:cNvGrpSpPr/>
                <p:nvPr/>
              </p:nvGrpSpPr>
              <p:grpSpPr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77" name="椭圆 394276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78" name="文本框 394277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79" name="组合 394278"/>
                <p:cNvGrpSpPr/>
                <p:nvPr/>
              </p:nvGrpSpPr>
              <p:grpSpPr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80" name="椭圆 394279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81" name="文本框 394280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4282" name="直接连接符 394281"/>
                <p:cNvSpPr/>
                <p:nvPr/>
              </p:nvSpPr>
              <p:spPr>
                <a:xfrm flipH="1">
                  <a:off x="1968" y="2928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83" name="直接连接符 394282"/>
                <p:cNvSpPr/>
                <p:nvPr/>
              </p:nvSpPr>
              <p:spPr>
                <a:xfrm>
                  <a:off x="2304" y="2880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4284" name="组合 394283"/>
                <p:cNvGrpSpPr/>
                <p:nvPr/>
              </p:nvGrpSpPr>
              <p:grpSpPr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85" name="椭圆 394284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86" name="文本框 39428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87" name="组合 394286"/>
                <p:cNvGrpSpPr/>
                <p:nvPr/>
              </p:nvGrpSpPr>
              <p:grpSpPr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88" name="椭圆 39428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89" name="文本框 39428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90" name="组合 394289"/>
                <p:cNvGrpSpPr/>
                <p:nvPr/>
              </p:nvGrpSpPr>
              <p:grpSpPr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91" name="椭圆 394290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92" name="文本框 394291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93" name="组合 394292"/>
                <p:cNvGrpSpPr/>
                <p:nvPr/>
              </p:nvGrpSpPr>
              <p:grpSpPr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94" name="椭圆 39429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95" name="文本框 39429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4296" name="直接连接符 394295"/>
                <p:cNvSpPr/>
                <p:nvPr/>
              </p:nvSpPr>
              <p:spPr>
                <a:xfrm flipH="1">
                  <a:off x="3072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97" name="直接连接符 394296"/>
                <p:cNvSpPr/>
                <p:nvPr/>
              </p:nvSpPr>
              <p:spPr>
                <a:xfrm>
                  <a:off x="3360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98" name="直接连接符 394297"/>
                <p:cNvSpPr/>
                <p:nvPr/>
              </p:nvSpPr>
              <p:spPr>
                <a:xfrm flipH="1">
                  <a:off x="3936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99" name="直接连接符 394298"/>
                <p:cNvSpPr/>
                <p:nvPr/>
              </p:nvSpPr>
              <p:spPr>
                <a:xfrm>
                  <a:off x="4176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</p:grpSp>
        <p:sp>
          <p:nvSpPr>
            <p:cNvPr id="394300" name="文本框 394299"/>
            <p:cNvSpPr txBox="1"/>
            <p:nvPr/>
          </p:nvSpPr>
          <p:spPr>
            <a:xfrm>
              <a:off x="2736" y="960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1" name="文本框 394300"/>
            <p:cNvSpPr txBox="1"/>
            <p:nvPr/>
          </p:nvSpPr>
          <p:spPr>
            <a:xfrm>
              <a:off x="1680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2" name="文本框 394301"/>
            <p:cNvSpPr txBox="1"/>
            <p:nvPr/>
          </p:nvSpPr>
          <p:spPr>
            <a:xfrm>
              <a:off x="3696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3" name="文本框 394302"/>
            <p:cNvSpPr txBox="1"/>
            <p:nvPr/>
          </p:nvSpPr>
          <p:spPr>
            <a:xfrm>
              <a:off x="912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4" name="文本框 394303"/>
            <p:cNvSpPr txBox="1"/>
            <p:nvPr/>
          </p:nvSpPr>
          <p:spPr>
            <a:xfrm>
              <a:off x="225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5" name="文本框 394304"/>
            <p:cNvSpPr txBox="1"/>
            <p:nvPr/>
          </p:nvSpPr>
          <p:spPr>
            <a:xfrm>
              <a:off x="3360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6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6" name="文本框 394305"/>
            <p:cNvSpPr txBox="1"/>
            <p:nvPr/>
          </p:nvSpPr>
          <p:spPr>
            <a:xfrm>
              <a:off x="417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7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7" name="文本框 394306"/>
            <p:cNvSpPr txBox="1"/>
            <p:nvPr/>
          </p:nvSpPr>
          <p:spPr>
            <a:xfrm>
              <a:off x="672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8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8" name="文本框 394307"/>
            <p:cNvSpPr txBox="1"/>
            <p:nvPr/>
          </p:nvSpPr>
          <p:spPr>
            <a:xfrm>
              <a:off x="1296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9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9" name="文本框 394308"/>
            <p:cNvSpPr txBox="1"/>
            <p:nvPr/>
          </p:nvSpPr>
          <p:spPr>
            <a:xfrm>
              <a:off x="1872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10" name="文本框 394309"/>
            <p:cNvSpPr txBox="1"/>
            <p:nvPr/>
          </p:nvSpPr>
          <p:spPr>
            <a:xfrm>
              <a:off x="254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11" name="文本框 394310"/>
            <p:cNvSpPr txBox="1"/>
            <p:nvPr/>
          </p:nvSpPr>
          <p:spPr>
            <a:xfrm>
              <a:off x="302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12" name="文本框 394311"/>
            <p:cNvSpPr txBox="1"/>
            <p:nvPr/>
          </p:nvSpPr>
          <p:spPr>
            <a:xfrm>
              <a:off x="3456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13" name="文本框 394312"/>
            <p:cNvSpPr txBox="1"/>
            <p:nvPr/>
          </p:nvSpPr>
          <p:spPr>
            <a:xfrm>
              <a:off x="3888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14" name="文本框 394313"/>
            <p:cNvSpPr txBox="1"/>
            <p:nvPr/>
          </p:nvSpPr>
          <p:spPr>
            <a:xfrm>
              <a:off x="4320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矩形 395265"/>
          <p:cNvSpPr/>
          <p:nvPr/>
        </p:nvSpPr>
        <p:spPr>
          <a:xfrm>
            <a:off x="1295400" y="228600"/>
            <a:ext cx="8153400" cy="914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 sz="3600">
                <a:ea typeface="PMingLiU" pitchFamily="18" charset="-120"/>
              </a:rPr>
              <a:t>Complete Binary Trees</a:t>
            </a:r>
            <a:endParaRPr lang="en-US" altLang="zh-TW" sz="3600">
              <a:ea typeface="PMingLiU" pitchFamily="18" charset="-120"/>
            </a:endParaRPr>
          </a:p>
        </p:txBody>
      </p:sp>
      <p:sp>
        <p:nvSpPr>
          <p:cNvPr id="395267" name="矩形 395266"/>
          <p:cNvSpPr/>
          <p:nvPr/>
        </p:nvSpPr>
        <p:spPr>
          <a:xfrm>
            <a:off x="533400" y="1447800"/>
            <a:ext cx="7924800" cy="22812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TW" sz="1800" dirty="0">
                <a:ea typeface="PMingLiU" pitchFamily="18" charset="-120"/>
              </a:rPr>
              <a:t>A labeled binary tree containing the labels 1 to n with root 1, branches leading to nodes labeled 2 and 3, branches from these leading to 4, 5 and 6, 7, respectively, and so on.</a:t>
            </a:r>
            <a:endParaRPr lang="en-US" altLang="zh-TW" sz="1800" dirty="0">
              <a:ea typeface="PMingLiU" pitchFamily="18" charset="-120"/>
            </a:endParaRPr>
          </a:p>
          <a:p>
            <a:pPr lvl="0"/>
            <a:r>
              <a:rPr lang="en-US" altLang="zh-TW" sz="1800" dirty="0">
                <a:ea typeface="PMingLiU" pitchFamily="18" charset="-120"/>
              </a:rPr>
              <a:t>A binary tree with </a:t>
            </a:r>
            <a:r>
              <a:rPr lang="en-US" altLang="zh-TW" sz="1800" i="1" dirty="0">
                <a:ea typeface="PMingLiU" pitchFamily="18" charset="-120"/>
              </a:rPr>
              <a:t>n</a:t>
            </a:r>
            <a:r>
              <a:rPr lang="en-US" altLang="zh-TW" sz="1800" dirty="0">
                <a:ea typeface="PMingLiU" pitchFamily="18" charset="-120"/>
              </a:rPr>
              <a:t> nodes and level </a:t>
            </a:r>
            <a:r>
              <a:rPr lang="en-US" altLang="zh-TW" sz="1800" i="1" dirty="0">
                <a:ea typeface="PMingLiU" pitchFamily="18" charset="-120"/>
              </a:rPr>
              <a:t>k</a:t>
            </a:r>
            <a:r>
              <a:rPr lang="en-US" altLang="zh-TW" sz="1800" dirty="0">
                <a:ea typeface="PMingLiU" pitchFamily="18" charset="-120"/>
              </a:rPr>
              <a:t> is complete </a:t>
            </a:r>
            <a:r>
              <a:rPr lang="en-US" altLang="zh-TW" sz="1800" i="1" dirty="0">
                <a:ea typeface="PMingLiU" pitchFamily="18" charset="-120"/>
              </a:rPr>
              <a:t>if</a:t>
            </a:r>
            <a:r>
              <a:rPr lang="en-US" altLang="zh-TW" sz="1800" dirty="0">
                <a:ea typeface="PMingLiU" pitchFamily="18" charset="-120"/>
              </a:rPr>
              <a:t> its nodes correspond to the nodes numbered from 1 to </a:t>
            </a:r>
            <a:r>
              <a:rPr lang="en-US" altLang="zh-TW" sz="1800" i="1" dirty="0">
                <a:ea typeface="PMingLiU" pitchFamily="18" charset="-120"/>
              </a:rPr>
              <a:t>n</a:t>
            </a:r>
            <a:r>
              <a:rPr lang="en-US" altLang="zh-TW" sz="1800" dirty="0">
                <a:ea typeface="PMingLiU" pitchFamily="18" charset="-120"/>
              </a:rPr>
              <a:t> in the full binary tree of level </a:t>
            </a:r>
            <a:r>
              <a:rPr lang="en-US" altLang="zh-TW" sz="1800" i="1" dirty="0">
                <a:ea typeface="PMingLiU" pitchFamily="18" charset="-120"/>
              </a:rPr>
              <a:t>k</a:t>
            </a:r>
            <a:r>
              <a:rPr lang="en-US" altLang="zh-TW" sz="1800" dirty="0">
                <a:ea typeface="PMingLiU" pitchFamily="18" charset="-120"/>
              </a:rPr>
              <a:t>.</a:t>
            </a:r>
            <a:endParaRPr lang="en-US" altLang="zh-TW" sz="1800" dirty="0">
              <a:ea typeface="PMingLiU" pitchFamily="18" charset="-120"/>
            </a:endParaRPr>
          </a:p>
        </p:txBody>
      </p:sp>
      <p:grpSp>
        <p:nvGrpSpPr>
          <p:cNvPr id="395268" name="组合 395267"/>
          <p:cNvGrpSpPr/>
          <p:nvPr/>
        </p:nvGrpSpPr>
        <p:grpSpPr>
          <a:xfrm>
            <a:off x="4295775" y="3733800"/>
            <a:ext cx="3673475" cy="2606675"/>
            <a:chOff x="3486" y="2577"/>
            <a:chExt cx="2314" cy="1642"/>
          </a:xfrm>
        </p:grpSpPr>
        <p:sp>
          <p:nvSpPr>
            <p:cNvPr id="395269" name="椭圆 395268"/>
            <p:cNvSpPr/>
            <p:nvPr/>
          </p:nvSpPr>
          <p:spPr>
            <a:xfrm>
              <a:off x="4499" y="2584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70" name="矩形 395269"/>
            <p:cNvSpPr/>
            <p:nvPr/>
          </p:nvSpPr>
          <p:spPr>
            <a:xfrm>
              <a:off x="4510" y="2577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71" name="椭圆 395270"/>
            <p:cNvSpPr/>
            <p:nvPr/>
          </p:nvSpPr>
          <p:spPr>
            <a:xfrm>
              <a:off x="3877" y="2947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72" name="矩形 395271"/>
            <p:cNvSpPr/>
            <p:nvPr/>
          </p:nvSpPr>
          <p:spPr>
            <a:xfrm>
              <a:off x="3899" y="2951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2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73" name="直接连接符 395272"/>
            <p:cNvSpPr/>
            <p:nvPr/>
          </p:nvSpPr>
          <p:spPr>
            <a:xfrm flipH="1">
              <a:off x="3991" y="2740"/>
              <a:ext cx="515" cy="21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74" name="椭圆 395273"/>
            <p:cNvSpPr/>
            <p:nvPr/>
          </p:nvSpPr>
          <p:spPr>
            <a:xfrm>
              <a:off x="5123" y="2958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75" name="矩形 395274"/>
            <p:cNvSpPr/>
            <p:nvPr/>
          </p:nvSpPr>
          <p:spPr>
            <a:xfrm>
              <a:off x="5145" y="2962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3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76" name="椭圆 395275"/>
            <p:cNvSpPr/>
            <p:nvPr/>
          </p:nvSpPr>
          <p:spPr>
            <a:xfrm>
              <a:off x="5367" y="334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77" name="矩形 395276"/>
            <p:cNvSpPr/>
            <p:nvPr/>
          </p:nvSpPr>
          <p:spPr>
            <a:xfrm>
              <a:off x="5399" y="334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7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78" name="直接连接符 395277"/>
            <p:cNvSpPr/>
            <p:nvPr/>
          </p:nvSpPr>
          <p:spPr>
            <a:xfrm>
              <a:off x="5321" y="3124"/>
              <a:ext cx="171" cy="21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79" name="椭圆 395278"/>
            <p:cNvSpPr/>
            <p:nvPr/>
          </p:nvSpPr>
          <p:spPr>
            <a:xfrm>
              <a:off x="4174" y="3337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80" name="矩形 395279"/>
            <p:cNvSpPr/>
            <p:nvPr/>
          </p:nvSpPr>
          <p:spPr>
            <a:xfrm>
              <a:off x="4195" y="3351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5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81" name="椭圆 395280"/>
            <p:cNvSpPr/>
            <p:nvPr/>
          </p:nvSpPr>
          <p:spPr>
            <a:xfrm>
              <a:off x="4321" y="3721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82" name="矩形 395281"/>
            <p:cNvSpPr/>
            <p:nvPr/>
          </p:nvSpPr>
          <p:spPr>
            <a:xfrm>
              <a:off x="4373" y="3736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11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83" name="直接连接符 395282"/>
            <p:cNvSpPr/>
            <p:nvPr/>
          </p:nvSpPr>
          <p:spPr>
            <a:xfrm>
              <a:off x="4338" y="3522"/>
              <a:ext cx="103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84" name="椭圆 395283"/>
            <p:cNvSpPr/>
            <p:nvPr/>
          </p:nvSpPr>
          <p:spPr>
            <a:xfrm>
              <a:off x="3598" y="335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85" name="矩形 395284"/>
            <p:cNvSpPr/>
            <p:nvPr/>
          </p:nvSpPr>
          <p:spPr>
            <a:xfrm>
              <a:off x="3619" y="335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4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86" name="椭圆 395285"/>
            <p:cNvSpPr/>
            <p:nvPr/>
          </p:nvSpPr>
          <p:spPr>
            <a:xfrm>
              <a:off x="4049" y="372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87" name="矩形 395286"/>
            <p:cNvSpPr/>
            <p:nvPr/>
          </p:nvSpPr>
          <p:spPr>
            <a:xfrm>
              <a:off x="4071" y="3734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10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88" name="椭圆 395287"/>
            <p:cNvSpPr/>
            <p:nvPr/>
          </p:nvSpPr>
          <p:spPr>
            <a:xfrm>
              <a:off x="4811" y="3330"/>
              <a:ext cx="224" cy="18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89" name="矩形 395288"/>
            <p:cNvSpPr/>
            <p:nvPr/>
          </p:nvSpPr>
          <p:spPr>
            <a:xfrm>
              <a:off x="4821" y="3345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6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90" name="直接连接符 395289"/>
            <p:cNvSpPr/>
            <p:nvPr/>
          </p:nvSpPr>
          <p:spPr>
            <a:xfrm flipH="1">
              <a:off x="4902" y="3123"/>
              <a:ext cx="247" cy="2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1" name="直接连接符 395290"/>
            <p:cNvSpPr/>
            <p:nvPr/>
          </p:nvSpPr>
          <p:spPr>
            <a:xfrm>
              <a:off x="4040" y="3127"/>
              <a:ext cx="230" cy="19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2" name="直接连接符 395291"/>
            <p:cNvSpPr/>
            <p:nvPr/>
          </p:nvSpPr>
          <p:spPr>
            <a:xfrm flipH="1">
              <a:off x="3691" y="3132"/>
              <a:ext cx="236" cy="21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3" name="直接连接符 395292"/>
            <p:cNvSpPr/>
            <p:nvPr/>
          </p:nvSpPr>
          <p:spPr>
            <a:xfrm flipH="1">
              <a:off x="4140" y="3516"/>
              <a:ext cx="103" cy="2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4" name="直接连接符 395293"/>
            <p:cNvSpPr/>
            <p:nvPr/>
          </p:nvSpPr>
          <p:spPr>
            <a:xfrm>
              <a:off x="4720" y="2750"/>
              <a:ext cx="504" cy="2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5" name="椭圆 395294"/>
            <p:cNvSpPr/>
            <p:nvPr/>
          </p:nvSpPr>
          <p:spPr>
            <a:xfrm>
              <a:off x="3774" y="3721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96" name="矩形 395295"/>
            <p:cNvSpPr/>
            <p:nvPr/>
          </p:nvSpPr>
          <p:spPr>
            <a:xfrm>
              <a:off x="3826" y="373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9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97" name="椭圆 395296"/>
            <p:cNvSpPr/>
            <p:nvPr/>
          </p:nvSpPr>
          <p:spPr>
            <a:xfrm>
              <a:off x="3486" y="373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98" name="矩形 395297"/>
            <p:cNvSpPr/>
            <p:nvPr/>
          </p:nvSpPr>
          <p:spPr>
            <a:xfrm>
              <a:off x="3508" y="3744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8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99" name="直接连接符 395298"/>
            <p:cNvSpPr/>
            <p:nvPr/>
          </p:nvSpPr>
          <p:spPr>
            <a:xfrm flipH="1">
              <a:off x="3584" y="3543"/>
              <a:ext cx="107" cy="1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00" name="直接连接符 395299"/>
            <p:cNvSpPr/>
            <p:nvPr/>
          </p:nvSpPr>
          <p:spPr>
            <a:xfrm>
              <a:off x="3756" y="3543"/>
              <a:ext cx="107" cy="16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01" name="椭圆 395300"/>
            <p:cNvSpPr/>
            <p:nvPr/>
          </p:nvSpPr>
          <p:spPr>
            <a:xfrm>
              <a:off x="5520" y="371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02" name="矩形 395301"/>
            <p:cNvSpPr/>
            <p:nvPr/>
          </p:nvSpPr>
          <p:spPr>
            <a:xfrm>
              <a:off x="5540" y="3703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15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03" name="椭圆 395302"/>
            <p:cNvSpPr/>
            <p:nvPr/>
          </p:nvSpPr>
          <p:spPr>
            <a:xfrm>
              <a:off x="5248" y="3709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04" name="矩形 395303"/>
            <p:cNvSpPr/>
            <p:nvPr/>
          </p:nvSpPr>
          <p:spPr>
            <a:xfrm>
              <a:off x="5258" y="3701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14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05" name="椭圆 395304"/>
            <p:cNvSpPr/>
            <p:nvPr/>
          </p:nvSpPr>
          <p:spPr>
            <a:xfrm>
              <a:off x="4973" y="371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06" name="矩形 395305"/>
            <p:cNvSpPr/>
            <p:nvPr/>
          </p:nvSpPr>
          <p:spPr>
            <a:xfrm>
              <a:off x="4982" y="3704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13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07" name="椭圆 395306"/>
            <p:cNvSpPr/>
            <p:nvPr/>
          </p:nvSpPr>
          <p:spPr>
            <a:xfrm>
              <a:off x="4685" y="3719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08" name="矩形 395307"/>
            <p:cNvSpPr/>
            <p:nvPr/>
          </p:nvSpPr>
          <p:spPr>
            <a:xfrm>
              <a:off x="4718" y="3712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12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09" name="直接连接符 395308"/>
            <p:cNvSpPr/>
            <p:nvPr/>
          </p:nvSpPr>
          <p:spPr>
            <a:xfrm>
              <a:off x="5548" y="3511"/>
              <a:ext cx="103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10" name="直接连接符 395309"/>
            <p:cNvSpPr/>
            <p:nvPr/>
          </p:nvSpPr>
          <p:spPr>
            <a:xfrm flipH="1">
              <a:off x="5350" y="3505"/>
              <a:ext cx="103" cy="2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11" name="直接连接符 395310"/>
            <p:cNvSpPr/>
            <p:nvPr/>
          </p:nvSpPr>
          <p:spPr>
            <a:xfrm flipH="1">
              <a:off x="4794" y="3532"/>
              <a:ext cx="107" cy="1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12" name="直接连接符 395311"/>
            <p:cNvSpPr/>
            <p:nvPr/>
          </p:nvSpPr>
          <p:spPr>
            <a:xfrm>
              <a:off x="4966" y="3532"/>
              <a:ext cx="107" cy="16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13" name="文本框 395312"/>
            <p:cNvSpPr txBox="1"/>
            <p:nvPr/>
          </p:nvSpPr>
          <p:spPr>
            <a:xfrm>
              <a:off x="3742" y="3969"/>
              <a:ext cx="17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TW" sz="2000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Full binary tree of depth 3</a:t>
              </a:r>
              <a:endParaRPr lang="en-US" altLang="zh-TW" sz="2000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</p:grpSp>
      <p:grpSp>
        <p:nvGrpSpPr>
          <p:cNvPr id="395314" name="组合 395313"/>
          <p:cNvGrpSpPr/>
          <p:nvPr/>
        </p:nvGrpSpPr>
        <p:grpSpPr>
          <a:xfrm>
            <a:off x="1066800" y="3803650"/>
            <a:ext cx="2625725" cy="2528888"/>
            <a:chOff x="846" y="2578"/>
            <a:chExt cx="1654" cy="1593"/>
          </a:xfrm>
        </p:grpSpPr>
        <p:sp>
          <p:nvSpPr>
            <p:cNvPr id="395315" name="椭圆 395314"/>
            <p:cNvSpPr/>
            <p:nvPr/>
          </p:nvSpPr>
          <p:spPr>
            <a:xfrm>
              <a:off x="1618" y="2585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16" name="矩形 395315"/>
            <p:cNvSpPr/>
            <p:nvPr/>
          </p:nvSpPr>
          <p:spPr>
            <a:xfrm>
              <a:off x="1629" y="2578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17" name="椭圆 395316"/>
            <p:cNvSpPr/>
            <p:nvPr/>
          </p:nvSpPr>
          <p:spPr>
            <a:xfrm>
              <a:off x="1232" y="2969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18" name="矩形 395317"/>
            <p:cNvSpPr/>
            <p:nvPr/>
          </p:nvSpPr>
          <p:spPr>
            <a:xfrm>
              <a:off x="1254" y="2973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2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19" name="直接连接符 395318"/>
            <p:cNvSpPr/>
            <p:nvPr/>
          </p:nvSpPr>
          <p:spPr>
            <a:xfrm flipH="1">
              <a:off x="1350" y="2748"/>
              <a:ext cx="304" cy="21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20" name="椭圆 395319"/>
            <p:cNvSpPr/>
            <p:nvPr/>
          </p:nvSpPr>
          <p:spPr>
            <a:xfrm>
              <a:off x="1985" y="2980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21" name="矩形 395320"/>
            <p:cNvSpPr/>
            <p:nvPr/>
          </p:nvSpPr>
          <p:spPr>
            <a:xfrm>
              <a:off x="2007" y="2984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3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22" name="椭圆 395321"/>
            <p:cNvSpPr/>
            <p:nvPr/>
          </p:nvSpPr>
          <p:spPr>
            <a:xfrm>
              <a:off x="2187" y="334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23" name="矩形 395322"/>
            <p:cNvSpPr/>
            <p:nvPr/>
          </p:nvSpPr>
          <p:spPr>
            <a:xfrm>
              <a:off x="2219" y="334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7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24" name="直接连接符 395323"/>
            <p:cNvSpPr/>
            <p:nvPr/>
          </p:nvSpPr>
          <p:spPr>
            <a:xfrm>
              <a:off x="2162" y="3167"/>
              <a:ext cx="115" cy="16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25" name="椭圆 395324"/>
            <p:cNvSpPr/>
            <p:nvPr/>
          </p:nvSpPr>
          <p:spPr>
            <a:xfrm>
              <a:off x="1443" y="3359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26" name="矩形 395325"/>
            <p:cNvSpPr/>
            <p:nvPr/>
          </p:nvSpPr>
          <p:spPr>
            <a:xfrm>
              <a:off x="1464" y="3373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5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27" name="椭圆 395326"/>
            <p:cNvSpPr/>
            <p:nvPr/>
          </p:nvSpPr>
          <p:spPr>
            <a:xfrm>
              <a:off x="1280" y="3775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28" name="矩形 395327"/>
            <p:cNvSpPr/>
            <p:nvPr/>
          </p:nvSpPr>
          <p:spPr>
            <a:xfrm>
              <a:off x="1332" y="379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9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29" name="直接连接符 395328"/>
            <p:cNvSpPr/>
            <p:nvPr/>
          </p:nvSpPr>
          <p:spPr>
            <a:xfrm>
              <a:off x="1221" y="3565"/>
              <a:ext cx="169" cy="20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30" name="椭圆 395329"/>
            <p:cNvSpPr/>
            <p:nvPr/>
          </p:nvSpPr>
          <p:spPr>
            <a:xfrm>
              <a:off x="1049" y="335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31" name="矩形 395330"/>
            <p:cNvSpPr/>
            <p:nvPr/>
          </p:nvSpPr>
          <p:spPr>
            <a:xfrm>
              <a:off x="1070" y="335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4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32" name="椭圆 395331"/>
            <p:cNvSpPr/>
            <p:nvPr/>
          </p:nvSpPr>
          <p:spPr>
            <a:xfrm>
              <a:off x="846" y="3763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33" name="矩形 395332"/>
            <p:cNvSpPr/>
            <p:nvPr/>
          </p:nvSpPr>
          <p:spPr>
            <a:xfrm>
              <a:off x="868" y="3777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8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34" name="椭圆 395333"/>
            <p:cNvSpPr/>
            <p:nvPr/>
          </p:nvSpPr>
          <p:spPr>
            <a:xfrm>
              <a:off x="1801" y="3341"/>
              <a:ext cx="224" cy="18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35" name="矩形 395334"/>
            <p:cNvSpPr/>
            <p:nvPr/>
          </p:nvSpPr>
          <p:spPr>
            <a:xfrm>
              <a:off x="1811" y="335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6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36" name="直接连接符 395335"/>
            <p:cNvSpPr/>
            <p:nvPr/>
          </p:nvSpPr>
          <p:spPr>
            <a:xfrm flipH="1">
              <a:off x="1905" y="3166"/>
              <a:ext cx="128" cy="16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37" name="直接连接符 395336"/>
            <p:cNvSpPr/>
            <p:nvPr/>
          </p:nvSpPr>
          <p:spPr>
            <a:xfrm>
              <a:off x="1384" y="3149"/>
              <a:ext cx="148" cy="20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38" name="直接连接符 395337"/>
            <p:cNvSpPr/>
            <p:nvPr/>
          </p:nvSpPr>
          <p:spPr>
            <a:xfrm flipH="1">
              <a:off x="1153" y="3143"/>
              <a:ext cx="129" cy="20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39" name="直接连接符 395338"/>
            <p:cNvSpPr/>
            <p:nvPr/>
          </p:nvSpPr>
          <p:spPr>
            <a:xfrm flipH="1">
              <a:off x="957" y="3559"/>
              <a:ext cx="169" cy="19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40" name="直接连接符 395339"/>
            <p:cNvSpPr/>
            <p:nvPr/>
          </p:nvSpPr>
          <p:spPr>
            <a:xfrm>
              <a:off x="1803" y="2754"/>
              <a:ext cx="284" cy="22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41" name="文本框 395340"/>
            <p:cNvSpPr txBox="1"/>
            <p:nvPr/>
          </p:nvSpPr>
          <p:spPr>
            <a:xfrm>
              <a:off x="1036" y="3921"/>
              <a:ext cx="14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TW" sz="2000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Complete binary tree</a:t>
              </a:r>
              <a:endParaRPr lang="en-US" altLang="zh-TW" sz="2000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矩形 397313"/>
          <p:cNvSpPr/>
          <p:nvPr/>
        </p:nvSpPr>
        <p:spPr>
          <a:xfrm>
            <a:off x="914400" y="228600"/>
            <a:ext cx="8401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>
                <a:ea typeface="PMingLiU" pitchFamily="18" charset="-120"/>
              </a:rPr>
              <a:t>Binary Tree Traversals</a:t>
            </a:r>
            <a:endParaRPr lang="en-US" altLang="zh-TW">
              <a:ea typeface="PMingLiU" pitchFamily="18" charset="-120"/>
            </a:endParaRPr>
          </a:p>
        </p:txBody>
      </p:sp>
      <p:sp>
        <p:nvSpPr>
          <p:cNvPr id="397315" name="矩形 397314"/>
          <p:cNvSpPr/>
          <p:nvPr/>
        </p:nvSpPr>
        <p:spPr>
          <a:xfrm>
            <a:off x="685800" y="1676400"/>
            <a:ext cx="74676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TW" sz="2000">
                <a:ea typeface="PMingLiU" pitchFamily="18" charset="-120"/>
              </a:rPr>
              <a:t>Let l, R, and r stand for moving left, visiting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the node, and moving right.</a:t>
            </a:r>
            <a:endParaRPr lang="en-US" altLang="zh-TW" sz="2000">
              <a:ea typeface="PMingLiU" pitchFamily="18" charset="-120"/>
            </a:endParaRPr>
          </a:p>
          <a:p>
            <a:pPr lvl="0"/>
            <a:endParaRPr lang="en-US" altLang="zh-TW" sz="1000">
              <a:ea typeface="PMingLiU" pitchFamily="18" charset="-120"/>
            </a:endParaRPr>
          </a:p>
          <a:p>
            <a:pPr lvl="0"/>
            <a:r>
              <a:rPr lang="en-US" altLang="zh-TW" sz="2000">
                <a:ea typeface="PMingLiU" pitchFamily="18" charset="-120"/>
              </a:rPr>
              <a:t>There are six possible combinations of traversal</a:t>
            </a:r>
            <a:endParaRPr lang="en-US" altLang="zh-TW" sz="2000">
              <a:ea typeface="PMingLiU" pitchFamily="18" charset="-120"/>
            </a:endParaRPr>
          </a:p>
          <a:p>
            <a:pPr lvl="1"/>
            <a:r>
              <a:rPr lang="en-US" altLang="zh-TW" sz="1800" err="1">
                <a:ea typeface="PMingLiU" pitchFamily="18" charset="-120"/>
              </a:rPr>
              <a:t>lRr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lrR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Rlr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Rrl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rRl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rlR</a:t>
            </a:r>
            <a:endParaRPr lang="en-US" altLang="zh-TW" sz="1800">
              <a:ea typeface="PMingLiU" pitchFamily="18" charset="-120"/>
            </a:endParaRPr>
          </a:p>
          <a:p>
            <a:pPr lvl="1"/>
            <a:endParaRPr lang="en-US" altLang="zh-TW" sz="1000">
              <a:ea typeface="PMingLiU" pitchFamily="18" charset="-120"/>
            </a:endParaRPr>
          </a:p>
          <a:p>
            <a:pPr lvl="0"/>
            <a:r>
              <a:rPr lang="en-US" altLang="zh-TW" sz="2000">
                <a:ea typeface="PMingLiU" pitchFamily="18" charset="-120"/>
              </a:rPr>
              <a:t>Adopt convention that we traverse left before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right, only 3 traversals remain</a:t>
            </a:r>
            <a:endParaRPr lang="en-US" altLang="zh-TW" sz="2000">
              <a:ea typeface="PMingLiU" pitchFamily="18" charset="-120"/>
            </a:endParaRPr>
          </a:p>
          <a:p>
            <a:pPr lvl="1"/>
            <a:r>
              <a:rPr lang="en-US" altLang="zh-TW" sz="1800" err="1">
                <a:ea typeface="PMingLiU" pitchFamily="18" charset="-120"/>
              </a:rPr>
              <a:t>lRr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lrR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Rlr</a:t>
            </a:r>
            <a:endParaRPr lang="en-US" altLang="zh-TW" sz="1800">
              <a:ea typeface="PMingLiU" pitchFamily="18" charset="-120"/>
            </a:endParaRPr>
          </a:p>
          <a:p>
            <a:pPr lvl="1"/>
            <a:r>
              <a:rPr lang="en-US" altLang="zh-TW" sz="1800" err="1">
                <a:ea typeface="PMingLiU" pitchFamily="18" charset="-120"/>
              </a:rPr>
              <a:t>inorder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postorder</a:t>
            </a:r>
            <a:r>
              <a:rPr lang="en-US" altLang="zh-TW" sz="1800">
                <a:ea typeface="PMingLiU" pitchFamily="18" charset="-120"/>
              </a:rPr>
              <a:t>, preorder </a:t>
            </a:r>
            <a:endParaRPr lang="en-US" altLang="zh-TW" sz="1800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标题 398337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772400" cy="698500"/>
          </a:xfrm>
        </p:spPr>
        <p:txBody>
          <a:bodyPr anchor="ctr">
            <a:normAutofit fontScale="90000"/>
          </a:bodyPr>
          <a:lstStyle/>
          <a:p>
            <a:r>
              <a:rPr lang="en-US" altLang="zh-CN"/>
              <a:t>Inorder Traversal</a:t>
            </a:r>
            <a:endParaRPr lang="en-US" altLang="zh-CN"/>
          </a:p>
        </p:txBody>
      </p:sp>
      <p:sp>
        <p:nvSpPr>
          <p:cNvPr id="398339" name="文本占位符 398338"/>
          <p:cNvSpPr>
            <a:spLocks noGrp="1"/>
          </p:cNvSpPr>
          <p:nvPr>
            <p:ph type="body" idx="1"/>
          </p:nvPr>
        </p:nvSpPr>
        <p:spPr>
          <a:xfrm>
            <a:off x="666750" y="1585913"/>
            <a:ext cx="3752850" cy="2224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/>
              <a:t>In an inorder traversal a node is visited after its left subtree and before its right subtree</a:t>
            </a:r>
            <a:endParaRPr lang="en-US" altLang="zh-CN" sz="1800"/>
          </a:p>
        </p:txBody>
      </p:sp>
      <p:sp>
        <p:nvSpPr>
          <p:cNvPr id="398340" name="文本框 398339"/>
          <p:cNvSpPr txBox="1"/>
          <p:nvPr/>
        </p:nvSpPr>
        <p:spPr>
          <a:xfrm>
            <a:off x="4648200" y="1600200"/>
            <a:ext cx="4191000" cy="243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chemeClr val="tx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isInternal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leftChild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isInternal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rightChild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zh-CN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98341" name="组合 398340"/>
          <p:cNvGrpSpPr/>
          <p:nvPr/>
        </p:nvGrpSpPr>
        <p:grpSpPr>
          <a:xfrm>
            <a:off x="1905000" y="3962400"/>
            <a:ext cx="3816350" cy="2514600"/>
            <a:chOff x="1200" y="2352"/>
            <a:chExt cx="2404" cy="1584"/>
          </a:xfrm>
        </p:grpSpPr>
        <p:grpSp>
          <p:nvGrpSpPr>
            <p:cNvPr id="398342" name="组合 398341"/>
            <p:cNvGrpSpPr/>
            <p:nvPr/>
          </p:nvGrpSpPr>
          <p:grpSpPr>
            <a:xfrm>
              <a:off x="1337" y="2496"/>
              <a:ext cx="2160" cy="1440"/>
              <a:chOff x="2928" y="2256"/>
              <a:chExt cx="2160" cy="1440"/>
            </a:xfrm>
          </p:grpSpPr>
          <p:sp>
            <p:nvSpPr>
              <p:cNvPr id="398343" name="椭圆 398342"/>
              <p:cNvSpPr/>
              <p:nvPr/>
            </p:nvSpPr>
            <p:spPr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0" rIns="0" anchor="ctr" anchorCtr="1"/>
              <a:lstStyle/>
              <a:p>
                <a:pPr algn="ctr"/>
                <a:endParaRPr>
                  <a:latin typeface="Symbol" panose="05050102010706020507" pitchFamily="18" charset="2"/>
                </a:endParaRPr>
              </a:p>
            </p:txBody>
          </p:sp>
          <p:sp>
            <p:nvSpPr>
              <p:cNvPr id="398344" name="椭圆 398343"/>
              <p:cNvSpPr/>
              <p:nvPr/>
            </p:nvSpPr>
            <p:spPr>
              <a:xfrm>
                <a:off x="460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0" rIns="0" anchor="ctr" anchorCtr="1"/>
              <a:lstStyle/>
              <a:p>
                <a:pPr algn="ctr"/>
                <a:endParaRPr>
                  <a:latin typeface="Symbol" panose="05050102010706020507" pitchFamily="18" charset="2"/>
                  <a:sym typeface="Symbol" panose="05050102010706020507" pitchFamily="18" charset="2"/>
                </a:endParaRPr>
              </a:p>
            </p:txBody>
          </p:sp>
          <p:sp>
            <p:nvSpPr>
              <p:cNvPr id="398345" name="椭圆 398344"/>
              <p:cNvSpPr/>
              <p:nvPr/>
            </p:nvSpPr>
            <p:spPr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0" rIns="0" anchor="ctr" anchorCtr="1"/>
              <a:lstStyle/>
              <a:p>
                <a:pPr algn="ctr"/>
                <a:endParaRPr>
                  <a:latin typeface="Symbol" panose="05050102010706020507" pitchFamily="18" charset="2"/>
                </a:endParaRPr>
              </a:p>
            </p:txBody>
          </p:sp>
          <p:sp>
            <p:nvSpPr>
              <p:cNvPr id="398346" name="椭圆 398345"/>
              <p:cNvSpPr/>
              <p:nvPr/>
            </p:nvSpPr>
            <p:spPr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0" rIns="0" anchor="ctr" anchorCtr="1"/>
              <a:lstStyle/>
              <a:p>
                <a:pPr algn="ctr"/>
                <a:endParaRPr>
                  <a:latin typeface="Symbol" panose="05050102010706020507" pitchFamily="18" charset="2"/>
                </a:endParaRPr>
              </a:p>
            </p:txBody>
          </p:sp>
          <p:sp>
            <p:nvSpPr>
              <p:cNvPr id="398347" name="矩形 398346"/>
              <p:cNvSpPr/>
              <p:nvPr/>
            </p:nvSpPr>
            <p:spPr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398348" name="矩形 398347"/>
              <p:cNvSpPr/>
              <p:nvPr/>
            </p:nvSpPr>
            <p:spPr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398349" name="矩形 398348"/>
              <p:cNvSpPr/>
              <p:nvPr/>
            </p:nvSpPr>
            <p:spPr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398350" name="矩形 398349"/>
              <p:cNvSpPr/>
              <p:nvPr/>
            </p:nvSpPr>
            <p:spPr>
              <a:xfrm>
                <a:off x="436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398351" name="矩形 398350"/>
              <p:cNvSpPr/>
              <p:nvPr/>
            </p:nvSpPr>
            <p:spPr>
              <a:xfrm>
                <a:off x="484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cxnSp>
            <p:nvCxnSpPr>
              <p:cNvPr id="398352" name="直接箭头连接符 398351"/>
              <p:cNvCxnSpPr>
                <a:stCxn id="398343" idx="3"/>
                <a:endCxn id="398345" idx="7"/>
              </p:cNvCxnSpPr>
              <p:nvPr/>
            </p:nvCxnSpPr>
            <p:spPr>
              <a:xfrm flipH="1">
                <a:off x="3373" y="2467"/>
                <a:ext cx="790" cy="202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3" name="直接箭头连接符 398352"/>
              <p:cNvCxnSpPr>
                <a:stCxn id="398344" idx="1"/>
                <a:endCxn id="398343" idx="5"/>
              </p:cNvCxnSpPr>
              <p:nvPr/>
            </p:nvCxnSpPr>
            <p:spPr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4" name="直接箭头连接符 398353"/>
              <p:cNvCxnSpPr>
                <a:stCxn id="398351" idx="0"/>
                <a:endCxn id="398344" idx="5"/>
              </p:cNvCxnSpPr>
              <p:nvPr/>
            </p:nvCxnSpPr>
            <p:spPr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5" name="直接箭头连接符 398354"/>
              <p:cNvCxnSpPr>
                <a:stCxn id="398350" idx="0"/>
                <a:endCxn id="398344" idx="3"/>
              </p:cNvCxnSpPr>
              <p:nvPr/>
            </p:nvCxnSpPr>
            <p:spPr>
              <a:xfrm flipV="1">
                <a:off x="4488" y="2851"/>
                <a:ext cx="155" cy="167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6" name="直接箭头连接符 398355"/>
              <p:cNvCxnSpPr>
                <a:stCxn id="398349" idx="0"/>
                <a:endCxn id="398346" idx="5"/>
              </p:cNvCxnSpPr>
              <p:nvPr/>
            </p:nvCxnSpPr>
            <p:spPr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7" name="直接箭头连接符 398356"/>
              <p:cNvCxnSpPr>
                <a:stCxn id="398348" idx="0"/>
                <a:endCxn id="398346" idx="3"/>
              </p:cNvCxnSpPr>
              <p:nvPr/>
            </p:nvCxnSpPr>
            <p:spPr>
              <a:xfrm flipV="1">
                <a:off x="3528" y="3235"/>
                <a:ext cx="155" cy="215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8" name="直接箭头连接符 398357"/>
              <p:cNvCxnSpPr>
                <a:stCxn id="398347" idx="0"/>
                <a:endCxn id="398345" idx="3"/>
              </p:cNvCxnSpPr>
              <p:nvPr/>
            </p:nvCxnSpPr>
            <p:spPr>
              <a:xfrm flipV="1">
                <a:off x="3048" y="2851"/>
                <a:ext cx="155" cy="167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9" name="直接箭头连接符 398358"/>
              <p:cNvCxnSpPr>
                <a:stCxn id="398346" idx="1"/>
                <a:endCxn id="398345" idx="5"/>
              </p:cNvCxnSpPr>
              <p:nvPr/>
            </p:nvCxnSpPr>
            <p:spPr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398360" name="文本框 398359"/>
            <p:cNvSpPr txBox="1"/>
            <p:nvPr/>
          </p:nvSpPr>
          <p:spPr>
            <a:xfrm>
              <a:off x="1710" y="3456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3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1" name="文本框 398360"/>
            <p:cNvSpPr txBox="1"/>
            <p:nvPr/>
          </p:nvSpPr>
          <p:spPr>
            <a:xfrm>
              <a:off x="1200" y="304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1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2" name="文本框 398361"/>
            <p:cNvSpPr txBox="1"/>
            <p:nvPr/>
          </p:nvSpPr>
          <p:spPr>
            <a:xfrm>
              <a:off x="1470" y="2683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2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3" name="文本框 398362"/>
            <p:cNvSpPr txBox="1"/>
            <p:nvPr/>
          </p:nvSpPr>
          <p:spPr>
            <a:xfrm>
              <a:off x="2393" y="3456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5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4" name="文本框 398363"/>
            <p:cNvSpPr txBox="1"/>
            <p:nvPr/>
          </p:nvSpPr>
          <p:spPr>
            <a:xfrm>
              <a:off x="2382" y="235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6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5" name="文本框 398364"/>
            <p:cNvSpPr txBox="1"/>
            <p:nvPr/>
          </p:nvSpPr>
          <p:spPr>
            <a:xfrm>
              <a:off x="2681" y="304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7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6" name="文本框 398365"/>
            <p:cNvSpPr txBox="1"/>
            <p:nvPr/>
          </p:nvSpPr>
          <p:spPr>
            <a:xfrm>
              <a:off x="3401" y="304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9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7" name="文本框 398366"/>
            <p:cNvSpPr txBox="1"/>
            <p:nvPr/>
          </p:nvSpPr>
          <p:spPr>
            <a:xfrm>
              <a:off x="3119" y="2683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8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8" name="文本框 398367"/>
            <p:cNvSpPr txBox="1"/>
            <p:nvPr/>
          </p:nvSpPr>
          <p:spPr>
            <a:xfrm>
              <a:off x="2105" y="304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4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标题 39936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143000"/>
          </a:xfrm>
        </p:spPr>
        <p:txBody>
          <a:bodyPr anchor="ctr"/>
          <a:lstStyle/>
          <a:p>
            <a:r>
              <a:rPr lang="en-US" altLang="zh-CN"/>
              <a:t>Print Arithmetic Expressions</a:t>
            </a:r>
            <a:endParaRPr lang="en-US" altLang="zh-CN"/>
          </a:p>
        </p:txBody>
      </p:sp>
      <p:sp>
        <p:nvSpPr>
          <p:cNvPr id="399363" name="文本占位符 399362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3657600" cy="1831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600"/>
              <a:t>Specialization of an inorder traversal</a:t>
            </a:r>
            <a:endParaRPr lang="en-US" altLang="zh-CN" sz="1600"/>
          </a:p>
          <a:p>
            <a:pPr lvl="1">
              <a:lnSpc>
                <a:spcPct val="90000"/>
              </a:lnSpc>
            </a:pPr>
            <a:r>
              <a:rPr lang="en-US" altLang="zh-CN" sz="1400"/>
              <a:t>print operand or operator when visiting node</a:t>
            </a:r>
            <a:endParaRPr lang="en-US" altLang="zh-CN" sz="1400"/>
          </a:p>
          <a:p>
            <a:pPr lvl="1">
              <a:lnSpc>
                <a:spcPct val="90000"/>
              </a:lnSpc>
            </a:pPr>
            <a:r>
              <a:rPr lang="en-US" altLang="zh-CN" sz="1400"/>
              <a:t>print “(“ before traversing left subtree</a:t>
            </a:r>
            <a:endParaRPr lang="en-US" altLang="zh-CN" sz="1400"/>
          </a:p>
          <a:p>
            <a:pPr lvl="1">
              <a:lnSpc>
                <a:spcPct val="90000"/>
              </a:lnSpc>
            </a:pPr>
            <a:r>
              <a:rPr lang="en-US" altLang="zh-CN" sz="1400"/>
              <a:t>print “)“ after traversing right subtree</a:t>
            </a:r>
            <a:endParaRPr lang="en-US" altLang="zh-CN" sz="1400"/>
          </a:p>
        </p:txBody>
      </p:sp>
      <p:sp>
        <p:nvSpPr>
          <p:cNvPr id="399364" name="文本框 399363"/>
          <p:cNvSpPr txBox="1"/>
          <p:nvPr/>
        </p:nvSpPr>
        <p:spPr>
          <a:xfrm>
            <a:off x="4495800" y="1600200"/>
            <a:ext cx="3733800" cy="26606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 err="1">
                <a:solidFill>
                  <a:schemeClr val="tx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isInternal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){</a:t>
            </a:r>
            <a:b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“</a:t>
            </a: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’’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leftChild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))}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v.element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isInternal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){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rightChild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print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“</a:t>
            </a: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’’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)}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99365" name="组合 399364"/>
          <p:cNvGrpSpPr/>
          <p:nvPr/>
        </p:nvGrpSpPr>
        <p:grpSpPr>
          <a:xfrm>
            <a:off x="762000" y="3886200"/>
            <a:ext cx="3429000" cy="2286000"/>
            <a:chOff x="2928" y="2256"/>
            <a:chExt cx="2160" cy="1440"/>
          </a:xfrm>
        </p:grpSpPr>
        <p:sp>
          <p:nvSpPr>
            <p:cNvPr id="399366" name="椭圆 399365"/>
            <p:cNvSpPr/>
            <p:nvPr/>
          </p:nvSpPr>
          <p:spPr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+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99367" name="椭圆 399366"/>
            <p:cNvSpPr/>
            <p:nvPr/>
          </p:nvSpPr>
          <p:spPr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399368" name="椭圆 399367"/>
            <p:cNvSpPr/>
            <p:nvPr/>
          </p:nvSpPr>
          <p:spPr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99369" name="椭圆 399368"/>
            <p:cNvSpPr/>
            <p:nvPr/>
          </p:nvSpPr>
          <p:spPr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-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99370" name="矩形 399369"/>
            <p:cNvSpPr/>
            <p:nvPr/>
          </p:nvSpPr>
          <p:spPr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99371" name="矩形 399370"/>
            <p:cNvSpPr/>
            <p:nvPr/>
          </p:nvSpPr>
          <p:spPr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a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99372" name="矩形 399371"/>
            <p:cNvSpPr/>
            <p:nvPr/>
          </p:nvSpPr>
          <p:spPr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99373" name="矩形 399372"/>
            <p:cNvSpPr/>
            <p:nvPr/>
          </p:nvSpPr>
          <p:spPr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3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99374" name="矩形 399373"/>
            <p:cNvSpPr/>
            <p:nvPr/>
          </p:nvSpPr>
          <p:spPr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b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cxnSp>
          <p:nvCxnSpPr>
            <p:cNvPr id="399375" name="直接箭头连接符 399374"/>
            <p:cNvCxnSpPr>
              <a:stCxn id="399366" idx="3"/>
              <a:endCxn id="399368" idx="7"/>
            </p:cNvCxnSpPr>
            <p:nvPr/>
          </p:nvCxnSpPr>
          <p:spPr>
            <a:xfrm flipH="1">
              <a:off x="3373" y="2467"/>
              <a:ext cx="79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76" name="直接箭头连接符 399375"/>
            <p:cNvCxnSpPr>
              <a:stCxn id="399367" idx="1"/>
              <a:endCxn id="399366" idx="5"/>
            </p:cNvCxnSpPr>
            <p:nvPr/>
          </p:nvCxnSpPr>
          <p:spPr>
            <a:xfrm flipH="1" flipV="1">
              <a:off x="4333" y="2467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77" name="直接箭头连接符 399376"/>
            <p:cNvCxnSpPr>
              <a:stCxn id="399374" idx="0"/>
              <a:endCxn id="399367" idx="5"/>
            </p:cNvCxnSpPr>
            <p:nvPr/>
          </p:nvCxnSpPr>
          <p:spPr>
            <a:xfrm flipH="1" flipV="1">
              <a:off x="4813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78" name="直接箭头连接符 399377"/>
            <p:cNvCxnSpPr>
              <a:stCxn id="399373" idx="0"/>
              <a:endCxn id="399367" idx="3"/>
            </p:cNvCxnSpPr>
            <p:nvPr/>
          </p:nvCxnSpPr>
          <p:spPr>
            <a:xfrm flipV="1">
              <a:off x="448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79" name="直接箭头连接符 399378"/>
            <p:cNvCxnSpPr>
              <a:stCxn id="399372" idx="0"/>
              <a:endCxn id="399369" idx="5"/>
            </p:cNvCxnSpPr>
            <p:nvPr/>
          </p:nvCxnSpPr>
          <p:spPr>
            <a:xfrm flipH="1" flipV="1">
              <a:off x="3853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80" name="直接箭头连接符 399379"/>
            <p:cNvCxnSpPr>
              <a:stCxn id="399371" idx="0"/>
              <a:endCxn id="399369" idx="3"/>
            </p:cNvCxnSpPr>
            <p:nvPr/>
          </p:nvCxnSpPr>
          <p:spPr>
            <a:xfrm flipV="1">
              <a:off x="3528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81" name="直接箭头连接符 399380"/>
            <p:cNvCxnSpPr>
              <a:stCxn id="399370" idx="0"/>
              <a:endCxn id="399368" idx="3"/>
            </p:cNvCxnSpPr>
            <p:nvPr/>
          </p:nvCxnSpPr>
          <p:spPr>
            <a:xfrm flipV="1">
              <a:off x="304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82" name="直接箭头连接符 399381"/>
            <p:cNvCxnSpPr>
              <a:stCxn id="399369" idx="1"/>
              <a:endCxn id="399368" idx="5"/>
            </p:cNvCxnSpPr>
            <p:nvPr/>
          </p:nvCxnSpPr>
          <p:spPr>
            <a:xfrm flipH="1" flipV="1">
              <a:off x="3373" y="2851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399383" name="文本框 399382"/>
          <p:cNvSpPr txBox="1"/>
          <p:nvPr/>
        </p:nvSpPr>
        <p:spPr>
          <a:xfrm>
            <a:off x="4953000" y="5105400"/>
            <a:ext cx="33274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((2 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>
                <a:latin typeface="Tahoma" panose="020B0604030504040204" pitchFamily="34" charset="0"/>
              </a:rPr>
              <a:t>a 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>
                <a:latin typeface="Tahoma" panose="020B0604030504040204" pitchFamily="34" charset="0"/>
              </a:rPr>
              <a:t> 1)) </a:t>
            </a:r>
            <a:r>
              <a:rPr lang="en-US" altLang="zh-CN">
                <a:latin typeface="Symbol" panose="05050102010706020507" pitchFamily="18" charset="2"/>
              </a:rPr>
              <a:t>+</a:t>
            </a:r>
            <a:r>
              <a:rPr lang="en-US" altLang="zh-CN">
                <a:latin typeface="Tahoma" panose="020B0604030504040204" pitchFamily="34" charset="0"/>
              </a:rPr>
              <a:t> (3 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zh-CN">
                <a:latin typeface="Tahoma" panose="020B0604030504040204" pitchFamily="34" charset="0"/>
              </a:rPr>
              <a:t>b))</a:t>
            </a:r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标题 400385"/>
          <p:cNvSpPr>
            <a:spLocks noGrp="1"/>
          </p:cNvSpPr>
          <p:nvPr>
            <p:ph type="title"/>
          </p:nvPr>
        </p:nvSpPr>
        <p:spPr>
          <a:xfrm>
            <a:off x="1143000" y="0"/>
            <a:ext cx="8382000" cy="1143000"/>
          </a:xfrm>
        </p:spPr>
        <p:txBody>
          <a:bodyPr anchor="ctr">
            <a:noAutofit/>
          </a:bodyPr>
          <a:lstStyle/>
          <a:p>
            <a:r>
              <a:rPr lang="en-US" altLang="zh-CN" sz="3600"/>
              <a:t>Evaluate Arithmetic Expressions</a:t>
            </a:r>
            <a:endParaRPr lang="en-US" altLang="zh-CN" sz="3600"/>
          </a:p>
        </p:txBody>
      </p:sp>
      <p:sp>
        <p:nvSpPr>
          <p:cNvPr id="400387" name="文本占位符 400386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3733800" cy="2028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recursive method returning the value of a subtree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/>
              <a:t>when visiting an internal node, combine the values of the subtrees</a:t>
            </a:r>
            <a:endParaRPr lang="en-US" altLang="zh-CN" sz="2000"/>
          </a:p>
        </p:txBody>
      </p:sp>
      <p:sp>
        <p:nvSpPr>
          <p:cNvPr id="400388" name="文本框 400387"/>
          <p:cNvSpPr txBox="1"/>
          <p:nvPr/>
        </p:nvSpPr>
        <p:spPr>
          <a:xfrm>
            <a:off x="4543425" y="1698625"/>
            <a:ext cx="4191000" cy="2720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isExternal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v.element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x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leftChild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y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rightChild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operator stored at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y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00389" name="组合 400388"/>
          <p:cNvGrpSpPr/>
          <p:nvPr/>
        </p:nvGrpSpPr>
        <p:grpSpPr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400390" name="椭圆 400389"/>
            <p:cNvSpPr/>
            <p:nvPr/>
          </p:nvSpPr>
          <p:spPr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+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400391" name="椭圆 400390"/>
            <p:cNvSpPr/>
            <p:nvPr/>
          </p:nvSpPr>
          <p:spPr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400392" name="椭圆 400391"/>
            <p:cNvSpPr/>
            <p:nvPr/>
          </p:nvSpPr>
          <p:spPr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400393" name="椭圆 400392"/>
            <p:cNvSpPr/>
            <p:nvPr/>
          </p:nvSpPr>
          <p:spPr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-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400394" name="矩形 400393"/>
            <p:cNvSpPr/>
            <p:nvPr/>
          </p:nvSpPr>
          <p:spPr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0395" name="矩形 400394"/>
            <p:cNvSpPr/>
            <p:nvPr/>
          </p:nvSpPr>
          <p:spPr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5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0396" name="矩形 400395"/>
            <p:cNvSpPr/>
            <p:nvPr/>
          </p:nvSpPr>
          <p:spPr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0397" name="矩形 400396"/>
            <p:cNvSpPr/>
            <p:nvPr/>
          </p:nvSpPr>
          <p:spPr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3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0398" name="矩形 400397"/>
            <p:cNvSpPr/>
            <p:nvPr/>
          </p:nvSpPr>
          <p:spPr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cxnSp>
          <p:nvCxnSpPr>
            <p:cNvPr id="400399" name="直接箭头连接符 400398"/>
            <p:cNvCxnSpPr>
              <a:stCxn id="400390" idx="3"/>
              <a:endCxn id="400392" idx="7"/>
            </p:cNvCxnSpPr>
            <p:nvPr/>
          </p:nvCxnSpPr>
          <p:spPr>
            <a:xfrm flipH="1">
              <a:off x="3373" y="2467"/>
              <a:ext cx="79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0" name="直接箭头连接符 400399"/>
            <p:cNvCxnSpPr>
              <a:stCxn id="400391" idx="1"/>
              <a:endCxn id="400390" idx="5"/>
            </p:cNvCxnSpPr>
            <p:nvPr/>
          </p:nvCxnSpPr>
          <p:spPr>
            <a:xfrm flipH="1" flipV="1">
              <a:off x="4333" y="2467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1" name="直接箭头连接符 400400"/>
            <p:cNvCxnSpPr>
              <a:stCxn id="400398" idx="0"/>
              <a:endCxn id="400391" idx="5"/>
            </p:cNvCxnSpPr>
            <p:nvPr/>
          </p:nvCxnSpPr>
          <p:spPr>
            <a:xfrm flipH="1" flipV="1">
              <a:off x="4813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2" name="直接箭头连接符 400401"/>
            <p:cNvCxnSpPr>
              <a:stCxn id="400397" idx="0"/>
              <a:endCxn id="400391" idx="3"/>
            </p:cNvCxnSpPr>
            <p:nvPr/>
          </p:nvCxnSpPr>
          <p:spPr>
            <a:xfrm flipV="1">
              <a:off x="448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3" name="直接箭头连接符 400402"/>
            <p:cNvCxnSpPr>
              <a:stCxn id="400396" idx="0"/>
              <a:endCxn id="400393" idx="5"/>
            </p:cNvCxnSpPr>
            <p:nvPr/>
          </p:nvCxnSpPr>
          <p:spPr>
            <a:xfrm flipH="1" flipV="1">
              <a:off x="3853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4" name="直接箭头连接符 400403"/>
            <p:cNvCxnSpPr>
              <a:stCxn id="400395" idx="0"/>
              <a:endCxn id="400393" idx="3"/>
            </p:cNvCxnSpPr>
            <p:nvPr/>
          </p:nvCxnSpPr>
          <p:spPr>
            <a:xfrm flipV="1">
              <a:off x="3528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5" name="直接箭头连接符 400404"/>
            <p:cNvCxnSpPr>
              <a:stCxn id="400394" idx="0"/>
              <a:endCxn id="400392" idx="3"/>
            </p:cNvCxnSpPr>
            <p:nvPr/>
          </p:nvCxnSpPr>
          <p:spPr>
            <a:xfrm flipV="1">
              <a:off x="304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6" name="直接箭头连接符 400405"/>
            <p:cNvCxnSpPr>
              <a:stCxn id="400393" idx="1"/>
              <a:endCxn id="400392" idx="5"/>
            </p:cNvCxnSpPr>
            <p:nvPr/>
          </p:nvCxnSpPr>
          <p:spPr>
            <a:xfrm flipH="1" flipV="1">
              <a:off x="3373" y="2851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标题 401409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 anchor="ctr"/>
          <a:lstStyle/>
          <a:p>
            <a:r>
              <a:rPr lang="en-US" altLang="zh-CN" sz="2800" err="1"/>
              <a:t>Creativity: </a:t>
            </a:r>
            <a:br>
              <a:rPr lang="en-US" altLang="zh-CN" sz="2800" err="1"/>
            </a:br>
            <a:r>
              <a:rPr lang="en-US" altLang="zh-CN" sz="2800" err="1"/>
              <a:t>pathLength(</a:t>
            </a:r>
            <a:r>
              <a:rPr lang="en-US" altLang="zh-CN" sz="2800" err="1">
                <a:solidFill>
                  <a:srgbClr val="000000"/>
                </a:solidFill>
              </a:rPr>
              <a:t>tree</a:t>
            </a:r>
            <a:r>
              <a:rPr lang="en-US" altLang="zh-CN" sz="2800"/>
              <a:t>) = </a:t>
            </a:r>
            <a:r>
              <a:rPr lang="en-US" altLang="zh-CN" sz="2800">
                <a:sym typeface="Symbol" panose="05050102010706020507" pitchFamily="18" charset="2"/>
              </a:rPr>
              <a:t> depth(</a:t>
            </a:r>
            <a:r>
              <a:rPr lang="en-US" altLang="zh-CN" sz="2800">
                <a:solidFill>
                  <a:srgbClr val="00000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>
                <a:sym typeface="Symbol" panose="05050102010706020507" pitchFamily="18" charset="2"/>
              </a:rPr>
              <a:t>)   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400">
                <a:sym typeface="Symbol" panose="05050102010706020507" pitchFamily="18" charset="2"/>
              </a:rPr>
              <a:t>  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tree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01411" name="文本占位符 401410"/>
          <p:cNvSpPr>
            <a:spLocks noGrp="1"/>
          </p:cNvSpPr>
          <p:nvPr>
            <p:ph type="body" idx="1"/>
          </p:nvPr>
        </p:nvSpPr>
        <p:spPr>
          <a:xfrm>
            <a:off x="1117600" y="1371600"/>
            <a:ext cx="6692900" cy="4891088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 err="1">
                <a:solidFill>
                  <a:schemeClr val="tx2"/>
                </a:solidFill>
                <a:latin typeface="Times New Roman" panose="02020603050405020304" pitchFamily="18" charset="0"/>
              </a:rPr>
              <a:t>pathLength</a:t>
            </a:r>
            <a:r>
              <a:rPr lang="en-US" altLang="zh-CN" sz="2000" err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err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 n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Input: a tree node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and an initial value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err="1">
                <a:solidFill>
                  <a:schemeClr val="tx2"/>
                </a:solidFill>
                <a:latin typeface="Times New Roman" panose="02020603050405020304" pitchFamily="18" charset="0"/>
              </a:rPr>
              <a:t>Output: the pathLength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of the tree with root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err="1">
                <a:solidFill>
                  <a:schemeClr val="tx2"/>
                </a:solidFill>
                <a:latin typeface="Times New Roman" panose="02020603050405020304" pitchFamily="18" charset="0"/>
              </a:rPr>
              <a:t>Usage: pl = pathLength(root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, 0);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err="1">
                <a:solidFill>
                  <a:schemeClr val="accent2"/>
                </a:solidFill>
                <a:latin typeface="Times New Roman" panose="02020603050405020304" pitchFamily="18" charset="0"/>
              </a:rPr>
              <a:t>isExternal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ct val="60000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endParaRPr lang="en-US" altLang="zh-CN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ct val="60000"/>
              <a:buNone/>
            </a:pPr>
            <a:r>
              <a:rPr lang="en-US" altLang="zh-CN" b="1" i="1" err="1">
                <a:solidFill>
                  <a:schemeClr val="accent2"/>
                </a:solidFill>
                <a:latin typeface="Times New Roman" panose="02020603050405020304" pitchFamily="18" charset="0"/>
              </a:rPr>
              <a:t>(pathLength(leftChild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 (v)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n + 1) +</a:t>
            </a:r>
            <a:endParaRPr lang="en-US" altLang="zh-CN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000" b="1" i="1" err="1">
                <a:solidFill>
                  <a:schemeClr val="accent2"/>
                </a:solidFill>
                <a:latin typeface="Times New Roman" panose="02020603050405020304" pitchFamily="18" charset="0"/>
              </a:rPr>
              <a:t>		pathLength(rightChild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(v), n + 1) + n)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标题 40243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3600" dirty="0"/>
              <a:t>Euler Tour Traversal (</a:t>
            </a:r>
            <a:r>
              <a:rPr lang="zh-CN" altLang="en-US" sz="3600"/>
              <a:t>欧拉环游遍历</a:t>
            </a:r>
            <a:r>
              <a:rPr lang="en-US" altLang="zh-CN" sz="3600"/>
              <a:t>)</a:t>
            </a:r>
            <a:endParaRPr lang="en-US" altLang="zh-CN" sz="3600" dirty="0"/>
          </a:p>
        </p:txBody>
      </p:sp>
      <p:sp>
        <p:nvSpPr>
          <p:cNvPr id="402435" name="文本占位符 402434"/>
          <p:cNvSpPr>
            <a:spLocks noGrp="1"/>
          </p:cNvSpPr>
          <p:nvPr>
            <p:ph type="body" idx="1"/>
          </p:nvPr>
        </p:nvSpPr>
        <p:spPr>
          <a:xfrm>
            <a:off x="973138" y="1371600"/>
            <a:ext cx="7485062" cy="2305050"/>
          </a:xfrm>
        </p:spPr>
        <p:txBody>
          <a:bodyPr/>
          <a:lstStyle/>
          <a:p>
            <a:r>
              <a:rPr lang="en-US" altLang="zh-CN" sz="1600"/>
              <a:t>Generic traversal of a binary tree</a:t>
            </a:r>
            <a:endParaRPr lang="en-US" altLang="zh-CN" sz="1600"/>
          </a:p>
          <a:p>
            <a:r>
              <a:rPr lang="en-US" altLang="zh-CN" sz="1600"/>
              <a:t>Includes a special cases the preorder, postorder and inorder traversals</a:t>
            </a:r>
            <a:endParaRPr lang="en-US" altLang="zh-CN" sz="1600"/>
          </a:p>
          <a:p>
            <a:r>
              <a:rPr lang="en-US" altLang="zh-CN" sz="1600"/>
              <a:t>Walk around the tree and visit each node three times:</a:t>
            </a:r>
            <a:endParaRPr lang="en-US" altLang="zh-CN" sz="1600"/>
          </a:p>
          <a:p>
            <a:pPr lvl="1"/>
            <a:r>
              <a:rPr lang="en-US" altLang="zh-CN" sz="1600"/>
              <a:t>on the left (preorder)</a:t>
            </a:r>
            <a:endParaRPr lang="en-US" altLang="zh-CN" sz="1600"/>
          </a:p>
          <a:p>
            <a:pPr lvl="1"/>
            <a:r>
              <a:rPr lang="en-US" altLang="zh-CN" sz="1600"/>
              <a:t>from below (inorder)</a:t>
            </a:r>
            <a:endParaRPr lang="en-US" altLang="zh-CN" sz="1600"/>
          </a:p>
          <a:p>
            <a:pPr lvl="1"/>
            <a:r>
              <a:rPr lang="en-US" altLang="zh-CN" sz="1600"/>
              <a:t>on the right (postorder)</a:t>
            </a:r>
            <a:endParaRPr lang="en-US" altLang="zh-CN" sz="1600"/>
          </a:p>
        </p:txBody>
      </p:sp>
      <p:grpSp>
        <p:nvGrpSpPr>
          <p:cNvPr id="402436" name="组合 402435"/>
          <p:cNvGrpSpPr/>
          <p:nvPr/>
        </p:nvGrpSpPr>
        <p:grpSpPr>
          <a:xfrm>
            <a:off x="2600325" y="3762375"/>
            <a:ext cx="5246688" cy="2790825"/>
            <a:chOff x="1638" y="2093"/>
            <a:chExt cx="3305" cy="1758"/>
          </a:xfrm>
        </p:grpSpPr>
        <p:sp>
          <p:nvSpPr>
            <p:cNvPr id="402437" name="椭圆 402436"/>
            <p:cNvSpPr/>
            <p:nvPr/>
          </p:nvSpPr>
          <p:spPr>
            <a:xfrm>
              <a:off x="3515" y="223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+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402438" name="椭圆 402437"/>
            <p:cNvSpPr/>
            <p:nvPr/>
          </p:nvSpPr>
          <p:spPr>
            <a:xfrm>
              <a:off x="4199" y="262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402439" name="椭圆 402438"/>
            <p:cNvSpPr/>
            <p:nvPr/>
          </p:nvSpPr>
          <p:spPr>
            <a:xfrm>
              <a:off x="2831" y="3005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-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402440" name="矩形 402439"/>
            <p:cNvSpPr/>
            <p:nvPr/>
          </p:nvSpPr>
          <p:spPr>
            <a:xfrm>
              <a:off x="1805" y="3005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2441" name="矩形 402440"/>
            <p:cNvSpPr/>
            <p:nvPr/>
          </p:nvSpPr>
          <p:spPr>
            <a:xfrm>
              <a:off x="2489" y="3437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5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2442" name="矩形 402441"/>
            <p:cNvSpPr/>
            <p:nvPr/>
          </p:nvSpPr>
          <p:spPr>
            <a:xfrm>
              <a:off x="3173" y="3437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2443" name="矩形 402442"/>
            <p:cNvSpPr/>
            <p:nvPr/>
          </p:nvSpPr>
          <p:spPr>
            <a:xfrm>
              <a:off x="3857" y="3005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3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2444" name="矩形 402443"/>
            <p:cNvSpPr/>
            <p:nvPr/>
          </p:nvSpPr>
          <p:spPr>
            <a:xfrm>
              <a:off x="4541" y="3005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cxnSp>
          <p:nvCxnSpPr>
            <p:cNvPr id="402445" name="直接箭头连接符 402444"/>
            <p:cNvCxnSpPr>
              <a:stCxn id="402438" idx="1"/>
              <a:endCxn id="402437" idx="5"/>
            </p:cNvCxnSpPr>
            <p:nvPr/>
          </p:nvCxnSpPr>
          <p:spPr>
            <a:xfrm flipH="1" flipV="1">
              <a:off x="3720" y="2448"/>
              <a:ext cx="514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46" name="直接箭头连接符 402445"/>
            <p:cNvCxnSpPr>
              <a:stCxn id="402444" idx="0"/>
              <a:endCxn id="402438" idx="5"/>
            </p:cNvCxnSpPr>
            <p:nvPr/>
          </p:nvCxnSpPr>
          <p:spPr>
            <a:xfrm flipH="1" flipV="1">
              <a:off x="4404" y="2832"/>
              <a:ext cx="257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47" name="直接箭头连接符 402446"/>
            <p:cNvCxnSpPr>
              <a:stCxn id="402443" idx="0"/>
              <a:endCxn id="402438" idx="3"/>
            </p:cNvCxnSpPr>
            <p:nvPr/>
          </p:nvCxnSpPr>
          <p:spPr>
            <a:xfrm flipV="1">
              <a:off x="3977" y="2832"/>
              <a:ext cx="257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48" name="直接箭头连接符 402447"/>
            <p:cNvCxnSpPr>
              <a:stCxn id="402442" idx="0"/>
              <a:endCxn id="402439" idx="5"/>
            </p:cNvCxnSpPr>
            <p:nvPr/>
          </p:nvCxnSpPr>
          <p:spPr>
            <a:xfrm flipH="1" flipV="1">
              <a:off x="3036" y="3216"/>
              <a:ext cx="257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49" name="直接箭头连接符 402448"/>
            <p:cNvCxnSpPr>
              <a:stCxn id="402441" idx="0"/>
              <a:endCxn id="402439" idx="3"/>
            </p:cNvCxnSpPr>
            <p:nvPr/>
          </p:nvCxnSpPr>
          <p:spPr>
            <a:xfrm flipV="1">
              <a:off x="2609" y="3216"/>
              <a:ext cx="257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02450" name="任意多边形 402449"/>
            <p:cNvSpPr/>
            <p:nvPr/>
          </p:nvSpPr>
          <p:spPr>
            <a:xfrm>
              <a:off x="1638" y="2093"/>
              <a:ext cx="3305" cy="1758"/>
            </a:xfrm>
            <a:custGeom>
              <a:avLst/>
              <a:gdLst/>
              <a:ahLst/>
              <a:cxnLst/>
              <a:rect l="0" t="0" r="0" b="0"/>
              <a:pathLst>
                <a:path w="3305" h="1758">
                  <a:moveTo>
                    <a:pt x="1751" y="48"/>
                  </a:moveTo>
                  <a:cubicBezTo>
                    <a:pt x="1755" y="81"/>
                    <a:pt x="1903" y="194"/>
                    <a:pt x="1775" y="246"/>
                  </a:cubicBezTo>
                  <a:cubicBezTo>
                    <a:pt x="1647" y="298"/>
                    <a:pt x="1218" y="299"/>
                    <a:pt x="983" y="360"/>
                  </a:cubicBezTo>
                  <a:cubicBezTo>
                    <a:pt x="748" y="421"/>
                    <a:pt x="525" y="496"/>
                    <a:pt x="365" y="612"/>
                  </a:cubicBezTo>
                  <a:cubicBezTo>
                    <a:pt x="205" y="728"/>
                    <a:pt x="46" y="945"/>
                    <a:pt x="23" y="1056"/>
                  </a:cubicBezTo>
                  <a:cubicBezTo>
                    <a:pt x="0" y="1167"/>
                    <a:pt x="139" y="1272"/>
                    <a:pt x="227" y="1278"/>
                  </a:cubicBezTo>
                  <a:cubicBezTo>
                    <a:pt x="315" y="1284"/>
                    <a:pt x="479" y="1165"/>
                    <a:pt x="551" y="1092"/>
                  </a:cubicBezTo>
                  <a:cubicBezTo>
                    <a:pt x="623" y="1019"/>
                    <a:pt x="566" y="846"/>
                    <a:pt x="659" y="840"/>
                  </a:cubicBezTo>
                  <a:cubicBezTo>
                    <a:pt x="752" y="834"/>
                    <a:pt x="1085" y="989"/>
                    <a:pt x="1109" y="1056"/>
                  </a:cubicBezTo>
                  <a:cubicBezTo>
                    <a:pt x="1133" y="1123"/>
                    <a:pt x="873" y="1171"/>
                    <a:pt x="803" y="1242"/>
                  </a:cubicBezTo>
                  <a:cubicBezTo>
                    <a:pt x="733" y="1313"/>
                    <a:pt x="661" y="1408"/>
                    <a:pt x="689" y="1482"/>
                  </a:cubicBezTo>
                  <a:cubicBezTo>
                    <a:pt x="717" y="1556"/>
                    <a:pt x="888" y="1673"/>
                    <a:pt x="971" y="1686"/>
                  </a:cubicBezTo>
                  <a:cubicBezTo>
                    <a:pt x="1054" y="1699"/>
                    <a:pt x="1129" y="1633"/>
                    <a:pt x="1187" y="1560"/>
                  </a:cubicBezTo>
                  <a:cubicBezTo>
                    <a:pt x="1245" y="1487"/>
                    <a:pt x="1269" y="1238"/>
                    <a:pt x="1319" y="1248"/>
                  </a:cubicBezTo>
                  <a:cubicBezTo>
                    <a:pt x="1369" y="1258"/>
                    <a:pt x="1416" y="1543"/>
                    <a:pt x="1487" y="1620"/>
                  </a:cubicBezTo>
                  <a:cubicBezTo>
                    <a:pt x="1558" y="1697"/>
                    <a:pt x="1672" y="1758"/>
                    <a:pt x="1745" y="1710"/>
                  </a:cubicBezTo>
                  <a:cubicBezTo>
                    <a:pt x="1818" y="1662"/>
                    <a:pt x="1962" y="1448"/>
                    <a:pt x="1925" y="1332"/>
                  </a:cubicBezTo>
                  <a:cubicBezTo>
                    <a:pt x="1888" y="1216"/>
                    <a:pt x="1617" y="1101"/>
                    <a:pt x="1523" y="1014"/>
                  </a:cubicBezTo>
                  <a:cubicBezTo>
                    <a:pt x="1429" y="927"/>
                    <a:pt x="1478" y="870"/>
                    <a:pt x="1361" y="810"/>
                  </a:cubicBezTo>
                  <a:cubicBezTo>
                    <a:pt x="1244" y="750"/>
                    <a:pt x="717" y="709"/>
                    <a:pt x="821" y="654"/>
                  </a:cubicBezTo>
                  <a:cubicBezTo>
                    <a:pt x="925" y="599"/>
                    <a:pt x="1707" y="480"/>
                    <a:pt x="1985" y="480"/>
                  </a:cubicBezTo>
                  <a:cubicBezTo>
                    <a:pt x="2263" y="480"/>
                    <a:pt x="2471" y="578"/>
                    <a:pt x="2489" y="654"/>
                  </a:cubicBezTo>
                  <a:cubicBezTo>
                    <a:pt x="2507" y="730"/>
                    <a:pt x="2142" y="833"/>
                    <a:pt x="2093" y="936"/>
                  </a:cubicBezTo>
                  <a:cubicBezTo>
                    <a:pt x="2044" y="1039"/>
                    <a:pt x="2138" y="1216"/>
                    <a:pt x="2195" y="1272"/>
                  </a:cubicBezTo>
                  <a:cubicBezTo>
                    <a:pt x="2252" y="1328"/>
                    <a:pt x="2372" y="1312"/>
                    <a:pt x="2435" y="1272"/>
                  </a:cubicBezTo>
                  <a:cubicBezTo>
                    <a:pt x="2498" y="1232"/>
                    <a:pt x="2529" y="1104"/>
                    <a:pt x="2573" y="1032"/>
                  </a:cubicBezTo>
                  <a:cubicBezTo>
                    <a:pt x="2617" y="960"/>
                    <a:pt x="2660" y="836"/>
                    <a:pt x="2699" y="840"/>
                  </a:cubicBezTo>
                  <a:cubicBezTo>
                    <a:pt x="2738" y="844"/>
                    <a:pt x="2779" y="985"/>
                    <a:pt x="2807" y="1056"/>
                  </a:cubicBezTo>
                  <a:cubicBezTo>
                    <a:pt x="2835" y="1127"/>
                    <a:pt x="2814" y="1223"/>
                    <a:pt x="2867" y="1266"/>
                  </a:cubicBezTo>
                  <a:cubicBezTo>
                    <a:pt x="2920" y="1309"/>
                    <a:pt x="3058" y="1366"/>
                    <a:pt x="3125" y="1314"/>
                  </a:cubicBezTo>
                  <a:cubicBezTo>
                    <a:pt x="3192" y="1262"/>
                    <a:pt x="3305" y="1066"/>
                    <a:pt x="3269" y="954"/>
                  </a:cubicBezTo>
                  <a:cubicBezTo>
                    <a:pt x="3233" y="842"/>
                    <a:pt x="2997" y="721"/>
                    <a:pt x="2909" y="642"/>
                  </a:cubicBezTo>
                  <a:cubicBezTo>
                    <a:pt x="2821" y="563"/>
                    <a:pt x="2851" y="541"/>
                    <a:pt x="2741" y="480"/>
                  </a:cubicBezTo>
                  <a:cubicBezTo>
                    <a:pt x="2631" y="419"/>
                    <a:pt x="2334" y="356"/>
                    <a:pt x="2249" y="276"/>
                  </a:cubicBezTo>
                  <a:cubicBezTo>
                    <a:pt x="2164" y="196"/>
                    <a:pt x="2235" y="58"/>
                    <a:pt x="2231" y="0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451" name="文本框 402450"/>
            <p:cNvSpPr txBox="1"/>
            <p:nvPr/>
          </p:nvSpPr>
          <p:spPr>
            <a:xfrm>
              <a:off x="1920" y="2640"/>
              <a:ext cx="188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Tahoma" panose="020B0604030504040204" pitchFamily="34" charset="0"/>
                </a:rPr>
                <a:t>L</a:t>
              </a:r>
              <a:endParaRPr lang="en-US" altLang="zh-CN" sz="18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2452" name="文本框 402451"/>
            <p:cNvSpPr txBox="1"/>
            <p:nvPr/>
          </p:nvSpPr>
          <p:spPr>
            <a:xfrm>
              <a:off x="2169" y="2841"/>
              <a:ext cx="201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Tahoma" panose="020B0604030504040204" pitchFamily="34" charset="0"/>
                </a:rPr>
                <a:t>B</a:t>
              </a:r>
              <a:endParaRPr lang="en-US" altLang="zh-CN" sz="18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2453" name="文本框 402452"/>
            <p:cNvSpPr txBox="1"/>
            <p:nvPr/>
          </p:nvSpPr>
          <p:spPr>
            <a:xfrm>
              <a:off x="2400" y="2640"/>
              <a:ext cx="205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Tahoma" panose="020B0604030504040204" pitchFamily="34" charset="0"/>
                </a:rPr>
                <a:t>R</a:t>
              </a:r>
              <a:endParaRPr lang="en-US" altLang="zh-CN" sz="18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402454" name="直接箭头连接符 402453"/>
            <p:cNvCxnSpPr>
              <a:stCxn id="402437" idx="3"/>
              <a:endCxn id="402457" idx="7"/>
            </p:cNvCxnSpPr>
            <p:nvPr/>
          </p:nvCxnSpPr>
          <p:spPr>
            <a:xfrm flipH="1">
              <a:off x="2352" y="2448"/>
              <a:ext cx="1198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55" name="直接箭头连接符 402454"/>
            <p:cNvCxnSpPr>
              <a:stCxn id="402440" idx="0"/>
              <a:endCxn id="402457" idx="3"/>
            </p:cNvCxnSpPr>
            <p:nvPr/>
          </p:nvCxnSpPr>
          <p:spPr>
            <a:xfrm flipV="1">
              <a:off x="1925" y="2832"/>
              <a:ext cx="257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56" name="直接箭头连接符 402455"/>
            <p:cNvCxnSpPr>
              <a:stCxn id="402439" idx="1"/>
              <a:endCxn id="402457" idx="5"/>
            </p:cNvCxnSpPr>
            <p:nvPr/>
          </p:nvCxnSpPr>
          <p:spPr>
            <a:xfrm flipH="1" flipV="1">
              <a:off x="2352" y="2832"/>
              <a:ext cx="514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02457" name="椭圆 402456"/>
            <p:cNvSpPr/>
            <p:nvPr/>
          </p:nvSpPr>
          <p:spPr>
            <a:xfrm>
              <a:off x="2147" y="262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标题 4034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Euler Tour Traversal</a:t>
            </a:r>
            <a:endParaRPr lang="en-US" altLang="zh-CN"/>
          </a:p>
        </p:txBody>
      </p:sp>
      <p:sp>
        <p:nvSpPr>
          <p:cNvPr id="403459" name="文本占位符 403458"/>
          <p:cNvSpPr>
            <a:spLocks noGrp="1"/>
          </p:cNvSpPr>
          <p:nvPr>
            <p:ph type="body" idx="1"/>
          </p:nvPr>
        </p:nvSpPr>
        <p:spPr>
          <a:xfrm>
            <a:off x="901700" y="1371600"/>
            <a:ext cx="7556500" cy="4891088"/>
          </a:xfrm>
        </p:spPr>
        <p:txBody>
          <a:bodyPr/>
          <a:lstStyle/>
          <a:p>
            <a:pPr>
              <a:buNone/>
            </a:pPr>
            <a:r>
              <a:rPr lang="en-US" altLang="zh-CN" sz="2000" err="1"/>
              <a:t>eulerTour(node</a:t>
            </a:r>
            <a:r>
              <a:rPr lang="en-US" altLang="zh-CN" sz="2000"/>
              <a:t> v) { 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   perform action for visiting node on the left;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   if v is internal then</a:t>
            </a:r>
            <a:endParaRPr lang="en-US" altLang="zh-CN" sz="2000"/>
          </a:p>
          <a:p>
            <a:pPr>
              <a:buNone/>
            </a:pPr>
            <a:r>
              <a:rPr lang="en-US" altLang="zh-CN" sz="2000" err="1"/>
              <a:t>        eulerTour(v</a:t>
            </a:r>
            <a:r>
              <a:rPr lang="en-US" altLang="zh-CN" sz="2000"/>
              <a:t>-&gt;left);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   perform action for visiting node from below;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   if v is internal then</a:t>
            </a:r>
            <a:endParaRPr lang="en-US" altLang="zh-CN" sz="2000"/>
          </a:p>
          <a:p>
            <a:pPr>
              <a:buNone/>
            </a:pPr>
            <a:r>
              <a:rPr lang="en-US" altLang="zh-CN" sz="2000" err="1"/>
              <a:t>        eulerTour(v</a:t>
            </a:r>
            <a:r>
              <a:rPr lang="en-US" altLang="zh-CN" sz="2000"/>
              <a:t>-&gt;right);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   perform action for visiting node on the right;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}</a:t>
            </a:r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标题 36761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Nature View of a Tree</a:t>
            </a:r>
            <a:endParaRPr lang="en-US" altLang="zh-CN"/>
          </a:p>
        </p:txBody>
      </p:sp>
      <p:sp>
        <p:nvSpPr>
          <p:cNvPr id="367619" name="文本框 367618"/>
          <p:cNvSpPr txBox="1"/>
          <p:nvPr/>
        </p:nvSpPr>
        <p:spPr>
          <a:xfrm>
            <a:off x="685800" y="4419600"/>
            <a:ext cx="1676400" cy="592138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branches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67620" name="文本框 367619"/>
          <p:cNvSpPr txBox="1"/>
          <p:nvPr/>
        </p:nvSpPr>
        <p:spPr>
          <a:xfrm>
            <a:off x="6781800" y="1676400"/>
            <a:ext cx="1371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leaves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67621" name="文本框 367620"/>
          <p:cNvSpPr txBox="1"/>
          <p:nvPr/>
        </p:nvSpPr>
        <p:spPr>
          <a:xfrm>
            <a:off x="6705600" y="4953000"/>
            <a:ext cx="990600" cy="61753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root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pic>
        <p:nvPicPr>
          <p:cNvPr id="367622" name="图片 367621" descr="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2133600"/>
            <a:ext cx="3048000" cy="304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7623" name="直接连接符 367622"/>
          <p:cNvSpPr/>
          <p:nvPr/>
        </p:nvSpPr>
        <p:spPr>
          <a:xfrm flipV="1">
            <a:off x="2286000" y="3886200"/>
            <a:ext cx="1752600" cy="9906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4" name="直接连接符 367623"/>
          <p:cNvSpPr/>
          <p:nvPr/>
        </p:nvSpPr>
        <p:spPr>
          <a:xfrm flipV="1">
            <a:off x="2286000" y="3810000"/>
            <a:ext cx="1447800" cy="838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5" name="直接连接符 367624"/>
          <p:cNvSpPr/>
          <p:nvPr/>
        </p:nvSpPr>
        <p:spPr>
          <a:xfrm flipH="1">
            <a:off x="4800600" y="20574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6" name="直接连接符 367625"/>
          <p:cNvSpPr/>
          <p:nvPr/>
        </p:nvSpPr>
        <p:spPr>
          <a:xfrm flipH="1">
            <a:off x="4876800" y="22098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7" name="直接连接符 367626"/>
          <p:cNvSpPr/>
          <p:nvPr/>
        </p:nvSpPr>
        <p:spPr>
          <a:xfrm flipH="1">
            <a:off x="4648200" y="19050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8" name="直接连接符 367627"/>
          <p:cNvSpPr/>
          <p:nvPr/>
        </p:nvSpPr>
        <p:spPr>
          <a:xfrm>
            <a:off x="4419600" y="4419600"/>
            <a:ext cx="2209800" cy="7620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triangle" w="med" len="med"/>
            <a:tailEnd type="none" w="med" len="med"/>
          </a:ln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AVL Tree</a:t>
            </a:r>
            <a:endParaRPr lang="en-US" altLang="zh-CN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Definition: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binary search tree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For any node, the heights of left subtree and right subtree differ at most 1.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(if differ at most k, called BH(k) tree).</a:t>
            </a:r>
            <a:endParaRPr lang="en-US" altLang="zh-CN" dirty="0"/>
          </a:p>
          <a:p>
            <a:pPr eaLnBrk="1" hangingPunct="1"/>
            <a:r>
              <a:rPr lang="en-US" altLang="zh-CN" b="1" dirty="0"/>
              <a:t>Theorem </a:t>
            </a:r>
            <a:r>
              <a:rPr lang="en-US" altLang="zh-CN" dirty="0"/>
              <a:t>(</a:t>
            </a:r>
            <a:r>
              <a:rPr lang="en-US" altLang="zh-CN" sz="1800" dirty="0"/>
              <a:t>Adel'son-Vel'skii and Landis 1962</a:t>
            </a:r>
            <a:r>
              <a:rPr lang="en-US" altLang="zh-CN" dirty="0"/>
              <a:t>):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 height of an AVL tree with N internal nodes always lies between log (N +1 ) and 1..4404 log(N + 2) - 0.328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AVL Tree Examples</a:t>
            </a:r>
            <a:endParaRPr lang="en-US" altLang="zh-CN" dirty="0"/>
          </a:p>
        </p:txBody>
      </p:sp>
      <p:pic>
        <p:nvPicPr>
          <p:cNvPr id="3075" name="Picture 3" descr="avl5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0" y="1447800"/>
            <a:ext cx="2419350" cy="1228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Picture 4" descr="avl6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810000"/>
            <a:ext cx="3724275" cy="1000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7" name="Picture 5" descr="avl7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0" y="3733800"/>
            <a:ext cx="2419350" cy="122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8" name="TextBox 6"/>
          <p:cNvSpPr txBox="1"/>
          <p:nvPr/>
        </p:nvSpPr>
        <p:spPr>
          <a:xfrm>
            <a:off x="3429000" y="3124200"/>
            <a:ext cx="23733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Worst case AVL trees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079" name="TextBox 7"/>
          <p:cNvSpPr txBox="1"/>
          <p:nvPr/>
        </p:nvSpPr>
        <p:spPr>
          <a:xfrm>
            <a:off x="1143000" y="5638800"/>
            <a:ext cx="7669213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Figures in these slides are copied from: 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http://www.eli.sdsu.edu/courses/fall96/cs660/notes/avl/avl.html#RTFToC2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AVL Tree</a:t>
            </a:r>
            <a:endParaRPr lang="en-US" altLang="zh-CN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Insertion:</a:t>
            </a:r>
            <a:endParaRPr lang="en-US" altLang="zh-CN" dirty="0"/>
          </a:p>
          <a:p>
            <a:pPr lvl="1" eaLnBrk="1" hangingPunct="1"/>
            <a:r>
              <a:rPr lang="en-US" altLang="zh-CN" sz="1600" dirty="0"/>
              <a:t>As normal binary search tree insertion</a:t>
            </a:r>
            <a:endParaRPr lang="en-US" altLang="zh-CN" sz="1600" dirty="0"/>
          </a:p>
          <a:p>
            <a:pPr lvl="1" eaLnBrk="1" hangingPunct="1"/>
            <a:r>
              <a:rPr lang="en-US" altLang="zh-CN" sz="1600" dirty="0"/>
              <a:t>Reconstruct tree by rotation if some nodes become unbalanced</a:t>
            </a:r>
            <a:endParaRPr lang="en-US" altLang="zh-CN" sz="1600" dirty="0"/>
          </a:p>
          <a:p>
            <a:pPr eaLnBrk="1" hangingPunct="1"/>
            <a:r>
              <a:rPr lang="en-US" altLang="zh-CN" dirty="0"/>
              <a:t>Deletion:</a:t>
            </a:r>
            <a:endParaRPr lang="en-US" altLang="zh-CN" dirty="0"/>
          </a:p>
          <a:p>
            <a:pPr lvl="1" eaLnBrk="1" hangingPunct="1"/>
            <a:r>
              <a:rPr lang="en-US" altLang="zh-CN" sz="1600" dirty="0"/>
              <a:t>as normal binary search tree deletion</a:t>
            </a:r>
            <a:endParaRPr lang="en-US" altLang="zh-CN" sz="1600" dirty="0"/>
          </a:p>
          <a:p>
            <a:pPr lvl="1" eaLnBrk="1" hangingPunct="1"/>
            <a:r>
              <a:rPr lang="en-US" altLang="zh-CN" sz="1600" dirty="0"/>
              <a:t>The node deleted will be either a leaf or have just one subtree (this is true for all binary search tree deletion)</a:t>
            </a:r>
            <a:endParaRPr lang="en-US" altLang="zh-CN" sz="1600" dirty="0"/>
          </a:p>
          <a:p>
            <a:pPr lvl="1" eaLnBrk="1" hangingPunct="1"/>
            <a:r>
              <a:rPr lang="en-US" altLang="zh-CN" sz="1600" dirty="0"/>
              <a:t>if the deleted node has one subtree, then that subtree contains only one node</a:t>
            </a:r>
            <a:endParaRPr lang="en-US" altLang="zh-CN" sz="1600" dirty="0"/>
          </a:p>
          <a:p>
            <a:pPr lvl="1" eaLnBrk="1" hangingPunct="1"/>
            <a:r>
              <a:rPr lang="en-US" altLang="zh-CN" sz="1600" dirty="0"/>
              <a:t>Traverse up the tree from the deleted node checking the balance of each node, balance the node by rotation if unbalanced</a:t>
            </a:r>
            <a:endParaRPr lang="en-US" altLang="zh-CN" sz="1600" dirty="0"/>
          </a:p>
          <a:p>
            <a:pPr eaLnBrk="1" hangingPunct="1"/>
            <a:r>
              <a:rPr lang="en-US" altLang="zh-CN" b="1" dirty="0"/>
              <a:t>Theorem:</a:t>
            </a:r>
            <a:r>
              <a:rPr lang="en-US" altLang="zh-CN" dirty="0"/>
              <a:t> </a:t>
            </a:r>
            <a:endParaRPr lang="en-US" altLang="zh-CN" dirty="0"/>
          </a:p>
          <a:p>
            <a:pPr lvl="1" eaLnBrk="1" hangingPunct="1"/>
            <a:r>
              <a:rPr lang="en-US" altLang="zh-CN" sz="1600" dirty="0"/>
              <a:t>An insertion into an AVL tree requires at most one rotation to rebalance a tree. A deletion may require log(N) rotations to rebalance the tree.</a:t>
            </a:r>
            <a:br>
              <a:rPr lang="en-US" altLang="zh-CN" dirty="0"/>
            </a:b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4000" dirty="0"/>
              <a:t>AVL tree insertion examples</a:t>
            </a:r>
            <a:endParaRPr lang="en-US" altLang="zh-CN" sz="4000" dirty="0"/>
          </a:p>
        </p:txBody>
      </p:sp>
      <p:pic>
        <p:nvPicPr>
          <p:cNvPr id="5123" name="Picture 3" descr="avl30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828800"/>
            <a:ext cx="2921000" cy="1371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Picture 4" descr="avl3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33800"/>
            <a:ext cx="1704975" cy="145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TextBox 5"/>
          <p:cNvSpPr txBox="1"/>
          <p:nvPr/>
        </p:nvSpPr>
        <p:spPr>
          <a:xfrm>
            <a:off x="457200" y="3352800"/>
            <a:ext cx="25050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Perform single rotation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126" name="TextBox 6"/>
          <p:cNvSpPr txBox="1"/>
          <p:nvPr/>
        </p:nvSpPr>
        <p:spPr>
          <a:xfrm>
            <a:off x="838200" y="1447800"/>
            <a:ext cx="22240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Insert into subtree 3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5127" name="Picture 7" descr="avl36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905000"/>
            <a:ext cx="3722688" cy="1600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8" name="Picture 8" descr="avl37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4267200"/>
            <a:ext cx="2133600" cy="147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9" name="TextBox 9"/>
          <p:cNvSpPr txBox="1"/>
          <p:nvPr/>
        </p:nvSpPr>
        <p:spPr>
          <a:xfrm>
            <a:off x="5181600" y="1371600"/>
            <a:ext cx="26860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Insert into subtree 2 or 3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130" name="TextBox 10"/>
          <p:cNvSpPr txBox="1"/>
          <p:nvPr/>
        </p:nvSpPr>
        <p:spPr>
          <a:xfrm>
            <a:off x="5562600" y="3810000"/>
            <a:ext cx="25955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Perform double rotation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AVL tree deletion examples</a:t>
            </a:r>
            <a:endParaRPr lang="en-US" altLang="zh-CN" dirty="0"/>
          </a:p>
        </p:txBody>
      </p:sp>
      <p:pic>
        <p:nvPicPr>
          <p:cNvPr id="6147" name="Picture 3" descr="avl43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905000"/>
            <a:ext cx="3533775" cy="1743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Picture 4" descr="avl44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648200"/>
            <a:ext cx="1743075" cy="1695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9" name="TextBox 5"/>
          <p:cNvSpPr txBox="1"/>
          <p:nvPr/>
        </p:nvSpPr>
        <p:spPr>
          <a:xfrm>
            <a:off x="1066800" y="1447800"/>
            <a:ext cx="25828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Deletion from subtree 1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150" name="TextBox 7"/>
          <p:cNvSpPr txBox="1"/>
          <p:nvPr/>
        </p:nvSpPr>
        <p:spPr>
          <a:xfrm>
            <a:off x="914400" y="4191000"/>
            <a:ext cx="25050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Perform single rotation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6151" name="Picture 8" descr="avl45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981200"/>
            <a:ext cx="4038600" cy="1833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2" name="Picture 9" descr="avl46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4495800"/>
            <a:ext cx="2476500" cy="179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3" name="TextBox 10"/>
          <p:cNvSpPr txBox="1"/>
          <p:nvPr/>
        </p:nvSpPr>
        <p:spPr>
          <a:xfrm>
            <a:off x="5562600" y="1447800"/>
            <a:ext cx="25828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Deletion from subtree 1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154" name="TextBox 11"/>
          <p:cNvSpPr txBox="1"/>
          <p:nvPr/>
        </p:nvSpPr>
        <p:spPr>
          <a:xfrm>
            <a:off x="5562600" y="4114800"/>
            <a:ext cx="25955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Perform double rotation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9858" name="标题 2498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/>
              <a:t>Balanced Search Trees </a:t>
            </a:r>
            <a:endParaRPr lang="en-US" altLang="zh-CN" sz="4000"/>
          </a:p>
        </p:txBody>
      </p:sp>
      <p:sp>
        <p:nvSpPr>
          <p:cNvPr id="249859" name="文本占位符 249858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r>
              <a:rPr lang="en-US" altLang="zh-CN" sz="2800"/>
              <a:t>To implement a symbol table, Binary Search Trees work pretty well, except…</a:t>
            </a:r>
            <a:endParaRPr lang="en-US" altLang="zh-CN" sz="2800"/>
          </a:p>
          <a:p>
            <a:r>
              <a:rPr lang="en-US" altLang="zh-CN" sz="2800"/>
              <a:t>The worst case is O(n) </a:t>
            </a:r>
            <a:r>
              <a:rPr lang="en-US" altLang="zh-CN" sz="2000" err="1"/>
              <a:t>and it is embarassingly</a:t>
            </a:r>
            <a:r>
              <a:rPr lang="en-US" altLang="zh-CN" sz="2000"/>
              <a:t> likely to happen in practice – if the keys are sorted, or there are lots of duplicates, or various kinds of structure</a:t>
            </a:r>
            <a:endParaRPr lang="en-US" altLang="zh-CN" sz="2000"/>
          </a:p>
          <a:p>
            <a:r>
              <a:rPr lang="en-US" altLang="zh-CN" sz="2800"/>
              <a:t>Ideally we would want to keep a search tree perfectly balanced, like a heap</a:t>
            </a:r>
            <a:endParaRPr lang="en-US" altLang="zh-CN" sz="2800"/>
          </a:p>
          <a:p>
            <a:r>
              <a:rPr lang="en-US" altLang="zh-CN" sz="2800"/>
              <a:t>But how can we insert or delete in O(log n) time and re-balance the whole tree?</a:t>
            </a:r>
            <a:endParaRPr lang="en-US" altLang="zh-CN" sz="2800"/>
          </a:p>
          <a:p>
            <a:r>
              <a:rPr lang="en-US" altLang="zh-CN" sz="2800"/>
              <a:t>Three approaches:  </a:t>
            </a:r>
            <a:r>
              <a:rPr lang="en-US" altLang="zh-CN" sz="2800" i="1"/>
              <a:t>randomize, amortize, </a:t>
            </a:r>
            <a:r>
              <a:rPr lang="en-US" altLang="zh-CN" sz="2800"/>
              <a:t>or</a:t>
            </a:r>
            <a:r>
              <a:rPr lang="en-US" altLang="zh-CN" sz="2800" i="1"/>
              <a:t> optimize</a:t>
            </a:r>
            <a:endParaRPr lang="en-US" altLang="zh-CN" sz="2800" i="1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75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240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316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396" end="4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0882" name="标题 2508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600" err="1"/>
              <a:t>Randomized BSTs</a:t>
            </a:r>
            <a:endParaRPr lang="en-US" altLang="zh-CN" sz="3600" err="1"/>
          </a:p>
        </p:txBody>
      </p:sp>
      <p:sp>
        <p:nvSpPr>
          <p:cNvPr id="250883" name="文本占位符 25088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r>
              <a:rPr lang="en-US" altLang="zh-CN" sz="2400"/>
              <a:t>The randomized approach:  introduce randomized decision making.  </a:t>
            </a:r>
            <a:endParaRPr lang="en-US" altLang="zh-CN" sz="2400"/>
          </a:p>
          <a:p>
            <a:r>
              <a:rPr lang="en-US" altLang="zh-CN" sz="2400"/>
              <a:t>Dramatically reduce the chance of worst case.</a:t>
            </a:r>
            <a:endParaRPr lang="en-US" altLang="zh-CN" sz="2400"/>
          </a:p>
          <a:p>
            <a:r>
              <a:rPr lang="en-US" altLang="zh-CN" sz="2400"/>
              <a:t>Like quicksort, with random pivot</a:t>
            </a:r>
            <a:endParaRPr lang="en-US" altLang="zh-CN" sz="2400"/>
          </a:p>
          <a:p>
            <a:r>
              <a:rPr lang="en-US" altLang="zh-CN" sz="2400"/>
              <a:t>This algorithm is simple, efficient, broadly applicable – but went undiscovered for decades (until 1996!) [Only the analysis is complicated.]</a:t>
            </a:r>
            <a:endParaRPr lang="en-US" altLang="zh-CN" sz="2400"/>
          </a:p>
          <a:p>
            <a:r>
              <a:rPr lang="en-US" altLang="zh-CN" sz="2400"/>
              <a:t>Can you figure it out?  How to introduce randomness in the created structure of the BST?</a:t>
            </a:r>
            <a:endParaRPr lang="en-US" altLang="zh-CN" sz="24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66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112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146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288" end="3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标题 2519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 err="1"/>
              <a:t>Random BSTs</a:t>
            </a:r>
            <a:endParaRPr lang="en-US" altLang="zh-CN" sz="4000" err="1"/>
          </a:p>
        </p:txBody>
      </p:sp>
      <p:sp>
        <p:nvSpPr>
          <p:cNvPr id="251907" name="文本占位符 251906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876800" cy="4876800"/>
          </a:xfr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lang="en-US" altLang="zh-CN" sz="2000"/>
              <a:t>Idea: to insert into a tree with n nodes,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/>
              <a:t>with probability 1/(n+1) make the new node the root.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/>
              <a:t>otherwise insert normally.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/>
              <a:t>(this decision could be made at any point along the insertion path.)</a:t>
            </a:r>
            <a:endParaRPr lang="en-US" altLang="zh-CN" sz="2000"/>
          </a:p>
          <a:p>
            <a:pPr>
              <a:lnSpc>
                <a:spcPct val="90000"/>
              </a:lnSpc>
            </a:pP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2000" err="1"/>
              <a:t>result: about 2 n ln n comparisons to build tree; </a:t>
            </a:r>
            <a:br>
              <a:rPr lang="en-US" altLang="zh-CN" sz="2000" err="1"/>
            </a:br>
            <a:r>
              <a:rPr lang="en-US" altLang="zh-CN" sz="2000" err="1"/>
              <a:t>about 2 ln</a:t>
            </a:r>
            <a:r>
              <a:rPr lang="en-US" altLang="zh-CN" sz="2000"/>
              <a:t> n for search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 err="1"/>
              <a:t>(that’s about 1.4 lg</a:t>
            </a:r>
            <a:r>
              <a:rPr lang="en-US" altLang="zh-CN" sz="2000"/>
              <a:t> n)</a:t>
            </a:r>
            <a:endParaRPr lang="en-US" altLang="zh-CN" sz="2000"/>
          </a:p>
        </p:txBody>
      </p:sp>
      <p:pic>
        <p:nvPicPr>
          <p:cNvPr id="251908" name="图片 251907" descr="Randomized_B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3650" y="609600"/>
            <a:ext cx="2800350" cy="5934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charRg st="4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charRg st="9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charRg st="122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charRg st="192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charRg st="267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标题 3686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Computer Scientist’s View</a:t>
            </a:r>
            <a:endParaRPr lang="en-US" altLang="zh-CN"/>
          </a:p>
        </p:txBody>
      </p:sp>
      <p:pic>
        <p:nvPicPr>
          <p:cNvPr id="368643" name="图片 368642" descr="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2133600"/>
            <a:ext cx="3048000" cy="304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44" name="文本框 368643"/>
          <p:cNvSpPr txBox="1"/>
          <p:nvPr/>
        </p:nvSpPr>
        <p:spPr>
          <a:xfrm>
            <a:off x="533400" y="4495800"/>
            <a:ext cx="1905000" cy="592138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branches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68645" name="直接连接符 368644"/>
          <p:cNvSpPr/>
          <p:nvPr/>
        </p:nvSpPr>
        <p:spPr>
          <a:xfrm flipV="1">
            <a:off x="2133600" y="3657600"/>
            <a:ext cx="1752600" cy="9906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8646" name="直接连接符 368645"/>
          <p:cNvSpPr/>
          <p:nvPr/>
        </p:nvSpPr>
        <p:spPr>
          <a:xfrm flipV="1">
            <a:off x="2209800" y="4038600"/>
            <a:ext cx="1447800" cy="838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8647" name="直接连接符 368646"/>
          <p:cNvSpPr/>
          <p:nvPr/>
        </p:nvSpPr>
        <p:spPr>
          <a:xfrm flipH="1">
            <a:off x="4724400" y="32004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8648" name="直接连接符 368647"/>
          <p:cNvSpPr/>
          <p:nvPr/>
        </p:nvSpPr>
        <p:spPr>
          <a:xfrm flipH="1">
            <a:off x="4800600" y="33528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8649" name="文本框 368648"/>
          <p:cNvSpPr txBox="1"/>
          <p:nvPr/>
        </p:nvSpPr>
        <p:spPr>
          <a:xfrm>
            <a:off x="6705600" y="2667000"/>
            <a:ext cx="1371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leaves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68650" name="直接连接符 368649"/>
          <p:cNvSpPr/>
          <p:nvPr/>
        </p:nvSpPr>
        <p:spPr>
          <a:xfrm flipH="1">
            <a:off x="4572000" y="30480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grpSp>
        <p:nvGrpSpPr>
          <p:cNvPr id="368651" name="组合 368650"/>
          <p:cNvGrpSpPr/>
          <p:nvPr/>
        </p:nvGrpSpPr>
        <p:grpSpPr>
          <a:xfrm>
            <a:off x="1143000" y="1752600"/>
            <a:ext cx="2971800" cy="1143000"/>
            <a:chOff x="720" y="1104"/>
            <a:chExt cx="1872" cy="720"/>
          </a:xfrm>
        </p:grpSpPr>
        <p:sp>
          <p:nvSpPr>
            <p:cNvPr id="368652" name="文本框 368651"/>
            <p:cNvSpPr txBox="1"/>
            <p:nvPr/>
          </p:nvSpPr>
          <p:spPr>
            <a:xfrm>
              <a:off x="720" y="1104"/>
              <a:ext cx="624" cy="389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</a:rPr>
                <a:t>root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68653" name="直接连接符 368652"/>
            <p:cNvSpPr/>
            <p:nvPr/>
          </p:nvSpPr>
          <p:spPr>
            <a:xfrm>
              <a:off x="1200" y="1344"/>
              <a:ext cx="1392" cy="48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sm" len="sm"/>
              <a:tailEnd type="triangle" w="med" len="med"/>
            </a:ln>
          </p:spPr>
        </p:sp>
      </p:grpSp>
      <p:grpSp>
        <p:nvGrpSpPr>
          <p:cNvPr id="368654" name="组合 368653"/>
          <p:cNvGrpSpPr/>
          <p:nvPr/>
        </p:nvGrpSpPr>
        <p:grpSpPr>
          <a:xfrm>
            <a:off x="3581400" y="3276600"/>
            <a:ext cx="1676400" cy="2484438"/>
            <a:chOff x="2256" y="2064"/>
            <a:chExt cx="1056" cy="1565"/>
          </a:xfrm>
        </p:grpSpPr>
        <p:sp>
          <p:nvSpPr>
            <p:cNvPr id="368655" name="直接连接符 368654"/>
            <p:cNvSpPr/>
            <p:nvPr/>
          </p:nvSpPr>
          <p:spPr>
            <a:xfrm>
              <a:off x="2688" y="2064"/>
              <a:ext cx="0" cy="1248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368656" name="直接连接符 368655"/>
            <p:cNvSpPr/>
            <p:nvPr/>
          </p:nvSpPr>
          <p:spPr>
            <a:xfrm>
              <a:off x="2544" y="2256"/>
              <a:ext cx="0" cy="1056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368657" name="文本框 368656"/>
            <p:cNvSpPr txBox="1"/>
            <p:nvPr/>
          </p:nvSpPr>
          <p:spPr>
            <a:xfrm>
              <a:off x="2256" y="3264"/>
              <a:ext cx="105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</a:rPr>
                <a:t>nodes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7266" name="标题 2672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How to insert at the root?</a:t>
            </a:r>
            <a:endParaRPr lang="en-US" altLang="zh-CN"/>
          </a:p>
        </p:txBody>
      </p:sp>
      <p:sp>
        <p:nvSpPr>
          <p:cNvPr id="267267" name="文本占位符 267266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6400800" cy="4876800"/>
          </a:xfrm>
        </p:spPr>
        <p:txBody>
          <a:bodyPr/>
          <a:p>
            <a:r>
              <a:rPr lang="en-US" altLang="zh-CN" sz="1900"/>
              <a:t>You might well ask: “that’s all well and good, but how do we insert at the root of a BST?”</a:t>
            </a:r>
            <a:endParaRPr lang="en-US" altLang="zh-CN" sz="1900"/>
          </a:p>
          <a:p>
            <a:r>
              <a:rPr lang="en-US" altLang="zh-CN" sz="1900"/>
              <a:t>I might well answer:  Insert normally.  Then rotate to move it up in the tree, until it is at the top.</a:t>
            </a:r>
            <a:endParaRPr lang="en-US" altLang="zh-CN" sz="1900"/>
          </a:p>
          <a:p>
            <a:r>
              <a:rPr lang="en-US" altLang="zh-CN" sz="1900"/>
              <a:t>Left and Right rotations:</a:t>
            </a:r>
            <a:endParaRPr lang="en-US" altLang="zh-CN" sz="2000"/>
          </a:p>
        </p:txBody>
      </p:sp>
      <p:pic>
        <p:nvPicPr>
          <p:cNvPr id="267269" name="图片 267268" descr="rot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3451225"/>
            <a:ext cx="5407025" cy="3406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7270" name="图片 267269" descr="rotate-to-ro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0"/>
            <a:ext cx="1371600" cy="6105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7271" name="文本框 267270"/>
          <p:cNvSpPr txBox="1"/>
          <p:nvPr/>
        </p:nvSpPr>
        <p:spPr>
          <a:xfrm>
            <a:off x="6956425" y="6172200"/>
            <a:ext cx="21875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b="0">
                <a:latin typeface="Tahoma" panose="020B0604030504040204" pitchFamily="34" charset="0"/>
              </a:rPr>
              <a:t>Rotate to the top!</a:t>
            </a:r>
            <a:endParaRPr lang="en-US" altLang="zh-CN" sz="2000" b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charRg st="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charRg st="91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charRg st="194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  <p:bldP spid="26727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290" name="标题 2682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/>
              <a:t>Randomized BST analysis</a:t>
            </a:r>
            <a:endParaRPr lang="en-US" altLang="zh-CN" sz="4000"/>
          </a:p>
        </p:txBody>
      </p:sp>
      <p:sp>
        <p:nvSpPr>
          <p:cNvPr id="268291" name="文本占位符 268290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r>
              <a:rPr lang="en-US" altLang="zh-CN" sz="2000"/>
              <a:t>The </a:t>
            </a:r>
            <a:r>
              <a:rPr lang="en-US" altLang="zh-CN" sz="2000" i="1"/>
              <a:t>average case</a:t>
            </a:r>
            <a:r>
              <a:rPr lang="en-US" altLang="zh-CN" sz="2000" err="1"/>
              <a:t> is the same for BSTs and RBSTs: but the essential point is that the analysis for RBSTs</a:t>
            </a:r>
            <a:r>
              <a:rPr lang="en-US" altLang="zh-CN" sz="2000"/>
              <a:t> assumes nothing about the order of the insertions</a:t>
            </a:r>
            <a:endParaRPr lang="en-US" altLang="zh-CN" sz="2000"/>
          </a:p>
          <a:p>
            <a:r>
              <a:rPr lang="en-US" altLang="zh-CN" sz="2000"/>
              <a:t>The probability that the construction cost is more than </a:t>
            </a:r>
            <a:r>
              <a:rPr lang="en-US" altLang="zh-CN" sz="2000" i="1"/>
              <a:t>k</a:t>
            </a:r>
            <a:r>
              <a:rPr lang="en-US" altLang="zh-CN" sz="2000"/>
              <a:t> times the average is less than e</a:t>
            </a:r>
            <a:r>
              <a:rPr lang="en-US" altLang="zh-CN" sz="2000" baseline="30000"/>
              <a:t>-k</a:t>
            </a:r>
            <a:endParaRPr lang="en-US" altLang="zh-CN" sz="2000" baseline="30000"/>
          </a:p>
          <a:p>
            <a:r>
              <a:rPr lang="en-US" altLang="zh-CN" sz="2000"/>
              <a:t>E.g. to build a randomized BST with 100,000 nodes, one would expect 2.3 million comparisons. The chance of 23 million comparisons is 0.01 percent. </a:t>
            </a:r>
            <a:endParaRPr lang="en-US" altLang="zh-CN" sz="2000"/>
          </a:p>
          <a:p>
            <a:r>
              <a:rPr lang="en-US" altLang="zh-CN" sz="2000"/>
              <a:t>Bottom line:</a:t>
            </a:r>
            <a:endParaRPr lang="en-US" altLang="zh-CN" sz="2000"/>
          </a:p>
          <a:p>
            <a:pPr lvl="1"/>
            <a:r>
              <a:rPr lang="en-US" altLang="zh-CN" sz="1800"/>
              <a:t>full symbol table ADT</a:t>
            </a:r>
            <a:endParaRPr lang="en-US" altLang="zh-CN" sz="1800"/>
          </a:p>
          <a:p>
            <a:pPr lvl="1"/>
            <a:r>
              <a:rPr lang="en-US" altLang="zh-CN" sz="1800"/>
              <a:t>straightforward implementation</a:t>
            </a:r>
            <a:endParaRPr lang="en-US" altLang="zh-CN" sz="1800"/>
          </a:p>
          <a:p>
            <a:pPr lvl="1"/>
            <a:r>
              <a:rPr lang="en-US" altLang="zh-CN" sz="1800"/>
              <a:t>O(log N) average case: bad cases provably unlikely</a:t>
            </a:r>
            <a:endParaRPr lang="en-US" altLang="zh-CN" sz="18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154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247" end="3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395" end="4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408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430" end="4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461" end="5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9314" name="标题 2693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/>
              <a:t>Splay Trees  </a:t>
            </a:r>
            <a:r>
              <a:rPr lang="zh-CN" altLang="en-US" sz="4000"/>
              <a:t>伸展树</a:t>
            </a:r>
            <a:endParaRPr lang="zh-CN" altLang="en-US" sz="4000"/>
          </a:p>
        </p:txBody>
      </p:sp>
      <p:sp>
        <p:nvSpPr>
          <p:cNvPr id="269315" name="文本占位符 26931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r>
              <a:rPr lang="en-US" altLang="zh-CN" sz="2400"/>
              <a:t>Use root insertion</a:t>
            </a:r>
            <a:endParaRPr lang="en-US" altLang="zh-CN" sz="2400"/>
          </a:p>
          <a:p>
            <a:r>
              <a:rPr lang="en-US" altLang="zh-CN" sz="2400"/>
              <a:t>Idea:  let’s rotate so as to better balance the tree</a:t>
            </a:r>
            <a:endParaRPr lang="en-US" altLang="zh-CN" sz="2400"/>
          </a:p>
          <a:p>
            <a:r>
              <a:rPr lang="en-US" altLang="zh-CN" sz="2400"/>
              <a:t>The difference between standard root insertion and splay insertion seem trivial: but the splay operation eliminates the quadratic worst case</a:t>
            </a:r>
            <a:endParaRPr lang="en-US" altLang="zh-CN" sz="2400"/>
          </a:p>
          <a:p>
            <a:endParaRPr lang="en-US" altLang="zh-CN" sz="2000"/>
          </a:p>
          <a:p>
            <a:r>
              <a:rPr lang="en-US" altLang="zh-CN" sz="2400" err="1"/>
              <a:t>The number of comparisons used for N splay insertions into an initially empty tree is O(N lg N) – actually, 3 N lg</a:t>
            </a:r>
            <a:r>
              <a:rPr lang="en-US" altLang="zh-CN" sz="2400"/>
              <a:t> N.</a:t>
            </a:r>
            <a:endParaRPr lang="en-US" altLang="zh-CN" sz="2400"/>
          </a:p>
          <a:p>
            <a:r>
              <a:rPr lang="en-US" altLang="zh-CN" sz="2400" i="1"/>
              <a:t>amortized algorithm:</a:t>
            </a:r>
            <a:r>
              <a:rPr lang="en-US" altLang="zh-CN" sz="2400"/>
              <a:t>  individual operations may be slow, but the </a:t>
            </a:r>
            <a:r>
              <a:rPr lang="en-US" altLang="zh-CN" sz="2400" i="1"/>
              <a:t>total runtime </a:t>
            </a:r>
            <a:r>
              <a:rPr lang="en-US" altLang="zh-CN" sz="2400"/>
              <a:t>for a series of operations is good.</a:t>
            </a:r>
            <a:endParaRPr lang="en-US" altLang="zh-CN" sz="2400" i="1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charRg st="1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charRg st="72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charRg st="214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charRg st="332" end="4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4978" name="标题 25497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Splay Insertion</a:t>
            </a:r>
            <a:endParaRPr lang="en-US" altLang="zh-CN"/>
          </a:p>
        </p:txBody>
      </p:sp>
      <p:sp>
        <p:nvSpPr>
          <p:cNvPr id="254979" name="文本占位符 25497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Orientations differ: same as root insertion</a:t>
            </a:r>
            <a:endParaRPr lang="en-US" altLang="zh-CN"/>
          </a:p>
          <a:p>
            <a:r>
              <a:rPr lang="en-US" altLang="zh-CN"/>
              <a:t>Orientations the same: do top rotation first</a:t>
            </a:r>
            <a:endParaRPr lang="en-US" altLang="zh-CN"/>
          </a:p>
          <a:p>
            <a:pPr lvl="1"/>
            <a:r>
              <a:rPr lang="en-US" altLang="zh-CN" sz="1900"/>
              <a:t>(brings nodes on search path closer to the root—how much?)</a:t>
            </a:r>
            <a:endParaRPr lang="en-US" altLang="zh-CN" sz="1900"/>
          </a:p>
        </p:txBody>
      </p:sp>
      <p:pic>
        <p:nvPicPr>
          <p:cNvPr id="254981" name="图片 254980" descr="spl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3048000"/>
            <a:ext cx="6308725" cy="381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02" name="标题 2560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Splay Tree</a:t>
            </a:r>
            <a:endParaRPr lang="en-US" altLang="zh-CN"/>
          </a:p>
        </p:txBody>
      </p:sp>
      <p:sp>
        <p:nvSpPr>
          <p:cNvPr id="256003" name="文本占位符 256002"/>
          <p:cNvSpPr>
            <a:spLocks noGrp="1"/>
          </p:cNvSpPr>
          <p:nvPr>
            <p:ph type="body" idx="1"/>
          </p:nvPr>
        </p:nvSpPr>
        <p:spPr>
          <a:xfrm>
            <a:off x="1066800" y="1828800"/>
            <a:ext cx="4038600" cy="4876800"/>
          </a:xfrm>
        </p:spPr>
        <p:txBody>
          <a:bodyPr/>
          <a:p>
            <a:r>
              <a:rPr lang="en-US" altLang="zh-CN" sz="1800"/>
              <a:t>When we insert, nodes on the search path are brought half way to the root.</a:t>
            </a:r>
            <a:endParaRPr lang="en-US" altLang="zh-CN" sz="1800"/>
          </a:p>
          <a:p>
            <a:r>
              <a:rPr lang="en-US" altLang="zh-CN" sz="1800"/>
              <a:t>This is also true if we splay while </a:t>
            </a:r>
            <a:r>
              <a:rPr lang="en-US" altLang="zh-CN" sz="1800" i="1"/>
              <a:t>searching</a:t>
            </a:r>
            <a:r>
              <a:rPr lang="en-US" altLang="zh-CN" sz="1800"/>
              <a:t>.</a:t>
            </a:r>
            <a:endParaRPr lang="en-US" altLang="zh-CN" sz="1800"/>
          </a:p>
          <a:p>
            <a:r>
              <a:rPr lang="en-US" altLang="zh-CN" sz="1800"/>
              <a:t>Trees at right are balanced with a few splay searches</a:t>
            </a:r>
            <a:endParaRPr lang="en-US" altLang="zh-CN" sz="1800"/>
          </a:p>
          <a:p>
            <a:pPr lvl="1"/>
            <a:r>
              <a:rPr lang="en-US" altLang="zh-CN" sz="1400"/>
              <a:t>left: smallest, next smallest, etc</a:t>
            </a:r>
            <a:endParaRPr lang="en-US" altLang="zh-CN" sz="1400"/>
          </a:p>
          <a:p>
            <a:pPr lvl="1"/>
            <a:r>
              <a:rPr lang="en-US" altLang="zh-CN" sz="1400"/>
              <a:t>right: random</a:t>
            </a:r>
            <a:endParaRPr lang="en-US" altLang="zh-CN" sz="1400"/>
          </a:p>
          <a:p>
            <a:r>
              <a:rPr lang="en-US" altLang="zh-CN" sz="1800" err="1"/>
              <a:t>Result:  for M insert or search ops in an N-node splay tree, O((N+M)lg(N+M</a:t>
            </a:r>
            <a:r>
              <a:rPr lang="en-US" altLang="zh-CN" sz="1800"/>
              <a:t>)) comparisons are required.</a:t>
            </a:r>
            <a:endParaRPr lang="en-US" altLang="zh-CN" sz="1800"/>
          </a:p>
          <a:p>
            <a:r>
              <a:rPr lang="en-US" altLang="zh-CN" sz="1800"/>
              <a:t>This is an </a:t>
            </a:r>
            <a:r>
              <a:rPr lang="en-US" altLang="zh-CN" sz="1800" i="1"/>
              <a:t>amortized</a:t>
            </a:r>
            <a:r>
              <a:rPr lang="en-US" altLang="zh-CN" sz="1800"/>
              <a:t> result.</a:t>
            </a:r>
            <a:endParaRPr lang="en-US" altLang="zh-CN" sz="1800"/>
          </a:p>
        </p:txBody>
      </p:sp>
      <p:pic>
        <p:nvPicPr>
          <p:cNvPr id="256004" name="图片 256003" descr="Splay tr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762000"/>
            <a:ext cx="4114800" cy="5303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charRg st="7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charRg st="122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charRg st="176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charRg st="211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charRg st="225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charRg st="328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7026" name="标题 2570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234 Intro</a:t>
            </a:r>
            <a:endParaRPr lang="en-US" altLang="zh-CN"/>
          </a:p>
        </p:txBody>
      </p:sp>
      <p:sp>
        <p:nvSpPr>
          <p:cNvPr id="257027" name="文本占位符 257026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r>
              <a:rPr lang="en-US" altLang="zh-CN" sz="2400"/>
              <a:t>234 Trees are are worst-case </a:t>
            </a:r>
            <a:br>
              <a:rPr lang="en-US" altLang="zh-CN" sz="2400"/>
            </a:br>
            <a:r>
              <a:rPr lang="en-US" altLang="zh-CN" sz="2400" i="1"/>
              <a:t>optimal</a:t>
            </a:r>
            <a:r>
              <a:rPr lang="en-US" altLang="zh-CN" sz="2400"/>
              <a:t>: </a:t>
            </a:r>
            <a:r>
              <a:rPr lang="en-US" altLang="zh-CN" sz="2400">
                <a:latin typeface="Symbol" panose="05050102010706020507" pitchFamily="18" charset="2"/>
              </a:rPr>
              <a:t>Q</a:t>
            </a:r>
            <a:r>
              <a:rPr lang="en-US" altLang="zh-CN" sz="2400"/>
              <a:t>(log n) per operation</a:t>
            </a:r>
            <a:endParaRPr lang="en-US" altLang="zh-CN" sz="2400"/>
          </a:p>
          <a:p>
            <a:r>
              <a:rPr lang="en-US" altLang="zh-CN" sz="2400"/>
              <a:t>Idea:  nodes have 1, 2, or 3 </a:t>
            </a:r>
            <a:br>
              <a:rPr lang="en-US" altLang="zh-CN" sz="2400"/>
            </a:br>
            <a:r>
              <a:rPr lang="en-US" altLang="zh-CN" sz="2400"/>
              <a:t>keys and 2, 3, or 4 links. </a:t>
            </a:r>
            <a:endParaRPr lang="en-US" altLang="zh-CN" sz="2400"/>
          </a:p>
          <a:p>
            <a:r>
              <a:rPr lang="en-US" altLang="zh-CN" sz="2400" err="1"/>
              <a:t>Subtrees</a:t>
            </a:r>
            <a:r>
              <a:rPr lang="en-US" altLang="zh-CN" sz="2400"/>
              <a:t> have keys ordered </a:t>
            </a:r>
            <a:br>
              <a:rPr lang="en-US" altLang="zh-CN" sz="2400"/>
            </a:br>
            <a:r>
              <a:rPr lang="en-US" altLang="zh-CN" sz="2400"/>
              <a:t>analogously to a binary search tree.</a:t>
            </a:r>
            <a:endParaRPr lang="en-US" altLang="zh-CN" sz="2400"/>
          </a:p>
          <a:p>
            <a:r>
              <a:rPr lang="en-US" altLang="zh-CN" sz="2400"/>
              <a:t>A balanced 234 search tree has all leaves at the same level.</a:t>
            </a:r>
            <a:endParaRPr lang="en-US" altLang="zh-CN" sz="2400"/>
          </a:p>
          <a:p>
            <a:r>
              <a:rPr lang="en-US" altLang="zh-CN" sz="2400"/>
              <a:t>How would search work? </a:t>
            </a:r>
            <a:endParaRPr lang="en-US" altLang="zh-CN" sz="2400"/>
          </a:p>
          <a:p>
            <a:r>
              <a:rPr lang="en-US" altLang="zh-CN" sz="2400"/>
              <a:t>How would insertion work?</a:t>
            </a:r>
            <a:endParaRPr lang="en-US" altLang="zh-CN" sz="2400"/>
          </a:p>
          <a:p>
            <a:pPr lvl="1"/>
            <a:r>
              <a:rPr lang="en-US" altLang="zh-CN" sz="2000"/>
              <a:t>split nodes on the way back up?</a:t>
            </a:r>
            <a:endParaRPr lang="en-US" altLang="zh-CN" sz="2000"/>
          </a:p>
          <a:p>
            <a:pPr lvl="1"/>
            <a:r>
              <a:rPr lang="en-US" altLang="zh-CN" sz="2000"/>
              <a:t>or split 4-nodes on the way down?</a:t>
            </a:r>
            <a:endParaRPr lang="en-US" altLang="zh-CN" sz="2000"/>
          </a:p>
        </p:txBody>
      </p:sp>
      <p:pic>
        <p:nvPicPr>
          <p:cNvPr id="257028" name="图片 257027" descr="23T int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1905000"/>
            <a:ext cx="2949575" cy="2011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charRg st="6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charRg st="120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charRg st="185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charRg st="246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charRg st="270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charRg st="296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charRg st="328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2626" name="标题 2826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/>
              <a:t>Top-down vs. Bottom-up</a:t>
            </a:r>
            <a:endParaRPr lang="en-US" altLang="zh-CN" sz="4000"/>
          </a:p>
        </p:txBody>
      </p:sp>
      <p:sp>
        <p:nvSpPr>
          <p:cNvPr id="282627" name="文本占位符 282626"/>
          <p:cNvSpPr>
            <a:spLocks noGrp="1"/>
          </p:cNvSpPr>
          <p:nvPr>
            <p:ph type="body" idx="1"/>
          </p:nvPr>
        </p:nvSpPr>
        <p:spPr>
          <a:xfrm>
            <a:off x="1219200" y="1109980"/>
            <a:ext cx="7696200" cy="5519420"/>
          </a:xfrm>
        </p:spPr>
        <p:txBody>
          <a:bodyPr/>
          <a:p>
            <a:r>
              <a:rPr lang="en-US" altLang="zh-CN" sz="2400"/>
              <a:t>Top-down 2-3-4 trees split nodes on the way down. But splitting a node means pushing a key back up, and it may have to be pushed all the way back up to the root.</a:t>
            </a:r>
            <a:endParaRPr lang="en-US" altLang="zh-CN" sz="2400"/>
          </a:p>
          <a:p>
            <a:r>
              <a:rPr lang="en-US" altLang="zh-CN" sz="2400"/>
              <a:t>It’s easier to split any 4-node on the way down.</a:t>
            </a:r>
            <a:endParaRPr lang="en-US" altLang="zh-CN"/>
          </a:p>
        </p:txBody>
      </p:sp>
      <p:pic>
        <p:nvPicPr>
          <p:cNvPr id="282628" name="图片 282627" descr="234 Spl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6450" y="3810000"/>
            <a:ext cx="3257550" cy="1828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2629" name="文本框 282628"/>
          <p:cNvSpPr txBox="1"/>
          <p:nvPr/>
        </p:nvSpPr>
        <p:spPr>
          <a:xfrm>
            <a:off x="1085850" y="3519805"/>
            <a:ext cx="4800600" cy="277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000" b="0">
                <a:latin typeface="Tahoma" panose="020B0604030504040204" pitchFamily="34" charset="0"/>
              </a:rPr>
              <a:t> 2-node with 4-node child: split into </a:t>
            </a:r>
            <a:br>
              <a:rPr lang="en-US" altLang="zh-CN" sz="2000" b="0">
                <a:latin typeface="Tahoma" panose="020B0604030504040204" pitchFamily="34" charset="0"/>
              </a:rPr>
            </a:br>
            <a:r>
              <a:rPr lang="en-US" altLang="zh-CN" sz="2000" b="0">
                <a:latin typeface="Tahoma" panose="020B0604030504040204" pitchFamily="34" charset="0"/>
              </a:rPr>
              <a:t>  3-node with two 2-node children</a:t>
            </a:r>
            <a:endParaRPr lang="en-US" altLang="zh-CN" sz="2000" b="0">
              <a:latin typeface="Tahom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000" b="0">
                <a:latin typeface="Tahoma" panose="020B0604030504040204" pitchFamily="34" charset="0"/>
              </a:rPr>
              <a:t> 3-node with 4-node child: split into </a:t>
            </a:r>
            <a:br>
              <a:rPr lang="en-US" altLang="zh-CN" sz="2000" b="0">
                <a:latin typeface="Tahoma" panose="020B0604030504040204" pitchFamily="34" charset="0"/>
              </a:rPr>
            </a:br>
            <a:r>
              <a:rPr lang="en-US" altLang="zh-CN" sz="2000" b="0">
                <a:latin typeface="Tahoma" panose="020B0604030504040204" pitchFamily="34" charset="0"/>
              </a:rPr>
              <a:t>  4-node with two 2-node children</a:t>
            </a:r>
            <a:endParaRPr lang="en-US" altLang="zh-CN" sz="2000" b="0">
              <a:latin typeface="Tahom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altLang="zh-CN" sz="2000" b="0">
              <a:latin typeface="Tahom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000" b="0">
                <a:latin typeface="Tahoma" panose="020B0604030504040204" pitchFamily="34" charset="0"/>
              </a:rPr>
              <a:t> Thus, all searches end up at a  </a:t>
            </a:r>
            <a:br>
              <a:rPr lang="en-US" altLang="zh-CN" sz="2000" b="0">
                <a:latin typeface="Tahoma" panose="020B0604030504040204" pitchFamily="34" charset="0"/>
              </a:rPr>
            </a:br>
            <a:r>
              <a:rPr lang="en-US" altLang="zh-CN" sz="2000" b="0">
                <a:latin typeface="Tahoma" panose="020B0604030504040204" pitchFamily="34" charset="0"/>
              </a:rPr>
              <a:t>  node with space for insertion</a:t>
            </a:r>
            <a:endParaRPr lang="en-US" altLang="zh-CN" sz="2000" b="0">
              <a:latin typeface="Tahoma" panose="020B0604030504040204" pitchFamily="34" charset="0"/>
            </a:endParaRPr>
          </a:p>
          <a:p>
            <a:r>
              <a:rPr lang="en-US" altLang="zh-CN" b="0">
                <a:latin typeface="Tahoma" panose="020B0604030504040204" pitchFamily="34" charset="0"/>
              </a:rPr>
              <a:t> </a:t>
            </a:r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0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162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  <p:bldP spid="28262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050" name="标题 258049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826770"/>
          </a:xfrm>
        </p:spPr>
        <p:txBody>
          <a:bodyPr anchor="b">
            <a:normAutofit fontScale="90000"/>
          </a:bodyPr>
          <a:p>
            <a:r>
              <a:rPr lang="en-US" altLang="zh-CN"/>
              <a:t>Construction Example</a:t>
            </a:r>
            <a:endParaRPr lang="en-US" altLang="zh-CN"/>
          </a:p>
        </p:txBody>
      </p:sp>
      <p:pic>
        <p:nvPicPr>
          <p:cNvPr id="258052" name="图片 258051" descr="234 Constru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220" y="1374140"/>
            <a:ext cx="5572760" cy="5356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074" name="标题 2590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234 Balance</a:t>
            </a:r>
            <a:endParaRPr lang="en-US" altLang="zh-CN"/>
          </a:p>
        </p:txBody>
      </p:sp>
      <p:sp>
        <p:nvSpPr>
          <p:cNvPr id="259075" name="文本占位符 259074"/>
          <p:cNvSpPr>
            <a:spLocks noGrp="1"/>
          </p:cNvSpPr>
          <p:nvPr>
            <p:ph type="body" idx="1"/>
          </p:nvPr>
        </p:nvSpPr>
        <p:spPr>
          <a:xfrm>
            <a:off x="612775" y="1318260"/>
            <a:ext cx="8153400" cy="4777740"/>
          </a:xfrm>
        </p:spPr>
        <p:txBody>
          <a:bodyPr>
            <a:normAutofit lnSpcReduction="10000"/>
          </a:bodyPr>
          <a:p>
            <a:r>
              <a:rPr lang="en-US" altLang="zh-CN" sz="2200"/>
              <a:t>All paths from the top to the bottom are the same height</a:t>
            </a:r>
            <a:endParaRPr lang="en-US" altLang="zh-CN" sz="2200"/>
          </a:p>
          <a:p>
            <a:endParaRPr lang="en-US" altLang="zh-CN" sz="2200"/>
          </a:p>
          <a:p>
            <a:endParaRPr lang="en-US" altLang="zh-CN" sz="2200"/>
          </a:p>
          <a:p>
            <a:endParaRPr lang="en-US" altLang="zh-CN" sz="2200"/>
          </a:p>
          <a:p>
            <a:r>
              <a:rPr lang="en-US" altLang="zh-CN" sz="2200"/>
              <a:t>What is that height?</a:t>
            </a:r>
            <a:endParaRPr lang="en-US" altLang="zh-CN" sz="2200"/>
          </a:p>
          <a:p>
            <a:pPr>
              <a:buNone/>
            </a:pPr>
            <a:r>
              <a:rPr lang="en-US" altLang="zh-CN" sz="2200" err="1"/>
              <a:t>	worst case: lgN</a:t>
            </a:r>
            <a:r>
              <a:rPr lang="en-US" altLang="zh-CN" sz="2200"/>
              <a:t> (all 2-nodes)</a:t>
            </a:r>
            <a:endParaRPr lang="en-US" altLang="zh-CN" sz="2200"/>
          </a:p>
          <a:p>
            <a:pPr>
              <a:buNone/>
            </a:pPr>
            <a:r>
              <a:rPr lang="en-US" altLang="zh-CN" sz="2200"/>
              <a:t>	best case: lgN/2 (all 4-nodes)</a:t>
            </a:r>
            <a:endParaRPr lang="en-US" altLang="zh-CN" sz="2200"/>
          </a:p>
          <a:p>
            <a:r>
              <a:rPr lang="en-US" altLang="zh-CN" sz="2200"/>
              <a:t>height 10-20 for a million nodes; 15-30 for a billion</a:t>
            </a:r>
            <a:endParaRPr lang="en-US" altLang="zh-CN" sz="2200"/>
          </a:p>
          <a:p>
            <a:r>
              <a:rPr lang="en-US" altLang="zh-CN" sz="2200"/>
              <a:t>Optimal!</a:t>
            </a:r>
            <a:endParaRPr lang="en-US" altLang="zh-CN" sz="2200"/>
          </a:p>
          <a:p>
            <a:r>
              <a:rPr lang="en-US" altLang="zh-CN" sz="2200"/>
              <a:t>(But is it fast?)</a:t>
            </a:r>
            <a:endParaRPr lang="en-US" altLang="zh-CN" sz="2200"/>
          </a:p>
        </p:txBody>
      </p:sp>
      <p:pic>
        <p:nvPicPr>
          <p:cNvPr id="259076" name="图片 259075" descr="234 Bala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2209800"/>
            <a:ext cx="6515100" cy="1257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6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81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112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144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199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208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0338" name="标题 2703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Implementation Details</a:t>
            </a:r>
            <a:endParaRPr lang="en-US" altLang="zh-CN"/>
          </a:p>
        </p:txBody>
      </p:sp>
      <p:sp>
        <p:nvSpPr>
          <p:cNvPr id="270339" name="文本占位符 27033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Actually, there are many 234-tree variants: </a:t>
            </a:r>
            <a:endParaRPr lang="en-US" altLang="zh-CN"/>
          </a:p>
          <a:p>
            <a:pPr lvl="1"/>
            <a:r>
              <a:rPr lang="en-US" altLang="zh-CN"/>
              <a:t>splitting on the way up vs. down</a:t>
            </a:r>
            <a:endParaRPr lang="en-US" altLang="zh-CN"/>
          </a:p>
          <a:p>
            <a:pPr lvl="1"/>
            <a:r>
              <a:rPr lang="en-US" altLang="zh-CN"/>
              <a:t>2-3 vs. 2-3-4 trees</a:t>
            </a:r>
            <a:endParaRPr lang="en-US" altLang="zh-CN"/>
          </a:p>
          <a:p>
            <a:r>
              <a:rPr lang="en-US" altLang="zh-CN"/>
              <a:t>Implementation is complicated because of the large number of cases that have to be considered.</a:t>
            </a:r>
            <a:endParaRPr lang="en-US" altLang="zh-CN"/>
          </a:p>
          <a:p>
            <a:r>
              <a:rPr lang="en-US" altLang="zh-CN"/>
              <a:t>Can we improve the optimal balanced-tree approach, for fewer cases and strictly binary nodes?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charRg st="45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charRg st="78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charRg st="98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charRg st="193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ldLvl="2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标题 3696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What is a Tree</a:t>
            </a:r>
            <a:endParaRPr lang="en-US" altLang="zh-CN"/>
          </a:p>
        </p:txBody>
      </p:sp>
      <p:sp>
        <p:nvSpPr>
          <p:cNvPr id="369667" name="文本占位符 369666"/>
          <p:cNvSpPr>
            <a:spLocks noGrp="1"/>
          </p:cNvSpPr>
          <p:nvPr>
            <p:ph type="body" idx="1"/>
          </p:nvPr>
        </p:nvSpPr>
        <p:spPr>
          <a:xfrm>
            <a:off x="757555" y="1626235"/>
            <a:ext cx="3311525" cy="406209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A tree is a finite nonempty set of elements.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It is an abstract model of a hierarchical structure.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consists of nodes with a parent-child relation.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Applications:</a:t>
            </a:r>
            <a:endParaRPr lang="en-US" altLang="zh-CN" sz="1800"/>
          </a:p>
          <a:p>
            <a:pPr lvl="1">
              <a:lnSpc>
                <a:spcPct val="80000"/>
              </a:lnSpc>
            </a:pPr>
            <a:r>
              <a:rPr lang="en-US" altLang="zh-CN" sz="1600"/>
              <a:t>Organization charts</a:t>
            </a:r>
            <a:endParaRPr lang="en-US" altLang="zh-CN" sz="1600"/>
          </a:p>
          <a:p>
            <a:pPr lvl="1">
              <a:lnSpc>
                <a:spcPct val="80000"/>
              </a:lnSpc>
            </a:pPr>
            <a:r>
              <a:rPr lang="en-US" altLang="zh-CN" sz="1600"/>
              <a:t>File systems</a:t>
            </a:r>
            <a:endParaRPr lang="en-US" altLang="zh-CN" sz="1600"/>
          </a:p>
          <a:p>
            <a:pPr lvl="1">
              <a:lnSpc>
                <a:spcPct val="80000"/>
              </a:lnSpc>
            </a:pPr>
            <a:r>
              <a:rPr lang="en-US" altLang="zh-CN" sz="1600"/>
              <a:t>Programming environments</a:t>
            </a:r>
            <a:endParaRPr lang="en-US" altLang="zh-CN" sz="1600"/>
          </a:p>
        </p:txBody>
      </p:sp>
      <p:grpSp>
        <p:nvGrpSpPr>
          <p:cNvPr id="369668" name="组合 369667"/>
          <p:cNvGrpSpPr/>
          <p:nvPr/>
        </p:nvGrpSpPr>
        <p:grpSpPr>
          <a:xfrm>
            <a:off x="3657600" y="1981200"/>
            <a:ext cx="5240338" cy="3132138"/>
            <a:chOff x="2180" y="957"/>
            <a:chExt cx="3301" cy="1973"/>
          </a:xfrm>
        </p:grpSpPr>
        <p:sp>
          <p:nvSpPr>
            <p:cNvPr id="369669" name="圆角矩形 369668"/>
            <p:cNvSpPr>
              <a:spLocks noChangeAspect="1"/>
            </p:cNvSpPr>
            <p:nvPr/>
          </p:nvSpPr>
          <p:spPr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Computers”R”Us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0" name="圆角矩形 369669"/>
            <p:cNvSpPr>
              <a:spLocks noChangeAspect="1"/>
            </p:cNvSpPr>
            <p:nvPr/>
          </p:nvSpPr>
          <p:spPr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Sales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1" name="圆角矩形 369670"/>
            <p:cNvSpPr>
              <a:spLocks noChangeAspect="1"/>
            </p:cNvSpPr>
            <p:nvPr/>
          </p:nvSpPr>
          <p:spPr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R&amp;D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2" name="圆角矩形 369671"/>
            <p:cNvSpPr>
              <a:spLocks noChangeAspect="1"/>
            </p:cNvSpPr>
            <p:nvPr/>
          </p:nvSpPr>
          <p:spPr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Manufacturing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3" name="圆角矩形 369672"/>
            <p:cNvSpPr>
              <a:spLocks noChangeAspect="1"/>
            </p:cNvSpPr>
            <p:nvPr/>
          </p:nvSpPr>
          <p:spPr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Laptops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4" name="圆角矩形 369673"/>
            <p:cNvSpPr>
              <a:spLocks noChangeAspect="1"/>
            </p:cNvSpPr>
            <p:nvPr/>
          </p:nvSpPr>
          <p:spPr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Desktops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5" name="圆角矩形 369674"/>
            <p:cNvSpPr>
              <a:spLocks noChangeAspect="1"/>
            </p:cNvSpPr>
            <p:nvPr/>
          </p:nvSpPr>
          <p:spPr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US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6" name="圆角矩形 369675"/>
            <p:cNvSpPr>
              <a:spLocks noChangeAspect="1"/>
            </p:cNvSpPr>
            <p:nvPr/>
          </p:nvSpPr>
          <p:spPr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International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69677" name="直接箭头连接符 369676"/>
            <p:cNvCxnSpPr>
              <a:stCxn id="369669" idx="2"/>
              <a:endCxn id="369670" idx="0"/>
            </p:cNvCxnSpPr>
            <p:nvPr/>
          </p:nvCxnSpPr>
          <p:spPr>
            <a:xfrm flipH="1">
              <a:off x="2823" y="1205"/>
              <a:ext cx="1051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78" name="直接箭头连接符 369677"/>
            <p:cNvCxnSpPr>
              <a:stCxn id="369669" idx="2"/>
              <a:endCxn id="369672" idx="0"/>
            </p:cNvCxnSpPr>
            <p:nvPr/>
          </p:nvCxnSpPr>
          <p:spPr>
            <a:xfrm>
              <a:off x="3874" y="1205"/>
              <a:ext cx="581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79" name="直接箭头连接符 369678"/>
            <p:cNvCxnSpPr>
              <a:stCxn id="369669" idx="2"/>
              <a:endCxn id="369671" idx="0"/>
            </p:cNvCxnSpPr>
            <p:nvPr/>
          </p:nvCxnSpPr>
          <p:spPr>
            <a:xfrm>
              <a:off x="3874" y="1205"/>
              <a:ext cx="1409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0" name="直接箭头连接符 369679"/>
            <p:cNvCxnSpPr>
              <a:stCxn id="369672" idx="2"/>
              <a:endCxn id="369674" idx="0"/>
            </p:cNvCxnSpPr>
            <p:nvPr/>
          </p:nvCxnSpPr>
          <p:spPr>
            <a:xfrm>
              <a:off x="4455" y="1781"/>
              <a:ext cx="389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1" name="直接箭头连接符 369680"/>
            <p:cNvCxnSpPr>
              <a:stCxn id="369672" idx="2"/>
              <a:endCxn id="369673" idx="0"/>
            </p:cNvCxnSpPr>
            <p:nvPr/>
          </p:nvCxnSpPr>
          <p:spPr>
            <a:xfrm flipH="1">
              <a:off x="4083" y="1781"/>
              <a:ext cx="372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2" name="直接箭头连接符 369681"/>
            <p:cNvCxnSpPr>
              <a:stCxn id="369670" idx="2"/>
              <a:endCxn id="369676" idx="0"/>
            </p:cNvCxnSpPr>
            <p:nvPr/>
          </p:nvCxnSpPr>
          <p:spPr>
            <a:xfrm>
              <a:off x="2823" y="1781"/>
              <a:ext cx="395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3" name="直接箭头连接符 369682"/>
            <p:cNvCxnSpPr>
              <a:stCxn id="369670" idx="2"/>
              <a:endCxn id="369675" idx="0"/>
            </p:cNvCxnSpPr>
            <p:nvPr/>
          </p:nvCxnSpPr>
          <p:spPr>
            <a:xfrm flipH="1">
              <a:off x="2500" y="1781"/>
              <a:ext cx="323" cy="32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69684" name="圆角矩形 369683"/>
            <p:cNvSpPr>
              <a:spLocks noChangeAspect="1"/>
            </p:cNvSpPr>
            <p:nvPr/>
          </p:nvSpPr>
          <p:spPr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Europe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85" name="圆角矩形 369684"/>
            <p:cNvSpPr>
              <a:spLocks noChangeAspect="1"/>
            </p:cNvSpPr>
            <p:nvPr/>
          </p:nvSpPr>
          <p:spPr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Asia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69686" name="直接箭头连接符 369685"/>
            <p:cNvCxnSpPr>
              <a:stCxn id="369676" idx="2"/>
              <a:endCxn id="369685" idx="0"/>
            </p:cNvCxnSpPr>
            <p:nvPr/>
          </p:nvCxnSpPr>
          <p:spPr>
            <a:xfrm flipH="1">
              <a:off x="3210" y="2357"/>
              <a:ext cx="8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7" name="直接箭头连接符 369686"/>
            <p:cNvCxnSpPr>
              <a:stCxn id="369676" idx="2"/>
              <a:endCxn id="369684" idx="0"/>
            </p:cNvCxnSpPr>
            <p:nvPr/>
          </p:nvCxnSpPr>
          <p:spPr>
            <a:xfrm flipH="1">
              <a:off x="2454" y="2357"/>
              <a:ext cx="764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69688" name="圆角矩形 369687"/>
            <p:cNvSpPr>
              <a:spLocks noChangeAspect="1"/>
            </p:cNvSpPr>
            <p:nvPr/>
          </p:nvSpPr>
          <p:spPr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Canada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69689" name="直接箭头连接符 369688"/>
            <p:cNvCxnSpPr>
              <a:stCxn id="369676" idx="2"/>
              <a:endCxn id="369688" idx="0"/>
            </p:cNvCxnSpPr>
            <p:nvPr/>
          </p:nvCxnSpPr>
          <p:spPr>
            <a:xfrm>
              <a:off x="3218" y="2357"/>
              <a:ext cx="765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4674" name="标题 2846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B-trees</a:t>
            </a:r>
            <a:endParaRPr lang="en-US" altLang="zh-CN"/>
          </a:p>
        </p:txBody>
      </p:sp>
      <p:sp>
        <p:nvSpPr>
          <p:cNvPr id="284675" name="文本占位符 28467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r>
              <a:rPr lang="en-US" altLang="zh-CN" sz="2000"/>
              <a:t>What about using even more keys? </a:t>
            </a:r>
            <a:r>
              <a:rPr lang="en-US" altLang="zh-CN" sz="2000" b="1"/>
              <a:t>B-trees</a:t>
            </a:r>
            <a:endParaRPr lang="en-US" altLang="zh-CN" sz="2000" b="1"/>
          </a:p>
          <a:p>
            <a:pPr lvl="1"/>
            <a:r>
              <a:rPr lang="en-US" altLang="zh-CN" sz="1800"/>
              <a:t>Like a 234 tree, but with many keys, say b=100 or 500</a:t>
            </a:r>
            <a:endParaRPr lang="en-US" altLang="zh-CN" sz="1800"/>
          </a:p>
          <a:p>
            <a:pPr lvl="1"/>
            <a:r>
              <a:rPr lang="en-US" altLang="zh-CN" sz="1800"/>
              <a:t>Usually enough keys to fill a 4k or 16k disk block</a:t>
            </a:r>
            <a:endParaRPr lang="en-US" altLang="zh-CN" sz="1800"/>
          </a:p>
          <a:p>
            <a:r>
              <a:rPr lang="en-US" altLang="zh-CN" sz="2000" err="1"/>
              <a:t>Time to find an item: O(log</a:t>
            </a:r>
            <a:r>
              <a:rPr lang="en-US" altLang="zh-CN" sz="2000" baseline="-25000" err="1"/>
              <a:t>b</a:t>
            </a:r>
            <a:r>
              <a:rPr lang="en-US" altLang="zh-CN" sz="2000" err="1"/>
              <a:t>n</a:t>
            </a:r>
            <a:r>
              <a:rPr lang="en-US" altLang="zh-CN" sz="2000"/>
              <a:t>)</a:t>
            </a:r>
            <a:endParaRPr lang="en-US" altLang="zh-CN" sz="2000"/>
          </a:p>
          <a:p>
            <a:r>
              <a:rPr lang="en-US" altLang="zh-CN" sz="2000"/>
              <a:t>E.g. b=500: can locate an item in 500 with one disk access, 250,000 with 2, 125,000,000 with 3</a:t>
            </a:r>
            <a:endParaRPr lang="en-US" altLang="zh-CN" sz="2000"/>
          </a:p>
          <a:p>
            <a:endParaRPr lang="en-US" altLang="zh-CN" sz="1800"/>
          </a:p>
          <a:p>
            <a:r>
              <a:rPr lang="en-US" altLang="zh-CN" sz="2000"/>
              <a:t>Used for database indexes, disk directory structures, etc., where the tree is too large for memory and each step is a disk access. </a:t>
            </a:r>
            <a:endParaRPr lang="en-US" altLang="zh-CN" sz="2000"/>
          </a:p>
          <a:p>
            <a:r>
              <a:rPr lang="en-US" altLang="zh-CN" sz="2000"/>
              <a:t>Drawback: wasted space</a:t>
            </a:r>
            <a:endParaRPr lang="en-US" altLang="zh-CN" sz="2000"/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2386" name="标题 2723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Red-Black Trees</a:t>
            </a:r>
            <a:endParaRPr lang="en-US" altLang="zh-CN"/>
          </a:p>
        </p:txBody>
      </p:sp>
      <p:sp>
        <p:nvSpPr>
          <p:cNvPr id="272387" name="文本占位符 27238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Idea:  Do something like a 2-3-4 Tree, but using binary nodes only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272388" name="图片 272387" descr="RB Intro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2794000"/>
            <a:ext cx="5715000" cy="1268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2389" name="文本框 272388"/>
          <p:cNvSpPr txBox="1"/>
          <p:nvPr/>
        </p:nvSpPr>
        <p:spPr>
          <a:xfrm>
            <a:off x="1222375" y="3853815"/>
            <a:ext cx="6934200" cy="2682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0">
                <a:latin typeface="Tahoma" panose="020B0604030504040204" pitchFamily="34" charset="0"/>
              </a:rPr>
              <a:t>The correspondence it not 1-1 because 3-nodes swing either way</a:t>
            </a:r>
            <a:endParaRPr lang="en-US" altLang="zh-CN" sz="2000" b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0">
                <a:latin typeface="Tahoma" panose="020B0604030504040204" pitchFamily="34" charset="0"/>
              </a:rPr>
              <a:t>Add a bit per node to mark as </a:t>
            </a:r>
            <a:r>
              <a:rPr lang="en-US" altLang="zh-CN" sz="2000" b="0" i="1">
                <a:latin typeface="Tahoma" panose="020B0604030504040204" pitchFamily="34" charset="0"/>
              </a:rPr>
              <a:t>Red</a:t>
            </a:r>
            <a:r>
              <a:rPr lang="en-US" altLang="zh-CN" sz="2000" b="0">
                <a:latin typeface="Tahoma" panose="020B0604030504040204" pitchFamily="34" charset="0"/>
              </a:rPr>
              <a:t> or </a:t>
            </a:r>
            <a:r>
              <a:rPr lang="en-US" altLang="zh-CN" sz="2000" b="0" i="1">
                <a:latin typeface="Tahoma" panose="020B0604030504040204" pitchFamily="34" charset="0"/>
              </a:rPr>
              <a:t>Black</a:t>
            </a:r>
            <a:endParaRPr lang="en-US" altLang="zh-CN" sz="2000" b="0" i="1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0" i="1">
                <a:latin typeface="Tahoma" panose="020B0604030504040204" pitchFamily="34" charset="0"/>
              </a:rPr>
              <a:t>Black </a:t>
            </a:r>
            <a:r>
              <a:rPr lang="en-US" altLang="zh-CN" sz="2000" b="0">
                <a:latin typeface="Tahoma" panose="020B0604030504040204" pitchFamily="34" charset="0"/>
              </a:rPr>
              <a:t>links bind together the 2-3-4 tree; red links bind the small binary trees holding 2, 3, or 4 nodes. (Red nodes are drawn with thick links to them.) </a:t>
            </a:r>
            <a:endParaRPr lang="en-US" altLang="zh-CN" sz="2000" b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0">
                <a:latin typeface="Tahoma" panose="020B0604030504040204" pitchFamily="34" charset="0"/>
              </a:rPr>
              <a:t>Two red nodes in a row are not needed (or allowed)</a:t>
            </a:r>
            <a:endParaRPr lang="en-US" altLang="zh-CN" sz="2000" b="0" i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charRg st="63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charRg st="106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charRg st="261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7506" name="标题 2775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Red-Black Tree Example</a:t>
            </a:r>
            <a:endParaRPr lang="en-US" altLang="zh-CN"/>
          </a:p>
        </p:txBody>
      </p:sp>
      <p:sp>
        <p:nvSpPr>
          <p:cNvPr id="277507" name="文本占位符 27750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This tree is the same as the 2-3-4 tree built a few slides back, with the letters “ASEARCHINGEXAMPLE”</a:t>
            </a:r>
            <a:endParaRPr lang="en-US" altLang="zh-CN"/>
          </a:p>
          <a:p>
            <a:r>
              <a:rPr lang="en-US" altLang="zh-CN"/>
              <a:t>Notice that it is quite well balanced.</a:t>
            </a:r>
            <a:endParaRPr lang="en-US" altLang="zh-CN"/>
          </a:p>
          <a:p>
            <a:pPr>
              <a:buNone/>
            </a:pPr>
            <a:r>
              <a:rPr lang="en-US" altLang="zh-CN"/>
              <a:t>	(How well?)</a:t>
            </a:r>
            <a:endParaRPr lang="en-US" altLang="zh-CN"/>
          </a:p>
          <a:p>
            <a:pPr>
              <a:buNone/>
            </a:pPr>
            <a:r>
              <a:rPr lang="en-US" altLang="zh-CN"/>
              <a:t>	(We’ll see in a moment.)</a:t>
            </a:r>
            <a:endParaRPr lang="en-US" altLang="zh-CN"/>
          </a:p>
        </p:txBody>
      </p:sp>
      <p:pic>
        <p:nvPicPr>
          <p:cNvPr id="277508" name="图片 277507" descr="RB Intro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4191000"/>
            <a:ext cx="4721225" cy="1760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charRg st="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charRg st="102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charRg st="141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charRg st="154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4434" name="标题 2744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RB-Tree Insertion</a:t>
            </a:r>
            <a:endParaRPr lang="en-US" altLang="zh-CN"/>
          </a:p>
        </p:txBody>
      </p:sp>
      <p:sp>
        <p:nvSpPr>
          <p:cNvPr id="274435" name="文本占位符 27443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How do we search in a RB-tree?</a:t>
            </a:r>
            <a:endParaRPr lang="en-US" altLang="zh-CN" sz="1800"/>
          </a:p>
          <a:p>
            <a:r>
              <a:rPr lang="en-US" altLang="zh-CN"/>
              <a:t>How do we insert into a RB-tree? </a:t>
            </a:r>
            <a:endParaRPr lang="en-US" altLang="zh-CN"/>
          </a:p>
          <a:p>
            <a:pPr lvl="1"/>
            <a:r>
              <a:rPr lang="en-US" altLang="zh-CN"/>
              <a:t>normal BST insert; new node is red</a:t>
            </a:r>
            <a:endParaRPr lang="en-US" altLang="zh-CN"/>
          </a:p>
          <a:p>
            <a:r>
              <a:rPr lang="en-US" altLang="zh-CN"/>
              <a:t>How do we perform splits?</a:t>
            </a:r>
            <a:endParaRPr lang="en-US" altLang="zh-CN"/>
          </a:p>
          <a:p>
            <a:r>
              <a:rPr lang="en-US" altLang="zh-CN"/>
              <a:t>Two cases are easy: just change colors!</a:t>
            </a:r>
            <a:endParaRPr lang="en-US" altLang="zh-CN"/>
          </a:p>
        </p:txBody>
      </p:sp>
      <p:pic>
        <p:nvPicPr>
          <p:cNvPr id="274436" name="图片 274435" descr="RB split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4038600"/>
            <a:ext cx="5108575" cy="2343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charRg st="3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charRg st="65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charRg st="10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charRg st="12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ldLvl="2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5458" name="标题 2754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RB-Tree Insertion 2</a:t>
            </a:r>
            <a:endParaRPr lang="en-US" altLang="zh-CN"/>
          </a:p>
        </p:txBody>
      </p:sp>
      <p:sp>
        <p:nvSpPr>
          <p:cNvPr id="275459" name="文本占位符 27545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Two cases require rotations:</a:t>
            </a:r>
            <a:endParaRPr lang="en-US" altLang="zh-CN"/>
          </a:p>
        </p:txBody>
      </p:sp>
      <p:pic>
        <p:nvPicPr>
          <p:cNvPr id="275460" name="图片 275459" descr="RB Split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2209800"/>
            <a:ext cx="4651375" cy="2343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5461" name="文本框 275460"/>
          <p:cNvSpPr txBox="1"/>
          <p:nvPr/>
        </p:nvSpPr>
        <p:spPr>
          <a:xfrm>
            <a:off x="1676400" y="4575175"/>
            <a:ext cx="6324600" cy="2282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0">
                <a:latin typeface="Tahoma" panose="020B0604030504040204" pitchFamily="34" charset="0"/>
              </a:rPr>
              <a:t>Two adjacent red nodes – not allowed!</a:t>
            </a:r>
            <a:endParaRPr lang="en-US" altLang="zh-CN" b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>
                <a:latin typeface="Tahoma" panose="020B0604030504040204" pitchFamily="34" charset="0"/>
              </a:rPr>
              <a:t>If the 4-node is on an outside link, a single rotation is needed</a:t>
            </a:r>
            <a:endParaRPr lang="en-US" altLang="zh-CN" b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>
                <a:latin typeface="Tahoma" panose="020B0604030504040204" pitchFamily="34" charset="0"/>
              </a:rPr>
              <a:t>If the 4-node is on the center link, double rotation</a:t>
            </a:r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1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1">
                                            <p:txEl>
                                              <p:charRg st="3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1">
                                            <p:txEl>
                                              <p:charRg st="103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8530" name="标题 2785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RB-Tree Split</a:t>
            </a:r>
            <a:endParaRPr lang="en-US" altLang="zh-CN"/>
          </a:p>
        </p:txBody>
      </p:sp>
      <p:sp>
        <p:nvSpPr>
          <p:cNvPr id="278531" name="文本占位符 278530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pPr>
              <a:lnSpc>
                <a:spcPct val="90000"/>
              </a:lnSpc>
            </a:pPr>
            <a:r>
              <a:rPr lang="en-US" altLang="zh-CN" sz="2400"/>
              <a:t>We can use the red-black </a:t>
            </a:r>
            <a:br>
              <a:rPr lang="en-US" altLang="zh-CN" sz="2400"/>
            </a:br>
            <a:r>
              <a:rPr lang="en-US" altLang="zh-CN" sz="2400"/>
              <a:t>abstraction directly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No two red nodes should be </a:t>
            </a:r>
            <a:br>
              <a:rPr lang="en-US" altLang="zh-CN" sz="2400"/>
            </a:br>
            <a:r>
              <a:rPr lang="en-US" altLang="zh-CN" sz="2400"/>
              <a:t>adjacent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If they become adjacent, rotate</a:t>
            </a:r>
            <a:br>
              <a:rPr lang="en-US" altLang="zh-CN" sz="2400"/>
            </a:br>
            <a:r>
              <a:rPr lang="en-US" altLang="zh-CN" sz="2400"/>
              <a:t>a red node up the tree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(In this case, a double rotation</a:t>
            </a:r>
            <a:br>
              <a:rPr lang="en-US" altLang="zh-CN" sz="2400"/>
            </a:br>
            <a:r>
              <a:rPr lang="en-US" altLang="zh-CN" sz="2400"/>
              <a:t>makes I the root)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Repeat at the parent node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There are 4 cases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Details a bit messy: 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leave to STL!</a:t>
            </a:r>
            <a:endParaRPr lang="en-US" altLang="zh-CN" sz="2400"/>
          </a:p>
        </p:txBody>
      </p:sp>
      <p:pic>
        <p:nvPicPr>
          <p:cNvPr id="278532" name="图片 278531" descr="RBT Spl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2825" y="400050"/>
            <a:ext cx="3051175" cy="6457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47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8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139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190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216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234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256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3410" name="标题 2734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Red-Black Tree Insertion</a:t>
            </a:r>
            <a:endParaRPr lang="en-US" altLang="zh-CN"/>
          </a:p>
        </p:txBody>
      </p:sp>
      <p:sp>
        <p:nvSpPr>
          <p:cNvPr id="273411" name="文本占位符 273410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pPr>
              <a:lnSpc>
                <a:spcPct val="90000"/>
              </a:lnSpc>
              <a:buNone/>
            </a:pPr>
            <a:r>
              <a:rPr lang="en-US" altLang="zh-CN" sz="1200" b="1" err="1">
                <a:latin typeface="Courier New" panose="02070309020205020404" pitchFamily="49" charset="0"/>
              </a:rPr>
              <a:t>link RBinsert(link h, Item item, int sw</a:t>
            </a:r>
            <a:r>
              <a:rPr lang="en-US" altLang="zh-CN" sz="1200" b="1">
                <a:latin typeface="Courier New" panose="02070309020205020404" pitchFamily="49" charset="0"/>
              </a:rPr>
              <a:t>)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>
                <a:latin typeface="Courier New" panose="02070309020205020404" pitchFamily="49" charset="0"/>
              </a:rPr>
              <a:t>{ Key v = key(item);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>
                <a:latin typeface="Courier New" panose="02070309020205020404" pitchFamily="49" charset="0"/>
              </a:rPr>
              <a:t>   if (h == z) return NEW(item, z, z, 1, 1);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>
                <a:latin typeface="Courier New" panose="02070309020205020404" pitchFamily="49" charset="0"/>
              </a:rPr>
              <a:t>   if ((hl-&gt;red) &amp;&amp; (hr-&gt;red))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>
                <a:latin typeface="Courier New" panose="02070309020205020404" pitchFamily="49" charset="0"/>
              </a:rPr>
              <a:t>      { h-&gt;red = 1; hl-&gt;red = 0; hr-&gt;red = 0; }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>
                <a:latin typeface="Courier New" panose="02070309020205020404" pitchFamily="49" charset="0"/>
              </a:rPr>
              <a:t>   if (less(v, key(h-&gt;item)))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>
                <a:latin typeface="Courier New" panose="02070309020205020404" pitchFamily="49" charset="0"/>
              </a:rPr>
              <a:t>   {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 err="1">
                <a:latin typeface="Courier New" panose="02070309020205020404" pitchFamily="49" charset="0"/>
              </a:rPr>
              <a:t>      hl = RBinsert(hl</a:t>
            </a:r>
            <a:r>
              <a:rPr lang="en-US" altLang="zh-CN" sz="1200" b="1">
                <a:latin typeface="Courier New" panose="02070309020205020404" pitchFamily="49" charset="0"/>
              </a:rPr>
              <a:t>, item, 0);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 err="1">
                <a:latin typeface="Courier New" panose="02070309020205020404" pitchFamily="49" charset="0"/>
              </a:rPr>
              <a:t>         if (h-&gt;red &amp;&amp; hl-&gt;red &amp;&amp; sw) h = rotR(h</a:t>
            </a:r>
            <a:r>
              <a:rPr lang="en-US" altLang="zh-CN" sz="1200" b="1">
                <a:latin typeface="Courier New" panose="02070309020205020404" pitchFamily="49" charset="0"/>
              </a:rPr>
              <a:t>);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 err="1">
                <a:latin typeface="Courier New" panose="02070309020205020404" pitchFamily="49" charset="0"/>
              </a:rPr>
              <a:t>         if (hl-&gt;red &amp;&amp; hll</a:t>
            </a:r>
            <a:r>
              <a:rPr lang="en-US" altLang="zh-CN" sz="1200" b="1">
                <a:latin typeface="Courier New" panose="02070309020205020404" pitchFamily="49" charset="0"/>
              </a:rPr>
              <a:t>-&gt;red)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 err="1">
                <a:latin typeface="Courier New" panose="02070309020205020404" pitchFamily="49" charset="0"/>
              </a:rPr>
              <a:t>            { h = rotR(h</a:t>
            </a:r>
            <a:r>
              <a:rPr lang="en-US" altLang="zh-CN" sz="1200" b="1">
                <a:latin typeface="Courier New" panose="02070309020205020404" pitchFamily="49" charset="0"/>
              </a:rPr>
              <a:t>); h-&gt;red = 0; hr-&gt;red = 1;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>
                <a:latin typeface="Courier New" panose="02070309020205020404" pitchFamily="49" charset="0"/>
              </a:rPr>
              <a:t>   } else {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 err="1">
                <a:latin typeface="Courier New" panose="02070309020205020404" pitchFamily="49" charset="0"/>
              </a:rPr>
              <a:t>      hr = RBinsert(hr</a:t>
            </a:r>
            <a:r>
              <a:rPr lang="en-US" altLang="zh-CN" sz="1200" b="1">
                <a:latin typeface="Courier New" panose="02070309020205020404" pitchFamily="49" charset="0"/>
              </a:rPr>
              <a:t>, item, 1);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 err="1">
                <a:latin typeface="Courier New" panose="02070309020205020404" pitchFamily="49" charset="0"/>
              </a:rPr>
              <a:t>      if (h-&gt;red &amp;&amp; hr-&gt;red &amp;&amp; !sw) h = rotL(h</a:t>
            </a:r>
            <a:r>
              <a:rPr lang="en-US" altLang="zh-CN" sz="1200" b="1">
                <a:latin typeface="Courier New" panose="02070309020205020404" pitchFamily="49" charset="0"/>
              </a:rPr>
              <a:t>);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 err="1">
                <a:latin typeface="Courier New" panose="02070309020205020404" pitchFamily="49" charset="0"/>
              </a:rPr>
              <a:t>      if (hr-&gt;red &amp;&amp; hrr</a:t>
            </a:r>
            <a:r>
              <a:rPr lang="en-US" altLang="zh-CN" sz="1200" b="1">
                <a:latin typeface="Courier New" panose="02070309020205020404" pitchFamily="49" charset="0"/>
              </a:rPr>
              <a:t>-&gt;red)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 err="1">
                <a:latin typeface="Courier New" panose="02070309020205020404" pitchFamily="49" charset="0"/>
              </a:rPr>
              <a:t>         { h = rotL(h</a:t>
            </a:r>
            <a:r>
              <a:rPr lang="en-US" altLang="zh-CN" sz="1200" b="1">
                <a:latin typeface="Courier New" panose="02070309020205020404" pitchFamily="49" charset="0"/>
              </a:rPr>
              <a:t>); h-&gt;red = 0; hl-&gt;red = 1; }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>
                <a:latin typeface="Courier New" panose="02070309020205020404" pitchFamily="49" charset="0"/>
              </a:rPr>
              <a:t>      return h;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>
                <a:latin typeface="Courier New" panose="02070309020205020404" pitchFamily="49" charset="0"/>
              </a:rPr>
              <a:t>}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 err="1">
                <a:latin typeface="Courier New" panose="02070309020205020404" pitchFamily="49" charset="0"/>
              </a:rPr>
              <a:t>void STinsert(Item</a:t>
            </a:r>
            <a:r>
              <a:rPr lang="en-US" altLang="zh-CN" sz="1200" b="1">
                <a:latin typeface="Courier New" panose="02070309020205020404" pitchFamily="49" charset="0"/>
              </a:rPr>
              <a:t> item)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 err="1">
                <a:latin typeface="Courier New" panose="02070309020205020404" pitchFamily="49" charset="0"/>
              </a:rPr>
              <a:t>{ head = RBinsert(head</a:t>
            </a:r>
            <a:r>
              <a:rPr lang="en-US" altLang="zh-CN" sz="1200" b="1">
                <a:latin typeface="Courier New" panose="02070309020205020404" pitchFamily="49" charset="0"/>
              </a:rPr>
              <a:t>, item, 0); head-&gt;red = 0; }</a:t>
            </a:r>
            <a:endParaRPr lang="en-US" altLang="zh-CN" sz="12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0578" name="标题 28057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RB Tree Construction</a:t>
            </a:r>
            <a:endParaRPr lang="en-US" altLang="zh-CN"/>
          </a:p>
        </p:txBody>
      </p:sp>
      <p:pic>
        <p:nvPicPr>
          <p:cNvPr id="280580" name="图片 280579" descr="RB Constru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349375"/>
            <a:ext cx="6457950" cy="5051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9554" name="标题 2795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Red-Black Tree Summary</a:t>
            </a:r>
            <a:endParaRPr lang="en-US" altLang="zh-CN"/>
          </a:p>
        </p:txBody>
      </p:sp>
      <p:sp>
        <p:nvSpPr>
          <p:cNvPr id="279555" name="文本占位符 279554"/>
          <p:cNvSpPr>
            <a:spLocks noGrp="1"/>
          </p:cNvSpPr>
          <p:nvPr>
            <p:ph type="body" idx="1"/>
          </p:nvPr>
        </p:nvSpPr>
        <p:spPr>
          <a:xfrm>
            <a:off x="612775" y="1219200"/>
            <a:ext cx="8153400" cy="4876800"/>
          </a:xfrm>
        </p:spPr>
        <p:txBody>
          <a:bodyPr>
            <a:noAutofit/>
          </a:bodyPr>
          <a:p>
            <a:r>
              <a:rPr lang="en-US" altLang="zh-CN" sz="2000" err="1"/>
              <a:t>RB-Trees are BSTs with add’l</a:t>
            </a:r>
            <a:r>
              <a:rPr lang="en-US" altLang="zh-CN" sz="2000"/>
              <a:t> properties:</a:t>
            </a:r>
            <a:endParaRPr lang="en-US" altLang="zh-CN" sz="2000"/>
          </a:p>
          <a:p>
            <a:pPr lvl="1"/>
            <a:r>
              <a:rPr lang="en-US" altLang="zh-CN" sz="2400"/>
              <a:t>Each node (or link to it) is marked either </a:t>
            </a:r>
            <a:r>
              <a:rPr lang="en-US" altLang="zh-CN" sz="2400" i="1"/>
              <a:t>red</a:t>
            </a:r>
            <a:r>
              <a:rPr lang="en-US" altLang="zh-CN" sz="2400"/>
              <a:t> or </a:t>
            </a:r>
            <a:r>
              <a:rPr lang="en-US" altLang="zh-CN" sz="2400" i="1"/>
              <a:t>black</a:t>
            </a:r>
            <a:endParaRPr lang="en-US" altLang="zh-CN" sz="2400" i="1"/>
          </a:p>
          <a:p>
            <a:pPr lvl="1"/>
            <a:r>
              <a:rPr lang="en-US" altLang="zh-CN" sz="2400"/>
              <a:t>Two red nodes are never connected as parent and child</a:t>
            </a:r>
            <a:endParaRPr lang="en-US" altLang="zh-CN" sz="2400"/>
          </a:p>
          <a:p>
            <a:pPr lvl="1"/>
            <a:r>
              <a:rPr lang="en-US" altLang="zh-CN" sz="2400"/>
              <a:t>All paths from the root to a leaf have the same </a:t>
            </a:r>
            <a:r>
              <a:rPr lang="en-US" altLang="zh-CN" sz="2400" i="1"/>
              <a:t>black-length</a:t>
            </a:r>
            <a:endParaRPr lang="en-US" altLang="zh-CN" sz="2400" i="1"/>
          </a:p>
          <a:p>
            <a:r>
              <a:rPr lang="en-US" altLang="zh-CN" sz="2800"/>
              <a:t>How close to being balanced are these trees?</a:t>
            </a:r>
            <a:endParaRPr lang="en-US" altLang="zh-CN" sz="2800"/>
          </a:p>
          <a:p>
            <a:pPr lvl="1"/>
            <a:r>
              <a:rPr lang="en-US" altLang="zh-CN" sz="2400"/>
              <a:t>According to black nodes: perfectly balanced</a:t>
            </a:r>
            <a:endParaRPr lang="en-US" altLang="zh-CN" sz="2400"/>
          </a:p>
          <a:p>
            <a:pPr lvl="1"/>
            <a:r>
              <a:rPr lang="en-US" altLang="zh-CN" sz="2400"/>
              <a:t>Red nodes add at most one extra link between black nodes</a:t>
            </a:r>
            <a:endParaRPr lang="en-US" altLang="zh-CN" sz="2400"/>
          </a:p>
          <a:p>
            <a:pPr lvl="1"/>
            <a:r>
              <a:rPr lang="en-US" altLang="zh-CN" sz="2400"/>
              <a:t>Height is therefore at most 2 log n.</a:t>
            </a:r>
            <a:endParaRPr lang="en-US" altLang="zh-CN" sz="2400"/>
          </a:p>
          <a:p>
            <a:endParaRPr lang="en-US" altLang="zh-CN" sz="2400"/>
          </a:p>
        </p:txBody>
      </p:sp>
      <p:pic>
        <p:nvPicPr>
          <p:cNvPr id="279556" name="图片 279555" descr="RB Bala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4926013"/>
            <a:ext cx="6515100" cy="1931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1362" name="标题 2713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Comparisons</a:t>
            </a:r>
            <a:endParaRPr lang="en-US" altLang="zh-CN"/>
          </a:p>
        </p:txBody>
      </p:sp>
      <p:sp>
        <p:nvSpPr>
          <p:cNvPr id="271363" name="文本占位符 27136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r>
              <a:rPr lang="en-US" altLang="zh-CN" sz="2400"/>
              <a:t>There are several other balanced-tree schemes, e.g. AVL trees</a:t>
            </a:r>
            <a:endParaRPr lang="en-US" altLang="zh-CN" sz="2400"/>
          </a:p>
          <a:p>
            <a:r>
              <a:rPr lang="en-US" altLang="zh-CN" sz="2400" err="1"/>
              <a:t>Generally, these are BSTs</a:t>
            </a:r>
            <a:r>
              <a:rPr lang="en-US" altLang="zh-CN" sz="2400"/>
              <a:t>, with some rotations thrown in to maintain balance</a:t>
            </a:r>
            <a:endParaRPr lang="en-US" altLang="zh-CN" sz="2400"/>
          </a:p>
          <a:p>
            <a:r>
              <a:rPr lang="en-US" altLang="zh-CN" sz="2400"/>
              <a:t>Let STL handle implementation details for you</a:t>
            </a:r>
            <a:endParaRPr lang="en-US" altLang="zh-CN" sz="2000">
              <a:latin typeface="Courier New" panose="02070309020205020404" pitchFamily="49" charset="0"/>
            </a:endParaRPr>
          </a:p>
          <a:p>
            <a:pPr>
              <a:buNone/>
            </a:pPr>
            <a:endParaRPr lang="en-US" altLang="zh-CN" sz="18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           Build Tree               Search Misses</a:t>
            </a:r>
            <a:endParaRPr lang="en-US" altLang="zh-CN" sz="1400">
              <a:latin typeface="Courier New" panose="02070309020205020404" pitchFamily="49" charset="0"/>
            </a:endParaRPr>
          </a:p>
          <a:p>
            <a:pPr>
              <a:buNone/>
            </a:pPr>
            <a:endParaRPr lang="en-US" altLang="zh-CN" sz="12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   N   BST  RBST Splay RB Tree   BST  RBST Splay   RB</a:t>
            </a:r>
            <a:endParaRPr lang="en-US" altLang="zh-CN" sz="14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 5000    4   14     8      5       3    3     3     2</a:t>
            </a:r>
            <a:endParaRPr lang="en-US" altLang="zh-CN" sz="14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50000   63  220   117     74      48   60    46    36</a:t>
            </a:r>
            <a:endParaRPr lang="en-US" altLang="zh-CN" sz="14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400">
                <a:latin typeface="Courier New" panose="02070309020205020404" pitchFamily="49" charset="0"/>
              </a:rPr>
              <a:t>200000  347  996   636    411     235  294   247   193</a:t>
            </a:r>
            <a:endParaRPr lang="en-US" altLang="zh-CN" sz="1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等腰三角形 370689"/>
          <p:cNvSpPr/>
          <p:nvPr/>
        </p:nvSpPr>
        <p:spPr>
          <a:xfrm>
            <a:off x="6772275" y="3270250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tIns="2651760" bIns="0" anchor="b" anchorCtr="1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subtree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70691" name="标题 370690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Tree Terminology</a:t>
            </a:r>
            <a:endParaRPr lang="en-US" altLang="zh-CN"/>
          </a:p>
        </p:txBody>
      </p:sp>
      <p:sp>
        <p:nvSpPr>
          <p:cNvPr id="370692" name="文本占位符 370691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41910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1600" b="1"/>
              <a:t>Root</a:t>
            </a:r>
            <a:r>
              <a:rPr lang="en-US" altLang="zh-CN" sz="1600"/>
              <a:t>: node without parent (A)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Siblings</a:t>
            </a:r>
            <a:r>
              <a:rPr lang="en-US" altLang="zh-CN" sz="1600"/>
              <a:t>: nodes share the same parent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Internal node</a:t>
            </a:r>
            <a:r>
              <a:rPr lang="en-US" altLang="zh-CN" sz="1600"/>
              <a:t>: node with at least one child (A, B, C, F)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External node</a:t>
            </a:r>
            <a:r>
              <a:rPr lang="en-US" altLang="zh-CN" sz="1600"/>
              <a:t> (leaf ): node without children (E, I, J, K, G, H, D)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Ancestors</a:t>
            </a:r>
            <a:r>
              <a:rPr lang="en-US" altLang="zh-CN" sz="1600"/>
              <a:t> of a node: parent, grandparent, grand-grandparent, etc.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Descendant</a:t>
            </a:r>
            <a:r>
              <a:rPr lang="en-US" altLang="zh-CN" sz="1600"/>
              <a:t> of a node: child, grandchild, grand-grandchild, etc.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Depth</a:t>
            </a:r>
            <a:r>
              <a:rPr lang="en-US" altLang="zh-CN" sz="1600"/>
              <a:t> of a node: number of ancestors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Height</a:t>
            </a:r>
            <a:r>
              <a:rPr lang="en-US" altLang="zh-CN" sz="1600"/>
              <a:t> of a tree: maximum depth of any node (3). </a:t>
            </a:r>
            <a:r>
              <a:rPr lang="zh-CN" altLang="en-US" sz="1600"/>
              <a:t>从</a:t>
            </a:r>
            <a:r>
              <a:rPr lang="en-US" altLang="zh-CN" sz="1600"/>
              <a:t>0</a:t>
            </a:r>
            <a:r>
              <a:rPr lang="zh-CN" altLang="en-US" sz="1600"/>
              <a:t>开始</a:t>
            </a:r>
            <a:endParaRPr lang="zh-CN" altLang="en-US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Degree</a:t>
            </a:r>
            <a:r>
              <a:rPr lang="en-US" altLang="zh-CN" sz="1600"/>
              <a:t> of a node: the number of its children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Degree</a:t>
            </a:r>
            <a:r>
              <a:rPr lang="en-US" altLang="zh-CN" sz="1600"/>
              <a:t> of a tree: the maximum number of its node.</a:t>
            </a:r>
            <a:endParaRPr lang="en-US" altLang="zh-CN" sz="1600"/>
          </a:p>
          <a:p>
            <a:pPr>
              <a:lnSpc>
                <a:spcPct val="80000"/>
              </a:lnSpc>
            </a:pPr>
            <a:endParaRPr lang="en-US" altLang="zh-CN" sz="1600"/>
          </a:p>
        </p:txBody>
      </p:sp>
      <p:grpSp>
        <p:nvGrpSpPr>
          <p:cNvPr id="370693" name="组合 370692"/>
          <p:cNvGrpSpPr/>
          <p:nvPr/>
        </p:nvGrpSpPr>
        <p:grpSpPr>
          <a:xfrm>
            <a:off x="5029200" y="2751138"/>
            <a:ext cx="3708400" cy="3116262"/>
            <a:chOff x="3135" y="1253"/>
            <a:chExt cx="2336" cy="1963"/>
          </a:xfrm>
        </p:grpSpPr>
        <p:sp>
          <p:nvSpPr>
            <p:cNvPr id="370694" name="圆角矩形 370693"/>
            <p:cNvSpPr>
              <a:spLocks noChangeAspect="1"/>
            </p:cNvSpPr>
            <p:nvPr/>
          </p:nvSpPr>
          <p:spPr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A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695" name="圆角矩形 370694"/>
            <p:cNvSpPr>
              <a:spLocks noChangeAspect="1"/>
            </p:cNvSpPr>
            <p:nvPr/>
          </p:nvSpPr>
          <p:spPr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B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696" name="圆角矩形 370695"/>
            <p:cNvSpPr>
              <a:spLocks noChangeAspect="1"/>
            </p:cNvSpPr>
            <p:nvPr/>
          </p:nvSpPr>
          <p:spPr>
            <a:xfrm>
              <a:off x="5247" y="1828"/>
              <a:ext cx="224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D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697" name="圆角矩形 370696"/>
            <p:cNvSpPr>
              <a:spLocks noChangeAspect="1"/>
            </p:cNvSpPr>
            <p:nvPr/>
          </p:nvSpPr>
          <p:spPr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C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698" name="圆角矩形 370697"/>
            <p:cNvSpPr>
              <a:spLocks noChangeAspect="1"/>
            </p:cNvSpPr>
            <p:nvPr/>
          </p:nvSpPr>
          <p:spPr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G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699" name="圆角矩形 370698"/>
            <p:cNvSpPr>
              <a:spLocks noChangeAspect="1"/>
            </p:cNvSpPr>
            <p:nvPr/>
          </p:nvSpPr>
          <p:spPr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H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700" name="圆角矩形 370699"/>
            <p:cNvSpPr>
              <a:spLocks noChangeAspect="1"/>
            </p:cNvSpPr>
            <p:nvPr/>
          </p:nvSpPr>
          <p:spPr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E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701" name="圆角矩形 370700"/>
            <p:cNvSpPr>
              <a:spLocks noChangeAspect="1"/>
            </p:cNvSpPr>
            <p:nvPr/>
          </p:nvSpPr>
          <p:spPr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F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0702" name="直接箭头连接符 370701"/>
            <p:cNvCxnSpPr>
              <a:stCxn id="370694" idx="2"/>
              <a:endCxn id="370695" idx="0"/>
            </p:cNvCxnSpPr>
            <p:nvPr/>
          </p:nvCxnSpPr>
          <p:spPr>
            <a:xfrm flipH="1">
              <a:off x="3491" y="1494"/>
              <a:ext cx="833" cy="326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3" name="直接箭头连接符 370702"/>
            <p:cNvCxnSpPr>
              <a:stCxn id="370694" idx="2"/>
              <a:endCxn id="370697" idx="0"/>
            </p:cNvCxnSpPr>
            <p:nvPr/>
          </p:nvCxnSpPr>
          <p:spPr>
            <a:xfrm>
              <a:off x="4324" y="1494"/>
              <a:ext cx="538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4" name="直接箭头连接符 370703"/>
            <p:cNvCxnSpPr>
              <a:stCxn id="370694" idx="2"/>
              <a:endCxn id="370696" idx="0"/>
            </p:cNvCxnSpPr>
            <p:nvPr/>
          </p:nvCxnSpPr>
          <p:spPr>
            <a:xfrm>
              <a:off x="4324" y="1494"/>
              <a:ext cx="1036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5" name="直接箭头连接符 370704"/>
            <p:cNvCxnSpPr>
              <a:stCxn id="370697" idx="2"/>
              <a:endCxn id="370699" idx="0"/>
            </p:cNvCxnSpPr>
            <p:nvPr/>
          </p:nvCxnSpPr>
          <p:spPr>
            <a:xfrm>
              <a:off x="4862" y="2071"/>
              <a:ext cx="257" cy="32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6" name="直接箭头连接符 370705"/>
            <p:cNvCxnSpPr>
              <a:stCxn id="370697" idx="2"/>
              <a:endCxn id="370698" idx="0"/>
            </p:cNvCxnSpPr>
            <p:nvPr/>
          </p:nvCxnSpPr>
          <p:spPr>
            <a:xfrm flipH="1">
              <a:off x="4606" y="2071"/>
              <a:ext cx="256" cy="32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7" name="直接箭头连接符 370706"/>
            <p:cNvCxnSpPr>
              <a:stCxn id="370695" idx="2"/>
              <a:endCxn id="370701" idx="0"/>
            </p:cNvCxnSpPr>
            <p:nvPr/>
          </p:nvCxnSpPr>
          <p:spPr>
            <a:xfrm>
              <a:off x="3491" y="2070"/>
              <a:ext cx="250" cy="326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8" name="直接箭头连接符 370707"/>
            <p:cNvCxnSpPr>
              <a:stCxn id="370695" idx="2"/>
              <a:endCxn id="370700" idx="0"/>
            </p:cNvCxnSpPr>
            <p:nvPr/>
          </p:nvCxnSpPr>
          <p:spPr>
            <a:xfrm flipH="1">
              <a:off x="3239" y="2070"/>
              <a:ext cx="252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0709" name="圆角矩形 370708"/>
            <p:cNvSpPr>
              <a:spLocks noChangeAspect="1"/>
            </p:cNvSpPr>
            <p:nvPr/>
          </p:nvSpPr>
          <p:spPr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I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710" name="圆角矩形 370709"/>
            <p:cNvSpPr>
              <a:spLocks noChangeAspect="1"/>
            </p:cNvSpPr>
            <p:nvPr/>
          </p:nvSpPr>
          <p:spPr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J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0711" name="直接箭头连接符 370710"/>
            <p:cNvCxnSpPr>
              <a:stCxn id="370701" idx="2"/>
              <a:endCxn id="370710" idx="0"/>
            </p:cNvCxnSpPr>
            <p:nvPr/>
          </p:nvCxnSpPr>
          <p:spPr>
            <a:xfrm>
              <a:off x="3741" y="2646"/>
              <a:ext cx="8" cy="329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12" name="直接箭头连接符 370711"/>
            <p:cNvCxnSpPr>
              <a:stCxn id="370701" idx="2"/>
              <a:endCxn id="370709" idx="0"/>
            </p:cNvCxnSpPr>
            <p:nvPr/>
          </p:nvCxnSpPr>
          <p:spPr>
            <a:xfrm flipH="1">
              <a:off x="3380" y="2646"/>
              <a:ext cx="361" cy="329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0713" name="圆角矩形 370712"/>
            <p:cNvSpPr>
              <a:spLocks noChangeAspect="1"/>
            </p:cNvSpPr>
            <p:nvPr/>
          </p:nvSpPr>
          <p:spPr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0714" name="直接箭头连接符 370713"/>
            <p:cNvCxnSpPr>
              <a:stCxn id="370701" idx="2"/>
              <a:endCxn id="370713" idx="0"/>
            </p:cNvCxnSpPr>
            <p:nvPr/>
          </p:nvCxnSpPr>
          <p:spPr>
            <a:xfrm>
              <a:off x="3741" y="2646"/>
              <a:ext cx="392" cy="32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370715" name="矩形 370714" descr="Rectangle: Click to edit Master text styles&#10;Second level&#10;Third level&#10;Fourth level&#10;Fifth level"/>
          <p:cNvSpPr/>
          <p:nvPr/>
        </p:nvSpPr>
        <p:spPr>
          <a:xfrm>
            <a:off x="5181600" y="1600200"/>
            <a:ext cx="350520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altLang="zh-CN" sz="1600" b="1" err="1"/>
              <a:t>Subtree</a:t>
            </a:r>
            <a:r>
              <a:rPr lang="en-US" altLang="zh-CN" sz="1600"/>
              <a:t>: tree consisting of a node and its descendants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0" grpId="0" bldLvl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1602" name="标题 2816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281603" name="文本占位符 28160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r>
              <a:rPr lang="en-US" altLang="zh-CN" sz="2800"/>
              <a:t>Goal: Symbol table implementation</a:t>
            </a:r>
            <a:endParaRPr lang="en-US" altLang="zh-CN" sz="2800"/>
          </a:p>
          <a:p>
            <a:r>
              <a:rPr lang="en-US" altLang="zh-CN" sz="2800"/>
              <a:t>O(log n) per operation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Randomized BST:  O(log n) </a:t>
            </a:r>
            <a:r>
              <a:rPr lang="en-US" altLang="zh-CN" sz="2800" i="1"/>
              <a:t>expected</a:t>
            </a:r>
            <a:endParaRPr lang="en-US" altLang="zh-CN" sz="2800" i="1"/>
          </a:p>
          <a:p>
            <a:r>
              <a:rPr lang="en-US" altLang="zh-CN" sz="2800"/>
              <a:t>Splay tree: O(log n) </a:t>
            </a:r>
            <a:r>
              <a:rPr lang="en-US" altLang="zh-CN" sz="2800" i="1"/>
              <a:t>amortized</a:t>
            </a:r>
            <a:endParaRPr lang="en-US" altLang="zh-CN" sz="2800" i="1"/>
          </a:p>
          <a:p>
            <a:r>
              <a:rPr lang="en-US" altLang="zh-CN" sz="2800"/>
              <a:t>RB-Tree:  O(log n) </a:t>
            </a:r>
            <a:r>
              <a:rPr lang="en-US" altLang="zh-CN" sz="2800" i="1"/>
              <a:t>worst-case</a:t>
            </a:r>
            <a:endParaRPr lang="en-US" altLang="zh-CN" sz="2800" i="1"/>
          </a:p>
          <a:p>
            <a:endParaRPr lang="en-US" altLang="zh-CN" sz="2800" i="1"/>
          </a:p>
          <a:p>
            <a:r>
              <a:rPr lang="en-US" altLang="zh-CN" sz="2800"/>
              <a:t>The algorithms are variations on a theme: rotate during insertion or search to improve balance</a:t>
            </a:r>
            <a:endParaRPr lang="en-US" altLang="zh-CN" sz="28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34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5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93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124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155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3650" name="标题 2836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600"/>
              <a:t>STL Containers using RB trees</a:t>
            </a:r>
            <a:endParaRPr lang="en-US" altLang="zh-CN" sz="3600"/>
          </a:p>
        </p:txBody>
      </p:sp>
      <p:sp>
        <p:nvSpPr>
          <p:cNvPr id="283651" name="文本占位符 283650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r>
              <a:rPr lang="en-US" altLang="zh-CN" sz="2400"/>
              <a:t>set:  container for unique items</a:t>
            </a:r>
            <a:endParaRPr lang="en-US" altLang="zh-CN" sz="2400"/>
          </a:p>
          <a:p>
            <a:r>
              <a:rPr lang="en-US" altLang="zh-CN" sz="2400"/>
              <a:t>Member functions:</a:t>
            </a:r>
            <a:endParaRPr lang="en-US" altLang="zh-CN" sz="2400"/>
          </a:p>
          <a:p>
            <a:pPr lvl="1">
              <a:buNone/>
            </a:pPr>
            <a:r>
              <a:rPr lang="en-US" altLang="zh-CN" sz="2000"/>
              <a:t>insert()</a:t>
            </a:r>
            <a:endParaRPr lang="en-US" altLang="zh-CN" sz="2000"/>
          </a:p>
          <a:p>
            <a:pPr lvl="1">
              <a:buNone/>
            </a:pPr>
            <a:r>
              <a:rPr lang="en-US" altLang="zh-CN" sz="2000"/>
              <a:t>erase()</a:t>
            </a:r>
            <a:endParaRPr lang="en-US" altLang="zh-CN" sz="2000"/>
          </a:p>
          <a:p>
            <a:pPr lvl="1">
              <a:buNone/>
            </a:pPr>
            <a:r>
              <a:rPr lang="en-US" altLang="zh-CN" sz="2000"/>
              <a:t>find()</a:t>
            </a:r>
            <a:endParaRPr lang="en-US" altLang="zh-CN" sz="2000"/>
          </a:p>
          <a:p>
            <a:pPr lvl="1">
              <a:buNone/>
            </a:pPr>
            <a:r>
              <a:rPr lang="en-US" altLang="zh-CN" sz="2000"/>
              <a:t>count()</a:t>
            </a:r>
            <a:endParaRPr lang="en-US" altLang="zh-CN" sz="2000"/>
          </a:p>
          <a:p>
            <a:pPr lvl="1">
              <a:buNone/>
            </a:pPr>
            <a:r>
              <a:rPr lang="en-US" altLang="zh-CN" sz="2000"/>
              <a:t>lower_bound()</a:t>
            </a:r>
            <a:endParaRPr lang="en-US" altLang="zh-CN" sz="2000"/>
          </a:p>
          <a:p>
            <a:pPr lvl="1">
              <a:buNone/>
            </a:pPr>
            <a:r>
              <a:rPr lang="en-US" altLang="zh-CN" sz="2000"/>
              <a:t>upper_bound()</a:t>
            </a:r>
            <a:endParaRPr lang="en-US" altLang="zh-CN" sz="2000"/>
          </a:p>
          <a:p>
            <a:pPr lvl="1">
              <a:buNone/>
            </a:pPr>
            <a:r>
              <a:rPr lang="en-US" altLang="zh-CN" sz="2000" err="1"/>
              <a:t>iterators</a:t>
            </a:r>
            <a:r>
              <a:rPr lang="en-US" altLang="zh-CN" sz="2000"/>
              <a:t> to move through the set in order</a:t>
            </a:r>
            <a:endParaRPr lang="en-US" altLang="zh-CN" sz="2000"/>
          </a:p>
          <a:p>
            <a:pPr lvl="1">
              <a:buNone/>
            </a:pPr>
            <a:endParaRPr lang="en-US" altLang="zh-CN" sz="1800"/>
          </a:p>
          <a:p>
            <a:r>
              <a:rPr lang="en-US" altLang="zh-CN" sz="2400" err="1"/>
              <a:t>multiset</a:t>
            </a:r>
            <a:r>
              <a:rPr lang="en-US" altLang="zh-CN" sz="2400"/>
              <a:t>: like set, but items can be repeated</a:t>
            </a:r>
            <a:endParaRPr lang="en-US" altLang="zh-CN" sz="240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标题 371713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 anchor="ctr"/>
          <a:lstStyle/>
          <a:p>
            <a:r>
              <a:rPr lang="en-US" altLang="zh-CN"/>
              <a:t>Tree Properties</a:t>
            </a:r>
            <a:endParaRPr lang="en-US" altLang="zh-CN"/>
          </a:p>
        </p:txBody>
      </p:sp>
      <p:sp>
        <p:nvSpPr>
          <p:cNvPr id="371715" name="任意多边形 371714"/>
          <p:cNvSpPr/>
          <p:nvPr/>
        </p:nvSpPr>
        <p:spPr>
          <a:xfrm>
            <a:off x="6473825" y="2689225"/>
            <a:ext cx="2335213" cy="2574925"/>
          </a:xfrm>
          <a:custGeom>
            <a:avLst/>
            <a:gdLst/>
            <a:ahLst/>
            <a:cxnLst/>
            <a:rect l="0" t="0" r="0" b="0"/>
            <a:pathLst>
              <a:path w="1471" h="1622">
                <a:moveTo>
                  <a:pt x="666" y="33"/>
                </a:moveTo>
                <a:cubicBezTo>
                  <a:pt x="636" y="36"/>
                  <a:pt x="605" y="35"/>
                  <a:pt x="576" y="41"/>
                </a:cubicBezTo>
                <a:cubicBezTo>
                  <a:pt x="547" y="47"/>
                  <a:pt x="518" y="110"/>
                  <a:pt x="487" y="130"/>
                </a:cubicBezTo>
                <a:cubicBezTo>
                  <a:pt x="444" y="198"/>
                  <a:pt x="372" y="244"/>
                  <a:pt x="317" y="300"/>
                </a:cubicBezTo>
                <a:cubicBezTo>
                  <a:pt x="248" y="370"/>
                  <a:pt x="190" y="449"/>
                  <a:pt x="131" y="527"/>
                </a:cubicBezTo>
                <a:cubicBezTo>
                  <a:pt x="115" y="571"/>
                  <a:pt x="100" y="618"/>
                  <a:pt x="74" y="657"/>
                </a:cubicBezTo>
                <a:cubicBezTo>
                  <a:pt x="65" y="686"/>
                  <a:pt x="64" y="709"/>
                  <a:pt x="41" y="730"/>
                </a:cubicBezTo>
                <a:cubicBezTo>
                  <a:pt x="28" y="784"/>
                  <a:pt x="12" y="837"/>
                  <a:pt x="1" y="892"/>
                </a:cubicBezTo>
                <a:cubicBezTo>
                  <a:pt x="7" y="1062"/>
                  <a:pt x="0" y="1077"/>
                  <a:pt x="41" y="1200"/>
                </a:cubicBezTo>
                <a:cubicBezTo>
                  <a:pt x="56" y="1246"/>
                  <a:pt x="91" y="1279"/>
                  <a:pt x="122" y="1314"/>
                </a:cubicBezTo>
                <a:cubicBezTo>
                  <a:pt x="139" y="1333"/>
                  <a:pt x="218" y="1430"/>
                  <a:pt x="236" y="1436"/>
                </a:cubicBezTo>
                <a:cubicBezTo>
                  <a:pt x="291" y="1454"/>
                  <a:pt x="338" y="1493"/>
                  <a:pt x="390" y="1517"/>
                </a:cubicBezTo>
                <a:cubicBezTo>
                  <a:pt x="408" y="1525"/>
                  <a:pt x="429" y="1525"/>
                  <a:pt x="447" y="1533"/>
                </a:cubicBezTo>
                <a:cubicBezTo>
                  <a:pt x="544" y="1576"/>
                  <a:pt x="643" y="1602"/>
                  <a:pt x="747" y="1622"/>
                </a:cubicBezTo>
                <a:cubicBezTo>
                  <a:pt x="812" y="1619"/>
                  <a:pt x="877" y="1621"/>
                  <a:pt x="941" y="1614"/>
                </a:cubicBezTo>
                <a:cubicBezTo>
                  <a:pt x="1004" y="1608"/>
                  <a:pt x="1048" y="1551"/>
                  <a:pt x="1104" y="1533"/>
                </a:cubicBezTo>
                <a:cubicBezTo>
                  <a:pt x="1131" y="1493"/>
                  <a:pt x="1112" y="1514"/>
                  <a:pt x="1168" y="1476"/>
                </a:cubicBezTo>
                <a:cubicBezTo>
                  <a:pt x="1190" y="1461"/>
                  <a:pt x="1225" y="1419"/>
                  <a:pt x="1225" y="1419"/>
                </a:cubicBezTo>
                <a:cubicBezTo>
                  <a:pt x="1243" y="1366"/>
                  <a:pt x="1219" y="1426"/>
                  <a:pt x="1258" y="1371"/>
                </a:cubicBezTo>
                <a:cubicBezTo>
                  <a:pt x="1283" y="1336"/>
                  <a:pt x="1298" y="1293"/>
                  <a:pt x="1323" y="1257"/>
                </a:cubicBezTo>
                <a:cubicBezTo>
                  <a:pt x="1351" y="1172"/>
                  <a:pt x="1388" y="1093"/>
                  <a:pt x="1412" y="1006"/>
                </a:cubicBezTo>
                <a:cubicBezTo>
                  <a:pt x="1428" y="950"/>
                  <a:pt x="1430" y="892"/>
                  <a:pt x="1444" y="836"/>
                </a:cubicBezTo>
                <a:cubicBezTo>
                  <a:pt x="1462" y="694"/>
                  <a:pt x="1471" y="546"/>
                  <a:pt x="1436" y="406"/>
                </a:cubicBezTo>
                <a:cubicBezTo>
                  <a:pt x="1424" y="298"/>
                  <a:pt x="1394" y="138"/>
                  <a:pt x="1274" y="98"/>
                </a:cubicBezTo>
                <a:cubicBezTo>
                  <a:pt x="1263" y="90"/>
                  <a:pt x="1251" y="83"/>
                  <a:pt x="1241" y="73"/>
                </a:cubicBezTo>
                <a:cubicBezTo>
                  <a:pt x="1234" y="66"/>
                  <a:pt x="1233" y="55"/>
                  <a:pt x="1225" y="49"/>
                </a:cubicBezTo>
                <a:cubicBezTo>
                  <a:pt x="1197" y="27"/>
                  <a:pt x="1155" y="32"/>
                  <a:pt x="1120" y="25"/>
                </a:cubicBezTo>
                <a:cubicBezTo>
                  <a:pt x="1055" y="12"/>
                  <a:pt x="992" y="6"/>
                  <a:pt x="925" y="0"/>
                </a:cubicBezTo>
                <a:cubicBezTo>
                  <a:pt x="855" y="3"/>
                  <a:pt x="784" y="4"/>
                  <a:pt x="714" y="9"/>
                </a:cubicBezTo>
                <a:cubicBezTo>
                  <a:pt x="703" y="10"/>
                  <a:pt x="647" y="14"/>
                  <a:pt x="666" y="33"/>
                </a:cubicBezTo>
                <a:close/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16" name="椭圆 371715"/>
          <p:cNvSpPr/>
          <p:nvPr/>
        </p:nvSpPr>
        <p:spPr>
          <a:xfrm>
            <a:off x="6400800" y="2743200"/>
            <a:ext cx="2438400" cy="2438400"/>
          </a:xfrm>
          <a:prstGeom prst="ellipse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17" name="任意多边形 371716"/>
          <p:cNvSpPr/>
          <p:nvPr/>
        </p:nvSpPr>
        <p:spPr>
          <a:xfrm>
            <a:off x="4416425" y="2765425"/>
            <a:ext cx="2335213" cy="2574925"/>
          </a:xfrm>
          <a:custGeom>
            <a:avLst/>
            <a:gdLst/>
            <a:ahLst/>
            <a:cxnLst/>
            <a:rect l="0" t="0" r="0" b="0"/>
            <a:pathLst>
              <a:path w="1471" h="1622">
                <a:moveTo>
                  <a:pt x="666" y="33"/>
                </a:moveTo>
                <a:cubicBezTo>
                  <a:pt x="636" y="36"/>
                  <a:pt x="605" y="35"/>
                  <a:pt x="576" y="41"/>
                </a:cubicBezTo>
                <a:cubicBezTo>
                  <a:pt x="547" y="47"/>
                  <a:pt x="518" y="110"/>
                  <a:pt x="487" y="130"/>
                </a:cubicBezTo>
                <a:cubicBezTo>
                  <a:pt x="444" y="198"/>
                  <a:pt x="372" y="244"/>
                  <a:pt x="317" y="300"/>
                </a:cubicBezTo>
                <a:cubicBezTo>
                  <a:pt x="248" y="370"/>
                  <a:pt x="190" y="449"/>
                  <a:pt x="131" y="527"/>
                </a:cubicBezTo>
                <a:cubicBezTo>
                  <a:pt x="115" y="571"/>
                  <a:pt x="100" y="618"/>
                  <a:pt x="74" y="657"/>
                </a:cubicBezTo>
                <a:cubicBezTo>
                  <a:pt x="65" y="686"/>
                  <a:pt x="64" y="709"/>
                  <a:pt x="41" y="730"/>
                </a:cubicBezTo>
                <a:cubicBezTo>
                  <a:pt x="28" y="784"/>
                  <a:pt x="12" y="837"/>
                  <a:pt x="1" y="892"/>
                </a:cubicBezTo>
                <a:cubicBezTo>
                  <a:pt x="7" y="1062"/>
                  <a:pt x="0" y="1077"/>
                  <a:pt x="41" y="1200"/>
                </a:cubicBezTo>
                <a:cubicBezTo>
                  <a:pt x="56" y="1246"/>
                  <a:pt x="91" y="1279"/>
                  <a:pt x="122" y="1314"/>
                </a:cubicBezTo>
                <a:cubicBezTo>
                  <a:pt x="139" y="1333"/>
                  <a:pt x="218" y="1430"/>
                  <a:pt x="236" y="1436"/>
                </a:cubicBezTo>
                <a:cubicBezTo>
                  <a:pt x="291" y="1454"/>
                  <a:pt x="338" y="1493"/>
                  <a:pt x="390" y="1517"/>
                </a:cubicBezTo>
                <a:cubicBezTo>
                  <a:pt x="408" y="1525"/>
                  <a:pt x="429" y="1525"/>
                  <a:pt x="447" y="1533"/>
                </a:cubicBezTo>
                <a:cubicBezTo>
                  <a:pt x="544" y="1576"/>
                  <a:pt x="643" y="1602"/>
                  <a:pt x="747" y="1622"/>
                </a:cubicBezTo>
                <a:cubicBezTo>
                  <a:pt x="812" y="1619"/>
                  <a:pt x="877" y="1621"/>
                  <a:pt x="941" y="1614"/>
                </a:cubicBezTo>
                <a:cubicBezTo>
                  <a:pt x="1004" y="1608"/>
                  <a:pt x="1048" y="1551"/>
                  <a:pt x="1104" y="1533"/>
                </a:cubicBezTo>
                <a:cubicBezTo>
                  <a:pt x="1131" y="1493"/>
                  <a:pt x="1112" y="1514"/>
                  <a:pt x="1168" y="1476"/>
                </a:cubicBezTo>
                <a:cubicBezTo>
                  <a:pt x="1190" y="1461"/>
                  <a:pt x="1225" y="1419"/>
                  <a:pt x="1225" y="1419"/>
                </a:cubicBezTo>
                <a:cubicBezTo>
                  <a:pt x="1243" y="1366"/>
                  <a:pt x="1219" y="1426"/>
                  <a:pt x="1258" y="1371"/>
                </a:cubicBezTo>
                <a:cubicBezTo>
                  <a:pt x="1283" y="1336"/>
                  <a:pt x="1298" y="1293"/>
                  <a:pt x="1323" y="1257"/>
                </a:cubicBezTo>
                <a:cubicBezTo>
                  <a:pt x="1351" y="1172"/>
                  <a:pt x="1388" y="1093"/>
                  <a:pt x="1412" y="1006"/>
                </a:cubicBezTo>
                <a:cubicBezTo>
                  <a:pt x="1428" y="950"/>
                  <a:pt x="1430" y="892"/>
                  <a:pt x="1444" y="836"/>
                </a:cubicBezTo>
                <a:cubicBezTo>
                  <a:pt x="1462" y="694"/>
                  <a:pt x="1471" y="546"/>
                  <a:pt x="1436" y="406"/>
                </a:cubicBezTo>
                <a:cubicBezTo>
                  <a:pt x="1424" y="298"/>
                  <a:pt x="1394" y="138"/>
                  <a:pt x="1274" y="98"/>
                </a:cubicBezTo>
                <a:cubicBezTo>
                  <a:pt x="1263" y="90"/>
                  <a:pt x="1251" y="83"/>
                  <a:pt x="1241" y="73"/>
                </a:cubicBezTo>
                <a:cubicBezTo>
                  <a:pt x="1234" y="66"/>
                  <a:pt x="1233" y="55"/>
                  <a:pt x="1225" y="49"/>
                </a:cubicBezTo>
                <a:cubicBezTo>
                  <a:pt x="1197" y="27"/>
                  <a:pt x="1155" y="32"/>
                  <a:pt x="1120" y="25"/>
                </a:cubicBezTo>
                <a:cubicBezTo>
                  <a:pt x="1055" y="12"/>
                  <a:pt x="992" y="6"/>
                  <a:pt x="925" y="0"/>
                </a:cubicBezTo>
                <a:cubicBezTo>
                  <a:pt x="855" y="3"/>
                  <a:pt x="784" y="4"/>
                  <a:pt x="714" y="9"/>
                </a:cubicBezTo>
                <a:cubicBezTo>
                  <a:pt x="703" y="10"/>
                  <a:pt x="647" y="14"/>
                  <a:pt x="666" y="33"/>
                </a:cubicBezTo>
                <a:close/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18" name="任意多边形 371717"/>
          <p:cNvSpPr/>
          <p:nvPr/>
        </p:nvSpPr>
        <p:spPr>
          <a:xfrm>
            <a:off x="4672013" y="2800350"/>
            <a:ext cx="2073275" cy="2332038"/>
          </a:xfrm>
          <a:custGeom>
            <a:avLst/>
            <a:gdLst/>
            <a:ahLst/>
            <a:cxnLst/>
            <a:rect l="0" t="0" r="0" b="0"/>
            <a:pathLst>
              <a:path w="1306" h="1469">
                <a:moveTo>
                  <a:pt x="543" y="68"/>
                </a:moveTo>
                <a:cubicBezTo>
                  <a:pt x="502" y="82"/>
                  <a:pt x="490" y="96"/>
                  <a:pt x="454" y="108"/>
                </a:cubicBezTo>
                <a:cubicBezTo>
                  <a:pt x="418" y="136"/>
                  <a:pt x="378" y="152"/>
                  <a:pt x="341" y="181"/>
                </a:cubicBezTo>
                <a:cubicBezTo>
                  <a:pt x="300" y="213"/>
                  <a:pt x="264" y="250"/>
                  <a:pt x="227" y="287"/>
                </a:cubicBezTo>
                <a:cubicBezTo>
                  <a:pt x="213" y="301"/>
                  <a:pt x="206" y="319"/>
                  <a:pt x="195" y="335"/>
                </a:cubicBezTo>
                <a:cubicBezTo>
                  <a:pt x="176" y="363"/>
                  <a:pt x="148" y="386"/>
                  <a:pt x="130" y="416"/>
                </a:cubicBezTo>
                <a:cubicBezTo>
                  <a:pt x="98" y="468"/>
                  <a:pt x="131" y="433"/>
                  <a:pt x="97" y="465"/>
                </a:cubicBezTo>
                <a:cubicBezTo>
                  <a:pt x="90" y="493"/>
                  <a:pt x="79" y="514"/>
                  <a:pt x="65" y="538"/>
                </a:cubicBezTo>
                <a:cubicBezTo>
                  <a:pt x="55" y="555"/>
                  <a:pt x="32" y="587"/>
                  <a:pt x="32" y="587"/>
                </a:cubicBezTo>
                <a:cubicBezTo>
                  <a:pt x="23" y="631"/>
                  <a:pt x="11" y="673"/>
                  <a:pt x="0" y="716"/>
                </a:cubicBezTo>
                <a:cubicBezTo>
                  <a:pt x="3" y="773"/>
                  <a:pt x="4" y="830"/>
                  <a:pt x="8" y="887"/>
                </a:cubicBezTo>
                <a:cubicBezTo>
                  <a:pt x="13" y="947"/>
                  <a:pt x="48" y="1005"/>
                  <a:pt x="73" y="1057"/>
                </a:cubicBezTo>
                <a:cubicBezTo>
                  <a:pt x="135" y="1183"/>
                  <a:pt x="185" y="1232"/>
                  <a:pt x="308" y="1308"/>
                </a:cubicBezTo>
                <a:cubicBezTo>
                  <a:pt x="348" y="1333"/>
                  <a:pt x="384" y="1362"/>
                  <a:pt x="430" y="1373"/>
                </a:cubicBezTo>
                <a:cubicBezTo>
                  <a:pt x="484" y="1400"/>
                  <a:pt x="540" y="1426"/>
                  <a:pt x="600" y="1438"/>
                </a:cubicBezTo>
                <a:cubicBezTo>
                  <a:pt x="639" y="1446"/>
                  <a:pt x="676" y="1450"/>
                  <a:pt x="714" y="1462"/>
                </a:cubicBezTo>
                <a:cubicBezTo>
                  <a:pt x="764" y="1459"/>
                  <a:pt x="838" y="1469"/>
                  <a:pt x="892" y="1446"/>
                </a:cubicBezTo>
                <a:cubicBezTo>
                  <a:pt x="955" y="1419"/>
                  <a:pt x="995" y="1350"/>
                  <a:pt x="1038" y="1300"/>
                </a:cubicBezTo>
                <a:cubicBezTo>
                  <a:pt x="1094" y="1234"/>
                  <a:pt x="1158" y="1174"/>
                  <a:pt x="1200" y="1097"/>
                </a:cubicBezTo>
                <a:cubicBezTo>
                  <a:pt x="1231" y="1039"/>
                  <a:pt x="1252" y="978"/>
                  <a:pt x="1281" y="919"/>
                </a:cubicBezTo>
                <a:cubicBezTo>
                  <a:pt x="1292" y="865"/>
                  <a:pt x="1299" y="812"/>
                  <a:pt x="1306" y="757"/>
                </a:cubicBezTo>
                <a:cubicBezTo>
                  <a:pt x="1300" y="649"/>
                  <a:pt x="1299" y="491"/>
                  <a:pt x="1233" y="392"/>
                </a:cubicBezTo>
                <a:cubicBezTo>
                  <a:pt x="1207" y="299"/>
                  <a:pt x="1138" y="231"/>
                  <a:pt x="1070" y="165"/>
                </a:cubicBezTo>
                <a:cubicBezTo>
                  <a:pt x="1022" y="118"/>
                  <a:pt x="975" y="73"/>
                  <a:pt x="908" y="51"/>
                </a:cubicBezTo>
                <a:cubicBezTo>
                  <a:pt x="850" y="32"/>
                  <a:pt x="791" y="32"/>
                  <a:pt x="730" y="27"/>
                </a:cubicBezTo>
                <a:cubicBezTo>
                  <a:pt x="662" y="30"/>
                  <a:pt x="579" y="0"/>
                  <a:pt x="527" y="43"/>
                </a:cubicBezTo>
                <a:cubicBezTo>
                  <a:pt x="519" y="49"/>
                  <a:pt x="518" y="61"/>
                  <a:pt x="511" y="68"/>
                </a:cubicBezTo>
                <a:cubicBezTo>
                  <a:pt x="503" y="75"/>
                  <a:pt x="451" y="116"/>
                  <a:pt x="430" y="116"/>
                </a:cubicBezTo>
                <a:lnTo>
                  <a:pt x="465" y="6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19" name="任意多边形 371718"/>
          <p:cNvSpPr/>
          <p:nvPr/>
        </p:nvSpPr>
        <p:spPr>
          <a:xfrm>
            <a:off x="6669088" y="3119438"/>
            <a:ext cx="2124075" cy="2393950"/>
          </a:xfrm>
          <a:custGeom>
            <a:avLst/>
            <a:gdLst/>
            <a:ahLst/>
            <a:cxnLst/>
            <a:rect l="0" t="0" r="0" b="0"/>
            <a:pathLst>
              <a:path w="1338" h="1508">
                <a:moveTo>
                  <a:pt x="697" y="8"/>
                </a:moveTo>
                <a:cubicBezTo>
                  <a:pt x="661" y="20"/>
                  <a:pt x="639" y="43"/>
                  <a:pt x="608" y="64"/>
                </a:cubicBezTo>
                <a:cubicBezTo>
                  <a:pt x="589" y="94"/>
                  <a:pt x="569" y="106"/>
                  <a:pt x="543" y="129"/>
                </a:cubicBezTo>
                <a:cubicBezTo>
                  <a:pt x="467" y="196"/>
                  <a:pt x="534" y="150"/>
                  <a:pt x="478" y="186"/>
                </a:cubicBezTo>
                <a:cubicBezTo>
                  <a:pt x="458" y="216"/>
                  <a:pt x="442" y="227"/>
                  <a:pt x="414" y="251"/>
                </a:cubicBezTo>
                <a:cubicBezTo>
                  <a:pt x="388" y="273"/>
                  <a:pt x="377" y="297"/>
                  <a:pt x="349" y="316"/>
                </a:cubicBezTo>
                <a:cubicBezTo>
                  <a:pt x="324" y="352"/>
                  <a:pt x="262" y="411"/>
                  <a:pt x="227" y="437"/>
                </a:cubicBezTo>
                <a:cubicBezTo>
                  <a:pt x="206" y="470"/>
                  <a:pt x="177" y="496"/>
                  <a:pt x="154" y="527"/>
                </a:cubicBezTo>
                <a:cubicBezTo>
                  <a:pt x="105" y="594"/>
                  <a:pt x="141" y="557"/>
                  <a:pt x="105" y="591"/>
                </a:cubicBezTo>
                <a:cubicBezTo>
                  <a:pt x="94" y="625"/>
                  <a:pt x="76" y="659"/>
                  <a:pt x="57" y="689"/>
                </a:cubicBezTo>
                <a:cubicBezTo>
                  <a:pt x="49" y="720"/>
                  <a:pt x="47" y="739"/>
                  <a:pt x="24" y="762"/>
                </a:cubicBezTo>
                <a:cubicBezTo>
                  <a:pt x="12" y="811"/>
                  <a:pt x="6" y="857"/>
                  <a:pt x="0" y="908"/>
                </a:cubicBezTo>
                <a:cubicBezTo>
                  <a:pt x="6" y="988"/>
                  <a:pt x="10" y="1064"/>
                  <a:pt x="49" y="1135"/>
                </a:cubicBezTo>
                <a:cubicBezTo>
                  <a:pt x="109" y="1244"/>
                  <a:pt x="244" y="1332"/>
                  <a:pt x="357" y="1378"/>
                </a:cubicBezTo>
                <a:cubicBezTo>
                  <a:pt x="381" y="1388"/>
                  <a:pt x="407" y="1391"/>
                  <a:pt x="430" y="1402"/>
                </a:cubicBezTo>
                <a:cubicBezTo>
                  <a:pt x="538" y="1456"/>
                  <a:pt x="659" y="1488"/>
                  <a:pt x="778" y="1508"/>
                </a:cubicBezTo>
                <a:cubicBezTo>
                  <a:pt x="871" y="1502"/>
                  <a:pt x="882" y="1504"/>
                  <a:pt x="949" y="1483"/>
                </a:cubicBezTo>
                <a:cubicBezTo>
                  <a:pt x="1004" y="1446"/>
                  <a:pt x="979" y="1457"/>
                  <a:pt x="1022" y="1443"/>
                </a:cubicBezTo>
                <a:cubicBezTo>
                  <a:pt x="1080" y="1404"/>
                  <a:pt x="1119" y="1353"/>
                  <a:pt x="1168" y="1305"/>
                </a:cubicBezTo>
                <a:cubicBezTo>
                  <a:pt x="1197" y="1277"/>
                  <a:pt x="1211" y="1237"/>
                  <a:pt x="1241" y="1208"/>
                </a:cubicBezTo>
                <a:cubicBezTo>
                  <a:pt x="1258" y="1139"/>
                  <a:pt x="1235" y="1208"/>
                  <a:pt x="1273" y="1151"/>
                </a:cubicBezTo>
                <a:cubicBezTo>
                  <a:pt x="1288" y="1128"/>
                  <a:pt x="1301" y="1095"/>
                  <a:pt x="1314" y="1070"/>
                </a:cubicBezTo>
                <a:cubicBezTo>
                  <a:pt x="1323" y="1023"/>
                  <a:pt x="1332" y="980"/>
                  <a:pt x="1338" y="932"/>
                </a:cubicBezTo>
                <a:cubicBezTo>
                  <a:pt x="1335" y="864"/>
                  <a:pt x="1335" y="797"/>
                  <a:pt x="1330" y="729"/>
                </a:cubicBezTo>
                <a:cubicBezTo>
                  <a:pt x="1325" y="662"/>
                  <a:pt x="1314" y="584"/>
                  <a:pt x="1297" y="518"/>
                </a:cubicBezTo>
                <a:cubicBezTo>
                  <a:pt x="1262" y="383"/>
                  <a:pt x="1267" y="249"/>
                  <a:pt x="1176" y="137"/>
                </a:cubicBezTo>
                <a:cubicBezTo>
                  <a:pt x="1152" y="108"/>
                  <a:pt x="1130" y="74"/>
                  <a:pt x="1095" y="56"/>
                </a:cubicBezTo>
                <a:cubicBezTo>
                  <a:pt x="1066" y="41"/>
                  <a:pt x="1028" y="39"/>
                  <a:pt x="997" y="32"/>
                </a:cubicBezTo>
                <a:cubicBezTo>
                  <a:pt x="951" y="22"/>
                  <a:pt x="906" y="9"/>
                  <a:pt x="860" y="0"/>
                </a:cubicBezTo>
                <a:cubicBezTo>
                  <a:pt x="665" y="8"/>
                  <a:pt x="611" y="8"/>
                  <a:pt x="697" y="8"/>
                </a:cubicBezTo>
                <a:close/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20" name="任意多边形 371719"/>
          <p:cNvSpPr/>
          <p:nvPr/>
        </p:nvSpPr>
        <p:spPr>
          <a:xfrm>
            <a:off x="4929188" y="2908300"/>
            <a:ext cx="579437" cy="771525"/>
          </a:xfrm>
          <a:custGeom>
            <a:avLst/>
            <a:gdLst/>
            <a:ahLst/>
            <a:cxnLst/>
            <a:rect l="0" t="0" r="0" b="0"/>
            <a:pathLst>
              <a:path w="365" h="486">
                <a:moveTo>
                  <a:pt x="365" y="0"/>
                </a:moveTo>
                <a:cubicBezTo>
                  <a:pt x="341" y="24"/>
                  <a:pt x="324" y="37"/>
                  <a:pt x="292" y="48"/>
                </a:cubicBezTo>
                <a:cubicBezTo>
                  <a:pt x="266" y="75"/>
                  <a:pt x="233" y="98"/>
                  <a:pt x="203" y="121"/>
                </a:cubicBezTo>
                <a:cubicBezTo>
                  <a:pt x="198" y="129"/>
                  <a:pt x="194" y="139"/>
                  <a:pt x="187" y="146"/>
                </a:cubicBezTo>
                <a:cubicBezTo>
                  <a:pt x="180" y="153"/>
                  <a:pt x="168" y="154"/>
                  <a:pt x="162" y="162"/>
                </a:cubicBezTo>
                <a:cubicBezTo>
                  <a:pt x="157" y="169"/>
                  <a:pt x="158" y="179"/>
                  <a:pt x="154" y="186"/>
                </a:cubicBezTo>
                <a:cubicBezTo>
                  <a:pt x="125" y="238"/>
                  <a:pt x="84" y="290"/>
                  <a:pt x="65" y="348"/>
                </a:cubicBezTo>
                <a:cubicBezTo>
                  <a:pt x="56" y="376"/>
                  <a:pt x="46" y="411"/>
                  <a:pt x="33" y="437"/>
                </a:cubicBezTo>
                <a:cubicBezTo>
                  <a:pt x="24" y="455"/>
                  <a:pt x="0" y="486"/>
                  <a:pt x="0" y="486"/>
                </a:cubicBezTo>
                <a:cubicBezTo>
                  <a:pt x="3" y="473"/>
                  <a:pt x="4" y="459"/>
                  <a:pt x="8" y="446"/>
                </a:cubicBezTo>
                <a:cubicBezTo>
                  <a:pt x="12" y="429"/>
                  <a:pt x="24" y="397"/>
                  <a:pt x="24" y="397"/>
                </a:cubicBez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21" name="任意多边形 371720"/>
          <p:cNvSpPr/>
          <p:nvPr/>
        </p:nvSpPr>
        <p:spPr>
          <a:xfrm>
            <a:off x="4621213" y="2674938"/>
            <a:ext cx="2128837" cy="2486025"/>
          </a:xfrm>
          <a:custGeom>
            <a:avLst/>
            <a:gdLst/>
            <a:ahLst/>
            <a:cxnLst/>
            <a:rect l="0" t="0" r="0" b="0"/>
            <a:pathLst>
              <a:path w="1341" h="1566">
                <a:moveTo>
                  <a:pt x="632" y="82"/>
                </a:moveTo>
                <a:cubicBezTo>
                  <a:pt x="587" y="85"/>
                  <a:pt x="543" y="81"/>
                  <a:pt x="502" y="98"/>
                </a:cubicBezTo>
                <a:cubicBezTo>
                  <a:pt x="432" y="128"/>
                  <a:pt x="369" y="190"/>
                  <a:pt x="316" y="244"/>
                </a:cubicBezTo>
                <a:cubicBezTo>
                  <a:pt x="309" y="251"/>
                  <a:pt x="298" y="253"/>
                  <a:pt x="291" y="260"/>
                </a:cubicBezTo>
                <a:cubicBezTo>
                  <a:pt x="249" y="297"/>
                  <a:pt x="213" y="339"/>
                  <a:pt x="178" y="382"/>
                </a:cubicBezTo>
                <a:cubicBezTo>
                  <a:pt x="143" y="425"/>
                  <a:pt x="118" y="480"/>
                  <a:pt x="81" y="520"/>
                </a:cubicBezTo>
                <a:cubicBezTo>
                  <a:pt x="61" y="600"/>
                  <a:pt x="91" y="500"/>
                  <a:pt x="48" y="584"/>
                </a:cubicBezTo>
                <a:cubicBezTo>
                  <a:pt x="31" y="617"/>
                  <a:pt x="28" y="663"/>
                  <a:pt x="16" y="698"/>
                </a:cubicBezTo>
                <a:cubicBezTo>
                  <a:pt x="0" y="810"/>
                  <a:pt x="0" y="790"/>
                  <a:pt x="16" y="966"/>
                </a:cubicBezTo>
                <a:cubicBezTo>
                  <a:pt x="18" y="983"/>
                  <a:pt x="32" y="1014"/>
                  <a:pt x="32" y="1014"/>
                </a:cubicBezTo>
                <a:cubicBezTo>
                  <a:pt x="41" y="1068"/>
                  <a:pt x="65" y="1103"/>
                  <a:pt x="89" y="1152"/>
                </a:cubicBezTo>
                <a:cubicBezTo>
                  <a:pt x="166" y="1309"/>
                  <a:pt x="253" y="1402"/>
                  <a:pt x="413" y="1484"/>
                </a:cubicBezTo>
                <a:cubicBezTo>
                  <a:pt x="462" y="1509"/>
                  <a:pt x="528" y="1538"/>
                  <a:pt x="583" y="1549"/>
                </a:cubicBezTo>
                <a:cubicBezTo>
                  <a:pt x="613" y="1555"/>
                  <a:pt x="673" y="1566"/>
                  <a:pt x="673" y="1566"/>
                </a:cubicBezTo>
                <a:cubicBezTo>
                  <a:pt x="732" y="1563"/>
                  <a:pt x="792" y="1563"/>
                  <a:pt x="851" y="1557"/>
                </a:cubicBezTo>
                <a:cubicBezTo>
                  <a:pt x="873" y="1555"/>
                  <a:pt x="916" y="1541"/>
                  <a:pt x="916" y="1541"/>
                </a:cubicBezTo>
                <a:cubicBezTo>
                  <a:pt x="952" y="1523"/>
                  <a:pt x="991" y="1506"/>
                  <a:pt x="1029" y="1493"/>
                </a:cubicBezTo>
                <a:cubicBezTo>
                  <a:pt x="1085" y="1437"/>
                  <a:pt x="1152" y="1397"/>
                  <a:pt x="1200" y="1330"/>
                </a:cubicBezTo>
                <a:cubicBezTo>
                  <a:pt x="1254" y="1255"/>
                  <a:pt x="1276" y="1165"/>
                  <a:pt x="1305" y="1079"/>
                </a:cubicBezTo>
                <a:cubicBezTo>
                  <a:pt x="1325" y="958"/>
                  <a:pt x="1317" y="1015"/>
                  <a:pt x="1329" y="909"/>
                </a:cubicBezTo>
                <a:cubicBezTo>
                  <a:pt x="1325" y="763"/>
                  <a:pt x="1341" y="550"/>
                  <a:pt x="1248" y="414"/>
                </a:cubicBezTo>
                <a:cubicBezTo>
                  <a:pt x="1224" y="343"/>
                  <a:pt x="1239" y="381"/>
                  <a:pt x="1200" y="301"/>
                </a:cubicBezTo>
                <a:cubicBezTo>
                  <a:pt x="1191" y="283"/>
                  <a:pt x="1178" y="268"/>
                  <a:pt x="1167" y="252"/>
                </a:cubicBezTo>
                <a:cubicBezTo>
                  <a:pt x="1162" y="244"/>
                  <a:pt x="1151" y="228"/>
                  <a:pt x="1151" y="228"/>
                </a:cubicBezTo>
                <a:cubicBezTo>
                  <a:pt x="1133" y="173"/>
                  <a:pt x="1095" y="123"/>
                  <a:pt x="1054" y="82"/>
                </a:cubicBezTo>
                <a:cubicBezTo>
                  <a:pt x="1032" y="15"/>
                  <a:pt x="993" y="19"/>
                  <a:pt x="932" y="9"/>
                </a:cubicBezTo>
                <a:cubicBezTo>
                  <a:pt x="794" y="13"/>
                  <a:pt x="685" y="0"/>
                  <a:pt x="567" y="57"/>
                </a:cubicBezTo>
                <a:cubicBezTo>
                  <a:pt x="546" y="79"/>
                  <a:pt x="557" y="68"/>
                  <a:pt x="535" y="90"/>
                </a:cubicBezTo>
                <a:lnTo>
                  <a:pt x="545" y="43"/>
                </a:lnTo>
                <a:lnTo>
                  <a:pt x="497" y="43"/>
                </a:lnTo>
                <a:lnTo>
                  <a:pt x="545" y="43"/>
                </a:lnTo>
                <a:lnTo>
                  <a:pt x="545" y="91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22" name="椭圆 371721"/>
          <p:cNvSpPr/>
          <p:nvPr/>
        </p:nvSpPr>
        <p:spPr>
          <a:xfrm>
            <a:off x="4343400" y="2819400"/>
            <a:ext cx="2438400" cy="2438400"/>
          </a:xfrm>
          <a:prstGeom prst="ellipse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71723" name="组合 371722"/>
          <p:cNvGrpSpPr/>
          <p:nvPr/>
        </p:nvGrpSpPr>
        <p:grpSpPr>
          <a:xfrm>
            <a:off x="990600" y="1752600"/>
            <a:ext cx="2819400" cy="4343400"/>
            <a:chOff x="288" y="1392"/>
            <a:chExt cx="1776" cy="2736"/>
          </a:xfrm>
        </p:grpSpPr>
        <p:sp>
          <p:nvSpPr>
            <p:cNvPr id="371724" name="矩形 371723"/>
            <p:cNvSpPr/>
            <p:nvPr/>
          </p:nvSpPr>
          <p:spPr>
            <a:xfrm>
              <a:off x="1344" y="139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A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25" name="矩形 371724"/>
            <p:cNvSpPr/>
            <p:nvPr/>
          </p:nvSpPr>
          <p:spPr>
            <a:xfrm>
              <a:off x="912" y="1920"/>
              <a:ext cx="240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B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26" name="矩形 371725"/>
            <p:cNvSpPr/>
            <p:nvPr/>
          </p:nvSpPr>
          <p:spPr>
            <a:xfrm>
              <a:off x="1824" y="1920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27" name="矩形 371726"/>
            <p:cNvSpPr/>
            <p:nvPr/>
          </p:nvSpPr>
          <p:spPr>
            <a:xfrm>
              <a:off x="288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D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28" name="矩形 371727"/>
            <p:cNvSpPr/>
            <p:nvPr/>
          </p:nvSpPr>
          <p:spPr>
            <a:xfrm>
              <a:off x="912" y="3360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G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29" name="矩形 371728"/>
            <p:cNvSpPr/>
            <p:nvPr/>
          </p:nvSpPr>
          <p:spPr>
            <a:xfrm>
              <a:off x="912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E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30" name="矩形 371729"/>
            <p:cNvSpPr/>
            <p:nvPr/>
          </p:nvSpPr>
          <p:spPr>
            <a:xfrm>
              <a:off x="1584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F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31" name="直接连接符 371730"/>
            <p:cNvSpPr/>
            <p:nvPr/>
          </p:nvSpPr>
          <p:spPr>
            <a:xfrm>
              <a:off x="1584" y="1633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2" name="直接连接符 371731"/>
            <p:cNvSpPr/>
            <p:nvPr/>
          </p:nvSpPr>
          <p:spPr>
            <a:xfrm flipH="1">
              <a:off x="1056" y="1632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3" name="直接连接符 371732"/>
            <p:cNvSpPr/>
            <p:nvPr/>
          </p:nvSpPr>
          <p:spPr>
            <a:xfrm>
              <a:off x="1008" y="2208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4" name="直接连接符 371733"/>
            <p:cNvSpPr/>
            <p:nvPr/>
          </p:nvSpPr>
          <p:spPr>
            <a:xfrm flipH="1">
              <a:off x="528" y="2208"/>
              <a:ext cx="38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5" name="直接连接符 371734"/>
            <p:cNvSpPr/>
            <p:nvPr/>
          </p:nvSpPr>
          <p:spPr>
            <a:xfrm>
              <a:off x="1152" y="2208"/>
              <a:ext cx="43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6" name="直接连接符 371735"/>
            <p:cNvSpPr/>
            <p:nvPr/>
          </p:nvSpPr>
          <p:spPr>
            <a:xfrm>
              <a:off x="1056" y="283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7" name="矩形 371736"/>
            <p:cNvSpPr/>
            <p:nvPr/>
          </p:nvSpPr>
          <p:spPr>
            <a:xfrm>
              <a:off x="1344" y="38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38" name="直接连接符 371737"/>
            <p:cNvSpPr/>
            <p:nvPr/>
          </p:nvSpPr>
          <p:spPr>
            <a:xfrm>
              <a:off x="1152" y="3600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9" name="矩形 371738"/>
            <p:cNvSpPr/>
            <p:nvPr/>
          </p:nvSpPr>
          <p:spPr>
            <a:xfrm>
              <a:off x="336" y="38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H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40" name="直接连接符 371739"/>
            <p:cNvSpPr/>
            <p:nvPr/>
          </p:nvSpPr>
          <p:spPr>
            <a:xfrm flipH="1">
              <a:off x="576" y="3600"/>
              <a:ext cx="33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71741" name="文本框 371740"/>
          <p:cNvSpPr txBox="1"/>
          <p:nvPr/>
        </p:nvSpPr>
        <p:spPr>
          <a:xfrm>
            <a:off x="4419600" y="1524000"/>
            <a:ext cx="4114800" cy="466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Property</a:t>
            </a:r>
            <a:r>
              <a:rPr lang="en-US" altLang="zh-CN">
                <a:latin typeface="Times New Roman" panose="02020603050405020304" pitchFamily="18" charset="0"/>
              </a:rPr>
              <a:t>		</a:t>
            </a:r>
            <a:r>
              <a:rPr lang="en-US" altLang="zh-CN" b="1">
                <a:latin typeface="Times New Roman" panose="02020603050405020304" pitchFamily="18" charset="0"/>
              </a:rPr>
              <a:t>Value</a:t>
            </a:r>
            <a:endParaRPr lang="en-US" altLang="zh-CN" b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Number of nodes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Height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Root Node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Leaves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Interior nodes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Ancestors of  H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Descendants of  B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Siblings of  E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 err="1">
                <a:latin typeface="Times New Roman" panose="02020603050405020304" pitchFamily="18" charset="0"/>
              </a:rPr>
              <a:t>Right subtree</a:t>
            </a:r>
            <a:r>
              <a:rPr lang="en-US" altLang="zh-CN">
                <a:latin typeface="Times New Roman" panose="02020603050405020304" pitchFamily="18" charset="0"/>
              </a:rPr>
              <a:t> of A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Degree of this tree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矩形 35842"/>
          <p:cNvSpPr/>
          <p:nvPr/>
        </p:nvSpPr>
        <p:spPr>
          <a:xfrm>
            <a:off x="1200785" y="334645"/>
            <a:ext cx="7237730" cy="93726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algn="ctr"/>
            <a:r>
              <a:rPr lang="en-US" altLang="zh-TW"/>
              <a:t>Level and Depth</a:t>
            </a:r>
            <a:endParaRPr lang="en-US" altLang="zh-TW"/>
          </a:p>
        </p:txBody>
      </p:sp>
      <p:graphicFrame>
        <p:nvGraphicFramePr>
          <p:cNvPr id="35844" name="对象 35843"/>
          <p:cNvGraphicFramePr/>
          <p:nvPr/>
        </p:nvGraphicFramePr>
        <p:xfrm>
          <a:off x="3454400" y="2838450"/>
          <a:ext cx="4754563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4305300" imgH="3524250" progId="OrgPlusWOPX.4">
                  <p:embed/>
                </p:oleObj>
              </mc:Choice>
              <mc:Fallback>
                <p:oleObj name="" r:id="rId1" imgW="4305300" imgH="3524250" progId="OrgPlusWOPX.4">
                  <p:embed/>
                  <p:pic>
                    <p:nvPicPr>
                      <p:cNvPr id="0" name="对象 358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4400" y="2838450"/>
                        <a:ext cx="4754563" cy="285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矩形 35844"/>
          <p:cNvSpPr/>
          <p:nvPr/>
        </p:nvSpPr>
        <p:spPr>
          <a:xfrm>
            <a:off x="8267700" y="1997075"/>
            <a:ext cx="876300" cy="37068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Level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1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2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3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4</a:t>
            </a:r>
            <a:endParaRPr lang="en-US" altLang="zh-TW" sz="2400">
              <a:solidFill>
                <a:schemeClr val="tx1"/>
              </a:solidFill>
            </a:endParaRPr>
          </a:p>
        </p:txBody>
      </p:sp>
      <p:sp>
        <p:nvSpPr>
          <p:cNvPr id="35846" name="文本框 35845"/>
          <p:cNvSpPr txBox="1"/>
          <p:nvPr/>
        </p:nvSpPr>
        <p:spPr>
          <a:xfrm>
            <a:off x="936625" y="2243138"/>
            <a:ext cx="2112963" cy="3444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>
                <a:solidFill>
                  <a:schemeClr val="tx1"/>
                </a:solidFill>
              </a:rPr>
              <a:t>node </a:t>
            </a:r>
            <a:r>
              <a:rPr lang="en-US" altLang="zh-TW">
                <a:solidFill>
                  <a:schemeClr val="tx2"/>
                </a:solidFill>
              </a:rPr>
              <a:t>(13)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degree of a node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leaf (terminal)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 err="1">
                <a:solidFill>
                  <a:schemeClr val="tx1"/>
                </a:solidFill>
              </a:rPr>
              <a:t>nonterminal</a:t>
            </a:r>
            <a:endParaRPr lang="en-US" altLang="zh-TW" err="1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parent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children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sibling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degree of a tree </a:t>
            </a:r>
            <a:r>
              <a:rPr lang="en-US" altLang="zh-TW">
                <a:solidFill>
                  <a:schemeClr val="tx2"/>
                </a:solidFill>
              </a:rPr>
              <a:t>(3)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ancestor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level of a node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height of a tree </a:t>
            </a:r>
            <a:r>
              <a:rPr lang="en-US" altLang="zh-TW">
                <a:solidFill>
                  <a:schemeClr val="tx2"/>
                </a:solidFill>
              </a:rPr>
              <a:t>(4)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5847" name="文本框 35846"/>
          <p:cNvSpPr txBox="1"/>
          <p:nvPr/>
        </p:nvSpPr>
        <p:spPr>
          <a:xfrm>
            <a:off x="5241925" y="3013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3</a:t>
            </a:r>
            <a:endParaRPr lang="en-US" altLang="zh-TW" sz="2400" b="1" u="sng">
              <a:solidFill>
                <a:srgbClr val="006600"/>
              </a:solidFill>
            </a:endParaRPr>
          </a:p>
        </p:txBody>
      </p:sp>
      <p:sp>
        <p:nvSpPr>
          <p:cNvPr id="35848" name="文本框 35847"/>
          <p:cNvSpPr txBox="1"/>
          <p:nvPr/>
        </p:nvSpPr>
        <p:spPr>
          <a:xfrm>
            <a:off x="3927475" y="3813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2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49" name="文本框 35848"/>
          <p:cNvSpPr txBox="1"/>
          <p:nvPr/>
        </p:nvSpPr>
        <p:spPr>
          <a:xfrm>
            <a:off x="508952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1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0" name="文本框 35849"/>
          <p:cNvSpPr txBox="1"/>
          <p:nvPr/>
        </p:nvSpPr>
        <p:spPr>
          <a:xfrm>
            <a:off x="663257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3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1" name="文本框 35850"/>
          <p:cNvSpPr txBox="1"/>
          <p:nvPr/>
        </p:nvSpPr>
        <p:spPr>
          <a:xfrm>
            <a:off x="358457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2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2" name="文本框 35851"/>
          <p:cNvSpPr txBox="1"/>
          <p:nvPr/>
        </p:nvSpPr>
        <p:spPr>
          <a:xfrm>
            <a:off x="442277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3" name="文本框 35852"/>
          <p:cNvSpPr txBox="1"/>
          <p:nvPr/>
        </p:nvSpPr>
        <p:spPr>
          <a:xfrm>
            <a:off x="5184775" y="4632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4" name="文本框 35853"/>
          <p:cNvSpPr txBox="1"/>
          <p:nvPr/>
        </p:nvSpPr>
        <p:spPr>
          <a:xfrm>
            <a:off x="590867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1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5" name="文本框 35854"/>
          <p:cNvSpPr txBox="1"/>
          <p:nvPr/>
        </p:nvSpPr>
        <p:spPr>
          <a:xfrm>
            <a:off x="665162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6" name="文本框 35855"/>
          <p:cNvSpPr txBox="1"/>
          <p:nvPr/>
        </p:nvSpPr>
        <p:spPr>
          <a:xfrm>
            <a:off x="737552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7" name="文本框 35856"/>
          <p:cNvSpPr txBox="1"/>
          <p:nvPr/>
        </p:nvSpPr>
        <p:spPr>
          <a:xfrm>
            <a:off x="3184525" y="5356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8" name="文本框 35857"/>
          <p:cNvSpPr txBox="1"/>
          <p:nvPr/>
        </p:nvSpPr>
        <p:spPr>
          <a:xfrm>
            <a:off x="4003675" y="54324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9" name="文本框 35858"/>
          <p:cNvSpPr txBox="1"/>
          <p:nvPr/>
        </p:nvSpPr>
        <p:spPr>
          <a:xfrm>
            <a:off x="5927725" y="5356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60" name="文本框 35859"/>
          <p:cNvSpPr txBox="1"/>
          <p:nvPr/>
        </p:nvSpPr>
        <p:spPr>
          <a:xfrm>
            <a:off x="6099175" y="3013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1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1" name="文本框 35860"/>
          <p:cNvSpPr txBox="1"/>
          <p:nvPr/>
        </p:nvSpPr>
        <p:spPr>
          <a:xfrm>
            <a:off x="478472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2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2" name="文本框 35861"/>
          <p:cNvSpPr txBox="1"/>
          <p:nvPr/>
        </p:nvSpPr>
        <p:spPr>
          <a:xfrm>
            <a:off x="588962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2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3" name="文本框 35862"/>
          <p:cNvSpPr txBox="1"/>
          <p:nvPr/>
        </p:nvSpPr>
        <p:spPr>
          <a:xfrm>
            <a:off x="7470775" y="37560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2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4" name="文本框 35863"/>
          <p:cNvSpPr txBox="1"/>
          <p:nvPr/>
        </p:nvSpPr>
        <p:spPr>
          <a:xfrm>
            <a:off x="425132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5" name="文本框 35864"/>
          <p:cNvSpPr txBox="1"/>
          <p:nvPr/>
        </p:nvSpPr>
        <p:spPr>
          <a:xfrm>
            <a:off x="501332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6" name="文本框 35865"/>
          <p:cNvSpPr txBox="1"/>
          <p:nvPr/>
        </p:nvSpPr>
        <p:spPr>
          <a:xfrm>
            <a:off x="5794375" y="45561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7" name="文本框 35866"/>
          <p:cNvSpPr txBox="1"/>
          <p:nvPr/>
        </p:nvSpPr>
        <p:spPr>
          <a:xfrm>
            <a:off x="649922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8" name="文本框 35867"/>
          <p:cNvSpPr txBox="1"/>
          <p:nvPr/>
        </p:nvSpPr>
        <p:spPr>
          <a:xfrm>
            <a:off x="7223125" y="4594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9" name="文本框 35868"/>
          <p:cNvSpPr txBox="1"/>
          <p:nvPr/>
        </p:nvSpPr>
        <p:spPr>
          <a:xfrm>
            <a:off x="8118475" y="45561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70" name="文本框 35869"/>
          <p:cNvSpPr txBox="1"/>
          <p:nvPr/>
        </p:nvSpPr>
        <p:spPr>
          <a:xfrm>
            <a:off x="3775075" y="5356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4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71" name="文本框 35870"/>
          <p:cNvSpPr txBox="1"/>
          <p:nvPr/>
        </p:nvSpPr>
        <p:spPr>
          <a:xfrm>
            <a:off x="4651375" y="5394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4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72" name="文本框 35871"/>
          <p:cNvSpPr txBox="1"/>
          <p:nvPr/>
        </p:nvSpPr>
        <p:spPr>
          <a:xfrm>
            <a:off x="6594475" y="5375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4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r>
              <a:rPr lang="zh-TW" altLang="en-US"/>
              <a:t>CHAPTER 5</a:t>
            </a:r>
            <a:endParaRPr lang="zh-TW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0</TotalTime>
  <Words>18933</Words>
  <Application>WPS 演示</Application>
  <PresentationFormat>On-screen Show (4:3)</PresentationFormat>
  <Paragraphs>1403</Paragraphs>
  <Slides>71</Slides>
  <Notes>35</Notes>
  <HiddenSlides>1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94" baseType="lpstr">
      <vt:lpstr>Arial</vt:lpstr>
      <vt:lpstr>宋体</vt:lpstr>
      <vt:lpstr>Wingdings</vt:lpstr>
      <vt:lpstr>Wingdings</vt:lpstr>
      <vt:lpstr>Wingdings 2</vt:lpstr>
      <vt:lpstr>Wingdings</vt:lpstr>
      <vt:lpstr>Times New Roman</vt:lpstr>
      <vt:lpstr>Tahoma</vt:lpstr>
      <vt:lpstr>Georgia</vt:lpstr>
      <vt:lpstr>PMingLiU</vt:lpstr>
      <vt:lpstr>Tw Cen MT</vt:lpstr>
      <vt:lpstr>Segoe Print</vt:lpstr>
      <vt:lpstr>微软雅黑</vt:lpstr>
      <vt:lpstr>Arial Unicode MS</vt:lpstr>
      <vt:lpstr>华文仿宋</vt:lpstr>
      <vt:lpstr>仿宋</vt:lpstr>
      <vt:lpstr>Calibri</vt:lpstr>
      <vt:lpstr>Symbol</vt:lpstr>
      <vt:lpstr>Courier New</vt:lpstr>
      <vt:lpstr>MingLiU-ExtB</vt:lpstr>
      <vt:lpstr>Median</vt:lpstr>
      <vt:lpstr>OrgPlusWOPX.4</vt:lpstr>
      <vt:lpstr>Equation.3</vt:lpstr>
      <vt:lpstr>Introduction to Algorithm</vt:lpstr>
      <vt:lpstr>Tree classification</vt:lpstr>
      <vt:lpstr>Tree algorithm</vt:lpstr>
      <vt:lpstr>Nature View of a Tree</vt:lpstr>
      <vt:lpstr>Computer Scientist’s View</vt:lpstr>
      <vt:lpstr>What is a Tree</vt:lpstr>
      <vt:lpstr>Tree Terminology</vt:lpstr>
      <vt:lpstr>Tree Properties</vt:lpstr>
      <vt:lpstr>PowerPoint 演示文稿</vt:lpstr>
      <vt:lpstr>Tree ADT(Abstract Data Type)</vt:lpstr>
      <vt:lpstr>Intuitive Representation of Tree Node</vt:lpstr>
      <vt:lpstr>Trees</vt:lpstr>
      <vt:lpstr>A Tree Representation</vt:lpstr>
      <vt:lpstr>Left Child, Right Sibling Representation</vt:lpstr>
      <vt:lpstr>Tree Traversal</vt:lpstr>
      <vt:lpstr>Preorder Traversal</vt:lpstr>
      <vt:lpstr>Postorder Traversal</vt:lpstr>
      <vt:lpstr>Binary Tree</vt:lpstr>
      <vt:lpstr>BinaryTree ADT</vt:lpstr>
      <vt:lpstr>PowerPoint 演示文稿</vt:lpstr>
      <vt:lpstr>Differences Between A Tree and A Binary Tree</vt:lpstr>
      <vt:lpstr>Data Structure for Binary Trees</vt:lpstr>
      <vt:lpstr>Arithmetic Expression Tree</vt:lpstr>
      <vt:lpstr>Decision Tree</vt:lpstr>
      <vt:lpstr>PowerPoint 演示文稿</vt:lpstr>
      <vt:lpstr>PowerPoint 演示文稿</vt:lpstr>
      <vt:lpstr>Full Binary Tree</vt:lpstr>
      <vt:lpstr>Labeling Nodes In A Full Binary Tree</vt:lpstr>
      <vt:lpstr>Node Number Properties </vt:lpstr>
      <vt:lpstr>Node Number Properties </vt:lpstr>
      <vt:lpstr>Node Number Properties </vt:lpstr>
      <vt:lpstr>PowerPoint 演示文稿</vt:lpstr>
      <vt:lpstr>PowerPoint 演示文稿</vt:lpstr>
      <vt:lpstr>Inorder Traversal</vt:lpstr>
      <vt:lpstr>Print Arithmetic Expressions</vt:lpstr>
      <vt:lpstr>Evaluate Arithmetic Expressions</vt:lpstr>
      <vt:lpstr>Creativity:  pathLength(tree) =  depth(v)   v  tree</vt:lpstr>
      <vt:lpstr>Euler Tour Traversal (欧拉环游遍历)</vt:lpstr>
      <vt:lpstr>Euler Tour Traversal</vt:lpstr>
      <vt:lpstr>PowerPoint 演示文稿</vt:lpstr>
      <vt:lpstr>AVL Tree</vt:lpstr>
      <vt:lpstr>AVL Tree Examples</vt:lpstr>
      <vt:lpstr>AVL Tree</vt:lpstr>
      <vt:lpstr>AVL tree insertion examples</vt:lpstr>
      <vt:lpstr>AVL tree deletion examples</vt:lpstr>
      <vt:lpstr>PowerPoint 演示文稿</vt:lpstr>
      <vt:lpstr>Balanced Search Trees </vt:lpstr>
      <vt:lpstr>Randomized BSTs</vt:lpstr>
      <vt:lpstr>Random BSTs</vt:lpstr>
      <vt:lpstr>How to insert at the root?</vt:lpstr>
      <vt:lpstr>Randomized BST analysis</vt:lpstr>
      <vt:lpstr>Splay Trees  伸展树</vt:lpstr>
      <vt:lpstr>Splay Insertion</vt:lpstr>
      <vt:lpstr>Splay Tree</vt:lpstr>
      <vt:lpstr>234 Intro</vt:lpstr>
      <vt:lpstr>Top-down vs. Bottom-up</vt:lpstr>
      <vt:lpstr>Construction Example</vt:lpstr>
      <vt:lpstr>234 Balance</vt:lpstr>
      <vt:lpstr>Implementation Details</vt:lpstr>
      <vt:lpstr>B-trees</vt:lpstr>
      <vt:lpstr>Red-Black Trees</vt:lpstr>
      <vt:lpstr>Red-Black Tree Example</vt:lpstr>
      <vt:lpstr>RB-Tree Insertion</vt:lpstr>
      <vt:lpstr>RB-Tree Insertion 2</vt:lpstr>
      <vt:lpstr>RB-Tree Split</vt:lpstr>
      <vt:lpstr>Red-Black Tree Insertion</vt:lpstr>
      <vt:lpstr>RB Tree Construction</vt:lpstr>
      <vt:lpstr>Red-Black Tree Summary</vt:lpstr>
      <vt:lpstr>Comparisons</vt:lpstr>
      <vt:lpstr>Summary</vt:lpstr>
      <vt:lpstr>STL Containers using RB trees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ogs</cp:lastModifiedBy>
  <cp:revision>805</cp:revision>
  <dcterms:created xsi:type="dcterms:W3CDTF">2013-09-08T20:10:00Z</dcterms:created>
  <dcterms:modified xsi:type="dcterms:W3CDTF">2017-11-09T15:13:55Z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