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1"/>
  </p:notesMasterIdLst>
  <p:sldIdLst>
    <p:sldId id="25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57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99" r:id="rId25"/>
    <p:sldId id="300" r:id="rId26"/>
    <p:sldId id="297" r:id="rId27"/>
    <p:sldId id="301" r:id="rId28"/>
    <p:sldId id="302" r:id="rId29"/>
    <p:sldId id="303" r:id="rId30"/>
    <p:sldId id="304" r:id="rId31"/>
    <p:sldId id="305" r:id="rId32"/>
    <p:sldId id="258" r:id="rId33"/>
    <p:sldId id="259" r:id="rId34"/>
    <p:sldId id="261" r:id="rId35"/>
    <p:sldId id="262" r:id="rId36"/>
    <p:sldId id="263" r:id="rId37"/>
    <p:sldId id="306" r:id="rId38"/>
    <p:sldId id="307" r:id="rId39"/>
    <p:sldId id="308" r:id="rId40"/>
    <p:sldId id="264" r:id="rId41"/>
    <p:sldId id="309" r:id="rId42"/>
    <p:sldId id="310" r:id="rId43"/>
    <p:sldId id="311" r:id="rId44"/>
    <p:sldId id="312" r:id="rId45"/>
    <p:sldId id="313" r:id="rId46"/>
    <p:sldId id="265" r:id="rId47"/>
    <p:sldId id="314" r:id="rId48"/>
    <p:sldId id="315" r:id="rId49"/>
    <p:sldId id="266" r:id="rId50"/>
    <p:sldId id="267" r:id="rId51"/>
    <p:sldId id="316" r:id="rId52"/>
    <p:sldId id="317" r:id="rId53"/>
    <p:sldId id="318" r:id="rId54"/>
    <p:sldId id="26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2" r:id="rId67"/>
    <p:sldId id="330" r:id="rId68"/>
    <p:sldId id="331" r:id="rId69"/>
    <p:sldId id="333" r:id="rId70"/>
    <p:sldId id="334" r:id="rId71"/>
    <p:sldId id="270" r:id="rId72"/>
    <p:sldId id="335" r:id="rId73"/>
    <p:sldId id="271" r:id="rId74"/>
    <p:sldId id="336" r:id="rId75"/>
    <p:sldId id="337" r:id="rId76"/>
    <p:sldId id="338" r:id="rId77"/>
    <p:sldId id="339" r:id="rId78"/>
    <p:sldId id="340" r:id="rId79"/>
    <p:sldId id="341" r:id="rId80"/>
    <p:sldId id="272" r:id="rId81"/>
    <p:sldId id="342" r:id="rId82"/>
    <p:sldId id="273" r:id="rId83"/>
    <p:sldId id="274" r:id="rId84"/>
    <p:sldId id="343" r:id="rId85"/>
    <p:sldId id="276" r:id="rId86"/>
    <p:sldId id="344" r:id="rId87"/>
    <p:sldId id="345" r:id="rId88"/>
    <p:sldId id="346" r:id="rId89"/>
    <p:sldId id="347" r:id="rId90"/>
  </p:sldIdLst>
  <p:sldSz cx="9144000" cy="6858000" type="screen4x3"/>
  <p:notesSz cx="6858000" cy="9144000"/>
  <p:defaultTextStyle>
    <a:defPPr>
      <a:defRPr lang="zh-TW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003399"/>
        </a:solidFill>
        <a:latin typeface="Times New Roman" panose="02020603050405020304" charset="0"/>
        <a:ea typeface="PMingLiU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003399"/>
        </a:solidFill>
        <a:latin typeface="Times New Roman" panose="02020603050405020304" charset="0"/>
        <a:ea typeface="PMingLiU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003399"/>
        </a:solidFill>
        <a:latin typeface="Times New Roman" panose="02020603050405020304" charset="0"/>
        <a:ea typeface="PMingLiU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003399"/>
        </a:solidFill>
        <a:latin typeface="Times New Roman" panose="02020603050405020304" charset="0"/>
        <a:ea typeface="PMingLiU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003399"/>
        </a:solidFill>
        <a:latin typeface="Times New Roman" panose="02020603050405020304" charset="0"/>
        <a:ea typeface="PMingLiU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003399"/>
        </a:solidFill>
        <a:latin typeface="Times New Roman" panose="02020603050405020304" charset="0"/>
        <a:ea typeface="PMingLiU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003399"/>
        </a:solidFill>
        <a:latin typeface="Times New Roman" panose="02020603050405020304" charset="0"/>
        <a:ea typeface="PMingLiU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003399"/>
        </a:solidFill>
        <a:latin typeface="Times New Roman" panose="02020603050405020304" charset="0"/>
        <a:ea typeface="PMingLiU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003399"/>
        </a:solidFill>
        <a:latin typeface="Times New Roman" panose="02020603050405020304" charset="0"/>
        <a:ea typeface="PMingLiU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00"/>
    <a:srgbClr val="00FFFF"/>
    <a:srgbClr val="0099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1584" y="-672"/>
      </p:cViewPr>
      <p:guideLst>
        <p:guide orient="horz" pos="2160"/>
        <p:guide pos="2880"/>
      </p:guideLst>
    </p:cSldViewPr>
  </p:slideViewPr>
  <p:sorterViewPr showFormatting="0">
    <p:cViewPr>
      <p:scale>
        <a:sx n="66" d="100"/>
        <a:sy n="66" d="100"/>
      </p:scale>
      <p:origin x="0" y="474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notesMaster" Target="notesMasters/notesMaster1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页眉占位符 3276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TW" altLang="en-US" sz="1200" b="1" u="sng" strike="noStrike" noProof="1" dirty="0"/>
          </a:p>
        </p:txBody>
      </p:sp>
      <p:sp>
        <p:nvSpPr>
          <p:cNvPr id="32771" name="日期占位符 3277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TW" altLang="en-US" sz="1200" b="1" u="sng" strike="noStrike" noProof="1" dirty="0"/>
          </a:p>
        </p:txBody>
      </p:sp>
      <p:sp>
        <p:nvSpPr>
          <p:cNvPr id="3076" name="幻灯片图像占位符 3277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32772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 indent="0"/>
            <a:r>
              <a:rPr lang="zh-TW" altLang="en-US" dirty="0"/>
              <a:t>第二層</a:t>
            </a:r>
            <a:endParaRPr lang="zh-TW" altLang="en-US" dirty="0"/>
          </a:p>
          <a:p>
            <a:pPr lvl="2" indent="0"/>
            <a:r>
              <a:rPr lang="zh-TW" altLang="en-US" dirty="0"/>
              <a:t>第三層</a:t>
            </a:r>
            <a:endParaRPr lang="zh-TW" altLang="en-US" dirty="0"/>
          </a:p>
          <a:p>
            <a:pPr lvl="3" indent="0"/>
            <a:r>
              <a:rPr lang="zh-TW" altLang="en-US" dirty="0"/>
              <a:t>第四層</a:t>
            </a:r>
            <a:endParaRPr lang="zh-TW" altLang="en-US" dirty="0"/>
          </a:p>
          <a:p>
            <a:pPr lvl="4" indent="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32774" name="页脚占位符 3277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TW" altLang="en-US" sz="1200" b="1" u="sng" strike="noStrike" noProof="1" dirty="0"/>
          </a:p>
        </p:txBody>
      </p:sp>
      <p:sp>
        <p:nvSpPr>
          <p:cNvPr id="32775" name="灯片编号占位符 3277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TW" altLang="en-US" sz="1200" b="1" u="sng" strike="noStrike" noProof="1" dirty="0">
                <a:latin typeface="Times New Roman" panose="02020603050405020304" charset="0"/>
                <a:ea typeface="PMingLiU" charset="-120"/>
                <a:cs typeface="+mn-cs"/>
              </a:rPr>
            </a:fld>
            <a:endParaRPr lang="zh-TW" altLang="en-US" sz="1200" b="1" u="sng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PMingLiU" charset="-12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PMingLiU" charset="-12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PMingLiU" charset="-12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PMingLiU" charset="-12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PMingLiU" charset="-12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PMingLiU" charset="-12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PMingLiU" charset="-12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PMingLiU" charset="-12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PMingLiU" charset="-12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grpSp>
        <p:nvGrpSpPr>
          <p:cNvPr id="2050" name="组合 30721"/>
          <p:cNvGrpSpPr/>
          <p:nvPr/>
        </p:nvGrpSpPr>
        <p:grpSpPr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2051" name="组合 30722"/>
            <p:cNvGrpSpPr/>
            <p:nvPr/>
          </p:nvGrpSpPr>
          <p:grpSpPr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2052" name="任意多边形 30723"/>
              <p:cNvSpPr/>
              <p:nvPr/>
            </p:nvSpPr>
            <p:spPr>
              <a:xfrm rot="-5400000">
                <a:off x="2558" y="-992"/>
                <a:ext cx="624" cy="5745"/>
              </a:xfrm>
              <a:custGeom>
                <a:avLst/>
                <a:gdLst/>
                <a:ahLst/>
                <a:cxnLst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" name="任意多边形 30724"/>
              <p:cNvSpPr/>
              <p:nvPr/>
            </p:nvSpPr>
            <p:spPr>
              <a:xfrm rot="-5400000">
                <a:off x="1321" y="1668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" name="任意多边形 30725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" name="任意多边形 30726"/>
              <p:cNvSpPr/>
              <p:nvPr/>
            </p:nvSpPr>
            <p:spPr>
              <a:xfrm rot="-5400000">
                <a:off x="-57" y="1751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" name="任意多边形 30727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" name="任意多边形 30728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8" name="任意多边形 30729"/>
              <p:cNvSpPr/>
              <p:nvPr/>
            </p:nvSpPr>
            <p:spPr>
              <a:xfrm rot="-5400000">
                <a:off x="154" y="1725"/>
                <a:ext cx="632" cy="315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9" name="任意多边形 30730"/>
              <p:cNvSpPr/>
              <p:nvPr/>
            </p:nvSpPr>
            <p:spPr>
              <a:xfrm rot="-5400000">
                <a:off x="3209" y="1663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0" name="任意多边形 30731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1" name="任意多边形 30732"/>
              <p:cNvSpPr/>
              <p:nvPr/>
            </p:nvSpPr>
            <p:spPr>
              <a:xfrm rot="-5400000">
                <a:off x="1828" y="1746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2" name="任意多边形 30733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3" name="任意多边形 30734"/>
              <p:cNvSpPr/>
              <p:nvPr/>
            </p:nvSpPr>
            <p:spPr>
              <a:xfrm rot="-5400000">
                <a:off x="2328" y="1693"/>
                <a:ext cx="624" cy="361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4" name="任意多边形 30735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5" name="任意多边形 30736"/>
              <p:cNvSpPr/>
              <p:nvPr/>
            </p:nvSpPr>
            <p:spPr>
              <a:xfrm rot="-5400000">
                <a:off x="4075" y="1668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6" name="任意多边形 30737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7" name="任意多边形 30738"/>
              <p:cNvSpPr/>
              <p:nvPr/>
            </p:nvSpPr>
            <p:spPr>
              <a:xfrm rot="-5400000">
                <a:off x="4582" y="1746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8" name="任意多边形 30739"/>
              <p:cNvSpPr/>
              <p:nvPr/>
            </p:nvSpPr>
            <p:spPr>
              <a:xfrm>
                <a:off x="5469" y="1562"/>
                <a:ext cx="291" cy="625"/>
              </a:xfrm>
              <a:custGeom>
                <a:avLst/>
                <a:gdLst/>
                <a:ahLst/>
                <a:cxnLst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9" name="任意多边形 30740"/>
              <p:cNvSpPr/>
              <p:nvPr/>
            </p:nvSpPr>
            <p:spPr>
              <a:xfrm rot="-5400000">
                <a:off x="5082" y="1693"/>
                <a:ext cx="624" cy="361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0" name="任意多边形 30741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71" name="任意多边形 30742"/>
            <p:cNvSpPr/>
            <p:nvPr/>
          </p:nvSpPr>
          <p:spPr>
            <a:xfrm flipH="1">
              <a:off x="-2" y="1536"/>
              <a:ext cx="5762" cy="412"/>
            </a:xfrm>
            <a:custGeom>
              <a:avLst/>
              <a:gdLst/>
              <a:ahLst/>
              <a:cxnLst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2" name="任意多边形 30743"/>
            <p:cNvSpPr/>
            <p:nvPr/>
          </p:nvSpPr>
          <p:spPr>
            <a:xfrm flipH="1">
              <a:off x="-2" y="2017"/>
              <a:ext cx="5761" cy="189"/>
            </a:xfrm>
            <a:custGeom>
              <a:avLst/>
              <a:gdLst/>
              <a:ahLst/>
              <a:cxnLst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745" name="标题 30744"/>
          <p:cNvSpPr>
            <a:spLocks noGrp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 fontAlgn="base"/>
            <a:r>
              <a:rPr lang="zh-TW" altLang="en-US" strike="noStrike" noProof="1" dirty="0"/>
              <a:t>按一下以編輯母片標題樣式</a:t>
            </a:r>
            <a:endParaRPr lang="zh-TW" altLang="en-US" strike="noStrike" noProof="1" dirty="0"/>
          </a:p>
        </p:txBody>
      </p:sp>
      <p:sp>
        <p:nvSpPr>
          <p:cNvPr id="30746" name="副标题 30745"/>
          <p:cNvSpPr>
            <a:spLocks noGrp="1"/>
          </p:cNvSpPr>
          <p:nvPr>
            <p:ph type="subTitle" idx="1" hasCustomPrompt="1"/>
          </p:nvPr>
        </p:nvSpPr>
        <p:spPr>
          <a:xfrm>
            <a:off x="1166813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TW" altLang="en-US" strike="noStrike" noProof="1" dirty="0"/>
              <a:t>按一下以編輯母片次標題樣式</a:t>
            </a:r>
            <a:endParaRPr lang="zh-TW" altLang="en-US" strike="noStrike" noProof="1" dirty="0"/>
          </a:p>
        </p:txBody>
      </p:sp>
      <p:sp>
        <p:nvSpPr>
          <p:cNvPr id="30747" name="日期占位符 30746"/>
          <p:cNvSpPr>
            <a:spLocks noGrp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50000"/>
              </a:spcBef>
            </a:pPr>
            <a:endParaRPr lang="zh-TW" altLang="en-US" strike="noStrike" noProof="1"/>
          </a:p>
        </p:txBody>
      </p:sp>
      <p:sp>
        <p:nvSpPr>
          <p:cNvPr id="30748" name="页脚占位符 30747"/>
          <p:cNvSpPr>
            <a:spLocks noGrp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50000"/>
              </a:spcBef>
            </a:pPr>
            <a:r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  <a:t>CHAPTER 5</a:t>
            </a:r>
            <a:endParaRPr lang="zh-TW" altLang="en-US" strike="noStrike" noProof="1"/>
          </a:p>
        </p:txBody>
      </p:sp>
      <p:sp>
        <p:nvSpPr>
          <p:cNvPr id="30749" name="灯片编号占位符 30748"/>
          <p:cNvSpPr>
            <a:spLocks noGrp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50000"/>
              </a:spcBef>
            </a:pPr>
            <a:fld id="{9A0DB2DC-4C9A-4742-B13C-FB6460FD3503}" type="slidenum"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r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  <a:t>CHAPTER 5</a:t>
            </a:r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6213" y="592138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6913" y="592138"/>
            <a:ext cx="5716657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r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  <a:t>CHAPTER 5</a:t>
            </a:r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r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  <a:t>CHAPTER 5</a:t>
            </a:r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r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  <a:t>CHAPTER 5</a:t>
            </a:r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6913" y="2116138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837" y="2116138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endParaRPr lang="zh-TW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r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  <a:t>CHAPTER 5</a:t>
            </a:r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endParaRPr lang="zh-TW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r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  <a:t>CHAPTER 5</a:t>
            </a:r>
            <a:endParaRPr lang="zh-TW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endParaRPr lang="zh-TW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r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  <a:t>CHAPTER 5</a:t>
            </a:r>
            <a:endParaRPr lang="zh-TW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endParaRPr lang="zh-TW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r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  <a:t>CHAPTER 5</a:t>
            </a:r>
            <a:endParaRPr lang="zh-TW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endParaRPr lang="zh-TW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r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  <a:t>CHAPTER 5</a:t>
            </a:r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endParaRPr lang="zh-TW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r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  <a:t>CHAPTER 5</a:t>
            </a:r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标题 29720"/>
          <p:cNvSpPr>
            <a:spLocks noGrp="1"/>
          </p:cNvSpPr>
          <p:nvPr>
            <p:ph type="title"/>
          </p:nvPr>
        </p:nvSpPr>
        <p:spPr>
          <a:xfrm>
            <a:off x="696913" y="59213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文本占位符 29721"/>
          <p:cNvSpPr>
            <a:spLocks noGrp="1"/>
          </p:cNvSpPr>
          <p:nvPr>
            <p:ph type="body"/>
          </p:nvPr>
        </p:nvSpPr>
        <p:spPr>
          <a:xfrm>
            <a:off x="696913" y="2116138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TW" altLang="en-US" dirty="0"/>
              <a:t>按一下以編輯母片本文樣式</a:t>
            </a:r>
            <a:endParaRPr lang="zh-TW" altLang="en-US" dirty="0"/>
          </a:p>
          <a:p>
            <a:pPr lvl="1" indent="-285750"/>
            <a:r>
              <a:rPr lang="zh-TW" altLang="en-US" dirty="0"/>
              <a:t>第二階層</a:t>
            </a:r>
            <a:endParaRPr lang="zh-TW" altLang="en-US" dirty="0"/>
          </a:p>
          <a:p>
            <a:pPr lvl="2" indent="-228600"/>
            <a:r>
              <a:rPr lang="zh-TW" altLang="en-US" dirty="0"/>
              <a:t>第三階層</a:t>
            </a:r>
            <a:endParaRPr lang="zh-TW" altLang="en-US" dirty="0"/>
          </a:p>
          <a:p>
            <a:pPr lvl="3" indent="-228600"/>
            <a:r>
              <a:rPr lang="zh-TW" altLang="en-US" dirty="0"/>
              <a:t>第四階層</a:t>
            </a:r>
            <a:endParaRPr lang="zh-TW" altLang="en-US" dirty="0"/>
          </a:p>
          <a:p>
            <a:pPr lvl="4" indent="-228600"/>
            <a:r>
              <a:rPr lang="zh-TW" altLang="en-US" dirty="0"/>
              <a:t>第五階層</a:t>
            </a:r>
            <a:endParaRPr lang="zh-TW" altLang="en-US" dirty="0"/>
          </a:p>
        </p:txBody>
      </p:sp>
      <p:sp>
        <p:nvSpPr>
          <p:cNvPr id="29723" name="日期占位符 29722"/>
          <p:cNvSpPr>
            <a:spLocks noGrp="1"/>
          </p:cNvSpPr>
          <p:nvPr>
            <p:ph type="dt" sz="half" idx="2"/>
          </p:nvPr>
        </p:nvSpPr>
        <p:spPr>
          <a:xfrm>
            <a:off x="696913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>
              <a:spcBef>
                <a:spcPct val="50000"/>
              </a:spcBef>
            </a:pPr>
            <a:endParaRPr lang="zh-TW" altLang="en-US" strike="noStrike" noProof="1"/>
          </a:p>
        </p:txBody>
      </p:sp>
      <p:sp>
        <p:nvSpPr>
          <p:cNvPr id="29724" name="页脚占位符 29723"/>
          <p:cNvSpPr>
            <a:spLocks noGrp="1"/>
          </p:cNvSpPr>
          <p:nvPr>
            <p:ph type="ftr" sz="quarter" idx="3"/>
          </p:nvPr>
        </p:nvSpPr>
        <p:spPr>
          <a:xfrm>
            <a:off x="3105150" y="63833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>
              <a:spcBef>
                <a:spcPct val="50000"/>
              </a:spcBef>
            </a:pPr>
            <a:r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  <a:t>CHAPTER 5</a:t>
            </a:r>
            <a:endParaRPr lang="zh-TW" altLang="en-US" strike="noStrike" noProof="1"/>
          </a:p>
        </p:txBody>
      </p:sp>
      <p:sp>
        <p:nvSpPr>
          <p:cNvPr id="29725" name="灯片编号占位符 29724"/>
          <p:cNvSpPr>
            <a:spLocks noGrp="1"/>
          </p:cNvSpPr>
          <p:nvPr>
            <p:ph type="sldNum" sz="quarter" idx="4"/>
          </p:nvPr>
        </p:nvSpPr>
        <p:spPr>
          <a:xfrm>
            <a:off x="6534150" y="63833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TW" altLang="en-US" strike="noStrike" noProof="1">
                <a:latin typeface="Times New Roman" panose="02020603050405020304" charset="0"/>
                <a:ea typeface="PMingLiU" charset="-120"/>
                <a:cs typeface="+mn-cs"/>
              </a:rPr>
            </a:fld>
            <a:endParaRPr lang="zh-TW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Monotype Sorts" pitchFamily="2" charset="2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Monotype Sorts" pitchFamily="2" charset="2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Monotype Sorts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7" name="标题 2049"/>
          <p:cNvSpPr>
            <a:spLocks noGrp="1"/>
          </p:cNvSpPr>
          <p:nvPr>
            <p:ph type="title"/>
          </p:nvPr>
        </p:nvSpPr>
        <p:spPr>
          <a:xfrm>
            <a:off x="762000" y="914400"/>
            <a:ext cx="7772400" cy="5257800"/>
          </a:xfrm>
          <a:ln/>
        </p:spPr>
        <p:txBody>
          <a:bodyPr anchor="ctr"/>
          <a:p>
            <a:r>
              <a:rPr lang="en-US" altLang="zh-TW" sz="2800" u="sng"/>
              <a:t>CHAPTER 5</a:t>
            </a:r>
            <a:br>
              <a:rPr lang="en-US" altLang="zh-TW" sz="2800" u="sng"/>
            </a:br>
            <a:br>
              <a:rPr lang="en-US" altLang="zh-TW" sz="2800" u="sng"/>
            </a:br>
            <a:r>
              <a:rPr lang="en-US" altLang="zh-TW" sz="2800"/>
              <a:t> </a:t>
            </a:r>
            <a:r>
              <a:rPr lang="en-US" altLang="zh-TW" sz="3600" b="1"/>
              <a:t>Trees</a:t>
            </a:r>
            <a:endParaRPr lang="en-US" altLang="zh-TW" sz="2800"/>
          </a:p>
        </p:txBody>
      </p:sp>
      <p:sp>
        <p:nvSpPr>
          <p:cNvPr id="4098" name="文本框 2050"/>
          <p:cNvSpPr txBox="1"/>
          <p:nvPr/>
        </p:nvSpPr>
        <p:spPr>
          <a:xfrm>
            <a:off x="936625" y="4662488"/>
            <a:ext cx="6819900" cy="1311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All the programs in this file are selected from</a:t>
            </a:r>
            <a:endParaRPr lang="en-US" altLang="zh-TW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	</a:t>
            </a:r>
            <a:r>
              <a:rPr lang="en-US" altLang="zh-TW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Ellis Horowitz, Sartaj Sahni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and Susan Anderson-Freed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	“Fundamentals of Data Structures in C”,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	Computer Science Press, 1992.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矩形 40961"/>
          <p:cNvSpPr/>
          <p:nvPr/>
        </p:nvSpPr>
        <p:spPr>
          <a:xfrm>
            <a:off x="323850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Abstract Data Type Binary_Tree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3314" name="矩形 40962"/>
          <p:cNvSpPr/>
          <p:nvPr/>
        </p:nvSpPr>
        <p:spPr>
          <a:xfrm>
            <a:off x="971550" y="895350"/>
            <a:ext cx="8401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structure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Binary_Tree</a:t>
            </a: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(abbreviated </a:t>
            </a:r>
            <a:r>
              <a:rPr lang="en-US" altLang="zh-TW" sz="32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BinTree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 is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objects: a finite set of nodes either empty or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consisting of a root node, left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Binary_Tree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and right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Binary_Tree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functions: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for all </a:t>
            </a:r>
            <a:r>
              <a:rPr lang="en-US" altLang="zh-TW" sz="32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bt1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bt2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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32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BinTree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item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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element</a:t>
            </a:r>
            <a:endParaRPr lang="en-US" altLang="zh-TW" sz="3200" i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Bintree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Create()::= creates an empty binary tree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Boolean</a:t>
            </a: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IsEmpty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32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)::= if</a:t>
            </a:r>
            <a:r>
              <a:rPr lang="en-US" altLang="zh-TW" sz="36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(</a:t>
            </a:r>
            <a:r>
              <a:rPr lang="en-US" altLang="zh-TW" sz="36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</a:t>
            </a:r>
            <a:r>
              <a:rPr lang="en-US" altLang="zh-TW" sz="36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==empty binary </a:t>
            </a:r>
            <a:br>
              <a:rPr lang="en-US" altLang="zh-TW" sz="36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6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tree) return </a:t>
            </a:r>
            <a:r>
              <a:rPr lang="en-US" altLang="zh-TW" sz="36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TRUE</a:t>
            </a:r>
            <a:r>
              <a:rPr lang="en-US" altLang="zh-TW" sz="36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else return </a:t>
            </a:r>
            <a:r>
              <a:rPr lang="en-US" altLang="zh-TW" sz="36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FALSE</a:t>
            </a:r>
            <a:endParaRPr lang="en-US" altLang="zh-TW" sz="36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3315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13316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矩形 41985"/>
          <p:cNvSpPr/>
          <p:nvPr/>
        </p:nvSpPr>
        <p:spPr>
          <a:xfrm>
            <a:off x="700088" y="652463"/>
            <a:ext cx="8443912" cy="39354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BinTree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MakeBT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bt1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item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bt2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)::= return a binary tree 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whose left subtree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bt1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whose right subtree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bt2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and whose root node contains the data </a:t>
            </a:r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item </a:t>
            </a:r>
            <a:endParaRPr lang="en-US" altLang="zh-TW" sz="2800" i="1" err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Bintree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Lchild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)::= if (IsEmpty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)) return error </a:t>
            </a:r>
            <a:b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               else return the left subtree of </a:t>
            </a:r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</a:t>
            </a:r>
            <a:endParaRPr lang="en-US" altLang="zh-TW" sz="2800" i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element 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Data(</a:t>
            </a:r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)::= if (IsEmpty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)) return error</a:t>
            </a:r>
            <a:b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               else return the data in the root node of </a:t>
            </a:r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</a:t>
            </a:r>
            <a:endParaRPr lang="en-US" altLang="zh-TW" sz="2800" i="1" err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Bintree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Rchild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)::= if (IsEmpty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)) return error </a:t>
            </a:r>
            <a:b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               else return the right subtree of </a:t>
            </a:r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bt</a:t>
            </a:r>
            <a:endParaRPr lang="en-US" altLang="zh-TW" sz="2800" i="1" err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4338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14339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矩形 43009"/>
          <p:cNvSpPr/>
          <p:nvPr/>
        </p:nvSpPr>
        <p:spPr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Samples of Trees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15362" name="组合 43010"/>
          <p:cNvGrpSpPr/>
          <p:nvPr/>
        </p:nvGrpSpPr>
        <p:grpSpPr>
          <a:xfrm>
            <a:off x="2386013" y="1779588"/>
            <a:ext cx="571500" cy="569912"/>
            <a:chOff x="1389" y="1133"/>
            <a:chExt cx="360" cy="359"/>
          </a:xfrm>
        </p:grpSpPr>
        <p:sp>
          <p:nvSpPr>
            <p:cNvPr id="15363" name="椭圆 43011"/>
            <p:cNvSpPr/>
            <p:nvPr/>
          </p:nvSpPr>
          <p:spPr>
            <a:xfrm>
              <a:off x="1389" y="113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364" name="矩形 43012"/>
            <p:cNvSpPr/>
            <p:nvPr/>
          </p:nvSpPr>
          <p:spPr>
            <a:xfrm>
              <a:off x="1458" y="118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A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5365" name="组合 43013"/>
          <p:cNvGrpSpPr/>
          <p:nvPr/>
        </p:nvGrpSpPr>
        <p:grpSpPr>
          <a:xfrm>
            <a:off x="1774825" y="2682875"/>
            <a:ext cx="571500" cy="569913"/>
            <a:chOff x="1004" y="1702"/>
            <a:chExt cx="360" cy="359"/>
          </a:xfrm>
        </p:grpSpPr>
        <p:sp>
          <p:nvSpPr>
            <p:cNvPr id="15366" name="椭圆 43014"/>
            <p:cNvSpPr/>
            <p:nvPr/>
          </p:nvSpPr>
          <p:spPr>
            <a:xfrm>
              <a:off x="1004" y="1702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367" name="矩形 43015"/>
            <p:cNvSpPr/>
            <p:nvPr/>
          </p:nvSpPr>
          <p:spPr>
            <a:xfrm>
              <a:off x="1073" y="1755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B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15368" name="直接连接符 43016"/>
          <p:cNvSpPr/>
          <p:nvPr/>
        </p:nvSpPr>
        <p:spPr>
          <a:xfrm flipH="1">
            <a:off x="2157413" y="2338388"/>
            <a:ext cx="341312" cy="3571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369" name="组合 43017"/>
          <p:cNvGrpSpPr/>
          <p:nvPr/>
        </p:nvGrpSpPr>
        <p:grpSpPr>
          <a:xfrm>
            <a:off x="3509963" y="1763713"/>
            <a:ext cx="571500" cy="569912"/>
            <a:chOff x="2097" y="1123"/>
            <a:chExt cx="360" cy="359"/>
          </a:xfrm>
        </p:grpSpPr>
        <p:sp>
          <p:nvSpPr>
            <p:cNvPr id="15370" name="椭圆 43018"/>
            <p:cNvSpPr/>
            <p:nvPr/>
          </p:nvSpPr>
          <p:spPr>
            <a:xfrm>
              <a:off x="2097" y="112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371" name="矩形 43019"/>
            <p:cNvSpPr/>
            <p:nvPr/>
          </p:nvSpPr>
          <p:spPr>
            <a:xfrm>
              <a:off x="2166" y="117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A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5372" name="组合 43020"/>
          <p:cNvGrpSpPr/>
          <p:nvPr/>
        </p:nvGrpSpPr>
        <p:grpSpPr>
          <a:xfrm>
            <a:off x="4105275" y="2684463"/>
            <a:ext cx="571500" cy="569912"/>
            <a:chOff x="2472" y="1703"/>
            <a:chExt cx="360" cy="359"/>
          </a:xfrm>
        </p:grpSpPr>
        <p:sp>
          <p:nvSpPr>
            <p:cNvPr id="15373" name="椭圆 43021"/>
            <p:cNvSpPr/>
            <p:nvPr/>
          </p:nvSpPr>
          <p:spPr>
            <a:xfrm>
              <a:off x="2472" y="170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374" name="矩形 43022"/>
            <p:cNvSpPr/>
            <p:nvPr/>
          </p:nvSpPr>
          <p:spPr>
            <a:xfrm>
              <a:off x="2541" y="175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B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15375" name="直接连接符 43023"/>
          <p:cNvSpPr/>
          <p:nvPr/>
        </p:nvSpPr>
        <p:spPr>
          <a:xfrm>
            <a:off x="3927475" y="2320925"/>
            <a:ext cx="406400" cy="3413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376" name="组合 43024"/>
          <p:cNvGrpSpPr/>
          <p:nvPr/>
        </p:nvGrpSpPr>
        <p:grpSpPr>
          <a:xfrm>
            <a:off x="6837363" y="1701800"/>
            <a:ext cx="571500" cy="569913"/>
            <a:chOff x="4229" y="1348"/>
            <a:chExt cx="360" cy="359"/>
          </a:xfrm>
        </p:grpSpPr>
        <p:sp>
          <p:nvSpPr>
            <p:cNvPr id="15377" name="椭圆 43025"/>
            <p:cNvSpPr/>
            <p:nvPr/>
          </p:nvSpPr>
          <p:spPr>
            <a:xfrm>
              <a:off x="4229" y="1348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378" name="矩形 43026"/>
            <p:cNvSpPr/>
            <p:nvPr/>
          </p:nvSpPr>
          <p:spPr>
            <a:xfrm>
              <a:off x="4298" y="140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A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5379" name="组合 43027"/>
          <p:cNvGrpSpPr/>
          <p:nvPr/>
        </p:nvGrpSpPr>
        <p:grpSpPr>
          <a:xfrm>
            <a:off x="5867400" y="2843213"/>
            <a:ext cx="571500" cy="569912"/>
            <a:chOff x="3618" y="2067"/>
            <a:chExt cx="360" cy="359"/>
          </a:xfrm>
        </p:grpSpPr>
        <p:sp>
          <p:nvSpPr>
            <p:cNvPr id="15380" name="椭圆 43028"/>
            <p:cNvSpPr/>
            <p:nvPr/>
          </p:nvSpPr>
          <p:spPr>
            <a:xfrm>
              <a:off x="3618" y="2067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381" name="矩形 43029"/>
            <p:cNvSpPr/>
            <p:nvPr/>
          </p:nvSpPr>
          <p:spPr>
            <a:xfrm>
              <a:off x="3687" y="212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B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15382" name="直接连接符 43030"/>
          <p:cNvSpPr/>
          <p:nvPr/>
        </p:nvSpPr>
        <p:spPr>
          <a:xfrm flipH="1">
            <a:off x="6165850" y="2192338"/>
            <a:ext cx="765175" cy="6461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383" name="组合 43031"/>
          <p:cNvGrpSpPr/>
          <p:nvPr/>
        </p:nvGrpSpPr>
        <p:grpSpPr>
          <a:xfrm>
            <a:off x="7758113" y="2876550"/>
            <a:ext cx="571500" cy="569913"/>
            <a:chOff x="4809" y="2088"/>
            <a:chExt cx="360" cy="359"/>
          </a:xfrm>
        </p:grpSpPr>
        <p:sp>
          <p:nvSpPr>
            <p:cNvPr id="15384" name="椭圆 43032"/>
            <p:cNvSpPr/>
            <p:nvPr/>
          </p:nvSpPr>
          <p:spPr>
            <a:xfrm>
              <a:off x="4809" y="2088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385" name="矩形 43033"/>
            <p:cNvSpPr/>
            <p:nvPr/>
          </p:nvSpPr>
          <p:spPr>
            <a:xfrm>
              <a:off x="4878" y="2141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C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5386" name="组合 43034"/>
          <p:cNvGrpSpPr/>
          <p:nvPr/>
        </p:nvGrpSpPr>
        <p:grpSpPr>
          <a:xfrm>
            <a:off x="8267700" y="3949700"/>
            <a:ext cx="571500" cy="569913"/>
            <a:chOff x="5130" y="2764"/>
            <a:chExt cx="360" cy="359"/>
          </a:xfrm>
        </p:grpSpPr>
        <p:sp>
          <p:nvSpPr>
            <p:cNvPr id="15387" name="椭圆 43035"/>
            <p:cNvSpPr/>
            <p:nvPr/>
          </p:nvSpPr>
          <p:spPr>
            <a:xfrm>
              <a:off x="5130" y="2764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388" name="矩形 43036"/>
            <p:cNvSpPr/>
            <p:nvPr/>
          </p:nvSpPr>
          <p:spPr>
            <a:xfrm>
              <a:off x="5199" y="281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G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15389" name="直接连接符 43037"/>
          <p:cNvSpPr/>
          <p:nvPr/>
        </p:nvSpPr>
        <p:spPr>
          <a:xfrm>
            <a:off x="8208963" y="3435350"/>
            <a:ext cx="287337" cy="4921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390" name="组合 43038"/>
          <p:cNvGrpSpPr/>
          <p:nvPr/>
        </p:nvGrpSpPr>
        <p:grpSpPr>
          <a:xfrm>
            <a:off x="6396038" y="3998913"/>
            <a:ext cx="571500" cy="569912"/>
            <a:chOff x="3951" y="2795"/>
            <a:chExt cx="360" cy="359"/>
          </a:xfrm>
        </p:grpSpPr>
        <p:sp>
          <p:nvSpPr>
            <p:cNvPr id="15391" name="椭圆 43039"/>
            <p:cNvSpPr/>
            <p:nvPr/>
          </p:nvSpPr>
          <p:spPr>
            <a:xfrm>
              <a:off x="3951" y="2795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392" name="矩形 43040"/>
            <p:cNvSpPr/>
            <p:nvPr/>
          </p:nvSpPr>
          <p:spPr>
            <a:xfrm>
              <a:off x="4020" y="2848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E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5393" name="组合 43041"/>
          <p:cNvGrpSpPr/>
          <p:nvPr/>
        </p:nvGrpSpPr>
        <p:grpSpPr>
          <a:xfrm>
            <a:off x="5937250" y="5207000"/>
            <a:ext cx="571500" cy="569913"/>
            <a:chOff x="3662" y="3556"/>
            <a:chExt cx="360" cy="359"/>
          </a:xfrm>
        </p:grpSpPr>
        <p:sp>
          <p:nvSpPr>
            <p:cNvPr id="15394" name="椭圆 43042"/>
            <p:cNvSpPr/>
            <p:nvPr/>
          </p:nvSpPr>
          <p:spPr>
            <a:xfrm>
              <a:off x="3662" y="3556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395" name="矩形 43043"/>
            <p:cNvSpPr/>
            <p:nvPr/>
          </p:nvSpPr>
          <p:spPr>
            <a:xfrm>
              <a:off x="3731" y="3609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I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15396" name="直接连接符 43044"/>
          <p:cNvSpPr/>
          <p:nvPr/>
        </p:nvSpPr>
        <p:spPr>
          <a:xfrm>
            <a:off x="5792788" y="4589463"/>
            <a:ext cx="423862" cy="612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397" name="组合 43045"/>
          <p:cNvGrpSpPr/>
          <p:nvPr/>
        </p:nvGrpSpPr>
        <p:grpSpPr>
          <a:xfrm>
            <a:off x="5407025" y="3981450"/>
            <a:ext cx="571500" cy="569913"/>
            <a:chOff x="3328" y="2784"/>
            <a:chExt cx="360" cy="359"/>
          </a:xfrm>
        </p:grpSpPr>
        <p:sp>
          <p:nvSpPr>
            <p:cNvPr id="15398" name="椭圆 43046"/>
            <p:cNvSpPr/>
            <p:nvPr/>
          </p:nvSpPr>
          <p:spPr>
            <a:xfrm>
              <a:off x="3328" y="2784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399" name="矩形 43047"/>
            <p:cNvSpPr/>
            <p:nvPr/>
          </p:nvSpPr>
          <p:spPr>
            <a:xfrm>
              <a:off x="3397" y="283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D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5400" name="组合 43048"/>
          <p:cNvGrpSpPr/>
          <p:nvPr/>
        </p:nvGrpSpPr>
        <p:grpSpPr>
          <a:xfrm>
            <a:off x="4846638" y="5170488"/>
            <a:ext cx="571500" cy="569912"/>
            <a:chOff x="2975" y="3533"/>
            <a:chExt cx="360" cy="359"/>
          </a:xfrm>
        </p:grpSpPr>
        <p:sp>
          <p:nvSpPr>
            <p:cNvPr id="15401" name="椭圆 43049"/>
            <p:cNvSpPr/>
            <p:nvPr/>
          </p:nvSpPr>
          <p:spPr>
            <a:xfrm>
              <a:off x="2975" y="353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402" name="矩形 43050"/>
            <p:cNvSpPr/>
            <p:nvPr/>
          </p:nvSpPr>
          <p:spPr>
            <a:xfrm>
              <a:off x="3044" y="358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H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5403" name="组合 43051"/>
          <p:cNvGrpSpPr/>
          <p:nvPr/>
        </p:nvGrpSpPr>
        <p:grpSpPr>
          <a:xfrm>
            <a:off x="7296150" y="3948113"/>
            <a:ext cx="571500" cy="569912"/>
            <a:chOff x="4518" y="2763"/>
            <a:chExt cx="360" cy="359"/>
          </a:xfrm>
        </p:grpSpPr>
        <p:sp>
          <p:nvSpPr>
            <p:cNvPr id="15404" name="椭圆 43052"/>
            <p:cNvSpPr/>
            <p:nvPr/>
          </p:nvSpPr>
          <p:spPr>
            <a:xfrm>
              <a:off x="4518" y="276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405" name="矩形 43053"/>
            <p:cNvSpPr/>
            <p:nvPr/>
          </p:nvSpPr>
          <p:spPr>
            <a:xfrm>
              <a:off x="4587" y="281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F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15406" name="直接连接符 43054"/>
          <p:cNvSpPr/>
          <p:nvPr/>
        </p:nvSpPr>
        <p:spPr>
          <a:xfrm flipH="1">
            <a:off x="7561263" y="3433763"/>
            <a:ext cx="322262" cy="4937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07" name="直接连接符 43055"/>
          <p:cNvSpPr/>
          <p:nvPr/>
        </p:nvSpPr>
        <p:spPr>
          <a:xfrm>
            <a:off x="6251575" y="3382963"/>
            <a:ext cx="373063" cy="612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08" name="直接连接符 43056"/>
          <p:cNvSpPr/>
          <p:nvPr/>
        </p:nvSpPr>
        <p:spPr>
          <a:xfrm flipH="1">
            <a:off x="5672138" y="3365500"/>
            <a:ext cx="323850" cy="612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09" name="直接连接符 43057"/>
          <p:cNvSpPr/>
          <p:nvPr/>
        </p:nvSpPr>
        <p:spPr>
          <a:xfrm flipH="1">
            <a:off x="5127625" y="4572000"/>
            <a:ext cx="425450" cy="5794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10" name="直接连接符 43058"/>
          <p:cNvSpPr/>
          <p:nvPr/>
        </p:nvSpPr>
        <p:spPr>
          <a:xfrm>
            <a:off x="7305675" y="2209800"/>
            <a:ext cx="714375" cy="6635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11" name="矩形 43059"/>
          <p:cNvSpPr/>
          <p:nvPr/>
        </p:nvSpPr>
        <p:spPr>
          <a:xfrm>
            <a:off x="5734050" y="1177925"/>
            <a:ext cx="2905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latin typeface="Times New Roman" panose="02020603050405020304" charset="0"/>
                <a:ea typeface="PMingLiU" charset="-120"/>
              </a:rPr>
              <a:t>Complete Binary Tree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5412" name="矩形 43060"/>
          <p:cNvSpPr/>
          <p:nvPr/>
        </p:nvSpPr>
        <p:spPr>
          <a:xfrm>
            <a:off x="2390775" y="3736975"/>
            <a:ext cx="2687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latin typeface="Times New Roman" panose="02020603050405020304" charset="0"/>
                <a:ea typeface="PMingLiU" charset="-120"/>
              </a:rPr>
              <a:t>Skewed Binary Tree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15413" name="组合 43061"/>
          <p:cNvGrpSpPr/>
          <p:nvPr/>
        </p:nvGrpSpPr>
        <p:grpSpPr>
          <a:xfrm>
            <a:off x="923925" y="5486400"/>
            <a:ext cx="571500" cy="569913"/>
            <a:chOff x="468" y="3468"/>
            <a:chExt cx="360" cy="359"/>
          </a:xfrm>
        </p:grpSpPr>
        <p:sp>
          <p:nvSpPr>
            <p:cNvPr id="15414" name="椭圆 43062"/>
            <p:cNvSpPr/>
            <p:nvPr/>
          </p:nvSpPr>
          <p:spPr>
            <a:xfrm>
              <a:off x="468" y="3468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415" name="矩形 43063"/>
            <p:cNvSpPr/>
            <p:nvPr/>
          </p:nvSpPr>
          <p:spPr>
            <a:xfrm>
              <a:off x="537" y="3521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E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15416" name="直接连接符 43064"/>
          <p:cNvSpPr/>
          <p:nvPr/>
        </p:nvSpPr>
        <p:spPr>
          <a:xfrm flipH="1">
            <a:off x="1136650" y="5056188"/>
            <a:ext cx="322263" cy="444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417" name="组合 43065"/>
          <p:cNvGrpSpPr/>
          <p:nvPr/>
        </p:nvGrpSpPr>
        <p:grpSpPr>
          <a:xfrm>
            <a:off x="1566863" y="3614738"/>
            <a:ext cx="571500" cy="569912"/>
            <a:chOff x="873" y="2289"/>
            <a:chExt cx="360" cy="359"/>
          </a:xfrm>
        </p:grpSpPr>
        <p:sp>
          <p:nvSpPr>
            <p:cNvPr id="15418" name="椭圆 43066"/>
            <p:cNvSpPr/>
            <p:nvPr/>
          </p:nvSpPr>
          <p:spPr>
            <a:xfrm>
              <a:off x="873" y="2289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419" name="矩形 43067"/>
            <p:cNvSpPr/>
            <p:nvPr/>
          </p:nvSpPr>
          <p:spPr>
            <a:xfrm>
              <a:off x="942" y="234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C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5420" name="组合 43068"/>
          <p:cNvGrpSpPr/>
          <p:nvPr/>
        </p:nvGrpSpPr>
        <p:grpSpPr>
          <a:xfrm>
            <a:off x="1209675" y="4479925"/>
            <a:ext cx="571500" cy="569913"/>
            <a:chOff x="648" y="2834"/>
            <a:chExt cx="360" cy="359"/>
          </a:xfrm>
        </p:grpSpPr>
        <p:sp>
          <p:nvSpPr>
            <p:cNvPr id="15421" name="椭圆 43069"/>
            <p:cNvSpPr/>
            <p:nvPr/>
          </p:nvSpPr>
          <p:spPr>
            <a:xfrm>
              <a:off x="648" y="2834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5422" name="矩形 43070"/>
            <p:cNvSpPr/>
            <p:nvPr/>
          </p:nvSpPr>
          <p:spPr>
            <a:xfrm>
              <a:off x="717" y="288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D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15423" name="直接连接符 43071"/>
          <p:cNvSpPr/>
          <p:nvPr/>
        </p:nvSpPr>
        <p:spPr>
          <a:xfrm flipH="1">
            <a:off x="1831975" y="3273425"/>
            <a:ext cx="138113" cy="3381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24" name="直接连接符 43072"/>
          <p:cNvSpPr/>
          <p:nvPr/>
        </p:nvSpPr>
        <p:spPr>
          <a:xfrm flipH="1">
            <a:off x="1544638" y="4205288"/>
            <a:ext cx="168275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25" name="文本框 43073"/>
          <p:cNvSpPr txBox="1"/>
          <p:nvPr/>
        </p:nvSpPr>
        <p:spPr>
          <a:xfrm>
            <a:off x="4918075" y="17748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5426" name="文本框 43074"/>
          <p:cNvSpPr txBox="1"/>
          <p:nvPr/>
        </p:nvSpPr>
        <p:spPr>
          <a:xfrm>
            <a:off x="4956175" y="28035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5427" name="文本框 43075"/>
          <p:cNvSpPr txBox="1"/>
          <p:nvPr/>
        </p:nvSpPr>
        <p:spPr>
          <a:xfrm>
            <a:off x="4956175" y="39846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5428" name="文本框 43076"/>
          <p:cNvSpPr txBox="1"/>
          <p:nvPr/>
        </p:nvSpPr>
        <p:spPr>
          <a:xfrm>
            <a:off x="4098925" y="5222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4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5429" name="文本框 43077"/>
          <p:cNvSpPr txBox="1"/>
          <p:nvPr/>
        </p:nvSpPr>
        <p:spPr>
          <a:xfrm>
            <a:off x="2155825" y="55657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5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5430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15431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矩形 44033"/>
          <p:cNvSpPr/>
          <p:nvPr/>
        </p:nvSpPr>
        <p:spPr>
          <a:xfrm>
            <a:off x="419100" y="6096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Maximum Number of Nodes in BT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6386" name="矩形 44034"/>
          <p:cNvSpPr/>
          <p:nvPr/>
        </p:nvSpPr>
        <p:spPr>
          <a:xfrm>
            <a:off x="876300" y="1790700"/>
            <a:ext cx="8534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maximum number of nodes on level </a:t>
            </a:r>
            <a:r>
              <a:rPr lang="en-US" altLang="zh-TW" sz="3200"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of a binary tree is </a:t>
            </a:r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 baseline="300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i-1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i&gt;=1.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maximum nubmer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of nodes in a binary tree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of depth </a:t>
            </a:r>
            <a:r>
              <a:rPr lang="en-US" altLang="zh-TW" sz="3200">
                <a:latin typeface="Times New Roman" panose="02020603050405020304" charset="0"/>
                <a:ea typeface="PMingLiU" charset="-120"/>
              </a:rPr>
              <a:t>k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</a:t>
            </a:r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 baseline="300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k</a:t>
            </a:r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-1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k&gt;=1.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6387" name="矩形 44035"/>
          <p:cNvSpPr/>
          <p:nvPr/>
        </p:nvSpPr>
        <p:spPr>
          <a:xfrm>
            <a:off x="550863" y="2324100"/>
            <a:ext cx="438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i-1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6388" name="文本框 44038"/>
          <p:cNvSpPr txBox="1"/>
          <p:nvPr/>
        </p:nvSpPr>
        <p:spPr>
          <a:xfrm>
            <a:off x="1241425" y="4400550"/>
            <a:ext cx="3579813" cy="15541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 b="1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Prove by induction.</a:t>
            </a:r>
            <a:br>
              <a:rPr lang="en-US" altLang="zh-TW" sz="3200" b="1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</a:br>
            <a:endParaRPr lang="en-US" altLang="zh-TW" sz="3200" b="1" dirty="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endParaRPr lang="en-US" altLang="zh-TW" sz="32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graphicFrame>
        <p:nvGraphicFramePr>
          <p:cNvPr id="16389" name="对象 44039"/>
          <p:cNvGraphicFramePr/>
          <p:nvPr/>
        </p:nvGraphicFramePr>
        <p:xfrm>
          <a:off x="3295650" y="5054600"/>
          <a:ext cx="22098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08530" imgH="862965" progId="Equation.2">
                  <p:embed/>
                </p:oleObj>
              </mc:Choice>
              <mc:Fallback>
                <p:oleObj name="" r:id="rId1" imgW="2208530" imgH="862965" progId="Equation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95650" y="5054600"/>
                        <a:ext cx="2209800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16391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矩形 45057"/>
          <p:cNvSpPr/>
          <p:nvPr/>
        </p:nvSpPr>
        <p:spPr>
          <a:xfrm>
            <a:off x="514350" y="0"/>
            <a:ext cx="86296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36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Relations between Number of</a:t>
            </a:r>
            <a:br>
              <a:rPr lang="en-US" altLang="zh-TW" sz="36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6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Leaf Nodes and Nodes of Degree 2</a:t>
            </a:r>
            <a:endParaRPr lang="en-US" altLang="zh-TW" sz="40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7410" name="矩形 45058"/>
          <p:cNvSpPr/>
          <p:nvPr/>
        </p:nvSpPr>
        <p:spPr>
          <a:xfrm>
            <a:off x="628650" y="1295400"/>
            <a:ext cx="9144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For any nonempty binary tree, T, if </a:t>
            </a:r>
            <a:r>
              <a:rPr lang="en-US" altLang="zh-TW" sz="3200" i="1"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i="1">
                <a:latin typeface="Times New Roman" panose="02020603050405020304" charset="0"/>
                <a:ea typeface="PMingLiU" charset="-120"/>
              </a:rPr>
              <a:t>0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the </a:t>
            </a:r>
            <a:b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number of leaf nodes and </a:t>
            </a:r>
            <a:r>
              <a:rPr lang="en-US" altLang="zh-TW" sz="3200" i="1"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i="1"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the number of nodes </a:t>
            </a:r>
            <a:b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of degree 2, then </a:t>
            </a:r>
            <a:r>
              <a:rPr lang="en-US" altLang="zh-TW" sz="3200" i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i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0</a:t>
            </a:r>
            <a:r>
              <a:rPr lang="en-US" altLang="zh-TW" sz="3200" i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=n</a:t>
            </a:r>
            <a:r>
              <a:rPr lang="en-US" altLang="zh-TW" i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 i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+1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3200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proof: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Let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and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denote the total number of nodes &amp;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branches in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Let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0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represent the nodes with no children, </a:t>
            </a:r>
            <a:endParaRPr lang="en-US" altLang="zh-TW" sz="32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single child, and two children respectively.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n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=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0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+1=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=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+2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==&gt;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+2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+1=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+2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+1=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0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==&gt; </a:t>
            </a:r>
            <a:r>
              <a:rPr lang="en-US" altLang="zh-TW" sz="3200" i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0</a:t>
            </a:r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=</a:t>
            </a:r>
            <a:r>
              <a:rPr lang="en-US" altLang="zh-TW" sz="3200" i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18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+1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7411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17412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矩形 46081"/>
          <p:cNvSpPr/>
          <p:nvPr/>
        </p:nvSpPr>
        <p:spPr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Full BT VS Complete BT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34" name="矩形 46082"/>
          <p:cNvSpPr/>
          <p:nvPr/>
        </p:nvSpPr>
        <p:spPr>
          <a:xfrm>
            <a:off x="860425" y="1096963"/>
            <a:ext cx="9163050" cy="22812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 full binary tree of depth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k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a binary tree of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depth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k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having 2 -1 nodes,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k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&gt;=0.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 binary tree with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nodes and depth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k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complete </a:t>
            </a:r>
            <a:r>
              <a:rPr lang="en-US" altLang="zh-TW" sz="32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iff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its nodes correspond to the nodes numbered from 1 to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in the full binary tree of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depth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k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35" name="矩形 46083"/>
          <p:cNvSpPr/>
          <p:nvPr/>
        </p:nvSpPr>
        <p:spPr>
          <a:xfrm>
            <a:off x="3927475" y="1498600"/>
            <a:ext cx="2857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k</a:t>
            </a:r>
            <a:endParaRPr lang="en-US" altLang="zh-TW" sz="1800" i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36" name="椭圆 46084"/>
          <p:cNvSpPr/>
          <p:nvPr/>
        </p:nvSpPr>
        <p:spPr>
          <a:xfrm>
            <a:off x="2568575" y="4103688"/>
            <a:ext cx="357188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37" name="矩形 46085"/>
          <p:cNvSpPr/>
          <p:nvPr/>
        </p:nvSpPr>
        <p:spPr>
          <a:xfrm>
            <a:off x="2586038" y="4092575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38" name="椭圆 46086"/>
          <p:cNvSpPr/>
          <p:nvPr/>
        </p:nvSpPr>
        <p:spPr>
          <a:xfrm>
            <a:off x="1955800" y="4713288"/>
            <a:ext cx="357188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39" name="矩形 46087"/>
          <p:cNvSpPr/>
          <p:nvPr/>
        </p:nvSpPr>
        <p:spPr>
          <a:xfrm>
            <a:off x="1990725" y="4719638"/>
            <a:ext cx="3365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40" name="直接连接符 46088"/>
          <p:cNvSpPr/>
          <p:nvPr/>
        </p:nvSpPr>
        <p:spPr>
          <a:xfrm flipH="1">
            <a:off x="2143125" y="4362450"/>
            <a:ext cx="482600" cy="3460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41" name="椭圆 46089"/>
          <p:cNvSpPr/>
          <p:nvPr/>
        </p:nvSpPr>
        <p:spPr>
          <a:xfrm>
            <a:off x="3151188" y="4730750"/>
            <a:ext cx="355600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42" name="矩形 46090"/>
          <p:cNvSpPr/>
          <p:nvPr/>
        </p:nvSpPr>
        <p:spPr>
          <a:xfrm>
            <a:off x="3186113" y="4737100"/>
            <a:ext cx="3365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43" name="椭圆 46091"/>
          <p:cNvSpPr/>
          <p:nvPr/>
        </p:nvSpPr>
        <p:spPr>
          <a:xfrm>
            <a:off x="3471863" y="5305425"/>
            <a:ext cx="357187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44" name="矩形 46092"/>
          <p:cNvSpPr/>
          <p:nvPr/>
        </p:nvSpPr>
        <p:spPr>
          <a:xfrm>
            <a:off x="3522663" y="5311775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G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45" name="直接连接符 46093"/>
          <p:cNvSpPr/>
          <p:nvPr/>
        </p:nvSpPr>
        <p:spPr>
          <a:xfrm>
            <a:off x="3432175" y="5027613"/>
            <a:ext cx="182563" cy="2619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46" name="椭圆 46094"/>
          <p:cNvSpPr/>
          <p:nvPr/>
        </p:nvSpPr>
        <p:spPr>
          <a:xfrm>
            <a:off x="2290763" y="5332413"/>
            <a:ext cx="355600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47" name="矩形 46095"/>
          <p:cNvSpPr/>
          <p:nvPr/>
        </p:nvSpPr>
        <p:spPr>
          <a:xfrm>
            <a:off x="2324100" y="5354638"/>
            <a:ext cx="323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48" name="椭圆 46096"/>
          <p:cNvSpPr/>
          <p:nvPr/>
        </p:nvSpPr>
        <p:spPr>
          <a:xfrm>
            <a:off x="2032000" y="5992813"/>
            <a:ext cx="357188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49" name="矩形 46097"/>
          <p:cNvSpPr/>
          <p:nvPr/>
        </p:nvSpPr>
        <p:spPr>
          <a:xfrm>
            <a:off x="2114550" y="6016625"/>
            <a:ext cx="2603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50" name="直接连接符 46098"/>
          <p:cNvSpPr/>
          <p:nvPr/>
        </p:nvSpPr>
        <p:spPr>
          <a:xfrm>
            <a:off x="1938338" y="5659438"/>
            <a:ext cx="268287" cy="3286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51" name="椭圆 46099"/>
          <p:cNvSpPr/>
          <p:nvPr/>
        </p:nvSpPr>
        <p:spPr>
          <a:xfrm>
            <a:off x="1665288" y="5321300"/>
            <a:ext cx="357187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52" name="矩形 46100"/>
          <p:cNvSpPr/>
          <p:nvPr/>
        </p:nvSpPr>
        <p:spPr>
          <a:xfrm>
            <a:off x="1698625" y="532765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53" name="椭圆 46101"/>
          <p:cNvSpPr/>
          <p:nvPr/>
        </p:nvSpPr>
        <p:spPr>
          <a:xfrm>
            <a:off x="1343025" y="5973763"/>
            <a:ext cx="357188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54" name="矩形 46102"/>
          <p:cNvSpPr/>
          <p:nvPr/>
        </p:nvSpPr>
        <p:spPr>
          <a:xfrm>
            <a:off x="1377950" y="5995988"/>
            <a:ext cx="3492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55" name="椭圆 46103"/>
          <p:cNvSpPr/>
          <p:nvPr/>
        </p:nvSpPr>
        <p:spPr>
          <a:xfrm>
            <a:off x="2859088" y="5303838"/>
            <a:ext cx="355600" cy="300037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56" name="矩形 46104"/>
          <p:cNvSpPr/>
          <p:nvPr/>
        </p:nvSpPr>
        <p:spPr>
          <a:xfrm>
            <a:off x="2874963" y="532765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57" name="直接连接符 46105"/>
          <p:cNvSpPr/>
          <p:nvPr/>
        </p:nvSpPr>
        <p:spPr>
          <a:xfrm flipH="1">
            <a:off x="3024188" y="5026025"/>
            <a:ext cx="203200" cy="2635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58" name="直接连接符 46106"/>
          <p:cNvSpPr/>
          <p:nvPr/>
        </p:nvSpPr>
        <p:spPr>
          <a:xfrm>
            <a:off x="2197100" y="4999038"/>
            <a:ext cx="234950" cy="3270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59" name="直接连接符 46107"/>
          <p:cNvSpPr/>
          <p:nvPr/>
        </p:nvSpPr>
        <p:spPr>
          <a:xfrm flipH="1">
            <a:off x="1830388" y="4989513"/>
            <a:ext cx="204787" cy="3270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60" name="直接连接符 46108"/>
          <p:cNvSpPr/>
          <p:nvPr/>
        </p:nvSpPr>
        <p:spPr>
          <a:xfrm flipH="1">
            <a:off x="1519238" y="5649913"/>
            <a:ext cx="268287" cy="3095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61" name="直接连接符 46109"/>
          <p:cNvSpPr/>
          <p:nvPr/>
        </p:nvSpPr>
        <p:spPr>
          <a:xfrm>
            <a:off x="2862263" y="4371975"/>
            <a:ext cx="450850" cy="355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62" name="椭圆 46110"/>
          <p:cNvSpPr/>
          <p:nvPr/>
        </p:nvSpPr>
        <p:spPr>
          <a:xfrm>
            <a:off x="7142163" y="4102100"/>
            <a:ext cx="357187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63" name="矩形 46111"/>
          <p:cNvSpPr/>
          <p:nvPr/>
        </p:nvSpPr>
        <p:spPr>
          <a:xfrm>
            <a:off x="7159625" y="4090988"/>
            <a:ext cx="3492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64" name="椭圆 46112"/>
          <p:cNvSpPr/>
          <p:nvPr/>
        </p:nvSpPr>
        <p:spPr>
          <a:xfrm>
            <a:off x="6154738" y="4678363"/>
            <a:ext cx="357187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65" name="矩形 46113"/>
          <p:cNvSpPr/>
          <p:nvPr/>
        </p:nvSpPr>
        <p:spPr>
          <a:xfrm>
            <a:off x="6189663" y="4684713"/>
            <a:ext cx="3365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66" name="直接连接符 46114"/>
          <p:cNvSpPr/>
          <p:nvPr/>
        </p:nvSpPr>
        <p:spPr>
          <a:xfrm flipH="1">
            <a:off x="6335713" y="4349750"/>
            <a:ext cx="817562" cy="339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67" name="椭圆 46115"/>
          <p:cNvSpPr/>
          <p:nvPr/>
        </p:nvSpPr>
        <p:spPr>
          <a:xfrm>
            <a:off x="8132763" y="4695825"/>
            <a:ext cx="355600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68" name="矩形 46116"/>
          <p:cNvSpPr/>
          <p:nvPr/>
        </p:nvSpPr>
        <p:spPr>
          <a:xfrm>
            <a:off x="8167688" y="4702175"/>
            <a:ext cx="3365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69" name="椭圆 46117"/>
          <p:cNvSpPr/>
          <p:nvPr/>
        </p:nvSpPr>
        <p:spPr>
          <a:xfrm>
            <a:off x="8520113" y="5305425"/>
            <a:ext cx="357187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70" name="矩形 46118"/>
          <p:cNvSpPr/>
          <p:nvPr/>
        </p:nvSpPr>
        <p:spPr>
          <a:xfrm>
            <a:off x="8570913" y="5311775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G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71" name="直接连接符 46119"/>
          <p:cNvSpPr/>
          <p:nvPr/>
        </p:nvSpPr>
        <p:spPr>
          <a:xfrm>
            <a:off x="8447088" y="4959350"/>
            <a:ext cx="271462" cy="3413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72" name="椭圆 46120"/>
          <p:cNvSpPr/>
          <p:nvPr/>
        </p:nvSpPr>
        <p:spPr>
          <a:xfrm>
            <a:off x="6626225" y="5297488"/>
            <a:ext cx="355600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73" name="矩形 46121"/>
          <p:cNvSpPr/>
          <p:nvPr/>
        </p:nvSpPr>
        <p:spPr>
          <a:xfrm>
            <a:off x="6659563" y="5319713"/>
            <a:ext cx="323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74" name="椭圆 46122"/>
          <p:cNvSpPr/>
          <p:nvPr/>
        </p:nvSpPr>
        <p:spPr>
          <a:xfrm>
            <a:off x="6859588" y="5907088"/>
            <a:ext cx="357187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75" name="矩形 46123"/>
          <p:cNvSpPr/>
          <p:nvPr/>
        </p:nvSpPr>
        <p:spPr>
          <a:xfrm>
            <a:off x="6942138" y="593090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K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76" name="直接连接符 46124"/>
          <p:cNvSpPr/>
          <p:nvPr/>
        </p:nvSpPr>
        <p:spPr>
          <a:xfrm>
            <a:off x="6886575" y="5591175"/>
            <a:ext cx="163513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77" name="椭圆 46125"/>
          <p:cNvSpPr/>
          <p:nvPr/>
        </p:nvSpPr>
        <p:spPr>
          <a:xfrm>
            <a:off x="5711825" y="5321300"/>
            <a:ext cx="357188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78" name="矩形 46126"/>
          <p:cNvSpPr/>
          <p:nvPr/>
        </p:nvSpPr>
        <p:spPr>
          <a:xfrm>
            <a:off x="5745163" y="532765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79" name="椭圆 46127"/>
          <p:cNvSpPr/>
          <p:nvPr/>
        </p:nvSpPr>
        <p:spPr>
          <a:xfrm>
            <a:off x="6427788" y="5905500"/>
            <a:ext cx="357187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80" name="矩形 46128"/>
          <p:cNvSpPr/>
          <p:nvPr/>
        </p:nvSpPr>
        <p:spPr>
          <a:xfrm>
            <a:off x="6462713" y="5927725"/>
            <a:ext cx="273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J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81" name="椭圆 46129"/>
          <p:cNvSpPr/>
          <p:nvPr/>
        </p:nvSpPr>
        <p:spPr>
          <a:xfrm>
            <a:off x="7637463" y="5286375"/>
            <a:ext cx="355600" cy="300038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82" name="矩形 46130"/>
          <p:cNvSpPr/>
          <p:nvPr/>
        </p:nvSpPr>
        <p:spPr>
          <a:xfrm>
            <a:off x="7653338" y="5310188"/>
            <a:ext cx="311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83" name="直接连接符 46131"/>
          <p:cNvSpPr/>
          <p:nvPr/>
        </p:nvSpPr>
        <p:spPr>
          <a:xfrm flipH="1">
            <a:off x="7781925" y="4957763"/>
            <a:ext cx="392113" cy="342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84" name="直接连接符 46132"/>
          <p:cNvSpPr/>
          <p:nvPr/>
        </p:nvSpPr>
        <p:spPr>
          <a:xfrm>
            <a:off x="6413500" y="4964113"/>
            <a:ext cx="365125" cy="3032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85" name="直接连接符 46133"/>
          <p:cNvSpPr/>
          <p:nvPr/>
        </p:nvSpPr>
        <p:spPr>
          <a:xfrm flipH="1">
            <a:off x="5859463" y="4972050"/>
            <a:ext cx="374650" cy="3460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86" name="直接连接符 46134"/>
          <p:cNvSpPr/>
          <p:nvPr/>
        </p:nvSpPr>
        <p:spPr>
          <a:xfrm flipH="1">
            <a:off x="6572250" y="5581650"/>
            <a:ext cx="163513" cy="330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87" name="直接连接符 46135"/>
          <p:cNvSpPr/>
          <p:nvPr/>
        </p:nvSpPr>
        <p:spPr>
          <a:xfrm>
            <a:off x="7493000" y="4365625"/>
            <a:ext cx="800100" cy="3238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88" name="椭圆 46136"/>
          <p:cNvSpPr/>
          <p:nvPr/>
        </p:nvSpPr>
        <p:spPr>
          <a:xfrm>
            <a:off x="5991225" y="5907088"/>
            <a:ext cx="357188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89" name="矩形 46137"/>
          <p:cNvSpPr/>
          <p:nvPr/>
        </p:nvSpPr>
        <p:spPr>
          <a:xfrm>
            <a:off x="6073775" y="5930900"/>
            <a:ext cx="2603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90" name="椭圆 46138"/>
          <p:cNvSpPr/>
          <p:nvPr/>
        </p:nvSpPr>
        <p:spPr>
          <a:xfrm>
            <a:off x="5534025" y="5921375"/>
            <a:ext cx="357188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91" name="矩形 46139"/>
          <p:cNvSpPr/>
          <p:nvPr/>
        </p:nvSpPr>
        <p:spPr>
          <a:xfrm>
            <a:off x="5568950" y="594360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92" name="直接连接符 46140"/>
          <p:cNvSpPr/>
          <p:nvPr/>
        </p:nvSpPr>
        <p:spPr>
          <a:xfrm flipH="1">
            <a:off x="5689600" y="5624513"/>
            <a:ext cx="169863" cy="288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93" name="直接连接符 46141"/>
          <p:cNvSpPr/>
          <p:nvPr/>
        </p:nvSpPr>
        <p:spPr>
          <a:xfrm>
            <a:off x="5962650" y="5624513"/>
            <a:ext cx="169863" cy="2555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94" name="椭圆 46142"/>
          <p:cNvSpPr/>
          <p:nvPr/>
        </p:nvSpPr>
        <p:spPr>
          <a:xfrm>
            <a:off x="8763000" y="5889625"/>
            <a:ext cx="357188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95" name="矩形 46143"/>
          <p:cNvSpPr/>
          <p:nvPr/>
        </p:nvSpPr>
        <p:spPr>
          <a:xfrm>
            <a:off x="8794750" y="5878513"/>
            <a:ext cx="3492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O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96" name="椭圆 46144"/>
          <p:cNvSpPr/>
          <p:nvPr/>
        </p:nvSpPr>
        <p:spPr>
          <a:xfrm>
            <a:off x="8331200" y="5888038"/>
            <a:ext cx="357188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97" name="矩形 46145"/>
          <p:cNvSpPr/>
          <p:nvPr/>
        </p:nvSpPr>
        <p:spPr>
          <a:xfrm>
            <a:off x="8347075" y="5875338"/>
            <a:ext cx="3492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98" name="椭圆 46146"/>
          <p:cNvSpPr/>
          <p:nvPr/>
        </p:nvSpPr>
        <p:spPr>
          <a:xfrm>
            <a:off x="7894638" y="5889625"/>
            <a:ext cx="357187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499" name="矩形 46147"/>
          <p:cNvSpPr/>
          <p:nvPr/>
        </p:nvSpPr>
        <p:spPr>
          <a:xfrm>
            <a:off x="7908925" y="5880100"/>
            <a:ext cx="3873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M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500" name="椭圆 46148"/>
          <p:cNvSpPr/>
          <p:nvPr/>
        </p:nvSpPr>
        <p:spPr>
          <a:xfrm>
            <a:off x="7437438" y="5903913"/>
            <a:ext cx="357187" cy="2984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501" name="矩形 46149"/>
          <p:cNvSpPr/>
          <p:nvPr/>
        </p:nvSpPr>
        <p:spPr>
          <a:xfrm>
            <a:off x="7489825" y="5892800"/>
            <a:ext cx="323850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1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</a:t>
            </a:r>
            <a:endParaRPr lang="en-US" altLang="zh-TW" sz="1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502" name="直接连接符 46150"/>
          <p:cNvSpPr/>
          <p:nvPr/>
        </p:nvSpPr>
        <p:spPr>
          <a:xfrm>
            <a:off x="8807450" y="5573713"/>
            <a:ext cx="163513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03" name="直接连接符 46151"/>
          <p:cNvSpPr/>
          <p:nvPr/>
        </p:nvSpPr>
        <p:spPr>
          <a:xfrm flipH="1">
            <a:off x="8493125" y="5564188"/>
            <a:ext cx="163513" cy="330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04" name="直接连接符 46152"/>
          <p:cNvSpPr/>
          <p:nvPr/>
        </p:nvSpPr>
        <p:spPr>
          <a:xfrm flipH="1">
            <a:off x="7610475" y="5607050"/>
            <a:ext cx="169863" cy="288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05" name="直接连接符 46153"/>
          <p:cNvSpPr/>
          <p:nvPr/>
        </p:nvSpPr>
        <p:spPr>
          <a:xfrm>
            <a:off x="7883525" y="5607050"/>
            <a:ext cx="169863" cy="255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06" name="文本框 46154"/>
          <p:cNvSpPr txBox="1"/>
          <p:nvPr/>
        </p:nvSpPr>
        <p:spPr>
          <a:xfrm>
            <a:off x="3832225" y="3905250"/>
            <a:ext cx="201295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sz="2400" b="1" dirty="0">
                <a:solidFill>
                  <a:srgbClr val="CC3300"/>
                </a:solidFill>
                <a:latin typeface="Times New Roman" panose="02020603050405020304" charset="0"/>
                <a:ea typeface="標楷體" pitchFamily="49" charset="-120"/>
              </a:rPr>
              <a:t>由上至下，</a:t>
            </a:r>
            <a:endParaRPr lang="zh-TW" altLang="en-US" sz="2400" b="1" dirty="0">
              <a:solidFill>
                <a:srgbClr val="CC3300"/>
              </a:solidFill>
              <a:latin typeface="Times New Roman" panose="02020603050405020304" charset="0"/>
              <a:ea typeface="標楷體" pitchFamily="49" charset="-120"/>
            </a:endParaRPr>
          </a:p>
          <a:p>
            <a:pPr algn="ctr"/>
            <a:r>
              <a:rPr lang="zh-TW" altLang="en-US" sz="2400" b="1" dirty="0">
                <a:solidFill>
                  <a:srgbClr val="CC3300"/>
                </a:solidFill>
                <a:latin typeface="Times New Roman" panose="02020603050405020304" charset="0"/>
                <a:ea typeface="標楷體" pitchFamily="49" charset="-120"/>
              </a:rPr>
              <a:t>由左至右編號</a:t>
            </a:r>
            <a:endParaRPr lang="zh-TW" altLang="en-US" sz="3200" b="1">
              <a:solidFill>
                <a:srgbClr val="CC3300"/>
              </a:solidFill>
              <a:latin typeface="Times New Roman" panose="02020603050405020304" charset="0"/>
              <a:ea typeface="標楷體" pitchFamily="49" charset="-120"/>
            </a:endParaRPr>
          </a:p>
        </p:txBody>
      </p:sp>
      <p:sp>
        <p:nvSpPr>
          <p:cNvPr id="18507" name="矩形 46156"/>
          <p:cNvSpPr/>
          <p:nvPr/>
        </p:nvSpPr>
        <p:spPr>
          <a:xfrm>
            <a:off x="3829050" y="3905250"/>
            <a:ext cx="2019300" cy="838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508" name="文本框 46157"/>
          <p:cNvSpPr txBox="1"/>
          <p:nvPr/>
        </p:nvSpPr>
        <p:spPr>
          <a:xfrm>
            <a:off x="5940425" y="6300788"/>
            <a:ext cx="28384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Full binary tree of depth 4</a:t>
            </a:r>
            <a:endParaRPr lang="en-US" altLang="zh-TW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509" name="文本框 46158"/>
          <p:cNvSpPr txBox="1"/>
          <p:nvPr/>
        </p:nvSpPr>
        <p:spPr>
          <a:xfrm>
            <a:off x="1644650" y="6224588"/>
            <a:ext cx="23241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Complete binary tree</a:t>
            </a:r>
            <a:endParaRPr lang="en-US" altLang="zh-TW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8510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18511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矩形 47105"/>
          <p:cNvSpPr/>
          <p:nvPr/>
        </p:nvSpPr>
        <p:spPr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Binary Tree Representations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9458" name="矩形 47106"/>
          <p:cNvSpPr/>
          <p:nvPr/>
        </p:nvSpPr>
        <p:spPr>
          <a:xfrm>
            <a:off x="1104900" y="1981200"/>
            <a:ext cx="83629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If a complete binary tree with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nodes (depth =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log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 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+ 1) is represented sequentially, then for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any node with index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1&lt;=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&lt;=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we have: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parent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 is at </a:t>
            </a:r>
            <a:r>
              <a:rPr lang="en-US" altLang="zh-TW" sz="2800" i="1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/2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if 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!=1. If 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=1, 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at the root and </a:t>
            </a:r>
            <a:b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has no parent.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left_child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 ia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at </a:t>
            </a:r>
            <a:r>
              <a:rPr lang="en-US" altLang="zh-TW" sz="2800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2800" i="1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if 2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&lt;=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. If 2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&gt;n, then 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has no</a:t>
            </a:r>
            <a:b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left child.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right_child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 ia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at </a:t>
            </a:r>
            <a:r>
              <a:rPr lang="en-US" altLang="zh-TW" sz="2800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2800" i="1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+1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if 2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 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+1 &lt;=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. If 2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 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+1 &gt;n, </a:t>
            </a:r>
            <a:b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then 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has no right child.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9459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19460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矩形 48129"/>
          <p:cNvSpPr/>
          <p:nvPr/>
        </p:nvSpPr>
        <p:spPr>
          <a:xfrm>
            <a:off x="800100" y="0"/>
            <a:ext cx="6057900" cy="857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Sequential Representation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0482" name="矩形 48130"/>
          <p:cNvSpPr/>
          <p:nvPr/>
        </p:nvSpPr>
        <p:spPr>
          <a:xfrm>
            <a:off x="3560763" y="1455738"/>
            <a:ext cx="854075" cy="44592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0483" name="直接连接符 48131"/>
          <p:cNvSpPr/>
          <p:nvPr/>
        </p:nvSpPr>
        <p:spPr>
          <a:xfrm>
            <a:off x="3554413" y="1857375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84" name="直接连接符 48132"/>
          <p:cNvSpPr/>
          <p:nvPr/>
        </p:nvSpPr>
        <p:spPr>
          <a:xfrm>
            <a:off x="3554413" y="2249488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85" name="直接连接符 48133"/>
          <p:cNvSpPr/>
          <p:nvPr/>
        </p:nvSpPr>
        <p:spPr>
          <a:xfrm>
            <a:off x="3554413" y="2640013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86" name="直接连接符 48134"/>
          <p:cNvSpPr/>
          <p:nvPr/>
        </p:nvSpPr>
        <p:spPr>
          <a:xfrm>
            <a:off x="3554413" y="3048000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87" name="直接连接符 48135"/>
          <p:cNvSpPr/>
          <p:nvPr/>
        </p:nvSpPr>
        <p:spPr>
          <a:xfrm>
            <a:off x="3554413" y="3441700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88" name="直接连接符 48136"/>
          <p:cNvSpPr/>
          <p:nvPr/>
        </p:nvSpPr>
        <p:spPr>
          <a:xfrm>
            <a:off x="3554413" y="3830638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89" name="直接连接符 48137"/>
          <p:cNvSpPr/>
          <p:nvPr/>
        </p:nvSpPr>
        <p:spPr>
          <a:xfrm>
            <a:off x="3554413" y="4221163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90" name="直接连接符 48138"/>
          <p:cNvSpPr/>
          <p:nvPr/>
        </p:nvSpPr>
        <p:spPr>
          <a:xfrm>
            <a:off x="3570288" y="5546725"/>
            <a:ext cx="84931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91" name="矩形 48139"/>
          <p:cNvSpPr/>
          <p:nvPr/>
        </p:nvSpPr>
        <p:spPr>
          <a:xfrm>
            <a:off x="3733800" y="1462088"/>
            <a:ext cx="404813" cy="451008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--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--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--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--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--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.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0492" name="直接连接符 48140"/>
          <p:cNvSpPr/>
          <p:nvPr/>
        </p:nvSpPr>
        <p:spPr>
          <a:xfrm>
            <a:off x="3554413" y="4611688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93" name="直接连接符 48141"/>
          <p:cNvSpPr/>
          <p:nvPr/>
        </p:nvSpPr>
        <p:spPr>
          <a:xfrm>
            <a:off x="3554413" y="5002213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94" name="矩形 48142"/>
          <p:cNvSpPr/>
          <p:nvPr/>
        </p:nvSpPr>
        <p:spPr>
          <a:xfrm>
            <a:off x="2932113" y="1460500"/>
            <a:ext cx="692150" cy="45100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[1]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[2]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[3]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[4]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[5]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[6]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[7]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[8]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[9]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.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[16]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0495" name="直接连接符 48143"/>
          <p:cNvSpPr/>
          <p:nvPr/>
        </p:nvSpPr>
        <p:spPr>
          <a:xfrm>
            <a:off x="8283575" y="465138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96" name="直接连接符 48144"/>
          <p:cNvSpPr/>
          <p:nvPr/>
        </p:nvSpPr>
        <p:spPr>
          <a:xfrm>
            <a:off x="8283575" y="857250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97" name="直接连接符 48145"/>
          <p:cNvSpPr/>
          <p:nvPr/>
        </p:nvSpPr>
        <p:spPr>
          <a:xfrm>
            <a:off x="8283575" y="1247775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98" name="直接连接符 48146"/>
          <p:cNvSpPr/>
          <p:nvPr/>
        </p:nvSpPr>
        <p:spPr>
          <a:xfrm>
            <a:off x="8283575" y="1655763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99" name="直接连接符 48147"/>
          <p:cNvSpPr/>
          <p:nvPr/>
        </p:nvSpPr>
        <p:spPr>
          <a:xfrm>
            <a:off x="8283575" y="2049463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00" name="直接连接符 48148"/>
          <p:cNvSpPr/>
          <p:nvPr/>
        </p:nvSpPr>
        <p:spPr>
          <a:xfrm>
            <a:off x="8283575" y="2438400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01" name="直接连接符 48149"/>
          <p:cNvSpPr/>
          <p:nvPr/>
        </p:nvSpPr>
        <p:spPr>
          <a:xfrm>
            <a:off x="8283575" y="2828925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02" name="直接连接符 48150"/>
          <p:cNvSpPr/>
          <p:nvPr/>
        </p:nvSpPr>
        <p:spPr>
          <a:xfrm>
            <a:off x="8283575" y="3219450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03" name="直接连接符 48151"/>
          <p:cNvSpPr/>
          <p:nvPr/>
        </p:nvSpPr>
        <p:spPr>
          <a:xfrm>
            <a:off x="8283575" y="3609975"/>
            <a:ext cx="866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04" name="矩形 48152"/>
          <p:cNvSpPr/>
          <p:nvPr/>
        </p:nvSpPr>
        <p:spPr>
          <a:xfrm>
            <a:off x="8288338" y="80963"/>
            <a:ext cx="855662" cy="35242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0505" name="矩形 48153"/>
          <p:cNvSpPr/>
          <p:nvPr/>
        </p:nvSpPr>
        <p:spPr>
          <a:xfrm>
            <a:off x="7454900" y="0"/>
            <a:ext cx="539750" cy="37068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[1]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[2]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[3]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[4]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[5]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[6]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[7]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[8]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[9]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0506" name="矩形 48154"/>
          <p:cNvSpPr/>
          <p:nvPr/>
        </p:nvSpPr>
        <p:spPr>
          <a:xfrm>
            <a:off x="8478838" y="50800"/>
            <a:ext cx="404812" cy="37068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G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20507" name="组合 48155"/>
          <p:cNvGrpSpPr/>
          <p:nvPr/>
        </p:nvGrpSpPr>
        <p:grpSpPr>
          <a:xfrm>
            <a:off x="2366963" y="1493838"/>
            <a:ext cx="571500" cy="569912"/>
            <a:chOff x="1389" y="1133"/>
            <a:chExt cx="360" cy="359"/>
          </a:xfrm>
        </p:grpSpPr>
        <p:sp>
          <p:nvSpPr>
            <p:cNvPr id="20508" name="椭圆 48156"/>
            <p:cNvSpPr/>
            <p:nvPr/>
          </p:nvSpPr>
          <p:spPr>
            <a:xfrm>
              <a:off x="1389" y="113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09" name="矩形 48157"/>
            <p:cNvSpPr/>
            <p:nvPr/>
          </p:nvSpPr>
          <p:spPr>
            <a:xfrm>
              <a:off x="1458" y="118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anose="02020603050405020304" charset="0"/>
                  <a:ea typeface="PMingLiU" charset="-120"/>
                </a:rPr>
                <a:t>A</a:t>
              </a:r>
              <a:endParaRPr lang="en-US" altLang="zh-TW" sz="2400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20510" name="组合 48158"/>
          <p:cNvGrpSpPr/>
          <p:nvPr/>
        </p:nvGrpSpPr>
        <p:grpSpPr>
          <a:xfrm>
            <a:off x="1755775" y="2397125"/>
            <a:ext cx="571500" cy="569913"/>
            <a:chOff x="1004" y="1702"/>
            <a:chExt cx="360" cy="359"/>
          </a:xfrm>
        </p:grpSpPr>
        <p:sp>
          <p:nvSpPr>
            <p:cNvPr id="20511" name="椭圆 48159"/>
            <p:cNvSpPr/>
            <p:nvPr/>
          </p:nvSpPr>
          <p:spPr>
            <a:xfrm>
              <a:off x="1004" y="1702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12" name="矩形 48160"/>
            <p:cNvSpPr/>
            <p:nvPr/>
          </p:nvSpPr>
          <p:spPr>
            <a:xfrm>
              <a:off x="1073" y="1755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anose="02020603050405020304" charset="0"/>
                  <a:ea typeface="PMingLiU" charset="-120"/>
                </a:rPr>
                <a:t>B</a:t>
              </a:r>
              <a:endParaRPr lang="en-US" altLang="zh-TW" sz="2400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20513" name="直接连接符 48161"/>
          <p:cNvSpPr/>
          <p:nvPr/>
        </p:nvSpPr>
        <p:spPr>
          <a:xfrm flipH="1">
            <a:off x="2138363" y="2052638"/>
            <a:ext cx="341312" cy="3571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0514" name="组合 48162"/>
          <p:cNvGrpSpPr/>
          <p:nvPr/>
        </p:nvGrpSpPr>
        <p:grpSpPr>
          <a:xfrm>
            <a:off x="904875" y="5200650"/>
            <a:ext cx="571500" cy="569913"/>
            <a:chOff x="468" y="3468"/>
            <a:chExt cx="360" cy="359"/>
          </a:xfrm>
        </p:grpSpPr>
        <p:sp>
          <p:nvSpPr>
            <p:cNvPr id="20515" name="椭圆 48163"/>
            <p:cNvSpPr/>
            <p:nvPr/>
          </p:nvSpPr>
          <p:spPr>
            <a:xfrm>
              <a:off x="468" y="3468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16" name="矩形 48164"/>
            <p:cNvSpPr/>
            <p:nvPr/>
          </p:nvSpPr>
          <p:spPr>
            <a:xfrm>
              <a:off x="537" y="3521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anose="02020603050405020304" charset="0"/>
                  <a:ea typeface="PMingLiU" charset="-120"/>
                </a:rPr>
                <a:t>E</a:t>
              </a:r>
              <a:endParaRPr lang="en-US" altLang="zh-TW" sz="2400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20517" name="直接连接符 48165"/>
          <p:cNvSpPr/>
          <p:nvPr/>
        </p:nvSpPr>
        <p:spPr>
          <a:xfrm flipH="1">
            <a:off x="1117600" y="4770438"/>
            <a:ext cx="322263" cy="444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0518" name="组合 48166"/>
          <p:cNvGrpSpPr/>
          <p:nvPr/>
        </p:nvGrpSpPr>
        <p:grpSpPr>
          <a:xfrm>
            <a:off x="1547813" y="3328988"/>
            <a:ext cx="571500" cy="569912"/>
            <a:chOff x="873" y="2289"/>
            <a:chExt cx="360" cy="359"/>
          </a:xfrm>
        </p:grpSpPr>
        <p:sp>
          <p:nvSpPr>
            <p:cNvPr id="20519" name="椭圆 48167"/>
            <p:cNvSpPr/>
            <p:nvPr/>
          </p:nvSpPr>
          <p:spPr>
            <a:xfrm>
              <a:off x="873" y="2289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20" name="矩形 48168"/>
            <p:cNvSpPr/>
            <p:nvPr/>
          </p:nvSpPr>
          <p:spPr>
            <a:xfrm>
              <a:off x="942" y="234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anose="02020603050405020304" charset="0"/>
                  <a:ea typeface="PMingLiU" charset="-120"/>
                </a:rPr>
                <a:t>C</a:t>
              </a:r>
              <a:endParaRPr lang="en-US" altLang="zh-TW" sz="2400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20521" name="组合 48169"/>
          <p:cNvGrpSpPr/>
          <p:nvPr/>
        </p:nvGrpSpPr>
        <p:grpSpPr>
          <a:xfrm>
            <a:off x="1190625" y="4194175"/>
            <a:ext cx="571500" cy="569913"/>
            <a:chOff x="648" y="2834"/>
            <a:chExt cx="360" cy="359"/>
          </a:xfrm>
        </p:grpSpPr>
        <p:sp>
          <p:nvSpPr>
            <p:cNvPr id="20522" name="椭圆 48170"/>
            <p:cNvSpPr/>
            <p:nvPr/>
          </p:nvSpPr>
          <p:spPr>
            <a:xfrm>
              <a:off x="648" y="2834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23" name="矩形 48171"/>
            <p:cNvSpPr/>
            <p:nvPr/>
          </p:nvSpPr>
          <p:spPr>
            <a:xfrm>
              <a:off x="717" y="288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anose="02020603050405020304" charset="0"/>
                  <a:ea typeface="PMingLiU" charset="-120"/>
                </a:rPr>
                <a:t>D</a:t>
              </a:r>
              <a:endParaRPr lang="en-US" altLang="zh-TW" sz="2400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20524" name="直接连接符 48172"/>
          <p:cNvSpPr/>
          <p:nvPr/>
        </p:nvSpPr>
        <p:spPr>
          <a:xfrm flipH="1">
            <a:off x="1812925" y="2987675"/>
            <a:ext cx="138113" cy="3381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25" name="直接连接符 48173"/>
          <p:cNvSpPr/>
          <p:nvPr/>
        </p:nvSpPr>
        <p:spPr>
          <a:xfrm flipH="1">
            <a:off x="1525588" y="3919538"/>
            <a:ext cx="168275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0526" name="组合 48209"/>
          <p:cNvGrpSpPr/>
          <p:nvPr/>
        </p:nvGrpSpPr>
        <p:grpSpPr>
          <a:xfrm>
            <a:off x="6189663" y="2782888"/>
            <a:ext cx="571500" cy="569912"/>
            <a:chOff x="4229" y="1348"/>
            <a:chExt cx="360" cy="359"/>
          </a:xfrm>
        </p:grpSpPr>
        <p:sp>
          <p:nvSpPr>
            <p:cNvPr id="20527" name="椭圆 48210"/>
            <p:cNvSpPr/>
            <p:nvPr/>
          </p:nvSpPr>
          <p:spPr>
            <a:xfrm>
              <a:off x="4229" y="1348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28" name="矩形 48211"/>
            <p:cNvSpPr/>
            <p:nvPr/>
          </p:nvSpPr>
          <p:spPr>
            <a:xfrm>
              <a:off x="4298" y="140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A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20529" name="组合 48212"/>
          <p:cNvGrpSpPr/>
          <p:nvPr/>
        </p:nvGrpSpPr>
        <p:grpSpPr>
          <a:xfrm>
            <a:off x="5219700" y="3924300"/>
            <a:ext cx="571500" cy="569913"/>
            <a:chOff x="3618" y="2067"/>
            <a:chExt cx="360" cy="359"/>
          </a:xfrm>
        </p:grpSpPr>
        <p:sp>
          <p:nvSpPr>
            <p:cNvPr id="20530" name="椭圆 48213"/>
            <p:cNvSpPr/>
            <p:nvPr/>
          </p:nvSpPr>
          <p:spPr>
            <a:xfrm>
              <a:off x="3618" y="2067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31" name="矩形 48214"/>
            <p:cNvSpPr/>
            <p:nvPr/>
          </p:nvSpPr>
          <p:spPr>
            <a:xfrm>
              <a:off x="3687" y="212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B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20532" name="直接连接符 48215"/>
          <p:cNvSpPr/>
          <p:nvPr/>
        </p:nvSpPr>
        <p:spPr>
          <a:xfrm flipH="1">
            <a:off x="5518150" y="3273425"/>
            <a:ext cx="765175" cy="6461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0533" name="组合 48216"/>
          <p:cNvGrpSpPr/>
          <p:nvPr/>
        </p:nvGrpSpPr>
        <p:grpSpPr>
          <a:xfrm>
            <a:off x="7110413" y="3957638"/>
            <a:ext cx="571500" cy="569912"/>
            <a:chOff x="4809" y="2088"/>
            <a:chExt cx="360" cy="359"/>
          </a:xfrm>
        </p:grpSpPr>
        <p:sp>
          <p:nvSpPr>
            <p:cNvPr id="20534" name="椭圆 48217"/>
            <p:cNvSpPr/>
            <p:nvPr/>
          </p:nvSpPr>
          <p:spPr>
            <a:xfrm>
              <a:off x="4809" y="2088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35" name="矩形 48218"/>
            <p:cNvSpPr/>
            <p:nvPr/>
          </p:nvSpPr>
          <p:spPr>
            <a:xfrm>
              <a:off x="4878" y="2141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C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20536" name="组合 48219"/>
          <p:cNvGrpSpPr/>
          <p:nvPr/>
        </p:nvGrpSpPr>
        <p:grpSpPr>
          <a:xfrm>
            <a:off x="7620000" y="5030788"/>
            <a:ext cx="571500" cy="569912"/>
            <a:chOff x="5130" y="2764"/>
            <a:chExt cx="360" cy="359"/>
          </a:xfrm>
        </p:grpSpPr>
        <p:sp>
          <p:nvSpPr>
            <p:cNvPr id="20537" name="椭圆 48220"/>
            <p:cNvSpPr/>
            <p:nvPr/>
          </p:nvSpPr>
          <p:spPr>
            <a:xfrm>
              <a:off x="5130" y="2764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38" name="矩形 48221"/>
            <p:cNvSpPr/>
            <p:nvPr/>
          </p:nvSpPr>
          <p:spPr>
            <a:xfrm>
              <a:off x="5199" y="281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G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20539" name="直接连接符 48222"/>
          <p:cNvSpPr/>
          <p:nvPr/>
        </p:nvSpPr>
        <p:spPr>
          <a:xfrm>
            <a:off x="7561263" y="4516438"/>
            <a:ext cx="287337" cy="4921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0540" name="组合 48223"/>
          <p:cNvGrpSpPr/>
          <p:nvPr/>
        </p:nvGrpSpPr>
        <p:grpSpPr>
          <a:xfrm>
            <a:off x="5748338" y="5080000"/>
            <a:ext cx="571500" cy="569913"/>
            <a:chOff x="3951" y="2795"/>
            <a:chExt cx="360" cy="359"/>
          </a:xfrm>
        </p:grpSpPr>
        <p:sp>
          <p:nvSpPr>
            <p:cNvPr id="20541" name="椭圆 48224"/>
            <p:cNvSpPr/>
            <p:nvPr/>
          </p:nvSpPr>
          <p:spPr>
            <a:xfrm>
              <a:off x="3951" y="2795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42" name="矩形 48225"/>
            <p:cNvSpPr/>
            <p:nvPr/>
          </p:nvSpPr>
          <p:spPr>
            <a:xfrm>
              <a:off x="4020" y="2848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E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20543" name="组合 48226"/>
          <p:cNvGrpSpPr/>
          <p:nvPr/>
        </p:nvGrpSpPr>
        <p:grpSpPr>
          <a:xfrm>
            <a:off x="5289550" y="6288088"/>
            <a:ext cx="571500" cy="569912"/>
            <a:chOff x="3662" y="3556"/>
            <a:chExt cx="360" cy="359"/>
          </a:xfrm>
        </p:grpSpPr>
        <p:sp>
          <p:nvSpPr>
            <p:cNvPr id="20544" name="椭圆 48227"/>
            <p:cNvSpPr/>
            <p:nvPr/>
          </p:nvSpPr>
          <p:spPr>
            <a:xfrm>
              <a:off x="3662" y="3556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45" name="矩形 48228"/>
            <p:cNvSpPr/>
            <p:nvPr/>
          </p:nvSpPr>
          <p:spPr>
            <a:xfrm>
              <a:off x="3731" y="3609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I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20546" name="直接连接符 48229"/>
          <p:cNvSpPr/>
          <p:nvPr/>
        </p:nvSpPr>
        <p:spPr>
          <a:xfrm>
            <a:off x="5145088" y="5670550"/>
            <a:ext cx="423862" cy="612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0547" name="组合 48230"/>
          <p:cNvGrpSpPr/>
          <p:nvPr/>
        </p:nvGrpSpPr>
        <p:grpSpPr>
          <a:xfrm>
            <a:off x="4759325" y="5062538"/>
            <a:ext cx="571500" cy="569912"/>
            <a:chOff x="3328" y="2784"/>
            <a:chExt cx="360" cy="359"/>
          </a:xfrm>
        </p:grpSpPr>
        <p:sp>
          <p:nvSpPr>
            <p:cNvPr id="20548" name="椭圆 48231"/>
            <p:cNvSpPr/>
            <p:nvPr/>
          </p:nvSpPr>
          <p:spPr>
            <a:xfrm>
              <a:off x="3328" y="2784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49" name="矩形 48232"/>
            <p:cNvSpPr/>
            <p:nvPr/>
          </p:nvSpPr>
          <p:spPr>
            <a:xfrm>
              <a:off x="3397" y="283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D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20550" name="组合 48233"/>
          <p:cNvGrpSpPr/>
          <p:nvPr/>
        </p:nvGrpSpPr>
        <p:grpSpPr>
          <a:xfrm>
            <a:off x="4198938" y="6251575"/>
            <a:ext cx="571500" cy="569913"/>
            <a:chOff x="2975" y="3533"/>
            <a:chExt cx="360" cy="359"/>
          </a:xfrm>
        </p:grpSpPr>
        <p:sp>
          <p:nvSpPr>
            <p:cNvPr id="20551" name="椭圆 48234"/>
            <p:cNvSpPr/>
            <p:nvPr/>
          </p:nvSpPr>
          <p:spPr>
            <a:xfrm>
              <a:off x="2975" y="353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52" name="矩形 48235"/>
            <p:cNvSpPr/>
            <p:nvPr/>
          </p:nvSpPr>
          <p:spPr>
            <a:xfrm>
              <a:off x="3044" y="358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H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20553" name="组合 48236"/>
          <p:cNvGrpSpPr/>
          <p:nvPr/>
        </p:nvGrpSpPr>
        <p:grpSpPr>
          <a:xfrm>
            <a:off x="6648450" y="5029200"/>
            <a:ext cx="571500" cy="569913"/>
            <a:chOff x="4518" y="2763"/>
            <a:chExt cx="360" cy="359"/>
          </a:xfrm>
        </p:grpSpPr>
        <p:sp>
          <p:nvSpPr>
            <p:cNvPr id="20554" name="椭圆 48237"/>
            <p:cNvSpPr/>
            <p:nvPr/>
          </p:nvSpPr>
          <p:spPr>
            <a:xfrm>
              <a:off x="4518" y="276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0555" name="矩形 48238"/>
            <p:cNvSpPr/>
            <p:nvPr/>
          </p:nvSpPr>
          <p:spPr>
            <a:xfrm>
              <a:off x="4587" y="281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F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20556" name="直接连接符 48239"/>
          <p:cNvSpPr/>
          <p:nvPr/>
        </p:nvSpPr>
        <p:spPr>
          <a:xfrm flipH="1">
            <a:off x="6913563" y="4514850"/>
            <a:ext cx="322262" cy="4937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57" name="直接连接符 48240"/>
          <p:cNvSpPr/>
          <p:nvPr/>
        </p:nvSpPr>
        <p:spPr>
          <a:xfrm>
            <a:off x="5603875" y="4464050"/>
            <a:ext cx="373063" cy="612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58" name="直接连接符 48241"/>
          <p:cNvSpPr/>
          <p:nvPr/>
        </p:nvSpPr>
        <p:spPr>
          <a:xfrm flipH="1">
            <a:off x="5024438" y="4446588"/>
            <a:ext cx="323850" cy="612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59" name="直接连接符 48242"/>
          <p:cNvSpPr/>
          <p:nvPr/>
        </p:nvSpPr>
        <p:spPr>
          <a:xfrm flipH="1">
            <a:off x="4479925" y="5653088"/>
            <a:ext cx="425450" cy="5794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60" name="直接连接符 48243"/>
          <p:cNvSpPr/>
          <p:nvPr/>
        </p:nvSpPr>
        <p:spPr>
          <a:xfrm>
            <a:off x="6657975" y="3290888"/>
            <a:ext cx="714375" cy="6635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61" name="文本框 48244"/>
          <p:cNvSpPr txBox="1"/>
          <p:nvPr/>
        </p:nvSpPr>
        <p:spPr>
          <a:xfrm>
            <a:off x="4651375" y="1012825"/>
            <a:ext cx="2882900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(1) waste space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(2) insertion/deletion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     problem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0562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20563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矩形 49153"/>
          <p:cNvSpPr/>
          <p:nvPr/>
        </p:nvSpPr>
        <p:spPr>
          <a:xfrm>
            <a:off x="0" y="36195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Linked Representation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1506" name="矩形 49154"/>
          <p:cNvSpPr/>
          <p:nvPr/>
        </p:nvSpPr>
        <p:spPr>
          <a:xfrm>
            <a:off x="857250" y="1409700"/>
            <a:ext cx="9163050" cy="23828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typedef struct node *tree_pointer;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typedef struct node {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int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data;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tree_pointer left_child, right_child;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};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1507" name="矩形 49155"/>
          <p:cNvSpPr/>
          <p:nvPr/>
        </p:nvSpPr>
        <p:spPr>
          <a:xfrm>
            <a:off x="1130300" y="4525963"/>
            <a:ext cx="4105275" cy="8191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1508" name="直接连接符 49156"/>
          <p:cNvSpPr/>
          <p:nvPr/>
        </p:nvSpPr>
        <p:spPr>
          <a:xfrm>
            <a:off x="2605088" y="4537075"/>
            <a:ext cx="0" cy="8159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09" name="直接连接符 49157"/>
          <p:cNvSpPr/>
          <p:nvPr/>
        </p:nvSpPr>
        <p:spPr>
          <a:xfrm>
            <a:off x="3573463" y="4537075"/>
            <a:ext cx="0" cy="7985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10" name="矩形 49158"/>
          <p:cNvSpPr/>
          <p:nvPr/>
        </p:nvSpPr>
        <p:spPr>
          <a:xfrm>
            <a:off x="2733675" y="4795838"/>
            <a:ext cx="690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data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1511" name="矩形 49159"/>
          <p:cNvSpPr/>
          <p:nvPr/>
        </p:nvSpPr>
        <p:spPr>
          <a:xfrm>
            <a:off x="1168400" y="4795838"/>
            <a:ext cx="1349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left_child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1512" name="矩形 49160"/>
          <p:cNvSpPr/>
          <p:nvPr/>
        </p:nvSpPr>
        <p:spPr>
          <a:xfrm>
            <a:off x="3668713" y="4779963"/>
            <a:ext cx="151923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right_child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1513" name="椭圆 49161"/>
          <p:cNvSpPr/>
          <p:nvPr/>
        </p:nvSpPr>
        <p:spPr>
          <a:xfrm>
            <a:off x="7008813" y="3940175"/>
            <a:ext cx="939800" cy="871538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1514" name="矩形 49162"/>
          <p:cNvSpPr/>
          <p:nvPr/>
        </p:nvSpPr>
        <p:spPr>
          <a:xfrm>
            <a:off x="7131050" y="4176713"/>
            <a:ext cx="690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data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1515" name="直接连接符 49163"/>
          <p:cNvSpPr/>
          <p:nvPr/>
        </p:nvSpPr>
        <p:spPr>
          <a:xfrm flipH="1">
            <a:off x="6391275" y="4646613"/>
            <a:ext cx="679450" cy="6810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21516" name="直接连接符 49164"/>
          <p:cNvSpPr/>
          <p:nvPr/>
        </p:nvSpPr>
        <p:spPr>
          <a:xfrm>
            <a:off x="7854950" y="4664075"/>
            <a:ext cx="661988" cy="6635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21517" name="矩形 49165"/>
          <p:cNvSpPr/>
          <p:nvPr/>
        </p:nvSpPr>
        <p:spPr>
          <a:xfrm>
            <a:off x="5702300" y="5383213"/>
            <a:ext cx="1349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left_child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1518" name="矩形 49166"/>
          <p:cNvSpPr/>
          <p:nvPr/>
        </p:nvSpPr>
        <p:spPr>
          <a:xfrm>
            <a:off x="7624763" y="5346700"/>
            <a:ext cx="151923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right_child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1519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21520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矩形 50177"/>
          <p:cNvSpPr/>
          <p:nvPr/>
        </p:nvSpPr>
        <p:spPr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Binary Tree Traversals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2530" name="矩形 50178"/>
          <p:cNvSpPr/>
          <p:nvPr/>
        </p:nvSpPr>
        <p:spPr>
          <a:xfrm>
            <a:off x="895350" y="19431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Let L, V, and R stand for moving left, visiting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node, and moving right.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There are six possible combinations of traversal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LVR, LRV, VLR, VRL, RVL, RLV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Adopt convention that we traverse left before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right, only 3 traversals remain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LVR, LRV, VLR</a:t>
            </a:r>
            <a:endParaRPr lang="en-US" altLang="zh-TW" sz="2800" u="none" baseline="0" err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inorder, postorder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preorder 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2531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22532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矩形 33794"/>
          <p:cNvSpPr/>
          <p:nvPr/>
        </p:nvSpPr>
        <p:spPr>
          <a:xfrm>
            <a:off x="0" y="36195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Trees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graphicFrame>
        <p:nvGraphicFramePr>
          <p:cNvPr id="5122" name="对象 33795"/>
          <p:cNvGraphicFramePr/>
          <p:nvPr/>
        </p:nvGraphicFramePr>
        <p:xfrm>
          <a:off x="171450" y="2114550"/>
          <a:ext cx="890905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070600" imgH="1743710" progId="OrgPlusWOPX.4">
                  <p:embed/>
                </p:oleObj>
              </mc:Choice>
              <mc:Fallback>
                <p:oleObj name="" r:id="rId1" imgW="6070600" imgH="1743710" progId="OrgPlusWOPX.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" y="2114550"/>
                        <a:ext cx="8909050" cy="312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圆角矩形标注 33796"/>
          <p:cNvSpPr/>
          <p:nvPr/>
        </p:nvSpPr>
        <p:spPr>
          <a:xfrm>
            <a:off x="5372100" y="1511300"/>
            <a:ext cx="1390650" cy="749300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Root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124" name="圆角矩形标注 33797"/>
          <p:cNvSpPr/>
          <p:nvPr/>
        </p:nvSpPr>
        <p:spPr>
          <a:xfrm rot="10800000">
            <a:off x="4959350" y="5321300"/>
            <a:ext cx="1390650" cy="749300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92075" tIns="46038" rIns="92075" bIns="46038" anchor="ctr"/>
          <a:p>
            <a:pPr algn="ctr"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leaf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125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5126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矩形 51201"/>
          <p:cNvSpPr/>
          <p:nvPr/>
        </p:nvSpPr>
        <p:spPr>
          <a:xfrm>
            <a:off x="342900" y="48895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Arithmetic Expression Using BT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23554" name="组合 51202"/>
          <p:cNvGrpSpPr/>
          <p:nvPr/>
        </p:nvGrpSpPr>
        <p:grpSpPr>
          <a:xfrm>
            <a:off x="4375150" y="1768475"/>
            <a:ext cx="571500" cy="569913"/>
            <a:chOff x="2664" y="1090"/>
            <a:chExt cx="360" cy="359"/>
          </a:xfrm>
        </p:grpSpPr>
        <p:sp>
          <p:nvSpPr>
            <p:cNvPr id="23555" name="椭圆 51203"/>
            <p:cNvSpPr/>
            <p:nvPr/>
          </p:nvSpPr>
          <p:spPr>
            <a:xfrm>
              <a:off x="2664" y="1090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3556" name="矩形 51204"/>
            <p:cNvSpPr/>
            <p:nvPr/>
          </p:nvSpPr>
          <p:spPr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+</a:t>
              </a:r>
              <a:endPara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23557" name="组合 51205"/>
          <p:cNvGrpSpPr/>
          <p:nvPr/>
        </p:nvGrpSpPr>
        <p:grpSpPr>
          <a:xfrm>
            <a:off x="3763963" y="2671763"/>
            <a:ext cx="571500" cy="569912"/>
            <a:chOff x="2279" y="1659"/>
            <a:chExt cx="360" cy="359"/>
          </a:xfrm>
        </p:grpSpPr>
        <p:sp>
          <p:nvSpPr>
            <p:cNvPr id="23558" name="椭圆 51206"/>
            <p:cNvSpPr/>
            <p:nvPr/>
          </p:nvSpPr>
          <p:spPr>
            <a:xfrm>
              <a:off x="2279" y="1659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3559" name="矩形 51207"/>
            <p:cNvSpPr/>
            <p:nvPr/>
          </p:nvSpPr>
          <p:spPr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*</a:t>
              </a:r>
              <a:endPara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23560" name="直接连接符 51208"/>
          <p:cNvSpPr/>
          <p:nvPr/>
        </p:nvSpPr>
        <p:spPr>
          <a:xfrm flipH="1">
            <a:off x="4146550" y="2327275"/>
            <a:ext cx="341313" cy="3571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561" name="组合 51209"/>
          <p:cNvGrpSpPr/>
          <p:nvPr/>
        </p:nvGrpSpPr>
        <p:grpSpPr>
          <a:xfrm>
            <a:off x="1755775" y="5373688"/>
            <a:ext cx="571500" cy="569912"/>
            <a:chOff x="1014" y="3361"/>
            <a:chExt cx="360" cy="359"/>
          </a:xfrm>
        </p:grpSpPr>
        <p:sp>
          <p:nvSpPr>
            <p:cNvPr id="23562" name="椭圆 51210"/>
            <p:cNvSpPr/>
            <p:nvPr/>
          </p:nvSpPr>
          <p:spPr>
            <a:xfrm>
              <a:off x="1014" y="3361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3563" name="矩形 51211"/>
            <p:cNvSpPr/>
            <p:nvPr/>
          </p:nvSpPr>
          <p:spPr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A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23564" name="直接连接符 51212"/>
          <p:cNvSpPr/>
          <p:nvPr/>
        </p:nvSpPr>
        <p:spPr>
          <a:xfrm flipH="1">
            <a:off x="2071688" y="5027613"/>
            <a:ext cx="439737" cy="342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565" name="组合 51213"/>
          <p:cNvGrpSpPr/>
          <p:nvPr/>
        </p:nvGrpSpPr>
        <p:grpSpPr>
          <a:xfrm>
            <a:off x="3079750" y="3586163"/>
            <a:ext cx="571500" cy="569912"/>
            <a:chOff x="1848" y="2235"/>
            <a:chExt cx="360" cy="359"/>
          </a:xfrm>
        </p:grpSpPr>
        <p:sp>
          <p:nvSpPr>
            <p:cNvPr id="23566" name="椭圆 51214"/>
            <p:cNvSpPr/>
            <p:nvPr/>
          </p:nvSpPr>
          <p:spPr>
            <a:xfrm>
              <a:off x="1848" y="2235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3567" name="矩形 51215"/>
            <p:cNvSpPr/>
            <p:nvPr/>
          </p:nvSpPr>
          <p:spPr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*</a:t>
              </a:r>
              <a:endPara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23568" name="组合 51216"/>
          <p:cNvGrpSpPr/>
          <p:nvPr/>
        </p:nvGrpSpPr>
        <p:grpSpPr>
          <a:xfrm>
            <a:off x="2400300" y="4502150"/>
            <a:ext cx="571500" cy="569913"/>
            <a:chOff x="1420" y="2812"/>
            <a:chExt cx="360" cy="359"/>
          </a:xfrm>
        </p:grpSpPr>
        <p:sp>
          <p:nvSpPr>
            <p:cNvPr id="23569" name="椭圆 51217"/>
            <p:cNvSpPr/>
            <p:nvPr/>
          </p:nvSpPr>
          <p:spPr>
            <a:xfrm>
              <a:off x="1420" y="2812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3570" name="矩形 51218"/>
            <p:cNvSpPr/>
            <p:nvPr/>
          </p:nvSpPr>
          <p:spPr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/</a:t>
              </a:r>
              <a:endPara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23571" name="直接连接符 51219"/>
          <p:cNvSpPr/>
          <p:nvPr/>
        </p:nvSpPr>
        <p:spPr>
          <a:xfrm flipH="1">
            <a:off x="3363913" y="3211513"/>
            <a:ext cx="492125" cy="3571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72" name="直接连接符 51220"/>
          <p:cNvSpPr/>
          <p:nvPr/>
        </p:nvSpPr>
        <p:spPr>
          <a:xfrm flipH="1">
            <a:off x="2684463" y="4125913"/>
            <a:ext cx="490537" cy="3778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573" name="组合 51221"/>
          <p:cNvGrpSpPr/>
          <p:nvPr/>
        </p:nvGrpSpPr>
        <p:grpSpPr>
          <a:xfrm>
            <a:off x="5038725" y="2686050"/>
            <a:ext cx="571500" cy="569913"/>
            <a:chOff x="3082" y="1668"/>
            <a:chExt cx="360" cy="359"/>
          </a:xfrm>
        </p:grpSpPr>
        <p:sp>
          <p:nvSpPr>
            <p:cNvPr id="23574" name="椭圆 51222"/>
            <p:cNvSpPr/>
            <p:nvPr/>
          </p:nvSpPr>
          <p:spPr>
            <a:xfrm>
              <a:off x="3082" y="1668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3575" name="矩形 51223"/>
            <p:cNvSpPr/>
            <p:nvPr/>
          </p:nvSpPr>
          <p:spPr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E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23576" name="组合 51224"/>
          <p:cNvGrpSpPr/>
          <p:nvPr/>
        </p:nvGrpSpPr>
        <p:grpSpPr>
          <a:xfrm>
            <a:off x="4375150" y="3587750"/>
            <a:ext cx="571500" cy="569913"/>
            <a:chOff x="2664" y="2236"/>
            <a:chExt cx="360" cy="359"/>
          </a:xfrm>
        </p:grpSpPr>
        <p:sp>
          <p:nvSpPr>
            <p:cNvPr id="23577" name="椭圆 51225"/>
            <p:cNvSpPr/>
            <p:nvPr/>
          </p:nvSpPr>
          <p:spPr>
            <a:xfrm>
              <a:off x="2664" y="2236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3578" name="矩形 51226"/>
            <p:cNvSpPr/>
            <p:nvPr/>
          </p:nvSpPr>
          <p:spPr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D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23579" name="组合 51227"/>
          <p:cNvGrpSpPr/>
          <p:nvPr/>
        </p:nvGrpSpPr>
        <p:grpSpPr>
          <a:xfrm>
            <a:off x="3746500" y="4471988"/>
            <a:ext cx="571500" cy="569912"/>
            <a:chOff x="2268" y="2793"/>
            <a:chExt cx="360" cy="359"/>
          </a:xfrm>
        </p:grpSpPr>
        <p:sp>
          <p:nvSpPr>
            <p:cNvPr id="23580" name="椭圆 51228"/>
            <p:cNvSpPr/>
            <p:nvPr/>
          </p:nvSpPr>
          <p:spPr>
            <a:xfrm>
              <a:off x="2268" y="279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3581" name="矩形 51229"/>
            <p:cNvSpPr/>
            <p:nvPr/>
          </p:nvSpPr>
          <p:spPr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C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23582" name="直接连接符 51230"/>
          <p:cNvSpPr/>
          <p:nvPr/>
        </p:nvSpPr>
        <p:spPr>
          <a:xfrm>
            <a:off x="4845050" y="2309813"/>
            <a:ext cx="441325" cy="3571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83" name="直接连接符 51231"/>
          <p:cNvSpPr/>
          <p:nvPr/>
        </p:nvSpPr>
        <p:spPr>
          <a:xfrm>
            <a:off x="4181475" y="3228975"/>
            <a:ext cx="458788" cy="3571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84" name="直接连接符 51232"/>
          <p:cNvSpPr/>
          <p:nvPr/>
        </p:nvSpPr>
        <p:spPr>
          <a:xfrm>
            <a:off x="3586163" y="4078288"/>
            <a:ext cx="390525" cy="3746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585" name="组合 51233"/>
          <p:cNvGrpSpPr/>
          <p:nvPr/>
        </p:nvGrpSpPr>
        <p:grpSpPr>
          <a:xfrm>
            <a:off x="3032125" y="5372100"/>
            <a:ext cx="571500" cy="569913"/>
            <a:chOff x="1818" y="3360"/>
            <a:chExt cx="360" cy="359"/>
          </a:xfrm>
        </p:grpSpPr>
        <p:sp>
          <p:nvSpPr>
            <p:cNvPr id="23586" name="椭圆 51234"/>
            <p:cNvSpPr/>
            <p:nvPr/>
          </p:nvSpPr>
          <p:spPr>
            <a:xfrm>
              <a:off x="1818" y="3360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23587" name="矩形 51235"/>
            <p:cNvSpPr/>
            <p:nvPr/>
          </p:nvSpPr>
          <p:spPr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B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23588" name="直接连接符 51236"/>
          <p:cNvSpPr/>
          <p:nvPr/>
        </p:nvSpPr>
        <p:spPr>
          <a:xfrm>
            <a:off x="2836863" y="5030788"/>
            <a:ext cx="425450" cy="3222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89" name="矩形 51237"/>
          <p:cNvSpPr/>
          <p:nvPr/>
        </p:nvSpPr>
        <p:spPr>
          <a:xfrm>
            <a:off x="1516063" y="6296025"/>
            <a:ext cx="412750" cy="2079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3590" name="矩形 51238"/>
          <p:cNvSpPr/>
          <p:nvPr/>
        </p:nvSpPr>
        <p:spPr>
          <a:xfrm>
            <a:off x="2109788" y="6296025"/>
            <a:ext cx="412750" cy="2079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3591" name="直接连接符 51239"/>
          <p:cNvSpPr/>
          <p:nvPr/>
        </p:nvSpPr>
        <p:spPr>
          <a:xfrm flipH="1">
            <a:off x="1714500" y="5949950"/>
            <a:ext cx="185738" cy="339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92" name="直接连接符 51240"/>
          <p:cNvSpPr/>
          <p:nvPr/>
        </p:nvSpPr>
        <p:spPr>
          <a:xfrm>
            <a:off x="2155825" y="5932488"/>
            <a:ext cx="169863" cy="3571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93" name="矩形 51241"/>
          <p:cNvSpPr/>
          <p:nvPr/>
        </p:nvSpPr>
        <p:spPr>
          <a:xfrm>
            <a:off x="2808288" y="6313488"/>
            <a:ext cx="412750" cy="2079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3594" name="矩形 51242"/>
          <p:cNvSpPr/>
          <p:nvPr/>
        </p:nvSpPr>
        <p:spPr>
          <a:xfrm>
            <a:off x="3402013" y="6313488"/>
            <a:ext cx="412750" cy="2079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3595" name="直接连接符 51243"/>
          <p:cNvSpPr/>
          <p:nvPr/>
        </p:nvSpPr>
        <p:spPr>
          <a:xfrm flipH="1">
            <a:off x="3006725" y="5967413"/>
            <a:ext cx="185738" cy="339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96" name="直接连接符 51244"/>
          <p:cNvSpPr/>
          <p:nvPr/>
        </p:nvSpPr>
        <p:spPr>
          <a:xfrm>
            <a:off x="3448050" y="5949950"/>
            <a:ext cx="169863" cy="3571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97" name="矩形 51245"/>
          <p:cNvSpPr/>
          <p:nvPr/>
        </p:nvSpPr>
        <p:spPr>
          <a:xfrm>
            <a:off x="3522663" y="5189538"/>
            <a:ext cx="412750" cy="2079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3598" name="矩形 51246"/>
          <p:cNvSpPr/>
          <p:nvPr/>
        </p:nvSpPr>
        <p:spPr>
          <a:xfrm>
            <a:off x="4116388" y="5189538"/>
            <a:ext cx="412750" cy="2079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3599" name="直接连接符 51247"/>
          <p:cNvSpPr/>
          <p:nvPr/>
        </p:nvSpPr>
        <p:spPr>
          <a:xfrm flipH="1">
            <a:off x="3721100" y="5048250"/>
            <a:ext cx="238125" cy="1349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00" name="直接连接符 51248"/>
          <p:cNvSpPr/>
          <p:nvPr/>
        </p:nvSpPr>
        <p:spPr>
          <a:xfrm>
            <a:off x="4129088" y="5030788"/>
            <a:ext cx="2032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01" name="矩形 51249"/>
          <p:cNvSpPr/>
          <p:nvPr/>
        </p:nvSpPr>
        <p:spPr>
          <a:xfrm>
            <a:off x="4217988" y="4287838"/>
            <a:ext cx="412750" cy="2079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3602" name="矩形 51250"/>
          <p:cNvSpPr/>
          <p:nvPr/>
        </p:nvSpPr>
        <p:spPr>
          <a:xfrm>
            <a:off x="4760913" y="4287838"/>
            <a:ext cx="412750" cy="2079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3603" name="直接连接符 51251"/>
          <p:cNvSpPr/>
          <p:nvPr/>
        </p:nvSpPr>
        <p:spPr>
          <a:xfrm flipH="1">
            <a:off x="4349750" y="4146550"/>
            <a:ext cx="238125" cy="1349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04" name="直接连接符 51252"/>
          <p:cNvSpPr/>
          <p:nvPr/>
        </p:nvSpPr>
        <p:spPr>
          <a:xfrm>
            <a:off x="4791075" y="4146550"/>
            <a:ext cx="2032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05" name="矩形 51253"/>
          <p:cNvSpPr/>
          <p:nvPr/>
        </p:nvSpPr>
        <p:spPr>
          <a:xfrm>
            <a:off x="4848225" y="3403600"/>
            <a:ext cx="412750" cy="2079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3606" name="矩形 51254"/>
          <p:cNvSpPr/>
          <p:nvPr/>
        </p:nvSpPr>
        <p:spPr>
          <a:xfrm>
            <a:off x="5391150" y="3403600"/>
            <a:ext cx="412750" cy="2079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3607" name="直接连接符 51255"/>
          <p:cNvSpPr/>
          <p:nvPr/>
        </p:nvSpPr>
        <p:spPr>
          <a:xfrm flipH="1">
            <a:off x="4995863" y="3262313"/>
            <a:ext cx="238125" cy="1349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08" name="直接连接符 51256"/>
          <p:cNvSpPr/>
          <p:nvPr/>
        </p:nvSpPr>
        <p:spPr>
          <a:xfrm>
            <a:off x="5403850" y="3244850"/>
            <a:ext cx="2032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09" name="矩形 51257"/>
          <p:cNvSpPr/>
          <p:nvPr/>
        </p:nvSpPr>
        <p:spPr>
          <a:xfrm>
            <a:off x="6197600" y="1838325"/>
            <a:ext cx="2617788" cy="41084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err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inorder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 traversal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 / B * C * D + 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latin typeface="Times New Roman" panose="02020603050405020304" charset="0"/>
                <a:ea typeface="PMingLiU" charset="-120"/>
              </a:rPr>
              <a:t>infix expression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preorder traversal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 * * / A B C D 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latin typeface="Times New Roman" panose="02020603050405020304" charset="0"/>
                <a:ea typeface="PMingLiU" charset="-120"/>
              </a:rPr>
              <a:t>prefix expression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 err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postorder 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traversal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 B / C * D * E +</a:t>
            </a:r>
            <a:endParaRPr lang="en-US" altLang="zh-TW" sz="2400"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latin typeface="Times New Roman" panose="02020603050405020304" charset="0"/>
                <a:ea typeface="PMingLiU" charset="-120"/>
              </a:rPr>
              <a:t>postfix expression</a:t>
            </a:r>
            <a:endParaRPr lang="en-US" altLang="zh-TW" sz="2400"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level order traversal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 * E * D / C A B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3610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23611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矩形 52225"/>
          <p:cNvSpPr/>
          <p:nvPr/>
        </p:nvSpPr>
        <p:spPr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 err="1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Inorder</a:t>
            </a:r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 Traversal </a:t>
            </a:r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(recursive version)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4578" name="矩形 52226"/>
          <p:cNvSpPr/>
          <p:nvPr/>
        </p:nvSpPr>
        <p:spPr>
          <a:xfrm>
            <a:off x="990600" y="20193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void inorder(tree_pointer 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)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/* inorder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tree traversal */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if (ptr) {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inorder(ptr-&gt;left_child);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printf(“%d”, 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-&gt;data);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indorder(ptr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-&gt;right_child);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24579" name="矩形 52227"/>
          <p:cNvSpPr/>
          <p:nvPr/>
        </p:nvSpPr>
        <p:spPr>
          <a:xfrm>
            <a:off x="6249988" y="3298825"/>
            <a:ext cx="2400300" cy="46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 / B * C * D + 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4580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24581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矩形 54273"/>
          <p:cNvSpPr/>
          <p:nvPr/>
        </p:nvSpPr>
        <p:spPr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Preorder Traversal</a:t>
            </a:r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 (recursive version)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5602" name="矩形 54274"/>
          <p:cNvSpPr/>
          <p:nvPr/>
        </p:nvSpPr>
        <p:spPr>
          <a:xfrm>
            <a:off x="971550" y="19812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void preorder(tree_pointer 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)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/* preorder tree traversal */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if (ptr) {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printf(“%d”, ptr-&gt;data);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preorder(ptr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-&gt;left_child);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predorder(ptr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-&gt;right_child);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25603" name="矩形 54275"/>
          <p:cNvSpPr/>
          <p:nvPr/>
        </p:nvSpPr>
        <p:spPr>
          <a:xfrm>
            <a:off x="6070600" y="3221038"/>
            <a:ext cx="2400300" cy="46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 * * / 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 B C D 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5604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25605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矩形 55297"/>
          <p:cNvSpPr/>
          <p:nvPr/>
        </p:nvSpPr>
        <p:spPr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 err="1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Postorder</a:t>
            </a:r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 Traversal</a:t>
            </a:r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 (recursive version)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6626" name="矩形 55298"/>
          <p:cNvSpPr/>
          <p:nvPr/>
        </p:nvSpPr>
        <p:spPr>
          <a:xfrm>
            <a:off x="1047750" y="19812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void postorder(tree_pointer 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)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/* postorder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tree traversal */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if (ptr) {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postorder(ptr-&gt;left_child);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postdorder(ptr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-&gt;right_child);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printf(“%d”, 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-&gt;data);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26627" name="矩形 55299"/>
          <p:cNvSpPr/>
          <p:nvPr/>
        </p:nvSpPr>
        <p:spPr>
          <a:xfrm>
            <a:off x="5965825" y="3227388"/>
            <a:ext cx="2400300" cy="46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 B / C * D * E +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6628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26629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矩形 56321"/>
          <p:cNvSpPr/>
          <p:nvPr/>
        </p:nvSpPr>
        <p:spPr>
          <a:xfrm>
            <a:off x="342900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 err="1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Iterative Inorder</a:t>
            </a:r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 Traversal</a:t>
            </a:r>
            <a:b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using stack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7650" name="矩形 56322"/>
          <p:cNvSpPr/>
          <p:nvPr/>
        </p:nvSpPr>
        <p:spPr>
          <a:xfrm>
            <a:off x="342900" y="1209675"/>
            <a:ext cx="8620125" cy="4489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void iter_inorder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(tree_pointer node)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4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int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top= -1; /* initialize stack */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tree_pointer stack[MAX_STACK_SIZE];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for (;;) {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for (; node; node=node-&gt;left_child)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add(&amp;top, node); /*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  <a:ea typeface="PMingLiU" charset="-120"/>
              </a:rPr>
              <a:t>add to stack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*/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node= delete(&amp;top);/*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  <a:ea typeface="PMingLiU" charset="-120"/>
              </a:rPr>
              <a:t>delete from stack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*/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if (!node) break;  /*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  <a:ea typeface="PMingLiU" charset="-120"/>
              </a:rPr>
              <a:t>empty stack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*/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printf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(“%D”, node-&gt;data);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node = node-&gt;right_child;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27651" name="文本框 56323"/>
          <p:cNvSpPr txBox="1"/>
          <p:nvPr/>
        </p:nvSpPr>
        <p:spPr>
          <a:xfrm>
            <a:off x="2727325" y="6038850"/>
            <a:ext cx="9953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O(n)</a:t>
            </a:r>
            <a:endParaRPr lang="en-US" altLang="zh-TW" sz="32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7652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27653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矩形 53249"/>
          <p:cNvSpPr/>
          <p:nvPr/>
        </p:nvSpPr>
        <p:spPr>
          <a:xfrm>
            <a:off x="495300" y="280988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en-US" altLang="zh-TW" sz="4400" err="1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Trace Operations of Inorder</a:t>
            </a:r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 Traversal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graphicFrame>
        <p:nvGraphicFramePr>
          <p:cNvPr id="28674" name="对象 53250"/>
          <p:cNvGraphicFramePr/>
          <p:nvPr/>
        </p:nvGraphicFramePr>
        <p:xfrm>
          <a:off x="811213" y="1471613"/>
          <a:ext cx="8574087" cy="496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589010" imgH="4983480" progId="Word.Document.6">
                  <p:embed/>
                </p:oleObj>
              </mc:Choice>
              <mc:Fallback>
                <p:oleObj name="" r:id="rId1" imgW="8589010" imgH="4983480" progId="Word.Document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1213" y="1471613"/>
                        <a:ext cx="8574087" cy="4967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28676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矩形 57345"/>
          <p:cNvSpPr/>
          <p:nvPr/>
        </p:nvSpPr>
        <p:spPr>
          <a:xfrm>
            <a:off x="1292225" y="139065"/>
            <a:ext cx="7237095" cy="100393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Level Order Traversal</a:t>
            </a:r>
            <a:b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using queue</a:t>
            </a:r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)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29698" name="矩形 57346"/>
          <p:cNvSpPr/>
          <p:nvPr/>
        </p:nvSpPr>
        <p:spPr>
          <a:xfrm>
            <a:off x="447040" y="1279525"/>
            <a:ext cx="8504555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void level_order(tree_pointer 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)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/* level order tree traversal */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int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front = rear = 0;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tree_pointer queue[MAX_QUEUE_SIZE];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if (!ptr) return; /* empty queue */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addq(front, &amp;rear, 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for (;;) {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ptr = deleteq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(&amp;front, rear);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29699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29700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矩形 58369"/>
          <p:cNvSpPr/>
          <p:nvPr/>
        </p:nvSpPr>
        <p:spPr>
          <a:xfrm>
            <a:off x="609600" y="838200"/>
            <a:ext cx="8534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dirty="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</a:t>
            </a: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if (ptr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) 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printf(“%d”, 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-&gt;data);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if (ptr-&gt;left_child)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addq(front, &amp;rear, 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             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-&gt;left_child);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if (ptr-&gt;right_child)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addq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(front, &amp;rear, 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             ptr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-&gt;right_child);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else break;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30722" name="矩形 58370"/>
          <p:cNvSpPr/>
          <p:nvPr/>
        </p:nvSpPr>
        <p:spPr>
          <a:xfrm>
            <a:off x="5508625" y="5235575"/>
            <a:ext cx="2400300" cy="46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+ * 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 * D / C A B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0723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30724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矩形 59393"/>
          <p:cNvSpPr/>
          <p:nvPr/>
        </p:nvSpPr>
        <p:spPr>
          <a:xfrm>
            <a:off x="325438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Copying Binary Trees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1746" name="矩形 59394"/>
          <p:cNvSpPr/>
          <p:nvPr/>
        </p:nvSpPr>
        <p:spPr>
          <a:xfrm>
            <a:off x="742950" y="1168400"/>
            <a:ext cx="9309100" cy="44148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tree_poointer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copy(tree_pointer original)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tree_pointer temp;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if (original) {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temp=(tree_pointer) malloc(sizeof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(node));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if (IS_FULL(temp)) {</a:t>
            </a:r>
            <a:endParaRPr lang="en-US" altLang="zh-TW" sz="24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fprintf(stderr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, “the memory is full\n”);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exit(1);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temp-&gt;left_child=copy(original-&gt;left_child);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temp-&gt;right_child=copy(original-&gt;right_child);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temp-&gt;data=original-&gt;data;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return temp;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return NULL;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31747" name="文本框 59395"/>
          <p:cNvSpPr txBox="1"/>
          <p:nvPr/>
        </p:nvSpPr>
        <p:spPr>
          <a:xfrm>
            <a:off x="4994275" y="5267325"/>
            <a:ext cx="15271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800" err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postorder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1748" name="矩形 59396"/>
          <p:cNvSpPr/>
          <p:nvPr/>
        </p:nvSpPr>
        <p:spPr>
          <a:xfrm>
            <a:off x="4762500" y="5238750"/>
            <a:ext cx="1905000" cy="609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1749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31750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矩形 60417"/>
          <p:cNvSpPr/>
          <p:nvPr/>
        </p:nvSpPr>
        <p:spPr>
          <a:xfrm>
            <a:off x="590550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Equality of Binary Trees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2770" name="矩形 60418"/>
          <p:cNvSpPr/>
          <p:nvPr/>
        </p:nvSpPr>
        <p:spPr>
          <a:xfrm>
            <a:off x="590550" y="1828800"/>
            <a:ext cx="9361488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int</a:t>
            </a: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equal(tree_pointer first, tree_pointer second)</a:t>
            </a:r>
            <a:endParaRPr lang="en-US" altLang="zh-TW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/* function returns FALSE if the binary trees </a:t>
            </a:r>
            <a:r>
              <a:rPr lang="en-US" altLang="zh-TW" b="1" i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first</a:t>
            </a: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and</a:t>
            </a:r>
            <a:endParaRPr lang="en-US" altLang="zh-TW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</a:t>
            </a:r>
            <a:r>
              <a:rPr lang="en-US" altLang="zh-TW" b="1" i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second</a:t>
            </a: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are not equal, otherwise it returns TRUE */</a:t>
            </a:r>
            <a:endParaRPr lang="en-US" altLang="zh-TW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return ((!first &amp;&amp; !second) || (first &amp;&amp; second &amp;&amp;              </a:t>
            </a:r>
            <a:endParaRPr lang="en-US" altLang="zh-TW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(first-&gt;data == second-&gt;data) &amp;&amp;</a:t>
            </a:r>
            <a:endParaRPr lang="en-US" altLang="zh-TW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equal(first-&gt;left_child, second-&gt;left_child) &amp;&amp;</a:t>
            </a:r>
            <a:endParaRPr lang="en-US" altLang="zh-TW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equal(first-&gt;right_child, second-&gt;right_child)))</a:t>
            </a:r>
            <a:endParaRPr lang="en-US" altLang="zh-TW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32771" name="文本框 60419"/>
          <p:cNvSpPr txBox="1"/>
          <p:nvPr/>
        </p:nvSpPr>
        <p:spPr>
          <a:xfrm>
            <a:off x="2917825" y="885825"/>
            <a:ext cx="40687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8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the same topology and data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2772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32773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4818"/>
          <p:cNvSpPr/>
          <p:nvPr/>
        </p:nvSpPr>
        <p:spPr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Definition of Tree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146" name="矩形 34819"/>
          <p:cNvSpPr/>
          <p:nvPr/>
        </p:nvSpPr>
        <p:spPr>
          <a:xfrm>
            <a:off x="971550" y="1809750"/>
            <a:ext cx="81724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 tree is a finite set of one or more nodes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such that: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There is a specially designated node called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root.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remaining nodes are partitioned into n&gt;=0 disjoint sets T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..., T</a:t>
            </a:r>
            <a:r>
              <a:rPr lang="en-US" altLang="zh-TW" sz="24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where each of these sets is a tree.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We call T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..., T</a:t>
            </a:r>
            <a:r>
              <a:rPr lang="en-US" altLang="zh-TW" sz="24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the subtrees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of the root.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147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6148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6246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ctr"/>
            <a:r>
              <a:rPr lang="en-US" altLang="zh-TW" sz="4000" err="1"/>
              <a:t>Propositional </a:t>
            </a:r>
            <a:r>
              <a:rPr lang="en-US" altLang="zh-TW" sz="4000"/>
              <a:t>Calculus Expression</a:t>
            </a:r>
            <a:endParaRPr lang="en-US" altLang="zh-TW"/>
          </a:p>
        </p:txBody>
      </p:sp>
      <p:sp>
        <p:nvSpPr>
          <p:cNvPr id="33794" name="文本占位符 62466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TW"/>
              <a:t>A variable is an expression.</a:t>
            </a:r>
            <a:endParaRPr lang="en-US" altLang="zh-TW"/>
          </a:p>
          <a:p>
            <a:r>
              <a:rPr lang="en-US" altLang="zh-TW"/>
              <a:t>If x and y are expressions, then ¬x, x</a:t>
            </a:r>
            <a:r>
              <a:rPr lang="en-US" altLang="zh-TW">
                <a:sym typeface="Symbol" panose="05050102010706020507" pitchFamily="18" charset="2"/>
              </a:rPr>
              <a:t>y, </a:t>
            </a:r>
            <a:br>
              <a:rPr lang="en-US" altLang="zh-TW">
                <a:sym typeface="Symbol" panose="05050102010706020507" pitchFamily="18" charset="2"/>
              </a:rPr>
            </a:br>
            <a:r>
              <a:rPr lang="en-US" altLang="zh-TW">
                <a:sym typeface="Symbol" panose="05050102010706020507" pitchFamily="18" charset="2"/>
              </a:rPr>
              <a:t>xy are expressions.</a:t>
            </a:r>
            <a:endParaRPr lang="en-US" altLang="zh-TW">
              <a:sym typeface="Symbol" panose="05050102010706020507" pitchFamily="18" charset="2"/>
            </a:endParaRPr>
          </a:p>
          <a:p>
            <a:r>
              <a:rPr lang="en-US" altLang="zh-TW">
                <a:sym typeface="Symbol" panose="05050102010706020507" pitchFamily="18" charset="2"/>
              </a:rPr>
              <a:t>Parentheses can be used to alter the normal order of evaluation (</a:t>
            </a:r>
            <a:r>
              <a:rPr lang="en-US" altLang="zh-TW">
                <a:solidFill>
                  <a:srgbClr val="CC3300"/>
                </a:solidFill>
              </a:rPr>
              <a:t>¬</a:t>
            </a:r>
            <a:r>
              <a:rPr lang="en-US" altLang="zh-TW"/>
              <a:t> &gt; </a:t>
            </a:r>
            <a:r>
              <a:rPr lang="en-US" altLang="zh-TW">
                <a:solidFill>
                  <a:srgbClr val="CC3300"/>
                </a:solidFill>
                <a:sym typeface="Symbol" panose="05050102010706020507" pitchFamily="18" charset="2"/>
              </a:rPr>
              <a:t></a:t>
            </a:r>
            <a:r>
              <a:rPr lang="en-US" altLang="zh-TW">
                <a:sym typeface="Symbol" panose="05050102010706020507" pitchFamily="18" charset="2"/>
              </a:rPr>
              <a:t> &gt; </a:t>
            </a:r>
            <a:r>
              <a:rPr lang="en-US" altLang="zh-TW">
                <a:solidFill>
                  <a:srgbClr val="CC3300"/>
                </a:solidFill>
                <a:sym typeface="Symbol" panose="05050102010706020507" pitchFamily="18" charset="2"/>
              </a:rPr>
              <a:t></a:t>
            </a:r>
            <a:r>
              <a:rPr lang="en-US" altLang="zh-TW">
                <a:sym typeface="Symbol" panose="05050102010706020507" pitchFamily="18" charset="2"/>
              </a:rPr>
              <a:t>).</a:t>
            </a:r>
            <a:endParaRPr lang="en-US" altLang="zh-TW">
              <a:sym typeface="Symbol" panose="05050102010706020507" pitchFamily="18" charset="2"/>
            </a:endParaRPr>
          </a:p>
          <a:p>
            <a:r>
              <a:rPr lang="en-US" altLang="zh-TW">
                <a:sym typeface="Symbol" panose="05050102010706020507" pitchFamily="18" charset="2"/>
              </a:rPr>
              <a:t>Example: x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 (x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  </a:t>
            </a:r>
            <a:r>
              <a:rPr lang="en-US" altLang="zh-TW"/>
              <a:t>¬x</a:t>
            </a:r>
            <a:r>
              <a:rPr lang="en-US" altLang="zh-TW" baseline="-25000"/>
              <a:t>3</a:t>
            </a:r>
            <a:r>
              <a:rPr lang="en-US" altLang="zh-TW"/>
              <a:t>)</a:t>
            </a:r>
            <a:endParaRPr lang="en-US" altLang="zh-TW"/>
          </a:p>
          <a:p>
            <a:r>
              <a:rPr lang="en-US" altLang="zh-TW" err="1"/>
              <a:t>satisfiability </a:t>
            </a:r>
            <a:r>
              <a:rPr lang="en-US" altLang="zh-TW"/>
              <a:t>problem: Is there an assignment to make an expression true?</a:t>
            </a:r>
            <a:endParaRPr lang="en-US" altLang="zh-TW"/>
          </a:p>
        </p:txBody>
      </p:sp>
      <p:sp>
        <p:nvSpPr>
          <p:cNvPr id="33795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33796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817" name="椭圆 4097"/>
          <p:cNvSpPr/>
          <p:nvPr/>
        </p:nvSpPr>
        <p:spPr>
          <a:xfrm>
            <a:off x="6096000" y="13906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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18" name="椭圆 4099"/>
          <p:cNvSpPr/>
          <p:nvPr/>
        </p:nvSpPr>
        <p:spPr>
          <a:xfrm>
            <a:off x="7391400" y="21526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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19" name="椭圆 4100"/>
          <p:cNvSpPr/>
          <p:nvPr/>
        </p:nvSpPr>
        <p:spPr>
          <a:xfrm>
            <a:off x="4800600" y="21526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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20" name="椭圆 4101"/>
          <p:cNvSpPr/>
          <p:nvPr/>
        </p:nvSpPr>
        <p:spPr>
          <a:xfrm>
            <a:off x="5715000" y="30670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sz="2400" b="1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21" name="椭圆 4102"/>
          <p:cNvSpPr/>
          <p:nvPr/>
        </p:nvSpPr>
        <p:spPr>
          <a:xfrm>
            <a:off x="3810000" y="30670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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22" name="椭圆 4103"/>
          <p:cNvSpPr/>
          <p:nvPr/>
        </p:nvSpPr>
        <p:spPr>
          <a:xfrm>
            <a:off x="6781800" y="39814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X</a:t>
            </a:r>
            <a:r>
              <a:rPr lang="en-US" altLang="zh-TW" sz="2400" b="1" baseline="-250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23" name="椭圆 4104"/>
          <p:cNvSpPr/>
          <p:nvPr/>
        </p:nvSpPr>
        <p:spPr>
          <a:xfrm>
            <a:off x="5334000" y="39814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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24" name="椭圆 4105"/>
          <p:cNvSpPr/>
          <p:nvPr/>
        </p:nvSpPr>
        <p:spPr>
          <a:xfrm>
            <a:off x="4267200" y="39814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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25" name="椭圆 4106"/>
          <p:cNvSpPr/>
          <p:nvPr/>
        </p:nvSpPr>
        <p:spPr>
          <a:xfrm>
            <a:off x="2743200" y="39814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X</a:t>
            </a:r>
            <a:r>
              <a:rPr lang="en-US" altLang="zh-TW" sz="2400" b="1" baseline="-250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26" name="椭圆 4107"/>
          <p:cNvSpPr/>
          <p:nvPr/>
        </p:nvSpPr>
        <p:spPr>
          <a:xfrm>
            <a:off x="4953000" y="50482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X</a:t>
            </a:r>
            <a:r>
              <a:rPr lang="en-US" altLang="zh-TW" sz="2400" b="1" baseline="-250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27" name="椭圆 4108"/>
          <p:cNvSpPr/>
          <p:nvPr/>
        </p:nvSpPr>
        <p:spPr>
          <a:xfrm>
            <a:off x="6248400" y="50482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X</a:t>
            </a:r>
            <a:r>
              <a:rPr lang="en-US" altLang="zh-TW" sz="2400" b="1" baseline="-250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28" name="矩形 4109"/>
          <p:cNvSpPr/>
          <p:nvPr/>
        </p:nvSpPr>
        <p:spPr>
          <a:xfrm>
            <a:off x="5791200" y="3143250"/>
            <a:ext cx="36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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  <a:sym typeface="Symbol" panose="05050102010706020507" pitchFamily="18" charset="2"/>
            </a:endParaRPr>
          </a:p>
        </p:txBody>
      </p:sp>
      <p:sp>
        <p:nvSpPr>
          <p:cNvPr id="34829" name="椭圆 4110"/>
          <p:cNvSpPr/>
          <p:nvPr/>
        </p:nvSpPr>
        <p:spPr>
          <a:xfrm>
            <a:off x="8534400" y="30670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X</a:t>
            </a:r>
            <a:r>
              <a:rPr lang="en-US" altLang="zh-TW" sz="2400" b="1" baseline="-250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30" name="直接连接符 4111"/>
          <p:cNvSpPr/>
          <p:nvPr/>
        </p:nvSpPr>
        <p:spPr>
          <a:xfrm flipH="1">
            <a:off x="5334000" y="1771650"/>
            <a:ext cx="762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31" name="直接连接符 4112"/>
          <p:cNvSpPr/>
          <p:nvPr/>
        </p:nvSpPr>
        <p:spPr>
          <a:xfrm flipH="1">
            <a:off x="4343400" y="2686050"/>
            <a:ext cx="533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32" name="直接连接符 4113"/>
          <p:cNvSpPr/>
          <p:nvPr/>
        </p:nvSpPr>
        <p:spPr>
          <a:xfrm flipH="1">
            <a:off x="3200400" y="3524250"/>
            <a:ext cx="609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33" name="直接连接符 4114"/>
          <p:cNvSpPr/>
          <p:nvPr/>
        </p:nvSpPr>
        <p:spPr>
          <a:xfrm>
            <a:off x="4267200" y="3600450"/>
            <a:ext cx="152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34" name="直接连接符 4115"/>
          <p:cNvSpPr/>
          <p:nvPr/>
        </p:nvSpPr>
        <p:spPr>
          <a:xfrm>
            <a:off x="4724400" y="4514850"/>
            <a:ext cx="304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35" name="直接连接符 4116"/>
          <p:cNvSpPr/>
          <p:nvPr/>
        </p:nvSpPr>
        <p:spPr>
          <a:xfrm>
            <a:off x="5867400" y="4514850"/>
            <a:ext cx="457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36" name="直接连接符 4117"/>
          <p:cNvSpPr/>
          <p:nvPr/>
        </p:nvSpPr>
        <p:spPr>
          <a:xfrm flipH="1">
            <a:off x="5638800" y="3600450"/>
            <a:ext cx="228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37" name="直接连接符 4118"/>
          <p:cNvSpPr/>
          <p:nvPr/>
        </p:nvSpPr>
        <p:spPr>
          <a:xfrm>
            <a:off x="6324600" y="3524250"/>
            <a:ext cx="5334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38" name="直接连接符 4119"/>
          <p:cNvSpPr/>
          <p:nvPr/>
        </p:nvSpPr>
        <p:spPr>
          <a:xfrm>
            <a:off x="5334000" y="2609850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39" name="直接连接符 4120"/>
          <p:cNvSpPr/>
          <p:nvPr/>
        </p:nvSpPr>
        <p:spPr>
          <a:xfrm>
            <a:off x="6705600" y="1771650"/>
            <a:ext cx="762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40" name="直接连接符 4121"/>
          <p:cNvSpPr/>
          <p:nvPr/>
        </p:nvSpPr>
        <p:spPr>
          <a:xfrm>
            <a:off x="8001000" y="2609850"/>
            <a:ext cx="685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41" name="文本框 4123"/>
          <p:cNvSpPr txBox="1"/>
          <p:nvPr/>
        </p:nvSpPr>
        <p:spPr>
          <a:xfrm>
            <a:off x="1660525" y="439738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sz="3200" dirty="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42" name="文本框 4124"/>
          <p:cNvSpPr txBox="1"/>
          <p:nvPr/>
        </p:nvSpPr>
        <p:spPr>
          <a:xfrm>
            <a:off x="1984375" y="258763"/>
            <a:ext cx="4984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(x</a:t>
            </a:r>
            <a:r>
              <a:rPr lang="en-US" altLang="zh-TW" sz="3200" baseline="-2500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1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  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¬x</a:t>
            </a:r>
            <a:r>
              <a:rPr lang="en-US" altLang="zh-TW" sz="3200" baseline="-250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  (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¬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 x</a:t>
            </a:r>
            <a:r>
              <a:rPr lang="en-US" altLang="zh-TW" sz="3200" baseline="-2500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1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  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x</a:t>
            </a:r>
            <a:r>
              <a:rPr lang="en-US" altLang="zh-TW" sz="3200" baseline="-250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 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 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¬x</a:t>
            </a:r>
            <a:r>
              <a:rPr lang="en-US" altLang="zh-TW" sz="3200" baseline="-250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3200" baseline="-250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43" name="文本框 4125"/>
          <p:cNvSpPr txBox="1"/>
          <p:nvPr/>
        </p:nvSpPr>
        <p:spPr>
          <a:xfrm>
            <a:off x="498475" y="1285875"/>
            <a:ext cx="3736975" cy="47894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(t,t,t)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(t,t,f)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(t,f,t)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(t,f,f)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(f,t,t)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(f,t,f)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(f,f,t)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(f,f,f)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2800" baseline="30000"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2800">
                <a:latin typeface="Times New Roman" panose="02020603050405020304" charset="0"/>
                <a:ea typeface="PMingLiU" charset="-120"/>
              </a:rPr>
              <a:t> possible combinations</a:t>
            </a:r>
            <a:endParaRPr lang="en-US" altLang="zh-TW" sz="2800"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latin typeface="Times New Roman" panose="02020603050405020304" charset="0"/>
                <a:ea typeface="PMingLiU" charset="-120"/>
              </a:rPr>
              <a:t>for n variables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4844" name="文本框 4126"/>
          <p:cNvSpPr txBox="1"/>
          <p:nvPr/>
        </p:nvSpPr>
        <p:spPr>
          <a:xfrm>
            <a:off x="3176588" y="5895975"/>
            <a:ext cx="57197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800" err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postorder</a:t>
            </a:r>
            <a:r>
              <a:rPr lang="en-US" altLang="zh-TW" sz="28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 traversal (postfix evaluation)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5841" name="组合 5125"/>
          <p:cNvGrpSpPr/>
          <p:nvPr/>
        </p:nvGrpSpPr>
        <p:grpSpPr>
          <a:xfrm>
            <a:off x="1447800" y="1352550"/>
            <a:ext cx="5943600" cy="609600"/>
            <a:chOff x="624" y="1872"/>
            <a:chExt cx="3744" cy="384"/>
          </a:xfrm>
        </p:grpSpPr>
        <p:sp>
          <p:nvSpPr>
            <p:cNvPr id="35842" name="矩形 5121"/>
            <p:cNvSpPr/>
            <p:nvPr/>
          </p:nvSpPr>
          <p:spPr>
            <a:xfrm>
              <a:off x="624" y="1872"/>
              <a:ext cx="3744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35843" name="直接连接符 5122"/>
            <p:cNvSpPr/>
            <p:nvPr/>
          </p:nvSpPr>
          <p:spPr>
            <a:xfrm>
              <a:off x="1584" y="1872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44" name="直接连接符 5123"/>
            <p:cNvSpPr/>
            <p:nvPr/>
          </p:nvSpPr>
          <p:spPr>
            <a:xfrm>
              <a:off x="2496" y="1872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45" name="直接连接符 5124"/>
            <p:cNvSpPr/>
            <p:nvPr/>
          </p:nvSpPr>
          <p:spPr>
            <a:xfrm>
              <a:off x="3408" y="1872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846" name="文本框 5126"/>
          <p:cNvSpPr txBox="1"/>
          <p:nvPr/>
        </p:nvSpPr>
        <p:spPr>
          <a:xfrm>
            <a:off x="1355725" y="1470025"/>
            <a:ext cx="61055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</a:t>
            </a:r>
            <a:r>
              <a:rPr lang="en-US" altLang="zh-TW" sz="2400" b="1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left_child       data           value       right_child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5847" name="矩形 5128"/>
          <p:cNvSpPr/>
          <p:nvPr/>
        </p:nvSpPr>
        <p:spPr>
          <a:xfrm>
            <a:off x="1276350" y="2503488"/>
            <a:ext cx="6997700" cy="39354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typedef emun {not, and, or, true, false } logical;</a:t>
            </a:r>
            <a:b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typedef struct node *tree_pointer;</a:t>
            </a:r>
            <a:b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typedef struct node {</a:t>
            </a:r>
            <a:b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tree_pointer  list_child;</a:t>
            </a:r>
            <a:b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logical          data;</a:t>
            </a:r>
            <a:b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short int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value;</a:t>
            </a:r>
            <a:b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tree_pointer  right_child;</a:t>
            </a:r>
            <a:b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} ;</a:t>
            </a:r>
            <a:b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5848" name="文本框 5129"/>
          <p:cNvSpPr txBox="1"/>
          <p:nvPr/>
        </p:nvSpPr>
        <p:spPr>
          <a:xfrm>
            <a:off x="1450975" y="552450"/>
            <a:ext cx="2498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>
                <a:latin typeface="Times New Roman" panose="02020603050405020304" charset="0"/>
                <a:ea typeface="PMingLiU" charset="-120"/>
              </a:rPr>
              <a:t>node structure</a:t>
            </a:r>
            <a:endParaRPr lang="en-US" altLang="zh-TW" sz="3200"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865" name="标题 9217"/>
          <p:cNvSpPr>
            <a:spLocks noGrp="1"/>
          </p:cNvSpPr>
          <p:nvPr>
            <p:ph type="title"/>
          </p:nvPr>
        </p:nvSpPr>
        <p:spPr>
          <a:xfrm>
            <a:off x="857250" y="1276350"/>
            <a:ext cx="7848600" cy="4095750"/>
          </a:xfrm>
          <a:ln/>
        </p:spPr>
        <p:txBody>
          <a:bodyPr anchor="ctr"/>
          <a:p>
            <a:br>
              <a:rPr lang="en-US" altLang="zh-TW" sz="2400" u="sng"/>
            </a:br>
            <a:br>
              <a:rPr lang="en-US" altLang="zh-TW" sz="2400" u="sng"/>
            </a:br>
            <a:r>
              <a:rPr lang="en-US" altLang="zh-TW" sz="2800">
                <a:solidFill>
                  <a:schemeClr val="tx1"/>
                </a:solidFill>
              </a:rPr>
              <a:t>for (all 2</a:t>
            </a:r>
            <a:r>
              <a:rPr lang="en-US" altLang="zh-TW" sz="2800" baseline="30000">
                <a:solidFill>
                  <a:schemeClr val="tx1"/>
                </a:solidFill>
              </a:rPr>
              <a:t>n</a:t>
            </a:r>
            <a:r>
              <a:rPr lang="en-US" altLang="zh-TW" sz="2800" err="1">
                <a:solidFill>
                  <a:schemeClr val="tx1"/>
                </a:solidFill>
              </a:rPr>
              <a:t> possible combinations) {</a:t>
            </a:r>
            <a:br>
              <a:rPr lang="en-US" altLang="zh-TW" sz="2800" err="1">
                <a:solidFill>
                  <a:schemeClr val="tx1"/>
                </a:solidFill>
              </a:rPr>
            </a:br>
            <a:r>
              <a:rPr lang="en-US" altLang="zh-TW" sz="2800" err="1">
                <a:solidFill>
                  <a:schemeClr val="tx1"/>
                </a:solidFill>
              </a:rPr>
              <a:t>      </a:t>
            </a:r>
            <a:r>
              <a:rPr lang="en-US" altLang="zh-TW" sz="2800">
                <a:solidFill>
                  <a:schemeClr val="tx1"/>
                </a:solidFill>
              </a:rPr>
              <a:t>generate the next combination;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replace the variables by their values;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evaluate root by traversing it </a:t>
            </a:r>
            <a:r>
              <a:rPr lang="en-US" altLang="zh-TW" sz="2800" err="1">
                <a:solidFill>
                  <a:srgbClr val="CC3300"/>
                </a:solidFill>
              </a:rPr>
              <a:t>in postorder</a:t>
            </a:r>
            <a:r>
              <a:rPr lang="en-US" altLang="zh-TW" sz="2800" err="1">
                <a:solidFill>
                  <a:schemeClr val="tx1"/>
                </a:solidFill>
              </a:rPr>
              <a:t>;</a:t>
            </a:r>
            <a:br>
              <a:rPr lang="en-US" altLang="zh-TW" sz="2800" err="1">
                <a:solidFill>
                  <a:schemeClr val="tx1"/>
                </a:solidFill>
              </a:rPr>
            </a:br>
            <a:r>
              <a:rPr lang="en-US" altLang="zh-TW" sz="2800" err="1">
                <a:solidFill>
                  <a:schemeClr val="tx1"/>
                </a:solidFill>
              </a:rPr>
              <a:t>      if (root-&gt;value) {</a:t>
            </a:r>
            <a:br>
              <a:rPr lang="en-US" altLang="zh-TW" sz="2800" err="1">
                <a:solidFill>
                  <a:schemeClr val="tx1"/>
                </a:solidFill>
              </a:rPr>
            </a:br>
            <a:r>
              <a:rPr lang="en-US" altLang="zh-TW" sz="2800" err="1">
                <a:solidFill>
                  <a:schemeClr val="tx1"/>
                </a:solidFill>
              </a:rPr>
              <a:t>             printf(&lt;combination&gt;);</a:t>
            </a:r>
            <a:br>
              <a:rPr lang="en-US" altLang="zh-TW" sz="2800" err="1">
                <a:solidFill>
                  <a:schemeClr val="tx1"/>
                </a:solidFill>
              </a:rPr>
            </a:br>
            <a:r>
              <a:rPr lang="en-US" altLang="zh-TW" sz="2800" err="1">
                <a:solidFill>
                  <a:schemeClr val="tx1"/>
                </a:solidFill>
              </a:rPr>
              <a:t>             return;</a:t>
            </a:r>
            <a:br>
              <a:rPr lang="en-US" altLang="zh-TW" sz="2800" err="1">
                <a:solidFill>
                  <a:schemeClr val="tx1"/>
                </a:solidFill>
              </a:rPr>
            </a:br>
            <a:r>
              <a:rPr lang="en-US" altLang="zh-TW" sz="2800" err="1">
                <a:solidFill>
                  <a:schemeClr val="tx1"/>
                </a:solidFill>
              </a:rPr>
              <a:t>  }</a:t>
            </a:r>
            <a:br>
              <a:rPr lang="en-US" altLang="zh-TW" sz="2800" err="1">
                <a:solidFill>
                  <a:schemeClr val="tx1"/>
                </a:solidFill>
              </a:rPr>
            </a:br>
            <a:r>
              <a:rPr lang="en-US" altLang="zh-TW" sz="2800" err="1">
                <a:solidFill>
                  <a:schemeClr val="tx1"/>
                </a:solidFill>
              </a:rPr>
              <a:t>}</a:t>
            </a:r>
            <a:br>
              <a:rPr lang="en-US" altLang="zh-TW" sz="2800" err="1">
                <a:solidFill>
                  <a:schemeClr val="tx1"/>
                </a:solidFill>
              </a:rPr>
            </a:br>
            <a:r>
              <a:rPr lang="en-US" altLang="zh-TW" sz="2800" err="1">
                <a:solidFill>
                  <a:schemeClr val="tx1"/>
                </a:solidFill>
              </a:rPr>
              <a:t>printf(“No satisfiable</a:t>
            </a:r>
            <a:r>
              <a:rPr lang="en-US" altLang="zh-TW" sz="2800">
                <a:solidFill>
                  <a:schemeClr val="tx1"/>
                </a:solidFill>
              </a:rPr>
              <a:t> combination \n”);</a:t>
            </a:r>
            <a:endParaRPr lang="en-US" altLang="zh-TW" sz="2400" b="1" u="sng"/>
          </a:p>
        </p:txBody>
      </p:sp>
      <p:sp>
        <p:nvSpPr>
          <p:cNvPr id="36866" name="矩形 9218"/>
          <p:cNvSpPr/>
          <p:nvPr/>
        </p:nvSpPr>
        <p:spPr>
          <a:xfrm>
            <a:off x="1231900" y="481013"/>
            <a:ext cx="7245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600" err="1">
                <a:latin typeface="Times New Roman" panose="02020603050405020304" charset="0"/>
                <a:ea typeface="PMingLiU" charset="-120"/>
              </a:rPr>
              <a:t>First version of satisfiability</a:t>
            </a:r>
            <a:r>
              <a:rPr lang="en-US" altLang="zh-TW" sz="3600">
                <a:latin typeface="Times New Roman" panose="02020603050405020304" charset="0"/>
                <a:ea typeface="PMingLiU" charset="-120"/>
              </a:rPr>
              <a:t> algorithm</a:t>
            </a:r>
            <a:endParaRPr lang="en-US" altLang="zh-TW" sz="3600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89" name="标题 1024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8534400" cy="5086350"/>
          </a:xfrm>
          <a:ln/>
        </p:spPr>
        <p:txBody>
          <a:bodyPr anchor="ctr"/>
          <a:p>
            <a:r>
              <a:rPr lang="en-US" altLang="zh-TW" sz="2800" err="1">
                <a:solidFill>
                  <a:schemeClr val="tx1"/>
                </a:solidFill>
              </a:rPr>
              <a:t>void post_order_eval</a:t>
            </a:r>
            <a:r>
              <a:rPr lang="en-US" altLang="zh-TW" sz="2800">
                <a:solidFill>
                  <a:schemeClr val="tx1"/>
                </a:solidFill>
              </a:rPr>
              <a:t>(tree_pointer node)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{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/* modified </a:t>
            </a:r>
            <a:r>
              <a:rPr lang="en-US" altLang="zh-TW" sz="2800">
                <a:solidFill>
                  <a:srgbClr val="CC3300"/>
                </a:solidFill>
              </a:rPr>
              <a:t>post order</a:t>
            </a:r>
            <a:r>
              <a:rPr lang="en-US" altLang="zh-TW" sz="2800" err="1">
                <a:solidFill>
                  <a:schemeClr val="tx1"/>
                </a:solidFill>
              </a:rPr>
              <a:t> traversal to evaluate a propositional calculus tree */</a:t>
            </a:r>
            <a:br>
              <a:rPr lang="en-US" altLang="zh-TW" sz="2800" err="1">
                <a:solidFill>
                  <a:schemeClr val="tx1"/>
                </a:solidFill>
              </a:rPr>
            </a:br>
            <a:r>
              <a:rPr lang="en-US" altLang="zh-TW" sz="2800" err="1">
                <a:solidFill>
                  <a:schemeClr val="tx1"/>
                </a:solidFill>
              </a:rPr>
              <a:t>    if (node) {</a:t>
            </a:r>
            <a:br>
              <a:rPr lang="en-US" altLang="zh-TW" sz="2800" err="1">
                <a:solidFill>
                  <a:schemeClr val="tx1"/>
                </a:solidFill>
              </a:rPr>
            </a:br>
            <a:r>
              <a:rPr lang="en-US" altLang="zh-TW" sz="2800" err="1">
                <a:solidFill>
                  <a:schemeClr val="tx1"/>
                </a:solidFill>
              </a:rPr>
              <a:t>        post_order_eval(node-&gt;left_child);</a:t>
            </a:r>
            <a:br>
              <a:rPr lang="en-US" altLang="zh-TW" sz="2800" err="1">
                <a:solidFill>
                  <a:schemeClr val="tx1"/>
                </a:solidFill>
              </a:rPr>
            </a:br>
            <a:r>
              <a:rPr lang="en-US" altLang="zh-TW" sz="2800" err="1">
                <a:solidFill>
                  <a:schemeClr val="tx1"/>
                </a:solidFill>
              </a:rPr>
              <a:t>        post_order_eval</a:t>
            </a:r>
            <a:r>
              <a:rPr lang="en-US" altLang="zh-TW" sz="2800">
                <a:solidFill>
                  <a:schemeClr val="tx1"/>
                </a:solidFill>
              </a:rPr>
              <a:t>(node-&gt;right_child);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 switch(node-&gt;data) {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    case not:  node-&gt;value =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            !node-&gt;right_child-&gt;value;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            break;</a:t>
            </a:r>
            <a:br>
              <a:rPr lang="en-US" altLang="zh-TW" sz="2800">
                <a:solidFill>
                  <a:schemeClr val="tx1"/>
                </a:solidFill>
              </a:rPr>
            </a:br>
            <a:endParaRPr lang="en-US" altLang="zh-TW" sz="2400" b="1" u="sng" dirty="0"/>
          </a:p>
        </p:txBody>
      </p:sp>
      <p:sp>
        <p:nvSpPr>
          <p:cNvPr id="37890" name="文本框 10242"/>
          <p:cNvSpPr txBox="1"/>
          <p:nvPr/>
        </p:nvSpPr>
        <p:spPr>
          <a:xfrm>
            <a:off x="2651125" y="381000"/>
            <a:ext cx="41449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 err="1">
                <a:latin typeface="Times New Roman" panose="02020603050405020304" charset="0"/>
                <a:ea typeface="PMingLiU" charset="-120"/>
              </a:rPr>
              <a:t>Post-order-eval</a:t>
            </a:r>
            <a:r>
              <a:rPr lang="en-US" altLang="zh-TW" sz="3200">
                <a:latin typeface="Times New Roman" panose="02020603050405020304" charset="0"/>
                <a:ea typeface="PMingLiU" charset="-120"/>
              </a:rPr>
              <a:t> function</a:t>
            </a:r>
            <a:endParaRPr lang="en-US" altLang="zh-TW" sz="3200"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913" name="标题 1126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5791200"/>
          </a:xfrm>
          <a:ln/>
        </p:spPr>
        <p:txBody>
          <a:bodyPr anchor="ctr"/>
          <a:p>
            <a:r>
              <a:rPr lang="en-US" altLang="zh-TW" sz="2400" dirty="0"/>
              <a:t>     </a:t>
            </a: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2400"/>
              <a:t>  </a:t>
            </a:r>
            <a:r>
              <a:rPr lang="en-US" altLang="zh-TW" sz="2800" dirty="0">
                <a:solidFill>
                  <a:schemeClr val="tx1"/>
                </a:solidFill>
              </a:rPr>
              <a:t>case and:     node-&gt;value =</a:t>
            </a:r>
            <a:br>
              <a:rPr lang="en-US" altLang="zh-TW" sz="2800" dirty="0">
                <a:solidFill>
                  <a:schemeClr val="tx1"/>
                </a:solidFill>
              </a:rPr>
            </a:br>
            <a:r>
              <a:rPr lang="en-US" altLang="zh-TW" sz="2800" dirty="0">
                <a:solidFill>
                  <a:schemeClr val="tx1"/>
                </a:solidFill>
              </a:rPr>
              <a:t>              </a:t>
            </a:r>
            <a:r>
              <a:rPr lang="en-US" altLang="zh-TW" sz="2800">
                <a:solidFill>
                  <a:schemeClr val="tx1"/>
                </a:solidFill>
              </a:rPr>
              <a:t> node-&gt;right_child-&gt;value &amp;&amp;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        node-&gt;left_child-&gt;value;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        break;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case or:        node-&gt;value =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        node-&gt;right_child-&gt;value | |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        node-&gt;left_child-&gt;value;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        break;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 case true:    node-&gt;value = TRUE;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        break;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 case false:  node-&gt;value = FALSE;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    }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   }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}</a:t>
            </a:r>
            <a:br>
              <a:rPr lang="en-US" altLang="zh-TW" sz="2800">
                <a:solidFill>
                  <a:schemeClr val="tx1"/>
                </a:solidFill>
              </a:rPr>
            </a:br>
            <a:br>
              <a:rPr lang="en-US" altLang="zh-TW" sz="2400"/>
            </a:br>
            <a:r>
              <a:rPr lang="en-US" altLang="zh-TW" sz="2400"/>
              <a:t>                     </a:t>
            </a:r>
            <a:br>
              <a:rPr lang="en-US" altLang="zh-TW" sz="2400"/>
            </a:br>
            <a:endParaRPr lang="en-US" altLang="zh-TW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矩形 63490"/>
          <p:cNvSpPr/>
          <p:nvPr/>
        </p:nvSpPr>
        <p:spPr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Threaded Binary Trees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9938" name="矩形 63491"/>
          <p:cNvSpPr/>
          <p:nvPr/>
        </p:nvSpPr>
        <p:spPr>
          <a:xfrm>
            <a:off x="781050" y="10668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Two many null pointers in current representation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of binary trees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</a:t>
            </a:r>
            <a:r>
              <a:rPr lang="en-US" altLang="zh-TW" sz="3200">
                <a:latin typeface="Times New Roman" panose="02020603050405020304" charset="0"/>
                <a:ea typeface="PMingLiU" charset="-120"/>
              </a:rPr>
              <a:t>n: number of nodes</a:t>
            </a:r>
            <a:br>
              <a:rPr lang="en-US" altLang="zh-TW" sz="3200"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latin typeface="Times New Roman" panose="02020603050405020304" charset="0"/>
                <a:ea typeface="PMingLiU" charset="-120"/>
              </a:rPr>
              <a:t>    number of non-null links: n-1</a:t>
            </a:r>
            <a:br>
              <a:rPr lang="en-US" altLang="zh-TW" sz="3200"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latin typeface="Times New Roman" panose="02020603050405020304" charset="0"/>
                <a:ea typeface="PMingLiU" charset="-120"/>
              </a:rPr>
              <a:t>    total links: 2n</a:t>
            </a:r>
            <a:br>
              <a:rPr lang="en-US" altLang="zh-TW" sz="3200"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latin typeface="Times New Roman" panose="02020603050405020304" charset="0"/>
                <a:ea typeface="PMingLiU" charset="-120"/>
              </a:rPr>
              <a:t>    </a:t>
            </a:r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null links: 2n-(n-1)=</a:t>
            </a:r>
            <a:r>
              <a:rPr lang="en-US" altLang="zh-TW" sz="3200">
                <a:latin typeface="Times New Roman" panose="02020603050405020304" charset="0"/>
                <a:ea typeface="PMingLiU" charset="-120"/>
              </a:rPr>
              <a:t>n+1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Replace these null pointers with some useful “threads”.</a:t>
            </a:r>
            <a:endParaRPr lang="en-US" altLang="zh-TW" sz="3200" i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39939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39940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645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ctr"/>
            <a:r>
              <a:rPr lang="en-US" altLang="zh-TW"/>
              <a:t>Threaded Binary Trees</a:t>
            </a:r>
            <a:r>
              <a:rPr lang="en-US" altLang="zh-TW" sz="2400"/>
              <a:t> (</a:t>
            </a:r>
            <a:r>
              <a:rPr lang="en-US" altLang="zh-TW" sz="2400" i="1"/>
              <a:t>Continued</a:t>
            </a:r>
            <a:r>
              <a:rPr lang="en-US" altLang="zh-TW" sz="2400"/>
              <a:t>)</a:t>
            </a:r>
            <a:endParaRPr lang="en-US" altLang="zh-TW"/>
          </a:p>
        </p:txBody>
      </p:sp>
      <p:sp>
        <p:nvSpPr>
          <p:cNvPr id="40962" name="矩形 64514"/>
          <p:cNvSpPr/>
          <p:nvPr/>
        </p:nvSpPr>
        <p:spPr>
          <a:xfrm>
            <a:off x="990600" y="1938338"/>
            <a:ext cx="7689850" cy="30813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If </a:t>
            </a:r>
            <a:r>
              <a:rPr lang="en-US" altLang="zh-TW" sz="2800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ptr</a:t>
            </a:r>
            <a:r>
              <a:rPr lang="en-US" altLang="zh-TW" sz="280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-&gt;left_child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null, 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replace it with a pointer to the node that would be 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visited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before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2800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ptr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in an </a:t>
            </a:r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inorder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traversal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If </a:t>
            </a:r>
            <a:r>
              <a:rPr lang="en-US" altLang="zh-TW" sz="2800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ptr</a:t>
            </a:r>
            <a:r>
              <a:rPr lang="en-US" altLang="zh-TW" sz="280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-&gt;right_child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null, 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replace it with a pointer to the node that would be 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visited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after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2800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ptr</a:t>
            </a: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in an </a:t>
            </a:r>
            <a:r>
              <a:rPr lang="en-US" altLang="zh-TW" sz="28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inorder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traversal</a:t>
            </a:r>
            <a:endParaRPr lang="en-US" altLang="zh-TW" sz="2800" i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0963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40964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矩形 65538"/>
          <p:cNvSpPr/>
          <p:nvPr/>
        </p:nvSpPr>
        <p:spPr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A Threaded Binary Tree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41986" name="组合 65539"/>
          <p:cNvGrpSpPr/>
          <p:nvPr/>
        </p:nvGrpSpPr>
        <p:grpSpPr>
          <a:xfrm>
            <a:off x="4999038" y="1895475"/>
            <a:ext cx="571500" cy="569913"/>
            <a:chOff x="3089" y="1206"/>
            <a:chExt cx="360" cy="359"/>
          </a:xfrm>
        </p:grpSpPr>
        <p:sp>
          <p:nvSpPr>
            <p:cNvPr id="41987" name="椭圆 65540"/>
            <p:cNvSpPr/>
            <p:nvPr/>
          </p:nvSpPr>
          <p:spPr>
            <a:xfrm>
              <a:off x="3089" y="1206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1988" name="矩形 65541"/>
            <p:cNvSpPr/>
            <p:nvPr/>
          </p:nvSpPr>
          <p:spPr>
            <a:xfrm>
              <a:off x="3158" y="1259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A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41989" name="组合 65542"/>
          <p:cNvGrpSpPr/>
          <p:nvPr/>
        </p:nvGrpSpPr>
        <p:grpSpPr>
          <a:xfrm>
            <a:off x="2898775" y="3060700"/>
            <a:ext cx="571500" cy="569913"/>
            <a:chOff x="1766" y="1940"/>
            <a:chExt cx="360" cy="359"/>
          </a:xfrm>
        </p:grpSpPr>
        <p:sp>
          <p:nvSpPr>
            <p:cNvPr id="41990" name="椭圆 65543"/>
            <p:cNvSpPr/>
            <p:nvPr/>
          </p:nvSpPr>
          <p:spPr>
            <a:xfrm>
              <a:off x="1766" y="1940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1991" name="矩形 65544"/>
            <p:cNvSpPr/>
            <p:nvPr/>
          </p:nvSpPr>
          <p:spPr>
            <a:xfrm>
              <a:off x="1835" y="1993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B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41992" name="直接连接符 65545"/>
          <p:cNvSpPr/>
          <p:nvPr/>
        </p:nvSpPr>
        <p:spPr>
          <a:xfrm flipH="1">
            <a:off x="3155950" y="2386013"/>
            <a:ext cx="1936750" cy="6540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1993" name="组合 65546"/>
          <p:cNvGrpSpPr/>
          <p:nvPr/>
        </p:nvGrpSpPr>
        <p:grpSpPr>
          <a:xfrm>
            <a:off x="7158038" y="3022600"/>
            <a:ext cx="571500" cy="569913"/>
            <a:chOff x="4449" y="1916"/>
            <a:chExt cx="360" cy="359"/>
          </a:xfrm>
        </p:grpSpPr>
        <p:sp>
          <p:nvSpPr>
            <p:cNvPr id="41994" name="椭圆 65547"/>
            <p:cNvSpPr/>
            <p:nvPr/>
          </p:nvSpPr>
          <p:spPr>
            <a:xfrm>
              <a:off x="4449" y="1916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1995" name="矩形 65548"/>
            <p:cNvSpPr/>
            <p:nvPr/>
          </p:nvSpPr>
          <p:spPr>
            <a:xfrm>
              <a:off x="4518" y="1969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C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41996" name="组合 65549"/>
          <p:cNvGrpSpPr/>
          <p:nvPr/>
        </p:nvGrpSpPr>
        <p:grpSpPr>
          <a:xfrm>
            <a:off x="8143875" y="4130675"/>
            <a:ext cx="571500" cy="569913"/>
            <a:chOff x="5070" y="2614"/>
            <a:chExt cx="360" cy="359"/>
          </a:xfrm>
        </p:grpSpPr>
        <p:sp>
          <p:nvSpPr>
            <p:cNvPr id="41997" name="椭圆 65550"/>
            <p:cNvSpPr/>
            <p:nvPr/>
          </p:nvSpPr>
          <p:spPr>
            <a:xfrm>
              <a:off x="5070" y="2614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1998" name="矩形 65551"/>
            <p:cNvSpPr/>
            <p:nvPr/>
          </p:nvSpPr>
          <p:spPr>
            <a:xfrm>
              <a:off x="5139" y="266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G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41999" name="直接连接符 65552"/>
          <p:cNvSpPr/>
          <p:nvPr/>
        </p:nvSpPr>
        <p:spPr>
          <a:xfrm>
            <a:off x="7680325" y="3533775"/>
            <a:ext cx="714375" cy="5905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000" name="组合 65553"/>
          <p:cNvGrpSpPr/>
          <p:nvPr/>
        </p:nvGrpSpPr>
        <p:grpSpPr>
          <a:xfrm>
            <a:off x="4081463" y="4192588"/>
            <a:ext cx="571500" cy="569912"/>
            <a:chOff x="2511" y="2653"/>
            <a:chExt cx="360" cy="359"/>
          </a:xfrm>
        </p:grpSpPr>
        <p:sp>
          <p:nvSpPr>
            <p:cNvPr id="42001" name="椭圆 65554"/>
            <p:cNvSpPr/>
            <p:nvPr/>
          </p:nvSpPr>
          <p:spPr>
            <a:xfrm>
              <a:off x="2511" y="2653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2002" name="矩形 65555"/>
            <p:cNvSpPr/>
            <p:nvPr/>
          </p:nvSpPr>
          <p:spPr>
            <a:xfrm>
              <a:off x="2580" y="2706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E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42003" name="组合 65556"/>
          <p:cNvGrpSpPr/>
          <p:nvPr/>
        </p:nvGrpSpPr>
        <p:grpSpPr>
          <a:xfrm>
            <a:off x="2789238" y="5376863"/>
            <a:ext cx="571500" cy="569912"/>
            <a:chOff x="1697" y="3399"/>
            <a:chExt cx="360" cy="359"/>
          </a:xfrm>
        </p:grpSpPr>
        <p:sp>
          <p:nvSpPr>
            <p:cNvPr id="42004" name="椭圆 65557"/>
            <p:cNvSpPr/>
            <p:nvPr/>
          </p:nvSpPr>
          <p:spPr>
            <a:xfrm>
              <a:off x="1697" y="3399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2005" name="矩形 65558"/>
            <p:cNvSpPr/>
            <p:nvPr/>
          </p:nvSpPr>
          <p:spPr>
            <a:xfrm>
              <a:off x="1766" y="3452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I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42006" name="直接连接符 65559"/>
          <p:cNvSpPr/>
          <p:nvPr/>
        </p:nvSpPr>
        <p:spPr>
          <a:xfrm>
            <a:off x="2406650" y="4724400"/>
            <a:ext cx="690563" cy="6381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007" name="组合 65560"/>
          <p:cNvGrpSpPr/>
          <p:nvPr/>
        </p:nvGrpSpPr>
        <p:grpSpPr>
          <a:xfrm>
            <a:off x="1925638" y="4198938"/>
            <a:ext cx="571500" cy="569912"/>
            <a:chOff x="1153" y="2657"/>
            <a:chExt cx="360" cy="359"/>
          </a:xfrm>
        </p:grpSpPr>
        <p:sp>
          <p:nvSpPr>
            <p:cNvPr id="42008" name="椭圆 65561"/>
            <p:cNvSpPr/>
            <p:nvPr/>
          </p:nvSpPr>
          <p:spPr>
            <a:xfrm>
              <a:off x="1153" y="2657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2009" name="矩形 65562"/>
            <p:cNvSpPr/>
            <p:nvPr/>
          </p:nvSpPr>
          <p:spPr>
            <a:xfrm>
              <a:off x="1222" y="271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D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42010" name="组合 65563"/>
          <p:cNvGrpSpPr/>
          <p:nvPr/>
        </p:nvGrpSpPr>
        <p:grpSpPr>
          <a:xfrm>
            <a:off x="1044575" y="5400675"/>
            <a:ext cx="571500" cy="569913"/>
            <a:chOff x="598" y="3414"/>
            <a:chExt cx="360" cy="359"/>
          </a:xfrm>
        </p:grpSpPr>
        <p:sp>
          <p:nvSpPr>
            <p:cNvPr id="42011" name="椭圆 65564"/>
            <p:cNvSpPr/>
            <p:nvPr/>
          </p:nvSpPr>
          <p:spPr>
            <a:xfrm>
              <a:off x="598" y="3414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2012" name="矩形 65565"/>
            <p:cNvSpPr/>
            <p:nvPr/>
          </p:nvSpPr>
          <p:spPr>
            <a:xfrm>
              <a:off x="667" y="346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H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42013" name="组合 65566"/>
          <p:cNvGrpSpPr/>
          <p:nvPr/>
        </p:nvGrpSpPr>
        <p:grpSpPr>
          <a:xfrm>
            <a:off x="6135688" y="4141788"/>
            <a:ext cx="571500" cy="569912"/>
            <a:chOff x="3805" y="2621"/>
            <a:chExt cx="360" cy="359"/>
          </a:xfrm>
        </p:grpSpPr>
        <p:sp>
          <p:nvSpPr>
            <p:cNvPr id="42014" name="椭圆 65567"/>
            <p:cNvSpPr/>
            <p:nvPr/>
          </p:nvSpPr>
          <p:spPr>
            <a:xfrm>
              <a:off x="3805" y="2621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2015" name="矩形 65568"/>
            <p:cNvSpPr/>
            <p:nvPr/>
          </p:nvSpPr>
          <p:spPr>
            <a:xfrm>
              <a:off x="3874" y="2674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F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42016" name="直接连接符 65569"/>
          <p:cNvSpPr/>
          <p:nvPr/>
        </p:nvSpPr>
        <p:spPr>
          <a:xfrm flipH="1">
            <a:off x="6394450" y="3519488"/>
            <a:ext cx="828675" cy="6175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17" name="直接连接符 65570"/>
          <p:cNvSpPr/>
          <p:nvPr/>
        </p:nvSpPr>
        <p:spPr>
          <a:xfrm>
            <a:off x="3413125" y="3565525"/>
            <a:ext cx="946150" cy="6302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18" name="直接连接符 65571"/>
          <p:cNvSpPr/>
          <p:nvPr/>
        </p:nvSpPr>
        <p:spPr>
          <a:xfrm flipH="1">
            <a:off x="2192338" y="3559175"/>
            <a:ext cx="763587" cy="6492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19" name="直接连接符 65572"/>
          <p:cNvSpPr/>
          <p:nvPr/>
        </p:nvSpPr>
        <p:spPr>
          <a:xfrm flipH="1">
            <a:off x="1346200" y="4729163"/>
            <a:ext cx="642938" cy="669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20" name="直接连接符 65573"/>
          <p:cNvSpPr/>
          <p:nvPr/>
        </p:nvSpPr>
        <p:spPr>
          <a:xfrm>
            <a:off x="5467350" y="2403475"/>
            <a:ext cx="1951038" cy="6016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21" name="直接连接符 65574"/>
          <p:cNvSpPr/>
          <p:nvPr/>
        </p:nvSpPr>
        <p:spPr>
          <a:xfrm>
            <a:off x="3395663" y="5695950"/>
            <a:ext cx="201612" cy="1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2022" name="直接连接符 65575"/>
          <p:cNvSpPr/>
          <p:nvPr/>
        </p:nvSpPr>
        <p:spPr>
          <a:xfrm>
            <a:off x="3095625" y="3649663"/>
            <a:ext cx="500063" cy="2058987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</p:spPr>
      </p:sp>
      <p:sp>
        <p:nvSpPr>
          <p:cNvPr id="42023" name="直接连接符 65576"/>
          <p:cNvSpPr/>
          <p:nvPr/>
        </p:nvSpPr>
        <p:spPr>
          <a:xfrm flipH="1">
            <a:off x="3656013" y="4518025"/>
            <a:ext cx="404812" cy="1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2024" name="直接连接符 65577"/>
          <p:cNvSpPr/>
          <p:nvPr/>
        </p:nvSpPr>
        <p:spPr>
          <a:xfrm>
            <a:off x="3275013" y="3625850"/>
            <a:ext cx="381000" cy="9048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</p:spPr>
      </p:sp>
      <p:sp>
        <p:nvSpPr>
          <p:cNvPr id="42025" name="直接连接符 65578"/>
          <p:cNvSpPr/>
          <p:nvPr/>
        </p:nvSpPr>
        <p:spPr>
          <a:xfrm>
            <a:off x="1631950" y="5684838"/>
            <a:ext cx="392113" cy="1587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2026" name="直接连接符 65579"/>
          <p:cNvSpPr/>
          <p:nvPr/>
        </p:nvSpPr>
        <p:spPr>
          <a:xfrm flipH="1">
            <a:off x="2333625" y="5673725"/>
            <a:ext cx="441325" cy="1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2027" name="直接连接符 65580"/>
          <p:cNvSpPr/>
          <p:nvPr/>
        </p:nvSpPr>
        <p:spPr>
          <a:xfrm flipV="1">
            <a:off x="2322513" y="4864100"/>
            <a:ext cx="1587" cy="809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2028" name="直接连接符 65581"/>
          <p:cNvSpPr/>
          <p:nvPr/>
        </p:nvSpPr>
        <p:spPr>
          <a:xfrm flipV="1">
            <a:off x="2035175" y="4851400"/>
            <a:ext cx="1588" cy="833438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2029" name="直接连接符 65582"/>
          <p:cNvSpPr/>
          <p:nvPr/>
        </p:nvSpPr>
        <p:spPr>
          <a:xfrm flipH="1" flipV="1">
            <a:off x="5449888" y="4481513"/>
            <a:ext cx="681037" cy="1587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2030" name="直接连接符 65583"/>
          <p:cNvSpPr/>
          <p:nvPr/>
        </p:nvSpPr>
        <p:spPr>
          <a:xfrm flipH="1" flipV="1">
            <a:off x="5429250" y="2589213"/>
            <a:ext cx="9525" cy="1892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2031" name="直接连接符 65584"/>
          <p:cNvSpPr/>
          <p:nvPr/>
        </p:nvSpPr>
        <p:spPr>
          <a:xfrm flipH="1" flipV="1">
            <a:off x="7580313" y="4492625"/>
            <a:ext cx="563562" cy="1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2032" name="直接连接符 65585"/>
          <p:cNvSpPr/>
          <p:nvPr/>
        </p:nvSpPr>
        <p:spPr>
          <a:xfrm flipV="1">
            <a:off x="7569200" y="3602038"/>
            <a:ext cx="3175" cy="890587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2033" name="直接连接符 65586"/>
          <p:cNvSpPr/>
          <p:nvPr/>
        </p:nvSpPr>
        <p:spPr>
          <a:xfrm flipH="1" flipV="1">
            <a:off x="747713" y="5707063"/>
            <a:ext cx="288925" cy="1587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2034" name="直接连接符 65587"/>
          <p:cNvSpPr/>
          <p:nvPr/>
        </p:nvSpPr>
        <p:spPr>
          <a:xfrm flipV="1">
            <a:off x="736600" y="4897438"/>
            <a:ext cx="1588" cy="809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2035" name="直接连接符 65588"/>
          <p:cNvSpPr/>
          <p:nvPr/>
        </p:nvSpPr>
        <p:spPr>
          <a:xfrm flipV="1">
            <a:off x="4656138" y="4479925"/>
            <a:ext cx="496887" cy="14288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2036" name="直接连接符 65589"/>
          <p:cNvSpPr/>
          <p:nvPr/>
        </p:nvSpPr>
        <p:spPr>
          <a:xfrm flipV="1">
            <a:off x="5164138" y="2613025"/>
            <a:ext cx="3175" cy="1866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2037" name="直接连接符 65590"/>
          <p:cNvSpPr/>
          <p:nvPr/>
        </p:nvSpPr>
        <p:spPr>
          <a:xfrm>
            <a:off x="6715125" y="4470400"/>
            <a:ext cx="592138" cy="952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2038" name="直接连接符 65591"/>
          <p:cNvSpPr/>
          <p:nvPr/>
        </p:nvSpPr>
        <p:spPr>
          <a:xfrm flipV="1">
            <a:off x="7318375" y="3613150"/>
            <a:ext cx="3175" cy="866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2039" name="直接连接符 65592"/>
          <p:cNvSpPr/>
          <p:nvPr/>
        </p:nvSpPr>
        <p:spPr>
          <a:xfrm>
            <a:off x="8737600" y="4479925"/>
            <a:ext cx="392113" cy="1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2040" name="直接连接符 65593"/>
          <p:cNvSpPr/>
          <p:nvPr/>
        </p:nvSpPr>
        <p:spPr>
          <a:xfrm flipV="1">
            <a:off x="9140825" y="3160713"/>
            <a:ext cx="3175" cy="1319212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2041" name="直接连接符 65594"/>
          <p:cNvSpPr/>
          <p:nvPr/>
        </p:nvSpPr>
        <p:spPr>
          <a:xfrm>
            <a:off x="3298825" y="2124075"/>
            <a:ext cx="1677988" cy="1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2042" name="矩形 65595"/>
          <p:cNvSpPr/>
          <p:nvPr/>
        </p:nvSpPr>
        <p:spPr>
          <a:xfrm>
            <a:off x="2563813" y="1858963"/>
            <a:ext cx="674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root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2043" name="文本框 65596"/>
          <p:cNvSpPr txBox="1"/>
          <p:nvPr/>
        </p:nvSpPr>
        <p:spPr>
          <a:xfrm>
            <a:off x="247650" y="4156075"/>
            <a:ext cx="1249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dangling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2044" name="矩形 65597"/>
          <p:cNvSpPr/>
          <p:nvPr/>
        </p:nvSpPr>
        <p:spPr>
          <a:xfrm>
            <a:off x="7894638" y="2554288"/>
            <a:ext cx="12493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dangling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2045" name="文本框 65598"/>
          <p:cNvSpPr txBox="1"/>
          <p:nvPr/>
        </p:nvSpPr>
        <p:spPr>
          <a:xfrm>
            <a:off x="4327525" y="4975225"/>
            <a:ext cx="314960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err="1">
                <a:latin typeface="Times New Roman" panose="02020603050405020304" charset="0"/>
                <a:ea typeface="PMingLiU" charset="-120"/>
              </a:rPr>
              <a:t>inorder</a:t>
            </a:r>
            <a:r>
              <a:rPr lang="en-US" altLang="zh-TW" sz="2400">
                <a:latin typeface="Times New Roman" panose="02020603050405020304" charset="0"/>
                <a:ea typeface="PMingLiU" charset="-120"/>
              </a:rPr>
              <a:t> traversal:</a:t>
            </a:r>
            <a:endParaRPr lang="en-US" altLang="zh-TW" sz="2400"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H, D, I, B, E, A, F, C, G</a:t>
            </a:r>
            <a:endParaRPr lang="en-US" altLang="zh-TW" sz="2400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2046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42047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09" name="矩形 12289"/>
          <p:cNvSpPr/>
          <p:nvPr/>
        </p:nvSpPr>
        <p:spPr>
          <a:xfrm>
            <a:off x="742950" y="1238250"/>
            <a:ext cx="7696200" cy="609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3010" name="直接连接符 12290"/>
          <p:cNvSpPr/>
          <p:nvPr/>
        </p:nvSpPr>
        <p:spPr>
          <a:xfrm>
            <a:off x="3943350" y="123825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11" name="直接连接符 12291"/>
          <p:cNvSpPr/>
          <p:nvPr/>
        </p:nvSpPr>
        <p:spPr>
          <a:xfrm>
            <a:off x="5010150" y="123825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12" name="直接连接符 12292"/>
          <p:cNvSpPr/>
          <p:nvPr/>
        </p:nvSpPr>
        <p:spPr>
          <a:xfrm>
            <a:off x="2266950" y="123825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13" name="直接连接符 12293"/>
          <p:cNvSpPr/>
          <p:nvPr/>
        </p:nvSpPr>
        <p:spPr>
          <a:xfrm>
            <a:off x="6686550" y="123825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14" name="文本框 12294"/>
          <p:cNvSpPr txBox="1"/>
          <p:nvPr/>
        </p:nvSpPr>
        <p:spPr>
          <a:xfrm>
            <a:off x="955675" y="1404938"/>
            <a:ext cx="9556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TRUE</a:t>
            </a:r>
            <a:endParaRPr lang="en-US" altLang="zh-TW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3015" name="直接连接符 12296"/>
          <p:cNvSpPr/>
          <p:nvPr/>
        </p:nvSpPr>
        <p:spPr>
          <a:xfrm>
            <a:off x="4095750" y="154305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16" name="文本框 12297"/>
          <p:cNvSpPr txBox="1"/>
          <p:nvPr/>
        </p:nvSpPr>
        <p:spPr>
          <a:xfrm>
            <a:off x="2952750" y="1390650"/>
            <a:ext cx="3556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18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Wingdings" panose="05000000000000000000" pitchFamily="2" charset="2"/>
              </a:rPr>
              <a:t></a:t>
            </a:r>
            <a:endParaRPr lang="en-US" altLang="zh-TW" sz="18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3017" name="文本框 12298"/>
          <p:cNvSpPr txBox="1"/>
          <p:nvPr/>
        </p:nvSpPr>
        <p:spPr>
          <a:xfrm>
            <a:off x="5619750" y="1390650"/>
            <a:ext cx="355600" cy="6715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18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Wingdings" panose="05000000000000000000" pitchFamily="2" charset="2"/>
              </a:rPr>
              <a:t></a:t>
            </a:r>
            <a:endParaRPr lang="en-US" altLang="zh-TW" sz="18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endParaRPr lang="en-US" altLang="zh-TW" b="1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43018" name="组合 12304"/>
          <p:cNvGrpSpPr/>
          <p:nvPr/>
        </p:nvGrpSpPr>
        <p:grpSpPr>
          <a:xfrm>
            <a:off x="5808663" y="1404938"/>
            <a:ext cx="2298700" cy="976312"/>
            <a:chOff x="3623" y="1929"/>
            <a:chExt cx="1448" cy="615"/>
          </a:xfrm>
        </p:grpSpPr>
        <p:sp>
          <p:nvSpPr>
            <p:cNvPr id="43019" name="文本框 12295"/>
            <p:cNvSpPr txBox="1"/>
            <p:nvPr/>
          </p:nvSpPr>
          <p:spPr>
            <a:xfrm>
              <a:off x="4358" y="1929"/>
              <a:ext cx="71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 FALSE</a:t>
              </a:r>
              <a:endParaRPr lang="en-US" altLang="zh-TW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3020" name="直接连接符 12299"/>
            <p:cNvSpPr/>
            <p:nvPr/>
          </p:nvSpPr>
          <p:spPr>
            <a:xfrm>
              <a:off x="3626" y="201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1" name="直接连接符 12302"/>
            <p:cNvSpPr/>
            <p:nvPr/>
          </p:nvSpPr>
          <p:spPr>
            <a:xfrm>
              <a:off x="3623" y="2533"/>
              <a:ext cx="115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2" name="直接连接符 12303"/>
            <p:cNvSpPr/>
            <p:nvPr/>
          </p:nvSpPr>
          <p:spPr>
            <a:xfrm flipV="1">
              <a:off x="4778" y="2255"/>
              <a:ext cx="0" cy="2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43023" name="组合 12310"/>
          <p:cNvGrpSpPr/>
          <p:nvPr/>
        </p:nvGrpSpPr>
        <p:grpSpPr>
          <a:xfrm>
            <a:off x="1274763" y="1660525"/>
            <a:ext cx="1833562" cy="838200"/>
            <a:chOff x="1400" y="2545"/>
            <a:chExt cx="1155" cy="528"/>
          </a:xfrm>
        </p:grpSpPr>
        <p:sp>
          <p:nvSpPr>
            <p:cNvPr id="43024" name="直接连接符 12307"/>
            <p:cNvSpPr/>
            <p:nvPr/>
          </p:nvSpPr>
          <p:spPr>
            <a:xfrm flipH="1">
              <a:off x="2552" y="2545"/>
              <a:ext cx="0" cy="52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3025" name="直接连接符 12308"/>
            <p:cNvSpPr/>
            <p:nvPr/>
          </p:nvSpPr>
          <p:spPr>
            <a:xfrm flipH="1">
              <a:off x="1400" y="3062"/>
              <a:ext cx="1155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3026" name="直接连接符 12309"/>
            <p:cNvSpPr/>
            <p:nvPr/>
          </p:nvSpPr>
          <p:spPr>
            <a:xfrm flipH="1" flipV="1">
              <a:off x="1400" y="2784"/>
              <a:ext cx="0" cy="27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sp>
      </p:grpSp>
      <p:sp>
        <p:nvSpPr>
          <p:cNvPr id="43027" name="矩形 12312"/>
          <p:cNvSpPr/>
          <p:nvPr/>
        </p:nvSpPr>
        <p:spPr>
          <a:xfrm>
            <a:off x="1104900" y="0"/>
            <a:ext cx="69913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en-US" altLang="zh-TW" sz="40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Data Structures for Threaded BT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3028" name="矩形 12313"/>
          <p:cNvSpPr/>
          <p:nvPr/>
        </p:nvSpPr>
        <p:spPr>
          <a:xfrm>
            <a:off x="609600" y="27432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typedef struct threaded_tree *threaded_pointer;</a:t>
            </a:r>
            <a:endParaRPr lang="en-US" altLang="zh-TW" sz="2800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typedef struct</a:t>
            </a:r>
            <a:r>
              <a:rPr lang="en-US" altLang="zh-TW" sz="280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threaded_tree {</a:t>
            </a:r>
            <a:endParaRPr lang="en-US" altLang="zh-TW" sz="2800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short int</a:t>
            </a:r>
            <a:r>
              <a:rPr lang="en-US" altLang="zh-TW" sz="280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left_thread;</a:t>
            </a:r>
            <a:endParaRPr lang="en-US" altLang="zh-TW" sz="2800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threaded_pointer left_child;</a:t>
            </a:r>
            <a:endParaRPr lang="en-US" altLang="zh-TW" sz="2800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char data;</a:t>
            </a:r>
            <a:endParaRPr lang="en-US" altLang="zh-TW" sz="2800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threaded_pointer right_child;</a:t>
            </a:r>
            <a:endParaRPr lang="en-US" altLang="zh-TW" sz="2800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short int</a:t>
            </a:r>
            <a:r>
              <a:rPr lang="en-US" altLang="zh-TW" sz="280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right_thread;  };</a:t>
            </a:r>
            <a:endParaRPr lang="en-US" altLang="zh-TW" sz="2800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43029" name="文本框 12314"/>
          <p:cNvSpPr txBox="1"/>
          <p:nvPr/>
        </p:nvSpPr>
        <p:spPr>
          <a:xfrm>
            <a:off x="669925" y="746125"/>
            <a:ext cx="78247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left_thread     left_child       data        right_child    right_thread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3030" name="文本框 12315"/>
          <p:cNvSpPr txBox="1"/>
          <p:nvPr/>
        </p:nvSpPr>
        <p:spPr>
          <a:xfrm>
            <a:off x="5718175" y="2365375"/>
            <a:ext cx="1884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FALSE: child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3031" name="文本框 12316"/>
          <p:cNvSpPr txBox="1"/>
          <p:nvPr/>
        </p:nvSpPr>
        <p:spPr>
          <a:xfrm>
            <a:off x="1184275" y="2479675"/>
            <a:ext cx="19002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TRUE: thread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35842"/>
          <p:cNvSpPr/>
          <p:nvPr/>
        </p:nvSpPr>
        <p:spPr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Level and Depth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graphicFrame>
        <p:nvGraphicFramePr>
          <p:cNvPr id="7170" name="对象 35843"/>
          <p:cNvGraphicFramePr/>
          <p:nvPr/>
        </p:nvGraphicFramePr>
        <p:xfrm>
          <a:off x="3454400" y="2838450"/>
          <a:ext cx="4754563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305300" imgH="3524250" progId="OrgPlusWOPX.4">
                  <p:embed/>
                </p:oleObj>
              </mc:Choice>
              <mc:Fallback>
                <p:oleObj name="" r:id="rId1" imgW="4305300" imgH="3524250" progId="OrgPlusWOPX.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4400" y="2838450"/>
                        <a:ext cx="4754563" cy="285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矩形 35844"/>
          <p:cNvSpPr/>
          <p:nvPr/>
        </p:nvSpPr>
        <p:spPr>
          <a:xfrm>
            <a:off x="8267700" y="1997075"/>
            <a:ext cx="876300" cy="37068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Level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2" name="文本框 35845"/>
          <p:cNvSpPr txBox="1"/>
          <p:nvPr/>
        </p:nvSpPr>
        <p:spPr>
          <a:xfrm>
            <a:off x="936625" y="2243138"/>
            <a:ext cx="2112963" cy="3444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node </a:t>
            </a:r>
            <a:r>
              <a:rPr lang="en-US" altLang="zh-TW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(13)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degree of a node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leaf (terminal)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nonterminal</a:t>
            </a:r>
            <a:endParaRPr lang="en-US" altLang="zh-TW" err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parent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children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sibling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degree of a tree </a:t>
            </a:r>
            <a:r>
              <a:rPr lang="en-US" altLang="zh-TW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(3)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ancestor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level of a node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height of a tree </a:t>
            </a:r>
            <a:r>
              <a:rPr lang="en-US" altLang="zh-TW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(4)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3" name="文本框 35846"/>
          <p:cNvSpPr txBox="1"/>
          <p:nvPr/>
        </p:nvSpPr>
        <p:spPr>
          <a:xfrm>
            <a:off x="524192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 b="1" u="sng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4" name="文本框 35847"/>
          <p:cNvSpPr txBox="1"/>
          <p:nvPr/>
        </p:nvSpPr>
        <p:spPr>
          <a:xfrm>
            <a:off x="3927475" y="3813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b="1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5" name="文本框 35848"/>
          <p:cNvSpPr txBox="1"/>
          <p:nvPr/>
        </p:nvSpPr>
        <p:spPr>
          <a:xfrm>
            <a:off x="50895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2400" b="1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6" name="文本框 35849"/>
          <p:cNvSpPr txBox="1"/>
          <p:nvPr/>
        </p:nvSpPr>
        <p:spPr>
          <a:xfrm>
            <a:off x="663257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 b="1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7" name="文本框 35850"/>
          <p:cNvSpPr txBox="1"/>
          <p:nvPr/>
        </p:nvSpPr>
        <p:spPr>
          <a:xfrm>
            <a:off x="358457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b="1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8" name="文本框 35851"/>
          <p:cNvSpPr txBox="1"/>
          <p:nvPr/>
        </p:nvSpPr>
        <p:spPr>
          <a:xfrm>
            <a:off x="442277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0</a:t>
            </a:r>
            <a:endParaRPr lang="en-US" altLang="zh-TW" sz="2400" b="1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9" name="文本框 35852"/>
          <p:cNvSpPr txBox="1"/>
          <p:nvPr/>
        </p:nvSpPr>
        <p:spPr>
          <a:xfrm>
            <a:off x="5184775" y="4632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0</a:t>
            </a:r>
            <a:endParaRPr lang="en-US" altLang="zh-TW" sz="2400" b="1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80" name="文本框 35853"/>
          <p:cNvSpPr txBox="1"/>
          <p:nvPr/>
        </p:nvSpPr>
        <p:spPr>
          <a:xfrm>
            <a:off x="590867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2400" b="1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81" name="文本框 35854"/>
          <p:cNvSpPr txBox="1"/>
          <p:nvPr/>
        </p:nvSpPr>
        <p:spPr>
          <a:xfrm>
            <a:off x="66516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0</a:t>
            </a:r>
            <a:endParaRPr lang="en-US" altLang="zh-TW" sz="2400" b="1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82" name="文本框 35855"/>
          <p:cNvSpPr txBox="1"/>
          <p:nvPr/>
        </p:nvSpPr>
        <p:spPr>
          <a:xfrm>
            <a:off x="73755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0</a:t>
            </a:r>
            <a:endParaRPr lang="en-US" altLang="zh-TW" sz="2400" b="1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83" name="文本框 35856"/>
          <p:cNvSpPr txBox="1"/>
          <p:nvPr/>
        </p:nvSpPr>
        <p:spPr>
          <a:xfrm>
            <a:off x="318452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0</a:t>
            </a:r>
            <a:endParaRPr lang="en-US" altLang="zh-TW" sz="2400" b="1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84" name="文本框 35857"/>
          <p:cNvSpPr txBox="1"/>
          <p:nvPr/>
        </p:nvSpPr>
        <p:spPr>
          <a:xfrm>
            <a:off x="4003675" y="54324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0</a:t>
            </a:r>
            <a:endParaRPr lang="en-US" altLang="zh-TW" sz="2400" b="1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85" name="文本框 35858"/>
          <p:cNvSpPr txBox="1"/>
          <p:nvPr/>
        </p:nvSpPr>
        <p:spPr>
          <a:xfrm>
            <a:off x="592772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0</a:t>
            </a:r>
            <a:endParaRPr lang="en-US" altLang="zh-TW" sz="2400" b="1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86" name="文本框 35859"/>
          <p:cNvSpPr txBox="1"/>
          <p:nvPr/>
        </p:nvSpPr>
        <p:spPr>
          <a:xfrm>
            <a:off x="609917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87" name="文本框 35860"/>
          <p:cNvSpPr txBox="1"/>
          <p:nvPr/>
        </p:nvSpPr>
        <p:spPr>
          <a:xfrm>
            <a:off x="47847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88" name="文本框 35861"/>
          <p:cNvSpPr txBox="1"/>
          <p:nvPr/>
        </p:nvSpPr>
        <p:spPr>
          <a:xfrm>
            <a:off x="58896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89" name="文本框 35862"/>
          <p:cNvSpPr txBox="1"/>
          <p:nvPr/>
        </p:nvSpPr>
        <p:spPr>
          <a:xfrm>
            <a:off x="7470775" y="37560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90" name="文本框 35863"/>
          <p:cNvSpPr txBox="1"/>
          <p:nvPr/>
        </p:nvSpPr>
        <p:spPr>
          <a:xfrm>
            <a:off x="425132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91" name="文本框 35864"/>
          <p:cNvSpPr txBox="1"/>
          <p:nvPr/>
        </p:nvSpPr>
        <p:spPr>
          <a:xfrm>
            <a:off x="501332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92" name="文本框 35865"/>
          <p:cNvSpPr txBox="1"/>
          <p:nvPr/>
        </p:nvSpPr>
        <p:spPr>
          <a:xfrm>
            <a:off x="5794375" y="4556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93" name="文本框 35866"/>
          <p:cNvSpPr txBox="1"/>
          <p:nvPr/>
        </p:nvSpPr>
        <p:spPr>
          <a:xfrm>
            <a:off x="64992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94" name="文本框 35867"/>
          <p:cNvSpPr txBox="1"/>
          <p:nvPr/>
        </p:nvSpPr>
        <p:spPr>
          <a:xfrm>
            <a:off x="7223125" y="4594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95" name="文本框 35868"/>
          <p:cNvSpPr txBox="1"/>
          <p:nvPr/>
        </p:nvSpPr>
        <p:spPr>
          <a:xfrm>
            <a:off x="8118475" y="4556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96" name="文本框 35869"/>
          <p:cNvSpPr txBox="1"/>
          <p:nvPr/>
        </p:nvSpPr>
        <p:spPr>
          <a:xfrm>
            <a:off x="377507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4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97" name="文本框 35870"/>
          <p:cNvSpPr txBox="1"/>
          <p:nvPr/>
        </p:nvSpPr>
        <p:spPr>
          <a:xfrm>
            <a:off x="4651375" y="5394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4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98" name="文本框 35871"/>
          <p:cNvSpPr txBox="1"/>
          <p:nvPr/>
        </p:nvSpPr>
        <p:spPr>
          <a:xfrm>
            <a:off x="6594475" y="5375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4</a:t>
            </a:r>
            <a:endParaRPr lang="en-US" altLang="zh-TW" sz="2400" b="1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99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7200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矩形 66561"/>
          <p:cNvSpPr/>
          <p:nvPr/>
        </p:nvSpPr>
        <p:spPr>
          <a:xfrm>
            <a:off x="271463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36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Memory Representation of A Threaded BT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44034" name="组合 66562"/>
          <p:cNvGrpSpPr/>
          <p:nvPr/>
        </p:nvGrpSpPr>
        <p:grpSpPr>
          <a:xfrm>
            <a:off x="3948113" y="1976438"/>
            <a:ext cx="2022475" cy="434975"/>
            <a:chOff x="2524" y="1245"/>
            <a:chExt cx="1274" cy="274"/>
          </a:xfrm>
        </p:grpSpPr>
        <p:sp>
          <p:nvSpPr>
            <p:cNvPr id="44035" name="矩形 66563"/>
            <p:cNvSpPr/>
            <p:nvPr/>
          </p:nvSpPr>
          <p:spPr>
            <a:xfrm>
              <a:off x="2524" y="1249"/>
              <a:ext cx="1274" cy="27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4036" name="直接连接符 66564"/>
            <p:cNvSpPr/>
            <p:nvPr/>
          </p:nvSpPr>
          <p:spPr>
            <a:xfrm>
              <a:off x="2760" y="1253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37" name="直接连接符 66565"/>
            <p:cNvSpPr/>
            <p:nvPr/>
          </p:nvSpPr>
          <p:spPr>
            <a:xfrm>
              <a:off x="3570" y="1253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38" name="直接连接符 66566"/>
            <p:cNvSpPr/>
            <p:nvPr/>
          </p:nvSpPr>
          <p:spPr>
            <a:xfrm>
              <a:off x="2985" y="1245"/>
              <a:ext cx="0" cy="27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39" name="直接连接符 66567"/>
            <p:cNvSpPr/>
            <p:nvPr/>
          </p:nvSpPr>
          <p:spPr>
            <a:xfrm>
              <a:off x="3352" y="1245"/>
              <a:ext cx="0" cy="2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44040" name="矩形 66568"/>
          <p:cNvSpPr/>
          <p:nvPr/>
        </p:nvSpPr>
        <p:spPr>
          <a:xfrm>
            <a:off x="3981450" y="2008188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41" name="矩形 66569"/>
          <p:cNvSpPr/>
          <p:nvPr/>
        </p:nvSpPr>
        <p:spPr>
          <a:xfrm>
            <a:off x="5645150" y="2017713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42" name="矩形 66570"/>
          <p:cNvSpPr/>
          <p:nvPr/>
        </p:nvSpPr>
        <p:spPr>
          <a:xfrm>
            <a:off x="4767263" y="1973263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--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44043" name="组合 66571"/>
          <p:cNvGrpSpPr/>
          <p:nvPr/>
        </p:nvGrpSpPr>
        <p:grpSpPr>
          <a:xfrm>
            <a:off x="3957638" y="2865438"/>
            <a:ext cx="2022475" cy="434975"/>
            <a:chOff x="2530" y="1805"/>
            <a:chExt cx="1274" cy="274"/>
          </a:xfrm>
        </p:grpSpPr>
        <p:sp>
          <p:nvSpPr>
            <p:cNvPr id="44044" name="矩形 66572"/>
            <p:cNvSpPr/>
            <p:nvPr/>
          </p:nvSpPr>
          <p:spPr>
            <a:xfrm>
              <a:off x="2530" y="1809"/>
              <a:ext cx="1274" cy="27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4045" name="直接连接符 66573"/>
            <p:cNvSpPr/>
            <p:nvPr/>
          </p:nvSpPr>
          <p:spPr>
            <a:xfrm>
              <a:off x="2766" y="1813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46" name="直接连接符 66574"/>
            <p:cNvSpPr/>
            <p:nvPr/>
          </p:nvSpPr>
          <p:spPr>
            <a:xfrm>
              <a:off x="3576" y="1813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47" name="直接连接符 66575"/>
            <p:cNvSpPr/>
            <p:nvPr/>
          </p:nvSpPr>
          <p:spPr>
            <a:xfrm>
              <a:off x="2991" y="1805"/>
              <a:ext cx="0" cy="27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48" name="直接连接符 66576"/>
            <p:cNvSpPr/>
            <p:nvPr/>
          </p:nvSpPr>
          <p:spPr>
            <a:xfrm>
              <a:off x="3358" y="1805"/>
              <a:ext cx="0" cy="2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44049" name="矩形 66577"/>
          <p:cNvSpPr/>
          <p:nvPr/>
        </p:nvSpPr>
        <p:spPr>
          <a:xfrm>
            <a:off x="3990975" y="2897188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50" name="矩形 66578"/>
          <p:cNvSpPr/>
          <p:nvPr/>
        </p:nvSpPr>
        <p:spPr>
          <a:xfrm>
            <a:off x="5654675" y="2906713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51" name="矩形 66579"/>
          <p:cNvSpPr/>
          <p:nvPr/>
        </p:nvSpPr>
        <p:spPr>
          <a:xfrm>
            <a:off x="4776788" y="2862263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44052" name="组合 66580"/>
          <p:cNvGrpSpPr/>
          <p:nvPr/>
        </p:nvGrpSpPr>
        <p:grpSpPr>
          <a:xfrm>
            <a:off x="6218238" y="3652838"/>
            <a:ext cx="2022475" cy="434975"/>
            <a:chOff x="3954" y="2301"/>
            <a:chExt cx="1274" cy="274"/>
          </a:xfrm>
        </p:grpSpPr>
        <p:sp>
          <p:nvSpPr>
            <p:cNvPr id="44053" name="矩形 66581"/>
            <p:cNvSpPr/>
            <p:nvPr/>
          </p:nvSpPr>
          <p:spPr>
            <a:xfrm>
              <a:off x="3954" y="2305"/>
              <a:ext cx="1274" cy="27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4054" name="直接连接符 66582"/>
            <p:cNvSpPr/>
            <p:nvPr/>
          </p:nvSpPr>
          <p:spPr>
            <a:xfrm>
              <a:off x="4190" y="2309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55" name="直接连接符 66583"/>
            <p:cNvSpPr/>
            <p:nvPr/>
          </p:nvSpPr>
          <p:spPr>
            <a:xfrm>
              <a:off x="5000" y="2309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56" name="直接连接符 66584"/>
            <p:cNvSpPr/>
            <p:nvPr/>
          </p:nvSpPr>
          <p:spPr>
            <a:xfrm>
              <a:off x="4415" y="2301"/>
              <a:ext cx="0" cy="27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57" name="直接连接符 66585"/>
            <p:cNvSpPr/>
            <p:nvPr/>
          </p:nvSpPr>
          <p:spPr>
            <a:xfrm>
              <a:off x="4782" y="2301"/>
              <a:ext cx="0" cy="2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44058" name="矩形 66586"/>
          <p:cNvSpPr/>
          <p:nvPr/>
        </p:nvSpPr>
        <p:spPr>
          <a:xfrm>
            <a:off x="6251575" y="3684588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59" name="矩形 66587"/>
          <p:cNvSpPr/>
          <p:nvPr/>
        </p:nvSpPr>
        <p:spPr>
          <a:xfrm>
            <a:off x="7915275" y="3694113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60" name="矩形 66588"/>
          <p:cNvSpPr/>
          <p:nvPr/>
        </p:nvSpPr>
        <p:spPr>
          <a:xfrm>
            <a:off x="7037388" y="3649663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44061" name="组合 66589"/>
          <p:cNvGrpSpPr/>
          <p:nvPr/>
        </p:nvGrpSpPr>
        <p:grpSpPr>
          <a:xfrm>
            <a:off x="1611313" y="3663950"/>
            <a:ext cx="2022475" cy="434975"/>
            <a:chOff x="1052" y="2308"/>
            <a:chExt cx="1274" cy="274"/>
          </a:xfrm>
        </p:grpSpPr>
        <p:sp>
          <p:nvSpPr>
            <p:cNvPr id="44062" name="矩形 66590"/>
            <p:cNvSpPr/>
            <p:nvPr/>
          </p:nvSpPr>
          <p:spPr>
            <a:xfrm>
              <a:off x="1052" y="2312"/>
              <a:ext cx="1274" cy="27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4063" name="直接连接符 66591"/>
            <p:cNvSpPr/>
            <p:nvPr/>
          </p:nvSpPr>
          <p:spPr>
            <a:xfrm>
              <a:off x="1288" y="2316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64" name="直接连接符 66592"/>
            <p:cNvSpPr/>
            <p:nvPr/>
          </p:nvSpPr>
          <p:spPr>
            <a:xfrm>
              <a:off x="2098" y="2316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65" name="直接连接符 66593"/>
            <p:cNvSpPr/>
            <p:nvPr/>
          </p:nvSpPr>
          <p:spPr>
            <a:xfrm>
              <a:off x="1513" y="2308"/>
              <a:ext cx="0" cy="27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66" name="直接连接符 66594"/>
            <p:cNvSpPr/>
            <p:nvPr/>
          </p:nvSpPr>
          <p:spPr>
            <a:xfrm>
              <a:off x="1880" y="2308"/>
              <a:ext cx="0" cy="2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44067" name="矩形 66595"/>
          <p:cNvSpPr/>
          <p:nvPr/>
        </p:nvSpPr>
        <p:spPr>
          <a:xfrm>
            <a:off x="1644650" y="36957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68" name="矩形 66596"/>
          <p:cNvSpPr/>
          <p:nvPr/>
        </p:nvSpPr>
        <p:spPr>
          <a:xfrm>
            <a:off x="3308350" y="370522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69" name="矩形 66597"/>
          <p:cNvSpPr/>
          <p:nvPr/>
        </p:nvSpPr>
        <p:spPr>
          <a:xfrm>
            <a:off x="2430463" y="366077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44070" name="组合 66598"/>
          <p:cNvGrpSpPr/>
          <p:nvPr/>
        </p:nvGrpSpPr>
        <p:grpSpPr>
          <a:xfrm>
            <a:off x="2732088" y="4497388"/>
            <a:ext cx="2022475" cy="434975"/>
            <a:chOff x="1758" y="2833"/>
            <a:chExt cx="1274" cy="274"/>
          </a:xfrm>
        </p:grpSpPr>
        <p:sp>
          <p:nvSpPr>
            <p:cNvPr id="44071" name="矩形 66599"/>
            <p:cNvSpPr/>
            <p:nvPr/>
          </p:nvSpPr>
          <p:spPr>
            <a:xfrm>
              <a:off x="1758" y="2837"/>
              <a:ext cx="1274" cy="27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4072" name="直接连接符 66600"/>
            <p:cNvSpPr/>
            <p:nvPr/>
          </p:nvSpPr>
          <p:spPr>
            <a:xfrm>
              <a:off x="1994" y="2841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73" name="直接连接符 66601"/>
            <p:cNvSpPr/>
            <p:nvPr/>
          </p:nvSpPr>
          <p:spPr>
            <a:xfrm>
              <a:off x="2804" y="2841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74" name="直接连接符 66602"/>
            <p:cNvSpPr/>
            <p:nvPr/>
          </p:nvSpPr>
          <p:spPr>
            <a:xfrm>
              <a:off x="2219" y="2833"/>
              <a:ext cx="0" cy="27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75" name="直接连接符 66603"/>
            <p:cNvSpPr/>
            <p:nvPr/>
          </p:nvSpPr>
          <p:spPr>
            <a:xfrm>
              <a:off x="2586" y="2833"/>
              <a:ext cx="0" cy="2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44076" name="矩形 66604"/>
          <p:cNvSpPr/>
          <p:nvPr/>
        </p:nvSpPr>
        <p:spPr>
          <a:xfrm>
            <a:off x="2765425" y="45291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77" name="矩形 66605"/>
          <p:cNvSpPr/>
          <p:nvPr/>
        </p:nvSpPr>
        <p:spPr>
          <a:xfrm>
            <a:off x="4429125" y="4538663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78" name="矩形 66606"/>
          <p:cNvSpPr/>
          <p:nvPr/>
        </p:nvSpPr>
        <p:spPr>
          <a:xfrm>
            <a:off x="3551238" y="4494213"/>
            <a:ext cx="369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44079" name="组合 66607"/>
          <p:cNvGrpSpPr/>
          <p:nvPr/>
        </p:nvGrpSpPr>
        <p:grpSpPr>
          <a:xfrm>
            <a:off x="5076825" y="4486275"/>
            <a:ext cx="2022475" cy="434975"/>
            <a:chOff x="3235" y="2826"/>
            <a:chExt cx="1274" cy="274"/>
          </a:xfrm>
        </p:grpSpPr>
        <p:sp>
          <p:nvSpPr>
            <p:cNvPr id="44080" name="矩形 66608"/>
            <p:cNvSpPr/>
            <p:nvPr/>
          </p:nvSpPr>
          <p:spPr>
            <a:xfrm>
              <a:off x="3235" y="2830"/>
              <a:ext cx="1274" cy="27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4081" name="直接连接符 66609"/>
            <p:cNvSpPr/>
            <p:nvPr/>
          </p:nvSpPr>
          <p:spPr>
            <a:xfrm>
              <a:off x="3471" y="2834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82" name="直接连接符 66610"/>
            <p:cNvSpPr/>
            <p:nvPr/>
          </p:nvSpPr>
          <p:spPr>
            <a:xfrm>
              <a:off x="4281" y="2834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83" name="直接连接符 66611"/>
            <p:cNvSpPr/>
            <p:nvPr/>
          </p:nvSpPr>
          <p:spPr>
            <a:xfrm>
              <a:off x="3696" y="2826"/>
              <a:ext cx="0" cy="27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84" name="直接连接符 66612"/>
            <p:cNvSpPr/>
            <p:nvPr/>
          </p:nvSpPr>
          <p:spPr>
            <a:xfrm>
              <a:off x="4063" y="2826"/>
              <a:ext cx="0" cy="2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44085" name="矩形 66613"/>
          <p:cNvSpPr/>
          <p:nvPr/>
        </p:nvSpPr>
        <p:spPr>
          <a:xfrm>
            <a:off x="5110163" y="4518025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86" name="矩形 66614"/>
          <p:cNvSpPr/>
          <p:nvPr/>
        </p:nvSpPr>
        <p:spPr>
          <a:xfrm>
            <a:off x="6773863" y="452755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87" name="矩形 66615"/>
          <p:cNvSpPr/>
          <p:nvPr/>
        </p:nvSpPr>
        <p:spPr>
          <a:xfrm>
            <a:off x="5895975" y="44831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44088" name="组合 66616"/>
          <p:cNvGrpSpPr/>
          <p:nvPr/>
        </p:nvGrpSpPr>
        <p:grpSpPr>
          <a:xfrm>
            <a:off x="7386638" y="4462463"/>
            <a:ext cx="2022475" cy="434975"/>
            <a:chOff x="4690" y="2811"/>
            <a:chExt cx="1274" cy="274"/>
          </a:xfrm>
        </p:grpSpPr>
        <p:sp>
          <p:nvSpPr>
            <p:cNvPr id="44089" name="矩形 66617"/>
            <p:cNvSpPr/>
            <p:nvPr/>
          </p:nvSpPr>
          <p:spPr>
            <a:xfrm>
              <a:off x="4690" y="2815"/>
              <a:ext cx="1274" cy="27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4090" name="直接连接符 66618"/>
            <p:cNvSpPr/>
            <p:nvPr/>
          </p:nvSpPr>
          <p:spPr>
            <a:xfrm>
              <a:off x="4926" y="2819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91" name="直接连接符 66619"/>
            <p:cNvSpPr/>
            <p:nvPr/>
          </p:nvSpPr>
          <p:spPr>
            <a:xfrm>
              <a:off x="5736" y="2819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92" name="直接连接符 66620"/>
            <p:cNvSpPr/>
            <p:nvPr/>
          </p:nvSpPr>
          <p:spPr>
            <a:xfrm>
              <a:off x="5151" y="2811"/>
              <a:ext cx="0" cy="27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93" name="直接连接符 66621"/>
            <p:cNvSpPr/>
            <p:nvPr/>
          </p:nvSpPr>
          <p:spPr>
            <a:xfrm>
              <a:off x="5518" y="2811"/>
              <a:ext cx="0" cy="2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44094" name="矩形 66622"/>
          <p:cNvSpPr/>
          <p:nvPr/>
        </p:nvSpPr>
        <p:spPr>
          <a:xfrm>
            <a:off x="7419975" y="4494213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95" name="矩形 66623"/>
          <p:cNvSpPr/>
          <p:nvPr/>
        </p:nvSpPr>
        <p:spPr>
          <a:xfrm>
            <a:off x="9083675" y="45037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096" name="矩形 66624"/>
          <p:cNvSpPr/>
          <p:nvPr/>
        </p:nvSpPr>
        <p:spPr>
          <a:xfrm>
            <a:off x="8205788" y="4459288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G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44097" name="组合 66625"/>
          <p:cNvGrpSpPr/>
          <p:nvPr/>
        </p:nvGrpSpPr>
        <p:grpSpPr>
          <a:xfrm>
            <a:off x="446088" y="4498975"/>
            <a:ext cx="2022475" cy="434975"/>
            <a:chOff x="318" y="2834"/>
            <a:chExt cx="1274" cy="274"/>
          </a:xfrm>
        </p:grpSpPr>
        <p:sp>
          <p:nvSpPr>
            <p:cNvPr id="44098" name="矩形 66626"/>
            <p:cNvSpPr/>
            <p:nvPr/>
          </p:nvSpPr>
          <p:spPr>
            <a:xfrm>
              <a:off x="318" y="2838"/>
              <a:ext cx="1274" cy="27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4099" name="直接连接符 66627"/>
            <p:cNvSpPr/>
            <p:nvPr/>
          </p:nvSpPr>
          <p:spPr>
            <a:xfrm>
              <a:off x="554" y="2842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00" name="直接连接符 66628"/>
            <p:cNvSpPr/>
            <p:nvPr/>
          </p:nvSpPr>
          <p:spPr>
            <a:xfrm>
              <a:off x="1364" y="2842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01" name="直接连接符 66629"/>
            <p:cNvSpPr/>
            <p:nvPr/>
          </p:nvSpPr>
          <p:spPr>
            <a:xfrm>
              <a:off x="779" y="2834"/>
              <a:ext cx="0" cy="27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02" name="直接连接符 66630"/>
            <p:cNvSpPr/>
            <p:nvPr/>
          </p:nvSpPr>
          <p:spPr>
            <a:xfrm>
              <a:off x="1146" y="2834"/>
              <a:ext cx="0" cy="2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44103" name="矩形 66631"/>
          <p:cNvSpPr/>
          <p:nvPr/>
        </p:nvSpPr>
        <p:spPr>
          <a:xfrm>
            <a:off x="479425" y="453072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104" name="矩形 66632"/>
          <p:cNvSpPr/>
          <p:nvPr/>
        </p:nvSpPr>
        <p:spPr>
          <a:xfrm>
            <a:off x="2143125" y="454025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105" name="矩形 66633"/>
          <p:cNvSpPr/>
          <p:nvPr/>
        </p:nvSpPr>
        <p:spPr>
          <a:xfrm>
            <a:off x="1265238" y="4495800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44106" name="组合 66634"/>
          <p:cNvGrpSpPr/>
          <p:nvPr/>
        </p:nvGrpSpPr>
        <p:grpSpPr>
          <a:xfrm>
            <a:off x="2506663" y="5413375"/>
            <a:ext cx="2022475" cy="434975"/>
            <a:chOff x="1616" y="3410"/>
            <a:chExt cx="1274" cy="274"/>
          </a:xfrm>
        </p:grpSpPr>
        <p:sp>
          <p:nvSpPr>
            <p:cNvPr id="44107" name="矩形 66635"/>
            <p:cNvSpPr/>
            <p:nvPr/>
          </p:nvSpPr>
          <p:spPr>
            <a:xfrm>
              <a:off x="1616" y="3414"/>
              <a:ext cx="1274" cy="27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4108" name="直接连接符 66636"/>
            <p:cNvSpPr/>
            <p:nvPr/>
          </p:nvSpPr>
          <p:spPr>
            <a:xfrm>
              <a:off x="1852" y="3418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09" name="直接连接符 66637"/>
            <p:cNvSpPr/>
            <p:nvPr/>
          </p:nvSpPr>
          <p:spPr>
            <a:xfrm>
              <a:off x="2662" y="3418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10" name="直接连接符 66638"/>
            <p:cNvSpPr/>
            <p:nvPr/>
          </p:nvSpPr>
          <p:spPr>
            <a:xfrm>
              <a:off x="2077" y="3410"/>
              <a:ext cx="0" cy="27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11" name="直接连接符 66639"/>
            <p:cNvSpPr/>
            <p:nvPr/>
          </p:nvSpPr>
          <p:spPr>
            <a:xfrm>
              <a:off x="2444" y="3410"/>
              <a:ext cx="0" cy="2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44112" name="矩形 66640"/>
          <p:cNvSpPr/>
          <p:nvPr/>
        </p:nvSpPr>
        <p:spPr>
          <a:xfrm>
            <a:off x="2540000" y="5445125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113" name="矩形 66641"/>
          <p:cNvSpPr/>
          <p:nvPr/>
        </p:nvSpPr>
        <p:spPr>
          <a:xfrm>
            <a:off x="4203700" y="545465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114" name="矩形 66642"/>
          <p:cNvSpPr/>
          <p:nvPr/>
        </p:nvSpPr>
        <p:spPr>
          <a:xfrm>
            <a:off x="3409950" y="54102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44115" name="组合 66643"/>
          <p:cNvGrpSpPr/>
          <p:nvPr/>
        </p:nvGrpSpPr>
        <p:grpSpPr>
          <a:xfrm>
            <a:off x="65088" y="5414963"/>
            <a:ext cx="2022475" cy="434975"/>
            <a:chOff x="78" y="3411"/>
            <a:chExt cx="1274" cy="274"/>
          </a:xfrm>
        </p:grpSpPr>
        <p:sp>
          <p:nvSpPr>
            <p:cNvPr id="44116" name="矩形 66644"/>
            <p:cNvSpPr/>
            <p:nvPr/>
          </p:nvSpPr>
          <p:spPr>
            <a:xfrm>
              <a:off x="78" y="3415"/>
              <a:ext cx="1274" cy="27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44117" name="直接连接符 66645"/>
            <p:cNvSpPr/>
            <p:nvPr/>
          </p:nvSpPr>
          <p:spPr>
            <a:xfrm>
              <a:off x="314" y="3419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18" name="直接连接符 66646"/>
            <p:cNvSpPr/>
            <p:nvPr/>
          </p:nvSpPr>
          <p:spPr>
            <a:xfrm>
              <a:off x="1124" y="3419"/>
              <a:ext cx="0" cy="2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19" name="直接连接符 66647"/>
            <p:cNvSpPr/>
            <p:nvPr/>
          </p:nvSpPr>
          <p:spPr>
            <a:xfrm>
              <a:off x="539" y="3411"/>
              <a:ext cx="0" cy="27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20" name="直接连接符 66648"/>
            <p:cNvSpPr/>
            <p:nvPr/>
          </p:nvSpPr>
          <p:spPr>
            <a:xfrm>
              <a:off x="906" y="3411"/>
              <a:ext cx="0" cy="2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44121" name="矩形 66649"/>
          <p:cNvSpPr/>
          <p:nvPr/>
        </p:nvSpPr>
        <p:spPr>
          <a:xfrm>
            <a:off x="98425" y="5446713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122" name="矩形 66650"/>
          <p:cNvSpPr/>
          <p:nvPr/>
        </p:nvSpPr>
        <p:spPr>
          <a:xfrm>
            <a:off x="1774825" y="545465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123" name="矩形 66651"/>
          <p:cNvSpPr/>
          <p:nvPr/>
        </p:nvSpPr>
        <p:spPr>
          <a:xfrm>
            <a:off x="884238" y="5411788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124" name="直接连接符 66652"/>
          <p:cNvSpPr/>
          <p:nvPr/>
        </p:nvSpPr>
        <p:spPr>
          <a:xfrm flipH="1">
            <a:off x="3240088" y="3095625"/>
            <a:ext cx="1249362" cy="5365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4125" name="直接连接符 66653"/>
          <p:cNvSpPr/>
          <p:nvPr/>
        </p:nvSpPr>
        <p:spPr>
          <a:xfrm>
            <a:off x="5453063" y="3106738"/>
            <a:ext cx="1322387" cy="5127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4126" name="直接连接符 66654"/>
          <p:cNvSpPr/>
          <p:nvPr/>
        </p:nvSpPr>
        <p:spPr>
          <a:xfrm flipH="1">
            <a:off x="1512888" y="3929063"/>
            <a:ext cx="642937" cy="5365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4127" name="直接连接符 66655"/>
          <p:cNvSpPr/>
          <p:nvPr/>
        </p:nvSpPr>
        <p:spPr>
          <a:xfrm>
            <a:off x="3097213" y="3929063"/>
            <a:ext cx="619125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4128" name="直接连接符 66656"/>
          <p:cNvSpPr/>
          <p:nvPr/>
        </p:nvSpPr>
        <p:spPr>
          <a:xfrm flipH="1">
            <a:off x="6143625" y="3917950"/>
            <a:ext cx="631825" cy="5349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4129" name="直接连接符 66657"/>
          <p:cNvSpPr/>
          <p:nvPr/>
        </p:nvSpPr>
        <p:spPr>
          <a:xfrm>
            <a:off x="7715250" y="3941763"/>
            <a:ext cx="655638" cy="5000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4130" name="直接连接符 66658"/>
          <p:cNvSpPr/>
          <p:nvPr/>
        </p:nvSpPr>
        <p:spPr>
          <a:xfrm flipH="1">
            <a:off x="465138" y="4799013"/>
            <a:ext cx="547687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4131" name="直接连接符 66659"/>
          <p:cNvSpPr/>
          <p:nvPr/>
        </p:nvSpPr>
        <p:spPr>
          <a:xfrm>
            <a:off x="1954213" y="4786313"/>
            <a:ext cx="1035050" cy="5953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4132" name="直接连接符 66660"/>
          <p:cNvSpPr/>
          <p:nvPr/>
        </p:nvSpPr>
        <p:spPr>
          <a:xfrm>
            <a:off x="1560513" y="561975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33" name="直接连接符 66661"/>
          <p:cNvSpPr/>
          <p:nvPr/>
        </p:nvSpPr>
        <p:spPr>
          <a:xfrm>
            <a:off x="1560513" y="6024563"/>
            <a:ext cx="6191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34" name="直接连接符 66662"/>
          <p:cNvSpPr/>
          <p:nvPr/>
        </p:nvSpPr>
        <p:spPr>
          <a:xfrm flipH="1" flipV="1">
            <a:off x="2203450" y="5334000"/>
            <a:ext cx="1588" cy="669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35" name="直接连接符 66663"/>
          <p:cNvSpPr/>
          <p:nvPr/>
        </p:nvSpPr>
        <p:spPr>
          <a:xfrm>
            <a:off x="1597025" y="4989513"/>
            <a:ext cx="606425" cy="344487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</p:spPr>
      </p:sp>
      <p:sp>
        <p:nvSpPr>
          <p:cNvPr id="44136" name="直接连接符 66664"/>
          <p:cNvSpPr/>
          <p:nvPr/>
        </p:nvSpPr>
        <p:spPr>
          <a:xfrm>
            <a:off x="3073400" y="5680075"/>
            <a:ext cx="0" cy="3333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37" name="直接连接符 66665"/>
          <p:cNvSpPr/>
          <p:nvPr/>
        </p:nvSpPr>
        <p:spPr>
          <a:xfrm>
            <a:off x="2322513" y="6024563"/>
            <a:ext cx="739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38" name="直接连接符 66666"/>
          <p:cNvSpPr/>
          <p:nvPr/>
        </p:nvSpPr>
        <p:spPr>
          <a:xfrm>
            <a:off x="2322513" y="5048250"/>
            <a:ext cx="0" cy="976313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</p:spPr>
      </p:sp>
      <p:sp>
        <p:nvSpPr>
          <p:cNvPr id="44139" name="直接连接符 66667"/>
          <p:cNvSpPr/>
          <p:nvPr/>
        </p:nvSpPr>
        <p:spPr>
          <a:xfrm>
            <a:off x="2524125" y="4179888"/>
            <a:ext cx="1588" cy="1071562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</p:spPr>
      </p:sp>
      <p:sp>
        <p:nvSpPr>
          <p:cNvPr id="44140" name="直接连接符 66668"/>
          <p:cNvSpPr/>
          <p:nvPr/>
        </p:nvSpPr>
        <p:spPr>
          <a:xfrm>
            <a:off x="2525713" y="5238750"/>
            <a:ext cx="217805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41" name="直接连接符 66669"/>
          <p:cNvSpPr/>
          <p:nvPr/>
        </p:nvSpPr>
        <p:spPr>
          <a:xfrm>
            <a:off x="4703763" y="5251450"/>
            <a:ext cx="0" cy="785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42" name="直接连接符 66670"/>
          <p:cNvSpPr/>
          <p:nvPr/>
        </p:nvSpPr>
        <p:spPr>
          <a:xfrm>
            <a:off x="3989388" y="6037263"/>
            <a:ext cx="7032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43" name="直接连接符 66671"/>
          <p:cNvSpPr/>
          <p:nvPr/>
        </p:nvSpPr>
        <p:spPr>
          <a:xfrm>
            <a:off x="3989388" y="5680075"/>
            <a:ext cx="0" cy="3333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44" name="直接连接符 66672"/>
          <p:cNvSpPr/>
          <p:nvPr/>
        </p:nvSpPr>
        <p:spPr>
          <a:xfrm>
            <a:off x="3275013" y="4762500"/>
            <a:ext cx="12700" cy="3460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45" name="直接连接符 66673"/>
          <p:cNvSpPr/>
          <p:nvPr/>
        </p:nvSpPr>
        <p:spPr>
          <a:xfrm>
            <a:off x="2644775" y="5119688"/>
            <a:ext cx="6191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46" name="直接连接符 66674"/>
          <p:cNvSpPr/>
          <p:nvPr/>
        </p:nvSpPr>
        <p:spPr>
          <a:xfrm>
            <a:off x="2644775" y="4179888"/>
            <a:ext cx="0" cy="939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</p:spPr>
      </p:sp>
      <p:sp>
        <p:nvSpPr>
          <p:cNvPr id="44147" name="直接连接符 66675"/>
          <p:cNvSpPr/>
          <p:nvPr/>
        </p:nvSpPr>
        <p:spPr>
          <a:xfrm>
            <a:off x="5592763" y="4711700"/>
            <a:ext cx="12700" cy="3460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48" name="直接连接符 66676"/>
          <p:cNvSpPr/>
          <p:nvPr/>
        </p:nvSpPr>
        <p:spPr>
          <a:xfrm>
            <a:off x="4962525" y="5068888"/>
            <a:ext cx="6191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49" name="直接连接符 66677"/>
          <p:cNvSpPr/>
          <p:nvPr/>
        </p:nvSpPr>
        <p:spPr>
          <a:xfrm flipH="1">
            <a:off x="4962525" y="3368675"/>
            <a:ext cx="4763" cy="1700213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</p:spPr>
      </p:sp>
      <p:sp>
        <p:nvSpPr>
          <p:cNvPr id="44150" name="直接连接符 66678"/>
          <p:cNvSpPr/>
          <p:nvPr/>
        </p:nvSpPr>
        <p:spPr>
          <a:xfrm>
            <a:off x="7915275" y="4676775"/>
            <a:ext cx="12700" cy="3460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51" name="直接连接符 66679"/>
          <p:cNvSpPr/>
          <p:nvPr/>
        </p:nvSpPr>
        <p:spPr>
          <a:xfrm>
            <a:off x="7296150" y="5033963"/>
            <a:ext cx="6191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52" name="直接连接符 66680"/>
          <p:cNvSpPr/>
          <p:nvPr/>
        </p:nvSpPr>
        <p:spPr>
          <a:xfrm flipH="1">
            <a:off x="7285038" y="4143375"/>
            <a:ext cx="1587" cy="890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</p:spPr>
      </p:sp>
      <p:sp>
        <p:nvSpPr>
          <p:cNvPr id="44153" name="直接连接符 66681"/>
          <p:cNvSpPr/>
          <p:nvPr/>
        </p:nvSpPr>
        <p:spPr>
          <a:xfrm>
            <a:off x="630238" y="5653088"/>
            <a:ext cx="12700" cy="346075"/>
          </a:xfrm>
          <a:prstGeom prst="line">
            <a:avLst/>
          </a:prstGeom>
          <a:ln w="12700" cap="flat" cmpd="sng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54" name="直接连接符 66682"/>
          <p:cNvSpPr/>
          <p:nvPr/>
        </p:nvSpPr>
        <p:spPr>
          <a:xfrm>
            <a:off x="0" y="6010275"/>
            <a:ext cx="619125" cy="0"/>
          </a:xfrm>
          <a:prstGeom prst="line">
            <a:avLst/>
          </a:prstGeom>
          <a:ln w="12700" cap="flat" cmpd="sng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55" name="直接连接符 66683"/>
          <p:cNvSpPr/>
          <p:nvPr/>
        </p:nvSpPr>
        <p:spPr>
          <a:xfrm flipH="1">
            <a:off x="0" y="3381375"/>
            <a:ext cx="25400" cy="2628900"/>
          </a:xfrm>
          <a:prstGeom prst="line">
            <a:avLst/>
          </a:prstGeom>
          <a:ln w="12700" cap="flat" cmpd="sng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56" name="直接连接符 66684"/>
          <p:cNvSpPr/>
          <p:nvPr/>
        </p:nvSpPr>
        <p:spPr>
          <a:xfrm flipV="1">
            <a:off x="12700" y="2357438"/>
            <a:ext cx="3870325" cy="1011237"/>
          </a:xfrm>
          <a:prstGeom prst="line">
            <a:avLst/>
          </a:prstGeom>
          <a:ln w="12700" cap="flat" cmpd="sng">
            <a:solidFill>
              <a:srgbClr val="CC3300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4157" name="直接连接符 66685"/>
          <p:cNvSpPr/>
          <p:nvPr/>
        </p:nvSpPr>
        <p:spPr>
          <a:xfrm>
            <a:off x="4848225" y="3381375"/>
            <a:ext cx="7938" cy="1676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</p:spPr>
      </p:sp>
      <p:sp>
        <p:nvSpPr>
          <p:cNvPr id="44158" name="直接连接符 66686"/>
          <p:cNvSpPr/>
          <p:nvPr/>
        </p:nvSpPr>
        <p:spPr>
          <a:xfrm>
            <a:off x="4224338" y="5057775"/>
            <a:ext cx="611187" cy="31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59" name="直接连接符 66687"/>
          <p:cNvSpPr/>
          <p:nvPr/>
        </p:nvSpPr>
        <p:spPr>
          <a:xfrm>
            <a:off x="4224338" y="4700588"/>
            <a:ext cx="0" cy="3333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60" name="直接连接符 66688"/>
          <p:cNvSpPr/>
          <p:nvPr/>
        </p:nvSpPr>
        <p:spPr>
          <a:xfrm flipH="1">
            <a:off x="7189788" y="4143375"/>
            <a:ext cx="1587" cy="901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</p:spPr>
      </p:sp>
      <p:sp>
        <p:nvSpPr>
          <p:cNvPr id="44161" name="直接连接符 66689"/>
          <p:cNvSpPr/>
          <p:nvPr/>
        </p:nvSpPr>
        <p:spPr>
          <a:xfrm>
            <a:off x="6570663" y="5045075"/>
            <a:ext cx="620712" cy="31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62" name="直接连接符 66690"/>
          <p:cNvSpPr/>
          <p:nvPr/>
        </p:nvSpPr>
        <p:spPr>
          <a:xfrm>
            <a:off x="6570663" y="4687888"/>
            <a:ext cx="0" cy="3333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63" name="直接连接符 66691"/>
          <p:cNvSpPr/>
          <p:nvPr/>
        </p:nvSpPr>
        <p:spPr>
          <a:xfrm>
            <a:off x="6000750" y="2095500"/>
            <a:ext cx="3489325" cy="0"/>
          </a:xfrm>
          <a:prstGeom prst="line">
            <a:avLst/>
          </a:prstGeom>
          <a:ln w="12700" cap="flat" cmpd="sng">
            <a:solidFill>
              <a:srgbClr val="CC3300"/>
            </a:solidFill>
            <a:prstDash val="sysDot"/>
            <a:round/>
            <a:headEnd type="stealth" w="med" len="lg"/>
            <a:tailEnd type="none" w="sm" len="sm"/>
          </a:ln>
        </p:spPr>
      </p:sp>
      <p:sp>
        <p:nvSpPr>
          <p:cNvPr id="44164" name="直接连接符 66692"/>
          <p:cNvSpPr/>
          <p:nvPr/>
        </p:nvSpPr>
        <p:spPr>
          <a:xfrm>
            <a:off x="8867775" y="5021263"/>
            <a:ext cx="703263" cy="0"/>
          </a:xfrm>
          <a:prstGeom prst="line">
            <a:avLst/>
          </a:prstGeom>
          <a:ln w="12700" cap="flat" cmpd="sng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65" name="直接连接符 66693"/>
          <p:cNvSpPr/>
          <p:nvPr/>
        </p:nvSpPr>
        <p:spPr>
          <a:xfrm>
            <a:off x="8867775" y="4664075"/>
            <a:ext cx="0" cy="333375"/>
          </a:xfrm>
          <a:prstGeom prst="line">
            <a:avLst/>
          </a:prstGeom>
          <a:ln w="12700" cap="flat" cmpd="sng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66" name="直接连接符 66694"/>
          <p:cNvSpPr/>
          <p:nvPr/>
        </p:nvSpPr>
        <p:spPr>
          <a:xfrm flipV="1">
            <a:off x="9561513" y="2095500"/>
            <a:ext cx="0" cy="2928938"/>
          </a:xfrm>
          <a:prstGeom prst="line">
            <a:avLst/>
          </a:prstGeom>
          <a:ln w="12700" cap="flat" cmpd="sng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4167" name="直接连接符 66695"/>
          <p:cNvSpPr/>
          <p:nvPr/>
        </p:nvSpPr>
        <p:spPr>
          <a:xfrm flipH="1">
            <a:off x="4168775" y="2286000"/>
            <a:ext cx="381000" cy="5476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4168" name="直接连接符 66696"/>
          <p:cNvSpPr/>
          <p:nvPr/>
        </p:nvSpPr>
        <p:spPr>
          <a:xfrm>
            <a:off x="5453063" y="2297113"/>
            <a:ext cx="0" cy="3571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69" name="直接连接符 66697"/>
          <p:cNvSpPr/>
          <p:nvPr/>
        </p:nvSpPr>
        <p:spPr>
          <a:xfrm>
            <a:off x="5453063" y="2667000"/>
            <a:ext cx="8937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70" name="直接连接符 66698"/>
          <p:cNvSpPr/>
          <p:nvPr/>
        </p:nvSpPr>
        <p:spPr>
          <a:xfrm>
            <a:off x="6357938" y="2297113"/>
            <a:ext cx="0" cy="3460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71" name="直接连接符 66699"/>
          <p:cNvSpPr/>
          <p:nvPr/>
        </p:nvSpPr>
        <p:spPr>
          <a:xfrm>
            <a:off x="5976938" y="2286000"/>
            <a:ext cx="381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44172" name="直接连接符 66700"/>
          <p:cNvSpPr/>
          <p:nvPr/>
        </p:nvSpPr>
        <p:spPr>
          <a:xfrm>
            <a:off x="3025775" y="2178050"/>
            <a:ext cx="9048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4173" name="矩形 66701"/>
          <p:cNvSpPr/>
          <p:nvPr/>
        </p:nvSpPr>
        <p:spPr>
          <a:xfrm>
            <a:off x="2397125" y="1852613"/>
            <a:ext cx="674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root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4174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44175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矩形 67585"/>
          <p:cNvSpPr/>
          <p:nvPr/>
        </p:nvSpPr>
        <p:spPr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Next Node in Threaded BT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5058" name="矩形 67586"/>
          <p:cNvSpPr/>
          <p:nvPr/>
        </p:nvSpPr>
        <p:spPr>
          <a:xfrm>
            <a:off x="590550" y="180975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threaded_pointer insucc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(threaded_pointer tree)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threaded_pointer temp;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temp = tree-&gt;right_child;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if (!tree-&gt;right_thread)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while (!temp-&gt;left_thread) 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temp = temp-&gt;left_child;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return temp;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45059" name="椭圆 67587"/>
          <p:cNvSpPr/>
          <p:nvPr/>
        </p:nvSpPr>
        <p:spPr>
          <a:xfrm>
            <a:off x="7505700" y="2590800"/>
            <a:ext cx="323850" cy="323850"/>
          </a:xfrm>
          <a:prstGeom prst="ellipse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5060" name="直接连接符 67588"/>
          <p:cNvSpPr/>
          <p:nvPr/>
        </p:nvSpPr>
        <p:spPr>
          <a:xfrm flipH="1">
            <a:off x="7181850" y="2914650"/>
            <a:ext cx="419100" cy="2286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1" name="直接连接符 67589"/>
          <p:cNvSpPr/>
          <p:nvPr/>
        </p:nvSpPr>
        <p:spPr>
          <a:xfrm flipH="1">
            <a:off x="6724650" y="3143250"/>
            <a:ext cx="495300" cy="9906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2" name="直接连接符 67590"/>
          <p:cNvSpPr/>
          <p:nvPr/>
        </p:nvSpPr>
        <p:spPr>
          <a:xfrm>
            <a:off x="6705600" y="4133850"/>
            <a:ext cx="876300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3" name="直接连接符 67591"/>
          <p:cNvSpPr/>
          <p:nvPr/>
        </p:nvSpPr>
        <p:spPr>
          <a:xfrm>
            <a:off x="7219950" y="3143250"/>
            <a:ext cx="342900" cy="10287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4" name="直接连接符 67592"/>
          <p:cNvSpPr/>
          <p:nvPr/>
        </p:nvSpPr>
        <p:spPr>
          <a:xfrm>
            <a:off x="7810500" y="2857500"/>
            <a:ext cx="438150" cy="2286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5" name="椭圆 67593"/>
          <p:cNvSpPr/>
          <p:nvPr/>
        </p:nvSpPr>
        <p:spPr>
          <a:xfrm>
            <a:off x="8153400" y="3067050"/>
            <a:ext cx="323850" cy="323850"/>
          </a:xfrm>
          <a:prstGeom prst="ellipse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5066" name="直接连接符 67594"/>
          <p:cNvSpPr/>
          <p:nvPr/>
        </p:nvSpPr>
        <p:spPr>
          <a:xfrm flipH="1">
            <a:off x="8039100" y="3390900"/>
            <a:ext cx="247650" cy="28575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7" name="椭圆 67595"/>
          <p:cNvSpPr/>
          <p:nvPr/>
        </p:nvSpPr>
        <p:spPr>
          <a:xfrm>
            <a:off x="7848600" y="3657600"/>
            <a:ext cx="323850" cy="323850"/>
          </a:xfrm>
          <a:prstGeom prst="ellipse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5068" name="直接连接符 67596"/>
          <p:cNvSpPr/>
          <p:nvPr/>
        </p:nvSpPr>
        <p:spPr>
          <a:xfrm flipH="1">
            <a:off x="7677150" y="4000500"/>
            <a:ext cx="247650" cy="28575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9" name="椭圆 67597"/>
          <p:cNvSpPr/>
          <p:nvPr/>
        </p:nvSpPr>
        <p:spPr>
          <a:xfrm>
            <a:off x="7486650" y="4267200"/>
            <a:ext cx="323850" cy="32385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5070" name="直接连接符 67598"/>
          <p:cNvSpPr/>
          <p:nvPr/>
        </p:nvSpPr>
        <p:spPr>
          <a:xfrm>
            <a:off x="8401050" y="3352800"/>
            <a:ext cx="400050" cy="3810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71" name="直接连接符 67602"/>
          <p:cNvSpPr/>
          <p:nvPr/>
        </p:nvSpPr>
        <p:spPr>
          <a:xfrm flipH="1">
            <a:off x="8305800" y="3752850"/>
            <a:ext cx="476250" cy="59055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72" name="直接连接符 67603"/>
          <p:cNvSpPr/>
          <p:nvPr/>
        </p:nvSpPr>
        <p:spPr>
          <a:xfrm>
            <a:off x="8286750" y="4343400"/>
            <a:ext cx="857250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73" name="直接连接符 67604"/>
          <p:cNvSpPr/>
          <p:nvPr/>
        </p:nvSpPr>
        <p:spPr>
          <a:xfrm>
            <a:off x="8782050" y="3733800"/>
            <a:ext cx="361950" cy="6096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74" name="直接连接符 67605"/>
          <p:cNvSpPr/>
          <p:nvPr/>
        </p:nvSpPr>
        <p:spPr>
          <a:xfrm>
            <a:off x="8096250" y="2609850"/>
            <a:ext cx="571500" cy="24765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75" name="直接连接符 67606"/>
          <p:cNvSpPr/>
          <p:nvPr/>
        </p:nvSpPr>
        <p:spPr>
          <a:xfrm flipH="1">
            <a:off x="8115300" y="3676650"/>
            <a:ext cx="381000" cy="59055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76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45077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矩形 68609"/>
          <p:cNvSpPr/>
          <p:nvPr/>
        </p:nvSpPr>
        <p:spPr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 err="1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Inorder</a:t>
            </a:r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 Traversal of Threaded BT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6082" name="矩形 68610"/>
          <p:cNvSpPr/>
          <p:nvPr/>
        </p:nvSpPr>
        <p:spPr>
          <a:xfrm>
            <a:off x="857250" y="17526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void tinorder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(threaded_pointer tree)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/* traverse the threaded binary tree inorder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*/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threaded_pointer temp = tree;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for (;;) 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temp = insucc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(temp);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if (temp==tree) break;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printf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(“%3c”, temp-&gt;data);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46083" name="文本框 68611"/>
          <p:cNvSpPr txBox="1"/>
          <p:nvPr/>
        </p:nvSpPr>
        <p:spPr>
          <a:xfrm>
            <a:off x="1089025" y="4762500"/>
            <a:ext cx="9509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O(n)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6084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46085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矩形 69633"/>
          <p:cNvSpPr/>
          <p:nvPr/>
        </p:nvSpPr>
        <p:spPr>
          <a:xfrm>
            <a:off x="323850" y="62865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 err="1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Inserting Nodes into Threaded BTs</a:t>
            </a:r>
            <a:endParaRPr lang="en-US" altLang="zh-TW" sz="4400" err="1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7106" name="矩形 69634"/>
          <p:cNvSpPr/>
          <p:nvPr/>
        </p:nvSpPr>
        <p:spPr>
          <a:xfrm>
            <a:off x="400050" y="196215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Insert </a:t>
            </a:r>
            <a:r>
              <a:rPr lang="en-US" altLang="zh-TW" sz="320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child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as the right child of node </a:t>
            </a:r>
            <a:r>
              <a:rPr lang="en-US" altLang="zh-TW" sz="320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parent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change </a:t>
            </a:r>
            <a:r>
              <a:rPr lang="en-US" altLang="zh-TW" sz="2400" u="none" baseline="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parent-&gt;right_thread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to FALSE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set </a:t>
            </a:r>
            <a:r>
              <a:rPr lang="en-US" altLang="zh-TW" sz="2400" u="none" baseline="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child-&gt;left_thread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and </a:t>
            </a:r>
            <a:r>
              <a:rPr lang="en-US" altLang="zh-TW" sz="2400" u="none" baseline="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child-&gt;right_thread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to TRUE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set </a:t>
            </a:r>
            <a:r>
              <a:rPr lang="en-US" altLang="zh-TW" sz="2400" u="none" baseline="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child-&gt;left_child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to point to </a:t>
            </a:r>
            <a:r>
              <a:rPr lang="en-US" altLang="zh-TW" sz="2400" u="none" baseline="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parent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set </a:t>
            </a:r>
            <a:r>
              <a:rPr lang="en-US" altLang="zh-TW" sz="2400" u="none" baseline="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child-&gt;right_child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to </a:t>
            </a:r>
            <a:r>
              <a:rPr lang="en-US" altLang="zh-TW" sz="2400" u="none" baseline="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parent-&gt;right_child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change </a:t>
            </a:r>
            <a:r>
              <a:rPr lang="en-US" altLang="zh-TW" sz="2400" u="none" baseline="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parent-&gt;right_child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to point to </a:t>
            </a:r>
            <a:r>
              <a:rPr lang="en-US" altLang="zh-TW" sz="2400" u="none" baseline="0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child</a:t>
            </a:r>
            <a:endParaRPr lang="en-US" altLang="zh-TW" sz="2400" u="none" baseline="0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47107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47108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矩形 70657"/>
          <p:cNvSpPr/>
          <p:nvPr/>
        </p:nvSpPr>
        <p:spPr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Examples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30" name="椭圆 70658"/>
          <p:cNvSpPr/>
          <p:nvPr/>
        </p:nvSpPr>
        <p:spPr>
          <a:xfrm>
            <a:off x="2370138" y="2490788"/>
            <a:ext cx="392112" cy="392112"/>
          </a:xfrm>
          <a:prstGeom prst="ellipse">
            <a:avLst/>
          </a:pr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31" name="椭圆 70659"/>
          <p:cNvSpPr/>
          <p:nvPr/>
        </p:nvSpPr>
        <p:spPr>
          <a:xfrm>
            <a:off x="1758950" y="330835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32" name="椭圆 70660"/>
          <p:cNvSpPr/>
          <p:nvPr/>
        </p:nvSpPr>
        <p:spPr>
          <a:xfrm>
            <a:off x="2379663" y="4132263"/>
            <a:ext cx="392112" cy="39211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33" name="椭圆 70661"/>
          <p:cNvSpPr/>
          <p:nvPr/>
        </p:nvSpPr>
        <p:spPr>
          <a:xfrm>
            <a:off x="1808163" y="500062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34" name="直接连接符 70662"/>
          <p:cNvSpPr/>
          <p:nvPr/>
        </p:nvSpPr>
        <p:spPr>
          <a:xfrm flipH="1">
            <a:off x="1970088" y="2878138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35" name="直接连接符 70663"/>
          <p:cNvSpPr/>
          <p:nvPr/>
        </p:nvSpPr>
        <p:spPr>
          <a:xfrm>
            <a:off x="2112963" y="3663950"/>
            <a:ext cx="465137" cy="4651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36" name="直接连接符 70664"/>
          <p:cNvSpPr/>
          <p:nvPr/>
        </p:nvSpPr>
        <p:spPr>
          <a:xfrm flipH="1">
            <a:off x="2006600" y="4473575"/>
            <a:ext cx="415925" cy="5476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37" name="直接连接符 70665"/>
          <p:cNvSpPr/>
          <p:nvPr/>
        </p:nvSpPr>
        <p:spPr>
          <a:xfrm>
            <a:off x="2208213" y="5248275"/>
            <a:ext cx="357187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38" name="直接连接符 70666"/>
          <p:cNvSpPr/>
          <p:nvPr/>
        </p:nvSpPr>
        <p:spPr>
          <a:xfrm flipV="1">
            <a:off x="2589213" y="4652963"/>
            <a:ext cx="0" cy="595312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8139" name="直接连接符 70667"/>
          <p:cNvSpPr/>
          <p:nvPr/>
        </p:nvSpPr>
        <p:spPr>
          <a:xfrm flipH="1">
            <a:off x="1673225" y="5235575"/>
            <a:ext cx="11906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40" name="直接连接符 70668"/>
          <p:cNvSpPr/>
          <p:nvPr/>
        </p:nvSpPr>
        <p:spPr>
          <a:xfrm flipV="1">
            <a:off x="1673225" y="3913188"/>
            <a:ext cx="0" cy="13112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41" name="直接连接符 70669"/>
          <p:cNvSpPr/>
          <p:nvPr/>
        </p:nvSpPr>
        <p:spPr>
          <a:xfrm flipH="1">
            <a:off x="1673225" y="3687763"/>
            <a:ext cx="142875" cy="22542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</p:spPr>
      </p:sp>
      <p:sp>
        <p:nvSpPr>
          <p:cNvPr id="48142" name="直接连接符 70670"/>
          <p:cNvSpPr/>
          <p:nvPr/>
        </p:nvSpPr>
        <p:spPr>
          <a:xfrm flipH="1">
            <a:off x="1577975" y="3556000"/>
            <a:ext cx="177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43" name="直接连接符 70671"/>
          <p:cNvSpPr/>
          <p:nvPr/>
        </p:nvSpPr>
        <p:spPr>
          <a:xfrm flipV="1">
            <a:off x="1565275" y="2722563"/>
            <a:ext cx="0" cy="820737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44" name="直接连接符 70672"/>
          <p:cNvSpPr/>
          <p:nvPr/>
        </p:nvSpPr>
        <p:spPr>
          <a:xfrm>
            <a:off x="1565275" y="2735263"/>
            <a:ext cx="7270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8145" name="直接连接符 70673"/>
          <p:cNvSpPr/>
          <p:nvPr/>
        </p:nvSpPr>
        <p:spPr>
          <a:xfrm>
            <a:off x="2779713" y="4378325"/>
            <a:ext cx="357187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46" name="直接连接符 70674"/>
          <p:cNvSpPr/>
          <p:nvPr/>
        </p:nvSpPr>
        <p:spPr>
          <a:xfrm>
            <a:off x="3149600" y="2687638"/>
            <a:ext cx="0" cy="16795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47" name="直接连接符 70675"/>
          <p:cNvSpPr/>
          <p:nvPr/>
        </p:nvSpPr>
        <p:spPr>
          <a:xfrm flipH="1">
            <a:off x="2825750" y="2687638"/>
            <a:ext cx="29845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8148" name="直接连接符 70676"/>
          <p:cNvSpPr/>
          <p:nvPr/>
        </p:nvSpPr>
        <p:spPr>
          <a:xfrm>
            <a:off x="1970088" y="2616200"/>
            <a:ext cx="3460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8149" name="矩形 70677"/>
          <p:cNvSpPr/>
          <p:nvPr/>
        </p:nvSpPr>
        <p:spPr>
          <a:xfrm>
            <a:off x="1531938" y="2262188"/>
            <a:ext cx="592137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root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50" name="直接连接符 70678"/>
          <p:cNvSpPr/>
          <p:nvPr/>
        </p:nvSpPr>
        <p:spPr>
          <a:xfrm>
            <a:off x="2840038" y="4486275"/>
            <a:ext cx="833437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48151" name="矩形 70679"/>
          <p:cNvSpPr/>
          <p:nvPr/>
        </p:nvSpPr>
        <p:spPr>
          <a:xfrm>
            <a:off x="3449638" y="4143375"/>
            <a:ext cx="8175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parent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52" name="矩形 70680"/>
          <p:cNvSpPr/>
          <p:nvPr/>
        </p:nvSpPr>
        <p:spPr>
          <a:xfrm>
            <a:off x="1771650" y="3290888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53" name="矩形 70681"/>
          <p:cNvSpPr/>
          <p:nvPr/>
        </p:nvSpPr>
        <p:spPr>
          <a:xfrm>
            <a:off x="2379663" y="413543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54" name="矩形 70682"/>
          <p:cNvSpPr/>
          <p:nvPr/>
        </p:nvSpPr>
        <p:spPr>
          <a:xfrm>
            <a:off x="1806575" y="499427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55" name="椭圆 70683"/>
          <p:cNvSpPr/>
          <p:nvPr/>
        </p:nvSpPr>
        <p:spPr>
          <a:xfrm>
            <a:off x="3070225" y="5014913"/>
            <a:ext cx="392113" cy="39211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56" name="矩形 70684"/>
          <p:cNvSpPr/>
          <p:nvPr/>
        </p:nvSpPr>
        <p:spPr>
          <a:xfrm>
            <a:off x="3081338" y="5016500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57" name="直接连接符 70685"/>
          <p:cNvSpPr/>
          <p:nvPr/>
        </p:nvSpPr>
        <p:spPr>
          <a:xfrm>
            <a:off x="3482975" y="5224463"/>
            <a:ext cx="558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48158" name="矩形 70686"/>
          <p:cNvSpPr/>
          <p:nvPr/>
        </p:nvSpPr>
        <p:spPr>
          <a:xfrm>
            <a:off x="3783013" y="4846638"/>
            <a:ext cx="6905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child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59" name="椭圆 70687"/>
          <p:cNvSpPr/>
          <p:nvPr/>
        </p:nvSpPr>
        <p:spPr>
          <a:xfrm>
            <a:off x="6261100" y="2498725"/>
            <a:ext cx="392113" cy="392113"/>
          </a:xfrm>
          <a:prstGeom prst="ellipse">
            <a:avLst/>
          </a:pr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60" name="椭圆 70688"/>
          <p:cNvSpPr/>
          <p:nvPr/>
        </p:nvSpPr>
        <p:spPr>
          <a:xfrm>
            <a:off x="5649913" y="331628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61" name="椭圆 70689"/>
          <p:cNvSpPr/>
          <p:nvPr/>
        </p:nvSpPr>
        <p:spPr>
          <a:xfrm>
            <a:off x="6270625" y="4140200"/>
            <a:ext cx="392113" cy="39211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62" name="椭圆 70690"/>
          <p:cNvSpPr/>
          <p:nvPr/>
        </p:nvSpPr>
        <p:spPr>
          <a:xfrm>
            <a:off x="5699125" y="500856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63" name="直接连接符 70691"/>
          <p:cNvSpPr/>
          <p:nvPr/>
        </p:nvSpPr>
        <p:spPr>
          <a:xfrm flipH="1">
            <a:off x="5861050" y="2886075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64" name="直接连接符 70692"/>
          <p:cNvSpPr/>
          <p:nvPr/>
        </p:nvSpPr>
        <p:spPr>
          <a:xfrm>
            <a:off x="6003925" y="3671888"/>
            <a:ext cx="465138" cy="4651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65" name="直接连接符 70693"/>
          <p:cNvSpPr/>
          <p:nvPr/>
        </p:nvSpPr>
        <p:spPr>
          <a:xfrm flipH="1">
            <a:off x="5897563" y="4481513"/>
            <a:ext cx="415925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66" name="直接连接符 70694"/>
          <p:cNvSpPr/>
          <p:nvPr/>
        </p:nvSpPr>
        <p:spPr>
          <a:xfrm>
            <a:off x="6099175" y="5256213"/>
            <a:ext cx="35718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67" name="直接连接符 70695"/>
          <p:cNvSpPr/>
          <p:nvPr/>
        </p:nvSpPr>
        <p:spPr>
          <a:xfrm flipV="1">
            <a:off x="6480175" y="4660900"/>
            <a:ext cx="0" cy="595313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8168" name="直接连接符 70696"/>
          <p:cNvSpPr/>
          <p:nvPr/>
        </p:nvSpPr>
        <p:spPr>
          <a:xfrm flipH="1">
            <a:off x="5564188" y="5243513"/>
            <a:ext cx="1190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69" name="直接连接符 70697"/>
          <p:cNvSpPr/>
          <p:nvPr/>
        </p:nvSpPr>
        <p:spPr>
          <a:xfrm flipV="1">
            <a:off x="5564188" y="3921125"/>
            <a:ext cx="0" cy="13112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70" name="直接连接符 70698"/>
          <p:cNvSpPr/>
          <p:nvPr/>
        </p:nvSpPr>
        <p:spPr>
          <a:xfrm flipH="1">
            <a:off x="5564188" y="3695700"/>
            <a:ext cx="142875" cy="22542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</p:spPr>
      </p:sp>
      <p:sp>
        <p:nvSpPr>
          <p:cNvPr id="48171" name="直接连接符 70699"/>
          <p:cNvSpPr/>
          <p:nvPr/>
        </p:nvSpPr>
        <p:spPr>
          <a:xfrm flipH="1">
            <a:off x="5468938" y="3563938"/>
            <a:ext cx="177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72" name="直接连接符 70700"/>
          <p:cNvSpPr/>
          <p:nvPr/>
        </p:nvSpPr>
        <p:spPr>
          <a:xfrm flipV="1">
            <a:off x="5456238" y="2730500"/>
            <a:ext cx="0" cy="820738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73" name="直接连接符 70701"/>
          <p:cNvSpPr/>
          <p:nvPr/>
        </p:nvSpPr>
        <p:spPr>
          <a:xfrm>
            <a:off x="5456238" y="2743200"/>
            <a:ext cx="7270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8174" name="直接连接符 70702"/>
          <p:cNvSpPr/>
          <p:nvPr/>
        </p:nvSpPr>
        <p:spPr>
          <a:xfrm>
            <a:off x="7385050" y="5256213"/>
            <a:ext cx="357188" cy="0"/>
          </a:xfrm>
          <a:prstGeom prst="line">
            <a:avLst/>
          </a:prstGeom>
          <a:ln w="12700" cap="flat" cmpd="sng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75" name="直接连接符 70703"/>
          <p:cNvSpPr/>
          <p:nvPr/>
        </p:nvSpPr>
        <p:spPr>
          <a:xfrm flipH="1">
            <a:off x="7754938" y="2698750"/>
            <a:ext cx="1587" cy="2546350"/>
          </a:xfrm>
          <a:prstGeom prst="line">
            <a:avLst/>
          </a:prstGeom>
          <a:ln w="12700" cap="flat" cmpd="sng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76" name="直接连接符 70704"/>
          <p:cNvSpPr/>
          <p:nvPr/>
        </p:nvSpPr>
        <p:spPr>
          <a:xfrm flipH="1" flipV="1">
            <a:off x="6767513" y="2709863"/>
            <a:ext cx="962025" cy="9525"/>
          </a:xfrm>
          <a:prstGeom prst="line">
            <a:avLst/>
          </a:prstGeom>
          <a:ln w="12700" cap="flat" cmpd="sng">
            <a:solidFill>
              <a:srgbClr val="CC3300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8177" name="直接连接符 70705"/>
          <p:cNvSpPr/>
          <p:nvPr/>
        </p:nvSpPr>
        <p:spPr>
          <a:xfrm>
            <a:off x="5861050" y="2624138"/>
            <a:ext cx="3460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8178" name="矩形 70706"/>
          <p:cNvSpPr/>
          <p:nvPr/>
        </p:nvSpPr>
        <p:spPr>
          <a:xfrm>
            <a:off x="5422900" y="2270125"/>
            <a:ext cx="592138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root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79" name="直接连接符 70707"/>
          <p:cNvSpPr/>
          <p:nvPr/>
        </p:nvSpPr>
        <p:spPr>
          <a:xfrm>
            <a:off x="6731000" y="4494213"/>
            <a:ext cx="83343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48180" name="矩形 70708"/>
          <p:cNvSpPr/>
          <p:nvPr/>
        </p:nvSpPr>
        <p:spPr>
          <a:xfrm>
            <a:off x="6853238" y="4114800"/>
            <a:ext cx="8175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parent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81" name="矩形 70709"/>
          <p:cNvSpPr/>
          <p:nvPr/>
        </p:nvSpPr>
        <p:spPr>
          <a:xfrm>
            <a:off x="5662613" y="3298825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82" name="矩形 70710"/>
          <p:cNvSpPr/>
          <p:nvPr/>
        </p:nvSpPr>
        <p:spPr>
          <a:xfrm>
            <a:off x="6270625" y="414337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83" name="矩形 70711"/>
          <p:cNvSpPr/>
          <p:nvPr/>
        </p:nvSpPr>
        <p:spPr>
          <a:xfrm>
            <a:off x="5697538" y="5002213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84" name="椭圆 70712"/>
          <p:cNvSpPr/>
          <p:nvPr/>
        </p:nvSpPr>
        <p:spPr>
          <a:xfrm>
            <a:off x="6961188" y="5022850"/>
            <a:ext cx="392112" cy="39211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85" name="矩形 70713"/>
          <p:cNvSpPr/>
          <p:nvPr/>
        </p:nvSpPr>
        <p:spPr>
          <a:xfrm>
            <a:off x="6972300" y="5024438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86" name="直接连接符 70714"/>
          <p:cNvSpPr/>
          <p:nvPr/>
        </p:nvSpPr>
        <p:spPr>
          <a:xfrm>
            <a:off x="7423150" y="5160963"/>
            <a:ext cx="558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48187" name="矩形 70715"/>
          <p:cNvSpPr/>
          <p:nvPr/>
        </p:nvSpPr>
        <p:spPr>
          <a:xfrm>
            <a:off x="8020050" y="4926013"/>
            <a:ext cx="690563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child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88" name="直接连接符 70716"/>
          <p:cNvSpPr/>
          <p:nvPr/>
        </p:nvSpPr>
        <p:spPr>
          <a:xfrm>
            <a:off x="6637338" y="4460875"/>
            <a:ext cx="500062" cy="5476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89" name="直接连接符 70717"/>
          <p:cNvSpPr/>
          <p:nvPr/>
        </p:nvSpPr>
        <p:spPr>
          <a:xfrm flipH="1" flipV="1">
            <a:off x="6646863" y="5257800"/>
            <a:ext cx="323850" cy="1588"/>
          </a:xfrm>
          <a:prstGeom prst="line">
            <a:avLst/>
          </a:prstGeom>
          <a:ln w="12700" cap="flat" cmpd="sng">
            <a:solidFill>
              <a:srgbClr val="003399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48190" name="直接连接符 70718"/>
          <p:cNvSpPr/>
          <p:nvPr/>
        </p:nvSpPr>
        <p:spPr>
          <a:xfrm flipV="1">
            <a:off x="6634163" y="4640263"/>
            <a:ext cx="3175" cy="604837"/>
          </a:xfrm>
          <a:prstGeom prst="line">
            <a:avLst/>
          </a:prstGeom>
          <a:ln w="12700" cap="flat" cmpd="sng">
            <a:solidFill>
              <a:srgbClr val="003399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48191" name="文本框 70719"/>
          <p:cNvSpPr txBox="1"/>
          <p:nvPr/>
        </p:nvSpPr>
        <p:spPr>
          <a:xfrm>
            <a:off x="1774825" y="5438775"/>
            <a:ext cx="10715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8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empty</a:t>
            </a:r>
            <a:endParaRPr lang="en-US" altLang="zh-TW" sz="28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92" name="文本框 70720"/>
          <p:cNvSpPr txBox="1"/>
          <p:nvPr/>
        </p:nvSpPr>
        <p:spPr>
          <a:xfrm>
            <a:off x="1828800" y="1571625"/>
            <a:ext cx="5354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Insert a node D as a right child of B.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93" name="文本框 70721"/>
          <p:cNvSpPr txBox="1"/>
          <p:nvPr/>
        </p:nvSpPr>
        <p:spPr>
          <a:xfrm>
            <a:off x="7813675" y="354647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(1)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94" name="文本框 70722"/>
          <p:cNvSpPr txBox="1"/>
          <p:nvPr/>
        </p:nvSpPr>
        <p:spPr>
          <a:xfrm>
            <a:off x="6518275" y="524192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(2)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95" name="文本框 70723"/>
          <p:cNvSpPr txBox="1"/>
          <p:nvPr/>
        </p:nvSpPr>
        <p:spPr>
          <a:xfrm>
            <a:off x="6956425" y="447992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(3)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8196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48197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153" name="文本框 13313"/>
          <p:cNvSpPr txBox="1"/>
          <p:nvPr/>
        </p:nvSpPr>
        <p:spPr>
          <a:xfrm>
            <a:off x="0" y="327025"/>
            <a:ext cx="92948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b="1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*Figure 5.24: </a:t>
            </a:r>
            <a:r>
              <a:rPr lang="en-US" altLang="zh-TW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Insertion of child as a right child of parent in a threaded binary tree (p.217)</a:t>
            </a:r>
            <a:endParaRPr lang="en-US" altLang="zh-TW" b="1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pic>
        <p:nvPicPr>
          <p:cNvPr id="49154" name="图片 13316" descr="C:\WINDOWS\TEMP\twu2203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39813"/>
            <a:ext cx="9144000" cy="5138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5" name="文本框 13317"/>
          <p:cNvSpPr txBox="1"/>
          <p:nvPr/>
        </p:nvSpPr>
        <p:spPr>
          <a:xfrm>
            <a:off x="2139950" y="5508625"/>
            <a:ext cx="14017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400">
                <a:latin typeface="Times New Roman" panose="02020603050405020304" charset="0"/>
                <a:ea typeface="PMingLiU" charset="-120"/>
              </a:rPr>
              <a:t>nonempty</a:t>
            </a:r>
            <a:endParaRPr lang="en-US" altLang="zh-TW" sz="2400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9156" name="文本框 13318"/>
          <p:cNvSpPr txBox="1"/>
          <p:nvPr/>
        </p:nvSpPr>
        <p:spPr>
          <a:xfrm>
            <a:off x="6213475" y="316547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(1)</a:t>
            </a:r>
            <a:endParaRPr lang="en-US" altLang="zh-TW" sz="2400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9157" name="文本框 13319"/>
          <p:cNvSpPr txBox="1"/>
          <p:nvPr/>
        </p:nvSpPr>
        <p:spPr>
          <a:xfrm>
            <a:off x="5565775" y="255587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(3)</a:t>
            </a:r>
            <a:endParaRPr lang="en-US" altLang="zh-TW" sz="2400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9158" name="文本框 13320"/>
          <p:cNvSpPr txBox="1"/>
          <p:nvPr/>
        </p:nvSpPr>
        <p:spPr>
          <a:xfrm>
            <a:off x="5108575" y="387032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(4)</a:t>
            </a:r>
            <a:endParaRPr lang="en-US" altLang="zh-TW" sz="2400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49159" name="文本框 13321"/>
          <p:cNvSpPr txBox="1"/>
          <p:nvPr/>
        </p:nvSpPr>
        <p:spPr>
          <a:xfrm>
            <a:off x="5089525" y="322262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(2)</a:t>
            </a:r>
            <a:endParaRPr lang="en-US" altLang="zh-TW" sz="2400">
              <a:solidFill>
                <a:srgbClr val="006600"/>
              </a:solidFill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矩形 71681"/>
          <p:cNvSpPr/>
          <p:nvPr/>
        </p:nvSpPr>
        <p:spPr>
          <a:xfrm>
            <a:off x="400050" y="40005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 err="1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Right Insertion in Threaded BTs</a:t>
            </a:r>
            <a:endParaRPr lang="en-US" altLang="zh-TW" sz="4400" err="1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0178" name="矩形 71682"/>
          <p:cNvSpPr/>
          <p:nvPr/>
        </p:nvSpPr>
        <p:spPr>
          <a:xfrm>
            <a:off x="914400" y="17907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void insert_right(threaded_pointer parent,  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          threaded_pointer child)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threaded_pointer temp;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child-&gt;right_child = parent-&gt;right_child;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child-&gt;right_thread = parent-&gt;right_thread;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child-&gt;left_child = parent; 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  <a:ea typeface="PMingLiU" charset="-120"/>
              </a:rPr>
              <a:t>case (a)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child-&gt;left_thread = TRUE;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parent-&gt;right_child = child;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parent-&gt;right_thread = FALSE;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if (!child-&gt;right_thread) {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  <a:ea typeface="PMingLiU" charset="-120"/>
              </a:rPr>
              <a:t>case (b)</a:t>
            </a:r>
            <a:b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</a:b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temp = insucc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(child);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temp-&gt;left_child = child;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50179" name="文本框 71685"/>
          <p:cNvSpPr txBox="1"/>
          <p:nvPr/>
        </p:nvSpPr>
        <p:spPr>
          <a:xfrm>
            <a:off x="784225" y="3067050"/>
            <a:ext cx="6572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(1)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0180" name="文本框 71686"/>
          <p:cNvSpPr txBox="1"/>
          <p:nvPr/>
        </p:nvSpPr>
        <p:spPr>
          <a:xfrm>
            <a:off x="784225" y="3790950"/>
            <a:ext cx="6572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(2)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0181" name="文本框 71687"/>
          <p:cNvSpPr txBox="1"/>
          <p:nvPr/>
        </p:nvSpPr>
        <p:spPr>
          <a:xfrm>
            <a:off x="803275" y="4400550"/>
            <a:ext cx="6572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(3)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0182" name="文本框 71688"/>
          <p:cNvSpPr txBox="1"/>
          <p:nvPr/>
        </p:nvSpPr>
        <p:spPr>
          <a:xfrm>
            <a:off x="1127125" y="5295900"/>
            <a:ext cx="6572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(4)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0183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50184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矩形 73729"/>
          <p:cNvSpPr/>
          <p:nvPr/>
        </p:nvSpPr>
        <p:spPr>
          <a:xfrm>
            <a:off x="0" y="0"/>
            <a:ext cx="9163050" cy="7429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Heap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1202" name="矩形 73730"/>
          <p:cNvSpPr/>
          <p:nvPr/>
        </p:nvSpPr>
        <p:spPr>
          <a:xfrm>
            <a:off x="911225" y="690563"/>
            <a:ext cx="9163050" cy="45799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 </a:t>
            </a:r>
            <a:r>
              <a:rPr lang="en-US" altLang="zh-TW" sz="3200" i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max tree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a tree in which the key value in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each node is </a:t>
            </a:r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no smaller than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the key values in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its children.  A </a:t>
            </a:r>
            <a:r>
              <a:rPr lang="en-US" altLang="zh-TW" sz="3200" i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max heap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a </a:t>
            </a:r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complete binary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tree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that is also a max tree.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 </a:t>
            </a:r>
            <a:r>
              <a:rPr lang="en-US" altLang="zh-TW" sz="3200" i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min tree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a tree in which the key value in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each node is </a:t>
            </a:r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no larger than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the key values in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its children.  A </a:t>
            </a:r>
            <a:r>
              <a:rPr lang="en-US" altLang="zh-TW" sz="3200" i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min heap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a </a:t>
            </a:r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complete binary </a:t>
            </a:r>
            <a:b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tree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that is also a min tree.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Operations on heaps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creation of an empty heap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insertion of a new element into the heap; 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deletion of the largest element from the heap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1203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51204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2225" name="文本框 14337"/>
          <p:cNvSpPr txBox="1"/>
          <p:nvPr/>
        </p:nvSpPr>
        <p:spPr>
          <a:xfrm>
            <a:off x="207963" y="206375"/>
            <a:ext cx="52339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*Figure 5.25:</a:t>
            </a:r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Sample max heaps (p.219)</a:t>
            </a:r>
            <a:endParaRPr lang="en-US" altLang="zh-TW" sz="2400" b="1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2226" name="文本框 14378"/>
          <p:cNvSpPr txBox="1"/>
          <p:nvPr/>
        </p:nvSpPr>
        <p:spPr>
          <a:xfrm>
            <a:off x="517525" y="3430588"/>
            <a:ext cx="5429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b="1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[4]</a:t>
            </a:r>
            <a:endParaRPr lang="en-US" altLang="zh-TW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52227" name="组合 14388"/>
          <p:cNvGrpSpPr/>
          <p:nvPr/>
        </p:nvGrpSpPr>
        <p:grpSpPr>
          <a:xfrm>
            <a:off x="958850" y="1897063"/>
            <a:ext cx="7265988" cy="2284412"/>
            <a:chOff x="220" y="1195"/>
            <a:chExt cx="4577" cy="1439"/>
          </a:xfrm>
        </p:grpSpPr>
        <p:sp>
          <p:nvSpPr>
            <p:cNvPr id="52228" name="椭圆 14338"/>
            <p:cNvSpPr/>
            <p:nvPr/>
          </p:nvSpPr>
          <p:spPr>
            <a:xfrm>
              <a:off x="945" y="1245"/>
              <a:ext cx="300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14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29" name="椭圆 14340"/>
            <p:cNvSpPr/>
            <p:nvPr/>
          </p:nvSpPr>
          <p:spPr>
            <a:xfrm>
              <a:off x="485" y="1785"/>
              <a:ext cx="300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12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30" name="椭圆 14341"/>
            <p:cNvSpPr/>
            <p:nvPr/>
          </p:nvSpPr>
          <p:spPr>
            <a:xfrm>
              <a:off x="1348" y="1781"/>
              <a:ext cx="300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7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31" name="椭圆 14342"/>
            <p:cNvSpPr/>
            <p:nvPr/>
          </p:nvSpPr>
          <p:spPr>
            <a:xfrm>
              <a:off x="722" y="2322"/>
              <a:ext cx="300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8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32" name="椭圆 14343"/>
            <p:cNvSpPr/>
            <p:nvPr/>
          </p:nvSpPr>
          <p:spPr>
            <a:xfrm>
              <a:off x="222" y="2308"/>
              <a:ext cx="300" cy="32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10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33" name="椭圆 14344"/>
            <p:cNvSpPr/>
            <p:nvPr/>
          </p:nvSpPr>
          <p:spPr>
            <a:xfrm>
              <a:off x="1078" y="2323"/>
              <a:ext cx="300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6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34" name="直接连接符 14345"/>
            <p:cNvSpPr/>
            <p:nvPr/>
          </p:nvSpPr>
          <p:spPr>
            <a:xfrm flipH="1">
              <a:off x="711" y="1500"/>
              <a:ext cx="245" cy="3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5" name="直接连接符 14346"/>
            <p:cNvSpPr/>
            <p:nvPr/>
          </p:nvSpPr>
          <p:spPr>
            <a:xfrm>
              <a:off x="1245" y="1500"/>
              <a:ext cx="166" cy="3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6" name="直接连接符 14347"/>
            <p:cNvSpPr/>
            <p:nvPr/>
          </p:nvSpPr>
          <p:spPr>
            <a:xfrm flipH="1">
              <a:off x="356" y="2078"/>
              <a:ext cx="20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7" name="直接连接符 14348"/>
            <p:cNvSpPr/>
            <p:nvPr/>
          </p:nvSpPr>
          <p:spPr>
            <a:xfrm>
              <a:off x="722" y="2078"/>
              <a:ext cx="189" cy="2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8" name="直接连接符 14349"/>
            <p:cNvSpPr/>
            <p:nvPr/>
          </p:nvSpPr>
          <p:spPr>
            <a:xfrm flipH="1">
              <a:off x="1256" y="2078"/>
              <a:ext cx="144" cy="2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9" name="椭圆 14352"/>
            <p:cNvSpPr/>
            <p:nvPr/>
          </p:nvSpPr>
          <p:spPr>
            <a:xfrm>
              <a:off x="2764" y="1219"/>
              <a:ext cx="300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9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40" name="椭圆 14353"/>
            <p:cNvSpPr/>
            <p:nvPr/>
          </p:nvSpPr>
          <p:spPr>
            <a:xfrm>
              <a:off x="2304" y="1759"/>
              <a:ext cx="300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6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41" name="椭圆 14354"/>
            <p:cNvSpPr/>
            <p:nvPr/>
          </p:nvSpPr>
          <p:spPr>
            <a:xfrm>
              <a:off x="3167" y="1755"/>
              <a:ext cx="300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3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42" name="椭圆 14356"/>
            <p:cNvSpPr/>
            <p:nvPr/>
          </p:nvSpPr>
          <p:spPr>
            <a:xfrm>
              <a:off x="2041" y="2282"/>
              <a:ext cx="300" cy="32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5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43" name="直接连接符 14358"/>
            <p:cNvSpPr/>
            <p:nvPr/>
          </p:nvSpPr>
          <p:spPr>
            <a:xfrm flipH="1">
              <a:off x="2530" y="1474"/>
              <a:ext cx="245" cy="3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4" name="直接连接符 14359"/>
            <p:cNvSpPr/>
            <p:nvPr/>
          </p:nvSpPr>
          <p:spPr>
            <a:xfrm>
              <a:off x="3064" y="1474"/>
              <a:ext cx="166" cy="3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5" name="直接连接符 14360"/>
            <p:cNvSpPr/>
            <p:nvPr/>
          </p:nvSpPr>
          <p:spPr>
            <a:xfrm flipH="1">
              <a:off x="2175" y="2052"/>
              <a:ext cx="20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6" name="椭圆 14364"/>
            <p:cNvSpPr/>
            <p:nvPr/>
          </p:nvSpPr>
          <p:spPr>
            <a:xfrm>
              <a:off x="4497" y="1241"/>
              <a:ext cx="300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30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47" name="椭圆 14365"/>
            <p:cNvSpPr/>
            <p:nvPr/>
          </p:nvSpPr>
          <p:spPr>
            <a:xfrm>
              <a:off x="4037" y="1781"/>
              <a:ext cx="300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25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48" name="直接连接符 14370"/>
            <p:cNvSpPr/>
            <p:nvPr/>
          </p:nvSpPr>
          <p:spPr>
            <a:xfrm flipH="1">
              <a:off x="4263" y="1496"/>
              <a:ext cx="245" cy="3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9" name="文本框 14375"/>
            <p:cNvSpPr txBox="1"/>
            <p:nvPr/>
          </p:nvSpPr>
          <p:spPr>
            <a:xfrm>
              <a:off x="687" y="1195"/>
              <a:ext cx="3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[1]</a:t>
              </a:r>
              <a:endParaRPr lang="en-US" altLang="zh-TW" b="1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50" name="文本框 14376"/>
            <p:cNvSpPr txBox="1"/>
            <p:nvPr/>
          </p:nvSpPr>
          <p:spPr>
            <a:xfrm>
              <a:off x="220" y="1750"/>
              <a:ext cx="3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[2]</a:t>
              </a:r>
              <a:endParaRPr lang="en-US" altLang="zh-TW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51" name="文本框 14379"/>
            <p:cNvSpPr txBox="1"/>
            <p:nvPr/>
          </p:nvSpPr>
          <p:spPr>
            <a:xfrm>
              <a:off x="1075" y="1750"/>
              <a:ext cx="3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[3]</a:t>
              </a:r>
              <a:endParaRPr lang="en-US" altLang="zh-TW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52" name="文本框 14380"/>
            <p:cNvSpPr txBox="1"/>
            <p:nvPr/>
          </p:nvSpPr>
          <p:spPr>
            <a:xfrm>
              <a:off x="575" y="2161"/>
              <a:ext cx="3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[5]</a:t>
              </a:r>
              <a:endParaRPr lang="en-US" altLang="zh-TW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53" name="文本框 14381"/>
            <p:cNvSpPr txBox="1"/>
            <p:nvPr/>
          </p:nvSpPr>
          <p:spPr>
            <a:xfrm>
              <a:off x="1009" y="2150"/>
              <a:ext cx="3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[6]</a:t>
              </a:r>
              <a:endParaRPr lang="en-US" altLang="zh-TW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54" name="文本框 14382"/>
            <p:cNvSpPr txBox="1"/>
            <p:nvPr/>
          </p:nvSpPr>
          <p:spPr>
            <a:xfrm>
              <a:off x="2509" y="1206"/>
              <a:ext cx="3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[1]</a:t>
              </a:r>
              <a:endParaRPr lang="en-US" altLang="zh-TW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55" name="文本框 14383"/>
            <p:cNvSpPr txBox="1"/>
            <p:nvPr/>
          </p:nvSpPr>
          <p:spPr>
            <a:xfrm>
              <a:off x="1998" y="1750"/>
              <a:ext cx="34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[2]</a:t>
              </a:r>
              <a:endParaRPr lang="en-US" altLang="zh-TW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56" name="文本框 14384"/>
            <p:cNvSpPr txBox="1"/>
            <p:nvPr/>
          </p:nvSpPr>
          <p:spPr>
            <a:xfrm>
              <a:off x="2887" y="1761"/>
              <a:ext cx="3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[3]</a:t>
              </a:r>
              <a:endParaRPr lang="en-US" altLang="zh-TW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57" name="文本框 14385"/>
            <p:cNvSpPr txBox="1"/>
            <p:nvPr/>
          </p:nvSpPr>
          <p:spPr>
            <a:xfrm>
              <a:off x="1820" y="2172"/>
              <a:ext cx="3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[4]</a:t>
              </a:r>
              <a:endParaRPr lang="en-US" altLang="zh-TW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58" name="文本框 14386"/>
            <p:cNvSpPr txBox="1"/>
            <p:nvPr/>
          </p:nvSpPr>
          <p:spPr>
            <a:xfrm>
              <a:off x="4098" y="1239"/>
              <a:ext cx="42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  [1]</a:t>
              </a:r>
              <a:endParaRPr lang="en-US" altLang="zh-TW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52259" name="文本框 14387"/>
            <p:cNvSpPr txBox="1"/>
            <p:nvPr/>
          </p:nvSpPr>
          <p:spPr>
            <a:xfrm>
              <a:off x="3776" y="1728"/>
              <a:ext cx="3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[2]</a:t>
              </a:r>
              <a:endParaRPr lang="en-US" altLang="zh-TW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52260" name="文本框 14389"/>
          <p:cNvSpPr txBox="1"/>
          <p:nvPr/>
        </p:nvSpPr>
        <p:spPr>
          <a:xfrm>
            <a:off x="517525" y="4781550"/>
            <a:ext cx="7156450" cy="14335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>
                <a:latin typeface="Times New Roman" panose="02020603050405020304" charset="0"/>
                <a:ea typeface="PMingLiU" charset="-120"/>
              </a:rPr>
              <a:t>Property:</a:t>
            </a:r>
            <a:endParaRPr lang="en-US" altLang="zh-TW" sz="2800"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latin typeface="Times New Roman" panose="02020603050405020304" charset="0"/>
                <a:ea typeface="PMingLiU" charset="-120"/>
              </a:rPr>
              <a:t>	The root of </a:t>
            </a:r>
            <a:r>
              <a:rPr lang="en-US" altLang="zh-TW" sz="2800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max heap</a:t>
            </a:r>
            <a:r>
              <a:rPr lang="en-US" altLang="zh-TW" sz="2800">
                <a:latin typeface="Times New Roman" panose="02020603050405020304" charset="0"/>
                <a:ea typeface="PMingLiU" charset="-120"/>
              </a:rPr>
              <a:t> (</a:t>
            </a:r>
            <a:r>
              <a:rPr lang="en-US" altLang="zh-TW" sz="2800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min heap</a:t>
            </a:r>
            <a:r>
              <a:rPr lang="en-US" altLang="zh-TW" sz="2800">
                <a:latin typeface="Times New Roman" panose="02020603050405020304" charset="0"/>
                <a:ea typeface="PMingLiU" charset="-120"/>
              </a:rPr>
              <a:t>) contains </a:t>
            </a:r>
            <a:endParaRPr lang="en-US" altLang="zh-TW" sz="2800"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800">
                <a:latin typeface="Times New Roman" panose="02020603050405020304" charset="0"/>
                <a:ea typeface="PMingLiU" charset="-120"/>
              </a:rPr>
              <a:t>	the </a:t>
            </a:r>
            <a:r>
              <a:rPr lang="en-US" altLang="zh-TW" sz="2800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largest</a:t>
            </a:r>
            <a:r>
              <a:rPr lang="en-US" altLang="zh-TW" sz="2800">
                <a:latin typeface="Times New Roman" panose="02020603050405020304" charset="0"/>
                <a:ea typeface="PMingLiU" charset="-120"/>
              </a:rPr>
              <a:t> (</a:t>
            </a:r>
            <a:r>
              <a:rPr lang="en-US" altLang="zh-TW" sz="2800">
                <a:solidFill>
                  <a:srgbClr val="006600"/>
                </a:solidFill>
                <a:latin typeface="Times New Roman" panose="02020603050405020304" charset="0"/>
                <a:ea typeface="PMingLiU" charset="-120"/>
              </a:rPr>
              <a:t>smallest</a:t>
            </a:r>
            <a:r>
              <a:rPr lang="en-US" altLang="zh-TW" sz="2800">
                <a:latin typeface="Times New Roman" panose="02020603050405020304" charset="0"/>
                <a:ea typeface="PMingLiU" charset="-120"/>
              </a:rPr>
              <a:t>).</a:t>
            </a:r>
            <a:endParaRPr lang="en-US" altLang="zh-TW" sz="3200"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53249" name="组合 15397"/>
          <p:cNvGrpSpPr/>
          <p:nvPr/>
        </p:nvGrpSpPr>
        <p:grpSpPr>
          <a:xfrm>
            <a:off x="555625" y="2089150"/>
            <a:ext cx="7707313" cy="2284413"/>
            <a:chOff x="498" y="1328"/>
            <a:chExt cx="4855" cy="1439"/>
          </a:xfrm>
        </p:grpSpPr>
        <p:grpSp>
          <p:nvGrpSpPr>
            <p:cNvPr id="53250" name="组合 15395"/>
            <p:cNvGrpSpPr/>
            <p:nvPr/>
          </p:nvGrpSpPr>
          <p:grpSpPr>
            <a:xfrm>
              <a:off x="776" y="1328"/>
              <a:ext cx="4577" cy="1439"/>
              <a:chOff x="220" y="1195"/>
              <a:chExt cx="4577" cy="1439"/>
            </a:xfrm>
          </p:grpSpPr>
          <p:sp>
            <p:nvSpPr>
              <p:cNvPr id="53251" name="椭圆 15362"/>
              <p:cNvSpPr/>
              <p:nvPr/>
            </p:nvSpPr>
            <p:spPr>
              <a:xfrm>
                <a:off x="945" y="1245"/>
                <a:ext cx="300" cy="3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2</a:t>
                </a:r>
                <a:endPara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52" name="椭圆 15363"/>
              <p:cNvSpPr/>
              <p:nvPr/>
            </p:nvSpPr>
            <p:spPr>
              <a:xfrm>
                <a:off x="485" y="1785"/>
                <a:ext cx="300" cy="3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7</a:t>
                </a:r>
                <a:endPara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53" name="椭圆 15364"/>
              <p:cNvSpPr/>
              <p:nvPr/>
            </p:nvSpPr>
            <p:spPr>
              <a:xfrm>
                <a:off x="1348" y="1781"/>
                <a:ext cx="300" cy="3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4</a:t>
                </a:r>
                <a:endPara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54" name="椭圆 15365"/>
              <p:cNvSpPr/>
              <p:nvPr/>
            </p:nvSpPr>
            <p:spPr>
              <a:xfrm>
                <a:off x="722" y="2322"/>
                <a:ext cx="300" cy="3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8</a:t>
                </a:r>
                <a:endPara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55" name="椭圆 15366"/>
              <p:cNvSpPr/>
              <p:nvPr/>
            </p:nvSpPr>
            <p:spPr>
              <a:xfrm>
                <a:off x="222" y="2308"/>
                <a:ext cx="300" cy="32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10</a:t>
                </a:r>
                <a:endPara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56" name="椭圆 15367"/>
              <p:cNvSpPr/>
              <p:nvPr/>
            </p:nvSpPr>
            <p:spPr>
              <a:xfrm>
                <a:off x="1078" y="2323"/>
                <a:ext cx="300" cy="3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6</a:t>
                </a:r>
                <a:endPara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57" name="直接连接符 15368"/>
              <p:cNvSpPr/>
              <p:nvPr/>
            </p:nvSpPr>
            <p:spPr>
              <a:xfrm flipH="1">
                <a:off x="711" y="1500"/>
                <a:ext cx="245" cy="32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58" name="直接连接符 15369"/>
              <p:cNvSpPr/>
              <p:nvPr/>
            </p:nvSpPr>
            <p:spPr>
              <a:xfrm>
                <a:off x="1245" y="1500"/>
                <a:ext cx="166" cy="3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59" name="直接连接符 15370"/>
              <p:cNvSpPr/>
              <p:nvPr/>
            </p:nvSpPr>
            <p:spPr>
              <a:xfrm flipH="1">
                <a:off x="356" y="2078"/>
                <a:ext cx="200" cy="2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60" name="直接连接符 15371"/>
              <p:cNvSpPr/>
              <p:nvPr/>
            </p:nvSpPr>
            <p:spPr>
              <a:xfrm>
                <a:off x="722" y="2078"/>
                <a:ext cx="189" cy="25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61" name="直接连接符 15372"/>
              <p:cNvSpPr/>
              <p:nvPr/>
            </p:nvSpPr>
            <p:spPr>
              <a:xfrm flipH="1">
                <a:off x="1256" y="2078"/>
                <a:ext cx="144" cy="25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62" name="椭圆 15373"/>
              <p:cNvSpPr/>
              <p:nvPr/>
            </p:nvSpPr>
            <p:spPr>
              <a:xfrm>
                <a:off x="2764" y="1219"/>
                <a:ext cx="300" cy="3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10</a:t>
                </a:r>
                <a:endPara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63" name="椭圆 15374"/>
              <p:cNvSpPr/>
              <p:nvPr/>
            </p:nvSpPr>
            <p:spPr>
              <a:xfrm>
                <a:off x="2304" y="1759"/>
                <a:ext cx="300" cy="3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20</a:t>
                </a:r>
                <a:endPara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64" name="椭圆 15375"/>
              <p:cNvSpPr/>
              <p:nvPr/>
            </p:nvSpPr>
            <p:spPr>
              <a:xfrm>
                <a:off x="3167" y="1755"/>
                <a:ext cx="300" cy="3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83</a:t>
                </a:r>
                <a:endPara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65" name="椭圆 15376"/>
              <p:cNvSpPr/>
              <p:nvPr/>
            </p:nvSpPr>
            <p:spPr>
              <a:xfrm>
                <a:off x="2041" y="2282"/>
                <a:ext cx="300" cy="32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50</a:t>
                </a:r>
                <a:endPara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66" name="直接连接符 15377"/>
              <p:cNvSpPr/>
              <p:nvPr/>
            </p:nvSpPr>
            <p:spPr>
              <a:xfrm flipH="1">
                <a:off x="2530" y="1474"/>
                <a:ext cx="245" cy="32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67" name="直接连接符 15378"/>
              <p:cNvSpPr/>
              <p:nvPr/>
            </p:nvSpPr>
            <p:spPr>
              <a:xfrm>
                <a:off x="3064" y="1474"/>
                <a:ext cx="166" cy="3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68" name="直接连接符 15379"/>
              <p:cNvSpPr/>
              <p:nvPr/>
            </p:nvSpPr>
            <p:spPr>
              <a:xfrm flipH="1">
                <a:off x="2175" y="2052"/>
                <a:ext cx="200" cy="2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69" name="椭圆 15380"/>
              <p:cNvSpPr/>
              <p:nvPr/>
            </p:nvSpPr>
            <p:spPr>
              <a:xfrm>
                <a:off x="4497" y="1241"/>
                <a:ext cx="300" cy="3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11</a:t>
                </a:r>
                <a:endPara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70" name="椭圆 15381"/>
              <p:cNvSpPr/>
              <p:nvPr/>
            </p:nvSpPr>
            <p:spPr>
              <a:xfrm>
                <a:off x="4037" y="1781"/>
                <a:ext cx="300" cy="3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21</a:t>
                </a:r>
                <a:endPara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71" name="直接连接符 15382"/>
              <p:cNvSpPr/>
              <p:nvPr/>
            </p:nvSpPr>
            <p:spPr>
              <a:xfrm flipH="1">
                <a:off x="4263" y="1496"/>
                <a:ext cx="245" cy="32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72" name="文本框 15383"/>
              <p:cNvSpPr txBox="1"/>
              <p:nvPr/>
            </p:nvSpPr>
            <p:spPr>
              <a:xfrm>
                <a:off x="687" y="1195"/>
                <a:ext cx="3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[1]</a:t>
                </a:r>
                <a:endParaRPr lang="en-US" altLang="zh-TW" b="1" u="sng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73" name="文本框 15384"/>
              <p:cNvSpPr txBox="1"/>
              <p:nvPr/>
            </p:nvSpPr>
            <p:spPr>
              <a:xfrm>
                <a:off x="220" y="1750"/>
                <a:ext cx="3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[2]</a:t>
                </a:r>
                <a:endParaRPr lang="en-US" altLang="zh-TW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74" name="文本框 15385"/>
              <p:cNvSpPr txBox="1"/>
              <p:nvPr/>
            </p:nvSpPr>
            <p:spPr>
              <a:xfrm>
                <a:off x="1075" y="1750"/>
                <a:ext cx="3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[3]</a:t>
                </a:r>
                <a:endParaRPr lang="en-US" altLang="zh-TW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75" name="文本框 15386"/>
              <p:cNvSpPr txBox="1"/>
              <p:nvPr/>
            </p:nvSpPr>
            <p:spPr>
              <a:xfrm>
                <a:off x="575" y="2161"/>
                <a:ext cx="3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[5]</a:t>
                </a:r>
                <a:endParaRPr lang="en-US" altLang="zh-TW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76" name="文本框 15387"/>
              <p:cNvSpPr txBox="1"/>
              <p:nvPr/>
            </p:nvSpPr>
            <p:spPr>
              <a:xfrm>
                <a:off x="1009" y="2150"/>
                <a:ext cx="3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[6]</a:t>
                </a:r>
                <a:endParaRPr lang="en-US" altLang="zh-TW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77" name="文本框 15388"/>
              <p:cNvSpPr txBox="1"/>
              <p:nvPr/>
            </p:nvSpPr>
            <p:spPr>
              <a:xfrm>
                <a:off x="2509" y="1206"/>
                <a:ext cx="3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[1]</a:t>
                </a:r>
                <a:endParaRPr lang="en-US" altLang="zh-TW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78" name="文本框 15389"/>
              <p:cNvSpPr txBox="1"/>
              <p:nvPr/>
            </p:nvSpPr>
            <p:spPr>
              <a:xfrm>
                <a:off x="1998" y="1750"/>
                <a:ext cx="34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[2]</a:t>
                </a:r>
                <a:endParaRPr lang="en-US" altLang="zh-TW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79" name="文本框 15390"/>
              <p:cNvSpPr txBox="1"/>
              <p:nvPr/>
            </p:nvSpPr>
            <p:spPr>
              <a:xfrm>
                <a:off x="2887" y="1761"/>
                <a:ext cx="3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[3]</a:t>
                </a:r>
                <a:endParaRPr lang="en-US" altLang="zh-TW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80" name="文本框 15391"/>
              <p:cNvSpPr txBox="1"/>
              <p:nvPr/>
            </p:nvSpPr>
            <p:spPr>
              <a:xfrm>
                <a:off x="1820" y="2172"/>
                <a:ext cx="3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[4]</a:t>
                </a:r>
                <a:endParaRPr lang="en-US" altLang="zh-TW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81" name="文本框 15392"/>
              <p:cNvSpPr txBox="1"/>
              <p:nvPr/>
            </p:nvSpPr>
            <p:spPr>
              <a:xfrm>
                <a:off x="4098" y="1239"/>
                <a:ext cx="42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  [1]</a:t>
                </a:r>
                <a:endParaRPr lang="en-US" altLang="zh-TW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53282" name="文本框 15393"/>
              <p:cNvSpPr txBox="1"/>
              <p:nvPr/>
            </p:nvSpPr>
            <p:spPr>
              <a:xfrm>
                <a:off x="3776" y="1728"/>
                <a:ext cx="3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[2]</a:t>
                </a:r>
                <a:endParaRPr lang="en-US" altLang="zh-TW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sp>
          <p:nvSpPr>
            <p:cNvPr id="53283" name="文本框 15394"/>
            <p:cNvSpPr txBox="1"/>
            <p:nvPr/>
          </p:nvSpPr>
          <p:spPr>
            <a:xfrm>
              <a:off x="498" y="2316"/>
              <a:ext cx="34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[4]</a:t>
              </a:r>
              <a:endParaRPr lang="en-US" altLang="zh-TW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53284" name="文本框 15396"/>
          <p:cNvSpPr txBox="1"/>
          <p:nvPr/>
        </p:nvSpPr>
        <p:spPr>
          <a:xfrm>
            <a:off x="173038" y="384175"/>
            <a:ext cx="51069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*Figure 5.26:</a:t>
            </a:r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Sample min heaps (p.220)</a:t>
            </a:r>
            <a:endParaRPr lang="en-US" altLang="zh-TW" sz="2400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矩形 36868"/>
          <p:cNvSpPr/>
          <p:nvPr/>
        </p:nvSpPr>
        <p:spPr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Terminology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4" name="矩形 36869"/>
          <p:cNvSpPr/>
          <p:nvPr/>
        </p:nvSpPr>
        <p:spPr>
          <a:xfrm>
            <a:off x="952500" y="990600"/>
            <a:ext cx="8191500" cy="449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degree of a node is the number of subtrees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of the node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degree of A is 3; the degree of C is 1.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node with degree 0 is a leaf or terminal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node.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 node that has subtrees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is the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parent</a:t>
            </a: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of the </a:t>
            </a:r>
            <a:b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roots of the subtrees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roots of these subtrees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are the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children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of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node.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Children of the same parent are </a:t>
            </a:r>
            <a:r>
              <a:rPr lang="en-US" altLang="zh-TW" sz="32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siblings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ancestors  of a node are all the nodes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along the path from the root to the node.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5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8196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矩形 74753"/>
          <p:cNvSpPr/>
          <p:nvPr/>
        </p:nvSpPr>
        <p:spPr>
          <a:xfrm>
            <a:off x="762000" y="0"/>
            <a:ext cx="9163050" cy="8001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36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ADT for Max Heap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4274" name="矩形 74754"/>
          <p:cNvSpPr/>
          <p:nvPr/>
        </p:nvSpPr>
        <p:spPr>
          <a:xfrm>
            <a:off x="742950" y="336550"/>
            <a:ext cx="9163050" cy="52101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structure MaxHeap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objects: a complete binary tree of n &gt; 0 elements organized so that 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value in each node is at least as large as those in its children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functions: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for all </a:t>
            </a:r>
            <a:r>
              <a:rPr lang="en-US" altLang="zh-TW" sz="24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heap</a:t>
            </a:r>
            <a:r>
              <a:rPr lang="en-US" altLang="zh-TW" sz="24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belong to </a:t>
            </a:r>
            <a:r>
              <a:rPr lang="en-US" altLang="zh-TW" sz="24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MaxHeap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</a:t>
            </a:r>
            <a:r>
              <a:rPr lang="en-US" altLang="zh-TW" sz="24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item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belong to </a:t>
            </a:r>
            <a:r>
              <a:rPr lang="en-US" altLang="zh-TW" sz="24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Element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</a:t>
            </a:r>
            <a:r>
              <a:rPr lang="en-US" altLang="zh-TW" sz="24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, 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4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max_size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belong to integer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MaxHeap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Create(max_size)::= create an empty heap that can 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                  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hold a maximum of max_size elements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Boolean HeapFull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(heap, n)::= if (n==max_size) return TRUE</a:t>
            </a:r>
            <a:b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                                   else return FALSE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MaxHeap Insert(heap, item, n)::= if (!HeapFull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(heap,n)) insert </a:t>
            </a:r>
            <a:b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                  item into heap and return the resulting heap </a:t>
            </a:r>
            <a:b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                                   else return error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Boolean HeapEmpty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(heap, n)::= if (n&gt;0) return FALSE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                                        else return TRUE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Element Delete(heap,n)::= if (!HeapEmpty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(heap,n)) return one</a:t>
            </a:r>
            <a:b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                  instance of the 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largest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element in the heap </a:t>
            </a:r>
            <a:b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                  and remove it from the heap 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                                                   else return error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4275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7577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ctr"/>
            <a:r>
              <a:rPr lang="en-US" altLang="zh-TW"/>
              <a:t>Application: priority queue</a:t>
            </a:r>
            <a:endParaRPr lang="en-US" altLang="zh-TW"/>
          </a:p>
        </p:txBody>
      </p:sp>
      <p:sp>
        <p:nvSpPr>
          <p:cNvPr id="55298" name="文本占位符 75778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TW"/>
              <a:t>machine service</a:t>
            </a:r>
            <a:endParaRPr lang="en-US" altLang="zh-TW"/>
          </a:p>
          <a:p>
            <a:pPr lvl="1"/>
            <a:r>
              <a:rPr lang="en-US" altLang="zh-TW"/>
              <a:t>amount of time </a:t>
            </a:r>
            <a:r>
              <a:rPr lang="en-US" altLang="zh-TW">
                <a:solidFill>
                  <a:srgbClr val="003399"/>
                </a:solidFill>
              </a:rPr>
              <a:t>(min heap)</a:t>
            </a:r>
            <a:endParaRPr lang="en-US" altLang="zh-TW">
              <a:solidFill>
                <a:srgbClr val="003399"/>
              </a:solidFill>
            </a:endParaRPr>
          </a:p>
          <a:p>
            <a:pPr lvl="1"/>
            <a:r>
              <a:rPr lang="en-US" altLang="zh-TW"/>
              <a:t>amount of payment</a:t>
            </a:r>
            <a:r>
              <a:rPr lang="en-US" altLang="zh-TW">
                <a:solidFill>
                  <a:srgbClr val="003399"/>
                </a:solidFill>
              </a:rPr>
              <a:t> (max heap)</a:t>
            </a:r>
            <a:endParaRPr lang="en-US" altLang="zh-TW">
              <a:solidFill>
                <a:srgbClr val="003399"/>
              </a:solidFill>
            </a:endParaRPr>
          </a:p>
          <a:p>
            <a:r>
              <a:rPr lang="en-US" altLang="zh-TW"/>
              <a:t>factory</a:t>
            </a:r>
            <a:endParaRPr lang="en-US" altLang="zh-TW"/>
          </a:p>
          <a:p>
            <a:pPr lvl="1"/>
            <a:r>
              <a:rPr lang="en-US" altLang="zh-TW"/>
              <a:t>time tag</a:t>
            </a:r>
            <a:endParaRPr lang="en-US" altLang="zh-TW"/>
          </a:p>
        </p:txBody>
      </p:sp>
      <p:sp>
        <p:nvSpPr>
          <p:cNvPr id="55299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55300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7680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ctr"/>
            <a:r>
              <a:rPr lang="en-US" altLang="zh-TW"/>
              <a:t>Data Structures</a:t>
            </a:r>
            <a:endParaRPr lang="en-US" altLang="zh-TW"/>
          </a:p>
        </p:txBody>
      </p:sp>
      <p:sp>
        <p:nvSpPr>
          <p:cNvPr id="56322" name="文本占位符 7680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TW"/>
              <a:t>unordered linked list</a:t>
            </a:r>
            <a:endParaRPr lang="en-US" altLang="zh-TW"/>
          </a:p>
          <a:p>
            <a:r>
              <a:rPr lang="en-US" altLang="zh-TW"/>
              <a:t>unordered array</a:t>
            </a:r>
            <a:endParaRPr lang="en-US" altLang="zh-TW"/>
          </a:p>
          <a:p>
            <a:r>
              <a:rPr lang="en-US" altLang="zh-TW"/>
              <a:t>sorted linked list</a:t>
            </a:r>
            <a:endParaRPr lang="en-US" altLang="zh-TW"/>
          </a:p>
          <a:p>
            <a:r>
              <a:rPr lang="en-US" altLang="zh-TW"/>
              <a:t>sorted array</a:t>
            </a:r>
            <a:endParaRPr lang="en-US" altLang="zh-TW"/>
          </a:p>
          <a:p>
            <a:r>
              <a:rPr lang="en-US" altLang="zh-TW"/>
              <a:t>heap</a:t>
            </a:r>
            <a:endParaRPr lang="en-US" altLang="zh-TW"/>
          </a:p>
        </p:txBody>
      </p:sp>
      <p:sp>
        <p:nvSpPr>
          <p:cNvPr id="56323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56324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7345" name="对象 16385"/>
          <p:cNvGraphicFramePr/>
          <p:nvPr/>
        </p:nvGraphicFramePr>
        <p:xfrm>
          <a:off x="2044700" y="1719263"/>
          <a:ext cx="7099300" cy="446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098665" imgH="4462145" progId="Word.Document.8">
                  <p:embed/>
                </p:oleObj>
              </mc:Choice>
              <mc:Fallback>
                <p:oleObj name="" r:id="rId1" imgW="7098665" imgH="446214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4700" y="1719263"/>
                        <a:ext cx="7099300" cy="4462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6" name="文本框 16388"/>
          <p:cNvSpPr txBox="1"/>
          <p:nvPr/>
        </p:nvSpPr>
        <p:spPr>
          <a:xfrm>
            <a:off x="454025" y="612775"/>
            <a:ext cx="660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*Figure 5.27: </a:t>
            </a:r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Priority queue representations (p.221)</a:t>
            </a:r>
            <a:endParaRPr lang="en-US" altLang="zh-TW" sz="2400" b="1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矩形 77825"/>
          <p:cNvSpPr/>
          <p:nvPr/>
        </p:nvSpPr>
        <p:spPr>
          <a:xfrm>
            <a:off x="381000" y="59055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Example of Insertion to Max Heap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70" name="椭圆 77826"/>
          <p:cNvSpPr/>
          <p:nvPr/>
        </p:nvSpPr>
        <p:spPr>
          <a:xfrm>
            <a:off x="2281238" y="2490788"/>
            <a:ext cx="392112" cy="392112"/>
          </a:xfrm>
          <a:prstGeom prst="ellipse">
            <a:avLst/>
          </a:pr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71" name="椭圆 77827"/>
          <p:cNvSpPr/>
          <p:nvPr/>
        </p:nvSpPr>
        <p:spPr>
          <a:xfrm>
            <a:off x="1670050" y="330835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72" name="椭圆 77828"/>
          <p:cNvSpPr/>
          <p:nvPr/>
        </p:nvSpPr>
        <p:spPr>
          <a:xfrm>
            <a:off x="2921000" y="32750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73" name="椭圆 77829"/>
          <p:cNvSpPr/>
          <p:nvPr/>
        </p:nvSpPr>
        <p:spPr>
          <a:xfrm>
            <a:off x="1387475" y="41925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74" name="直接连接符 77830"/>
          <p:cNvSpPr/>
          <p:nvPr/>
        </p:nvSpPr>
        <p:spPr>
          <a:xfrm flipH="1">
            <a:off x="1881188" y="2878138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75" name="直接连接符 77831"/>
          <p:cNvSpPr/>
          <p:nvPr/>
        </p:nvSpPr>
        <p:spPr>
          <a:xfrm flipH="1">
            <a:off x="1585913" y="3678238"/>
            <a:ext cx="130175" cy="5254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76" name="矩形 77832"/>
          <p:cNvSpPr/>
          <p:nvPr/>
        </p:nvSpPr>
        <p:spPr>
          <a:xfrm>
            <a:off x="1624013" y="33147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77" name="矩形 77833"/>
          <p:cNvSpPr/>
          <p:nvPr/>
        </p:nvSpPr>
        <p:spPr>
          <a:xfrm>
            <a:off x="2955925" y="3267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78" name="矩形 77834"/>
          <p:cNvSpPr/>
          <p:nvPr/>
        </p:nvSpPr>
        <p:spPr>
          <a:xfrm>
            <a:off x="1339850" y="41989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14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79" name="椭圆 77835"/>
          <p:cNvSpPr/>
          <p:nvPr/>
        </p:nvSpPr>
        <p:spPr>
          <a:xfrm>
            <a:off x="1982788" y="420687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80" name="矩形 77836"/>
          <p:cNvSpPr/>
          <p:nvPr/>
        </p:nvSpPr>
        <p:spPr>
          <a:xfrm>
            <a:off x="1920875" y="4195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81" name="直接连接符 77837"/>
          <p:cNvSpPr/>
          <p:nvPr/>
        </p:nvSpPr>
        <p:spPr>
          <a:xfrm>
            <a:off x="2027238" y="3668713"/>
            <a:ext cx="166687" cy="5349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82" name="直接连接符 77838"/>
          <p:cNvSpPr/>
          <p:nvPr/>
        </p:nvSpPr>
        <p:spPr>
          <a:xfrm>
            <a:off x="2597150" y="2868613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83" name="椭圆 77839"/>
          <p:cNvSpPr/>
          <p:nvPr/>
        </p:nvSpPr>
        <p:spPr>
          <a:xfrm>
            <a:off x="2647950" y="4179888"/>
            <a:ext cx="392113" cy="392112"/>
          </a:xfrm>
          <a:prstGeom prst="ellipse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84" name="直接连接符 77840"/>
          <p:cNvSpPr/>
          <p:nvPr/>
        </p:nvSpPr>
        <p:spPr>
          <a:xfrm flipH="1">
            <a:off x="2847975" y="3667125"/>
            <a:ext cx="179388" cy="5238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85" name="矩形 77841"/>
          <p:cNvSpPr/>
          <p:nvPr/>
        </p:nvSpPr>
        <p:spPr>
          <a:xfrm>
            <a:off x="839788" y="4979988"/>
            <a:ext cx="2971800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initial location of new node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86" name="椭圆 77842"/>
          <p:cNvSpPr/>
          <p:nvPr/>
        </p:nvSpPr>
        <p:spPr>
          <a:xfrm>
            <a:off x="7943850" y="2427288"/>
            <a:ext cx="392113" cy="392112"/>
          </a:xfrm>
          <a:prstGeom prst="ellipse">
            <a:avLst/>
          </a:pr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21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87" name="椭圆 77843"/>
          <p:cNvSpPr/>
          <p:nvPr/>
        </p:nvSpPr>
        <p:spPr>
          <a:xfrm>
            <a:off x="7332663" y="324485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88" name="椭圆 77844"/>
          <p:cNvSpPr/>
          <p:nvPr/>
        </p:nvSpPr>
        <p:spPr>
          <a:xfrm>
            <a:off x="8583613" y="32115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89" name="椭圆 77845"/>
          <p:cNvSpPr/>
          <p:nvPr/>
        </p:nvSpPr>
        <p:spPr>
          <a:xfrm>
            <a:off x="7050088" y="412908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90" name="直接连接符 77846"/>
          <p:cNvSpPr/>
          <p:nvPr/>
        </p:nvSpPr>
        <p:spPr>
          <a:xfrm flipH="1">
            <a:off x="7543800" y="2814638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91" name="直接连接符 77847"/>
          <p:cNvSpPr/>
          <p:nvPr/>
        </p:nvSpPr>
        <p:spPr>
          <a:xfrm flipH="1">
            <a:off x="7248525" y="3614738"/>
            <a:ext cx="130175" cy="5254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92" name="矩形 77848"/>
          <p:cNvSpPr/>
          <p:nvPr/>
        </p:nvSpPr>
        <p:spPr>
          <a:xfrm>
            <a:off x="7286625" y="3251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93" name="矩形 77849"/>
          <p:cNvSpPr/>
          <p:nvPr/>
        </p:nvSpPr>
        <p:spPr>
          <a:xfrm>
            <a:off x="8547100" y="32273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94" name="矩形 77850"/>
          <p:cNvSpPr/>
          <p:nvPr/>
        </p:nvSpPr>
        <p:spPr>
          <a:xfrm>
            <a:off x="7002463" y="41354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14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95" name="椭圆 77851"/>
          <p:cNvSpPr/>
          <p:nvPr/>
        </p:nvSpPr>
        <p:spPr>
          <a:xfrm>
            <a:off x="7645400" y="414337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96" name="矩形 77852"/>
          <p:cNvSpPr/>
          <p:nvPr/>
        </p:nvSpPr>
        <p:spPr>
          <a:xfrm>
            <a:off x="7583488" y="41322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397" name="直接连接符 77853"/>
          <p:cNvSpPr/>
          <p:nvPr/>
        </p:nvSpPr>
        <p:spPr>
          <a:xfrm>
            <a:off x="7689850" y="3605213"/>
            <a:ext cx="166688" cy="5349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98" name="直接连接符 77854"/>
          <p:cNvSpPr/>
          <p:nvPr/>
        </p:nvSpPr>
        <p:spPr>
          <a:xfrm>
            <a:off x="8259763" y="2805113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99" name="椭圆 77855"/>
          <p:cNvSpPr/>
          <p:nvPr/>
        </p:nvSpPr>
        <p:spPr>
          <a:xfrm>
            <a:off x="8310563" y="411638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400" name="直接连接符 77856"/>
          <p:cNvSpPr/>
          <p:nvPr/>
        </p:nvSpPr>
        <p:spPr>
          <a:xfrm flipH="1">
            <a:off x="8510588" y="3603625"/>
            <a:ext cx="179387" cy="5238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01" name="矩形 77857"/>
          <p:cNvSpPr/>
          <p:nvPr/>
        </p:nvSpPr>
        <p:spPr>
          <a:xfrm>
            <a:off x="7077075" y="4932363"/>
            <a:ext cx="2063750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insert 21 into heap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402" name="椭圆 77858"/>
          <p:cNvSpPr/>
          <p:nvPr/>
        </p:nvSpPr>
        <p:spPr>
          <a:xfrm>
            <a:off x="5224463" y="2459038"/>
            <a:ext cx="392112" cy="392112"/>
          </a:xfrm>
          <a:prstGeom prst="ellipse">
            <a:avLst/>
          </a:pr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403" name="椭圆 77859"/>
          <p:cNvSpPr/>
          <p:nvPr/>
        </p:nvSpPr>
        <p:spPr>
          <a:xfrm>
            <a:off x="4613275" y="32766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404" name="椭圆 77860"/>
          <p:cNvSpPr/>
          <p:nvPr/>
        </p:nvSpPr>
        <p:spPr>
          <a:xfrm>
            <a:off x="5864225" y="324326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405" name="椭圆 77861"/>
          <p:cNvSpPr/>
          <p:nvPr/>
        </p:nvSpPr>
        <p:spPr>
          <a:xfrm>
            <a:off x="4330700" y="416083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406" name="直接连接符 77862"/>
          <p:cNvSpPr/>
          <p:nvPr/>
        </p:nvSpPr>
        <p:spPr>
          <a:xfrm flipH="1">
            <a:off x="4824413" y="2846388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07" name="直接连接符 77863"/>
          <p:cNvSpPr/>
          <p:nvPr/>
        </p:nvSpPr>
        <p:spPr>
          <a:xfrm flipH="1">
            <a:off x="4529138" y="3646488"/>
            <a:ext cx="130175" cy="5254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08" name="矩形 77864"/>
          <p:cNvSpPr/>
          <p:nvPr/>
        </p:nvSpPr>
        <p:spPr>
          <a:xfrm>
            <a:off x="4567238" y="32829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409" name="矩形 77865"/>
          <p:cNvSpPr/>
          <p:nvPr/>
        </p:nvSpPr>
        <p:spPr>
          <a:xfrm>
            <a:off x="5899150" y="32591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410" name="矩形 77866"/>
          <p:cNvSpPr/>
          <p:nvPr/>
        </p:nvSpPr>
        <p:spPr>
          <a:xfrm>
            <a:off x="4283075" y="41671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14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411" name="椭圆 77867"/>
          <p:cNvSpPr/>
          <p:nvPr/>
        </p:nvSpPr>
        <p:spPr>
          <a:xfrm>
            <a:off x="4926013" y="417512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412" name="矩形 77868"/>
          <p:cNvSpPr/>
          <p:nvPr/>
        </p:nvSpPr>
        <p:spPr>
          <a:xfrm>
            <a:off x="4864100" y="416401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413" name="直接连接符 77869"/>
          <p:cNvSpPr/>
          <p:nvPr/>
        </p:nvSpPr>
        <p:spPr>
          <a:xfrm>
            <a:off x="4970463" y="3636963"/>
            <a:ext cx="166687" cy="5349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14" name="直接连接符 77870"/>
          <p:cNvSpPr/>
          <p:nvPr/>
        </p:nvSpPr>
        <p:spPr>
          <a:xfrm>
            <a:off x="5540375" y="2836863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15" name="椭圆 77871"/>
          <p:cNvSpPr/>
          <p:nvPr/>
        </p:nvSpPr>
        <p:spPr>
          <a:xfrm>
            <a:off x="5591175" y="414813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416" name="直接连接符 77872"/>
          <p:cNvSpPr/>
          <p:nvPr/>
        </p:nvSpPr>
        <p:spPr>
          <a:xfrm flipH="1">
            <a:off x="5791200" y="3635375"/>
            <a:ext cx="179388" cy="5238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17" name="矩形 77873"/>
          <p:cNvSpPr/>
          <p:nvPr/>
        </p:nvSpPr>
        <p:spPr>
          <a:xfrm>
            <a:off x="4357688" y="4964113"/>
            <a:ext cx="1936750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insert 5 into heap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8418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58419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矩形 78849"/>
          <p:cNvSpPr/>
          <p:nvPr/>
        </p:nvSpPr>
        <p:spPr>
          <a:xfrm>
            <a:off x="0" y="28575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Insertion into a Max Heap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9394" name="矩形 78850"/>
          <p:cNvSpPr/>
          <p:nvPr/>
        </p:nvSpPr>
        <p:spPr>
          <a:xfrm>
            <a:off x="876300" y="1562100"/>
            <a:ext cx="9163050" cy="4318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void insert_max_heap(element item, int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*n)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4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int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i;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if (HEAP_FULL(*n)) {</a:t>
            </a:r>
            <a:endParaRPr lang="en-US" altLang="zh-TW" sz="24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fprintf(stderr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, “the heap is full.\n”);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exit(1);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 = ++(*n);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while ((i!=1)&amp;&amp;(item.key&gt;heap[i/2].key)) {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heap[i] = heap[i/2];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i /= 2;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heap[i]= item;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59395" name="文本框 78851"/>
          <p:cNvSpPr txBox="1"/>
          <p:nvPr/>
        </p:nvSpPr>
        <p:spPr>
          <a:xfrm>
            <a:off x="4060825" y="5154613"/>
            <a:ext cx="44799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 baseline="30000">
                <a:latin typeface="Times New Roman" panose="02020603050405020304" charset="0"/>
                <a:ea typeface="PMingLiU" charset="-120"/>
              </a:rPr>
              <a:t>k</a:t>
            </a:r>
            <a:r>
              <a:rPr lang="en-US" altLang="zh-TW" sz="3200">
                <a:latin typeface="Times New Roman" panose="02020603050405020304" charset="0"/>
                <a:ea typeface="PMingLiU" charset="-120"/>
              </a:rPr>
              <a:t>-1=n ==&gt; k=</a:t>
            </a:r>
            <a:r>
              <a:rPr lang="en-US" altLang="zh-TW" sz="3200"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log</a:t>
            </a:r>
            <a:r>
              <a:rPr lang="en-US" altLang="zh-TW" sz="3200" baseline="-25000"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2</a:t>
            </a:r>
            <a:r>
              <a:rPr lang="en-US" altLang="zh-TW" sz="3200"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(n+1)</a:t>
            </a:r>
            <a:endParaRPr lang="en-US" altLang="zh-TW" sz="3200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9396" name="文本框 78852"/>
          <p:cNvSpPr txBox="1"/>
          <p:nvPr/>
        </p:nvSpPr>
        <p:spPr>
          <a:xfrm>
            <a:off x="3984625" y="5753100"/>
            <a:ext cx="16033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O(log</a:t>
            </a:r>
            <a:r>
              <a:rPr lang="en-US" altLang="zh-TW" sz="3200" baseline="-250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n)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59397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59398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矩形 79873"/>
          <p:cNvSpPr/>
          <p:nvPr/>
        </p:nvSpPr>
        <p:spPr>
          <a:xfrm>
            <a:off x="36195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0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Example of Deletion from Max Heap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18" name="椭圆 79874"/>
          <p:cNvSpPr/>
          <p:nvPr/>
        </p:nvSpPr>
        <p:spPr>
          <a:xfrm>
            <a:off x="2292350" y="2547938"/>
            <a:ext cx="392113" cy="392112"/>
          </a:xfrm>
          <a:prstGeom prst="ellipse">
            <a:avLst/>
          </a:pr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19" name="椭圆 79875"/>
          <p:cNvSpPr/>
          <p:nvPr/>
        </p:nvSpPr>
        <p:spPr>
          <a:xfrm>
            <a:off x="1681163" y="33655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20" name="椭圆 79876"/>
          <p:cNvSpPr/>
          <p:nvPr/>
        </p:nvSpPr>
        <p:spPr>
          <a:xfrm>
            <a:off x="2932113" y="333216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21" name="椭圆 79877"/>
          <p:cNvSpPr/>
          <p:nvPr/>
        </p:nvSpPr>
        <p:spPr>
          <a:xfrm>
            <a:off x="1100138" y="427355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22" name="直接连接符 79878"/>
          <p:cNvSpPr/>
          <p:nvPr/>
        </p:nvSpPr>
        <p:spPr>
          <a:xfrm flipH="1">
            <a:off x="1892300" y="2935288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23" name="直接连接符 79879"/>
          <p:cNvSpPr/>
          <p:nvPr/>
        </p:nvSpPr>
        <p:spPr>
          <a:xfrm flipH="1">
            <a:off x="1311275" y="3735388"/>
            <a:ext cx="415925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24" name="直接连接符 79880"/>
          <p:cNvSpPr/>
          <p:nvPr/>
        </p:nvSpPr>
        <p:spPr>
          <a:xfrm flipH="1" flipV="1">
            <a:off x="2025650" y="2438400"/>
            <a:ext cx="282575" cy="269875"/>
          </a:xfrm>
          <a:prstGeom prst="line">
            <a:avLst/>
          </a:prstGeom>
          <a:ln w="12700" cap="flat" cmpd="sng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60425" name="矩形 79881"/>
          <p:cNvSpPr/>
          <p:nvPr/>
        </p:nvSpPr>
        <p:spPr>
          <a:xfrm>
            <a:off x="1274763" y="2163763"/>
            <a:ext cx="9445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remove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26" name="矩形 79882"/>
          <p:cNvSpPr/>
          <p:nvPr/>
        </p:nvSpPr>
        <p:spPr>
          <a:xfrm>
            <a:off x="1635125" y="33718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27" name="矩形 79883"/>
          <p:cNvSpPr/>
          <p:nvPr/>
        </p:nvSpPr>
        <p:spPr>
          <a:xfrm>
            <a:off x="2967038" y="3324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28" name="矩形 79884"/>
          <p:cNvSpPr/>
          <p:nvPr/>
        </p:nvSpPr>
        <p:spPr>
          <a:xfrm>
            <a:off x="1039813" y="42799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14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29" name="椭圆 79885"/>
          <p:cNvSpPr/>
          <p:nvPr/>
        </p:nvSpPr>
        <p:spPr>
          <a:xfrm>
            <a:off x="2362200" y="4287838"/>
            <a:ext cx="392113" cy="39211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30" name="矩形 79886"/>
          <p:cNvSpPr/>
          <p:nvPr/>
        </p:nvSpPr>
        <p:spPr>
          <a:xfrm>
            <a:off x="2325688" y="43005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31" name="直接连接符 79887"/>
          <p:cNvSpPr/>
          <p:nvPr/>
        </p:nvSpPr>
        <p:spPr>
          <a:xfrm>
            <a:off x="2038350" y="3725863"/>
            <a:ext cx="500063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32" name="直接连接符 79888"/>
          <p:cNvSpPr/>
          <p:nvPr/>
        </p:nvSpPr>
        <p:spPr>
          <a:xfrm>
            <a:off x="2608263" y="2925763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33" name="椭圆 79889"/>
          <p:cNvSpPr/>
          <p:nvPr/>
        </p:nvSpPr>
        <p:spPr>
          <a:xfrm>
            <a:off x="4979988" y="2557463"/>
            <a:ext cx="392112" cy="392112"/>
          </a:xfrm>
          <a:prstGeom prst="ellipse">
            <a:avLst/>
          </a:pr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34" name="椭圆 79890"/>
          <p:cNvSpPr/>
          <p:nvPr/>
        </p:nvSpPr>
        <p:spPr>
          <a:xfrm>
            <a:off x="4368800" y="33750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35" name="椭圆 79891"/>
          <p:cNvSpPr/>
          <p:nvPr/>
        </p:nvSpPr>
        <p:spPr>
          <a:xfrm>
            <a:off x="5619750" y="33416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36" name="椭圆 79892"/>
          <p:cNvSpPr/>
          <p:nvPr/>
        </p:nvSpPr>
        <p:spPr>
          <a:xfrm>
            <a:off x="3787775" y="428307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37" name="直接连接符 79893"/>
          <p:cNvSpPr/>
          <p:nvPr/>
        </p:nvSpPr>
        <p:spPr>
          <a:xfrm flipH="1">
            <a:off x="4579938" y="2944813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38" name="直接连接符 79894"/>
          <p:cNvSpPr/>
          <p:nvPr/>
        </p:nvSpPr>
        <p:spPr>
          <a:xfrm flipH="1">
            <a:off x="3998913" y="3744913"/>
            <a:ext cx="415925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39" name="矩形 79895"/>
          <p:cNvSpPr/>
          <p:nvPr/>
        </p:nvSpPr>
        <p:spPr>
          <a:xfrm>
            <a:off x="4322763" y="33813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40" name="矩形 79896"/>
          <p:cNvSpPr/>
          <p:nvPr/>
        </p:nvSpPr>
        <p:spPr>
          <a:xfrm>
            <a:off x="5654675" y="33337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41" name="矩形 79897"/>
          <p:cNvSpPr/>
          <p:nvPr/>
        </p:nvSpPr>
        <p:spPr>
          <a:xfrm>
            <a:off x="3727450" y="42894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14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42" name="直接连接符 79898"/>
          <p:cNvSpPr/>
          <p:nvPr/>
        </p:nvSpPr>
        <p:spPr>
          <a:xfrm>
            <a:off x="5295900" y="2935288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43" name="椭圆 79899"/>
          <p:cNvSpPr/>
          <p:nvPr/>
        </p:nvSpPr>
        <p:spPr>
          <a:xfrm>
            <a:off x="7845425" y="2554288"/>
            <a:ext cx="392113" cy="392112"/>
          </a:xfrm>
          <a:prstGeom prst="ellipse">
            <a:avLst/>
          </a:pr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44" name="椭圆 79900"/>
          <p:cNvSpPr/>
          <p:nvPr/>
        </p:nvSpPr>
        <p:spPr>
          <a:xfrm>
            <a:off x="7234238" y="337185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45" name="椭圆 79901"/>
          <p:cNvSpPr/>
          <p:nvPr/>
        </p:nvSpPr>
        <p:spPr>
          <a:xfrm>
            <a:off x="8485188" y="33385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46" name="椭圆 79902"/>
          <p:cNvSpPr/>
          <p:nvPr/>
        </p:nvSpPr>
        <p:spPr>
          <a:xfrm>
            <a:off x="6653213" y="42799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47" name="直接连接符 79903"/>
          <p:cNvSpPr/>
          <p:nvPr/>
        </p:nvSpPr>
        <p:spPr>
          <a:xfrm flipH="1">
            <a:off x="7445375" y="2941638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48" name="直接连接符 79904"/>
          <p:cNvSpPr/>
          <p:nvPr/>
        </p:nvSpPr>
        <p:spPr>
          <a:xfrm flipH="1">
            <a:off x="6864350" y="3741738"/>
            <a:ext cx="415925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49" name="矩形 79905"/>
          <p:cNvSpPr/>
          <p:nvPr/>
        </p:nvSpPr>
        <p:spPr>
          <a:xfrm>
            <a:off x="7188200" y="3378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14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50" name="矩形 79906"/>
          <p:cNvSpPr/>
          <p:nvPr/>
        </p:nvSpPr>
        <p:spPr>
          <a:xfrm>
            <a:off x="8520113" y="33305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51" name="矩形 79907"/>
          <p:cNvSpPr/>
          <p:nvPr/>
        </p:nvSpPr>
        <p:spPr>
          <a:xfrm>
            <a:off x="6592888" y="42862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0452" name="直接连接符 79908"/>
          <p:cNvSpPr/>
          <p:nvPr/>
        </p:nvSpPr>
        <p:spPr>
          <a:xfrm>
            <a:off x="8161338" y="2932113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53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60454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矩形 80897"/>
          <p:cNvSpPr/>
          <p:nvPr/>
        </p:nvSpPr>
        <p:spPr>
          <a:xfrm>
            <a:off x="-19050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Deletion from a Max Heap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1442" name="矩形 80898"/>
          <p:cNvSpPr/>
          <p:nvPr/>
        </p:nvSpPr>
        <p:spPr>
          <a:xfrm>
            <a:off x="971550" y="1044575"/>
            <a:ext cx="9163050" cy="44497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element delete_max_heap(int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*n)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4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int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parent, child;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element item, temp;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if (HEAP_EMPTY(*n)) {</a:t>
            </a:r>
            <a:endParaRPr lang="en-US" altLang="zh-TW" sz="24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fprintf(stderr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, “The heap is empty\n”);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exit(1);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/* save value of the element with the </a:t>
            </a:r>
            <a:b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</a:b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highest key */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item = heap[1];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/* use last element in heap to adjust heap */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temp = heap[(*n)--];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parent = 1;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child = 2;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61443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61444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矩形 81921"/>
          <p:cNvSpPr/>
          <p:nvPr/>
        </p:nvSpPr>
        <p:spPr>
          <a:xfrm>
            <a:off x="927100" y="1109663"/>
            <a:ext cx="8216900" cy="4181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80000"/>
              </a:lnSpc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while (child &lt;= *n) {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/* find the larger child of the current 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parent */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if ((child &lt; *n)&amp;&amp;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(heap[child].key&lt;heap[child+1].key))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child++;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if (temp.key &gt;= heap[child].key) break;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/* move to the next lower level */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heap[parent] = heap[child];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child *=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2;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heap[parent] = temp;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return item;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62466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62467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82945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  <a:ln/>
        </p:spPr>
        <p:txBody>
          <a:bodyPr anchor="ctr"/>
          <a:p>
            <a:pPr algn="ctr"/>
            <a:r>
              <a:rPr lang="en-US" altLang="zh-TW"/>
              <a:t>Binary Search Tree</a:t>
            </a:r>
            <a:endParaRPr lang="en-US" altLang="zh-TW"/>
          </a:p>
        </p:txBody>
      </p:sp>
      <p:sp>
        <p:nvSpPr>
          <p:cNvPr id="63490" name="文本占位符 82946"/>
          <p:cNvSpPr>
            <a:spLocks noGrp="1"/>
          </p:cNvSpPr>
          <p:nvPr>
            <p:ph idx="1"/>
          </p:nvPr>
        </p:nvSpPr>
        <p:spPr>
          <a:xfrm>
            <a:off x="971550" y="1009650"/>
            <a:ext cx="7772400" cy="4114800"/>
          </a:xfrm>
          <a:ln/>
        </p:spPr>
        <p:txBody>
          <a:bodyPr anchor="t"/>
          <a:p>
            <a:r>
              <a:rPr lang="en-US" altLang="zh-TW"/>
              <a:t>Heap</a:t>
            </a:r>
            <a:endParaRPr lang="en-US" altLang="zh-TW"/>
          </a:p>
          <a:p>
            <a:pPr lvl="1"/>
            <a:r>
              <a:rPr lang="en-US" altLang="zh-TW"/>
              <a:t>a min (max) element is deleted.  	</a:t>
            </a:r>
            <a:r>
              <a:rPr lang="en-US" altLang="zh-TW">
                <a:solidFill>
                  <a:srgbClr val="CC3300"/>
                </a:solidFill>
              </a:rPr>
              <a:t>O(log</a:t>
            </a:r>
            <a:r>
              <a:rPr lang="en-US" altLang="zh-TW" baseline="-25000">
                <a:solidFill>
                  <a:srgbClr val="CC3300"/>
                </a:solidFill>
              </a:rPr>
              <a:t>2</a:t>
            </a:r>
            <a:r>
              <a:rPr lang="en-US" altLang="zh-TW">
                <a:solidFill>
                  <a:srgbClr val="CC3300"/>
                </a:solidFill>
              </a:rPr>
              <a:t>n)</a:t>
            </a:r>
            <a:endParaRPr lang="en-US" altLang="zh-TW"/>
          </a:p>
          <a:p>
            <a:pPr lvl="1"/>
            <a:r>
              <a:rPr lang="en-US" altLang="zh-TW"/>
              <a:t>deletion of an arbitrary element  	</a:t>
            </a:r>
            <a:r>
              <a:rPr lang="en-US" altLang="zh-TW">
                <a:solidFill>
                  <a:srgbClr val="CC3300"/>
                </a:solidFill>
              </a:rPr>
              <a:t>O(n)</a:t>
            </a:r>
            <a:endParaRPr lang="en-US" altLang="zh-TW"/>
          </a:p>
          <a:p>
            <a:pPr lvl="1"/>
            <a:r>
              <a:rPr lang="en-US" altLang="zh-TW"/>
              <a:t>search for an arbitrary element 	</a:t>
            </a:r>
            <a:r>
              <a:rPr lang="en-US" altLang="zh-TW">
                <a:solidFill>
                  <a:srgbClr val="CC3300"/>
                </a:solidFill>
              </a:rPr>
              <a:t>O(n)</a:t>
            </a:r>
            <a:endParaRPr lang="en-US" altLang="zh-TW">
              <a:solidFill>
                <a:srgbClr val="CC3300"/>
              </a:solidFill>
            </a:endParaRPr>
          </a:p>
          <a:p>
            <a:r>
              <a:rPr lang="en-US" altLang="zh-TW"/>
              <a:t>Binary search tree</a:t>
            </a:r>
            <a:endParaRPr lang="en-US" altLang="zh-TW"/>
          </a:p>
          <a:p>
            <a:pPr lvl="1"/>
            <a:r>
              <a:rPr lang="en-US" altLang="zh-TW"/>
              <a:t> Every element has a unique key.</a:t>
            </a:r>
            <a:endParaRPr lang="en-US" altLang="zh-TW"/>
          </a:p>
          <a:p>
            <a:pPr lvl="1"/>
            <a:r>
              <a:rPr lang="en-US" altLang="zh-TW"/>
              <a:t>The keys in a nonempty </a:t>
            </a:r>
            <a:r>
              <a:rPr lang="en-US" altLang="zh-TW" err="1">
                <a:solidFill>
                  <a:srgbClr val="003399"/>
                </a:solidFill>
              </a:rPr>
              <a:t>left subtree</a:t>
            </a:r>
            <a:r>
              <a:rPr lang="en-US" altLang="zh-TW" err="1"/>
              <a:t> </a:t>
            </a:r>
            <a:r>
              <a:rPr lang="en-US" altLang="zh-TW"/>
              <a:t>(</a:t>
            </a:r>
            <a:r>
              <a:rPr lang="en-US" altLang="zh-TW" err="1">
                <a:solidFill>
                  <a:srgbClr val="003399"/>
                </a:solidFill>
              </a:rPr>
              <a:t>right subtree</a:t>
            </a:r>
            <a:r>
              <a:rPr lang="en-US" altLang="zh-TW"/>
              <a:t>) are </a:t>
            </a:r>
            <a:r>
              <a:rPr lang="en-US" altLang="zh-TW">
                <a:solidFill>
                  <a:srgbClr val="003399"/>
                </a:solidFill>
              </a:rPr>
              <a:t>smaller</a:t>
            </a:r>
            <a:r>
              <a:rPr lang="en-US" altLang="zh-TW"/>
              <a:t> (</a:t>
            </a:r>
            <a:r>
              <a:rPr lang="en-US" altLang="zh-TW">
                <a:solidFill>
                  <a:srgbClr val="003399"/>
                </a:solidFill>
              </a:rPr>
              <a:t>larger</a:t>
            </a:r>
            <a:r>
              <a:rPr lang="en-US" altLang="zh-TW" err="1"/>
              <a:t>) than the key in the root of subtree</a:t>
            </a:r>
            <a:r>
              <a:rPr lang="en-US" altLang="zh-TW"/>
              <a:t>.</a:t>
            </a:r>
            <a:endParaRPr lang="en-US" altLang="zh-TW"/>
          </a:p>
          <a:p>
            <a:pPr lvl="1"/>
            <a:r>
              <a:rPr lang="en-US" altLang="zh-TW" err="1"/>
              <a:t>The left and right subtrees </a:t>
            </a:r>
            <a:r>
              <a:rPr lang="en-US" altLang="zh-TW"/>
              <a:t>are also binary search trees.</a:t>
            </a:r>
            <a:endParaRPr lang="en-US" altLang="zh-TW"/>
          </a:p>
        </p:txBody>
      </p:sp>
      <p:sp>
        <p:nvSpPr>
          <p:cNvPr id="63491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63492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37890"/>
          <p:cNvSpPr>
            <a:spLocks noGrp="1"/>
          </p:cNvSpPr>
          <p:nvPr>
            <p:ph type="title"/>
          </p:nvPr>
        </p:nvSpPr>
        <p:spPr>
          <a:xfrm>
            <a:off x="0" y="609600"/>
            <a:ext cx="9163050" cy="1143000"/>
          </a:xfrm>
          <a:ln/>
        </p:spPr>
        <p:txBody>
          <a:bodyPr wrap="square" lIns="92075" tIns="46038" rIns="92075" bIns="46038" anchor="ctr"/>
          <a:p>
            <a:pPr algn="ctr"/>
            <a:r>
              <a:rPr lang="en-US" altLang="zh-TW"/>
              <a:t>Representation of Trees</a:t>
            </a:r>
            <a:endParaRPr lang="en-US" altLang="zh-TW"/>
          </a:p>
        </p:txBody>
      </p:sp>
      <p:sp>
        <p:nvSpPr>
          <p:cNvPr id="9218" name="矩形 37891"/>
          <p:cNvSpPr/>
          <p:nvPr/>
        </p:nvSpPr>
        <p:spPr>
          <a:xfrm>
            <a:off x="952500" y="19812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List Representation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 A ( B ( E ( K, L ), F ), C ( G ), D ( H ( M ), I, J ) ) )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root comes first, followed by a list of sub-trees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219" name="矩形 37892"/>
          <p:cNvSpPr/>
          <p:nvPr/>
        </p:nvSpPr>
        <p:spPr>
          <a:xfrm>
            <a:off x="1276350" y="3968750"/>
            <a:ext cx="7531100" cy="673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220" name="直接连接符 37893"/>
          <p:cNvSpPr/>
          <p:nvPr/>
        </p:nvSpPr>
        <p:spPr>
          <a:xfrm>
            <a:off x="2565400" y="3962400"/>
            <a:ext cx="0" cy="685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1" name="直接连接符 37894"/>
          <p:cNvSpPr/>
          <p:nvPr/>
        </p:nvSpPr>
        <p:spPr>
          <a:xfrm>
            <a:off x="3479800" y="3962400"/>
            <a:ext cx="0" cy="685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2" name="直接连接符 37895"/>
          <p:cNvSpPr/>
          <p:nvPr/>
        </p:nvSpPr>
        <p:spPr>
          <a:xfrm>
            <a:off x="4394200" y="3962400"/>
            <a:ext cx="0" cy="685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3" name="直接连接符 37896"/>
          <p:cNvSpPr/>
          <p:nvPr/>
        </p:nvSpPr>
        <p:spPr>
          <a:xfrm>
            <a:off x="7899400" y="3962400"/>
            <a:ext cx="0" cy="685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4" name="矩形 37897"/>
          <p:cNvSpPr/>
          <p:nvPr/>
        </p:nvSpPr>
        <p:spPr>
          <a:xfrm>
            <a:off x="1558925" y="4117975"/>
            <a:ext cx="690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data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225" name="矩形 37898"/>
          <p:cNvSpPr/>
          <p:nvPr/>
        </p:nvSpPr>
        <p:spPr>
          <a:xfrm>
            <a:off x="2625725" y="4117975"/>
            <a:ext cx="885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link 1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226" name="矩形 37899"/>
          <p:cNvSpPr/>
          <p:nvPr/>
        </p:nvSpPr>
        <p:spPr>
          <a:xfrm>
            <a:off x="3540125" y="4117975"/>
            <a:ext cx="885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link 2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227" name="矩形 37900"/>
          <p:cNvSpPr/>
          <p:nvPr/>
        </p:nvSpPr>
        <p:spPr>
          <a:xfrm>
            <a:off x="4530725" y="4117975"/>
            <a:ext cx="412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...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228" name="矩形 37901"/>
          <p:cNvSpPr/>
          <p:nvPr/>
        </p:nvSpPr>
        <p:spPr>
          <a:xfrm>
            <a:off x="7959725" y="4117975"/>
            <a:ext cx="885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link n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229" name="圆角矩形标注 37902"/>
          <p:cNvSpPr/>
          <p:nvPr/>
        </p:nvSpPr>
        <p:spPr>
          <a:xfrm rot="10800000">
            <a:off x="2876550" y="4806950"/>
            <a:ext cx="4787900" cy="1130300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92075" tIns="46038" rIns="92075" bIns="46038" anchor="ctr"/>
          <a:p>
            <a:pPr algn="ctr"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How many link fields are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ctr"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needed in such a representation?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230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9231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矩形 83969"/>
          <p:cNvSpPr/>
          <p:nvPr/>
        </p:nvSpPr>
        <p:spPr>
          <a:xfrm>
            <a:off x="34290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Examples of Binary Search Trees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14" name="椭圆 83970"/>
          <p:cNvSpPr/>
          <p:nvPr/>
        </p:nvSpPr>
        <p:spPr>
          <a:xfrm>
            <a:off x="2263775" y="25796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15" name="椭圆 83971"/>
          <p:cNvSpPr/>
          <p:nvPr/>
        </p:nvSpPr>
        <p:spPr>
          <a:xfrm>
            <a:off x="1652588" y="339725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16" name="椭圆 83972"/>
          <p:cNvSpPr/>
          <p:nvPr/>
        </p:nvSpPr>
        <p:spPr>
          <a:xfrm>
            <a:off x="2903538" y="33639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17" name="椭圆 83973"/>
          <p:cNvSpPr/>
          <p:nvPr/>
        </p:nvSpPr>
        <p:spPr>
          <a:xfrm>
            <a:off x="1143000" y="43053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18" name="直接连接符 83974"/>
          <p:cNvSpPr/>
          <p:nvPr/>
        </p:nvSpPr>
        <p:spPr>
          <a:xfrm flipH="1">
            <a:off x="1863725" y="2967038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19" name="直接连接符 83975"/>
          <p:cNvSpPr/>
          <p:nvPr/>
        </p:nvSpPr>
        <p:spPr>
          <a:xfrm flipH="1">
            <a:off x="1349375" y="3767138"/>
            <a:ext cx="34925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20" name="矩形 83976"/>
          <p:cNvSpPr/>
          <p:nvPr/>
        </p:nvSpPr>
        <p:spPr>
          <a:xfrm>
            <a:off x="1606550" y="3403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21" name="矩形 83977"/>
          <p:cNvSpPr/>
          <p:nvPr/>
        </p:nvSpPr>
        <p:spPr>
          <a:xfrm>
            <a:off x="2867025" y="33559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22" name="矩形 83978"/>
          <p:cNvSpPr/>
          <p:nvPr/>
        </p:nvSpPr>
        <p:spPr>
          <a:xfrm>
            <a:off x="1082675" y="43116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23" name="直接连接符 83979"/>
          <p:cNvSpPr/>
          <p:nvPr/>
        </p:nvSpPr>
        <p:spPr>
          <a:xfrm>
            <a:off x="2579688" y="2957513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24" name="椭圆 83980"/>
          <p:cNvSpPr/>
          <p:nvPr/>
        </p:nvSpPr>
        <p:spPr>
          <a:xfrm>
            <a:off x="2068513" y="428942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25" name="直接连接符 83981"/>
          <p:cNvSpPr/>
          <p:nvPr/>
        </p:nvSpPr>
        <p:spPr>
          <a:xfrm>
            <a:off x="1955800" y="3786188"/>
            <a:ext cx="333375" cy="5127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26" name="矩形 83982"/>
          <p:cNvSpPr/>
          <p:nvPr/>
        </p:nvSpPr>
        <p:spPr>
          <a:xfrm>
            <a:off x="2006600" y="42941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27" name="椭圆 83983"/>
          <p:cNvSpPr/>
          <p:nvPr/>
        </p:nvSpPr>
        <p:spPr>
          <a:xfrm>
            <a:off x="5129213" y="254158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28" name="椭圆 83984"/>
          <p:cNvSpPr/>
          <p:nvPr/>
        </p:nvSpPr>
        <p:spPr>
          <a:xfrm>
            <a:off x="4518025" y="335915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29" name="椭圆 83985"/>
          <p:cNvSpPr/>
          <p:nvPr/>
        </p:nvSpPr>
        <p:spPr>
          <a:xfrm>
            <a:off x="5768975" y="33258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30" name="椭圆 83986"/>
          <p:cNvSpPr/>
          <p:nvPr/>
        </p:nvSpPr>
        <p:spPr>
          <a:xfrm>
            <a:off x="4008438" y="42672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31" name="直接连接符 83987"/>
          <p:cNvSpPr/>
          <p:nvPr/>
        </p:nvSpPr>
        <p:spPr>
          <a:xfrm flipH="1">
            <a:off x="4729163" y="2928938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32" name="直接连接符 83988"/>
          <p:cNvSpPr/>
          <p:nvPr/>
        </p:nvSpPr>
        <p:spPr>
          <a:xfrm flipH="1">
            <a:off x="4214813" y="3729038"/>
            <a:ext cx="34925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33" name="矩形 83989"/>
          <p:cNvSpPr/>
          <p:nvPr/>
        </p:nvSpPr>
        <p:spPr>
          <a:xfrm>
            <a:off x="4567238" y="33655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34" name="矩形 83990"/>
          <p:cNvSpPr/>
          <p:nvPr/>
        </p:nvSpPr>
        <p:spPr>
          <a:xfrm>
            <a:off x="5732463" y="33178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35" name="矩形 83991"/>
          <p:cNvSpPr/>
          <p:nvPr/>
        </p:nvSpPr>
        <p:spPr>
          <a:xfrm>
            <a:off x="4056063" y="42735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36" name="直接连接符 83992"/>
          <p:cNvSpPr/>
          <p:nvPr/>
        </p:nvSpPr>
        <p:spPr>
          <a:xfrm>
            <a:off x="5445125" y="2919413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37" name="椭圆 83993"/>
          <p:cNvSpPr/>
          <p:nvPr/>
        </p:nvSpPr>
        <p:spPr>
          <a:xfrm>
            <a:off x="7308850" y="25288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60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38" name="椭圆 83994"/>
          <p:cNvSpPr/>
          <p:nvPr/>
        </p:nvSpPr>
        <p:spPr>
          <a:xfrm>
            <a:off x="7948613" y="33131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39" name="椭圆 83995"/>
          <p:cNvSpPr/>
          <p:nvPr/>
        </p:nvSpPr>
        <p:spPr>
          <a:xfrm>
            <a:off x="7485063" y="419417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40" name="直接连接符 83996"/>
          <p:cNvSpPr/>
          <p:nvPr/>
        </p:nvSpPr>
        <p:spPr>
          <a:xfrm flipH="1">
            <a:off x="7691438" y="3656013"/>
            <a:ext cx="34925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41" name="矩形 83997"/>
          <p:cNvSpPr/>
          <p:nvPr/>
        </p:nvSpPr>
        <p:spPr>
          <a:xfrm>
            <a:off x="7912100" y="33051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70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42" name="矩形 83998"/>
          <p:cNvSpPr/>
          <p:nvPr/>
        </p:nvSpPr>
        <p:spPr>
          <a:xfrm>
            <a:off x="7424738" y="42005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65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43" name="直接连接符 83999"/>
          <p:cNvSpPr/>
          <p:nvPr/>
        </p:nvSpPr>
        <p:spPr>
          <a:xfrm>
            <a:off x="7624763" y="2906713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44" name="椭圆 84000"/>
          <p:cNvSpPr/>
          <p:nvPr/>
        </p:nvSpPr>
        <p:spPr>
          <a:xfrm>
            <a:off x="8410575" y="41783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45" name="直接连接符 84001"/>
          <p:cNvSpPr/>
          <p:nvPr/>
        </p:nvSpPr>
        <p:spPr>
          <a:xfrm>
            <a:off x="8297863" y="3675063"/>
            <a:ext cx="333375" cy="5127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46" name="矩形 84002"/>
          <p:cNvSpPr/>
          <p:nvPr/>
        </p:nvSpPr>
        <p:spPr>
          <a:xfrm>
            <a:off x="8348663" y="41830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80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47" name="椭圆 84003"/>
          <p:cNvSpPr/>
          <p:nvPr/>
        </p:nvSpPr>
        <p:spPr>
          <a:xfrm>
            <a:off x="3379788" y="43053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48" name="文本框 84004"/>
          <p:cNvSpPr txBox="1"/>
          <p:nvPr/>
        </p:nvSpPr>
        <p:spPr>
          <a:xfrm>
            <a:off x="3336925" y="42513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22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4549" name="直接连接符 84005"/>
          <p:cNvSpPr/>
          <p:nvPr/>
        </p:nvSpPr>
        <p:spPr>
          <a:xfrm>
            <a:off x="3200400" y="3714750"/>
            <a:ext cx="285750" cy="590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50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64551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矩形 84993"/>
          <p:cNvSpPr/>
          <p:nvPr/>
        </p:nvSpPr>
        <p:spPr>
          <a:xfrm>
            <a:off x="419100" y="-24765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Searching a Binary Search Tree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5538" name="矩形 84994"/>
          <p:cNvSpPr/>
          <p:nvPr/>
        </p:nvSpPr>
        <p:spPr>
          <a:xfrm>
            <a:off x="800100" y="9906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tree_pointer search(tree_pointer root,</a:t>
            </a:r>
            <a:b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</a:b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				   int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key)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/* return a pointer to the node that contains key. If there is no such </a:t>
            </a:r>
            <a:b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</a:b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node, return NULL */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if (!root) return NULL;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if (key == root-&gt;data) return root;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if (key &lt; root-&gt;data) 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return search(root-&gt;left_child,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            key);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return search(root-&gt;right_child,key);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65539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65540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矩形 86017"/>
          <p:cNvSpPr/>
          <p:nvPr/>
        </p:nvSpPr>
        <p:spPr>
          <a:xfrm>
            <a:off x="342900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Another Searching Algorithm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6562" name="矩形 86018"/>
          <p:cNvSpPr/>
          <p:nvPr/>
        </p:nvSpPr>
        <p:spPr>
          <a:xfrm>
            <a:off x="800100" y="11811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tree_pointer search2(tree_pointer tree, int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key)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while (tree) 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if (key == tree-&gt;data) return tree;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if (key &lt; tree-&gt;data) 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tree = tree-&gt;left_child;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else tree = tree-&gt;right_child;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return NULL;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66563" name="文本框 86019"/>
          <p:cNvSpPr txBox="1"/>
          <p:nvPr/>
        </p:nvSpPr>
        <p:spPr>
          <a:xfrm>
            <a:off x="5584825" y="5619750"/>
            <a:ext cx="9509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O(h)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6564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66565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矩形 87041"/>
          <p:cNvSpPr/>
          <p:nvPr/>
        </p:nvSpPr>
        <p:spPr>
          <a:xfrm>
            <a:off x="41910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Insert Node in Binary Search Tree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586" name="椭圆 87042"/>
          <p:cNvSpPr/>
          <p:nvPr/>
        </p:nvSpPr>
        <p:spPr>
          <a:xfrm>
            <a:off x="2143125" y="26273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587" name="椭圆 87043"/>
          <p:cNvSpPr/>
          <p:nvPr/>
        </p:nvSpPr>
        <p:spPr>
          <a:xfrm>
            <a:off x="1531938" y="344487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588" name="椭圆 87044"/>
          <p:cNvSpPr/>
          <p:nvPr/>
        </p:nvSpPr>
        <p:spPr>
          <a:xfrm>
            <a:off x="2782888" y="34115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589" name="椭圆 87045"/>
          <p:cNvSpPr/>
          <p:nvPr/>
        </p:nvSpPr>
        <p:spPr>
          <a:xfrm>
            <a:off x="1022350" y="43529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590" name="直接连接符 87046"/>
          <p:cNvSpPr/>
          <p:nvPr/>
        </p:nvSpPr>
        <p:spPr>
          <a:xfrm flipH="1">
            <a:off x="1743075" y="3014663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91" name="直接连接符 87047"/>
          <p:cNvSpPr/>
          <p:nvPr/>
        </p:nvSpPr>
        <p:spPr>
          <a:xfrm flipH="1">
            <a:off x="1228725" y="3814763"/>
            <a:ext cx="34925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92" name="矩形 87048"/>
          <p:cNvSpPr/>
          <p:nvPr/>
        </p:nvSpPr>
        <p:spPr>
          <a:xfrm>
            <a:off x="1485900" y="3451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593" name="矩形 87049"/>
          <p:cNvSpPr/>
          <p:nvPr/>
        </p:nvSpPr>
        <p:spPr>
          <a:xfrm>
            <a:off x="2746375" y="3403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594" name="矩形 87050"/>
          <p:cNvSpPr/>
          <p:nvPr/>
        </p:nvSpPr>
        <p:spPr>
          <a:xfrm>
            <a:off x="1057275" y="4359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595" name="直接连接符 87051"/>
          <p:cNvSpPr/>
          <p:nvPr/>
        </p:nvSpPr>
        <p:spPr>
          <a:xfrm>
            <a:off x="2459038" y="3005138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96" name="椭圆 87052"/>
          <p:cNvSpPr/>
          <p:nvPr/>
        </p:nvSpPr>
        <p:spPr>
          <a:xfrm>
            <a:off x="7637463" y="253047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597" name="椭圆 87053"/>
          <p:cNvSpPr/>
          <p:nvPr/>
        </p:nvSpPr>
        <p:spPr>
          <a:xfrm>
            <a:off x="7026275" y="334803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598" name="椭圆 87054"/>
          <p:cNvSpPr/>
          <p:nvPr/>
        </p:nvSpPr>
        <p:spPr>
          <a:xfrm>
            <a:off x="8277225" y="33147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599" name="椭圆 87055"/>
          <p:cNvSpPr/>
          <p:nvPr/>
        </p:nvSpPr>
        <p:spPr>
          <a:xfrm>
            <a:off x="6516688" y="425608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00" name="直接连接符 87056"/>
          <p:cNvSpPr/>
          <p:nvPr/>
        </p:nvSpPr>
        <p:spPr>
          <a:xfrm flipH="1">
            <a:off x="7237413" y="2917825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01" name="直接连接符 87057"/>
          <p:cNvSpPr/>
          <p:nvPr/>
        </p:nvSpPr>
        <p:spPr>
          <a:xfrm flipH="1">
            <a:off x="6723063" y="3717925"/>
            <a:ext cx="349250" cy="531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02" name="矩形 87058"/>
          <p:cNvSpPr/>
          <p:nvPr/>
        </p:nvSpPr>
        <p:spPr>
          <a:xfrm>
            <a:off x="6980238" y="33543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03" name="矩形 87059"/>
          <p:cNvSpPr/>
          <p:nvPr/>
        </p:nvSpPr>
        <p:spPr>
          <a:xfrm>
            <a:off x="8240713" y="3306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04" name="矩形 87060"/>
          <p:cNvSpPr/>
          <p:nvPr/>
        </p:nvSpPr>
        <p:spPr>
          <a:xfrm>
            <a:off x="6551613" y="42624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05" name="直接连接符 87061"/>
          <p:cNvSpPr/>
          <p:nvPr/>
        </p:nvSpPr>
        <p:spPr>
          <a:xfrm>
            <a:off x="7953375" y="2908300"/>
            <a:ext cx="536575" cy="404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06" name="椭圆 87062"/>
          <p:cNvSpPr/>
          <p:nvPr/>
        </p:nvSpPr>
        <p:spPr>
          <a:xfrm>
            <a:off x="7942263" y="4252913"/>
            <a:ext cx="392112" cy="392112"/>
          </a:xfrm>
          <a:prstGeom prst="ellipse">
            <a:avLst/>
          </a:prstGeom>
          <a:solidFill>
            <a:srgbClr val="CC33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07" name="矩形 87063"/>
          <p:cNvSpPr/>
          <p:nvPr/>
        </p:nvSpPr>
        <p:spPr>
          <a:xfrm>
            <a:off x="7905750" y="42449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08" name="椭圆 87064"/>
          <p:cNvSpPr/>
          <p:nvPr/>
        </p:nvSpPr>
        <p:spPr>
          <a:xfrm>
            <a:off x="8691563" y="42291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09" name="矩形 87065"/>
          <p:cNvSpPr/>
          <p:nvPr/>
        </p:nvSpPr>
        <p:spPr>
          <a:xfrm>
            <a:off x="8655050" y="42211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80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10" name="直接连接符 87066"/>
          <p:cNvSpPr/>
          <p:nvPr/>
        </p:nvSpPr>
        <p:spPr>
          <a:xfrm flipH="1">
            <a:off x="8128000" y="3689350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11" name="直接连接符 87067"/>
          <p:cNvSpPr/>
          <p:nvPr/>
        </p:nvSpPr>
        <p:spPr>
          <a:xfrm>
            <a:off x="8591550" y="3678238"/>
            <a:ext cx="298450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12" name="椭圆 87068"/>
          <p:cNvSpPr/>
          <p:nvPr/>
        </p:nvSpPr>
        <p:spPr>
          <a:xfrm>
            <a:off x="4635500" y="25892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13" name="椭圆 87069"/>
          <p:cNvSpPr/>
          <p:nvPr/>
        </p:nvSpPr>
        <p:spPr>
          <a:xfrm>
            <a:off x="4024313" y="340677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14" name="椭圆 87070"/>
          <p:cNvSpPr/>
          <p:nvPr/>
        </p:nvSpPr>
        <p:spPr>
          <a:xfrm>
            <a:off x="5275263" y="33734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15" name="椭圆 87071"/>
          <p:cNvSpPr/>
          <p:nvPr/>
        </p:nvSpPr>
        <p:spPr>
          <a:xfrm>
            <a:off x="3514725" y="43148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16" name="直接连接符 87072"/>
          <p:cNvSpPr/>
          <p:nvPr/>
        </p:nvSpPr>
        <p:spPr>
          <a:xfrm flipH="1">
            <a:off x="4235450" y="2976563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17" name="直接连接符 87073"/>
          <p:cNvSpPr/>
          <p:nvPr/>
        </p:nvSpPr>
        <p:spPr>
          <a:xfrm flipH="1">
            <a:off x="3721100" y="3776663"/>
            <a:ext cx="34925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18" name="矩形 87074"/>
          <p:cNvSpPr/>
          <p:nvPr/>
        </p:nvSpPr>
        <p:spPr>
          <a:xfrm>
            <a:off x="3978275" y="3413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19" name="矩形 87075"/>
          <p:cNvSpPr/>
          <p:nvPr/>
        </p:nvSpPr>
        <p:spPr>
          <a:xfrm>
            <a:off x="5238750" y="33655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20" name="矩形 87076"/>
          <p:cNvSpPr/>
          <p:nvPr/>
        </p:nvSpPr>
        <p:spPr>
          <a:xfrm>
            <a:off x="3560763" y="43195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21" name="直接连接符 87077"/>
          <p:cNvSpPr/>
          <p:nvPr/>
        </p:nvSpPr>
        <p:spPr>
          <a:xfrm>
            <a:off x="4951413" y="2967038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22" name="椭圆 87078"/>
          <p:cNvSpPr/>
          <p:nvPr/>
        </p:nvSpPr>
        <p:spPr>
          <a:xfrm>
            <a:off x="5689600" y="4287838"/>
            <a:ext cx="392113" cy="392112"/>
          </a:xfrm>
          <a:prstGeom prst="ellipse">
            <a:avLst/>
          </a:prstGeom>
          <a:solidFill>
            <a:srgbClr val="CC33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23" name="矩形 87079"/>
          <p:cNvSpPr/>
          <p:nvPr/>
        </p:nvSpPr>
        <p:spPr>
          <a:xfrm>
            <a:off x="5653088" y="42799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80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24" name="直接连接符 87080"/>
          <p:cNvSpPr/>
          <p:nvPr/>
        </p:nvSpPr>
        <p:spPr>
          <a:xfrm>
            <a:off x="5589588" y="3736975"/>
            <a:ext cx="298450" cy="5476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25" name="矩形 87081"/>
          <p:cNvSpPr/>
          <p:nvPr/>
        </p:nvSpPr>
        <p:spPr>
          <a:xfrm>
            <a:off x="4319588" y="5199063"/>
            <a:ext cx="1258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Insert 80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26" name="矩形 87082"/>
          <p:cNvSpPr/>
          <p:nvPr/>
        </p:nvSpPr>
        <p:spPr>
          <a:xfrm>
            <a:off x="7329488" y="5184775"/>
            <a:ext cx="1258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Insert 35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7627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67628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矩形 88065"/>
          <p:cNvSpPr/>
          <p:nvPr/>
        </p:nvSpPr>
        <p:spPr>
          <a:xfrm>
            <a:off x="457200" y="-28575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36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Insertion into A Binary Search Tree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8610" name="矩形 88066"/>
          <p:cNvSpPr/>
          <p:nvPr/>
        </p:nvSpPr>
        <p:spPr>
          <a:xfrm>
            <a:off x="671513" y="477838"/>
            <a:ext cx="9163050" cy="499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void insert_node(tree_pointer *node, int num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)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{tree_pointer ptr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, 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temp = modified_search(*node, num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if (temp || !(*node)) {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ptr = (tree_pointer) malloc(sizeof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(node));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if (IS_FULL(ptr)) {</a:t>
            </a:r>
            <a:endParaRPr lang="en-US" altLang="zh-TW" sz="24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fprintf(stderr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, “The memory is full\n”);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exit(1);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ptr-&gt;data = num;</a:t>
            </a:r>
            <a:endParaRPr lang="en-US" altLang="zh-TW" sz="24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ptr-&gt;left_child = ptr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-&gt;right_child = NULL;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if (*node) 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if (num&lt;temp-&gt;data) temp-&gt;left_child=ptr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else temp-&gt;right_child = ptr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else *node = ptr</a:t>
            </a: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;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}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  </a:t>
            </a:r>
            <a:endParaRPr lang="en-US" altLang="zh-TW" sz="24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68611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68612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矩形 91137"/>
          <p:cNvSpPr/>
          <p:nvPr/>
        </p:nvSpPr>
        <p:spPr>
          <a:xfrm>
            <a:off x="438150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Deletion for A Binary Search Tree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34" name="文本框 91138"/>
          <p:cNvSpPr txBox="1"/>
          <p:nvPr/>
        </p:nvSpPr>
        <p:spPr>
          <a:xfrm>
            <a:off x="1250950" y="1546225"/>
            <a:ext cx="874713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leaf</a:t>
            </a:r>
            <a:endParaRPr lang="en-US" altLang="zh-TW" sz="28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pPr algn="ctr"/>
            <a:r>
              <a:rPr lang="en-US" altLang="zh-TW" sz="28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node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35" name="椭圆 91139"/>
          <p:cNvSpPr/>
          <p:nvPr/>
        </p:nvSpPr>
        <p:spPr>
          <a:xfrm>
            <a:off x="2838450" y="161607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36" name="椭圆 91140"/>
          <p:cNvSpPr/>
          <p:nvPr/>
        </p:nvSpPr>
        <p:spPr>
          <a:xfrm>
            <a:off x="2227263" y="24336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37" name="椭圆 91141"/>
          <p:cNvSpPr/>
          <p:nvPr/>
        </p:nvSpPr>
        <p:spPr>
          <a:xfrm>
            <a:off x="3478213" y="24003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38" name="椭圆 91142"/>
          <p:cNvSpPr/>
          <p:nvPr/>
        </p:nvSpPr>
        <p:spPr>
          <a:xfrm>
            <a:off x="1717675" y="33416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39" name="直接连接符 91143"/>
          <p:cNvSpPr/>
          <p:nvPr/>
        </p:nvSpPr>
        <p:spPr>
          <a:xfrm flipH="1">
            <a:off x="2438400" y="2003425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640" name="直接连接符 91144"/>
          <p:cNvSpPr/>
          <p:nvPr/>
        </p:nvSpPr>
        <p:spPr>
          <a:xfrm flipH="1">
            <a:off x="1924050" y="2803525"/>
            <a:ext cx="349250" cy="531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641" name="矩形 91145"/>
          <p:cNvSpPr/>
          <p:nvPr/>
        </p:nvSpPr>
        <p:spPr>
          <a:xfrm>
            <a:off x="2295525" y="24018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42" name="矩形 91146"/>
          <p:cNvSpPr/>
          <p:nvPr/>
        </p:nvSpPr>
        <p:spPr>
          <a:xfrm>
            <a:off x="1771650" y="32908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43" name="直接连接符 91147"/>
          <p:cNvSpPr/>
          <p:nvPr/>
        </p:nvSpPr>
        <p:spPr>
          <a:xfrm>
            <a:off x="3154363" y="1993900"/>
            <a:ext cx="536575" cy="404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644" name="文本框 91155"/>
          <p:cNvSpPr txBox="1"/>
          <p:nvPr/>
        </p:nvSpPr>
        <p:spPr>
          <a:xfrm>
            <a:off x="3451225" y="23463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80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45" name="椭圆 91182"/>
          <p:cNvSpPr/>
          <p:nvPr/>
        </p:nvSpPr>
        <p:spPr>
          <a:xfrm>
            <a:off x="3276600" y="2895600"/>
            <a:ext cx="51435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46" name="椭圆 91183"/>
          <p:cNvSpPr/>
          <p:nvPr/>
        </p:nvSpPr>
        <p:spPr>
          <a:xfrm>
            <a:off x="4495800" y="3714750"/>
            <a:ext cx="51435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47" name="文本框 91184"/>
          <p:cNvSpPr txBox="1"/>
          <p:nvPr/>
        </p:nvSpPr>
        <p:spPr>
          <a:xfrm>
            <a:off x="4568825" y="363855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48" name="直接连接符 91185"/>
          <p:cNvSpPr/>
          <p:nvPr/>
        </p:nvSpPr>
        <p:spPr>
          <a:xfrm>
            <a:off x="3733800" y="3333750"/>
            <a:ext cx="800100" cy="495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49" name="直接连接符 91186"/>
          <p:cNvSpPr/>
          <p:nvPr/>
        </p:nvSpPr>
        <p:spPr>
          <a:xfrm flipH="1">
            <a:off x="2457450" y="3390900"/>
            <a:ext cx="914400" cy="552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50" name="直接连接符 91187"/>
          <p:cNvSpPr/>
          <p:nvPr/>
        </p:nvSpPr>
        <p:spPr>
          <a:xfrm flipH="1">
            <a:off x="1714500" y="39624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51" name="直接连接符 91188"/>
          <p:cNvSpPr/>
          <p:nvPr/>
        </p:nvSpPr>
        <p:spPr>
          <a:xfrm>
            <a:off x="1733550" y="51625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52" name="直接连接符 91189"/>
          <p:cNvSpPr/>
          <p:nvPr/>
        </p:nvSpPr>
        <p:spPr>
          <a:xfrm>
            <a:off x="2419350" y="39624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53" name="文本框 91190"/>
          <p:cNvSpPr txBox="1"/>
          <p:nvPr/>
        </p:nvSpPr>
        <p:spPr>
          <a:xfrm>
            <a:off x="2139950" y="4419600"/>
            <a:ext cx="635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T1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54" name="直接连接符 91192"/>
          <p:cNvSpPr/>
          <p:nvPr/>
        </p:nvSpPr>
        <p:spPr>
          <a:xfrm>
            <a:off x="4724400" y="4267200"/>
            <a:ext cx="990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55" name="直接连接符 91197"/>
          <p:cNvSpPr/>
          <p:nvPr/>
        </p:nvSpPr>
        <p:spPr>
          <a:xfrm flipH="1">
            <a:off x="4991100" y="50292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56" name="直接连接符 91198"/>
          <p:cNvSpPr/>
          <p:nvPr/>
        </p:nvSpPr>
        <p:spPr>
          <a:xfrm>
            <a:off x="5010150" y="62293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57" name="直接连接符 91199"/>
          <p:cNvSpPr/>
          <p:nvPr/>
        </p:nvSpPr>
        <p:spPr>
          <a:xfrm>
            <a:off x="5695950" y="50292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58" name="文本框 91200"/>
          <p:cNvSpPr txBox="1"/>
          <p:nvPr/>
        </p:nvSpPr>
        <p:spPr>
          <a:xfrm>
            <a:off x="5416550" y="5486400"/>
            <a:ext cx="635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T2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59" name="文本框 91205"/>
          <p:cNvSpPr txBox="1"/>
          <p:nvPr/>
        </p:nvSpPr>
        <p:spPr>
          <a:xfrm>
            <a:off x="3349625" y="280035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60" name="文本框 91206"/>
          <p:cNvSpPr txBox="1"/>
          <p:nvPr/>
        </p:nvSpPr>
        <p:spPr>
          <a:xfrm>
            <a:off x="4194175" y="4248150"/>
            <a:ext cx="477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X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61" name="椭圆 91207"/>
          <p:cNvSpPr/>
          <p:nvPr/>
        </p:nvSpPr>
        <p:spPr>
          <a:xfrm>
            <a:off x="5886450" y="1028700"/>
            <a:ext cx="51435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62" name="直接连接符 91210"/>
          <p:cNvSpPr/>
          <p:nvPr/>
        </p:nvSpPr>
        <p:spPr>
          <a:xfrm>
            <a:off x="6343650" y="1466850"/>
            <a:ext cx="800100" cy="495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63" name="直接连接符 91212"/>
          <p:cNvSpPr/>
          <p:nvPr/>
        </p:nvSpPr>
        <p:spPr>
          <a:xfrm flipH="1">
            <a:off x="6438900" y="20193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64" name="直接连接符 91213"/>
          <p:cNvSpPr/>
          <p:nvPr/>
        </p:nvSpPr>
        <p:spPr>
          <a:xfrm>
            <a:off x="6457950" y="32194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65" name="直接连接符 91214"/>
          <p:cNvSpPr/>
          <p:nvPr/>
        </p:nvSpPr>
        <p:spPr>
          <a:xfrm>
            <a:off x="7143750" y="20193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66" name="文本框 91215"/>
          <p:cNvSpPr txBox="1"/>
          <p:nvPr/>
        </p:nvSpPr>
        <p:spPr>
          <a:xfrm>
            <a:off x="6864350" y="2476500"/>
            <a:ext cx="635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T2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67" name="文本框 91216"/>
          <p:cNvSpPr txBox="1"/>
          <p:nvPr/>
        </p:nvSpPr>
        <p:spPr>
          <a:xfrm>
            <a:off x="5959475" y="93345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68" name="直接连接符 91218"/>
          <p:cNvSpPr/>
          <p:nvPr/>
        </p:nvSpPr>
        <p:spPr>
          <a:xfrm flipH="1">
            <a:off x="5124450" y="1562100"/>
            <a:ext cx="914400" cy="552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69" name="直接连接符 91219"/>
          <p:cNvSpPr/>
          <p:nvPr/>
        </p:nvSpPr>
        <p:spPr>
          <a:xfrm flipH="1">
            <a:off x="4381500" y="21336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70" name="直接连接符 91220"/>
          <p:cNvSpPr/>
          <p:nvPr/>
        </p:nvSpPr>
        <p:spPr>
          <a:xfrm>
            <a:off x="4400550" y="33337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71" name="直接连接符 91221"/>
          <p:cNvSpPr/>
          <p:nvPr/>
        </p:nvSpPr>
        <p:spPr>
          <a:xfrm>
            <a:off x="5086350" y="21336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72" name="文本框 91222"/>
          <p:cNvSpPr txBox="1"/>
          <p:nvPr/>
        </p:nvSpPr>
        <p:spPr>
          <a:xfrm>
            <a:off x="4806950" y="2590800"/>
            <a:ext cx="635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T1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69673" name="直接连接符 91223"/>
          <p:cNvSpPr/>
          <p:nvPr/>
        </p:nvSpPr>
        <p:spPr>
          <a:xfrm flipV="1">
            <a:off x="6172200" y="3524250"/>
            <a:ext cx="0" cy="1695450"/>
          </a:xfrm>
          <a:prstGeom prst="line">
            <a:avLst/>
          </a:prstGeom>
          <a:ln w="9525" cap="flat" cmpd="sng">
            <a:solidFill>
              <a:srgbClr val="0033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74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69675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矩形 89089"/>
          <p:cNvSpPr/>
          <p:nvPr/>
        </p:nvSpPr>
        <p:spPr>
          <a:xfrm>
            <a:off x="438150" y="3048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Deletion for A Binary Search Tree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58" name="椭圆 89090"/>
          <p:cNvSpPr/>
          <p:nvPr/>
        </p:nvSpPr>
        <p:spPr>
          <a:xfrm>
            <a:off x="2838450" y="161607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59" name="椭圆 89091"/>
          <p:cNvSpPr/>
          <p:nvPr/>
        </p:nvSpPr>
        <p:spPr>
          <a:xfrm>
            <a:off x="2227263" y="24336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60" name="椭圆 89092"/>
          <p:cNvSpPr/>
          <p:nvPr/>
        </p:nvSpPr>
        <p:spPr>
          <a:xfrm>
            <a:off x="3478213" y="2400300"/>
            <a:ext cx="392112" cy="392113"/>
          </a:xfrm>
          <a:prstGeom prst="ellipse">
            <a:avLst/>
          </a:pr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61" name="椭圆 89093"/>
          <p:cNvSpPr/>
          <p:nvPr/>
        </p:nvSpPr>
        <p:spPr>
          <a:xfrm>
            <a:off x="1717675" y="33416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62" name="直接连接符 89094"/>
          <p:cNvSpPr/>
          <p:nvPr/>
        </p:nvSpPr>
        <p:spPr>
          <a:xfrm flipH="1">
            <a:off x="2438400" y="2003425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63" name="直接连接符 89095"/>
          <p:cNvSpPr/>
          <p:nvPr/>
        </p:nvSpPr>
        <p:spPr>
          <a:xfrm flipH="1">
            <a:off x="1924050" y="2803525"/>
            <a:ext cx="349250" cy="531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64" name="矩形 89096"/>
          <p:cNvSpPr/>
          <p:nvPr/>
        </p:nvSpPr>
        <p:spPr>
          <a:xfrm>
            <a:off x="2181225" y="24399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65" name="矩形 89097"/>
          <p:cNvSpPr/>
          <p:nvPr/>
        </p:nvSpPr>
        <p:spPr>
          <a:xfrm>
            <a:off x="3441700" y="23923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60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66" name="矩形 89098"/>
          <p:cNvSpPr/>
          <p:nvPr/>
        </p:nvSpPr>
        <p:spPr>
          <a:xfrm>
            <a:off x="1657350" y="33480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67" name="直接连接符 89099"/>
          <p:cNvSpPr/>
          <p:nvPr/>
        </p:nvSpPr>
        <p:spPr>
          <a:xfrm>
            <a:off x="3154363" y="1993900"/>
            <a:ext cx="536575" cy="404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68" name="椭圆 89100"/>
          <p:cNvSpPr/>
          <p:nvPr/>
        </p:nvSpPr>
        <p:spPr>
          <a:xfrm>
            <a:off x="2643188" y="33258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69" name="直接连接符 89101"/>
          <p:cNvSpPr/>
          <p:nvPr/>
        </p:nvSpPr>
        <p:spPr>
          <a:xfrm>
            <a:off x="2530475" y="2822575"/>
            <a:ext cx="333375" cy="5127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70" name="矩形 89102"/>
          <p:cNvSpPr/>
          <p:nvPr/>
        </p:nvSpPr>
        <p:spPr>
          <a:xfrm>
            <a:off x="2581275" y="33305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71" name="椭圆 89103"/>
          <p:cNvSpPr/>
          <p:nvPr/>
        </p:nvSpPr>
        <p:spPr>
          <a:xfrm>
            <a:off x="3143250" y="33385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72" name="矩形 89104"/>
          <p:cNvSpPr/>
          <p:nvPr/>
        </p:nvSpPr>
        <p:spPr>
          <a:xfrm>
            <a:off x="3106738" y="33305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73" name="椭圆 89105"/>
          <p:cNvSpPr/>
          <p:nvPr/>
        </p:nvSpPr>
        <p:spPr>
          <a:xfrm>
            <a:off x="3892550" y="33147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74" name="矩形 89106"/>
          <p:cNvSpPr/>
          <p:nvPr/>
        </p:nvSpPr>
        <p:spPr>
          <a:xfrm>
            <a:off x="3856038" y="3306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70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75" name="直接连接符 89107"/>
          <p:cNvSpPr/>
          <p:nvPr/>
        </p:nvSpPr>
        <p:spPr>
          <a:xfrm flipH="1">
            <a:off x="3328988" y="2774950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76" name="直接连接符 89108"/>
          <p:cNvSpPr/>
          <p:nvPr/>
        </p:nvSpPr>
        <p:spPr>
          <a:xfrm>
            <a:off x="3792538" y="2763838"/>
            <a:ext cx="298450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77" name="椭圆 89109"/>
          <p:cNvSpPr/>
          <p:nvPr/>
        </p:nvSpPr>
        <p:spPr>
          <a:xfrm>
            <a:off x="2797175" y="428783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78" name="矩形 89110"/>
          <p:cNvSpPr/>
          <p:nvPr/>
        </p:nvSpPr>
        <p:spPr>
          <a:xfrm>
            <a:off x="2760663" y="42799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79" name="椭圆 89111"/>
          <p:cNvSpPr/>
          <p:nvPr/>
        </p:nvSpPr>
        <p:spPr>
          <a:xfrm>
            <a:off x="3546475" y="42640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80" name="矩形 89112"/>
          <p:cNvSpPr/>
          <p:nvPr/>
        </p:nvSpPr>
        <p:spPr>
          <a:xfrm>
            <a:off x="3509963" y="42560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81" name="直接连接符 89113"/>
          <p:cNvSpPr/>
          <p:nvPr/>
        </p:nvSpPr>
        <p:spPr>
          <a:xfrm flipH="1">
            <a:off x="2982913" y="3724275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82" name="直接连接符 89114"/>
          <p:cNvSpPr/>
          <p:nvPr/>
        </p:nvSpPr>
        <p:spPr>
          <a:xfrm>
            <a:off x="3446463" y="3713163"/>
            <a:ext cx="298450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83" name="椭圆 89115"/>
          <p:cNvSpPr/>
          <p:nvPr/>
        </p:nvSpPr>
        <p:spPr>
          <a:xfrm>
            <a:off x="3222625" y="50942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84" name="矩形 89116"/>
          <p:cNvSpPr/>
          <p:nvPr/>
        </p:nvSpPr>
        <p:spPr>
          <a:xfrm>
            <a:off x="3186113" y="50863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85" name="直接连接符 89117"/>
          <p:cNvSpPr/>
          <p:nvPr/>
        </p:nvSpPr>
        <p:spPr>
          <a:xfrm flipH="1">
            <a:off x="3411538" y="4597400"/>
            <a:ext cx="203200" cy="5000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86" name="椭圆 89118"/>
          <p:cNvSpPr/>
          <p:nvPr/>
        </p:nvSpPr>
        <p:spPr>
          <a:xfrm>
            <a:off x="6657975" y="157797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87" name="椭圆 89119"/>
          <p:cNvSpPr/>
          <p:nvPr/>
        </p:nvSpPr>
        <p:spPr>
          <a:xfrm>
            <a:off x="6046788" y="23955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88" name="椭圆 89120"/>
          <p:cNvSpPr/>
          <p:nvPr/>
        </p:nvSpPr>
        <p:spPr>
          <a:xfrm>
            <a:off x="7297738" y="2362200"/>
            <a:ext cx="392112" cy="392113"/>
          </a:xfrm>
          <a:prstGeom prst="ellipse">
            <a:avLst/>
          </a:pr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89" name="椭圆 89121"/>
          <p:cNvSpPr/>
          <p:nvPr/>
        </p:nvSpPr>
        <p:spPr>
          <a:xfrm>
            <a:off x="5537200" y="33035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90" name="直接连接符 89122"/>
          <p:cNvSpPr/>
          <p:nvPr/>
        </p:nvSpPr>
        <p:spPr>
          <a:xfrm flipH="1">
            <a:off x="6257925" y="1965325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91" name="直接连接符 89123"/>
          <p:cNvSpPr/>
          <p:nvPr/>
        </p:nvSpPr>
        <p:spPr>
          <a:xfrm flipH="1">
            <a:off x="5743575" y="2765425"/>
            <a:ext cx="349250" cy="531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92" name="矩形 89124"/>
          <p:cNvSpPr/>
          <p:nvPr/>
        </p:nvSpPr>
        <p:spPr>
          <a:xfrm>
            <a:off x="6000750" y="24018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93" name="矩形 89125"/>
          <p:cNvSpPr/>
          <p:nvPr/>
        </p:nvSpPr>
        <p:spPr>
          <a:xfrm>
            <a:off x="7261225" y="23542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94" name="矩形 89126"/>
          <p:cNvSpPr/>
          <p:nvPr/>
        </p:nvSpPr>
        <p:spPr>
          <a:xfrm>
            <a:off x="5476875" y="33099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95" name="直接连接符 89127"/>
          <p:cNvSpPr/>
          <p:nvPr/>
        </p:nvSpPr>
        <p:spPr>
          <a:xfrm>
            <a:off x="6973888" y="1955800"/>
            <a:ext cx="536575" cy="404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96" name="椭圆 89128"/>
          <p:cNvSpPr/>
          <p:nvPr/>
        </p:nvSpPr>
        <p:spPr>
          <a:xfrm>
            <a:off x="6462713" y="32877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97" name="直接连接符 89129"/>
          <p:cNvSpPr/>
          <p:nvPr/>
        </p:nvSpPr>
        <p:spPr>
          <a:xfrm>
            <a:off x="6350000" y="2784475"/>
            <a:ext cx="333375" cy="5127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98" name="矩形 89130"/>
          <p:cNvSpPr/>
          <p:nvPr/>
        </p:nvSpPr>
        <p:spPr>
          <a:xfrm>
            <a:off x="6400800" y="32924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699" name="椭圆 89131"/>
          <p:cNvSpPr/>
          <p:nvPr/>
        </p:nvSpPr>
        <p:spPr>
          <a:xfrm>
            <a:off x="6962775" y="33004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700" name="矩形 89132"/>
          <p:cNvSpPr/>
          <p:nvPr/>
        </p:nvSpPr>
        <p:spPr>
          <a:xfrm>
            <a:off x="6926263" y="32924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701" name="椭圆 89133"/>
          <p:cNvSpPr/>
          <p:nvPr/>
        </p:nvSpPr>
        <p:spPr>
          <a:xfrm>
            <a:off x="7712075" y="32766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702" name="矩形 89134"/>
          <p:cNvSpPr/>
          <p:nvPr/>
        </p:nvSpPr>
        <p:spPr>
          <a:xfrm>
            <a:off x="7675563" y="32686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70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703" name="直接连接符 89135"/>
          <p:cNvSpPr/>
          <p:nvPr/>
        </p:nvSpPr>
        <p:spPr>
          <a:xfrm flipH="1">
            <a:off x="7148513" y="2736850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704" name="直接连接符 89136"/>
          <p:cNvSpPr/>
          <p:nvPr/>
        </p:nvSpPr>
        <p:spPr>
          <a:xfrm>
            <a:off x="7612063" y="2725738"/>
            <a:ext cx="298450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705" name="椭圆 89137"/>
          <p:cNvSpPr/>
          <p:nvPr/>
        </p:nvSpPr>
        <p:spPr>
          <a:xfrm>
            <a:off x="6616700" y="424973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706" name="矩形 89138"/>
          <p:cNvSpPr/>
          <p:nvPr/>
        </p:nvSpPr>
        <p:spPr>
          <a:xfrm>
            <a:off x="6580188" y="4241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707" name="椭圆 89139"/>
          <p:cNvSpPr/>
          <p:nvPr/>
        </p:nvSpPr>
        <p:spPr>
          <a:xfrm>
            <a:off x="7366000" y="42259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708" name="矩形 89140"/>
          <p:cNvSpPr/>
          <p:nvPr/>
        </p:nvSpPr>
        <p:spPr>
          <a:xfrm>
            <a:off x="7329488" y="42179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709" name="直接连接符 89141"/>
          <p:cNvSpPr/>
          <p:nvPr/>
        </p:nvSpPr>
        <p:spPr>
          <a:xfrm flipH="1">
            <a:off x="6802438" y="3686175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710" name="直接连接符 89142"/>
          <p:cNvSpPr/>
          <p:nvPr/>
        </p:nvSpPr>
        <p:spPr>
          <a:xfrm>
            <a:off x="7265988" y="3675063"/>
            <a:ext cx="298450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711" name="矩形 89143"/>
          <p:cNvSpPr/>
          <p:nvPr/>
        </p:nvSpPr>
        <p:spPr>
          <a:xfrm>
            <a:off x="1866900" y="5638800"/>
            <a:ext cx="244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Before deleting 60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712" name="矩形 89144"/>
          <p:cNvSpPr/>
          <p:nvPr/>
        </p:nvSpPr>
        <p:spPr>
          <a:xfrm>
            <a:off x="5946775" y="5624513"/>
            <a:ext cx="2263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After deleting 60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713" name="文本框 89145"/>
          <p:cNvSpPr txBox="1"/>
          <p:nvPr/>
        </p:nvSpPr>
        <p:spPr>
          <a:xfrm>
            <a:off x="1050925" y="1387475"/>
            <a:ext cx="1198563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non-leaf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pPr algn="ctr"/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node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0714" name="直接连接符 89146"/>
          <p:cNvSpPr/>
          <p:nvPr/>
        </p:nvSpPr>
        <p:spPr>
          <a:xfrm flipH="1">
            <a:off x="3638550" y="2952750"/>
            <a:ext cx="152400" cy="45720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715" name="直接连接符 89147"/>
          <p:cNvSpPr/>
          <p:nvPr/>
        </p:nvSpPr>
        <p:spPr>
          <a:xfrm>
            <a:off x="3619500" y="3409950"/>
            <a:ext cx="419100" cy="80010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716" name="直接连接符 89148"/>
          <p:cNvSpPr/>
          <p:nvPr/>
        </p:nvSpPr>
        <p:spPr>
          <a:xfrm>
            <a:off x="4114800" y="2724150"/>
            <a:ext cx="381000" cy="609600"/>
          </a:xfrm>
          <a:prstGeom prst="line">
            <a:avLst/>
          </a:prstGeom>
          <a:ln w="9525" cap="flat" cmpd="sng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717" name="直接连接符 89149"/>
          <p:cNvSpPr/>
          <p:nvPr/>
        </p:nvSpPr>
        <p:spPr>
          <a:xfrm flipH="1">
            <a:off x="4210050" y="3371850"/>
            <a:ext cx="285750" cy="742950"/>
          </a:xfrm>
          <a:prstGeom prst="line">
            <a:avLst/>
          </a:prstGeom>
          <a:ln w="9525" cap="flat" cmpd="sng">
            <a:solidFill>
              <a:srgbClr val="0033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718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70719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椭圆 90113"/>
          <p:cNvSpPr/>
          <p:nvPr/>
        </p:nvSpPr>
        <p:spPr>
          <a:xfrm>
            <a:off x="2381250" y="76200"/>
            <a:ext cx="51435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682" name="椭圆 90114"/>
          <p:cNvSpPr/>
          <p:nvPr/>
        </p:nvSpPr>
        <p:spPr>
          <a:xfrm>
            <a:off x="3600450" y="895350"/>
            <a:ext cx="51435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683" name="文本框 90115"/>
          <p:cNvSpPr txBox="1"/>
          <p:nvPr/>
        </p:nvSpPr>
        <p:spPr>
          <a:xfrm>
            <a:off x="2454275" y="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684" name="文本框 90116"/>
          <p:cNvSpPr txBox="1"/>
          <p:nvPr/>
        </p:nvSpPr>
        <p:spPr>
          <a:xfrm>
            <a:off x="3673475" y="81915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685" name="直接连接符 90118"/>
          <p:cNvSpPr/>
          <p:nvPr/>
        </p:nvSpPr>
        <p:spPr>
          <a:xfrm>
            <a:off x="2838450" y="514350"/>
            <a:ext cx="800100" cy="495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6" name="直接连接符 90119"/>
          <p:cNvSpPr/>
          <p:nvPr/>
        </p:nvSpPr>
        <p:spPr>
          <a:xfrm flipH="1">
            <a:off x="1562100" y="571500"/>
            <a:ext cx="914400" cy="552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7" name="直接连接符 90120"/>
          <p:cNvSpPr/>
          <p:nvPr/>
        </p:nvSpPr>
        <p:spPr>
          <a:xfrm flipH="1">
            <a:off x="819150" y="11430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8" name="直接连接符 90121"/>
          <p:cNvSpPr/>
          <p:nvPr/>
        </p:nvSpPr>
        <p:spPr>
          <a:xfrm>
            <a:off x="838200" y="23431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9" name="直接连接符 90122"/>
          <p:cNvSpPr/>
          <p:nvPr/>
        </p:nvSpPr>
        <p:spPr>
          <a:xfrm>
            <a:off x="1524000" y="11430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0" name="文本框 90123"/>
          <p:cNvSpPr txBox="1"/>
          <p:nvPr/>
        </p:nvSpPr>
        <p:spPr>
          <a:xfrm>
            <a:off x="1244600" y="1600200"/>
            <a:ext cx="635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T1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691" name="直接连接符 90124"/>
          <p:cNvSpPr/>
          <p:nvPr/>
        </p:nvSpPr>
        <p:spPr>
          <a:xfrm flipH="1">
            <a:off x="2838450" y="1428750"/>
            <a:ext cx="97155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2" name="直接连接符 90125"/>
          <p:cNvSpPr/>
          <p:nvPr/>
        </p:nvSpPr>
        <p:spPr>
          <a:xfrm>
            <a:off x="3829050" y="1447800"/>
            <a:ext cx="990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3" name="直接连接符 90126"/>
          <p:cNvSpPr/>
          <p:nvPr/>
        </p:nvSpPr>
        <p:spPr>
          <a:xfrm flipH="1">
            <a:off x="2152650" y="22479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4" name="直接连接符 90127"/>
          <p:cNvSpPr/>
          <p:nvPr/>
        </p:nvSpPr>
        <p:spPr>
          <a:xfrm>
            <a:off x="2171700" y="34480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5" name="直接连接符 90128"/>
          <p:cNvSpPr/>
          <p:nvPr/>
        </p:nvSpPr>
        <p:spPr>
          <a:xfrm>
            <a:off x="2857500" y="22479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6" name="文本框 90129"/>
          <p:cNvSpPr txBox="1"/>
          <p:nvPr/>
        </p:nvSpPr>
        <p:spPr>
          <a:xfrm>
            <a:off x="2578100" y="2705100"/>
            <a:ext cx="635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T2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697" name="直接连接符 90130"/>
          <p:cNvSpPr/>
          <p:nvPr/>
        </p:nvSpPr>
        <p:spPr>
          <a:xfrm flipH="1">
            <a:off x="4095750" y="22098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8" name="直接连接符 90131"/>
          <p:cNvSpPr/>
          <p:nvPr/>
        </p:nvSpPr>
        <p:spPr>
          <a:xfrm>
            <a:off x="4114800" y="34099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9" name="直接连接符 90132"/>
          <p:cNvSpPr/>
          <p:nvPr/>
        </p:nvSpPr>
        <p:spPr>
          <a:xfrm>
            <a:off x="4800600" y="22098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00" name="文本框 90133"/>
          <p:cNvSpPr txBox="1"/>
          <p:nvPr/>
        </p:nvSpPr>
        <p:spPr>
          <a:xfrm>
            <a:off x="4521200" y="2667000"/>
            <a:ext cx="635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T3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01" name="直接连接符 90134"/>
          <p:cNvSpPr/>
          <p:nvPr/>
        </p:nvSpPr>
        <p:spPr>
          <a:xfrm flipH="1">
            <a:off x="2876550" y="1371600"/>
            <a:ext cx="647700" cy="590550"/>
          </a:xfrm>
          <a:prstGeom prst="line">
            <a:avLst/>
          </a:prstGeom>
          <a:ln w="9525" cap="flat" cmpd="sng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02" name="直接连接符 90135"/>
          <p:cNvSpPr/>
          <p:nvPr/>
        </p:nvSpPr>
        <p:spPr>
          <a:xfrm>
            <a:off x="2876550" y="1962150"/>
            <a:ext cx="971550" cy="1428750"/>
          </a:xfrm>
          <a:prstGeom prst="line">
            <a:avLst/>
          </a:prstGeom>
          <a:ln w="9525" cap="flat" cmpd="sng">
            <a:solidFill>
              <a:srgbClr val="0033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703" name="直接连接符 90136"/>
          <p:cNvSpPr/>
          <p:nvPr/>
        </p:nvSpPr>
        <p:spPr>
          <a:xfrm>
            <a:off x="4267200" y="1257300"/>
            <a:ext cx="609600" cy="476250"/>
          </a:xfrm>
          <a:prstGeom prst="line">
            <a:avLst/>
          </a:prstGeom>
          <a:ln w="9525" cap="flat" cmpd="sng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04" name="直接连接符 90137"/>
          <p:cNvSpPr/>
          <p:nvPr/>
        </p:nvSpPr>
        <p:spPr>
          <a:xfrm flipH="1">
            <a:off x="3981450" y="1733550"/>
            <a:ext cx="914400" cy="1581150"/>
          </a:xfrm>
          <a:prstGeom prst="line">
            <a:avLst/>
          </a:prstGeom>
          <a:ln w="9525" cap="flat" cmpd="sng">
            <a:solidFill>
              <a:srgbClr val="0033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705" name="椭圆 90138"/>
          <p:cNvSpPr/>
          <p:nvPr/>
        </p:nvSpPr>
        <p:spPr>
          <a:xfrm>
            <a:off x="5886450" y="2971800"/>
            <a:ext cx="51435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06" name="椭圆 90139"/>
          <p:cNvSpPr/>
          <p:nvPr/>
        </p:nvSpPr>
        <p:spPr>
          <a:xfrm>
            <a:off x="7105650" y="3790950"/>
            <a:ext cx="51435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07" name="文本框 90140"/>
          <p:cNvSpPr txBox="1"/>
          <p:nvPr/>
        </p:nvSpPr>
        <p:spPr>
          <a:xfrm>
            <a:off x="5959475" y="28956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08" name="文本框 90141"/>
          <p:cNvSpPr txBox="1"/>
          <p:nvPr/>
        </p:nvSpPr>
        <p:spPr>
          <a:xfrm>
            <a:off x="7112000" y="3714750"/>
            <a:ext cx="5222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2‘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09" name="直接连接符 90142"/>
          <p:cNvSpPr/>
          <p:nvPr/>
        </p:nvSpPr>
        <p:spPr>
          <a:xfrm>
            <a:off x="6343650" y="3409950"/>
            <a:ext cx="800100" cy="495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10" name="直接连接符 90143"/>
          <p:cNvSpPr/>
          <p:nvPr/>
        </p:nvSpPr>
        <p:spPr>
          <a:xfrm flipH="1">
            <a:off x="5067300" y="3467100"/>
            <a:ext cx="914400" cy="552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11" name="直接连接符 90144"/>
          <p:cNvSpPr/>
          <p:nvPr/>
        </p:nvSpPr>
        <p:spPr>
          <a:xfrm flipH="1">
            <a:off x="4324350" y="40386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12" name="直接连接符 90145"/>
          <p:cNvSpPr/>
          <p:nvPr/>
        </p:nvSpPr>
        <p:spPr>
          <a:xfrm>
            <a:off x="4343400" y="52387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13" name="直接连接符 90146"/>
          <p:cNvSpPr/>
          <p:nvPr/>
        </p:nvSpPr>
        <p:spPr>
          <a:xfrm>
            <a:off x="5029200" y="40386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14" name="文本框 90147"/>
          <p:cNvSpPr txBox="1"/>
          <p:nvPr/>
        </p:nvSpPr>
        <p:spPr>
          <a:xfrm>
            <a:off x="4749800" y="4495800"/>
            <a:ext cx="635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T1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15" name="直接连接符 90148"/>
          <p:cNvSpPr/>
          <p:nvPr/>
        </p:nvSpPr>
        <p:spPr>
          <a:xfrm flipH="1">
            <a:off x="6343650" y="4324350"/>
            <a:ext cx="97155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16" name="直接连接符 90149"/>
          <p:cNvSpPr/>
          <p:nvPr/>
        </p:nvSpPr>
        <p:spPr>
          <a:xfrm>
            <a:off x="7334250" y="4343400"/>
            <a:ext cx="990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17" name="直接连接符 90150"/>
          <p:cNvSpPr/>
          <p:nvPr/>
        </p:nvSpPr>
        <p:spPr>
          <a:xfrm flipH="1">
            <a:off x="5657850" y="51435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18" name="直接连接符 90151"/>
          <p:cNvSpPr/>
          <p:nvPr/>
        </p:nvSpPr>
        <p:spPr>
          <a:xfrm>
            <a:off x="5676900" y="63436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19" name="直接连接符 90152"/>
          <p:cNvSpPr/>
          <p:nvPr/>
        </p:nvSpPr>
        <p:spPr>
          <a:xfrm>
            <a:off x="6362700" y="51435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20" name="文本框 90153"/>
          <p:cNvSpPr txBox="1"/>
          <p:nvPr/>
        </p:nvSpPr>
        <p:spPr>
          <a:xfrm>
            <a:off x="6016625" y="5600700"/>
            <a:ext cx="769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T2’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21" name="直接连接符 90154"/>
          <p:cNvSpPr/>
          <p:nvPr/>
        </p:nvSpPr>
        <p:spPr>
          <a:xfrm flipH="1">
            <a:off x="7600950" y="51054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22" name="直接连接符 90155"/>
          <p:cNvSpPr/>
          <p:nvPr/>
        </p:nvSpPr>
        <p:spPr>
          <a:xfrm>
            <a:off x="7620000" y="63055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23" name="直接连接符 90156"/>
          <p:cNvSpPr/>
          <p:nvPr/>
        </p:nvSpPr>
        <p:spPr>
          <a:xfrm>
            <a:off x="8305800" y="51054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24" name="文本框 90157"/>
          <p:cNvSpPr txBox="1"/>
          <p:nvPr/>
        </p:nvSpPr>
        <p:spPr>
          <a:xfrm>
            <a:off x="8026400" y="5562600"/>
            <a:ext cx="635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T3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1725" name="直接连接符 90159"/>
          <p:cNvSpPr/>
          <p:nvPr/>
        </p:nvSpPr>
        <p:spPr>
          <a:xfrm>
            <a:off x="6381750" y="4857750"/>
            <a:ext cx="971550" cy="1428750"/>
          </a:xfrm>
          <a:prstGeom prst="line">
            <a:avLst/>
          </a:prstGeom>
          <a:ln w="9525" cap="flat" cmpd="sng">
            <a:solidFill>
              <a:srgbClr val="0033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726" name="直接连接符 90160"/>
          <p:cNvSpPr/>
          <p:nvPr/>
        </p:nvSpPr>
        <p:spPr>
          <a:xfrm>
            <a:off x="7772400" y="4152900"/>
            <a:ext cx="609600" cy="476250"/>
          </a:xfrm>
          <a:prstGeom prst="line">
            <a:avLst/>
          </a:prstGeom>
          <a:ln w="9525" cap="flat" cmpd="sng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27" name="直接连接符 90161"/>
          <p:cNvSpPr/>
          <p:nvPr/>
        </p:nvSpPr>
        <p:spPr>
          <a:xfrm flipH="1">
            <a:off x="7486650" y="4629150"/>
            <a:ext cx="914400" cy="1581150"/>
          </a:xfrm>
          <a:prstGeom prst="line">
            <a:avLst/>
          </a:prstGeom>
          <a:ln w="9525" cap="flat" cmpd="sng">
            <a:solidFill>
              <a:srgbClr val="0033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728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71729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931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ctr"/>
            <a:r>
              <a:rPr lang="en-US" altLang="zh-TW"/>
              <a:t>Selection Trees</a:t>
            </a:r>
            <a:endParaRPr lang="en-US" altLang="zh-TW"/>
          </a:p>
        </p:txBody>
      </p:sp>
      <p:sp>
        <p:nvSpPr>
          <p:cNvPr id="72706" name="文本框 93186"/>
          <p:cNvSpPr txBox="1"/>
          <p:nvPr/>
        </p:nvSpPr>
        <p:spPr>
          <a:xfrm>
            <a:off x="1412875" y="1847850"/>
            <a:ext cx="2938463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(1)	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winner tree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(2)	loser tree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2707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72708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94209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ln/>
        </p:spPr>
        <p:txBody>
          <a:bodyPr anchor="ctr"/>
          <a:p>
            <a:pPr algn="ctr"/>
            <a:r>
              <a:rPr lang="en-US" altLang="zh-TW"/>
              <a:t>winner tree</a:t>
            </a:r>
            <a:endParaRPr lang="en-US" altLang="zh-TW"/>
          </a:p>
        </p:txBody>
      </p:sp>
      <p:sp>
        <p:nvSpPr>
          <p:cNvPr id="73730" name="椭圆 94210"/>
          <p:cNvSpPr/>
          <p:nvPr/>
        </p:nvSpPr>
        <p:spPr>
          <a:xfrm>
            <a:off x="4594225" y="121285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6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31" name="椭圆 94211"/>
          <p:cNvSpPr/>
          <p:nvPr/>
        </p:nvSpPr>
        <p:spPr>
          <a:xfrm>
            <a:off x="2852738" y="20177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32" name="椭圆 94212"/>
          <p:cNvSpPr/>
          <p:nvPr/>
        </p:nvSpPr>
        <p:spPr>
          <a:xfrm>
            <a:off x="6423025" y="197326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33" name="椭圆 94213"/>
          <p:cNvSpPr/>
          <p:nvPr/>
        </p:nvSpPr>
        <p:spPr>
          <a:xfrm>
            <a:off x="1997075" y="29733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34" name="直接连接符 94214"/>
          <p:cNvSpPr/>
          <p:nvPr/>
        </p:nvSpPr>
        <p:spPr>
          <a:xfrm flipH="1">
            <a:off x="3049588" y="1600200"/>
            <a:ext cx="1633537" cy="415925"/>
          </a:xfrm>
          <a:prstGeom prst="line">
            <a:avLst/>
          </a:prstGeom>
          <a:ln w="12700" cap="flat" cmpd="sng">
            <a:solidFill>
              <a:srgbClr val="CC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35" name="直接连接符 94215"/>
          <p:cNvSpPr/>
          <p:nvPr/>
        </p:nvSpPr>
        <p:spPr>
          <a:xfrm flipH="1">
            <a:off x="2181225" y="2376488"/>
            <a:ext cx="715963" cy="6048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36" name="矩形 94216"/>
          <p:cNvSpPr/>
          <p:nvPr/>
        </p:nvSpPr>
        <p:spPr>
          <a:xfrm>
            <a:off x="2889250" y="20240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6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37" name="矩形 94217"/>
          <p:cNvSpPr/>
          <p:nvPr/>
        </p:nvSpPr>
        <p:spPr>
          <a:xfrm>
            <a:off x="6446838" y="1965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8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38" name="矩形 94218"/>
          <p:cNvSpPr/>
          <p:nvPr/>
        </p:nvSpPr>
        <p:spPr>
          <a:xfrm>
            <a:off x="2032000" y="29908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9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39" name="直接连接符 94219"/>
          <p:cNvSpPr/>
          <p:nvPr/>
        </p:nvSpPr>
        <p:spPr>
          <a:xfrm>
            <a:off x="4910138" y="1590675"/>
            <a:ext cx="1722437" cy="3778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40" name="椭圆 94220"/>
          <p:cNvSpPr/>
          <p:nvPr/>
        </p:nvSpPr>
        <p:spPr>
          <a:xfrm>
            <a:off x="3873500" y="29591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41" name="直接连接符 94221"/>
          <p:cNvSpPr/>
          <p:nvPr/>
        </p:nvSpPr>
        <p:spPr>
          <a:xfrm>
            <a:off x="3214688" y="2360613"/>
            <a:ext cx="882650" cy="609600"/>
          </a:xfrm>
          <a:prstGeom prst="line">
            <a:avLst/>
          </a:prstGeom>
          <a:ln w="12700" cap="flat" cmpd="sng">
            <a:solidFill>
              <a:srgbClr val="CC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42" name="矩形 94222"/>
          <p:cNvSpPr/>
          <p:nvPr/>
        </p:nvSpPr>
        <p:spPr>
          <a:xfrm>
            <a:off x="3894138" y="29638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6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43" name="椭圆 94223"/>
          <p:cNvSpPr/>
          <p:nvPr/>
        </p:nvSpPr>
        <p:spPr>
          <a:xfrm>
            <a:off x="5565775" y="29591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44" name="矩形 94224"/>
          <p:cNvSpPr/>
          <p:nvPr/>
        </p:nvSpPr>
        <p:spPr>
          <a:xfrm>
            <a:off x="5602288" y="29511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8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45" name="椭圆 94225"/>
          <p:cNvSpPr/>
          <p:nvPr/>
        </p:nvSpPr>
        <p:spPr>
          <a:xfrm>
            <a:off x="7421563" y="294798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46" name="矩形 94226"/>
          <p:cNvSpPr/>
          <p:nvPr/>
        </p:nvSpPr>
        <p:spPr>
          <a:xfrm>
            <a:off x="7385050" y="29400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17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47" name="直接连接符 94227"/>
          <p:cNvSpPr/>
          <p:nvPr/>
        </p:nvSpPr>
        <p:spPr>
          <a:xfrm flipH="1">
            <a:off x="5764213" y="2311400"/>
            <a:ext cx="714375" cy="6461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48" name="直接连接符 94228"/>
          <p:cNvSpPr/>
          <p:nvPr/>
        </p:nvSpPr>
        <p:spPr>
          <a:xfrm>
            <a:off x="6786563" y="2312988"/>
            <a:ext cx="846137" cy="6334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49" name="椭圆 94229"/>
          <p:cNvSpPr/>
          <p:nvPr/>
        </p:nvSpPr>
        <p:spPr>
          <a:xfrm>
            <a:off x="5230813" y="38973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dirty="0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50" name="矩形 94230"/>
          <p:cNvSpPr/>
          <p:nvPr/>
        </p:nvSpPr>
        <p:spPr>
          <a:xfrm>
            <a:off x="5253038" y="38782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8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51" name="椭圆 94231"/>
          <p:cNvSpPr/>
          <p:nvPr/>
        </p:nvSpPr>
        <p:spPr>
          <a:xfrm>
            <a:off x="5980113" y="38735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52" name="矩形 94232"/>
          <p:cNvSpPr/>
          <p:nvPr/>
        </p:nvSpPr>
        <p:spPr>
          <a:xfrm>
            <a:off x="6015038" y="38655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9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53" name="直接连接符 94233"/>
          <p:cNvSpPr/>
          <p:nvPr/>
        </p:nvSpPr>
        <p:spPr>
          <a:xfrm flipH="1">
            <a:off x="5416550" y="3333750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54" name="直接连接符 94234"/>
          <p:cNvSpPr/>
          <p:nvPr/>
        </p:nvSpPr>
        <p:spPr>
          <a:xfrm>
            <a:off x="5880100" y="3322638"/>
            <a:ext cx="298450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55" name="椭圆 94235"/>
          <p:cNvSpPr/>
          <p:nvPr/>
        </p:nvSpPr>
        <p:spPr>
          <a:xfrm>
            <a:off x="7085013" y="389572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56" name="矩形 94236"/>
          <p:cNvSpPr/>
          <p:nvPr/>
        </p:nvSpPr>
        <p:spPr>
          <a:xfrm>
            <a:off x="7037388" y="38989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90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57" name="椭圆 94237"/>
          <p:cNvSpPr/>
          <p:nvPr/>
        </p:nvSpPr>
        <p:spPr>
          <a:xfrm>
            <a:off x="7834313" y="38719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58" name="矩形 94238"/>
          <p:cNvSpPr/>
          <p:nvPr/>
        </p:nvSpPr>
        <p:spPr>
          <a:xfrm>
            <a:off x="7786688" y="38766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17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59" name="直接连接符 94239"/>
          <p:cNvSpPr/>
          <p:nvPr/>
        </p:nvSpPr>
        <p:spPr>
          <a:xfrm flipH="1">
            <a:off x="7270750" y="3332163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60" name="直接连接符 94240"/>
          <p:cNvSpPr/>
          <p:nvPr/>
        </p:nvSpPr>
        <p:spPr>
          <a:xfrm>
            <a:off x="7734300" y="3321050"/>
            <a:ext cx="298450" cy="5476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61" name="椭圆 94241"/>
          <p:cNvSpPr/>
          <p:nvPr/>
        </p:nvSpPr>
        <p:spPr>
          <a:xfrm>
            <a:off x="3525838" y="38941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62" name="矩形 94242"/>
          <p:cNvSpPr/>
          <p:nvPr/>
        </p:nvSpPr>
        <p:spPr>
          <a:xfrm>
            <a:off x="3489325" y="3886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63" name="椭圆 94243"/>
          <p:cNvSpPr/>
          <p:nvPr/>
        </p:nvSpPr>
        <p:spPr>
          <a:xfrm>
            <a:off x="4275138" y="387032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64" name="矩形 94244"/>
          <p:cNvSpPr/>
          <p:nvPr/>
        </p:nvSpPr>
        <p:spPr>
          <a:xfrm>
            <a:off x="4310063" y="38623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6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65" name="直接连接符 94245"/>
          <p:cNvSpPr/>
          <p:nvPr/>
        </p:nvSpPr>
        <p:spPr>
          <a:xfrm flipH="1">
            <a:off x="3711575" y="3330575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66" name="直接连接符 94246"/>
          <p:cNvSpPr/>
          <p:nvPr/>
        </p:nvSpPr>
        <p:spPr>
          <a:xfrm>
            <a:off x="4175125" y="3319463"/>
            <a:ext cx="298450" cy="547687"/>
          </a:xfrm>
          <a:prstGeom prst="line">
            <a:avLst/>
          </a:prstGeom>
          <a:ln w="12700" cap="flat" cmpd="sng">
            <a:solidFill>
              <a:srgbClr val="CC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67" name="椭圆 94247"/>
          <p:cNvSpPr/>
          <p:nvPr/>
        </p:nvSpPr>
        <p:spPr>
          <a:xfrm>
            <a:off x="1657350" y="390683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68" name="矩形 94248"/>
          <p:cNvSpPr/>
          <p:nvPr/>
        </p:nvSpPr>
        <p:spPr>
          <a:xfrm>
            <a:off x="1620838" y="38989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69" name="椭圆 94249"/>
          <p:cNvSpPr/>
          <p:nvPr/>
        </p:nvSpPr>
        <p:spPr>
          <a:xfrm>
            <a:off x="2406650" y="38830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70" name="矩形 94250"/>
          <p:cNvSpPr/>
          <p:nvPr/>
        </p:nvSpPr>
        <p:spPr>
          <a:xfrm>
            <a:off x="2417763" y="38750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9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771" name="直接连接符 94251"/>
          <p:cNvSpPr/>
          <p:nvPr/>
        </p:nvSpPr>
        <p:spPr>
          <a:xfrm flipH="1">
            <a:off x="1843088" y="3343275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72" name="直接连接符 94252"/>
          <p:cNvSpPr/>
          <p:nvPr/>
        </p:nvSpPr>
        <p:spPr>
          <a:xfrm>
            <a:off x="2306638" y="3332163"/>
            <a:ext cx="298450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3773" name="组合 94253"/>
          <p:cNvGrpSpPr/>
          <p:nvPr/>
        </p:nvGrpSpPr>
        <p:grpSpPr>
          <a:xfrm>
            <a:off x="1625600" y="4365625"/>
            <a:ext cx="438150" cy="1455738"/>
            <a:chOff x="1000" y="2942"/>
            <a:chExt cx="276" cy="917"/>
          </a:xfrm>
        </p:grpSpPr>
        <p:grpSp>
          <p:nvGrpSpPr>
            <p:cNvPr id="73774" name="组合 94254"/>
            <p:cNvGrpSpPr/>
            <p:nvPr/>
          </p:nvGrpSpPr>
          <p:grpSpPr>
            <a:xfrm>
              <a:off x="1026" y="2951"/>
              <a:ext cx="238" cy="908"/>
              <a:chOff x="1026" y="2951"/>
              <a:chExt cx="238" cy="908"/>
            </a:xfrm>
          </p:grpSpPr>
          <p:sp>
            <p:nvSpPr>
              <p:cNvPr id="73775" name="矩形 94255"/>
              <p:cNvSpPr/>
              <p:nvPr/>
            </p:nvSpPr>
            <p:spPr>
              <a:xfrm>
                <a:off x="1032" y="2951"/>
                <a:ext cx="232" cy="90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3776" name="直接连接符 94256"/>
              <p:cNvSpPr/>
              <p:nvPr/>
            </p:nvSpPr>
            <p:spPr>
              <a:xfrm>
                <a:off x="1028" y="3150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777" name="直接连接符 94257"/>
              <p:cNvSpPr/>
              <p:nvPr/>
            </p:nvSpPr>
            <p:spPr>
              <a:xfrm>
                <a:off x="1028" y="3331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778" name="直接连接符 94258"/>
              <p:cNvSpPr/>
              <p:nvPr/>
            </p:nvSpPr>
            <p:spPr>
              <a:xfrm>
                <a:off x="1026" y="3510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779" name="直接连接符 94259"/>
              <p:cNvSpPr/>
              <p:nvPr/>
            </p:nvSpPr>
            <p:spPr>
              <a:xfrm>
                <a:off x="1027" y="3690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73780" name="矩形 94260"/>
            <p:cNvSpPr/>
            <p:nvPr/>
          </p:nvSpPr>
          <p:spPr>
            <a:xfrm>
              <a:off x="1000" y="2942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15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3781" name="矩形 94261"/>
            <p:cNvSpPr/>
            <p:nvPr/>
          </p:nvSpPr>
          <p:spPr>
            <a:xfrm>
              <a:off x="1000" y="3137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16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3782" name="组合 94262"/>
          <p:cNvGrpSpPr/>
          <p:nvPr/>
        </p:nvGrpSpPr>
        <p:grpSpPr>
          <a:xfrm>
            <a:off x="2362200" y="4364038"/>
            <a:ext cx="438150" cy="1455737"/>
            <a:chOff x="1464" y="2941"/>
            <a:chExt cx="276" cy="917"/>
          </a:xfrm>
        </p:grpSpPr>
        <p:grpSp>
          <p:nvGrpSpPr>
            <p:cNvPr id="73783" name="组合 94263"/>
            <p:cNvGrpSpPr/>
            <p:nvPr/>
          </p:nvGrpSpPr>
          <p:grpSpPr>
            <a:xfrm>
              <a:off x="1490" y="2950"/>
              <a:ext cx="238" cy="908"/>
              <a:chOff x="1490" y="2950"/>
              <a:chExt cx="238" cy="908"/>
            </a:xfrm>
          </p:grpSpPr>
          <p:sp>
            <p:nvSpPr>
              <p:cNvPr id="73784" name="矩形 94264"/>
              <p:cNvSpPr/>
              <p:nvPr/>
            </p:nvSpPr>
            <p:spPr>
              <a:xfrm>
                <a:off x="1496" y="2950"/>
                <a:ext cx="232" cy="90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3785" name="直接连接符 94265"/>
              <p:cNvSpPr/>
              <p:nvPr/>
            </p:nvSpPr>
            <p:spPr>
              <a:xfrm>
                <a:off x="1492" y="3149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786" name="直接连接符 94266"/>
              <p:cNvSpPr/>
              <p:nvPr/>
            </p:nvSpPr>
            <p:spPr>
              <a:xfrm>
                <a:off x="1492" y="3330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787" name="直接连接符 94267"/>
              <p:cNvSpPr/>
              <p:nvPr/>
            </p:nvSpPr>
            <p:spPr>
              <a:xfrm>
                <a:off x="1490" y="3509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788" name="直接连接符 94268"/>
              <p:cNvSpPr/>
              <p:nvPr/>
            </p:nvSpPr>
            <p:spPr>
              <a:xfrm>
                <a:off x="1491" y="3689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73789" name="矩形 94269"/>
            <p:cNvSpPr/>
            <p:nvPr/>
          </p:nvSpPr>
          <p:spPr>
            <a:xfrm>
              <a:off x="1464" y="2941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20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3790" name="矩形 94270"/>
            <p:cNvSpPr/>
            <p:nvPr/>
          </p:nvSpPr>
          <p:spPr>
            <a:xfrm>
              <a:off x="1464" y="3136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38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3791" name="组合 94271"/>
          <p:cNvGrpSpPr/>
          <p:nvPr/>
        </p:nvGrpSpPr>
        <p:grpSpPr>
          <a:xfrm>
            <a:off x="3479800" y="4362450"/>
            <a:ext cx="438150" cy="1455738"/>
            <a:chOff x="2168" y="2940"/>
            <a:chExt cx="276" cy="917"/>
          </a:xfrm>
        </p:grpSpPr>
        <p:grpSp>
          <p:nvGrpSpPr>
            <p:cNvPr id="73792" name="组合 94272"/>
            <p:cNvGrpSpPr/>
            <p:nvPr/>
          </p:nvGrpSpPr>
          <p:grpSpPr>
            <a:xfrm>
              <a:off x="2194" y="2949"/>
              <a:ext cx="238" cy="908"/>
              <a:chOff x="2194" y="2949"/>
              <a:chExt cx="238" cy="908"/>
            </a:xfrm>
          </p:grpSpPr>
          <p:sp>
            <p:nvSpPr>
              <p:cNvPr id="73793" name="矩形 94273"/>
              <p:cNvSpPr/>
              <p:nvPr/>
            </p:nvSpPr>
            <p:spPr>
              <a:xfrm>
                <a:off x="2200" y="2949"/>
                <a:ext cx="232" cy="90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3794" name="直接连接符 94274"/>
              <p:cNvSpPr/>
              <p:nvPr/>
            </p:nvSpPr>
            <p:spPr>
              <a:xfrm>
                <a:off x="2196" y="3148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795" name="直接连接符 94275"/>
              <p:cNvSpPr/>
              <p:nvPr/>
            </p:nvSpPr>
            <p:spPr>
              <a:xfrm>
                <a:off x="2196" y="3329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796" name="直接连接符 94276"/>
              <p:cNvSpPr/>
              <p:nvPr/>
            </p:nvSpPr>
            <p:spPr>
              <a:xfrm>
                <a:off x="2194" y="3508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797" name="直接连接符 94277"/>
              <p:cNvSpPr/>
              <p:nvPr/>
            </p:nvSpPr>
            <p:spPr>
              <a:xfrm>
                <a:off x="2195" y="3688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73798" name="矩形 94278"/>
            <p:cNvSpPr/>
            <p:nvPr/>
          </p:nvSpPr>
          <p:spPr>
            <a:xfrm>
              <a:off x="2168" y="294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20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3799" name="矩形 94279"/>
            <p:cNvSpPr/>
            <p:nvPr/>
          </p:nvSpPr>
          <p:spPr>
            <a:xfrm>
              <a:off x="2168" y="3135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30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3800" name="组合 94280"/>
          <p:cNvGrpSpPr/>
          <p:nvPr/>
        </p:nvGrpSpPr>
        <p:grpSpPr>
          <a:xfrm>
            <a:off x="4219575" y="4362450"/>
            <a:ext cx="438150" cy="1455738"/>
            <a:chOff x="2634" y="2940"/>
            <a:chExt cx="276" cy="917"/>
          </a:xfrm>
        </p:grpSpPr>
        <p:grpSp>
          <p:nvGrpSpPr>
            <p:cNvPr id="73801" name="组合 94281"/>
            <p:cNvGrpSpPr/>
            <p:nvPr/>
          </p:nvGrpSpPr>
          <p:grpSpPr>
            <a:xfrm>
              <a:off x="2660" y="2949"/>
              <a:ext cx="238" cy="908"/>
              <a:chOff x="2660" y="2949"/>
              <a:chExt cx="238" cy="908"/>
            </a:xfrm>
          </p:grpSpPr>
          <p:sp>
            <p:nvSpPr>
              <p:cNvPr id="73802" name="矩形 94282"/>
              <p:cNvSpPr/>
              <p:nvPr/>
            </p:nvSpPr>
            <p:spPr>
              <a:xfrm>
                <a:off x="2666" y="2949"/>
                <a:ext cx="232" cy="90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3803" name="直接连接符 94283"/>
              <p:cNvSpPr/>
              <p:nvPr/>
            </p:nvSpPr>
            <p:spPr>
              <a:xfrm>
                <a:off x="2662" y="3148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804" name="直接连接符 94284"/>
              <p:cNvSpPr/>
              <p:nvPr/>
            </p:nvSpPr>
            <p:spPr>
              <a:xfrm>
                <a:off x="2662" y="3329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805" name="直接连接符 94285"/>
              <p:cNvSpPr/>
              <p:nvPr/>
            </p:nvSpPr>
            <p:spPr>
              <a:xfrm>
                <a:off x="2660" y="3508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806" name="直接连接符 94286"/>
              <p:cNvSpPr/>
              <p:nvPr/>
            </p:nvSpPr>
            <p:spPr>
              <a:xfrm>
                <a:off x="2661" y="3688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73807" name="矩形 94287"/>
            <p:cNvSpPr/>
            <p:nvPr/>
          </p:nvSpPr>
          <p:spPr>
            <a:xfrm>
              <a:off x="2634" y="294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15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3808" name="矩形 94288"/>
            <p:cNvSpPr/>
            <p:nvPr/>
          </p:nvSpPr>
          <p:spPr>
            <a:xfrm>
              <a:off x="2634" y="3135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25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3809" name="组合 94289"/>
          <p:cNvGrpSpPr/>
          <p:nvPr/>
        </p:nvGrpSpPr>
        <p:grpSpPr>
          <a:xfrm>
            <a:off x="5183188" y="4364038"/>
            <a:ext cx="438150" cy="1455737"/>
            <a:chOff x="3241" y="2941"/>
            <a:chExt cx="276" cy="917"/>
          </a:xfrm>
        </p:grpSpPr>
        <p:grpSp>
          <p:nvGrpSpPr>
            <p:cNvPr id="73810" name="组合 94290"/>
            <p:cNvGrpSpPr/>
            <p:nvPr/>
          </p:nvGrpSpPr>
          <p:grpSpPr>
            <a:xfrm>
              <a:off x="3267" y="2950"/>
              <a:ext cx="238" cy="908"/>
              <a:chOff x="3267" y="2950"/>
              <a:chExt cx="238" cy="908"/>
            </a:xfrm>
          </p:grpSpPr>
          <p:sp>
            <p:nvSpPr>
              <p:cNvPr id="73811" name="矩形 94291"/>
              <p:cNvSpPr/>
              <p:nvPr/>
            </p:nvSpPr>
            <p:spPr>
              <a:xfrm>
                <a:off x="3273" y="2950"/>
                <a:ext cx="232" cy="90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3812" name="直接连接符 94292"/>
              <p:cNvSpPr/>
              <p:nvPr/>
            </p:nvSpPr>
            <p:spPr>
              <a:xfrm>
                <a:off x="3269" y="3149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813" name="直接连接符 94293"/>
              <p:cNvSpPr/>
              <p:nvPr/>
            </p:nvSpPr>
            <p:spPr>
              <a:xfrm>
                <a:off x="3269" y="3330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814" name="直接连接符 94294"/>
              <p:cNvSpPr/>
              <p:nvPr/>
            </p:nvSpPr>
            <p:spPr>
              <a:xfrm>
                <a:off x="3267" y="3509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815" name="直接连接符 94295"/>
              <p:cNvSpPr/>
              <p:nvPr/>
            </p:nvSpPr>
            <p:spPr>
              <a:xfrm>
                <a:off x="3268" y="3689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73816" name="矩形 94296"/>
            <p:cNvSpPr/>
            <p:nvPr/>
          </p:nvSpPr>
          <p:spPr>
            <a:xfrm>
              <a:off x="3241" y="2941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15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3817" name="矩形 94297"/>
            <p:cNvSpPr/>
            <p:nvPr/>
          </p:nvSpPr>
          <p:spPr>
            <a:xfrm>
              <a:off x="3241" y="3136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50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3818" name="组合 94298"/>
          <p:cNvGrpSpPr/>
          <p:nvPr/>
        </p:nvGrpSpPr>
        <p:grpSpPr>
          <a:xfrm>
            <a:off x="5980113" y="4351338"/>
            <a:ext cx="438150" cy="1455737"/>
            <a:chOff x="3743" y="2933"/>
            <a:chExt cx="276" cy="917"/>
          </a:xfrm>
        </p:grpSpPr>
        <p:grpSp>
          <p:nvGrpSpPr>
            <p:cNvPr id="73819" name="组合 94299"/>
            <p:cNvGrpSpPr/>
            <p:nvPr/>
          </p:nvGrpSpPr>
          <p:grpSpPr>
            <a:xfrm>
              <a:off x="3769" y="2942"/>
              <a:ext cx="238" cy="908"/>
              <a:chOff x="3769" y="2942"/>
              <a:chExt cx="238" cy="908"/>
            </a:xfrm>
          </p:grpSpPr>
          <p:sp>
            <p:nvSpPr>
              <p:cNvPr id="73820" name="矩形 94300"/>
              <p:cNvSpPr/>
              <p:nvPr/>
            </p:nvSpPr>
            <p:spPr>
              <a:xfrm>
                <a:off x="3775" y="2942"/>
                <a:ext cx="232" cy="90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3821" name="直接连接符 94301"/>
              <p:cNvSpPr/>
              <p:nvPr/>
            </p:nvSpPr>
            <p:spPr>
              <a:xfrm>
                <a:off x="3771" y="3141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822" name="直接连接符 94302"/>
              <p:cNvSpPr/>
              <p:nvPr/>
            </p:nvSpPr>
            <p:spPr>
              <a:xfrm>
                <a:off x="3771" y="3322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823" name="直接连接符 94303"/>
              <p:cNvSpPr/>
              <p:nvPr/>
            </p:nvSpPr>
            <p:spPr>
              <a:xfrm>
                <a:off x="3769" y="3501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824" name="直接连接符 94304"/>
              <p:cNvSpPr/>
              <p:nvPr/>
            </p:nvSpPr>
            <p:spPr>
              <a:xfrm>
                <a:off x="3770" y="3681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73825" name="矩形 94305"/>
            <p:cNvSpPr/>
            <p:nvPr/>
          </p:nvSpPr>
          <p:spPr>
            <a:xfrm>
              <a:off x="3743" y="2933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11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3826" name="矩形 94306"/>
            <p:cNvSpPr/>
            <p:nvPr/>
          </p:nvSpPr>
          <p:spPr>
            <a:xfrm>
              <a:off x="3743" y="3128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16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3827" name="组合 94307"/>
          <p:cNvGrpSpPr/>
          <p:nvPr/>
        </p:nvGrpSpPr>
        <p:grpSpPr>
          <a:xfrm>
            <a:off x="7069138" y="4352925"/>
            <a:ext cx="377825" cy="1441450"/>
            <a:chOff x="4429" y="2934"/>
            <a:chExt cx="238" cy="908"/>
          </a:xfrm>
        </p:grpSpPr>
        <p:sp>
          <p:nvSpPr>
            <p:cNvPr id="73828" name="矩形 94308"/>
            <p:cNvSpPr/>
            <p:nvPr/>
          </p:nvSpPr>
          <p:spPr>
            <a:xfrm>
              <a:off x="4435" y="2934"/>
              <a:ext cx="232" cy="90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3829" name="直接连接符 94309"/>
            <p:cNvSpPr/>
            <p:nvPr/>
          </p:nvSpPr>
          <p:spPr>
            <a:xfrm>
              <a:off x="4431" y="3133"/>
              <a:ext cx="2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3830" name="直接连接符 94310"/>
            <p:cNvSpPr/>
            <p:nvPr/>
          </p:nvSpPr>
          <p:spPr>
            <a:xfrm>
              <a:off x="4431" y="3314"/>
              <a:ext cx="2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3831" name="直接连接符 94311"/>
            <p:cNvSpPr/>
            <p:nvPr/>
          </p:nvSpPr>
          <p:spPr>
            <a:xfrm>
              <a:off x="4429" y="3493"/>
              <a:ext cx="2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3832" name="直接连接符 94312"/>
            <p:cNvSpPr/>
            <p:nvPr/>
          </p:nvSpPr>
          <p:spPr>
            <a:xfrm>
              <a:off x="4430" y="3673"/>
              <a:ext cx="2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3833" name="矩形 94313"/>
          <p:cNvSpPr/>
          <p:nvPr/>
        </p:nvSpPr>
        <p:spPr>
          <a:xfrm>
            <a:off x="6988175" y="4362450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100</a:t>
            </a:r>
            <a:endParaRPr lang="en-US" altLang="zh-TW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34" name="矩形 94314"/>
          <p:cNvSpPr/>
          <p:nvPr/>
        </p:nvSpPr>
        <p:spPr>
          <a:xfrm>
            <a:off x="6997700" y="4652963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110</a:t>
            </a:r>
            <a:endParaRPr lang="en-US" altLang="zh-TW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73835" name="组合 94315"/>
          <p:cNvGrpSpPr/>
          <p:nvPr/>
        </p:nvGrpSpPr>
        <p:grpSpPr>
          <a:xfrm>
            <a:off x="7789863" y="4327525"/>
            <a:ext cx="438150" cy="1455738"/>
            <a:chOff x="4883" y="2918"/>
            <a:chExt cx="276" cy="917"/>
          </a:xfrm>
        </p:grpSpPr>
        <p:grpSp>
          <p:nvGrpSpPr>
            <p:cNvPr id="73836" name="组合 94316"/>
            <p:cNvGrpSpPr/>
            <p:nvPr/>
          </p:nvGrpSpPr>
          <p:grpSpPr>
            <a:xfrm>
              <a:off x="4909" y="2927"/>
              <a:ext cx="238" cy="908"/>
              <a:chOff x="4909" y="2927"/>
              <a:chExt cx="238" cy="908"/>
            </a:xfrm>
          </p:grpSpPr>
          <p:sp>
            <p:nvSpPr>
              <p:cNvPr id="73837" name="矩形 94317"/>
              <p:cNvSpPr/>
              <p:nvPr/>
            </p:nvSpPr>
            <p:spPr>
              <a:xfrm>
                <a:off x="4915" y="2927"/>
                <a:ext cx="232" cy="90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3838" name="直接连接符 94318"/>
              <p:cNvSpPr/>
              <p:nvPr/>
            </p:nvSpPr>
            <p:spPr>
              <a:xfrm>
                <a:off x="4911" y="3126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839" name="直接连接符 94319"/>
              <p:cNvSpPr/>
              <p:nvPr/>
            </p:nvSpPr>
            <p:spPr>
              <a:xfrm>
                <a:off x="4911" y="3307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840" name="直接连接符 94320"/>
              <p:cNvSpPr/>
              <p:nvPr/>
            </p:nvSpPr>
            <p:spPr>
              <a:xfrm>
                <a:off x="4909" y="3486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841" name="直接连接符 94321"/>
              <p:cNvSpPr/>
              <p:nvPr/>
            </p:nvSpPr>
            <p:spPr>
              <a:xfrm>
                <a:off x="4910" y="3666"/>
                <a:ext cx="2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73842" name="矩形 94322"/>
            <p:cNvSpPr/>
            <p:nvPr/>
          </p:nvSpPr>
          <p:spPr>
            <a:xfrm>
              <a:off x="4883" y="2918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18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3843" name="矩形 94323"/>
            <p:cNvSpPr/>
            <p:nvPr/>
          </p:nvSpPr>
          <p:spPr>
            <a:xfrm>
              <a:off x="4883" y="3113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20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73844" name="矩形 94324"/>
          <p:cNvSpPr/>
          <p:nvPr/>
        </p:nvSpPr>
        <p:spPr>
          <a:xfrm>
            <a:off x="1528763" y="5854700"/>
            <a:ext cx="712787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run 1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45" name="矩形 94325"/>
          <p:cNvSpPr/>
          <p:nvPr/>
        </p:nvSpPr>
        <p:spPr>
          <a:xfrm>
            <a:off x="2263775" y="5851525"/>
            <a:ext cx="712788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run 2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46" name="矩形 94326"/>
          <p:cNvSpPr/>
          <p:nvPr/>
        </p:nvSpPr>
        <p:spPr>
          <a:xfrm>
            <a:off x="3382963" y="5842000"/>
            <a:ext cx="712787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run 3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47" name="矩形 94327"/>
          <p:cNvSpPr/>
          <p:nvPr/>
        </p:nvSpPr>
        <p:spPr>
          <a:xfrm>
            <a:off x="4117975" y="5838825"/>
            <a:ext cx="712788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run 4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48" name="矩形 94328"/>
          <p:cNvSpPr/>
          <p:nvPr/>
        </p:nvSpPr>
        <p:spPr>
          <a:xfrm>
            <a:off x="5097463" y="5816600"/>
            <a:ext cx="712787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run 5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49" name="矩形 94329"/>
          <p:cNvSpPr/>
          <p:nvPr/>
        </p:nvSpPr>
        <p:spPr>
          <a:xfrm>
            <a:off x="5832475" y="5813425"/>
            <a:ext cx="712788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run 6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50" name="矩形 94330"/>
          <p:cNvSpPr/>
          <p:nvPr/>
        </p:nvSpPr>
        <p:spPr>
          <a:xfrm>
            <a:off x="6943725" y="5803900"/>
            <a:ext cx="712788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run 7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51" name="矩形 94331"/>
          <p:cNvSpPr/>
          <p:nvPr/>
        </p:nvSpPr>
        <p:spPr>
          <a:xfrm>
            <a:off x="7678738" y="5800725"/>
            <a:ext cx="712787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run 8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52" name="文本框 94332"/>
          <p:cNvSpPr txBox="1"/>
          <p:nvPr/>
        </p:nvSpPr>
        <p:spPr>
          <a:xfrm>
            <a:off x="941388" y="4316413"/>
            <a:ext cx="549275" cy="2214562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ordered sequence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53" name="文本框 94333"/>
          <p:cNvSpPr txBox="1"/>
          <p:nvPr/>
        </p:nvSpPr>
        <p:spPr>
          <a:xfrm>
            <a:off x="1165225" y="250825"/>
            <a:ext cx="1417638" cy="22828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sequential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allocation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scheme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latin typeface="Times New Roman" panose="02020603050405020304" charset="0"/>
                <a:ea typeface="PMingLiU" charset="-120"/>
              </a:rPr>
              <a:t>(complete</a:t>
            </a:r>
            <a:endParaRPr lang="en-US" altLang="zh-TW" sz="2400"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latin typeface="Times New Roman" panose="02020603050405020304" charset="0"/>
                <a:ea typeface="PMingLiU" charset="-120"/>
              </a:rPr>
              <a:t>binary</a:t>
            </a:r>
            <a:endParaRPr lang="en-US" altLang="zh-TW" sz="2400"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latin typeface="Times New Roman" panose="02020603050405020304" charset="0"/>
                <a:ea typeface="PMingLiU" charset="-120"/>
              </a:rPr>
              <a:t>tree)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54" name="文本框 94335"/>
          <p:cNvSpPr txBox="1"/>
          <p:nvPr/>
        </p:nvSpPr>
        <p:spPr>
          <a:xfrm>
            <a:off x="6143625" y="250825"/>
            <a:ext cx="2771775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Each node represents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the smaller of its two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children.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55" name="矩形 94336"/>
          <p:cNvSpPr/>
          <p:nvPr/>
        </p:nvSpPr>
        <p:spPr>
          <a:xfrm>
            <a:off x="6115050" y="228600"/>
            <a:ext cx="2800350" cy="1200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56" name="文本框 94337"/>
          <p:cNvSpPr txBox="1"/>
          <p:nvPr/>
        </p:nvSpPr>
        <p:spPr>
          <a:xfrm>
            <a:off x="4645025" y="8524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57" name="文本框 94338"/>
          <p:cNvSpPr txBox="1"/>
          <p:nvPr/>
        </p:nvSpPr>
        <p:spPr>
          <a:xfrm>
            <a:off x="2917825" y="16525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58" name="文本框 94339"/>
          <p:cNvSpPr txBox="1"/>
          <p:nvPr/>
        </p:nvSpPr>
        <p:spPr>
          <a:xfrm>
            <a:off x="6537325" y="16335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59" name="文本框 94340"/>
          <p:cNvSpPr txBox="1"/>
          <p:nvPr/>
        </p:nvSpPr>
        <p:spPr>
          <a:xfrm>
            <a:off x="2079625" y="26241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latin typeface="Times New Roman" panose="02020603050405020304" charset="0"/>
                <a:ea typeface="PMingLiU" charset="-120"/>
              </a:rPr>
              <a:t>4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60" name="文本框 94341"/>
          <p:cNvSpPr txBox="1"/>
          <p:nvPr/>
        </p:nvSpPr>
        <p:spPr>
          <a:xfrm>
            <a:off x="3965575" y="26241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latin typeface="Times New Roman" panose="02020603050405020304" charset="0"/>
                <a:ea typeface="PMingLiU" charset="-120"/>
              </a:rPr>
              <a:t>5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61" name="文本框 94342"/>
          <p:cNvSpPr txBox="1"/>
          <p:nvPr/>
        </p:nvSpPr>
        <p:spPr>
          <a:xfrm>
            <a:off x="5641975" y="26431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latin typeface="Times New Roman" panose="02020603050405020304" charset="0"/>
                <a:ea typeface="PMingLiU" charset="-120"/>
              </a:rPr>
              <a:t>6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62" name="文本框 94343"/>
          <p:cNvSpPr txBox="1"/>
          <p:nvPr/>
        </p:nvSpPr>
        <p:spPr>
          <a:xfrm>
            <a:off x="7566025" y="26050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latin typeface="Times New Roman" panose="02020603050405020304" charset="0"/>
                <a:ea typeface="PMingLiU" charset="-120"/>
              </a:rPr>
              <a:t>7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63" name="文本框 94344"/>
          <p:cNvSpPr txBox="1"/>
          <p:nvPr/>
        </p:nvSpPr>
        <p:spPr>
          <a:xfrm>
            <a:off x="1622425" y="36147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latin typeface="Times New Roman" panose="02020603050405020304" charset="0"/>
                <a:ea typeface="PMingLiU" charset="-120"/>
              </a:rPr>
              <a:t>8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64" name="文本框 94345"/>
          <p:cNvSpPr txBox="1"/>
          <p:nvPr/>
        </p:nvSpPr>
        <p:spPr>
          <a:xfrm>
            <a:off x="2346325" y="35766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latin typeface="Times New Roman" panose="02020603050405020304" charset="0"/>
                <a:ea typeface="PMingLiU" charset="-120"/>
              </a:rPr>
              <a:t>9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65" name="文本框 94346"/>
          <p:cNvSpPr txBox="1"/>
          <p:nvPr/>
        </p:nvSpPr>
        <p:spPr>
          <a:xfrm>
            <a:off x="3508375" y="3576638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dirty="0">
                <a:latin typeface="Times New Roman" panose="02020603050405020304" charset="0"/>
                <a:ea typeface="PMingLiU" charset="-120"/>
              </a:rPr>
              <a:t>10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66" name="文本框 94348"/>
          <p:cNvSpPr txBox="1"/>
          <p:nvPr/>
        </p:nvSpPr>
        <p:spPr>
          <a:xfrm>
            <a:off x="4098925" y="3557588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dirty="0">
                <a:latin typeface="Times New Roman" panose="02020603050405020304" charset="0"/>
                <a:ea typeface="PMingLiU" charset="-120"/>
              </a:rPr>
              <a:t>11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67" name="文本框 94351"/>
          <p:cNvSpPr txBox="1"/>
          <p:nvPr/>
        </p:nvSpPr>
        <p:spPr>
          <a:xfrm>
            <a:off x="5146675" y="3557588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dirty="0">
                <a:latin typeface="Times New Roman" panose="02020603050405020304" charset="0"/>
                <a:ea typeface="PMingLiU" charset="-120"/>
              </a:rPr>
              <a:t>12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68" name="文本框 94352"/>
          <p:cNvSpPr txBox="1"/>
          <p:nvPr/>
        </p:nvSpPr>
        <p:spPr>
          <a:xfrm>
            <a:off x="5832475" y="3557588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dirty="0">
                <a:latin typeface="Times New Roman" panose="02020603050405020304" charset="0"/>
                <a:ea typeface="PMingLiU" charset="-120"/>
              </a:rPr>
              <a:t>13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69" name="文本框 94353"/>
          <p:cNvSpPr txBox="1"/>
          <p:nvPr/>
        </p:nvSpPr>
        <p:spPr>
          <a:xfrm>
            <a:off x="6956425" y="3614738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dirty="0">
                <a:latin typeface="Times New Roman" panose="02020603050405020304" charset="0"/>
                <a:ea typeface="PMingLiU" charset="-120"/>
              </a:rPr>
              <a:t>14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70" name="文本框 94354"/>
          <p:cNvSpPr txBox="1"/>
          <p:nvPr/>
        </p:nvSpPr>
        <p:spPr>
          <a:xfrm>
            <a:off x="7775575" y="3557588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dirty="0">
                <a:latin typeface="Times New Roman" panose="02020603050405020304" charset="0"/>
                <a:ea typeface="PMingLiU" charset="-120"/>
              </a:rPr>
              <a:t>15</a:t>
            </a:r>
            <a:endParaRPr lang="en-US" altLang="zh-TW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3871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73872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38914"/>
          <p:cNvSpPr>
            <a:spLocks noGrp="1"/>
          </p:cNvSpPr>
          <p:nvPr>
            <p:ph type="title"/>
          </p:nvPr>
        </p:nvSpPr>
        <p:spPr>
          <a:xfrm>
            <a:off x="0" y="609600"/>
            <a:ext cx="9163050" cy="1143000"/>
          </a:xfrm>
          <a:ln/>
        </p:spPr>
        <p:txBody>
          <a:bodyPr wrap="square" lIns="92075" tIns="46038" rIns="92075" bIns="46038" anchor="ctr"/>
          <a:p>
            <a:pPr algn="ctr"/>
            <a:r>
              <a:rPr lang="en-US" altLang="zh-TW"/>
              <a:t>Left Child - Right Sibling </a:t>
            </a:r>
            <a:endParaRPr lang="en-US" altLang="zh-TW"/>
          </a:p>
        </p:txBody>
      </p:sp>
      <p:grpSp>
        <p:nvGrpSpPr>
          <p:cNvPr id="10242" name="组合 38915"/>
          <p:cNvGrpSpPr/>
          <p:nvPr/>
        </p:nvGrpSpPr>
        <p:grpSpPr>
          <a:xfrm>
            <a:off x="4057650" y="2168525"/>
            <a:ext cx="571500" cy="569913"/>
            <a:chOff x="2396" y="1402"/>
            <a:chExt cx="360" cy="359"/>
          </a:xfrm>
        </p:grpSpPr>
        <p:sp>
          <p:nvSpPr>
            <p:cNvPr id="10243" name="椭圆 38916"/>
            <p:cNvSpPr/>
            <p:nvPr/>
          </p:nvSpPr>
          <p:spPr>
            <a:xfrm>
              <a:off x="2396" y="1402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44" name="矩形 38917"/>
            <p:cNvSpPr/>
            <p:nvPr/>
          </p:nvSpPr>
          <p:spPr>
            <a:xfrm>
              <a:off x="2465" y="145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A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0245" name="组合 38918"/>
          <p:cNvGrpSpPr/>
          <p:nvPr/>
        </p:nvGrpSpPr>
        <p:grpSpPr>
          <a:xfrm>
            <a:off x="2149475" y="3043238"/>
            <a:ext cx="571500" cy="568325"/>
            <a:chOff x="1194" y="1953"/>
            <a:chExt cx="360" cy="358"/>
          </a:xfrm>
        </p:grpSpPr>
        <p:sp>
          <p:nvSpPr>
            <p:cNvPr id="10246" name="椭圆 38919"/>
            <p:cNvSpPr/>
            <p:nvPr/>
          </p:nvSpPr>
          <p:spPr>
            <a:xfrm>
              <a:off x="1194" y="1953"/>
              <a:ext cx="360" cy="35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47" name="矩形 38920"/>
            <p:cNvSpPr/>
            <p:nvPr/>
          </p:nvSpPr>
          <p:spPr>
            <a:xfrm>
              <a:off x="1263" y="200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B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0248" name="组合 38921"/>
          <p:cNvGrpSpPr/>
          <p:nvPr/>
        </p:nvGrpSpPr>
        <p:grpSpPr>
          <a:xfrm>
            <a:off x="4056063" y="3011488"/>
            <a:ext cx="571500" cy="568325"/>
            <a:chOff x="2395" y="1933"/>
            <a:chExt cx="360" cy="358"/>
          </a:xfrm>
        </p:grpSpPr>
        <p:sp>
          <p:nvSpPr>
            <p:cNvPr id="10249" name="椭圆 38922"/>
            <p:cNvSpPr/>
            <p:nvPr/>
          </p:nvSpPr>
          <p:spPr>
            <a:xfrm>
              <a:off x="2395" y="1933"/>
              <a:ext cx="360" cy="35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50" name="矩形 38923"/>
            <p:cNvSpPr/>
            <p:nvPr/>
          </p:nvSpPr>
          <p:spPr>
            <a:xfrm>
              <a:off x="2464" y="198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C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0251" name="组合 38924"/>
          <p:cNvGrpSpPr/>
          <p:nvPr/>
        </p:nvGrpSpPr>
        <p:grpSpPr>
          <a:xfrm>
            <a:off x="6223000" y="2979738"/>
            <a:ext cx="571500" cy="568325"/>
            <a:chOff x="3760" y="1913"/>
            <a:chExt cx="360" cy="358"/>
          </a:xfrm>
        </p:grpSpPr>
        <p:sp>
          <p:nvSpPr>
            <p:cNvPr id="10252" name="椭圆 38925"/>
            <p:cNvSpPr/>
            <p:nvPr/>
          </p:nvSpPr>
          <p:spPr>
            <a:xfrm>
              <a:off x="3760" y="1913"/>
              <a:ext cx="360" cy="35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53" name="矩形 38926"/>
            <p:cNvSpPr/>
            <p:nvPr/>
          </p:nvSpPr>
          <p:spPr>
            <a:xfrm>
              <a:off x="3829" y="196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D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10254" name="直接连接符 38927"/>
          <p:cNvSpPr/>
          <p:nvPr/>
        </p:nvSpPr>
        <p:spPr>
          <a:xfrm flipH="1">
            <a:off x="2432050" y="2554288"/>
            <a:ext cx="1612900" cy="469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55" name="直接连接符 38928"/>
          <p:cNvSpPr/>
          <p:nvPr/>
        </p:nvSpPr>
        <p:spPr>
          <a:xfrm>
            <a:off x="2708275" y="3349625"/>
            <a:ext cx="135413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256" name="组合 38929"/>
          <p:cNvGrpSpPr/>
          <p:nvPr/>
        </p:nvGrpSpPr>
        <p:grpSpPr>
          <a:xfrm>
            <a:off x="1479550" y="4194175"/>
            <a:ext cx="571500" cy="569913"/>
            <a:chOff x="772" y="2678"/>
            <a:chExt cx="360" cy="359"/>
          </a:xfrm>
        </p:grpSpPr>
        <p:sp>
          <p:nvSpPr>
            <p:cNvPr id="10257" name="椭圆 38930"/>
            <p:cNvSpPr/>
            <p:nvPr/>
          </p:nvSpPr>
          <p:spPr>
            <a:xfrm>
              <a:off x="772" y="2678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58" name="矩形 38931"/>
            <p:cNvSpPr/>
            <p:nvPr/>
          </p:nvSpPr>
          <p:spPr>
            <a:xfrm>
              <a:off x="841" y="2732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E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0259" name="组合 38932"/>
          <p:cNvGrpSpPr/>
          <p:nvPr/>
        </p:nvGrpSpPr>
        <p:grpSpPr>
          <a:xfrm>
            <a:off x="2719388" y="4178300"/>
            <a:ext cx="571500" cy="568325"/>
            <a:chOff x="1553" y="2668"/>
            <a:chExt cx="360" cy="358"/>
          </a:xfrm>
        </p:grpSpPr>
        <p:sp>
          <p:nvSpPr>
            <p:cNvPr id="10260" name="椭圆 38933"/>
            <p:cNvSpPr/>
            <p:nvPr/>
          </p:nvSpPr>
          <p:spPr>
            <a:xfrm>
              <a:off x="1553" y="2668"/>
              <a:ext cx="360" cy="35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61" name="矩形 38934"/>
            <p:cNvSpPr/>
            <p:nvPr/>
          </p:nvSpPr>
          <p:spPr>
            <a:xfrm>
              <a:off x="1622" y="2721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F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0262" name="组合 38935"/>
          <p:cNvGrpSpPr/>
          <p:nvPr/>
        </p:nvGrpSpPr>
        <p:grpSpPr>
          <a:xfrm>
            <a:off x="4073525" y="4162425"/>
            <a:ext cx="569913" cy="569913"/>
            <a:chOff x="2406" y="2658"/>
            <a:chExt cx="359" cy="359"/>
          </a:xfrm>
        </p:grpSpPr>
        <p:sp>
          <p:nvSpPr>
            <p:cNvPr id="10263" name="椭圆 38936"/>
            <p:cNvSpPr/>
            <p:nvPr/>
          </p:nvSpPr>
          <p:spPr>
            <a:xfrm>
              <a:off x="2406" y="2658"/>
              <a:ext cx="359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64" name="矩形 38937"/>
            <p:cNvSpPr/>
            <p:nvPr/>
          </p:nvSpPr>
          <p:spPr>
            <a:xfrm>
              <a:off x="2474" y="271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G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0265" name="组合 38938"/>
          <p:cNvGrpSpPr/>
          <p:nvPr/>
        </p:nvGrpSpPr>
        <p:grpSpPr>
          <a:xfrm>
            <a:off x="5276850" y="4146550"/>
            <a:ext cx="571500" cy="568325"/>
            <a:chOff x="3164" y="2648"/>
            <a:chExt cx="360" cy="358"/>
          </a:xfrm>
        </p:grpSpPr>
        <p:sp>
          <p:nvSpPr>
            <p:cNvPr id="10266" name="椭圆 38939"/>
            <p:cNvSpPr/>
            <p:nvPr/>
          </p:nvSpPr>
          <p:spPr>
            <a:xfrm>
              <a:off x="3164" y="2648"/>
              <a:ext cx="360" cy="35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67" name="矩形 38940"/>
            <p:cNvSpPr/>
            <p:nvPr/>
          </p:nvSpPr>
          <p:spPr>
            <a:xfrm>
              <a:off x="3233" y="270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H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0268" name="组合 38941"/>
          <p:cNvGrpSpPr/>
          <p:nvPr/>
        </p:nvGrpSpPr>
        <p:grpSpPr>
          <a:xfrm>
            <a:off x="6254750" y="4129088"/>
            <a:ext cx="571500" cy="569912"/>
            <a:chOff x="3780" y="2637"/>
            <a:chExt cx="360" cy="359"/>
          </a:xfrm>
        </p:grpSpPr>
        <p:sp>
          <p:nvSpPr>
            <p:cNvPr id="10269" name="椭圆 38942"/>
            <p:cNvSpPr/>
            <p:nvPr/>
          </p:nvSpPr>
          <p:spPr>
            <a:xfrm>
              <a:off x="3780" y="2637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70" name="矩形 38943"/>
            <p:cNvSpPr/>
            <p:nvPr/>
          </p:nvSpPr>
          <p:spPr>
            <a:xfrm>
              <a:off x="3849" y="2691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I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0271" name="组合 38944"/>
          <p:cNvGrpSpPr/>
          <p:nvPr/>
        </p:nvGrpSpPr>
        <p:grpSpPr>
          <a:xfrm>
            <a:off x="7265988" y="4114800"/>
            <a:ext cx="571500" cy="568325"/>
            <a:chOff x="4417" y="2628"/>
            <a:chExt cx="360" cy="358"/>
          </a:xfrm>
        </p:grpSpPr>
        <p:sp>
          <p:nvSpPr>
            <p:cNvPr id="10272" name="椭圆 38945"/>
            <p:cNvSpPr/>
            <p:nvPr/>
          </p:nvSpPr>
          <p:spPr>
            <a:xfrm>
              <a:off x="4417" y="2628"/>
              <a:ext cx="360" cy="35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73" name="矩形 38946"/>
            <p:cNvSpPr/>
            <p:nvPr/>
          </p:nvSpPr>
          <p:spPr>
            <a:xfrm>
              <a:off x="4486" y="2681"/>
              <a:ext cx="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J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0274" name="组合 38947"/>
          <p:cNvGrpSpPr/>
          <p:nvPr/>
        </p:nvGrpSpPr>
        <p:grpSpPr>
          <a:xfrm>
            <a:off x="844550" y="5364163"/>
            <a:ext cx="571500" cy="569912"/>
            <a:chOff x="372" y="3415"/>
            <a:chExt cx="360" cy="359"/>
          </a:xfrm>
        </p:grpSpPr>
        <p:sp>
          <p:nvSpPr>
            <p:cNvPr id="10275" name="椭圆 38948"/>
            <p:cNvSpPr/>
            <p:nvPr/>
          </p:nvSpPr>
          <p:spPr>
            <a:xfrm>
              <a:off x="372" y="3415"/>
              <a:ext cx="360" cy="35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76" name="矩形 38949"/>
            <p:cNvSpPr/>
            <p:nvPr/>
          </p:nvSpPr>
          <p:spPr>
            <a:xfrm>
              <a:off x="441" y="3469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K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0277" name="组合 38950"/>
          <p:cNvGrpSpPr/>
          <p:nvPr/>
        </p:nvGrpSpPr>
        <p:grpSpPr>
          <a:xfrm>
            <a:off x="2051050" y="5348288"/>
            <a:ext cx="569913" cy="568325"/>
            <a:chOff x="1132" y="3405"/>
            <a:chExt cx="359" cy="358"/>
          </a:xfrm>
        </p:grpSpPr>
        <p:sp>
          <p:nvSpPr>
            <p:cNvPr id="10278" name="椭圆 38951"/>
            <p:cNvSpPr/>
            <p:nvPr/>
          </p:nvSpPr>
          <p:spPr>
            <a:xfrm>
              <a:off x="1132" y="3405"/>
              <a:ext cx="359" cy="35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79" name="矩形 38952"/>
            <p:cNvSpPr/>
            <p:nvPr/>
          </p:nvSpPr>
          <p:spPr>
            <a:xfrm>
              <a:off x="1200" y="3458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L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10280" name="组合 38953"/>
          <p:cNvGrpSpPr/>
          <p:nvPr/>
        </p:nvGrpSpPr>
        <p:grpSpPr>
          <a:xfrm>
            <a:off x="5310188" y="5283200"/>
            <a:ext cx="571500" cy="568325"/>
            <a:chOff x="3185" y="3364"/>
            <a:chExt cx="360" cy="358"/>
          </a:xfrm>
        </p:grpSpPr>
        <p:sp>
          <p:nvSpPr>
            <p:cNvPr id="10281" name="椭圆 38954"/>
            <p:cNvSpPr/>
            <p:nvPr/>
          </p:nvSpPr>
          <p:spPr>
            <a:xfrm>
              <a:off x="3185" y="3364"/>
              <a:ext cx="360" cy="35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82" name="矩形 38955"/>
            <p:cNvSpPr/>
            <p:nvPr/>
          </p:nvSpPr>
          <p:spPr>
            <a:xfrm>
              <a:off x="3254" y="3417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M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10283" name="直接连接符 38956"/>
          <p:cNvSpPr/>
          <p:nvPr/>
        </p:nvSpPr>
        <p:spPr>
          <a:xfrm flipH="1">
            <a:off x="1779588" y="3544888"/>
            <a:ext cx="423862" cy="6334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84" name="直接连接符 38957"/>
          <p:cNvSpPr/>
          <p:nvPr/>
        </p:nvSpPr>
        <p:spPr>
          <a:xfrm>
            <a:off x="2057400" y="4486275"/>
            <a:ext cx="6508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85" name="直接连接符 38958"/>
          <p:cNvSpPr/>
          <p:nvPr/>
        </p:nvSpPr>
        <p:spPr>
          <a:xfrm flipH="1">
            <a:off x="1144588" y="4729163"/>
            <a:ext cx="457200" cy="6175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86" name="直接连接符 38959"/>
          <p:cNvSpPr/>
          <p:nvPr/>
        </p:nvSpPr>
        <p:spPr>
          <a:xfrm>
            <a:off x="1422400" y="5670550"/>
            <a:ext cx="60166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87" name="直接连接符 38960"/>
          <p:cNvSpPr/>
          <p:nvPr/>
        </p:nvSpPr>
        <p:spPr>
          <a:xfrm>
            <a:off x="4356100" y="3609975"/>
            <a:ext cx="0" cy="5349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88" name="直接连接符 38961"/>
          <p:cNvSpPr/>
          <p:nvPr/>
        </p:nvSpPr>
        <p:spPr>
          <a:xfrm flipH="1">
            <a:off x="5576888" y="3527425"/>
            <a:ext cx="798512" cy="6175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89" name="直接连接符 38962"/>
          <p:cNvSpPr/>
          <p:nvPr/>
        </p:nvSpPr>
        <p:spPr>
          <a:xfrm>
            <a:off x="5853113" y="4419600"/>
            <a:ext cx="376237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90" name="直接连接符 38963"/>
          <p:cNvSpPr/>
          <p:nvPr/>
        </p:nvSpPr>
        <p:spPr>
          <a:xfrm>
            <a:off x="6815138" y="4419600"/>
            <a:ext cx="457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91" name="直接连接符 38964"/>
          <p:cNvSpPr/>
          <p:nvPr/>
        </p:nvSpPr>
        <p:spPr>
          <a:xfrm>
            <a:off x="5576888" y="4729163"/>
            <a:ext cx="0" cy="5524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92" name="直接连接符 38965"/>
          <p:cNvSpPr/>
          <p:nvPr/>
        </p:nvSpPr>
        <p:spPr>
          <a:xfrm>
            <a:off x="4632325" y="3333750"/>
            <a:ext cx="157956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293" name="组合 38966"/>
          <p:cNvGrpSpPr/>
          <p:nvPr/>
        </p:nvGrpSpPr>
        <p:grpSpPr>
          <a:xfrm>
            <a:off x="6007100" y="1827213"/>
            <a:ext cx="3136900" cy="935037"/>
            <a:chOff x="3624" y="1187"/>
            <a:chExt cx="1976" cy="589"/>
          </a:xfrm>
        </p:grpSpPr>
        <p:sp>
          <p:nvSpPr>
            <p:cNvPr id="10294" name="矩形 38967"/>
            <p:cNvSpPr/>
            <p:nvPr/>
          </p:nvSpPr>
          <p:spPr>
            <a:xfrm>
              <a:off x="3630" y="1187"/>
              <a:ext cx="1908" cy="5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95" name="直接连接符 38968"/>
            <p:cNvSpPr/>
            <p:nvPr/>
          </p:nvSpPr>
          <p:spPr>
            <a:xfrm>
              <a:off x="3624" y="1485"/>
              <a:ext cx="191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96" name="直接连接符 38969"/>
            <p:cNvSpPr/>
            <p:nvPr/>
          </p:nvSpPr>
          <p:spPr>
            <a:xfrm>
              <a:off x="4579" y="1495"/>
              <a:ext cx="0" cy="2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97" name="矩形 38970"/>
            <p:cNvSpPr/>
            <p:nvPr/>
          </p:nvSpPr>
          <p:spPr>
            <a:xfrm>
              <a:off x="4348" y="1198"/>
              <a:ext cx="4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data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98" name="矩形 38971"/>
            <p:cNvSpPr/>
            <p:nvPr/>
          </p:nvSpPr>
          <p:spPr>
            <a:xfrm>
              <a:off x="3695" y="1488"/>
              <a:ext cx="8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left child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10299" name="矩形 38972"/>
            <p:cNvSpPr/>
            <p:nvPr/>
          </p:nvSpPr>
          <p:spPr>
            <a:xfrm>
              <a:off x="4552" y="1478"/>
              <a:ext cx="10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right sibling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sp>
        <p:nvSpPr>
          <p:cNvPr id="10300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10301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4753" name="文本框 18433"/>
          <p:cNvSpPr txBox="1"/>
          <p:nvPr/>
        </p:nvSpPr>
        <p:spPr>
          <a:xfrm>
            <a:off x="33338" y="0"/>
            <a:ext cx="859790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*Figure 5.35: </a:t>
            </a:r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Selection tree of Figure 5.34 after one record has been</a:t>
            </a:r>
            <a:endParaRPr lang="en-US" altLang="zh-TW" sz="2400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output and the tree restructured(nodes that were changed are ticked)</a:t>
            </a:r>
            <a:endParaRPr lang="en-US" altLang="zh-TW" sz="2400" b="1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grpSp>
        <p:nvGrpSpPr>
          <p:cNvPr id="74754" name="组合 18443"/>
          <p:cNvGrpSpPr/>
          <p:nvPr/>
        </p:nvGrpSpPr>
        <p:grpSpPr>
          <a:xfrm>
            <a:off x="473075" y="4357688"/>
            <a:ext cx="527050" cy="1758950"/>
            <a:chOff x="187" y="2922"/>
            <a:chExt cx="332" cy="1108"/>
          </a:xfrm>
        </p:grpSpPr>
        <p:sp>
          <p:nvSpPr>
            <p:cNvPr id="74755" name="矩形 18434"/>
            <p:cNvSpPr/>
            <p:nvPr/>
          </p:nvSpPr>
          <p:spPr>
            <a:xfrm>
              <a:off x="256" y="2922"/>
              <a:ext cx="244" cy="8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sz="2400" b="1" u="sng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756" name="直接连接符 18435"/>
            <p:cNvSpPr/>
            <p:nvPr/>
          </p:nvSpPr>
          <p:spPr>
            <a:xfrm flipV="1">
              <a:off x="256" y="3211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57" name="直接连接符 18436"/>
            <p:cNvSpPr/>
            <p:nvPr/>
          </p:nvSpPr>
          <p:spPr>
            <a:xfrm flipV="1">
              <a:off x="263" y="3507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58" name="直接连接符 18437"/>
            <p:cNvSpPr/>
            <p:nvPr/>
          </p:nvSpPr>
          <p:spPr>
            <a:xfrm>
              <a:off x="256" y="3811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59" name="直接连接符 18439"/>
            <p:cNvSpPr/>
            <p:nvPr/>
          </p:nvSpPr>
          <p:spPr>
            <a:xfrm>
              <a:off x="496" y="3819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0" name="文本框 18441"/>
            <p:cNvSpPr txBox="1"/>
            <p:nvPr/>
          </p:nvSpPr>
          <p:spPr>
            <a:xfrm>
              <a:off x="243" y="2962"/>
              <a:ext cx="276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15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761" name="文本框 18442"/>
            <p:cNvSpPr txBox="1"/>
            <p:nvPr/>
          </p:nvSpPr>
          <p:spPr>
            <a:xfrm>
              <a:off x="187" y="3239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16</a:t>
              </a:r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4762" name="组合 18444"/>
          <p:cNvGrpSpPr/>
          <p:nvPr/>
        </p:nvGrpSpPr>
        <p:grpSpPr>
          <a:xfrm>
            <a:off x="2530475" y="4368800"/>
            <a:ext cx="558800" cy="1830388"/>
            <a:chOff x="187" y="2922"/>
            <a:chExt cx="320" cy="1108"/>
          </a:xfrm>
        </p:grpSpPr>
        <p:sp>
          <p:nvSpPr>
            <p:cNvPr id="74763" name="矩形 18445"/>
            <p:cNvSpPr/>
            <p:nvPr/>
          </p:nvSpPr>
          <p:spPr>
            <a:xfrm>
              <a:off x="256" y="2922"/>
              <a:ext cx="244" cy="8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sz="2400" b="1" u="sng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764" name="直接连接符 18446"/>
            <p:cNvSpPr/>
            <p:nvPr/>
          </p:nvSpPr>
          <p:spPr>
            <a:xfrm flipV="1">
              <a:off x="256" y="3211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5" name="直接连接符 18447"/>
            <p:cNvSpPr/>
            <p:nvPr/>
          </p:nvSpPr>
          <p:spPr>
            <a:xfrm flipV="1">
              <a:off x="263" y="3507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6" name="直接连接符 18448"/>
            <p:cNvSpPr/>
            <p:nvPr/>
          </p:nvSpPr>
          <p:spPr>
            <a:xfrm>
              <a:off x="256" y="3811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7" name="直接连接符 18449"/>
            <p:cNvSpPr/>
            <p:nvPr/>
          </p:nvSpPr>
          <p:spPr>
            <a:xfrm>
              <a:off x="496" y="3819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8" name="文本框 18450"/>
            <p:cNvSpPr txBox="1"/>
            <p:nvPr/>
          </p:nvSpPr>
          <p:spPr>
            <a:xfrm>
              <a:off x="243" y="2962"/>
              <a:ext cx="251" cy="7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20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769" name="文本框 18451"/>
            <p:cNvSpPr txBox="1"/>
            <p:nvPr/>
          </p:nvSpPr>
          <p:spPr>
            <a:xfrm>
              <a:off x="187" y="3239"/>
              <a:ext cx="28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30</a:t>
              </a:r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4770" name="组合 18452"/>
          <p:cNvGrpSpPr/>
          <p:nvPr/>
        </p:nvGrpSpPr>
        <p:grpSpPr>
          <a:xfrm>
            <a:off x="4711700" y="4413250"/>
            <a:ext cx="527050" cy="1758950"/>
            <a:chOff x="187" y="2922"/>
            <a:chExt cx="332" cy="1108"/>
          </a:xfrm>
        </p:grpSpPr>
        <p:sp>
          <p:nvSpPr>
            <p:cNvPr id="74771" name="矩形 18453"/>
            <p:cNvSpPr/>
            <p:nvPr/>
          </p:nvSpPr>
          <p:spPr>
            <a:xfrm>
              <a:off x="256" y="2922"/>
              <a:ext cx="244" cy="8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sz="2400" b="1" u="sng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772" name="直接连接符 18454"/>
            <p:cNvSpPr/>
            <p:nvPr/>
          </p:nvSpPr>
          <p:spPr>
            <a:xfrm flipV="1">
              <a:off x="256" y="3211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73" name="直接连接符 18455"/>
            <p:cNvSpPr/>
            <p:nvPr/>
          </p:nvSpPr>
          <p:spPr>
            <a:xfrm flipV="1">
              <a:off x="263" y="3507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74" name="直接连接符 18456"/>
            <p:cNvSpPr/>
            <p:nvPr/>
          </p:nvSpPr>
          <p:spPr>
            <a:xfrm>
              <a:off x="256" y="3811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75" name="直接连接符 18457"/>
            <p:cNvSpPr/>
            <p:nvPr/>
          </p:nvSpPr>
          <p:spPr>
            <a:xfrm>
              <a:off x="496" y="3819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76" name="文本框 18458"/>
            <p:cNvSpPr txBox="1"/>
            <p:nvPr/>
          </p:nvSpPr>
          <p:spPr>
            <a:xfrm>
              <a:off x="243" y="2962"/>
              <a:ext cx="276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15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777" name="文本框 18459"/>
            <p:cNvSpPr txBox="1"/>
            <p:nvPr/>
          </p:nvSpPr>
          <p:spPr>
            <a:xfrm>
              <a:off x="187" y="3239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50</a:t>
              </a:r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4778" name="组合 18468"/>
          <p:cNvGrpSpPr/>
          <p:nvPr/>
        </p:nvGrpSpPr>
        <p:grpSpPr>
          <a:xfrm>
            <a:off x="3568700" y="4397375"/>
            <a:ext cx="558800" cy="1776413"/>
            <a:chOff x="187" y="2922"/>
            <a:chExt cx="320" cy="1108"/>
          </a:xfrm>
        </p:grpSpPr>
        <p:sp>
          <p:nvSpPr>
            <p:cNvPr id="74779" name="矩形 18469"/>
            <p:cNvSpPr/>
            <p:nvPr/>
          </p:nvSpPr>
          <p:spPr>
            <a:xfrm>
              <a:off x="256" y="2922"/>
              <a:ext cx="244" cy="8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sz="2400" b="1" u="sng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780" name="直接连接符 18470"/>
            <p:cNvSpPr/>
            <p:nvPr/>
          </p:nvSpPr>
          <p:spPr>
            <a:xfrm flipV="1">
              <a:off x="256" y="3211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81" name="直接连接符 18471"/>
            <p:cNvSpPr/>
            <p:nvPr/>
          </p:nvSpPr>
          <p:spPr>
            <a:xfrm flipV="1">
              <a:off x="263" y="3507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82" name="直接连接符 18472"/>
            <p:cNvSpPr/>
            <p:nvPr/>
          </p:nvSpPr>
          <p:spPr>
            <a:xfrm>
              <a:off x="256" y="3811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83" name="直接连接符 18473"/>
            <p:cNvSpPr/>
            <p:nvPr/>
          </p:nvSpPr>
          <p:spPr>
            <a:xfrm>
              <a:off x="496" y="3819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84" name="文本框 18474"/>
            <p:cNvSpPr txBox="1"/>
            <p:nvPr/>
          </p:nvSpPr>
          <p:spPr>
            <a:xfrm>
              <a:off x="243" y="2962"/>
              <a:ext cx="251" cy="8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25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785" name="文本框 18475"/>
            <p:cNvSpPr txBox="1"/>
            <p:nvPr/>
          </p:nvSpPr>
          <p:spPr>
            <a:xfrm>
              <a:off x="187" y="3239"/>
              <a:ext cx="287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25</a:t>
              </a:r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4786" name="组合 18484"/>
          <p:cNvGrpSpPr/>
          <p:nvPr/>
        </p:nvGrpSpPr>
        <p:grpSpPr>
          <a:xfrm>
            <a:off x="1508125" y="4351338"/>
            <a:ext cx="527050" cy="1811337"/>
            <a:chOff x="805" y="2763"/>
            <a:chExt cx="332" cy="1141"/>
          </a:xfrm>
        </p:grpSpPr>
        <p:sp>
          <p:nvSpPr>
            <p:cNvPr id="74787" name="矩形 18477"/>
            <p:cNvSpPr/>
            <p:nvPr/>
          </p:nvSpPr>
          <p:spPr>
            <a:xfrm>
              <a:off x="874" y="2763"/>
              <a:ext cx="244" cy="91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sz="2400" b="1" u="sng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788" name="直接连接符 18478"/>
            <p:cNvSpPr/>
            <p:nvPr/>
          </p:nvSpPr>
          <p:spPr>
            <a:xfrm flipV="1">
              <a:off x="874" y="3061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89" name="直接连接符 18479"/>
            <p:cNvSpPr/>
            <p:nvPr/>
          </p:nvSpPr>
          <p:spPr>
            <a:xfrm flipV="1">
              <a:off x="881" y="3365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90" name="直接连接符 18480"/>
            <p:cNvSpPr/>
            <p:nvPr/>
          </p:nvSpPr>
          <p:spPr>
            <a:xfrm>
              <a:off x="874" y="3678"/>
              <a:ext cx="0" cy="2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91" name="直接连接符 18481"/>
            <p:cNvSpPr/>
            <p:nvPr/>
          </p:nvSpPr>
          <p:spPr>
            <a:xfrm>
              <a:off x="1125" y="3687"/>
              <a:ext cx="0" cy="2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92" name="文本框 18482"/>
            <p:cNvSpPr txBox="1"/>
            <p:nvPr/>
          </p:nvSpPr>
          <p:spPr>
            <a:xfrm>
              <a:off x="861" y="2804"/>
              <a:ext cx="276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20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793" name="文本框 18483"/>
            <p:cNvSpPr txBox="1"/>
            <p:nvPr/>
          </p:nvSpPr>
          <p:spPr>
            <a:xfrm>
              <a:off x="805" y="3089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38</a:t>
              </a:r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4794" name="组合 18485"/>
          <p:cNvGrpSpPr/>
          <p:nvPr/>
        </p:nvGrpSpPr>
        <p:grpSpPr>
          <a:xfrm>
            <a:off x="5694363" y="4389438"/>
            <a:ext cx="527050" cy="1758950"/>
            <a:chOff x="187" y="2922"/>
            <a:chExt cx="332" cy="1108"/>
          </a:xfrm>
        </p:grpSpPr>
        <p:sp>
          <p:nvSpPr>
            <p:cNvPr id="74795" name="矩形 18486"/>
            <p:cNvSpPr/>
            <p:nvPr/>
          </p:nvSpPr>
          <p:spPr>
            <a:xfrm>
              <a:off x="256" y="2922"/>
              <a:ext cx="244" cy="8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sz="2400" b="1" u="sng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796" name="直接连接符 18487"/>
            <p:cNvSpPr/>
            <p:nvPr/>
          </p:nvSpPr>
          <p:spPr>
            <a:xfrm flipV="1">
              <a:off x="256" y="3211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97" name="直接连接符 18488"/>
            <p:cNvSpPr/>
            <p:nvPr/>
          </p:nvSpPr>
          <p:spPr>
            <a:xfrm flipV="1">
              <a:off x="263" y="3507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98" name="直接连接符 18489"/>
            <p:cNvSpPr/>
            <p:nvPr/>
          </p:nvSpPr>
          <p:spPr>
            <a:xfrm>
              <a:off x="256" y="3811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99" name="直接连接符 18490"/>
            <p:cNvSpPr/>
            <p:nvPr/>
          </p:nvSpPr>
          <p:spPr>
            <a:xfrm>
              <a:off x="496" y="3819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00" name="文本框 18491"/>
            <p:cNvSpPr txBox="1"/>
            <p:nvPr/>
          </p:nvSpPr>
          <p:spPr>
            <a:xfrm>
              <a:off x="243" y="2962"/>
              <a:ext cx="276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11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801" name="文本框 18492"/>
            <p:cNvSpPr txBox="1"/>
            <p:nvPr/>
          </p:nvSpPr>
          <p:spPr>
            <a:xfrm>
              <a:off x="187" y="3239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16</a:t>
              </a:r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4802" name="组合 18493"/>
          <p:cNvGrpSpPr/>
          <p:nvPr/>
        </p:nvGrpSpPr>
        <p:grpSpPr>
          <a:xfrm>
            <a:off x="6769100" y="4389438"/>
            <a:ext cx="620713" cy="1758950"/>
            <a:chOff x="187" y="2922"/>
            <a:chExt cx="370" cy="1108"/>
          </a:xfrm>
        </p:grpSpPr>
        <p:sp>
          <p:nvSpPr>
            <p:cNvPr id="74803" name="矩形 18494"/>
            <p:cNvSpPr/>
            <p:nvPr/>
          </p:nvSpPr>
          <p:spPr>
            <a:xfrm>
              <a:off x="256" y="2922"/>
              <a:ext cx="244" cy="8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sz="2400" b="1" u="sng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804" name="直接连接符 18495"/>
            <p:cNvSpPr/>
            <p:nvPr/>
          </p:nvSpPr>
          <p:spPr>
            <a:xfrm flipV="1">
              <a:off x="256" y="3211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05" name="直接连接符 18496"/>
            <p:cNvSpPr/>
            <p:nvPr/>
          </p:nvSpPr>
          <p:spPr>
            <a:xfrm flipV="1">
              <a:off x="263" y="3507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06" name="直接连接符 18497"/>
            <p:cNvSpPr/>
            <p:nvPr/>
          </p:nvSpPr>
          <p:spPr>
            <a:xfrm>
              <a:off x="256" y="3811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07" name="直接连接符 18498"/>
            <p:cNvSpPr/>
            <p:nvPr/>
          </p:nvSpPr>
          <p:spPr>
            <a:xfrm>
              <a:off x="496" y="3819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08" name="文本框 18499"/>
            <p:cNvSpPr txBox="1"/>
            <p:nvPr/>
          </p:nvSpPr>
          <p:spPr>
            <a:xfrm>
              <a:off x="243" y="2977"/>
              <a:ext cx="314" cy="8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sz="1800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100</a:t>
              </a:r>
              <a:endParaRPr lang="en-US" altLang="zh-TW" sz="18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809" name="文本框 18500"/>
            <p:cNvSpPr txBox="1"/>
            <p:nvPr/>
          </p:nvSpPr>
          <p:spPr>
            <a:xfrm>
              <a:off x="187" y="3239"/>
              <a:ext cx="35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</a:t>
              </a:r>
              <a:r>
                <a:rPr lang="en-US" altLang="zh-TW" sz="1800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110</a:t>
              </a:r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4810" name="组合 18501"/>
          <p:cNvGrpSpPr/>
          <p:nvPr/>
        </p:nvGrpSpPr>
        <p:grpSpPr>
          <a:xfrm>
            <a:off x="7810500" y="4389438"/>
            <a:ext cx="527050" cy="1758950"/>
            <a:chOff x="187" y="2922"/>
            <a:chExt cx="332" cy="1108"/>
          </a:xfrm>
        </p:grpSpPr>
        <p:sp>
          <p:nvSpPr>
            <p:cNvPr id="74811" name="矩形 18502"/>
            <p:cNvSpPr/>
            <p:nvPr/>
          </p:nvSpPr>
          <p:spPr>
            <a:xfrm>
              <a:off x="256" y="2922"/>
              <a:ext cx="244" cy="8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sz="2400" b="1" u="sng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812" name="直接连接符 18503"/>
            <p:cNvSpPr/>
            <p:nvPr/>
          </p:nvSpPr>
          <p:spPr>
            <a:xfrm flipV="1">
              <a:off x="256" y="3211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13" name="直接连接符 18504"/>
            <p:cNvSpPr/>
            <p:nvPr/>
          </p:nvSpPr>
          <p:spPr>
            <a:xfrm flipV="1">
              <a:off x="263" y="3507"/>
              <a:ext cx="2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14" name="直接连接符 18505"/>
            <p:cNvSpPr/>
            <p:nvPr/>
          </p:nvSpPr>
          <p:spPr>
            <a:xfrm>
              <a:off x="256" y="3811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15" name="直接连接符 18506"/>
            <p:cNvSpPr/>
            <p:nvPr/>
          </p:nvSpPr>
          <p:spPr>
            <a:xfrm>
              <a:off x="496" y="3819"/>
              <a:ext cx="0" cy="2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16" name="文本框 18507"/>
            <p:cNvSpPr txBox="1"/>
            <p:nvPr/>
          </p:nvSpPr>
          <p:spPr>
            <a:xfrm>
              <a:off x="243" y="2962"/>
              <a:ext cx="276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18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  <a:p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817" name="文本框 18508"/>
            <p:cNvSpPr txBox="1"/>
            <p:nvPr/>
          </p:nvSpPr>
          <p:spPr>
            <a:xfrm>
              <a:off x="187" y="3239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20</a:t>
              </a:r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</p:grpSp>
      <p:grpSp>
        <p:nvGrpSpPr>
          <p:cNvPr id="74818" name="组合 18572"/>
          <p:cNvGrpSpPr/>
          <p:nvPr/>
        </p:nvGrpSpPr>
        <p:grpSpPr>
          <a:xfrm>
            <a:off x="277813" y="1141413"/>
            <a:ext cx="7988300" cy="3068637"/>
            <a:chOff x="175" y="719"/>
            <a:chExt cx="5032" cy="1933"/>
          </a:xfrm>
        </p:grpSpPr>
        <p:grpSp>
          <p:nvGrpSpPr>
            <p:cNvPr id="74819" name="组合 18513"/>
            <p:cNvGrpSpPr/>
            <p:nvPr/>
          </p:nvGrpSpPr>
          <p:grpSpPr>
            <a:xfrm>
              <a:off x="175" y="2250"/>
              <a:ext cx="447" cy="395"/>
              <a:chOff x="175" y="2250"/>
              <a:chExt cx="447" cy="395"/>
            </a:xfrm>
          </p:grpSpPr>
          <p:sp>
            <p:nvSpPr>
              <p:cNvPr id="74820" name="椭圆 18509"/>
              <p:cNvSpPr/>
              <p:nvPr/>
            </p:nvSpPr>
            <p:spPr>
              <a:xfrm>
                <a:off x="344" y="2378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10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4821" name="文本框 18512"/>
              <p:cNvSpPr txBox="1"/>
              <p:nvPr/>
            </p:nvSpPr>
            <p:spPr>
              <a:xfrm>
                <a:off x="175" y="2250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8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4822" name="组合 18514"/>
            <p:cNvGrpSpPr/>
            <p:nvPr/>
          </p:nvGrpSpPr>
          <p:grpSpPr>
            <a:xfrm>
              <a:off x="804" y="2234"/>
              <a:ext cx="447" cy="395"/>
              <a:chOff x="175" y="2250"/>
              <a:chExt cx="447" cy="395"/>
            </a:xfrm>
          </p:grpSpPr>
          <p:sp>
            <p:nvSpPr>
              <p:cNvPr id="74823" name="椭圆 18515"/>
              <p:cNvSpPr/>
              <p:nvPr/>
            </p:nvSpPr>
            <p:spPr>
              <a:xfrm>
                <a:off x="344" y="2378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9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4824" name="文本框 18516"/>
              <p:cNvSpPr txBox="1"/>
              <p:nvPr/>
            </p:nvSpPr>
            <p:spPr>
              <a:xfrm>
                <a:off x="175" y="2250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9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4825" name="组合 18517"/>
            <p:cNvGrpSpPr/>
            <p:nvPr/>
          </p:nvGrpSpPr>
          <p:grpSpPr>
            <a:xfrm>
              <a:off x="1482" y="2244"/>
              <a:ext cx="447" cy="395"/>
              <a:chOff x="175" y="2250"/>
              <a:chExt cx="447" cy="395"/>
            </a:xfrm>
          </p:grpSpPr>
          <p:sp>
            <p:nvSpPr>
              <p:cNvPr id="74826" name="椭圆 18518"/>
              <p:cNvSpPr/>
              <p:nvPr/>
            </p:nvSpPr>
            <p:spPr>
              <a:xfrm>
                <a:off x="344" y="2378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20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4827" name="文本框 18519"/>
              <p:cNvSpPr txBox="1"/>
              <p:nvPr/>
            </p:nvSpPr>
            <p:spPr>
              <a:xfrm>
                <a:off x="175" y="225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10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4828" name="组合 18535"/>
            <p:cNvGrpSpPr/>
            <p:nvPr/>
          </p:nvGrpSpPr>
          <p:grpSpPr>
            <a:xfrm>
              <a:off x="2059" y="2257"/>
              <a:ext cx="525" cy="395"/>
              <a:chOff x="2059" y="2257"/>
              <a:chExt cx="525" cy="395"/>
            </a:xfrm>
          </p:grpSpPr>
          <p:sp>
            <p:nvSpPr>
              <p:cNvPr id="74829" name="椭圆 18521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15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4830" name="文本框 18522"/>
              <p:cNvSpPr txBox="1"/>
              <p:nvPr/>
            </p:nvSpPr>
            <p:spPr>
              <a:xfrm>
                <a:off x="2059" y="2257"/>
                <a:ext cx="41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11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  <a:sym typeface="Monotype Sorts" pitchFamily="2" charset="2"/>
                  </a:rPr>
                  <a:t>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sp>
          <p:nvSpPr>
            <p:cNvPr id="74831" name="椭圆 18524"/>
            <p:cNvSpPr/>
            <p:nvPr/>
          </p:nvSpPr>
          <p:spPr>
            <a:xfrm>
              <a:off x="3006" y="2385"/>
              <a:ext cx="278" cy="26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8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832" name="文本框 18525"/>
            <p:cNvSpPr txBox="1"/>
            <p:nvPr/>
          </p:nvSpPr>
          <p:spPr>
            <a:xfrm>
              <a:off x="2792" y="2246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12</a:t>
              </a:r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grpSp>
          <p:nvGrpSpPr>
            <p:cNvPr id="74833" name="组合 18526"/>
            <p:cNvGrpSpPr/>
            <p:nvPr/>
          </p:nvGrpSpPr>
          <p:grpSpPr>
            <a:xfrm>
              <a:off x="3449" y="2246"/>
              <a:ext cx="447" cy="395"/>
              <a:chOff x="175" y="2250"/>
              <a:chExt cx="447" cy="395"/>
            </a:xfrm>
          </p:grpSpPr>
          <p:sp>
            <p:nvSpPr>
              <p:cNvPr id="74834" name="椭圆 18527"/>
              <p:cNvSpPr/>
              <p:nvPr/>
            </p:nvSpPr>
            <p:spPr>
              <a:xfrm>
                <a:off x="344" y="2378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9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4835" name="文本框 18528"/>
              <p:cNvSpPr txBox="1"/>
              <p:nvPr/>
            </p:nvSpPr>
            <p:spPr>
              <a:xfrm>
                <a:off x="175" y="225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13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4836" name="组合 18529"/>
            <p:cNvGrpSpPr/>
            <p:nvPr/>
          </p:nvGrpSpPr>
          <p:grpSpPr>
            <a:xfrm>
              <a:off x="4138" y="2234"/>
              <a:ext cx="447" cy="395"/>
              <a:chOff x="175" y="2250"/>
              <a:chExt cx="447" cy="395"/>
            </a:xfrm>
          </p:grpSpPr>
          <p:sp>
            <p:nvSpPr>
              <p:cNvPr id="74837" name="椭圆 18530"/>
              <p:cNvSpPr/>
              <p:nvPr/>
            </p:nvSpPr>
            <p:spPr>
              <a:xfrm>
                <a:off x="344" y="2378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90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4838" name="文本框 18531"/>
              <p:cNvSpPr txBox="1"/>
              <p:nvPr/>
            </p:nvSpPr>
            <p:spPr>
              <a:xfrm>
                <a:off x="175" y="225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14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4839" name="组合 18532"/>
            <p:cNvGrpSpPr/>
            <p:nvPr/>
          </p:nvGrpSpPr>
          <p:grpSpPr>
            <a:xfrm>
              <a:off x="4760" y="2236"/>
              <a:ext cx="447" cy="395"/>
              <a:chOff x="175" y="2250"/>
              <a:chExt cx="447" cy="395"/>
            </a:xfrm>
          </p:grpSpPr>
          <p:sp>
            <p:nvSpPr>
              <p:cNvPr id="74840" name="椭圆 18533"/>
              <p:cNvSpPr/>
              <p:nvPr/>
            </p:nvSpPr>
            <p:spPr>
              <a:xfrm>
                <a:off x="344" y="2378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17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4841" name="文本框 18534"/>
              <p:cNvSpPr txBox="1"/>
              <p:nvPr/>
            </p:nvSpPr>
            <p:spPr>
              <a:xfrm>
                <a:off x="175" y="2250"/>
                <a:ext cx="3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15</a:t>
                </a:r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4842" name="组合 18536"/>
            <p:cNvGrpSpPr/>
            <p:nvPr/>
          </p:nvGrpSpPr>
          <p:grpSpPr>
            <a:xfrm>
              <a:off x="410" y="1775"/>
              <a:ext cx="525" cy="395"/>
              <a:chOff x="2059" y="2257"/>
              <a:chExt cx="525" cy="395"/>
            </a:xfrm>
          </p:grpSpPr>
          <p:sp>
            <p:nvSpPr>
              <p:cNvPr id="74843" name="椭圆 18537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9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4844" name="文本框 18538"/>
              <p:cNvSpPr txBox="1"/>
              <p:nvPr/>
            </p:nvSpPr>
            <p:spPr>
              <a:xfrm>
                <a:off x="2059" y="2257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4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4845" name="组合 18539"/>
            <p:cNvGrpSpPr/>
            <p:nvPr/>
          </p:nvGrpSpPr>
          <p:grpSpPr>
            <a:xfrm>
              <a:off x="1711" y="1786"/>
              <a:ext cx="731" cy="395"/>
              <a:chOff x="2059" y="2257"/>
              <a:chExt cx="731" cy="395"/>
            </a:xfrm>
          </p:grpSpPr>
          <p:sp>
            <p:nvSpPr>
              <p:cNvPr id="74846" name="椭圆 18540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15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4847" name="文本框 18541"/>
              <p:cNvSpPr txBox="1"/>
              <p:nvPr/>
            </p:nvSpPr>
            <p:spPr>
              <a:xfrm>
                <a:off x="2059" y="2257"/>
                <a:ext cx="73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 5         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  <a:sym typeface="Monotype Sorts" pitchFamily="2" charset="2"/>
                  </a:rPr>
                  <a:t>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4848" name="组合 18542"/>
            <p:cNvGrpSpPr/>
            <p:nvPr/>
          </p:nvGrpSpPr>
          <p:grpSpPr>
            <a:xfrm>
              <a:off x="3077" y="1775"/>
              <a:ext cx="525" cy="395"/>
              <a:chOff x="2059" y="2257"/>
              <a:chExt cx="525" cy="395"/>
            </a:xfrm>
          </p:grpSpPr>
          <p:sp>
            <p:nvSpPr>
              <p:cNvPr id="74849" name="椭圆 18543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8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4850" name="文本框 18544"/>
              <p:cNvSpPr txBox="1"/>
              <p:nvPr/>
            </p:nvSpPr>
            <p:spPr>
              <a:xfrm>
                <a:off x="2059" y="2257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 6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4851" name="组合 18545"/>
            <p:cNvGrpSpPr/>
            <p:nvPr/>
          </p:nvGrpSpPr>
          <p:grpSpPr>
            <a:xfrm>
              <a:off x="4367" y="1742"/>
              <a:ext cx="525" cy="395"/>
              <a:chOff x="2059" y="2257"/>
              <a:chExt cx="525" cy="395"/>
            </a:xfrm>
          </p:grpSpPr>
          <p:sp>
            <p:nvSpPr>
              <p:cNvPr id="74852" name="椭圆 18546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17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4853" name="文本框 18547"/>
              <p:cNvSpPr txBox="1"/>
              <p:nvPr/>
            </p:nvSpPr>
            <p:spPr>
              <a:xfrm>
                <a:off x="2059" y="2257"/>
                <a:ext cx="3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  7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sp>
          <p:nvSpPr>
            <p:cNvPr id="74854" name="椭圆 18549"/>
            <p:cNvSpPr/>
            <p:nvPr/>
          </p:nvSpPr>
          <p:spPr>
            <a:xfrm>
              <a:off x="1280" y="1392"/>
              <a:ext cx="278" cy="26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9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4855" name="文本框 18550"/>
            <p:cNvSpPr txBox="1"/>
            <p:nvPr/>
          </p:nvSpPr>
          <p:spPr>
            <a:xfrm>
              <a:off x="1055" y="1242"/>
              <a:ext cx="53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2     </a:t>
              </a:r>
              <a:r>
                <a:rPr lang="en-US" altLang="zh-TW" baseline="30000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  <a:sym typeface="Monotype Sorts" pitchFamily="2" charset="2"/>
                </a:rPr>
                <a:t></a:t>
              </a:r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grpSp>
          <p:nvGrpSpPr>
            <p:cNvPr id="74856" name="组合 18551"/>
            <p:cNvGrpSpPr/>
            <p:nvPr/>
          </p:nvGrpSpPr>
          <p:grpSpPr>
            <a:xfrm>
              <a:off x="3676" y="1230"/>
              <a:ext cx="525" cy="395"/>
              <a:chOff x="2059" y="2257"/>
              <a:chExt cx="525" cy="395"/>
            </a:xfrm>
          </p:grpSpPr>
          <p:sp>
            <p:nvSpPr>
              <p:cNvPr id="74857" name="椭圆 18552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8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4858" name="文本框 18553"/>
              <p:cNvSpPr txBox="1"/>
              <p:nvPr/>
            </p:nvSpPr>
            <p:spPr>
              <a:xfrm>
                <a:off x="2059" y="2257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3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4859" name="组合 18554"/>
            <p:cNvGrpSpPr/>
            <p:nvPr/>
          </p:nvGrpSpPr>
          <p:grpSpPr>
            <a:xfrm>
              <a:off x="2222" y="719"/>
              <a:ext cx="691" cy="395"/>
              <a:chOff x="2059" y="2257"/>
              <a:chExt cx="691" cy="395"/>
            </a:xfrm>
          </p:grpSpPr>
          <p:sp>
            <p:nvSpPr>
              <p:cNvPr id="74860" name="椭圆 18555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8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4861" name="文本框 18556"/>
              <p:cNvSpPr txBox="1"/>
              <p:nvPr/>
            </p:nvSpPr>
            <p:spPr>
              <a:xfrm>
                <a:off x="2059" y="2257"/>
                <a:ext cx="69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  1       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  <a:sym typeface="Monotype Sorts" pitchFamily="2" charset="2"/>
                  </a:rPr>
                  <a:t>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sp>
          <p:nvSpPr>
            <p:cNvPr id="74862" name="直接连接符 18557"/>
            <p:cNvSpPr/>
            <p:nvPr/>
          </p:nvSpPr>
          <p:spPr>
            <a:xfrm flipH="1">
              <a:off x="500" y="2144"/>
              <a:ext cx="211" cy="2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63" name="直接连接符 18558"/>
            <p:cNvSpPr/>
            <p:nvPr/>
          </p:nvSpPr>
          <p:spPr>
            <a:xfrm>
              <a:off x="878" y="2144"/>
              <a:ext cx="222" cy="2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64" name="直接连接符 18559"/>
            <p:cNvSpPr/>
            <p:nvPr/>
          </p:nvSpPr>
          <p:spPr>
            <a:xfrm flipH="1">
              <a:off x="1822" y="2155"/>
              <a:ext cx="178" cy="2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65" name="直接连接符 18560"/>
            <p:cNvSpPr/>
            <p:nvPr/>
          </p:nvSpPr>
          <p:spPr>
            <a:xfrm>
              <a:off x="2189" y="2144"/>
              <a:ext cx="267" cy="2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66" name="直接连接符 18561"/>
            <p:cNvSpPr/>
            <p:nvPr/>
          </p:nvSpPr>
          <p:spPr>
            <a:xfrm flipH="1">
              <a:off x="3178" y="2144"/>
              <a:ext cx="210" cy="2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67" name="直接连接符 18562"/>
            <p:cNvSpPr/>
            <p:nvPr/>
          </p:nvSpPr>
          <p:spPr>
            <a:xfrm>
              <a:off x="3556" y="2122"/>
              <a:ext cx="222" cy="2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68" name="直接连接符 18563"/>
            <p:cNvSpPr/>
            <p:nvPr/>
          </p:nvSpPr>
          <p:spPr>
            <a:xfrm flipH="1">
              <a:off x="4489" y="2100"/>
              <a:ext cx="189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69" name="直接连接符 18564"/>
            <p:cNvSpPr/>
            <p:nvPr/>
          </p:nvSpPr>
          <p:spPr>
            <a:xfrm>
              <a:off x="4867" y="2066"/>
              <a:ext cx="211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70" name="直接连接符 18565"/>
            <p:cNvSpPr/>
            <p:nvPr/>
          </p:nvSpPr>
          <p:spPr>
            <a:xfrm flipH="1">
              <a:off x="3512" y="1589"/>
              <a:ext cx="444" cy="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71" name="直接连接符 18566"/>
            <p:cNvSpPr/>
            <p:nvPr/>
          </p:nvSpPr>
          <p:spPr>
            <a:xfrm>
              <a:off x="4178" y="1555"/>
              <a:ext cx="545" cy="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72" name="直接连接符 18567"/>
            <p:cNvSpPr/>
            <p:nvPr/>
          </p:nvSpPr>
          <p:spPr>
            <a:xfrm flipH="1">
              <a:off x="856" y="1589"/>
              <a:ext cx="444" cy="3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73" name="直接连接符 18568"/>
            <p:cNvSpPr/>
            <p:nvPr/>
          </p:nvSpPr>
          <p:spPr>
            <a:xfrm>
              <a:off x="1545" y="1600"/>
              <a:ext cx="522" cy="3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74" name="直接连接符 18569"/>
            <p:cNvSpPr/>
            <p:nvPr/>
          </p:nvSpPr>
          <p:spPr>
            <a:xfrm flipH="1">
              <a:off x="1534" y="1055"/>
              <a:ext cx="944" cy="3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75" name="直接连接符 18570"/>
            <p:cNvSpPr/>
            <p:nvPr/>
          </p:nvSpPr>
          <p:spPr>
            <a:xfrm>
              <a:off x="2734" y="1033"/>
              <a:ext cx="1178" cy="4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952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ctr"/>
            <a:r>
              <a:rPr lang="en-US" altLang="zh-TW"/>
              <a:t>Analysis</a:t>
            </a:r>
            <a:endParaRPr lang="en-US" altLang="zh-TW"/>
          </a:p>
        </p:txBody>
      </p:sp>
      <p:sp>
        <p:nvSpPr>
          <p:cNvPr id="75778" name="文本占位符 95234"/>
          <p:cNvSpPr>
            <a:spLocks noGrp="1"/>
          </p:cNvSpPr>
          <p:nvPr>
            <p:ph idx="1"/>
          </p:nvPr>
        </p:nvSpPr>
        <p:spPr>
          <a:xfrm>
            <a:off x="1143000" y="1981200"/>
            <a:ext cx="8001000" cy="4114800"/>
          </a:xfrm>
          <a:ln/>
        </p:spPr>
        <p:txBody>
          <a:bodyPr anchor="t"/>
          <a:p>
            <a:r>
              <a:rPr lang="en-US" altLang="zh-TW"/>
              <a:t>K: # of runs</a:t>
            </a:r>
            <a:endParaRPr lang="en-US" altLang="zh-TW"/>
          </a:p>
          <a:p>
            <a:r>
              <a:rPr lang="en-US" altLang="zh-TW"/>
              <a:t>n: # of records</a:t>
            </a:r>
            <a:endParaRPr lang="en-US" altLang="zh-TW"/>
          </a:p>
          <a:p>
            <a:r>
              <a:rPr lang="en-US" altLang="zh-TW"/>
              <a:t>setup time: O(K)			</a:t>
            </a:r>
            <a:r>
              <a:rPr lang="en-US" altLang="zh-TW">
                <a:solidFill>
                  <a:srgbClr val="CC3300"/>
                </a:solidFill>
              </a:rPr>
              <a:t>(K-1)</a:t>
            </a:r>
            <a:endParaRPr lang="en-US" altLang="zh-TW"/>
          </a:p>
          <a:p>
            <a:r>
              <a:rPr lang="en-US" altLang="zh-TW"/>
              <a:t>restructure time: O(log</a:t>
            </a:r>
            <a:r>
              <a:rPr lang="en-US" altLang="zh-TW" baseline="-25000"/>
              <a:t>2</a:t>
            </a:r>
            <a:r>
              <a:rPr lang="en-US" altLang="zh-TW" dirty="0"/>
              <a:t>K)     	</a:t>
            </a:r>
            <a:r>
              <a:rPr lang="en-US" altLang="zh-TW"/>
              <a:t> </a:t>
            </a:r>
            <a:r>
              <a:rPr lang="en-US" altLang="zh-TW">
                <a:solidFill>
                  <a:srgbClr val="CC3300"/>
                </a:solidFill>
                <a:sym typeface="Symbol" panose="05050102010706020507" pitchFamily="18" charset="2"/>
              </a:rPr>
              <a:t>log</a:t>
            </a:r>
            <a:r>
              <a:rPr lang="en-US" altLang="zh-TW" baseline="-25000">
                <a:solidFill>
                  <a:srgbClr val="CC3300"/>
                </a:solidFill>
                <a:sym typeface="Symbol" panose="05050102010706020507" pitchFamily="18" charset="2"/>
              </a:rPr>
              <a:t>2</a:t>
            </a:r>
            <a:r>
              <a:rPr lang="en-US" altLang="zh-TW">
                <a:solidFill>
                  <a:srgbClr val="CC3300"/>
                </a:solidFill>
                <a:sym typeface="Symbol" panose="05050102010706020507" pitchFamily="18" charset="2"/>
              </a:rPr>
              <a:t>(K+1)</a:t>
            </a:r>
            <a:r>
              <a:rPr lang="en-US" altLang="zh-TW"/>
              <a:t> </a:t>
            </a:r>
            <a:endParaRPr lang="en-US" altLang="zh-TW"/>
          </a:p>
          <a:p>
            <a:r>
              <a:rPr lang="en-US" altLang="zh-TW"/>
              <a:t>merge time: O(nlog</a:t>
            </a:r>
            <a:r>
              <a:rPr lang="en-US" altLang="zh-TW" baseline="-25000"/>
              <a:t>2</a:t>
            </a:r>
            <a:r>
              <a:rPr lang="en-US" altLang="zh-TW"/>
              <a:t>K) </a:t>
            </a:r>
            <a:endParaRPr lang="en-US" altLang="zh-TW"/>
          </a:p>
          <a:p>
            <a:r>
              <a:rPr lang="en-US" altLang="zh-TW"/>
              <a:t>slight modification: </a:t>
            </a:r>
            <a:r>
              <a:rPr lang="en-US" altLang="zh-TW">
                <a:solidFill>
                  <a:srgbClr val="003399"/>
                </a:solidFill>
              </a:rPr>
              <a:t>tree of loser</a:t>
            </a:r>
            <a:endParaRPr lang="en-US" altLang="zh-TW">
              <a:solidFill>
                <a:srgbClr val="003399"/>
              </a:solidFill>
            </a:endParaRPr>
          </a:p>
          <a:p>
            <a:pPr lvl="1"/>
            <a:r>
              <a:rPr lang="en-US" altLang="zh-TW" err="1"/>
              <a:t>consider the parent node only (vs</a:t>
            </a:r>
            <a:r>
              <a:rPr lang="en-US" altLang="zh-TW"/>
              <a:t>. sibling nodes)</a:t>
            </a:r>
            <a:endParaRPr lang="en-US" altLang="zh-TW"/>
          </a:p>
        </p:txBody>
      </p:sp>
      <p:sp>
        <p:nvSpPr>
          <p:cNvPr id="75779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75780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76801" name="组合 19457"/>
          <p:cNvGrpSpPr/>
          <p:nvPr/>
        </p:nvGrpSpPr>
        <p:grpSpPr>
          <a:xfrm>
            <a:off x="384175" y="2041525"/>
            <a:ext cx="7988300" cy="3916363"/>
            <a:chOff x="175" y="719"/>
            <a:chExt cx="5032" cy="1933"/>
          </a:xfrm>
        </p:grpSpPr>
        <p:grpSp>
          <p:nvGrpSpPr>
            <p:cNvPr id="76802" name="组合 19458"/>
            <p:cNvGrpSpPr/>
            <p:nvPr/>
          </p:nvGrpSpPr>
          <p:grpSpPr>
            <a:xfrm>
              <a:off x="175" y="2250"/>
              <a:ext cx="447" cy="395"/>
              <a:chOff x="175" y="2250"/>
              <a:chExt cx="447" cy="395"/>
            </a:xfrm>
          </p:grpSpPr>
          <p:sp>
            <p:nvSpPr>
              <p:cNvPr id="76803" name="椭圆 19459"/>
              <p:cNvSpPr/>
              <p:nvPr/>
            </p:nvSpPr>
            <p:spPr>
              <a:xfrm>
                <a:off x="344" y="2378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10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6804" name="文本框 19460"/>
              <p:cNvSpPr txBox="1"/>
              <p:nvPr/>
            </p:nvSpPr>
            <p:spPr>
              <a:xfrm>
                <a:off x="175" y="2250"/>
                <a:ext cx="236" cy="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8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6805" name="组合 19461"/>
            <p:cNvGrpSpPr/>
            <p:nvPr/>
          </p:nvGrpSpPr>
          <p:grpSpPr>
            <a:xfrm>
              <a:off x="804" y="2234"/>
              <a:ext cx="447" cy="395"/>
              <a:chOff x="175" y="2250"/>
              <a:chExt cx="447" cy="395"/>
            </a:xfrm>
          </p:grpSpPr>
          <p:sp>
            <p:nvSpPr>
              <p:cNvPr id="76806" name="椭圆 19462"/>
              <p:cNvSpPr/>
              <p:nvPr/>
            </p:nvSpPr>
            <p:spPr>
              <a:xfrm>
                <a:off x="344" y="2378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9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6807" name="文本框 19463"/>
              <p:cNvSpPr txBox="1"/>
              <p:nvPr/>
            </p:nvSpPr>
            <p:spPr>
              <a:xfrm>
                <a:off x="175" y="2250"/>
                <a:ext cx="236" cy="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9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6808" name="组合 19464"/>
            <p:cNvGrpSpPr/>
            <p:nvPr/>
          </p:nvGrpSpPr>
          <p:grpSpPr>
            <a:xfrm>
              <a:off x="1482" y="2244"/>
              <a:ext cx="447" cy="395"/>
              <a:chOff x="175" y="2250"/>
              <a:chExt cx="447" cy="395"/>
            </a:xfrm>
          </p:grpSpPr>
          <p:sp>
            <p:nvSpPr>
              <p:cNvPr id="76809" name="椭圆 19465"/>
              <p:cNvSpPr/>
              <p:nvPr/>
            </p:nvSpPr>
            <p:spPr>
              <a:xfrm>
                <a:off x="344" y="2378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20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6810" name="文本框 19466"/>
              <p:cNvSpPr txBox="1"/>
              <p:nvPr/>
            </p:nvSpPr>
            <p:spPr>
              <a:xfrm>
                <a:off x="175" y="2250"/>
                <a:ext cx="276" cy="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10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6811" name="组合 19467"/>
            <p:cNvGrpSpPr/>
            <p:nvPr/>
          </p:nvGrpSpPr>
          <p:grpSpPr>
            <a:xfrm>
              <a:off x="2059" y="2257"/>
              <a:ext cx="525" cy="395"/>
              <a:chOff x="2059" y="2257"/>
              <a:chExt cx="525" cy="395"/>
            </a:xfrm>
          </p:grpSpPr>
          <p:sp>
            <p:nvSpPr>
              <p:cNvPr id="76812" name="椭圆 19468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6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6813" name="文本框 19469"/>
              <p:cNvSpPr txBox="1"/>
              <p:nvPr/>
            </p:nvSpPr>
            <p:spPr>
              <a:xfrm>
                <a:off x="2059" y="2257"/>
                <a:ext cx="316" cy="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11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sp>
          <p:nvSpPr>
            <p:cNvPr id="76814" name="椭圆 19470"/>
            <p:cNvSpPr/>
            <p:nvPr/>
          </p:nvSpPr>
          <p:spPr>
            <a:xfrm>
              <a:off x="3006" y="2385"/>
              <a:ext cx="278" cy="26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8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6815" name="文本框 19471"/>
            <p:cNvSpPr txBox="1"/>
            <p:nvPr/>
          </p:nvSpPr>
          <p:spPr>
            <a:xfrm>
              <a:off x="2792" y="2246"/>
              <a:ext cx="316" cy="1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12</a:t>
              </a:r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grpSp>
          <p:nvGrpSpPr>
            <p:cNvPr id="76816" name="组合 19472"/>
            <p:cNvGrpSpPr/>
            <p:nvPr/>
          </p:nvGrpSpPr>
          <p:grpSpPr>
            <a:xfrm>
              <a:off x="3449" y="2246"/>
              <a:ext cx="447" cy="395"/>
              <a:chOff x="175" y="2250"/>
              <a:chExt cx="447" cy="395"/>
            </a:xfrm>
          </p:grpSpPr>
          <p:sp>
            <p:nvSpPr>
              <p:cNvPr id="76817" name="椭圆 19473"/>
              <p:cNvSpPr/>
              <p:nvPr/>
            </p:nvSpPr>
            <p:spPr>
              <a:xfrm>
                <a:off x="344" y="2378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9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6818" name="文本框 19474"/>
              <p:cNvSpPr txBox="1"/>
              <p:nvPr/>
            </p:nvSpPr>
            <p:spPr>
              <a:xfrm>
                <a:off x="175" y="2250"/>
                <a:ext cx="276" cy="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13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6819" name="组合 19475"/>
            <p:cNvGrpSpPr/>
            <p:nvPr/>
          </p:nvGrpSpPr>
          <p:grpSpPr>
            <a:xfrm>
              <a:off x="4138" y="2234"/>
              <a:ext cx="447" cy="395"/>
              <a:chOff x="175" y="2250"/>
              <a:chExt cx="447" cy="395"/>
            </a:xfrm>
          </p:grpSpPr>
          <p:sp>
            <p:nvSpPr>
              <p:cNvPr id="76820" name="椭圆 19476"/>
              <p:cNvSpPr/>
              <p:nvPr/>
            </p:nvSpPr>
            <p:spPr>
              <a:xfrm>
                <a:off x="344" y="2378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90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6821" name="文本框 19477"/>
              <p:cNvSpPr txBox="1"/>
              <p:nvPr/>
            </p:nvSpPr>
            <p:spPr>
              <a:xfrm>
                <a:off x="175" y="2250"/>
                <a:ext cx="276" cy="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14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6822" name="组合 19478"/>
            <p:cNvGrpSpPr/>
            <p:nvPr/>
          </p:nvGrpSpPr>
          <p:grpSpPr>
            <a:xfrm>
              <a:off x="4760" y="2236"/>
              <a:ext cx="447" cy="395"/>
              <a:chOff x="175" y="2250"/>
              <a:chExt cx="447" cy="395"/>
            </a:xfrm>
          </p:grpSpPr>
          <p:sp>
            <p:nvSpPr>
              <p:cNvPr id="76823" name="椭圆 19479"/>
              <p:cNvSpPr/>
              <p:nvPr/>
            </p:nvSpPr>
            <p:spPr>
              <a:xfrm>
                <a:off x="344" y="2378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17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6824" name="文本框 19480"/>
              <p:cNvSpPr txBox="1"/>
              <p:nvPr/>
            </p:nvSpPr>
            <p:spPr>
              <a:xfrm>
                <a:off x="175" y="2250"/>
                <a:ext cx="316" cy="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15</a:t>
                </a:r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6825" name="组合 19481"/>
            <p:cNvGrpSpPr/>
            <p:nvPr/>
          </p:nvGrpSpPr>
          <p:grpSpPr>
            <a:xfrm>
              <a:off x="410" y="1775"/>
              <a:ext cx="525" cy="395"/>
              <a:chOff x="2059" y="2257"/>
              <a:chExt cx="525" cy="395"/>
            </a:xfrm>
          </p:grpSpPr>
          <p:sp>
            <p:nvSpPr>
              <p:cNvPr id="76826" name="椭圆 19482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10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6827" name="文本框 19483"/>
              <p:cNvSpPr txBox="1"/>
              <p:nvPr/>
            </p:nvSpPr>
            <p:spPr>
              <a:xfrm>
                <a:off x="2059" y="2257"/>
                <a:ext cx="236" cy="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4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6828" name="组合 19484"/>
            <p:cNvGrpSpPr/>
            <p:nvPr/>
          </p:nvGrpSpPr>
          <p:grpSpPr>
            <a:xfrm>
              <a:off x="1711" y="1786"/>
              <a:ext cx="636" cy="395"/>
              <a:chOff x="2059" y="2257"/>
              <a:chExt cx="636" cy="395"/>
            </a:xfrm>
          </p:grpSpPr>
          <p:sp>
            <p:nvSpPr>
              <p:cNvPr id="76829" name="椭圆 19485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20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6830" name="文本框 19486"/>
              <p:cNvSpPr txBox="1"/>
              <p:nvPr/>
            </p:nvSpPr>
            <p:spPr>
              <a:xfrm>
                <a:off x="2059" y="2257"/>
                <a:ext cx="636" cy="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 5         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6831" name="组合 19487"/>
            <p:cNvGrpSpPr/>
            <p:nvPr/>
          </p:nvGrpSpPr>
          <p:grpSpPr>
            <a:xfrm>
              <a:off x="3077" y="1775"/>
              <a:ext cx="525" cy="395"/>
              <a:chOff x="2059" y="2257"/>
              <a:chExt cx="525" cy="395"/>
            </a:xfrm>
          </p:grpSpPr>
          <p:sp>
            <p:nvSpPr>
              <p:cNvPr id="76832" name="椭圆 19488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9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6833" name="文本框 19489"/>
              <p:cNvSpPr txBox="1"/>
              <p:nvPr/>
            </p:nvSpPr>
            <p:spPr>
              <a:xfrm>
                <a:off x="2059" y="2257"/>
                <a:ext cx="276" cy="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 6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6834" name="组合 19490"/>
            <p:cNvGrpSpPr/>
            <p:nvPr/>
          </p:nvGrpSpPr>
          <p:grpSpPr>
            <a:xfrm>
              <a:off x="4367" y="1742"/>
              <a:ext cx="525" cy="395"/>
              <a:chOff x="2059" y="2257"/>
              <a:chExt cx="525" cy="395"/>
            </a:xfrm>
          </p:grpSpPr>
          <p:sp>
            <p:nvSpPr>
              <p:cNvPr id="76835" name="椭圆 19491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90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6836" name="文本框 19492"/>
              <p:cNvSpPr txBox="1"/>
              <p:nvPr/>
            </p:nvSpPr>
            <p:spPr>
              <a:xfrm>
                <a:off x="2059" y="2257"/>
                <a:ext cx="316" cy="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  7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sp>
          <p:nvSpPr>
            <p:cNvPr id="76837" name="椭圆 19493"/>
            <p:cNvSpPr/>
            <p:nvPr/>
          </p:nvSpPr>
          <p:spPr>
            <a:xfrm>
              <a:off x="1280" y="1392"/>
              <a:ext cx="278" cy="26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9</a:t>
              </a:r>
              <a:endPara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76838" name="文本框 19494"/>
            <p:cNvSpPr txBox="1"/>
            <p:nvPr/>
          </p:nvSpPr>
          <p:spPr>
            <a:xfrm>
              <a:off x="1055" y="1242"/>
              <a:ext cx="436" cy="1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 dirty="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 2     </a:t>
              </a:r>
              <a:endPara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grpSp>
          <p:nvGrpSpPr>
            <p:cNvPr id="76839" name="组合 19495"/>
            <p:cNvGrpSpPr/>
            <p:nvPr/>
          </p:nvGrpSpPr>
          <p:grpSpPr>
            <a:xfrm>
              <a:off x="3676" y="1230"/>
              <a:ext cx="525" cy="395"/>
              <a:chOff x="2059" y="2257"/>
              <a:chExt cx="525" cy="395"/>
            </a:xfrm>
          </p:grpSpPr>
          <p:sp>
            <p:nvSpPr>
              <p:cNvPr id="76840" name="椭圆 19496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17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6841" name="文本框 19497"/>
              <p:cNvSpPr txBox="1"/>
              <p:nvPr/>
            </p:nvSpPr>
            <p:spPr>
              <a:xfrm>
                <a:off x="2059" y="2257"/>
                <a:ext cx="236" cy="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3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grpSp>
          <p:nvGrpSpPr>
            <p:cNvPr id="76842" name="组合 19498"/>
            <p:cNvGrpSpPr/>
            <p:nvPr/>
          </p:nvGrpSpPr>
          <p:grpSpPr>
            <a:xfrm>
              <a:off x="2222" y="719"/>
              <a:ext cx="525" cy="395"/>
              <a:chOff x="2059" y="2257"/>
              <a:chExt cx="525" cy="395"/>
            </a:xfrm>
          </p:grpSpPr>
          <p:sp>
            <p:nvSpPr>
              <p:cNvPr id="76843" name="椭圆 19499"/>
              <p:cNvSpPr/>
              <p:nvPr/>
            </p:nvSpPr>
            <p:spPr>
              <a:xfrm>
                <a:off x="2306" y="2385"/>
                <a:ext cx="278" cy="26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TW" sz="240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8</a:t>
                </a:r>
                <a:endParaRPr lang="en-US" altLang="zh-TW" sz="2400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  <p:sp>
            <p:nvSpPr>
              <p:cNvPr id="76844" name="文本框 19500"/>
              <p:cNvSpPr txBox="1"/>
              <p:nvPr/>
            </p:nvSpPr>
            <p:spPr>
              <a:xfrm>
                <a:off x="2059" y="2257"/>
                <a:ext cx="516" cy="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charset="0"/>
                    <a:ea typeface="PMingLiU" charset="-120"/>
                  </a:rPr>
                  <a:t>   1     </a:t>
                </a:r>
                <a:endParaRPr lang="en-US" altLang="zh-TW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endParaRPr>
              </a:p>
            </p:txBody>
          </p:sp>
        </p:grpSp>
        <p:sp>
          <p:nvSpPr>
            <p:cNvPr id="76845" name="直接连接符 19501"/>
            <p:cNvSpPr/>
            <p:nvPr/>
          </p:nvSpPr>
          <p:spPr>
            <a:xfrm flipH="1">
              <a:off x="500" y="2144"/>
              <a:ext cx="211" cy="2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46" name="直接连接符 19502"/>
            <p:cNvSpPr/>
            <p:nvPr/>
          </p:nvSpPr>
          <p:spPr>
            <a:xfrm>
              <a:off x="878" y="2144"/>
              <a:ext cx="222" cy="2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47" name="直接连接符 19503"/>
            <p:cNvSpPr/>
            <p:nvPr/>
          </p:nvSpPr>
          <p:spPr>
            <a:xfrm flipH="1">
              <a:off x="1822" y="2155"/>
              <a:ext cx="178" cy="2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48" name="直接连接符 19504"/>
            <p:cNvSpPr/>
            <p:nvPr/>
          </p:nvSpPr>
          <p:spPr>
            <a:xfrm>
              <a:off x="2189" y="2144"/>
              <a:ext cx="267" cy="2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49" name="直接连接符 19505"/>
            <p:cNvSpPr/>
            <p:nvPr/>
          </p:nvSpPr>
          <p:spPr>
            <a:xfrm flipH="1">
              <a:off x="3178" y="2144"/>
              <a:ext cx="210" cy="2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50" name="直接连接符 19506"/>
            <p:cNvSpPr/>
            <p:nvPr/>
          </p:nvSpPr>
          <p:spPr>
            <a:xfrm>
              <a:off x="3556" y="2122"/>
              <a:ext cx="222" cy="2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51" name="直接连接符 19507"/>
            <p:cNvSpPr/>
            <p:nvPr/>
          </p:nvSpPr>
          <p:spPr>
            <a:xfrm flipH="1">
              <a:off x="4489" y="2100"/>
              <a:ext cx="189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52" name="直接连接符 19508"/>
            <p:cNvSpPr/>
            <p:nvPr/>
          </p:nvSpPr>
          <p:spPr>
            <a:xfrm>
              <a:off x="4867" y="2066"/>
              <a:ext cx="211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53" name="直接连接符 19509"/>
            <p:cNvSpPr/>
            <p:nvPr/>
          </p:nvSpPr>
          <p:spPr>
            <a:xfrm flipH="1">
              <a:off x="3512" y="1589"/>
              <a:ext cx="444" cy="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54" name="直接连接符 19510"/>
            <p:cNvSpPr/>
            <p:nvPr/>
          </p:nvSpPr>
          <p:spPr>
            <a:xfrm>
              <a:off x="4178" y="1555"/>
              <a:ext cx="545" cy="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55" name="直接连接符 19511"/>
            <p:cNvSpPr/>
            <p:nvPr/>
          </p:nvSpPr>
          <p:spPr>
            <a:xfrm flipH="1">
              <a:off x="856" y="1589"/>
              <a:ext cx="444" cy="3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56" name="直接连接符 19512"/>
            <p:cNvSpPr/>
            <p:nvPr/>
          </p:nvSpPr>
          <p:spPr>
            <a:xfrm>
              <a:off x="1545" y="1600"/>
              <a:ext cx="522" cy="3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57" name="直接连接符 19513"/>
            <p:cNvSpPr/>
            <p:nvPr/>
          </p:nvSpPr>
          <p:spPr>
            <a:xfrm flipH="1">
              <a:off x="1534" y="1055"/>
              <a:ext cx="944" cy="3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58" name="直接连接符 19514"/>
            <p:cNvSpPr/>
            <p:nvPr/>
          </p:nvSpPr>
          <p:spPr>
            <a:xfrm>
              <a:off x="2734" y="1033"/>
              <a:ext cx="1178" cy="4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6859" name="椭圆 19515"/>
          <p:cNvSpPr/>
          <p:nvPr/>
        </p:nvSpPr>
        <p:spPr>
          <a:xfrm>
            <a:off x="4003675" y="1165225"/>
            <a:ext cx="458788" cy="546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6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6860" name="直接连接符 19516"/>
          <p:cNvSpPr/>
          <p:nvPr/>
        </p:nvSpPr>
        <p:spPr>
          <a:xfrm flipH="1">
            <a:off x="4233863" y="1711325"/>
            <a:ext cx="0" cy="5810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61" name="文本框 19518"/>
          <p:cNvSpPr txBox="1"/>
          <p:nvPr/>
        </p:nvSpPr>
        <p:spPr>
          <a:xfrm>
            <a:off x="-92075" y="5851525"/>
            <a:ext cx="85169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Run  1            2           3            4             5           6            7           8 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6862" name="直接连接符 19519"/>
          <p:cNvSpPr/>
          <p:nvPr/>
        </p:nvSpPr>
        <p:spPr>
          <a:xfrm flipH="1">
            <a:off x="4516438" y="1146175"/>
            <a:ext cx="687387" cy="247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863" name="文本框 19520"/>
          <p:cNvSpPr txBox="1"/>
          <p:nvPr/>
        </p:nvSpPr>
        <p:spPr>
          <a:xfrm>
            <a:off x="5129213" y="890588"/>
            <a:ext cx="8890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overall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winner</a:t>
            </a:r>
            <a:endParaRPr lang="en-US" altLang="zh-TW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6864" name="文本框 19521"/>
          <p:cNvSpPr txBox="1"/>
          <p:nvPr/>
        </p:nvSpPr>
        <p:spPr>
          <a:xfrm>
            <a:off x="366713" y="258763"/>
            <a:ext cx="8239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*Figure 5.36: </a:t>
            </a:r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Tree of losers corresponding to Figure 5.34 (p.235)</a:t>
            </a:r>
            <a:endParaRPr lang="en-US" altLang="zh-TW" sz="2400" b="1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6865" name="文本框 19522"/>
          <p:cNvSpPr txBox="1"/>
          <p:nvPr/>
        </p:nvSpPr>
        <p:spPr>
          <a:xfrm>
            <a:off x="3711575" y="61626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15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6866" name="文本框 19523"/>
          <p:cNvSpPr txBox="1"/>
          <p:nvPr/>
        </p:nvSpPr>
        <p:spPr>
          <a:xfrm>
            <a:off x="2574925" y="336232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800" dirty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15</a:t>
            </a:r>
            <a:endParaRPr lang="en-US" altLang="zh-TW" sz="28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6867" name="文本框 19524"/>
          <p:cNvSpPr txBox="1"/>
          <p:nvPr/>
        </p:nvSpPr>
        <p:spPr>
          <a:xfrm>
            <a:off x="4079875" y="28479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8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9</a:t>
            </a:r>
            <a:endParaRPr lang="en-US" altLang="zh-TW" sz="28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6868" name="文本框 19525"/>
          <p:cNvSpPr txBox="1"/>
          <p:nvPr/>
        </p:nvSpPr>
        <p:spPr>
          <a:xfrm>
            <a:off x="4518025" y="13430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8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8</a:t>
            </a:r>
            <a:endParaRPr lang="en-US" altLang="zh-TW" sz="28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6869" name="文本框 19526"/>
          <p:cNvSpPr txBox="1"/>
          <p:nvPr/>
        </p:nvSpPr>
        <p:spPr>
          <a:xfrm>
            <a:off x="4816475" y="61245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 dirty="0">
                <a:latin typeface="Times New Roman" panose="02020603050405020304" charset="0"/>
                <a:ea typeface="PMingLiU" charset="-120"/>
              </a:rPr>
              <a:t>15</a:t>
            </a:r>
            <a:endParaRPr lang="en-US" altLang="zh-TW" sz="2800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6870" name="文本框 19527"/>
          <p:cNvSpPr txBox="1"/>
          <p:nvPr/>
        </p:nvSpPr>
        <p:spPr>
          <a:xfrm>
            <a:off x="4918075" y="43719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800" dirty="0">
                <a:latin typeface="Times New Roman" panose="02020603050405020304" charset="0"/>
                <a:ea typeface="PMingLiU" charset="-120"/>
              </a:rPr>
              <a:t>15</a:t>
            </a:r>
            <a:endParaRPr lang="en-US" altLang="zh-TW" sz="2800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6871" name="文本框 19528"/>
          <p:cNvSpPr txBox="1"/>
          <p:nvPr/>
        </p:nvSpPr>
        <p:spPr>
          <a:xfrm>
            <a:off x="4524375" y="17430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latin typeface="Times New Roman" panose="02020603050405020304" charset="0"/>
                <a:ea typeface="PMingLiU" charset="-120"/>
              </a:rPr>
              <a:t>9</a:t>
            </a:r>
            <a:endParaRPr lang="en-US" altLang="zh-TW" sz="28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矩形 97281"/>
          <p:cNvSpPr/>
          <p:nvPr/>
        </p:nvSpPr>
        <p:spPr>
          <a:xfrm>
            <a:off x="55245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Forest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26" name="矩形 97282"/>
          <p:cNvSpPr/>
          <p:nvPr/>
        </p:nvSpPr>
        <p:spPr>
          <a:xfrm>
            <a:off x="552450" y="19812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 forest is a set of n &gt;= 0 disjoint trees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27" name="椭圆 97283"/>
          <p:cNvSpPr/>
          <p:nvPr/>
        </p:nvSpPr>
        <p:spPr>
          <a:xfrm>
            <a:off x="1787525" y="323056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28" name="矩形 97284"/>
          <p:cNvSpPr/>
          <p:nvPr/>
        </p:nvSpPr>
        <p:spPr>
          <a:xfrm>
            <a:off x="1798638" y="3224213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29" name="椭圆 97285"/>
          <p:cNvSpPr/>
          <p:nvPr/>
        </p:nvSpPr>
        <p:spPr>
          <a:xfrm>
            <a:off x="1174750" y="41751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30" name="椭圆 97286"/>
          <p:cNvSpPr/>
          <p:nvPr/>
        </p:nvSpPr>
        <p:spPr>
          <a:xfrm>
            <a:off x="2435225" y="41386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31" name="直接连接符 97287"/>
          <p:cNvSpPr/>
          <p:nvPr/>
        </p:nvSpPr>
        <p:spPr>
          <a:xfrm flipH="1">
            <a:off x="1365250" y="3600450"/>
            <a:ext cx="506413" cy="5667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32" name="直接连接符 97288"/>
          <p:cNvSpPr/>
          <p:nvPr/>
        </p:nvSpPr>
        <p:spPr>
          <a:xfrm>
            <a:off x="2097088" y="3589338"/>
            <a:ext cx="482600" cy="542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33" name="椭圆 97289"/>
          <p:cNvSpPr/>
          <p:nvPr/>
        </p:nvSpPr>
        <p:spPr>
          <a:xfrm>
            <a:off x="3117850" y="3181350"/>
            <a:ext cx="392113" cy="392113"/>
          </a:xfrm>
          <a:prstGeom prst="ellipse">
            <a:avLst/>
          </a:prstGeom>
          <a:solidFill>
            <a:srgbClr val="CC33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34" name="矩形 97290"/>
          <p:cNvSpPr/>
          <p:nvPr/>
        </p:nvSpPr>
        <p:spPr>
          <a:xfrm>
            <a:off x="3152775" y="319881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35" name="椭圆 97291"/>
          <p:cNvSpPr/>
          <p:nvPr/>
        </p:nvSpPr>
        <p:spPr>
          <a:xfrm>
            <a:off x="3146425" y="4114800"/>
            <a:ext cx="392113" cy="392113"/>
          </a:xfrm>
          <a:prstGeom prst="ellipse">
            <a:avLst/>
          </a:prstGeom>
          <a:solidFill>
            <a:srgbClr val="CC33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36" name="直接连接符 97292"/>
          <p:cNvSpPr/>
          <p:nvPr/>
        </p:nvSpPr>
        <p:spPr>
          <a:xfrm>
            <a:off x="3340100" y="3584575"/>
            <a:ext cx="0" cy="5365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37" name="椭圆 97293"/>
          <p:cNvSpPr/>
          <p:nvPr/>
        </p:nvSpPr>
        <p:spPr>
          <a:xfrm>
            <a:off x="4260850" y="3144838"/>
            <a:ext cx="392113" cy="392112"/>
          </a:xfrm>
          <a:prstGeom prst="ellipse">
            <a:avLst/>
          </a:prstGeom>
          <a:solidFill>
            <a:srgbClr val="003399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38" name="矩形 97294"/>
          <p:cNvSpPr/>
          <p:nvPr/>
        </p:nvSpPr>
        <p:spPr>
          <a:xfrm>
            <a:off x="4271963" y="3138488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G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39" name="椭圆 97295"/>
          <p:cNvSpPr/>
          <p:nvPr/>
        </p:nvSpPr>
        <p:spPr>
          <a:xfrm>
            <a:off x="3921125" y="4078288"/>
            <a:ext cx="392113" cy="392112"/>
          </a:xfrm>
          <a:prstGeom prst="ellipse">
            <a:avLst/>
          </a:prstGeom>
          <a:solidFill>
            <a:srgbClr val="003399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40" name="椭圆 97296"/>
          <p:cNvSpPr/>
          <p:nvPr/>
        </p:nvSpPr>
        <p:spPr>
          <a:xfrm>
            <a:off x="4670425" y="4054475"/>
            <a:ext cx="392113" cy="392113"/>
          </a:xfrm>
          <a:prstGeom prst="ellipse">
            <a:avLst/>
          </a:prstGeom>
          <a:solidFill>
            <a:srgbClr val="003399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41" name="直接连接符 97297"/>
          <p:cNvSpPr/>
          <p:nvPr/>
        </p:nvSpPr>
        <p:spPr>
          <a:xfrm flipH="1">
            <a:off x="4106863" y="3514725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42" name="直接连接符 97298"/>
          <p:cNvSpPr/>
          <p:nvPr/>
        </p:nvSpPr>
        <p:spPr>
          <a:xfrm>
            <a:off x="4570413" y="3503613"/>
            <a:ext cx="298450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43" name="椭圆 97299"/>
          <p:cNvSpPr/>
          <p:nvPr/>
        </p:nvSpPr>
        <p:spPr>
          <a:xfrm>
            <a:off x="1824038" y="415925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44" name="直接连接符 97300"/>
          <p:cNvSpPr/>
          <p:nvPr/>
        </p:nvSpPr>
        <p:spPr>
          <a:xfrm>
            <a:off x="2008188" y="3619500"/>
            <a:ext cx="0" cy="5238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45" name="矩形 97301"/>
          <p:cNvSpPr/>
          <p:nvPr/>
        </p:nvSpPr>
        <p:spPr>
          <a:xfrm>
            <a:off x="1189038" y="418782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46" name="矩形 97302"/>
          <p:cNvSpPr/>
          <p:nvPr/>
        </p:nvSpPr>
        <p:spPr>
          <a:xfrm>
            <a:off x="1830388" y="417353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47" name="矩形 97303"/>
          <p:cNvSpPr/>
          <p:nvPr/>
        </p:nvSpPr>
        <p:spPr>
          <a:xfrm>
            <a:off x="2439988" y="4152900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48" name="矩形 97304"/>
          <p:cNvSpPr/>
          <p:nvPr/>
        </p:nvSpPr>
        <p:spPr>
          <a:xfrm>
            <a:off x="3176588" y="4117975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49" name="矩形 97305"/>
          <p:cNvSpPr/>
          <p:nvPr/>
        </p:nvSpPr>
        <p:spPr>
          <a:xfrm>
            <a:off x="3938588" y="4079875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50" name="矩形 97306"/>
          <p:cNvSpPr/>
          <p:nvPr/>
        </p:nvSpPr>
        <p:spPr>
          <a:xfrm>
            <a:off x="4737100" y="407035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51" name="椭圆 97307"/>
          <p:cNvSpPr/>
          <p:nvPr/>
        </p:nvSpPr>
        <p:spPr>
          <a:xfrm>
            <a:off x="8434388" y="4141788"/>
            <a:ext cx="392112" cy="392112"/>
          </a:xfrm>
          <a:prstGeom prst="ellipse">
            <a:avLst/>
          </a:prstGeom>
          <a:solidFill>
            <a:srgbClr val="003399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52" name="矩形 97308"/>
          <p:cNvSpPr/>
          <p:nvPr/>
        </p:nvSpPr>
        <p:spPr>
          <a:xfrm>
            <a:off x="8445500" y="4135438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G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53" name="椭圆 97309"/>
          <p:cNvSpPr/>
          <p:nvPr/>
        </p:nvSpPr>
        <p:spPr>
          <a:xfrm>
            <a:off x="8047038" y="4895850"/>
            <a:ext cx="392112" cy="392113"/>
          </a:xfrm>
          <a:prstGeom prst="ellipse">
            <a:avLst/>
          </a:prstGeom>
          <a:solidFill>
            <a:srgbClr val="003399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54" name="椭圆 97310"/>
          <p:cNvSpPr/>
          <p:nvPr/>
        </p:nvSpPr>
        <p:spPr>
          <a:xfrm>
            <a:off x="8534400" y="5575300"/>
            <a:ext cx="392113" cy="392113"/>
          </a:xfrm>
          <a:prstGeom prst="ellipse">
            <a:avLst/>
          </a:prstGeom>
          <a:solidFill>
            <a:srgbClr val="003399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55" name="直接连接符 97311"/>
          <p:cNvSpPr/>
          <p:nvPr/>
        </p:nvSpPr>
        <p:spPr>
          <a:xfrm flipH="1">
            <a:off x="8234363" y="4511675"/>
            <a:ext cx="284162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56" name="直接连接符 97312"/>
          <p:cNvSpPr/>
          <p:nvPr/>
        </p:nvSpPr>
        <p:spPr>
          <a:xfrm>
            <a:off x="8339138" y="5262563"/>
            <a:ext cx="382587" cy="2968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57" name="矩形 97313"/>
          <p:cNvSpPr/>
          <p:nvPr/>
        </p:nvSpPr>
        <p:spPr>
          <a:xfrm>
            <a:off x="8064500" y="4897438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58" name="矩形 97314"/>
          <p:cNvSpPr/>
          <p:nvPr/>
        </p:nvSpPr>
        <p:spPr>
          <a:xfrm>
            <a:off x="8601075" y="559117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59" name="椭圆 97315"/>
          <p:cNvSpPr/>
          <p:nvPr/>
        </p:nvSpPr>
        <p:spPr>
          <a:xfrm>
            <a:off x="6843713" y="25003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60" name="矩形 97316"/>
          <p:cNvSpPr/>
          <p:nvPr/>
        </p:nvSpPr>
        <p:spPr>
          <a:xfrm>
            <a:off x="6854825" y="2493963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61" name="椭圆 97317"/>
          <p:cNvSpPr/>
          <p:nvPr/>
        </p:nvSpPr>
        <p:spPr>
          <a:xfrm>
            <a:off x="5934075" y="33369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62" name="椭圆 97318"/>
          <p:cNvSpPr/>
          <p:nvPr/>
        </p:nvSpPr>
        <p:spPr>
          <a:xfrm>
            <a:off x="6861175" y="488473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63" name="直接连接符 97319"/>
          <p:cNvSpPr/>
          <p:nvPr/>
        </p:nvSpPr>
        <p:spPr>
          <a:xfrm flipH="1">
            <a:off x="6115050" y="2870200"/>
            <a:ext cx="812800" cy="4746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64" name="直接连接符 97320"/>
          <p:cNvSpPr/>
          <p:nvPr/>
        </p:nvSpPr>
        <p:spPr>
          <a:xfrm>
            <a:off x="7153275" y="2859088"/>
            <a:ext cx="996950" cy="485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65" name="椭圆 97321"/>
          <p:cNvSpPr/>
          <p:nvPr/>
        </p:nvSpPr>
        <p:spPr>
          <a:xfrm>
            <a:off x="6477000" y="41529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66" name="直接连接符 97322"/>
          <p:cNvSpPr/>
          <p:nvPr/>
        </p:nvSpPr>
        <p:spPr>
          <a:xfrm>
            <a:off x="6232525" y="3711575"/>
            <a:ext cx="382588" cy="4429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67" name="矩形 97323"/>
          <p:cNvSpPr/>
          <p:nvPr/>
        </p:nvSpPr>
        <p:spPr>
          <a:xfrm>
            <a:off x="5948363" y="334962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68" name="矩形 97324"/>
          <p:cNvSpPr/>
          <p:nvPr/>
        </p:nvSpPr>
        <p:spPr>
          <a:xfrm>
            <a:off x="6470650" y="416718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69" name="矩形 97325"/>
          <p:cNvSpPr/>
          <p:nvPr/>
        </p:nvSpPr>
        <p:spPr>
          <a:xfrm>
            <a:off x="6865938" y="4899025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70" name="椭圆 97326"/>
          <p:cNvSpPr/>
          <p:nvPr/>
        </p:nvSpPr>
        <p:spPr>
          <a:xfrm>
            <a:off x="7537450" y="4148138"/>
            <a:ext cx="392113" cy="392112"/>
          </a:xfrm>
          <a:prstGeom prst="ellipse">
            <a:avLst/>
          </a:prstGeom>
          <a:solidFill>
            <a:srgbClr val="CC33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71" name="矩形 97327"/>
          <p:cNvSpPr/>
          <p:nvPr/>
        </p:nvSpPr>
        <p:spPr>
          <a:xfrm>
            <a:off x="7567613" y="4151313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72" name="椭圆 97328"/>
          <p:cNvSpPr/>
          <p:nvPr/>
        </p:nvSpPr>
        <p:spPr>
          <a:xfrm>
            <a:off x="7972425" y="3343275"/>
            <a:ext cx="392113" cy="392113"/>
          </a:xfrm>
          <a:prstGeom prst="ellipse">
            <a:avLst/>
          </a:prstGeom>
          <a:solidFill>
            <a:srgbClr val="CC33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73" name="矩形 97329"/>
          <p:cNvSpPr/>
          <p:nvPr/>
        </p:nvSpPr>
        <p:spPr>
          <a:xfrm>
            <a:off x="8007350" y="3360738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74" name="直接连接符 97330"/>
          <p:cNvSpPr/>
          <p:nvPr/>
        </p:nvSpPr>
        <p:spPr>
          <a:xfrm flipH="1">
            <a:off x="7734300" y="3690938"/>
            <a:ext cx="309563" cy="4524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75" name="直接连接符 97331"/>
          <p:cNvSpPr/>
          <p:nvPr/>
        </p:nvSpPr>
        <p:spPr>
          <a:xfrm>
            <a:off x="8281988" y="3725863"/>
            <a:ext cx="357187" cy="393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76" name="直接连接符 97332"/>
          <p:cNvSpPr/>
          <p:nvPr/>
        </p:nvSpPr>
        <p:spPr>
          <a:xfrm>
            <a:off x="6757988" y="4511675"/>
            <a:ext cx="296862" cy="3571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77" name="矩形 97333"/>
          <p:cNvSpPr/>
          <p:nvPr/>
        </p:nvSpPr>
        <p:spPr>
          <a:xfrm>
            <a:off x="1038225" y="2673350"/>
            <a:ext cx="4165600" cy="2190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78" name="矩形 97334"/>
          <p:cNvSpPr/>
          <p:nvPr/>
        </p:nvSpPr>
        <p:spPr>
          <a:xfrm>
            <a:off x="1677988" y="2722563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Forest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7879" name="直接连接符 97335"/>
          <p:cNvSpPr/>
          <p:nvPr/>
        </p:nvSpPr>
        <p:spPr>
          <a:xfrm>
            <a:off x="5246688" y="4049713"/>
            <a:ext cx="941387" cy="0"/>
          </a:xfrm>
          <a:prstGeom prst="line">
            <a:avLst/>
          </a:prstGeom>
          <a:ln w="101600" cap="flat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77880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77881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9830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ctr"/>
            <a:r>
              <a:rPr lang="en-US" altLang="zh-TW" sz="4000"/>
              <a:t>Transform a forest into a binary tree</a:t>
            </a:r>
            <a:endParaRPr lang="en-US" altLang="zh-TW"/>
          </a:p>
        </p:txBody>
      </p:sp>
      <p:sp>
        <p:nvSpPr>
          <p:cNvPr id="78850" name="文本占位符 98306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TW"/>
              <a:t>T1, T2, …</a:t>
            </a:r>
            <a:r>
              <a:rPr lang="en-US" altLang="zh-TW" err="1"/>
              <a:t>, T</a:t>
            </a:r>
            <a:r>
              <a:rPr lang="en-US" altLang="zh-TW" i="1" err="1"/>
              <a:t>n</a:t>
            </a:r>
            <a:r>
              <a:rPr lang="en-US" altLang="zh-TW"/>
              <a:t>: a forest of trees</a:t>
            </a:r>
            <a:br>
              <a:rPr lang="en-US" altLang="zh-TW"/>
            </a:br>
            <a:r>
              <a:rPr lang="en-US" altLang="zh-TW"/>
              <a:t>B(T1, T2, …</a:t>
            </a:r>
            <a:r>
              <a:rPr lang="en-US" altLang="zh-TW" err="1"/>
              <a:t>, Tn</a:t>
            </a:r>
            <a:r>
              <a:rPr lang="en-US" altLang="zh-TW"/>
              <a:t>): a binary tree corresponding to this forest</a:t>
            </a:r>
            <a:endParaRPr lang="en-US" altLang="zh-TW"/>
          </a:p>
          <a:p>
            <a:r>
              <a:rPr lang="en-US" altLang="zh-TW"/>
              <a:t>algorithm</a:t>
            </a:r>
            <a:br>
              <a:rPr lang="en-US" altLang="zh-TW"/>
            </a:br>
            <a:r>
              <a:rPr lang="en-US" altLang="zh-TW" sz="2800"/>
              <a:t>(1)	empty, if n = 0</a:t>
            </a:r>
            <a:br>
              <a:rPr lang="en-US" altLang="zh-TW" sz="2800"/>
            </a:br>
            <a:r>
              <a:rPr lang="en-US" altLang="zh-TW" sz="2800"/>
              <a:t>(2)	has root equal to root(T1)</a:t>
            </a:r>
            <a:br>
              <a:rPr lang="en-US" altLang="zh-TW" sz="2800"/>
            </a:br>
            <a:r>
              <a:rPr lang="en-US" altLang="zh-TW" sz="2800"/>
              <a:t>     	has</a:t>
            </a:r>
            <a:r>
              <a:rPr lang="en-US" altLang="zh-TW"/>
              <a:t> </a:t>
            </a:r>
            <a:r>
              <a:rPr lang="en-US" altLang="zh-TW" sz="2800" err="1"/>
              <a:t>left subtree </a:t>
            </a:r>
            <a:r>
              <a:rPr lang="en-US" altLang="zh-TW" sz="2800"/>
              <a:t>equal to B(T11,T12,…,T1</a:t>
            </a:r>
            <a:r>
              <a:rPr lang="en-US" altLang="zh-TW" sz="2800" i="1"/>
              <a:t>m</a:t>
            </a:r>
            <a:r>
              <a:rPr lang="en-US" altLang="zh-TW" sz="2800" err="1"/>
              <a:t>)</a:t>
            </a:r>
            <a:br>
              <a:rPr lang="en-US" altLang="zh-TW" sz="2800" err="1"/>
            </a:br>
            <a:r>
              <a:rPr lang="en-US" altLang="zh-TW" sz="2800" err="1"/>
              <a:t>	has right subtree </a:t>
            </a:r>
            <a:r>
              <a:rPr lang="en-US" altLang="zh-TW" sz="2800"/>
              <a:t>equal to B(T2,T3,…</a:t>
            </a:r>
            <a:r>
              <a:rPr lang="en-US" altLang="zh-TW" sz="2800" err="1"/>
              <a:t>,Tn</a:t>
            </a:r>
            <a:r>
              <a:rPr lang="en-US" altLang="zh-TW" sz="2800"/>
              <a:t>)</a:t>
            </a:r>
            <a:endParaRPr lang="en-US" altLang="zh-TW"/>
          </a:p>
        </p:txBody>
      </p:sp>
      <p:sp>
        <p:nvSpPr>
          <p:cNvPr id="78851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78852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矩形 99329"/>
          <p:cNvSpPr/>
          <p:nvPr/>
        </p:nvSpPr>
        <p:spPr>
          <a:xfrm>
            <a:off x="323850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Forest Traversals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9874" name="矩形 99330"/>
          <p:cNvSpPr/>
          <p:nvPr/>
        </p:nvSpPr>
        <p:spPr>
          <a:xfrm>
            <a:off x="876300" y="137160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Preorder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If F is empty, then return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Visit the root of the first tree of F</a:t>
            </a:r>
            <a:endParaRPr lang="en-US" altLang="zh-TW" sz="2800" u="none" baseline="0" err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Taverse the subtrees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of the first tree in tree preorder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Traverse the remaining trees of F in preorder</a:t>
            </a:r>
            <a:endParaRPr lang="en-US" altLang="zh-TW" sz="2800" u="none" baseline="0" err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Inorder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If F is empty, then return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Traverse the subtrees of the first tree in tree inorder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Visit the root of the first tree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Traverse the remaining trees of F is indorer</a:t>
            </a:r>
            <a:endParaRPr lang="en-US" altLang="zh-TW" sz="2800" u="none" baseline="0" err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79875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79876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椭圆 100353"/>
          <p:cNvSpPr/>
          <p:nvPr/>
        </p:nvSpPr>
        <p:spPr>
          <a:xfrm>
            <a:off x="3081338" y="277177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898" name="矩形 100354"/>
          <p:cNvSpPr/>
          <p:nvPr/>
        </p:nvSpPr>
        <p:spPr>
          <a:xfrm>
            <a:off x="3092450" y="276542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899" name="椭圆 100355"/>
          <p:cNvSpPr/>
          <p:nvPr/>
        </p:nvSpPr>
        <p:spPr>
          <a:xfrm>
            <a:off x="2693988" y="35258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00" name="椭圆 100356"/>
          <p:cNvSpPr/>
          <p:nvPr/>
        </p:nvSpPr>
        <p:spPr>
          <a:xfrm>
            <a:off x="3181350" y="42052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01" name="直接连接符 100357"/>
          <p:cNvSpPr/>
          <p:nvPr/>
        </p:nvSpPr>
        <p:spPr>
          <a:xfrm flipH="1">
            <a:off x="2881313" y="3141663"/>
            <a:ext cx="284162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02" name="直接连接符 100358"/>
          <p:cNvSpPr/>
          <p:nvPr/>
        </p:nvSpPr>
        <p:spPr>
          <a:xfrm>
            <a:off x="2986088" y="3892550"/>
            <a:ext cx="382587" cy="2968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03" name="矩形 100359"/>
          <p:cNvSpPr/>
          <p:nvPr/>
        </p:nvSpPr>
        <p:spPr>
          <a:xfrm>
            <a:off x="2711450" y="352742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04" name="椭圆 100360"/>
          <p:cNvSpPr/>
          <p:nvPr/>
        </p:nvSpPr>
        <p:spPr>
          <a:xfrm>
            <a:off x="2347913" y="2921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05" name="矩形 100361"/>
          <p:cNvSpPr/>
          <p:nvPr/>
        </p:nvSpPr>
        <p:spPr>
          <a:xfrm>
            <a:off x="2359025" y="28575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06" name="椭圆 100362"/>
          <p:cNvSpPr/>
          <p:nvPr/>
        </p:nvSpPr>
        <p:spPr>
          <a:xfrm>
            <a:off x="1438275" y="11287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07" name="椭圆 100363"/>
          <p:cNvSpPr/>
          <p:nvPr/>
        </p:nvSpPr>
        <p:spPr>
          <a:xfrm>
            <a:off x="1317625" y="280987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08" name="直接连接符 100364"/>
          <p:cNvSpPr/>
          <p:nvPr/>
        </p:nvSpPr>
        <p:spPr>
          <a:xfrm flipH="1">
            <a:off x="1619250" y="661988"/>
            <a:ext cx="812800" cy="4746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09" name="直接连接符 100365"/>
          <p:cNvSpPr/>
          <p:nvPr/>
        </p:nvSpPr>
        <p:spPr>
          <a:xfrm>
            <a:off x="1800225" y="1489075"/>
            <a:ext cx="996950" cy="485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10" name="矩形 100368"/>
          <p:cNvSpPr/>
          <p:nvPr/>
        </p:nvSpPr>
        <p:spPr>
          <a:xfrm>
            <a:off x="1452563" y="1141413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11" name="矩形 100370"/>
          <p:cNvSpPr/>
          <p:nvPr/>
        </p:nvSpPr>
        <p:spPr>
          <a:xfrm>
            <a:off x="1322388" y="2824163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12" name="椭圆 100371"/>
          <p:cNvSpPr/>
          <p:nvPr/>
        </p:nvSpPr>
        <p:spPr>
          <a:xfrm>
            <a:off x="2184400" y="27781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13" name="矩形 100372"/>
          <p:cNvSpPr/>
          <p:nvPr/>
        </p:nvSpPr>
        <p:spPr>
          <a:xfrm>
            <a:off x="2214563" y="2781300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G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14" name="椭圆 100373"/>
          <p:cNvSpPr/>
          <p:nvPr/>
        </p:nvSpPr>
        <p:spPr>
          <a:xfrm>
            <a:off x="2619375" y="197326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15" name="矩形 100374"/>
          <p:cNvSpPr/>
          <p:nvPr/>
        </p:nvSpPr>
        <p:spPr>
          <a:xfrm>
            <a:off x="2654300" y="199072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16" name="直接连接符 100375"/>
          <p:cNvSpPr/>
          <p:nvPr/>
        </p:nvSpPr>
        <p:spPr>
          <a:xfrm flipH="1">
            <a:off x="2381250" y="2320925"/>
            <a:ext cx="309563" cy="4524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17" name="直接连接符 100376"/>
          <p:cNvSpPr/>
          <p:nvPr/>
        </p:nvSpPr>
        <p:spPr>
          <a:xfrm>
            <a:off x="2928938" y="2355850"/>
            <a:ext cx="357187" cy="393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18" name="直接连接符 100377"/>
          <p:cNvSpPr/>
          <p:nvPr/>
        </p:nvSpPr>
        <p:spPr>
          <a:xfrm>
            <a:off x="1214438" y="2436813"/>
            <a:ext cx="296862" cy="3571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19" name="直接连接符 100378"/>
          <p:cNvSpPr/>
          <p:nvPr/>
        </p:nvSpPr>
        <p:spPr>
          <a:xfrm flipH="1">
            <a:off x="1143000" y="1520825"/>
            <a:ext cx="423863" cy="5667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20" name="椭圆 100379"/>
          <p:cNvSpPr/>
          <p:nvPr/>
        </p:nvSpPr>
        <p:spPr>
          <a:xfrm>
            <a:off x="965200" y="20542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21" name="矩形 100380"/>
          <p:cNvSpPr/>
          <p:nvPr/>
        </p:nvSpPr>
        <p:spPr>
          <a:xfrm>
            <a:off x="995363" y="2057400"/>
            <a:ext cx="369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22" name="文本框 100381"/>
          <p:cNvSpPr txBox="1"/>
          <p:nvPr/>
        </p:nvSpPr>
        <p:spPr>
          <a:xfrm>
            <a:off x="3241675" y="421322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23" name="椭圆 100383"/>
          <p:cNvSpPr/>
          <p:nvPr/>
        </p:nvSpPr>
        <p:spPr>
          <a:xfrm>
            <a:off x="3714750" y="487203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24" name="直接连接符 100384"/>
          <p:cNvSpPr/>
          <p:nvPr/>
        </p:nvSpPr>
        <p:spPr>
          <a:xfrm>
            <a:off x="3519488" y="4559300"/>
            <a:ext cx="382587" cy="2968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25" name="文本框 100385"/>
          <p:cNvSpPr txBox="1"/>
          <p:nvPr/>
        </p:nvSpPr>
        <p:spPr>
          <a:xfrm>
            <a:off x="3775075" y="4879975"/>
            <a:ext cx="303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J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26" name="文本框 100386"/>
          <p:cNvSpPr txBox="1"/>
          <p:nvPr/>
        </p:nvSpPr>
        <p:spPr>
          <a:xfrm>
            <a:off x="4289425" y="269875"/>
            <a:ext cx="3241675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err="1">
                <a:latin typeface="Times New Roman" panose="02020603050405020304" charset="0"/>
                <a:ea typeface="PMingLiU" charset="-120"/>
              </a:rPr>
              <a:t>inorder</a:t>
            </a:r>
            <a:r>
              <a:rPr lang="en-US" altLang="zh-TW" sz="2400">
                <a:latin typeface="Times New Roman" panose="02020603050405020304" charset="0"/>
                <a:ea typeface="PMingLiU" charset="-120"/>
              </a:rPr>
              <a:t>: EFBGCHIJDA</a:t>
            </a:r>
            <a:endParaRPr lang="en-US" altLang="zh-TW" sz="2400"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latin typeface="Times New Roman" panose="02020603050405020304" charset="0"/>
                <a:ea typeface="PMingLiU" charset="-120"/>
              </a:rPr>
              <a:t>preorder: ABEFCGDHIJ</a:t>
            </a:r>
            <a:endParaRPr lang="en-US" altLang="zh-TW" sz="2400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27" name="直接连接符 100387"/>
          <p:cNvSpPr/>
          <p:nvPr/>
        </p:nvSpPr>
        <p:spPr>
          <a:xfrm>
            <a:off x="3581400" y="2000250"/>
            <a:ext cx="7048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0928" name="椭圆 100389"/>
          <p:cNvSpPr/>
          <p:nvPr/>
        </p:nvSpPr>
        <p:spPr>
          <a:xfrm>
            <a:off x="6138863" y="130175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29" name="矩形 100390"/>
          <p:cNvSpPr/>
          <p:nvPr/>
        </p:nvSpPr>
        <p:spPr>
          <a:xfrm>
            <a:off x="6149975" y="12954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30" name="直接连接符 100391"/>
          <p:cNvSpPr/>
          <p:nvPr/>
        </p:nvSpPr>
        <p:spPr>
          <a:xfrm flipH="1">
            <a:off x="5410200" y="1690688"/>
            <a:ext cx="812800" cy="4746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31" name="直接连接符 100392"/>
          <p:cNvSpPr/>
          <p:nvPr/>
        </p:nvSpPr>
        <p:spPr>
          <a:xfrm>
            <a:off x="6362700" y="1676400"/>
            <a:ext cx="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32" name="直接连接符 100393"/>
          <p:cNvSpPr/>
          <p:nvPr/>
        </p:nvSpPr>
        <p:spPr>
          <a:xfrm>
            <a:off x="6477000" y="1676400"/>
            <a:ext cx="8572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33" name="椭圆 100394"/>
          <p:cNvSpPr/>
          <p:nvPr/>
        </p:nvSpPr>
        <p:spPr>
          <a:xfrm>
            <a:off x="5153025" y="21574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34" name="矩形 100395"/>
          <p:cNvSpPr/>
          <p:nvPr/>
        </p:nvSpPr>
        <p:spPr>
          <a:xfrm>
            <a:off x="5167313" y="2170113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35" name="椭圆 100396"/>
          <p:cNvSpPr/>
          <p:nvPr/>
        </p:nvSpPr>
        <p:spPr>
          <a:xfrm>
            <a:off x="6162675" y="22590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36" name="矩形 100397"/>
          <p:cNvSpPr/>
          <p:nvPr/>
        </p:nvSpPr>
        <p:spPr>
          <a:xfrm>
            <a:off x="6197600" y="227647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37" name="椭圆 100400"/>
          <p:cNvSpPr/>
          <p:nvPr/>
        </p:nvSpPr>
        <p:spPr>
          <a:xfrm>
            <a:off x="7158038" y="220027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38" name="矩形 100401"/>
          <p:cNvSpPr/>
          <p:nvPr/>
        </p:nvSpPr>
        <p:spPr>
          <a:xfrm>
            <a:off x="7169150" y="219392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39" name="直接连接符 100402"/>
          <p:cNvSpPr/>
          <p:nvPr/>
        </p:nvSpPr>
        <p:spPr>
          <a:xfrm flipH="1">
            <a:off x="4686300" y="2533650"/>
            <a:ext cx="609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40" name="直接连接符 100403"/>
          <p:cNvSpPr/>
          <p:nvPr/>
        </p:nvSpPr>
        <p:spPr>
          <a:xfrm>
            <a:off x="5334000" y="2552700"/>
            <a:ext cx="5334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41" name="椭圆 100404"/>
          <p:cNvSpPr/>
          <p:nvPr/>
        </p:nvSpPr>
        <p:spPr>
          <a:xfrm>
            <a:off x="4451350" y="306387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42" name="矩形 100405"/>
          <p:cNvSpPr/>
          <p:nvPr/>
        </p:nvSpPr>
        <p:spPr>
          <a:xfrm>
            <a:off x="4481513" y="3067050"/>
            <a:ext cx="369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43" name="椭圆 100406"/>
          <p:cNvSpPr/>
          <p:nvPr/>
        </p:nvSpPr>
        <p:spPr>
          <a:xfrm>
            <a:off x="5603875" y="30956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44" name="矩形 100407"/>
          <p:cNvSpPr/>
          <p:nvPr/>
        </p:nvSpPr>
        <p:spPr>
          <a:xfrm>
            <a:off x="5608638" y="3109913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45" name="直接连接符 100408"/>
          <p:cNvSpPr/>
          <p:nvPr/>
        </p:nvSpPr>
        <p:spPr>
          <a:xfrm>
            <a:off x="6400800" y="2667000"/>
            <a:ext cx="0" cy="666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46" name="椭圆 100409"/>
          <p:cNvSpPr/>
          <p:nvPr/>
        </p:nvSpPr>
        <p:spPr>
          <a:xfrm>
            <a:off x="6203950" y="33115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47" name="矩形 100410"/>
          <p:cNvSpPr/>
          <p:nvPr/>
        </p:nvSpPr>
        <p:spPr>
          <a:xfrm>
            <a:off x="6234113" y="3314700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G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48" name="直接连接符 100414"/>
          <p:cNvSpPr/>
          <p:nvPr/>
        </p:nvSpPr>
        <p:spPr>
          <a:xfrm flipH="1">
            <a:off x="6819900" y="2590800"/>
            <a:ext cx="55245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49" name="直接连接符 100415"/>
          <p:cNvSpPr/>
          <p:nvPr/>
        </p:nvSpPr>
        <p:spPr>
          <a:xfrm>
            <a:off x="7372350" y="2609850"/>
            <a:ext cx="1143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50" name="直接连接符 100416"/>
          <p:cNvSpPr/>
          <p:nvPr/>
        </p:nvSpPr>
        <p:spPr>
          <a:xfrm>
            <a:off x="7372350" y="2628900"/>
            <a:ext cx="819150" cy="552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51" name="椭圆 100417"/>
          <p:cNvSpPr/>
          <p:nvPr/>
        </p:nvSpPr>
        <p:spPr>
          <a:xfrm>
            <a:off x="6656388" y="31829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52" name="矩形 100418"/>
          <p:cNvSpPr/>
          <p:nvPr/>
        </p:nvSpPr>
        <p:spPr>
          <a:xfrm>
            <a:off x="6673850" y="318452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53" name="椭圆 100419"/>
          <p:cNvSpPr/>
          <p:nvPr/>
        </p:nvSpPr>
        <p:spPr>
          <a:xfrm>
            <a:off x="7296150" y="32146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54" name="文本框 100420"/>
          <p:cNvSpPr txBox="1"/>
          <p:nvPr/>
        </p:nvSpPr>
        <p:spPr>
          <a:xfrm>
            <a:off x="7356475" y="322262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55" name="椭圆 100421"/>
          <p:cNvSpPr/>
          <p:nvPr/>
        </p:nvSpPr>
        <p:spPr>
          <a:xfrm>
            <a:off x="8020050" y="31384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56" name="文本框 100422"/>
          <p:cNvSpPr txBox="1"/>
          <p:nvPr/>
        </p:nvSpPr>
        <p:spPr>
          <a:xfrm>
            <a:off x="8080375" y="3146425"/>
            <a:ext cx="303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J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57" name="椭圆 100423"/>
          <p:cNvSpPr/>
          <p:nvPr/>
        </p:nvSpPr>
        <p:spPr>
          <a:xfrm>
            <a:off x="4343400" y="2095500"/>
            <a:ext cx="1828800" cy="1733550"/>
          </a:xfrm>
          <a:prstGeom prst="ellipse">
            <a:avLst/>
          </a:prstGeom>
          <a:noFill/>
          <a:ln w="952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58" name="椭圆 100424"/>
          <p:cNvSpPr/>
          <p:nvPr/>
        </p:nvSpPr>
        <p:spPr>
          <a:xfrm>
            <a:off x="6457950" y="2190750"/>
            <a:ext cx="2095500" cy="1733550"/>
          </a:xfrm>
          <a:prstGeom prst="ellipse">
            <a:avLst/>
          </a:prstGeom>
          <a:noFill/>
          <a:ln w="952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59" name="直接连接符 100425"/>
          <p:cNvSpPr/>
          <p:nvPr/>
        </p:nvSpPr>
        <p:spPr>
          <a:xfrm>
            <a:off x="5200650" y="3829050"/>
            <a:ext cx="0" cy="438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0960" name="直接连接符 100426"/>
          <p:cNvSpPr/>
          <p:nvPr/>
        </p:nvSpPr>
        <p:spPr>
          <a:xfrm>
            <a:off x="6477000" y="3867150"/>
            <a:ext cx="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0961" name="直接连接符 100428"/>
          <p:cNvSpPr/>
          <p:nvPr/>
        </p:nvSpPr>
        <p:spPr>
          <a:xfrm>
            <a:off x="7562850" y="4038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0962" name="文本框 100429"/>
          <p:cNvSpPr txBox="1"/>
          <p:nvPr/>
        </p:nvSpPr>
        <p:spPr>
          <a:xfrm>
            <a:off x="5006975" y="4384675"/>
            <a:ext cx="387350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r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r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63" name="矩形 100430"/>
          <p:cNvSpPr/>
          <p:nvPr/>
        </p:nvSpPr>
        <p:spPr>
          <a:xfrm>
            <a:off x="6286500" y="4383088"/>
            <a:ext cx="404813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G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64" name="矩形 100431"/>
          <p:cNvSpPr/>
          <p:nvPr/>
        </p:nvSpPr>
        <p:spPr>
          <a:xfrm>
            <a:off x="7353300" y="4459288"/>
            <a:ext cx="404813" cy="15525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J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65" name="文本框 100432"/>
          <p:cNvSpPr txBox="1"/>
          <p:nvPr/>
        </p:nvSpPr>
        <p:spPr>
          <a:xfrm>
            <a:off x="4237038" y="4449763"/>
            <a:ext cx="549275" cy="11239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preorder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0966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80967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矩形 102401"/>
          <p:cNvSpPr/>
          <p:nvPr/>
        </p:nvSpPr>
        <p:spPr>
          <a:xfrm>
            <a:off x="1047750" y="609600"/>
            <a:ext cx="80962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Set Representation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22" name="矩形 102402"/>
          <p:cNvSpPr/>
          <p:nvPr/>
        </p:nvSpPr>
        <p:spPr>
          <a:xfrm>
            <a:off x="1047750" y="1981200"/>
            <a:ext cx="80962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S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={0, 6, 7, 8}, S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={1, 4, 9}, S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={2, 3, 5}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Two operations considered here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Disjoint set union  </a:t>
            </a:r>
            <a:r>
              <a:rPr lang="en-US" altLang="zh-TW" sz="2800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S</a:t>
            </a:r>
            <a:r>
              <a:rPr lang="en-US" altLang="zh-TW" sz="2800" u="none" baseline="-250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1</a:t>
            </a:r>
            <a:r>
              <a:rPr lang="en-US" altLang="zh-TW" sz="2800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2800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 S</a:t>
            </a:r>
            <a:r>
              <a:rPr lang="en-US" altLang="zh-TW" sz="2800" u="none" baseline="-25000">
                <a:solidFill>
                  <a:srgbClr val="CC3300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2</a:t>
            </a:r>
            <a:r>
              <a:rPr lang="en-US" altLang="zh-TW" sz="2800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={0,6,7,8,1,4,9}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Find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): Find the set containing the element </a:t>
            </a:r>
            <a:r>
              <a:rPr lang="en-US" altLang="zh-TW" sz="2800" i="1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.</a:t>
            </a:r>
            <a:b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		 </a:t>
            </a:r>
            <a:r>
              <a:rPr lang="en-US" altLang="zh-TW" sz="2800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3 </a:t>
            </a:r>
            <a:r>
              <a:rPr lang="en-US" altLang="zh-TW" sz="2800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 S</a:t>
            </a:r>
            <a:r>
              <a:rPr lang="en-US" altLang="zh-TW" sz="2800" u="none" baseline="-25000">
                <a:solidFill>
                  <a:srgbClr val="CC3300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3</a:t>
            </a:r>
            <a:r>
              <a:rPr lang="en-US" altLang="zh-TW" sz="2800" u="none" baseline="0">
                <a:solidFill>
                  <a:srgbClr val="CC3300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, 8  S</a:t>
            </a:r>
            <a:r>
              <a:rPr lang="en-US" altLang="zh-TW" sz="2800" u="none" baseline="-25000">
                <a:solidFill>
                  <a:srgbClr val="CC3300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1</a:t>
            </a:r>
            <a:endParaRPr lang="en-US" altLang="zh-TW" sz="2800" u="none" baseline="-25000">
              <a:solidFill>
                <a:srgbClr val="CC3300"/>
              </a:solidFill>
              <a:latin typeface="Times New Roman" panose="02020603050405020304" charset="0"/>
              <a:ea typeface="PMingLiU" charset="-120"/>
              <a:sym typeface="Symbol" panose="05050102010706020507" pitchFamily="18" charset="2"/>
            </a:endParaRPr>
          </a:p>
        </p:txBody>
      </p:sp>
      <p:sp>
        <p:nvSpPr>
          <p:cNvPr id="81923" name="椭圆 102403"/>
          <p:cNvSpPr/>
          <p:nvPr/>
        </p:nvSpPr>
        <p:spPr>
          <a:xfrm>
            <a:off x="2603500" y="263366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24" name="矩形 102404"/>
          <p:cNvSpPr/>
          <p:nvPr/>
        </p:nvSpPr>
        <p:spPr>
          <a:xfrm>
            <a:off x="2614613" y="26273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25" name="椭圆 102405"/>
          <p:cNvSpPr/>
          <p:nvPr/>
        </p:nvSpPr>
        <p:spPr>
          <a:xfrm>
            <a:off x="1990725" y="35782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26" name="椭圆 102406"/>
          <p:cNvSpPr/>
          <p:nvPr/>
        </p:nvSpPr>
        <p:spPr>
          <a:xfrm>
            <a:off x="3251200" y="35417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27" name="直接连接符 102407"/>
          <p:cNvSpPr/>
          <p:nvPr/>
        </p:nvSpPr>
        <p:spPr>
          <a:xfrm flipH="1">
            <a:off x="2181225" y="3003550"/>
            <a:ext cx="506413" cy="5667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1928" name="直接连接符 102408"/>
          <p:cNvSpPr/>
          <p:nvPr/>
        </p:nvSpPr>
        <p:spPr>
          <a:xfrm>
            <a:off x="2913063" y="2992438"/>
            <a:ext cx="482600" cy="542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1929" name="椭圆 102409"/>
          <p:cNvSpPr/>
          <p:nvPr/>
        </p:nvSpPr>
        <p:spPr>
          <a:xfrm>
            <a:off x="2640013" y="356235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30" name="直接连接符 102410"/>
          <p:cNvSpPr/>
          <p:nvPr/>
        </p:nvSpPr>
        <p:spPr>
          <a:xfrm>
            <a:off x="2824163" y="3022600"/>
            <a:ext cx="0" cy="5238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1931" name="矩形 102411"/>
          <p:cNvSpPr/>
          <p:nvPr/>
        </p:nvSpPr>
        <p:spPr>
          <a:xfrm>
            <a:off x="2005013" y="35909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6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32" name="矩形 102412"/>
          <p:cNvSpPr/>
          <p:nvPr/>
        </p:nvSpPr>
        <p:spPr>
          <a:xfrm>
            <a:off x="2646363" y="35766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7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33" name="矩形 102413"/>
          <p:cNvSpPr/>
          <p:nvPr/>
        </p:nvSpPr>
        <p:spPr>
          <a:xfrm>
            <a:off x="3255963" y="3556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8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34" name="椭圆 102414"/>
          <p:cNvSpPr/>
          <p:nvPr/>
        </p:nvSpPr>
        <p:spPr>
          <a:xfrm>
            <a:off x="5138738" y="25987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35" name="矩形 102415"/>
          <p:cNvSpPr/>
          <p:nvPr/>
        </p:nvSpPr>
        <p:spPr>
          <a:xfrm>
            <a:off x="5149850" y="25923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36" name="椭圆 102416"/>
          <p:cNvSpPr/>
          <p:nvPr/>
        </p:nvSpPr>
        <p:spPr>
          <a:xfrm>
            <a:off x="4525963" y="35433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37" name="椭圆 102417"/>
          <p:cNvSpPr/>
          <p:nvPr/>
        </p:nvSpPr>
        <p:spPr>
          <a:xfrm>
            <a:off x="5786438" y="350678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38" name="直接连接符 102418"/>
          <p:cNvSpPr/>
          <p:nvPr/>
        </p:nvSpPr>
        <p:spPr>
          <a:xfrm flipH="1">
            <a:off x="4716463" y="2968625"/>
            <a:ext cx="506412" cy="5667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1939" name="直接连接符 102419"/>
          <p:cNvSpPr/>
          <p:nvPr/>
        </p:nvSpPr>
        <p:spPr>
          <a:xfrm>
            <a:off x="5448300" y="2957513"/>
            <a:ext cx="482600" cy="542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1940" name="矩形 102420"/>
          <p:cNvSpPr/>
          <p:nvPr/>
        </p:nvSpPr>
        <p:spPr>
          <a:xfrm>
            <a:off x="4540250" y="3556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41" name="矩形 102421"/>
          <p:cNvSpPr/>
          <p:nvPr/>
        </p:nvSpPr>
        <p:spPr>
          <a:xfrm>
            <a:off x="5791200" y="3521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9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42" name="椭圆 102422"/>
          <p:cNvSpPr/>
          <p:nvPr/>
        </p:nvSpPr>
        <p:spPr>
          <a:xfrm>
            <a:off x="7672388" y="25606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43" name="矩形 102423"/>
          <p:cNvSpPr/>
          <p:nvPr/>
        </p:nvSpPr>
        <p:spPr>
          <a:xfrm>
            <a:off x="7683500" y="25542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44" name="椭圆 102424"/>
          <p:cNvSpPr/>
          <p:nvPr/>
        </p:nvSpPr>
        <p:spPr>
          <a:xfrm>
            <a:off x="7059613" y="35052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45" name="椭圆 102425"/>
          <p:cNvSpPr/>
          <p:nvPr/>
        </p:nvSpPr>
        <p:spPr>
          <a:xfrm>
            <a:off x="8320088" y="346868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46" name="直接连接符 102426"/>
          <p:cNvSpPr/>
          <p:nvPr/>
        </p:nvSpPr>
        <p:spPr>
          <a:xfrm flipH="1">
            <a:off x="7250113" y="2930525"/>
            <a:ext cx="506412" cy="5667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1947" name="直接连接符 102427"/>
          <p:cNvSpPr/>
          <p:nvPr/>
        </p:nvSpPr>
        <p:spPr>
          <a:xfrm>
            <a:off x="7981950" y="2919413"/>
            <a:ext cx="482600" cy="542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1948" name="矩形 102428"/>
          <p:cNvSpPr/>
          <p:nvPr/>
        </p:nvSpPr>
        <p:spPr>
          <a:xfrm>
            <a:off x="7073900" y="35179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49" name="矩形 102429"/>
          <p:cNvSpPr/>
          <p:nvPr/>
        </p:nvSpPr>
        <p:spPr>
          <a:xfrm>
            <a:off x="8324850" y="34829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50" name="文本框 102430"/>
          <p:cNvSpPr txBox="1"/>
          <p:nvPr/>
        </p:nvSpPr>
        <p:spPr>
          <a:xfrm>
            <a:off x="3470275" y="3997325"/>
            <a:ext cx="15065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err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S</a:t>
            </a:r>
            <a:r>
              <a:rPr lang="en-US" altLang="zh-TW" sz="2400" baseline="-25000" err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2400" err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2400" err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 S</a:t>
            </a:r>
            <a:r>
              <a:rPr lang="en-US" altLang="zh-TW" sz="2400" baseline="-25000" err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j</a:t>
            </a:r>
            <a:r>
              <a:rPr lang="en-US" altLang="zh-TW" sz="2400" err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= 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1951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81952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矩形 103425"/>
          <p:cNvSpPr/>
          <p:nvPr/>
        </p:nvSpPr>
        <p:spPr>
          <a:xfrm>
            <a:off x="57150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Disjoint Set Union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46" name="椭圆 103426"/>
          <p:cNvSpPr/>
          <p:nvPr/>
        </p:nvSpPr>
        <p:spPr>
          <a:xfrm>
            <a:off x="3556000" y="33496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47" name="矩形 103427"/>
          <p:cNvSpPr/>
          <p:nvPr/>
        </p:nvSpPr>
        <p:spPr>
          <a:xfrm>
            <a:off x="3567113" y="334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48" name="椭圆 103428"/>
          <p:cNvSpPr/>
          <p:nvPr/>
        </p:nvSpPr>
        <p:spPr>
          <a:xfrm>
            <a:off x="2943225" y="42941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49" name="椭圆 103429"/>
          <p:cNvSpPr/>
          <p:nvPr/>
        </p:nvSpPr>
        <p:spPr>
          <a:xfrm>
            <a:off x="4203700" y="425767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50" name="直接连接符 103430"/>
          <p:cNvSpPr/>
          <p:nvPr/>
        </p:nvSpPr>
        <p:spPr>
          <a:xfrm flipH="1">
            <a:off x="3133725" y="3719513"/>
            <a:ext cx="506413" cy="5667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2951" name="直接连接符 103431"/>
          <p:cNvSpPr/>
          <p:nvPr/>
        </p:nvSpPr>
        <p:spPr>
          <a:xfrm>
            <a:off x="3865563" y="3708400"/>
            <a:ext cx="482600" cy="542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2952" name="矩形 103432"/>
          <p:cNvSpPr/>
          <p:nvPr/>
        </p:nvSpPr>
        <p:spPr>
          <a:xfrm>
            <a:off x="2957513" y="43068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53" name="矩形 103433"/>
          <p:cNvSpPr/>
          <p:nvPr/>
        </p:nvSpPr>
        <p:spPr>
          <a:xfrm>
            <a:off x="4208463" y="42719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9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54" name="椭圆 103434"/>
          <p:cNvSpPr/>
          <p:nvPr/>
        </p:nvSpPr>
        <p:spPr>
          <a:xfrm>
            <a:off x="2055813" y="245586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55" name="矩形 103435"/>
          <p:cNvSpPr/>
          <p:nvPr/>
        </p:nvSpPr>
        <p:spPr>
          <a:xfrm>
            <a:off x="2066925" y="24495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56" name="椭圆 103436"/>
          <p:cNvSpPr/>
          <p:nvPr/>
        </p:nvSpPr>
        <p:spPr>
          <a:xfrm>
            <a:off x="1443038" y="340042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57" name="椭圆 103437"/>
          <p:cNvSpPr/>
          <p:nvPr/>
        </p:nvSpPr>
        <p:spPr>
          <a:xfrm>
            <a:off x="2703513" y="33639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58" name="直接连接符 103438"/>
          <p:cNvSpPr/>
          <p:nvPr/>
        </p:nvSpPr>
        <p:spPr>
          <a:xfrm flipH="1">
            <a:off x="1633538" y="2825750"/>
            <a:ext cx="506412" cy="5667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2959" name="直接连接符 103439"/>
          <p:cNvSpPr/>
          <p:nvPr/>
        </p:nvSpPr>
        <p:spPr>
          <a:xfrm>
            <a:off x="2365375" y="2814638"/>
            <a:ext cx="482600" cy="542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2960" name="椭圆 103440"/>
          <p:cNvSpPr/>
          <p:nvPr/>
        </p:nvSpPr>
        <p:spPr>
          <a:xfrm>
            <a:off x="2092325" y="338455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61" name="直接连接符 103441"/>
          <p:cNvSpPr/>
          <p:nvPr/>
        </p:nvSpPr>
        <p:spPr>
          <a:xfrm>
            <a:off x="2276475" y="2844800"/>
            <a:ext cx="0" cy="5238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2962" name="矩形 103442"/>
          <p:cNvSpPr/>
          <p:nvPr/>
        </p:nvSpPr>
        <p:spPr>
          <a:xfrm>
            <a:off x="1457325" y="3413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6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63" name="矩形 103443"/>
          <p:cNvSpPr/>
          <p:nvPr/>
        </p:nvSpPr>
        <p:spPr>
          <a:xfrm>
            <a:off x="2098675" y="33988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7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64" name="矩形 103444"/>
          <p:cNvSpPr/>
          <p:nvPr/>
        </p:nvSpPr>
        <p:spPr>
          <a:xfrm>
            <a:off x="2708275" y="3378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8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65" name="直接连接符 103445"/>
          <p:cNvSpPr/>
          <p:nvPr/>
        </p:nvSpPr>
        <p:spPr>
          <a:xfrm flipH="1" flipV="1">
            <a:off x="2492375" y="2774950"/>
            <a:ext cx="1262063" cy="558800"/>
          </a:xfrm>
          <a:prstGeom prst="line">
            <a:avLst/>
          </a:prstGeom>
          <a:ln w="12700" cap="flat" cmpd="sng">
            <a:solidFill>
              <a:srgbClr val="CC3300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82966" name="椭圆 103446"/>
          <p:cNvSpPr/>
          <p:nvPr/>
        </p:nvSpPr>
        <p:spPr>
          <a:xfrm>
            <a:off x="7553325" y="23225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67" name="矩形 103447"/>
          <p:cNvSpPr/>
          <p:nvPr/>
        </p:nvSpPr>
        <p:spPr>
          <a:xfrm>
            <a:off x="7564438" y="23161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68" name="椭圆 103448"/>
          <p:cNvSpPr/>
          <p:nvPr/>
        </p:nvSpPr>
        <p:spPr>
          <a:xfrm>
            <a:off x="6940550" y="326707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69" name="椭圆 103449"/>
          <p:cNvSpPr/>
          <p:nvPr/>
        </p:nvSpPr>
        <p:spPr>
          <a:xfrm>
            <a:off x="8201025" y="323056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70" name="直接连接符 103450"/>
          <p:cNvSpPr/>
          <p:nvPr/>
        </p:nvSpPr>
        <p:spPr>
          <a:xfrm flipH="1">
            <a:off x="7131050" y="2692400"/>
            <a:ext cx="506413" cy="5667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2971" name="直接连接符 103451"/>
          <p:cNvSpPr/>
          <p:nvPr/>
        </p:nvSpPr>
        <p:spPr>
          <a:xfrm>
            <a:off x="7862888" y="2681288"/>
            <a:ext cx="482600" cy="542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2972" name="矩形 103452"/>
          <p:cNvSpPr/>
          <p:nvPr/>
        </p:nvSpPr>
        <p:spPr>
          <a:xfrm>
            <a:off x="6954838" y="32797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73" name="矩形 103453"/>
          <p:cNvSpPr/>
          <p:nvPr/>
        </p:nvSpPr>
        <p:spPr>
          <a:xfrm>
            <a:off x="8205788" y="32448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9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74" name="椭圆 103454"/>
          <p:cNvSpPr/>
          <p:nvPr/>
        </p:nvSpPr>
        <p:spPr>
          <a:xfrm>
            <a:off x="6172200" y="32861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75" name="矩形 103455"/>
          <p:cNvSpPr/>
          <p:nvPr/>
        </p:nvSpPr>
        <p:spPr>
          <a:xfrm>
            <a:off x="6183313" y="32797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76" name="椭圆 103456"/>
          <p:cNvSpPr/>
          <p:nvPr/>
        </p:nvSpPr>
        <p:spPr>
          <a:xfrm>
            <a:off x="5559425" y="42306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77" name="椭圆 103457"/>
          <p:cNvSpPr/>
          <p:nvPr/>
        </p:nvSpPr>
        <p:spPr>
          <a:xfrm>
            <a:off x="6819900" y="419417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78" name="直接连接符 103458"/>
          <p:cNvSpPr/>
          <p:nvPr/>
        </p:nvSpPr>
        <p:spPr>
          <a:xfrm flipH="1">
            <a:off x="5749925" y="3656013"/>
            <a:ext cx="506413" cy="5667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2979" name="直接连接符 103459"/>
          <p:cNvSpPr/>
          <p:nvPr/>
        </p:nvSpPr>
        <p:spPr>
          <a:xfrm>
            <a:off x="6481763" y="3644900"/>
            <a:ext cx="482600" cy="542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2980" name="椭圆 103460"/>
          <p:cNvSpPr/>
          <p:nvPr/>
        </p:nvSpPr>
        <p:spPr>
          <a:xfrm>
            <a:off x="6208713" y="42148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81" name="直接连接符 103461"/>
          <p:cNvSpPr/>
          <p:nvPr/>
        </p:nvSpPr>
        <p:spPr>
          <a:xfrm>
            <a:off x="6392863" y="3675063"/>
            <a:ext cx="0" cy="5238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</p:sp>
      <p:sp>
        <p:nvSpPr>
          <p:cNvPr id="82982" name="矩形 103462"/>
          <p:cNvSpPr/>
          <p:nvPr/>
        </p:nvSpPr>
        <p:spPr>
          <a:xfrm>
            <a:off x="5573713" y="42433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6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83" name="矩形 103463"/>
          <p:cNvSpPr/>
          <p:nvPr/>
        </p:nvSpPr>
        <p:spPr>
          <a:xfrm>
            <a:off x="6215063" y="42291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7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84" name="矩形 103464"/>
          <p:cNvSpPr/>
          <p:nvPr/>
        </p:nvSpPr>
        <p:spPr>
          <a:xfrm>
            <a:off x="6824663" y="42084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8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85" name="直接连接符 103465"/>
          <p:cNvSpPr/>
          <p:nvPr/>
        </p:nvSpPr>
        <p:spPr>
          <a:xfrm flipV="1">
            <a:off x="6370638" y="2619375"/>
            <a:ext cx="1146175" cy="650875"/>
          </a:xfrm>
          <a:prstGeom prst="line">
            <a:avLst/>
          </a:prstGeom>
          <a:ln w="12700" cap="flat" cmpd="sng">
            <a:solidFill>
              <a:srgbClr val="CC3300"/>
            </a:solidFill>
            <a:prstDash val="sysDot"/>
            <a:round/>
            <a:headEnd type="none" w="sm" len="sm"/>
            <a:tailEnd type="stealth" w="med" len="lg"/>
          </a:ln>
        </p:spPr>
      </p:sp>
      <p:sp>
        <p:nvSpPr>
          <p:cNvPr id="82986" name="矩形 103466"/>
          <p:cNvSpPr/>
          <p:nvPr/>
        </p:nvSpPr>
        <p:spPr>
          <a:xfrm>
            <a:off x="2281238" y="5354638"/>
            <a:ext cx="489743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Possible representation for S</a:t>
            </a:r>
            <a:r>
              <a:rPr lang="en-US" altLang="zh-TW" sz="16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2400" i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union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S</a:t>
            </a:r>
            <a:r>
              <a:rPr lang="en-US" altLang="zh-TW" sz="16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16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87" name="文本框 103467"/>
          <p:cNvSpPr txBox="1"/>
          <p:nvPr/>
        </p:nvSpPr>
        <p:spPr>
          <a:xfrm>
            <a:off x="2684463" y="1641475"/>
            <a:ext cx="50212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400" err="1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Make one of trees a subtree 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of the other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2988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82989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83969" name="组合 20553"/>
          <p:cNvGrpSpPr/>
          <p:nvPr/>
        </p:nvGrpSpPr>
        <p:grpSpPr>
          <a:xfrm>
            <a:off x="5057775" y="987425"/>
            <a:ext cx="2057400" cy="1327150"/>
            <a:chOff x="3186" y="622"/>
            <a:chExt cx="1296" cy="836"/>
          </a:xfrm>
        </p:grpSpPr>
        <p:sp>
          <p:nvSpPr>
            <p:cNvPr id="83970" name="椭圆 20481"/>
            <p:cNvSpPr/>
            <p:nvPr/>
          </p:nvSpPr>
          <p:spPr>
            <a:xfrm>
              <a:off x="3656" y="622"/>
              <a:ext cx="311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0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83971" name="椭圆 20540"/>
            <p:cNvSpPr/>
            <p:nvPr/>
          </p:nvSpPr>
          <p:spPr>
            <a:xfrm>
              <a:off x="3186" y="1140"/>
              <a:ext cx="311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6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83972" name="椭圆 20541"/>
            <p:cNvSpPr/>
            <p:nvPr/>
          </p:nvSpPr>
          <p:spPr>
            <a:xfrm>
              <a:off x="3674" y="1140"/>
              <a:ext cx="311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7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83973" name="椭圆 20542"/>
            <p:cNvSpPr/>
            <p:nvPr/>
          </p:nvSpPr>
          <p:spPr>
            <a:xfrm>
              <a:off x="4171" y="1147"/>
              <a:ext cx="311" cy="3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TW" sz="2400" b="1">
                  <a:solidFill>
                    <a:schemeClr val="tx1"/>
                  </a:solidFill>
                  <a:latin typeface="Times New Roman" panose="02020603050405020304" charset="0"/>
                  <a:ea typeface="PMingLiU" charset="-120"/>
                </a:rPr>
                <a:t>8</a:t>
              </a:r>
              <a:endPara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endParaRPr>
            </a:p>
          </p:txBody>
        </p:sp>
        <p:sp>
          <p:nvSpPr>
            <p:cNvPr id="83974" name="直接连接符 20543"/>
            <p:cNvSpPr/>
            <p:nvPr/>
          </p:nvSpPr>
          <p:spPr>
            <a:xfrm flipV="1">
              <a:off x="3835" y="967"/>
              <a:ext cx="0" cy="17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3975" name="直接连接符 20544"/>
            <p:cNvSpPr/>
            <p:nvPr/>
          </p:nvSpPr>
          <p:spPr>
            <a:xfrm flipV="1">
              <a:off x="3457" y="911"/>
              <a:ext cx="244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3976" name="直接连接符 20545"/>
            <p:cNvSpPr/>
            <p:nvPr/>
          </p:nvSpPr>
          <p:spPr>
            <a:xfrm flipH="1" flipV="1">
              <a:off x="3912" y="933"/>
              <a:ext cx="278" cy="2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83977" name="椭圆 20555"/>
          <p:cNvSpPr/>
          <p:nvPr/>
        </p:nvSpPr>
        <p:spPr>
          <a:xfrm>
            <a:off x="5938838" y="2657475"/>
            <a:ext cx="493712" cy="493713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3978" name="椭圆 20556"/>
          <p:cNvSpPr/>
          <p:nvPr/>
        </p:nvSpPr>
        <p:spPr>
          <a:xfrm>
            <a:off x="5192713" y="3479800"/>
            <a:ext cx="493712" cy="493713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3979" name="椭圆 20558"/>
          <p:cNvSpPr/>
          <p:nvPr/>
        </p:nvSpPr>
        <p:spPr>
          <a:xfrm>
            <a:off x="6756400" y="3490913"/>
            <a:ext cx="493713" cy="493712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9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3980" name="直接连接符 20560"/>
          <p:cNvSpPr/>
          <p:nvPr/>
        </p:nvSpPr>
        <p:spPr>
          <a:xfrm flipV="1">
            <a:off x="5622925" y="3116263"/>
            <a:ext cx="387350" cy="387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3981" name="直接连接符 20561"/>
          <p:cNvSpPr/>
          <p:nvPr/>
        </p:nvSpPr>
        <p:spPr>
          <a:xfrm flipH="1" flipV="1">
            <a:off x="6345238" y="3151188"/>
            <a:ext cx="441325" cy="3889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3982" name="椭圆 20563"/>
          <p:cNvSpPr/>
          <p:nvPr/>
        </p:nvSpPr>
        <p:spPr>
          <a:xfrm>
            <a:off x="6019800" y="4344988"/>
            <a:ext cx="493713" cy="493712"/>
          </a:xfrm>
          <a:prstGeom prst="ellipse">
            <a:avLst/>
          </a:prstGeom>
          <a:solidFill>
            <a:srgbClr val="0099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3983" name="椭圆 20564"/>
          <p:cNvSpPr/>
          <p:nvPr/>
        </p:nvSpPr>
        <p:spPr>
          <a:xfrm>
            <a:off x="5273675" y="5167313"/>
            <a:ext cx="493713" cy="493712"/>
          </a:xfrm>
          <a:prstGeom prst="ellipse">
            <a:avLst/>
          </a:prstGeom>
          <a:solidFill>
            <a:srgbClr val="0099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3984" name="椭圆 20566"/>
          <p:cNvSpPr/>
          <p:nvPr/>
        </p:nvSpPr>
        <p:spPr>
          <a:xfrm>
            <a:off x="6837363" y="5178425"/>
            <a:ext cx="493712" cy="493713"/>
          </a:xfrm>
          <a:prstGeom prst="ellipse">
            <a:avLst/>
          </a:prstGeom>
          <a:solidFill>
            <a:srgbClr val="0099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3985" name="直接连接符 20568"/>
          <p:cNvSpPr/>
          <p:nvPr/>
        </p:nvSpPr>
        <p:spPr>
          <a:xfrm flipV="1">
            <a:off x="5703888" y="4803775"/>
            <a:ext cx="387350" cy="387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3986" name="直接连接符 20569"/>
          <p:cNvSpPr/>
          <p:nvPr/>
        </p:nvSpPr>
        <p:spPr>
          <a:xfrm flipH="1" flipV="1">
            <a:off x="6426200" y="4838700"/>
            <a:ext cx="441325" cy="3889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3987" name="对象 20571"/>
          <p:cNvGraphicFramePr/>
          <p:nvPr/>
        </p:nvGraphicFramePr>
        <p:xfrm>
          <a:off x="1428750" y="1323975"/>
          <a:ext cx="2398713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392680" imgH="3307080" progId="Word.Document.8">
                  <p:embed/>
                </p:oleObj>
              </mc:Choice>
              <mc:Fallback>
                <p:oleObj name="" r:id="rId1" imgW="2392680" imgH="330708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0" y="1323975"/>
                        <a:ext cx="2398713" cy="305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8" name="直接连接符 20572"/>
          <p:cNvSpPr/>
          <p:nvPr/>
        </p:nvSpPr>
        <p:spPr>
          <a:xfrm>
            <a:off x="3279775" y="2947988"/>
            <a:ext cx="2559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83989" name="直接连接符 20573"/>
          <p:cNvSpPr/>
          <p:nvPr/>
        </p:nvSpPr>
        <p:spPr>
          <a:xfrm>
            <a:off x="3333750" y="3651250"/>
            <a:ext cx="2540000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83990" name="直接连接符 20574"/>
          <p:cNvSpPr/>
          <p:nvPr/>
        </p:nvSpPr>
        <p:spPr>
          <a:xfrm flipV="1">
            <a:off x="3351213" y="1252538"/>
            <a:ext cx="2346325" cy="11112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83991" name="文本框 20575"/>
          <p:cNvSpPr txBox="1"/>
          <p:nvPr/>
        </p:nvSpPr>
        <p:spPr>
          <a:xfrm>
            <a:off x="136525" y="47625"/>
            <a:ext cx="7088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*Figure 5.41:</a:t>
            </a:r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Data Representation of S</a:t>
            </a:r>
            <a:r>
              <a:rPr lang="en-US" altLang="zh-TW" sz="2400" baseline="-250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S</a:t>
            </a:r>
            <a:r>
              <a:rPr lang="en-US" altLang="zh-TW" sz="2400" baseline="-250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and S</a:t>
            </a:r>
            <a:r>
              <a:rPr lang="en-US" altLang="zh-TW" sz="2400" baseline="-250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</a:t>
            </a:r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(p.240)</a:t>
            </a:r>
            <a:endParaRPr lang="en-US" altLang="zh-TW" sz="2400" b="1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矩形 39938"/>
          <p:cNvSpPr/>
          <p:nvPr/>
        </p:nvSpPr>
        <p:spPr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Binary Trees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1266" name="矩形 39939"/>
          <p:cNvSpPr/>
          <p:nvPr/>
        </p:nvSpPr>
        <p:spPr>
          <a:xfrm>
            <a:off x="895350" y="1943100"/>
            <a:ext cx="82486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 binary tree is a finite set of nodes that is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either empty or consists of a root and two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disjoint binary trees called </a:t>
            </a:r>
            <a:r>
              <a:rPr lang="en-US" altLang="zh-TW" sz="32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left subtree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b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and </a:t>
            </a:r>
            <a:r>
              <a:rPr lang="en-US" altLang="zh-TW" sz="3200" i="1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right subtree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Any tree can be transformed into binary tree.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Monotype Sorts" pitchFamily="2" charset="2"/>
              <a:buChar char="–"/>
            </a:pPr>
            <a:r>
              <a:rPr lang="en-US" altLang="zh-TW" sz="2800" u="none" baseline="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by left child-right sibling representation</a:t>
            </a:r>
            <a:endParaRPr lang="en-US" altLang="zh-TW" sz="2800" u="none" baseline="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The left subtree and the right subtree</a:t>
            </a:r>
            <a:r>
              <a:rPr lang="en-US" altLang="zh-TW" sz="32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are distinguished.</a:t>
            </a:r>
            <a:endParaRPr lang="en-US" altLang="zh-TW" sz="32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1267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11268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矩形 104449"/>
          <p:cNvSpPr/>
          <p:nvPr/>
        </p:nvSpPr>
        <p:spPr>
          <a:xfrm>
            <a:off x="1257300" y="3048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Array Representation for Set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4994" name="矩形 104450"/>
          <p:cNvSpPr/>
          <p:nvPr/>
        </p:nvSpPr>
        <p:spPr>
          <a:xfrm>
            <a:off x="1257300" y="2719388"/>
            <a:ext cx="9163050" cy="32035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int find1(int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i)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for (; parent[i]&gt;=0; i=parent[i]);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return i;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void union1(int i, int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j)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parent[i]= j;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graphicFrame>
        <p:nvGraphicFramePr>
          <p:cNvPr id="84995" name="对象 104451"/>
          <p:cNvGraphicFramePr/>
          <p:nvPr/>
        </p:nvGraphicFramePr>
        <p:xfrm>
          <a:off x="1341438" y="1457325"/>
          <a:ext cx="7643812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6900545" imgH="1405255" progId="Word.Document.6">
                  <p:embed/>
                </p:oleObj>
              </mc:Choice>
              <mc:Fallback>
                <p:oleObj name="" r:id="rId1" imgW="6900545" imgH="1405255" progId="Word.Document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1438" y="1457325"/>
                        <a:ext cx="7643812" cy="1430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84997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6017" name="椭圆 21505"/>
          <p:cNvSpPr/>
          <p:nvPr/>
        </p:nvSpPr>
        <p:spPr>
          <a:xfrm>
            <a:off x="4127500" y="1568450"/>
            <a:ext cx="600075" cy="635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n-1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6018" name="椭圆 21507"/>
          <p:cNvSpPr/>
          <p:nvPr/>
        </p:nvSpPr>
        <p:spPr>
          <a:xfrm>
            <a:off x="4121150" y="2744788"/>
            <a:ext cx="600075" cy="635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n-2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6019" name="椭圆 21508"/>
          <p:cNvSpPr/>
          <p:nvPr/>
        </p:nvSpPr>
        <p:spPr>
          <a:xfrm>
            <a:off x="4140200" y="5038725"/>
            <a:ext cx="600075" cy="635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0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6020" name="直接连接符 21509"/>
          <p:cNvSpPr/>
          <p:nvPr/>
        </p:nvSpPr>
        <p:spPr>
          <a:xfrm flipV="1">
            <a:off x="4427538" y="2205038"/>
            <a:ext cx="0" cy="5461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021" name="直接连接符 21510"/>
          <p:cNvSpPr/>
          <p:nvPr/>
        </p:nvSpPr>
        <p:spPr>
          <a:xfrm flipV="1">
            <a:off x="4427538" y="3403600"/>
            <a:ext cx="0" cy="40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022" name="直接连接符 21511"/>
          <p:cNvSpPr/>
          <p:nvPr/>
        </p:nvSpPr>
        <p:spPr>
          <a:xfrm flipV="1">
            <a:off x="4445000" y="4532313"/>
            <a:ext cx="0" cy="512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023" name="文本框 21512"/>
          <p:cNvSpPr txBox="1"/>
          <p:nvPr/>
        </p:nvSpPr>
        <p:spPr>
          <a:xfrm>
            <a:off x="4318000" y="3759200"/>
            <a:ext cx="277813" cy="8255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16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Wingdings" panose="05000000000000000000" pitchFamily="2" charset="2"/>
              </a:rPr>
              <a:t>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charset="0"/>
              <a:ea typeface="PMingLiU" charset="-120"/>
              <a:sym typeface="Wingdings" panose="05000000000000000000" pitchFamily="2" charset="2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Wingdings" panose="05000000000000000000" pitchFamily="2" charset="2"/>
              </a:rPr>
              <a:t>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charset="0"/>
              <a:ea typeface="PMingLiU" charset="-120"/>
              <a:sym typeface="Wingdings" panose="05000000000000000000" pitchFamily="2" charset="2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Times New Roman" panose="02020603050405020304" charset="0"/>
                <a:ea typeface="PMingLiU" charset="-120"/>
                <a:sym typeface="Wingdings" panose="05000000000000000000" pitchFamily="2" charset="2"/>
              </a:rPr>
              <a:t>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6024" name="文本框 21513"/>
          <p:cNvSpPr txBox="1"/>
          <p:nvPr/>
        </p:nvSpPr>
        <p:spPr>
          <a:xfrm>
            <a:off x="173038" y="295275"/>
            <a:ext cx="47926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*Figure 5.43:</a:t>
            </a:r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Degenerate tree (p.242)</a:t>
            </a:r>
            <a:endParaRPr lang="en-US" altLang="zh-TW" sz="2400" b="1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6025" name="文本框 21514"/>
          <p:cNvSpPr txBox="1"/>
          <p:nvPr/>
        </p:nvSpPr>
        <p:spPr>
          <a:xfrm>
            <a:off x="536575" y="1622425"/>
            <a:ext cx="2103438" cy="191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union operation</a:t>
            </a:r>
            <a:endParaRPr lang="en-US" altLang="zh-TW" sz="2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O(n)    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n-1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find operation</a:t>
            </a:r>
            <a:endParaRPr lang="en-US" altLang="zh-TW" sz="2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O(n</a:t>
            </a:r>
            <a:r>
              <a:rPr lang="en-US" altLang="zh-TW" sz="2400" baseline="300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)  </a:t>
            </a:r>
            <a:endParaRPr lang="en-US" altLang="zh-TW" sz="2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graphicFrame>
        <p:nvGraphicFramePr>
          <p:cNvPr id="86026" name="对象 21515"/>
          <p:cNvGraphicFramePr/>
          <p:nvPr/>
        </p:nvGraphicFramePr>
        <p:xfrm>
          <a:off x="1511300" y="3149600"/>
          <a:ext cx="5207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20700" imgH="862965" progId="Equation.2">
                  <p:embed/>
                </p:oleObj>
              </mc:Choice>
              <mc:Fallback>
                <p:oleObj name="" r:id="rId1" imgW="520700" imgH="862965" progId="Equation.2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1300" y="3149600"/>
                        <a:ext cx="520700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文本框 21516"/>
          <p:cNvSpPr txBox="1"/>
          <p:nvPr/>
        </p:nvSpPr>
        <p:spPr>
          <a:xfrm>
            <a:off x="5756275" y="1622425"/>
            <a:ext cx="2892425" cy="22828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union(0,1), find(0)</a:t>
            </a:r>
            <a:endParaRPr lang="en-US" altLang="zh-TW" sz="2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union(1,2), find(0)</a:t>
            </a:r>
            <a:endParaRPr lang="en-US" altLang="zh-TW" sz="2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.</a:t>
            </a:r>
            <a:endParaRPr lang="en-US" altLang="zh-TW" sz="2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.</a:t>
            </a:r>
            <a:endParaRPr lang="en-US" altLang="zh-TW" sz="2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.</a:t>
            </a:r>
            <a:endParaRPr lang="en-US" altLang="zh-TW" sz="2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union(n-2,n-1),find(0)</a:t>
            </a:r>
            <a:endParaRPr lang="en-US" altLang="zh-TW" sz="2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6028" name="文本框 21517"/>
          <p:cNvSpPr txBox="1"/>
          <p:nvPr/>
        </p:nvSpPr>
        <p:spPr>
          <a:xfrm>
            <a:off x="3409950" y="5908675"/>
            <a:ext cx="20335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degenerate tree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7041" name="文本框 22529"/>
          <p:cNvSpPr txBox="1"/>
          <p:nvPr/>
        </p:nvSpPr>
        <p:spPr>
          <a:xfrm>
            <a:off x="277813" y="312738"/>
            <a:ext cx="7626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*Figure 5.44:</a:t>
            </a:r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Trees obtained using the weighting rule(p.243)</a:t>
            </a:r>
            <a:endParaRPr lang="en-US" altLang="zh-TW" sz="2400" b="1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pic>
        <p:nvPicPr>
          <p:cNvPr id="87042" name="图片 22531" descr="C:\WINDOWS\TEMP\twu6123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7300"/>
            <a:ext cx="8513763" cy="516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3" name="文本框 22532"/>
          <p:cNvSpPr txBox="1"/>
          <p:nvPr/>
        </p:nvSpPr>
        <p:spPr>
          <a:xfrm>
            <a:off x="0" y="898525"/>
            <a:ext cx="9250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weighting rule for union(i,j): 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if # of nodes in i &lt; # in j then j the parent of i</a:t>
            </a:r>
            <a:endParaRPr lang="en-US" altLang="zh-TW" sz="2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矩形 105473"/>
          <p:cNvSpPr/>
          <p:nvPr/>
        </p:nvSpPr>
        <p:spPr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Modified Union Operation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8066" name="矩形 105474"/>
          <p:cNvSpPr/>
          <p:nvPr/>
        </p:nvSpPr>
        <p:spPr>
          <a:xfrm>
            <a:off x="1028700" y="89535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void union2(int i, int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j)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int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temp = parent[i]+parent[j];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if (parent[i]&gt;parent[j]) 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parent[i]=j;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parent[j]=temp;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else 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parent[j]=i;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parent[i]=temp;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88067" name="矩形 105475"/>
          <p:cNvSpPr/>
          <p:nvPr/>
        </p:nvSpPr>
        <p:spPr>
          <a:xfrm>
            <a:off x="4506913" y="4643438"/>
            <a:ext cx="4389437" cy="15652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If the number of nodes in tree i is 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less than the number in tree j, then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make j the parent of i; otherwise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make i the parent of j.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8068" name="文本框 105476"/>
          <p:cNvSpPr txBox="1"/>
          <p:nvPr/>
        </p:nvSpPr>
        <p:spPr>
          <a:xfrm>
            <a:off x="1927225" y="1165225"/>
            <a:ext cx="39798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Keep a count in the root of tree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8069" name="文本框 105477"/>
          <p:cNvSpPr txBox="1"/>
          <p:nvPr/>
        </p:nvSpPr>
        <p:spPr>
          <a:xfrm>
            <a:off x="6003925" y="2384425"/>
            <a:ext cx="2384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i has fewer nodes.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8070" name="文本框 105478"/>
          <p:cNvSpPr txBox="1"/>
          <p:nvPr/>
        </p:nvSpPr>
        <p:spPr>
          <a:xfrm>
            <a:off x="3317875" y="3470275"/>
            <a:ext cx="2308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j has fewer nodes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88071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88072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9089" name="文本框 25603"/>
          <p:cNvSpPr txBox="1"/>
          <p:nvPr/>
        </p:nvSpPr>
        <p:spPr>
          <a:xfrm>
            <a:off x="1519238" y="492125"/>
            <a:ext cx="68500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Figure 5.45:</a:t>
            </a:r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Trees achieving worst case bound (p.245)</a:t>
            </a:r>
            <a:endParaRPr lang="en-US" altLang="zh-TW" sz="2400" b="1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pic>
        <p:nvPicPr>
          <p:cNvPr id="89090" name="图片 25606" descr="C:\WINDOWS\TEMP\twu32A4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903288"/>
            <a:ext cx="8305800" cy="5688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091" name="文本框 25607"/>
          <p:cNvSpPr txBox="1"/>
          <p:nvPr/>
        </p:nvSpPr>
        <p:spPr>
          <a:xfrm>
            <a:off x="6280150" y="6264275"/>
            <a:ext cx="1462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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 log</a:t>
            </a:r>
            <a:r>
              <a:rPr lang="en-US" altLang="zh-TW" sz="2400" baseline="-250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2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8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  <a:sym typeface="Symbol" panose="05050102010706020507" pitchFamily="18" charset="2"/>
              </a:rPr>
              <a:t>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+1</a:t>
            </a:r>
            <a:endParaRPr lang="en-US" altLang="zh-TW" sz="24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矩形 106497"/>
          <p:cNvSpPr/>
          <p:nvPr/>
        </p:nvSpPr>
        <p:spPr>
          <a:xfrm>
            <a:off x="685800" y="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Modified </a:t>
            </a:r>
            <a:r>
              <a:rPr lang="en-US" altLang="zh-TW" sz="4400" i="1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Find</a:t>
            </a:r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(</a:t>
            </a:r>
            <a:r>
              <a:rPr lang="en-US" altLang="zh-TW" sz="4400" i="1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i</a:t>
            </a:r>
            <a:r>
              <a:rPr lang="en-US" altLang="zh-TW" sz="4400">
                <a:solidFill>
                  <a:schemeClr val="tx2"/>
                </a:solidFill>
                <a:latin typeface="Times New Roman" panose="02020603050405020304" charset="0"/>
                <a:ea typeface="PMingLiU" charset="-120"/>
              </a:rPr>
              <a:t>) Operation</a:t>
            </a:r>
            <a:endParaRPr lang="en-US" altLang="zh-TW" sz="4400">
              <a:solidFill>
                <a:schemeClr val="tx2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0114" name="矩形 106498"/>
          <p:cNvSpPr/>
          <p:nvPr/>
        </p:nvSpPr>
        <p:spPr>
          <a:xfrm>
            <a:off x="876300" y="1123950"/>
            <a:ext cx="91630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int find2(int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i)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{</a:t>
            </a:r>
            <a:endParaRPr lang="en-US" altLang="zh-TW" sz="2800" b="1" err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 err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int</a:t>
            </a: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root, trail, lead;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for (root=i; parent[root]&gt;=0; </a:t>
            </a:r>
            <a:b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</a:b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         root=parent[root]);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for (trail=i; trail!=root; </a:t>
            </a:r>
            <a:b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</a:b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         trail=lead) {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lead = parent[trail];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    parent[trail]= root;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    return root: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anose="02070309020205020404" pitchFamily="49" charset="0"/>
                <a:ea typeface="PMingLiU" charset="-120"/>
              </a:rPr>
              <a:t>}</a:t>
            </a:r>
            <a:endParaRPr lang="en-US" altLang="zh-TW" sz="2800" b="1">
              <a:solidFill>
                <a:schemeClr val="tx1"/>
              </a:solidFill>
              <a:latin typeface="Courier New" panose="02070309020205020404" pitchFamily="49" charset="0"/>
              <a:ea typeface="PMingLiU" charset="-120"/>
            </a:endParaRPr>
          </a:p>
        </p:txBody>
      </p:sp>
      <p:sp>
        <p:nvSpPr>
          <p:cNvPr id="90115" name="矩形 106499"/>
          <p:cNvSpPr/>
          <p:nvPr/>
        </p:nvSpPr>
        <p:spPr>
          <a:xfrm>
            <a:off x="4821238" y="4881563"/>
            <a:ext cx="3990975" cy="12001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If j is a node on the path from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 to its root then make j a child 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of the root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0116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90117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椭圆 107521"/>
          <p:cNvSpPr/>
          <p:nvPr/>
        </p:nvSpPr>
        <p:spPr>
          <a:xfrm>
            <a:off x="2133600" y="64770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38" name="文本框 107522"/>
          <p:cNvSpPr txBox="1"/>
          <p:nvPr/>
        </p:nvSpPr>
        <p:spPr>
          <a:xfrm>
            <a:off x="2200275" y="5619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0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39" name="椭圆 107523"/>
          <p:cNvSpPr/>
          <p:nvPr/>
        </p:nvSpPr>
        <p:spPr>
          <a:xfrm>
            <a:off x="1390650" y="154305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40" name="文本框 107524"/>
          <p:cNvSpPr txBox="1"/>
          <p:nvPr/>
        </p:nvSpPr>
        <p:spPr>
          <a:xfrm>
            <a:off x="1455738" y="14573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41" name="椭圆 107525"/>
          <p:cNvSpPr/>
          <p:nvPr/>
        </p:nvSpPr>
        <p:spPr>
          <a:xfrm>
            <a:off x="2247900" y="160020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42" name="文本框 107526"/>
          <p:cNvSpPr txBox="1"/>
          <p:nvPr/>
        </p:nvSpPr>
        <p:spPr>
          <a:xfrm>
            <a:off x="2314575" y="15144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43" name="椭圆 107527"/>
          <p:cNvSpPr/>
          <p:nvPr/>
        </p:nvSpPr>
        <p:spPr>
          <a:xfrm>
            <a:off x="3371850" y="158115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44" name="文本框 107528"/>
          <p:cNvSpPr txBox="1"/>
          <p:nvPr/>
        </p:nvSpPr>
        <p:spPr>
          <a:xfrm>
            <a:off x="3438525" y="14954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45" name="椭圆 107529"/>
          <p:cNvSpPr/>
          <p:nvPr/>
        </p:nvSpPr>
        <p:spPr>
          <a:xfrm>
            <a:off x="2266950" y="259080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46" name="文本框 107530"/>
          <p:cNvSpPr txBox="1"/>
          <p:nvPr/>
        </p:nvSpPr>
        <p:spPr>
          <a:xfrm>
            <a:off x="2333625" y="25050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47" name="椭圆 107531"/>
          <p:cNvSpPr/>
          <p:nvPr/>
        </p:nvSpPr>
        <p:spPr>
          <a:xfrm>
            <a:off x="3067050" y="260985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48" name="文本框 107532"/>
          <p:cNvSpPr txBox="1"/>
          <p:nvPr/>
        </p:nvSpPr>
        <p:spPr>
          <a:xfrm>
            <a:off x="3133725" y="25241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49" name="椭圆 107533"/>
          <p:cNvSpPr/>
          <p:nvPr/>
        </p:nvSpPr>
        <p:spPr>
          <a:xfrm>
            <a:off x="3981450" y="259080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50" name="文本框 107534"/>
          <p:cNvSpPr txBox="1"/>
          <p:nvPr/>
        </p:nvSpPr>
        <p:spPr>
          <a:xfrm>
            <a:off x="4048125" y="25050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6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51" name="椭圆 107535"/>
          <p:cNvSpPr/>
          <p:nvPr/>
        </p:nvSpPr>
        <p:spPr>
          <a:xfrm>
            <a:off x="4000500" y="361950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52" name="文本框 107536"/>
          <p:cNvSpPr txBox="1"/>
          <p:nvPr/>
        </p:nvSpPr>
        <p:spPr>
          <a:xfrm>
            <a:off x="4067175" y="35337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7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53" name="直接连接符 107537"/>
          <p:cNvSpPr/>
          <p:nvPr/>
        </p:nvSpPr>
        <p:spPr>
          <a:xfrm flipV="1">
            <a:off x="4229100" y="2990850"/>
            <a:ext cx="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54" name="直接连接符 107538"/>
          <p:cNvSpPr/>
          <p:nvPr/>
        </p:nvSpPr>
        <p:spPr>
          <a:xfrm flipV="1">
            <a:off x="3295650" y="2000250"/>
            <a:ext cx="3429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55" name="直接连接符 107539"/>
          <p:cNvSpPr/>
          <p:nvPr/>
        </p:nvSpPr>
        <p:spPr>
          <a:xfrm flipH="1" flipV="1">
            <a:off x="3714750" y="1981200"/>
            <a:ext cx="4572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56" name="直接连接符 107540"/>
          <p:cNvSpPr/>
          <p:nvPr/>
        </p:nvSpPr>
        <p:spPr>
          <a:xfrm flipV="1">
            <a:off x="2495550" y="1943100"/>
            <a:ext cx="0" cy="666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57" name="直接连接符 107541"/>
          <p:cNvSpPr/>
          <p:nvPr/>
        </p:nvSpPr>
        <p:spPr>
          <a:xfrm flipV="1">
            <a:off x="1638300" y="1104900"/>
            <a:ext cx="7048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58" name="直接连接符 107542"/>
          <p:cNvSpPr/>
          <p:nvPr/>
        </p:nvSpPr>
        <p:spPr>
          <a:xfrm flipV="1">
            <a:off x="2476500" y="102870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59" name="直接连接符 107543"/>
          <p:cNvSpPr/>
          <p:nvPr/>
        </p:nvSpPr>
        <p:spPr>
          <a:xfrm flipH="1" flipV="1">
            <a:off x="2590800" y="990600"/>
            <a:ext cx="1009650" cy="590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60" name="椭圆 107544"/>
          <p:cNvSpPr/>
          <p:nvPr/>
        </p:nvSpPr>
        <p:spPr>
          <a:xfrm>
            <a:off x="5657850" y="60960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61" name="文本框 107545"/>
          <p:cNvSpPr txBox="1"/>
          <p:nvPr/>
        </p:nvSpPr>
        <p:spPr>
          <a:xfrm>
            <a:off x="5724525" y="5238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0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62" name="椭圆 107546"/>
          <p:cNvSpPr/>
          <p:nvPr/>
        </p:nvSpPr>
        <p:spPr>
          <a:xfrm>
            <a:off x="4914900" y="150495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63" name="文本框 107547"/>
          <p:cNvSpPr txBox="1"/>
          <p:nvPr/>
        </p:nvSpPr>
        <p:spPr>
          <a:xfrm>
            <a:off x="4979988" y="14192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1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64" name="椭圆 107548"/>
          <p:cNvSpPr/>
          <p:nvPr/>
        </p:nvSpPr>
        <p:spPr>
          <a:xfrm>
            <a:off x="5772150" y="156210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65" name="文本框 107549"/>
          <p:cNvSpPr txBox="1"/>
          <p:nvPr/>
        </p:nvSpPr>
        <p:spPr>
          <a:xfrm>
            <a:off x="5838825" y="14763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2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66" name="椭圆 107550"/>
          <p:cNvSpPr/>
          <p:nvPr/>
        </p:nvSpPr>
        <p:spPr>
          <a:xfrm>
            <a:off x="6896100" y="154305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67" name="文本框 107551"/>
          <p:cNvSpPr txBox="1"/>
          <p:nvPr/>
        </p:nvSpPr>
        <p:spPr>
          <a:xfrm>
            <a:off x="6962775" y="14573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4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68" name="椭圆 107552"/>
          <p:cNvSpPr/>
          <p:nvPr/>
        </p:nvSpPr>
        <p:spPr>
          <a:xfrm>
            <a:off x="5791200" y="255270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69" name="文本框 107553"/>
          <p:cNvSpPr txBox="1"/>
          <p:nvPr/>
        </p:nvSpPr>
        <p:spPr>
          <a:xfrm>
            <a:off x="5857875" y="24669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3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70" name="椭圆 107554"/>
          <p:cNvSpPr/>
          <p:nvPr/>
        </p:nvSpPr>
        <p:spPr>
          <a:xfrm>
            <a:off x="6934200" y="260985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71" name="文本框 107555"/>
          <p:cNvSpPr txBox="1"/>
          <p:nvPr/>
        </p:nvSpPr>
        <p:spPr>
          <a:xfrm>
            <a:off x="7000875" y="25241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5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72" name="椭圆 107556"/>
          <p:cNvSpPr/>
          <p:nvPr/>
        </p:nvSpPr>
        <p:spPr>
          <a:xfrm>
            <a:off x="7715250" y="148590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73" name="文本框 107557"/>
          <p:cNvSpPr txBox="1"/>
          <p:nvPr/>
        </p:nvSpPr>
        <p:spPr>
          <a:xfrm>
            <a:off x="7781925" y="14001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6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74" name="直接连接符 107560"/>
          <p:cNvSpPr/>
          <p:nvPr/>
        </p:nvSpPr>
        <p:spPr>
          <a:xfrm flipV="1">
            <a:off x="6019800" y="1905000"/>
            <a:ext cx="0" cy="666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75" name="直接连接符 107561"/>
          <p:cNvSpPr/>
          <p:nvPr/>
        </p:nvSpPr>
        <p:spPr>
          <a:xfrm flipV="1">
            <a:off x="5162550" y="1066800"/>
            <a:ext cx="7048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76" name="直接连接符 107562"/>
          <p:cNvSpPr/>
          <p:nvPr/>
        </p:nvSpPr>
        <p:spPr>
          <a:xfrm flipV="1">
            <a:off x="6000750" y="99060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77" name="直接连接符 107563"/>
          <p:cNvSpPr/>
          <p:nvPr/>
        </p:nvSpPr>
        <p:spPr>
          <a:xfrm flipH="1" flipV="1">
            <a:off x="6115050" y="952500"/>
            <a:ext cx="1009650" cy="590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78" name="直接连接符 107564"/>
          <p:cNvSpPr/>
          <p:nvPr/>
        </p:nvSpPr>
        <p:spPr>
          <a:xfrm flipV="1">
            <a:off x="7162800" y="200025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79" name="椭圆 107565"/>
          <p:cNvSpPr/>
          <p:nvPr/>
        </p:nvSpPr>
        <p:spPr>
          <a:xfrm>
            <a:off x="8439150" y="1485900"/>
            <a:ext cx="476250" cy="4381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80" name="文本框 107566"/>
          <p:cNvSpPr txBox="1"/>
          <p:nvPr/>
        </p:nvSpPr>
        <p:spPr>
          <a:xfrm>
            <a:off x="8505825" y="14001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7</a:t>
            </a:r>
            <a:endParaRPr lang="en-US" altLang="zh-TW" sz="3200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81" name="直接连接符 107568"/>
          <p:cNvSpPr/>
          <p:nvPr/>
        </p:nvSpPr>
        <p:spPr>
          <a:xfrm flipH="1" flipV="1">
            <a:off x="6076950" y="857250"/>
            <a:ext cx="1695450" cy="70485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82" name="直接连接符 107569"/>
          <p:cNvSpPr/>
          <p:nvPr/>
        </p:nvSpPr>
        <p:spPr>
          <a:xfrm flipH="1" flipV="1">
            <a:off x="6134100" y="800100"/>
            <a:ext cx="2457450" cy="68580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183" name="文本框 107570"/>
          <p:cNvSpPr txBox="1"/>
          <p:nvPr/>
        </p:nvSpPr>
        <p:spPr>
          <a:xfrm>
            <a:off x="1657350" y="4556125"/>
            <a:ext cx="74866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find(7) find(7) find(7) find(7) find(7) find(7) find(7) find(7)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84" name="文本框 107571"/>
          <p:cNvSpPr txBox="1"/>
          <p:nvPr/>
        </p:nvSpPr>
        <p:spPr>
          <a:xfrm>
            <a:off x="860425" y="5100638"/>
            <a:ext cx="7804150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go up       3            1              1            1            1             1            1             1</a:t>
            </a:r>
            <a:endParaRPr lang="en-US" altLang="zh-TW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reset        2</a:t>
            </a:r>
            <a:endParaRPr lang="en-US" altLang="zh-TW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  <a:p>
            <a:r>
              <a:rPr lang="en-US" altLang="zh-TW">
                <a:solidFill>
                  <a:srgbClr val="CC3300"/>
                </a:solidFill>
                <a:latin typeface="Times New Roman" panose="02020603050405020304" charset="0"/>
                <a:ea typeface="PMingLiU" charset="-120"/>
              </a:rPr>
              <a:t>              12 moves </a:t>
            </a:r>
            <a:r>
              <a:rPr lang="en-US" altLang="zh-TW" err="1">
                <a:latin typeface="Times New Roman" panose="02020603050405020304" charset="0"/>
                <a:ea typeface="PMingLiU" charset="-120"/>
              </a:rPr>
              <a:t>(vs</a:t>
            </a:r>
            <a:r>
              <a:rPr lang="en-US" altLang="zh-TW">
                <a:latin typeface="Times New Roman" panose="02020603050405020304" charset="0"/>
                <a:ea typeface="PMingLiU" charset="-120"/>
              </a:rPr>
              <a:t>. 24 moves)</a:t>
            </a:r>
            <a:endParaRPr lang="en-US" altLang="zh-TW">
              <a:solidFill>
                <a:srgbClr val="CC3300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1185" name="直接连接符 107572"/>
          <p:cNvSpPr/>
          <p:nvPr/>
        </p:nvSpPr>
        <p:spPr>
          <a:xfrm>
            <a:off x="914400" y="5753100"/>
            <a:ext cx="7886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186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91187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08545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  <a:ln/>
        </p:spPr>
        <p:txBody>
          <a:bodyPr anchor="ctr"/>
          <a:p>
            <a:pPr algn="ctr"/>
            <a:r>
              <a:rPr lang="en-US" altLang="zh-TW"/>
              <a:t>Applications</a:t>
            </a:r>
            <a:endParaRPr lang="en-US" altLang="zh-TW"/>
          </a:p>
        </p:txBody>
      </p:sp>
      <p:sp>
        <p:nvSpPr>
          <p:cNvPr id="92162" name="文本占位符 108546"/>
          <p:cNvSpPr>
            <a:spLocks noGrp="1"/>
          </p:cNvSpPr>
          <p:nvPr>
            <p:ph idx="1"/>
          </p:nvPr>
        </p:nvSpPr>
        <p:spPr>
          <a:xfrm>
            <a:off x="1135063" y="1390650"/>
            <a:ext cx="7772400" cy="4114800"/>
          </a:xfrm>
          <a:ln/>
        </p:spPr>
        <p:txBody>
          <a:bodyPr anchor="t"/>
          <a:p>
            <a:r>
              <a:rPr lang="en-US" altLang="zh-TW"/>
              <a:t>Find equivalence class </a:t>
            </a:r>
            <a:r>
              <a:rPr lang="en-US" altLang="zh-TW">
                <a:solidFill>
                  <a:srgbClr val="006600"/>
                </a:solidFill>
              </a:rPr>
              <a:t>i </a:t>
            </a:r>
            <a:r>
              <a:rPr lang="en-US" altLang="zh-TW">
                <a:solidFill>
                  <a:srgbClr val="006600"/>
                </a:solidFill>
                <a:sym typeface="Symbol" panose="05050102010706020507" pitchFamily="18" charset="2"/>
              </a:rPr>
              <a:t> j</a:t>
            </a:r>
            <a:endParaRPr lang="en-US" altLang="zh-TW">
              <a:sym typeface="Symbol" panose="05050102010706020507" pitchFamily="18" charset="2"/>
            </a:endParaRPr>
          </a:p>
          <a:p>
            <a:r>
              <a:rPr lang="en-US" altLang="zh-TW" err="1">
                <a:sym typeface="Symbol" panose="05050102010706020507" pitchFamily="18" charset="2"/>
              </a:rPr>
              <a:t>Find S</a:t>
            </a:r>
            <a:r>
              <a:rPr lang="en-US" altLang="zh-TW" baseline="-25000" err="1">
                <a:sym typeface="Symbol" panose="05050102010706020507" pitchFamily="18" charset="2"/>
              </a:rPr>
              <a:t>i</a:t>
            </a:r>
            <a:r>
              <a:rPr lang="en-US" altLang="zh-TW" err="1">
                <a:sym typeface="Symbol" panose="05050102010706020507" pitchFamily="18" charset="2"/>
              </a:rPr>
              <a:t> and S</a:t>
            </a:r>
            <a:r>
              <a:rPr lang="en-US" altLang="zh-TW" baseline="-25000" err="1">
                <a:sym typeface="Symbol" panose="05050102010706020507" pitchFamily="18" charset="2"/>
              </a:rPr>
              <a:t>j</a:t>
            </a:r>
            <a:r>
              <a:rPr lang="en-US" altLang="zh-TW" err="1">
                <a:sym typeface="Symbol" panose="05050102010706020507" pitchFamily="18" charset="2"/>
              </a:rPr>
              <a:t> such that i  S</a:t>
            </a:r>
            <a:r>
              <a:rPr lang="en-US" altLang="zh-TW" baseline="-25000" err="1">
                <a:sym typeface="Symbol" panose="05050102010706020507" pitchFamily="18" charset="2"/>
              </a:rPr>
              <a:t>i</a:t>
            </a:r>
            <a:r>
              <a:rPr lang="en-US" altLang="zh-TW" err="1">
                <a:sym typeface="Symbol" panose="05050102010706020507" pitchFamily="18" charset="2"/>
              </a:rPr>
              <a:t> and j  S</a:t>
            </a:r>
            <a:r>
              <a:rPr lang="en-US" altLang="zh-TW" baseline="-25000" err="1">
                <a:sym typeface="Symbol" panose="05050102010706020507" pitchFamily="18" charset="2"/>
              </a:rPr>
              <a:t>j</a:t>
            </a:r>
            <a:br>
              <a:rPr lang="en-US" altLang="zh-TW" err="1">
                <a:sym typeface="Symbol" panose="05050102010706020507" pitchFamily="18" charset="2"/>
              </a:rPr>
            </a:br>
            <a:r>
              <a:rPr lang="en-US" altLang="zh-TW">
                <a:sym typeface="Symbol" panose="05050102010706020507" pitchFamily="18" charset="2"/>
              </a:rPr>
              <a:t>	(two finds)</a:t>
            </a:r>
            <a:endParaRPr lang="en-US" altLang="zh-TW">
              <a:sym typeface="Symbol" panose="05050102010706020507" pitchFamily="18" charset="2"/>
            </a:endParaRPr>
          </a:p>
          <a:p>
            <a:pPr lvl="1"/>
            <a:r>
              <a:rPr lang="en-US" altLang="zh-TW" err="1">
                <a:sym typeface="Symbol" panose="05050102010706020507" pitchFamily="18" charset="2"/>
              </a:rPr>
              <a:t>S</a:t>
            </a:r>
            <a:r>
              <a:rPr lang="en-US" altLang="zh-TW" baseline="-25000" err="1">
                <a:sym typeface="Symbol" panose="05050102010706020507" pitchFamily="18" charset="2"/>
              </a:rPr>
              <a:t>i</a:t>
            </a:r>
            <a:r>
              <a:rPr lang="en-US" altLang="zh-TW" err="1">
                <a:sym typeface="Symbol" panose="05050102010706020507" pitchFamily="18" charset="2"/>
              </a:rPr>
              <a:t> = S</a:t>
            </a:r>
            <a:r>
              <a:rPr lang="en-US" altLang="zh-TW" baseline="-25000" err="1">
                <a:sym typeface="Symbol" panose="05050102010706020507" pitchFamily="18" charset="2"/>
              </a:rPr>
              <a:t>j	</a:t>
            </a:r>
            <a:r>
              <a:rPr lang="en-US" altLang="zh-TW">
                <a:solidFill>
                  <a:srgbClr val="CC3300"/>
                </a:solidFill>
                <a:sym typeface="Symbol" panose="05050102010706020507" pitchFamily="18" charset="2"/>
              </a:rPr>
              <a:t>do nothing</a:t>
            </a:r>
            <a:endParaRPr lang="en-US" altLang="zh-TW">
              <a:sym typeface="Symbol" panose="05050102010706020507" pitchFamily="18" charset="2"/>
            </a:endParaRPr>
          </a:p>
          <a:p>
            <a:pPr lvl="1"/>
            <a:r>
              <a:rPr lang="en-US" altLang="zh-TW" err="1">
                <a:sym typeface="Symbol" panose="05050102010706020507" pitchFamily="18" charset="2"/>
              </a:rPr>
              <a:t>S</a:t>
            </a:r>
            <a:r>
              <a:rPr lang="en-US" altLang="zh-TW" baseline="-25000" err="1">
                <a:sym typeface="Symbol" panose="05050102010706020507" pitchFamily="18" charset="2"/>
              </a:rPr>
              <a:t>i</a:t>
            </a:r>
            <a:r>
              <a:rPr lang="en-US" altLang="zh-TW" err="1">
                <a:sym typeface="Symbol" panose="05050102010706020507" pitchFamily="18" charset="2"/>
              </a:rPr>
              <a:t>  S</a:t>
            </a:r>
            <a:r>
              <a:rPr lang="en-US" altLang="zh-TW" baseline="-25000" err="1">
                <a:sym typeface="Symbol" panose="05050102010706020507" pitchFamily="18" charset="2"/>
              </a:rPr>
              <a:t>j</a:t>
            </a:r>
            <a:r>
              <a:rPr lang="en-US" altLang="zh-TW" baseline="-25000">
                <a:sym typeface="Symbol" panose="05050102010706020507" pitchFamily="18" charset="2"/>
              </a:rPr>
              <a:t>	</a:t>
            </a:r>
            <a:r>
              <a:rPr lang="en-US" altLang="zh-TW" err="1">
                <a:solidFill>
                  <a:srgbClr val="CC3300"/>
                </a:solidFill>
                <a:sym typeface="Symbol" panose="05050102010706020507" pitchFamily="18" charset="2"/>
              </a:rPr>
              <a:t>union(S</a:t>
            </a:r>
            <a:r>
              <a:rPr lang="en-US" altLang="zh-TW" baseline="-25000" err="1">
                <a:solidFill>
                  <a:srgbClr val="CC3300"/>
                </a:solidFill>
                <a:sym typeface="Symbol" panose="05050102010706020507" pitchFamily="18" charset="2"/>
              </a:rPr>
              <a:t>i</a:t>
            </a:r>
            <a:r>
              <a:rPr lang="en-US" altLang="zh-TW" err="1">
                <a:solidFill>
                  <a:srgbClr val="CC3300"/>
                </a:solidFill>
                <a:sym typeface="Symbol" panose="05050102010706020507" pitchFamily="18" charset="2"/>
              </a:rPr>
              <a:t> , S</a:t>
            </a:r>
            <a:r>
              <a:rPr lang="en-US" altLang="zh-TW" baseline="-25000" err="1">
                <a:solidFill>
                  <a:srgbClr val="CC3300"/>
                </a:solidFill>
                <a:sym typeface="Symbol" panose="05050102010706020507" pitchFamily="18" charset="2"/>
              </a:rPr>
              <a:t>j</a:t>
            </a:r>
            <a:r>
              <a:rPr lang="en-US" altLang="zh-TW">
                <a:solidFill>
                  <a:srgbClr val="CC3300"/>
                </a:solidFill>
                <a:sym typeface="Symbol" panose="05050102010706020507" pitchFamily="18" charset="2"/>
              </a:rPr>
              <a:t>)</a:t>
            </a:r>
            <a:endParaRPr lang="en-US" altLang="zh-TW">
              <a:solidFill>
                <a:srgbClr val="CC3300"/>
              </a:solidFill>
              <a:sym typeface="Symbol" panose="05050102010706020507" pitchFamily="18" charset="2"/>
            </a:endParaRPr>
          </a:p>
          <a:p>
            <a:r>
              <a:rPr lang="en-US" altLang="zh-TW">
                <a:sym typeface="Symbol" panose="05050102010706020507" pitchFamily="18" charset="2"/>
              </a:rPr>
              <a:t>example</a:t>
            </a:r>
            <a:br>
              <a:rPr lang="en-US" altLang="zh-TW">
                <a:sym typeface="Symbol" panose="05050102010706020507" pitchFamily="18" charset="2"/>
              </a:rPr>
            </a:br>
            <a:r>
              <a:rPr lang="en-US" altLang="zh-TW">
                <a:sym typeface="Symbol" panose="05050102010706020507" pitchFamily="18" charset="2"/>
              </a:rPr>
              <a:t>0  4, 3  1, 6  10, 8  9, 7  4, 6  8,</a:t>
            </a:r>
            <a:br>
              <a:rPr lang="en-US" altLang="zh-TW">
                <a:sym typeface="Symbol" panose="05050102010706020507" pitchFamily="18" charset="2"/>
              </a:rPr>
            </a:br>
            <a:r>
              <a:rPr lang="en-US" altLang="zh-TW">
                <a:sym typeface="Symbol" panose="05050102010706020507" pitchFamily="18" charset="2"/>
              </a:rPr>
              <a:t>3  5, 2  11, 11  0</a:t>
            </a:r>
            <a:br>
              <a:rPr lang="en-US" altLang="zh-TW">
                <a:sym typeface="Symbol" panose="05050102010706020507" pitchFamily="18" charset="2"/>
              </a:rPr>
            </a:br>
            <a:r>
              <a:rPr lang="en-US" altLang="zh-TW">
                <a:solidFill>
                  <a:srgbClr val="003399"/>
                </a:solidFill>
                <a:sym typeface="Symbol" panose="05050102010706020507" pitchFamily="18" charset="2"/>
              </a:rPr>
              <a:t>{0, 2, 4, 7, 11}, {1, 3, 5}, {6, 8, 9, 10}</a:t>
            </a:r>
            <a:endParaRPr lang="en-US" altLang="zh-TW">
              <a:sym typeface="Symbol" panose="05050102010706020507" pitchFamily="18" charset="2"/>
            </a:endParaRPr>
          </a:p>
        </p:txBody>
      </p:sp>
      <p:sp>
        <p:nvSpPr>
          <p:cNvPr id="92163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92164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文本框 109569"/>
          <p:cNvSpPr txBox="1"/>
          <p:nvPr/>
        </p:nvSpPr>
        <p:spPr>
          <a:xfrm>
            <a:off x="1412875" y="409575"/>
            <a:ext cx="4760913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preorder: 	A B C D E F G H I</a:t>
            </a:r>
            <a:b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</a:br>
            <a:r>
              <a:rPr lang="en-US" altLang="zh-TW" sz="2800" err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inorder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:	B C A E D G H F I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186" name="椭圆 109570"/>
          <p:cNvSpPr/>
          <p:nvPr/>
        </p:nvSpPr>
        <p:spPr>
          <a:xfrm>
            <a:off x="2247900" y="1390650"/>
            <a:ext cx="40005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187" name="文本框 109571"/>
          <p:cNvSpPr txBox="1"/>
          <p:nvPr/>
        </p:nvSpPr>
        <p:spPr>
          <a:xfrm>
            <a:off x="2236788" y="1304925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188" name="椭圆 109572"/>
          <p:cNvSpPr/>
          <p:nvPr/>
        </p:nvSpPr>
        <p:spPr>
          <a:xfrm>
            <a:off x="647700" y="2476500"/>
            <a:ext cx="1676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B, C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189" name="椭圆 109573"/>
          <p:cNvSpPr/>
          <p:nvPr/>
        </p:nvSpPr>
        <p:spPr>
          <a:xfrm>
            <a:off x="2647950" y="2362200"/>
            <a:ext cx="253365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190" name="文本框 109574"/>
          <p:cNvSpPr txBox="1"/>
          <p:nvPr/>
        </p:nvSpPr>
        <p:spPr>
          <a:xfrm>
            <a:off x="2717800" y="2409825"/>
            <a:ext cx="23796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D, E, F, G, H, I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191" name="直接连接符 109576"/>
          <p:cNvSpPr/>
          <p:nvPr/>
        </p:nvSpPr>
        <p:spPr>
          <a:xfrm flipH="1">
            <a:off x="1485900" y="1809750"/>
            <a:ext cx="914400" cy="666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192" name="直接连接符 109577"/>
          <p:cNvSpPr/>
          <p:nvPr/>
        </p:nvSpPr>
        <p:spPr>
          <a:xfrm>
            <a:off x="2400300" y="1790700"/>
            <a:ext cx="81915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193" name="椭圆 109578"/>
          <p:cNvSpPr/>
          <p:nvPr/>
        </p:nvSpPr>
        <p:spPr>
          <a:xfrm>
            <a:off x="1847850" y="3181350"/>
            <a:ext cx="40005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194" name="文本框 109579"/>
          <p:cNvSpPr txBox="1"/>
          <p:nvPr/>
        </p:nvSpPr>
        <p:spPr>
          <a:xfrm>
            <a:off x="1836738" y="3095625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195" name="椭圆 109581"/>
          <p:cNvSpPr/>
          <p:nvPr/>
        </p:nvSpPr>
        <p:spPr>
          <a:xfrm>
            <a:off x="2247900" y="4152900"/>
            <a:ext cx="253365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196" name="文本框 109582"/>
          <p:cNvSpPr txBox="1"/>
          <p:nvPr/>
        </p:nvSpPr>
        <p:spPr>
          <a:xfrm>
            <a:off x="2317750" y="4200525"/>
            <a:ext cx="23796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D, E, F, G, H, I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197" name="直接连接符 109583"/>
          <p:cNvSpPr/>
          <p:nvPr/>
        </p:nvSpPr>
        <p:spPr>
          <a:xfrm flipH="1">
            <a:off x="1085850" y="3600450"/>
            <a:ext cx="914400" cy="666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198" name="直接连接符 109584"/>
          <p:cNvSpPr/>
          <p:nvPr/>
        </p:nvSpPr>
        <p:spPr>
          <a:xfrm>
            <a:off x="2000250" y="3581400"/>
            <a:ext cx="81915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199" name="椭圆 109585"/>
          <p:cNvSpPr/>
          <p:nvPr/>
        </p:nvSpPr>
        <p:spPr>
          <a:xfrm>
            <a:off x="914400" y="4267200"/>
            <a:ext cx="40005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200" name="椭圆 109587"/>
          <p:cNvSpPr/>
          <p:nvPr/>
        </p:nvSpPr>
        <p:spPr>
          <a:xfrm>
            <a:off x="1714500" y="5486400"/>
            <a:ext cx="40005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201" name="直接连接符 109589"/>
          <p:cNvSpPr/>
          <p:nvPr/>
        </p:nvSpPr>
        <p:spPr>
          <a:xfrm>
            <a:off x="1200150" y="4705350"/>
            <a:ext cx="628650" cy="781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2" name="椭圆 109590"/>
          <p:cNvSpPr/>
          <p:nvPr/>
        </p:nvSpPr>
        <p:spPr>
          <a:xfrm>
            <a:off x="6610350" y="1333500"/>
            <a:ext cx="40005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203" name="文本框 109591"/>
          <p:cNvSpPr txBox="1"/>
          <p:nvPr/>
        </p:nvSpPr>
        <p:spPr>
          <a:xfrm>
            <a:off x="6599238" y="1247775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A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204" name="直接连接符 109594"/>
          <p:cNvSpPr/>
          <p:nvPr/>
        </p:nvSpPr>
        <p:spPr>
          <a:xfrm flipH="1">
            <a:off x="5848350" y="1752600"/>
            <a:ext cx="914400" cy="666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5" name="直接连接符 109595"/>
          <p:cNvSpPr/>
          <p:nvPr/>
        </p:nvSpPr>
        <p:spPr>
          <a:xfrm>
            <a:off x="6762750" y="1733550"/>
            <a:ext cx="81915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6" name="椭圆 109596"/>
          <p:cNvSpPr/>
          <p:nvPr/>
        </p:nvSpPr>
        <p:spPr>
          <a:xfrm>
            <a:off x="5676900" y="2419350"/>
            <a:ext cx="40005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207" name="椭圆 109597"/>
          <p:cNvSpPr/>
          <p:nvPr/>
        </p:nvSpPr>
        <p:spPr>
          <a:xfrm>
            <a:off x="6019800" y="3333750"/>
            <a:ext cx="40005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C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208" name="直接连接符 109599"/>
          <p:cNvSpPr/>
          <p:nvPr/>
        </p:nvSpPr>
        <p:spPr>
          <a:xfrm>
            <a:off x="5962650" y="2838450"/>
            <a:ext cx="228600" cy="4762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9" name="椭圆 109600"/>
          <p:cNvSpPr/>
          <p:nvPr/>
        </p:nvSpPr>
        <p:spPr>
          <a:xfrm>
            <a:off x="7410450" y="2324100"/>
            <a:ext cx="40005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210" name="直接连接符 109602"/>
          <p:cNvSpPr/>
          <p:nvPr/>
        </p:nvSpPr>
        <p:spPr>
          <a:xfrm flipH="1">
            <a:off x="7029450" y="2705100"/>
            <a:ext cx="476250" cy="704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11" name="椭圆 109603"/>
          <p:cNvSpPr/>
          <p:nvPr/>
        </p:nvSpPr>
        <p:spPr>
          <a:xfrm>
            <a:off x="6800850" y="3352800"/>
            <a:ext cx="40005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212" name="直接连接符 109604"/>
          <p:cNvSpPr/>
          <p:nvPr/>
        </p:nvSpPr>
        <p:spPr>
          <a:xfrm>
            <a:off x="7753350" y="2705100"/>
            <a:ext cx="419100" cy="704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13" name="椭圆 109605"/>
          <p:cNvSpPr/>
          <p:nvPr/>
        </p:nvSpPr>
        <p:spPr>
          <a:xfrm>
            <a:off x="7962900" y="3390900"/>
            <a:ext cx="40005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214" name="椭圆 109606"/>
          <p:cNvSpPr/>
          <p:nvPr/>
        </p:nvSpPr>
        <p:spPr>
          <a:xfrm>
            <a:off x="7143750" y="4305300"/>
            <a:ext cx="40005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G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215" name="椭圆 109607"/>
          <p:cNvSpPr/>
          <p:nvPr/>
        </p:nvSpPr>
        <p:spPr>
          <a:xfrm>
            <a:off x="8743950" y="4343400"/>
            <a:ext cx="40005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216" name="直接连接符 109609"/>
          <p:cNvSpPr/>
          <p:nvPr/>
        </p:nvSpPr>
        <p:spPr>
          <a:xfrm flipH="1">
            <a:off x="7467600" y="3829050"/>
            <a:ext cx="5905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17" name="直接连接符 109610"/>
          <p:cNvSpPr/>
          <p:nvPr/>
        </p:nvSpPr>
        <p:spPr>
          <a:xfrm>
            <a:off x="8286750" y="3810000"/>
            <a:ext cx="59055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18" name="椭圆 109611"/>
          <p:cNvSpPr/>
          <p:nvPr/>
        </p:nvSpPr>
        <p:spPr>
          <a:xfrm>
            <a:off x="7924800" y="5410200"/>
            <a:ext cx="40005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8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</a:t>
            </a:r>
            <a:endParaRPr lang="en-US" altLang="zh-TW" sz="28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93219" name="直接连接符 109612"/>
          <p:cNvSpPr/>
          <p:nvPr/>
        </p:nvSpPr>
        <p:spPr>
          <a:xfrm>
            <a:off x="7429500" y="4724400"/>
            <a:ext cx="609600" cy="704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20" name="页脚占位符 1"/>
          <p:cNvSpPr/>
          <p:nvPr>
            <p:ph type="ftr" sz="quarter" idx="11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ctr">
              <a:spcBef>
                <a:spcPct val="50000"/>
              </a:spcBef>
            </a:pPr>
            <a:r>
              <a:rPr lang="zh-TW" altLang="en-US" sz="1400"/>
              <a:t>CHAPTER 5</a:t>
            </a:r>
            <a:endParaRPr lang="zh-TW" altLang="en-US" sz="1400"/>
          </a:p>
        </p:txBody>
      </p:sp>
      <p:sp>
        <p:nvSpPr>
          <p:cNvPr id="93221" name="灯片编号占位符 2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3399"/>
                </a:solidFill>
                <a:latin typeface="Times New Roman" panose="02020603050405020304" charset="0"/>
                <a:ea typeface="PMingLiU" charset="-120"/>
                <a:cs typeface="+mn-cs"/>
              </a:defRPr>
            </a:lvl5pPr>
          </a:lstStyle>
          <a:p>
            <a:pPr lvl="0" indent="0" algn="r">
              <a:spcBef>
                <a:spcPct val="50000"/>
              </a:spcBef>
            </a:pPr>
            <a:fld id="{9A0DB2DC-4C9A-4742-B13C-FB6460FD3503}" type="slidenum">
              <a:rPr lang="zh-TW" altLang="en-US" sz="1400"/>
            </a:fld>
            <a:endParaRPr lang="zh-TW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89" name="椭圆 3073"/>
          <p:cNvSpPr/>
          <p:nvPr/>
        </p:nvSpPr>
        <p:spPr>
          <a:xfrm>
            <a:off x="4038600" y="106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290" name="椭圆 3075"/>
          <p:cNvSpPr/>
          <p:nvPr/>
        </p:nvSpPr>
        <p:spPr>
          <a:xfrm>
            <a:off x="3200400" y="1752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291" name="椭圆 3076"/>
          <p:cNvSpPr/>
          <p:nvPr/>
        </p:nvSpPr>
        <p:spPr>
          <a:xfrm>
            <a:off x="2209800" y="2438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292" name="椭圆 3077"/>
          <p:cNvSpPr/>
          <p:nvPr/>
        </p:nvSpPr>
        <p:spPr>
          <a:xfrm>
            <a:off x="4724400" y="2362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293" name="椭圆 3078"/>
          <p:cNvSpPr/>
          <p:nvPr/>
        </p:nvSpPr>
        <p:spPr>
          <a:xfrm>
            <a:off x="6781800" y="6019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J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294" name="椭圆 3079"/>
          <p:cNvSpPr/>
          <p:nvPr/>
        </p:nvSpPr>
        <p:spPr>
          <a:xfrm>
            <a:off x="5486400" y="3276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295" name="椭圆 3080"/>
          <p:cNvSpPr/>
          <p:nvPr/>
        </p:nvSpPr>
        <p:spPr>
          <a:xfrm>
            <a:off x="1371600" y="3429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296" name="椭圆 3081"/>
          <p:cNvSpPr/>
          <p:nvPr/>
        </p:nvSpPr>
        <p:spPr>
          <a:xfrm>
            <a:off x="5715000" y="5181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I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297" name="椭圆 3082"/>
          <p:cNvSpPr/>
          <p:nvPr/>
        </p:nvSpPr>
        <p:spPr>
          <a:xfrm>
            <a:off x="4114800" y="3352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298" name="椭圆 3083"/>
          <p:cNvSpPr/>
          <p:nvPr/>
        </p:nvSpPr>
        <p:spPr>
          <a:xfrm>
            <a:off x="3962400" y="5181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M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299" name="椭圆 3084"/>
          <p:cNvSpPr/>
          <p:nvPr/>
        </p:nvSpPr>
        <p:spPr>
          <a:xfrm>
            <a:off x="4800600" y="4267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H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300" name="椭圆 3085"/>
          <p:cNvSpPr/>
          <p:nvPr/>
        </p:nvSpPr>
        <p:spPr>
          <a:xfrm>
            <a:off x="3048000" y="3429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301" name="椭圆 3086"/>
          <p:cNvSpPr/>
          <p:nvPr/>
        </p:nvSpPr>
        <p:spPr>
          <a:xfrm>
            <a:off x="2133600" y="4419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L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302" name="直接连接符 3087"/>
          <p:cNvSpPr/>
          <p:nvPr/>
        </p:nvSpPr>
        <p:spPr>
          <a:xfrm flipH="1">
            <a:off x="3657600" y="1524000"/>
            <a:ext cx="457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03" name="直接连接符 3088"/>
          <p:cNvSpPr/>
          <p:nvPr/>
        </p:nvSpPr>
        <p:spPr>
          <a:xfrm flipH="1">
            <a:off x="2667000" y="213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04" name="直接连接符 3089"/>
          <p:cNvSpPr/>
          <p:nvPr/>
        </p:nvSpPr>
        <p:spPr>
          <a:xfrm flipH="1">
            <a:off x="1752600" y="2895600"/>
            <a:ext cx="5334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05" name="直接连接符 3090"/>
          <p:cNvSpPr/>
          <p:nvPr/>
        </p:nvSpPr>
        <p:spPr>
          <a:xfrm>
            <a:off x="1828800" y="3886200"/>
            <a:ext cx="3810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06" name="直接连接符 3091"/>
          <p:cNvSpPr/>
          <p:nvPr/>
        </p:nvSpPr>
        <p:spPr>
          <a:xfrm>
            <a:off x="2667000" y="2895600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07" name="直接连接符 3092"/>
          <p:cNvSpPr/>
          <p:nvPr/>
        </p:nvSpPr>
        <p:spPr>
          <a:xfrm>
            <a:off x="3733800" y="2057400"/>
            <a:ext cx="990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08" name="直接连接符 3093"/>
          <p:cNvSpPr/>
          <p:nvPr/>
        </p:nvSpPr>
        <p:spPr>
          <a:xfrm flipH="1">
            <a:off x="4495800" y="2819400"/>
            <a:ext cx="304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09" name="直接连接符 3094"/>
          <p:cNvSpPr/>
          <p:nvPr/>
        </p:nvSpPr>
        <p:spPr>
          <a:xfrm>
            <a:off x="5181600" y="2819400"/>
            <a:ext cx="381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10" name="直接连接符 3095"/>
          <p:cNvSpPr/>
          <p:nvPr/>
        </p:nvSpPr>
        <p:spPr>
          <a:xfrm flipH="1">
            <a:off x="5181600" y="3733800"/>
            <a:ext cx="3810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11" name="直接连接符 3096"/>
          <p:cNvSpPr/>
          <p:nvPr/>
        </p:nvSpPr>
        <p:spPr>
          <a:xfrm flipH="1">
            <a:off x="4419600" y="4724400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12" name="直接连接符 3097"/>
          <p:cNvSpPr/>
          <p:nvPr/>
        </p:nvSpPr>
        <p:spPr>
          <a:xfrm>
            <a:off x="5257800" y="4724400"/>
            <a:ext cx="5334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13" name="直接连接符 3098"/>
          <p:cNvSpPr/>
          <p:nvPr/>
        </p:nvSpPr>
        <p:spPr>
          <a:xfrm>
            <a:off x="6248400" y="5562600"/>
            <a:ext cx="5334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14" name="文本框 3099"/>
          <p:cNvSpPr txBox="1"/>
          <p:nvPr/>
        </p:nvSpPr>
        <p:spPr>
          <a:xfrm>
            <a:off x="4038600" y="1066800"/>
            <a:ext cx="55721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A 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315" name="文本框 3100"/>
          <p:cNvSpPr txBox="1"/>
          <p:nvPr/>
        </p:nvSpPr>
        <p:spPr>
          <a:xfrm>
            <a:off x="3276600" y="1752600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B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316" name="文本框 3101"/>
          <p:cNvSpPr txBox="1"/>
          <p:nvPr/>
        </p:nvSpPr>
        <p:spPr>
          <a:xfrm>
            <a:off x="4724400" y="2362200"/>
            <a:ext cx="481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C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317" name="文本框 3102"/>
          <p:cNvSpPr txBox="1"/>
          <p:nvPr/>
        </p:nvSpPr>
        <p:spPr>
          <a:xfrm>
            <a:off x="5410200" y="3276600"/>
            <a:ext cx="557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</a:t>
            </a:r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D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318" name="文本框 3103"/>
          <p:cNvSpPr txBox="1"/>
          <p:nvPr/>
        </p:nvSpPr>
        <p:spPr>
          <a:xfrm>
            <a:off x="2209800" y="2438400"/>
            <a:ext cx="463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E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319" name="文本框 3105"/>
          <p:cNvSpPr txBox="1"/>
          <p:nvPr/>
        </p:nvSpPr>
        <p:spPr>
          <a:xfrm>
            <a:off x="3048000" y="3429000"/>
            <a:ext cx="44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</a:t>
            </a:r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F</a:t>
            </a:r>
            <a:endParaRPr lang="en-US" altLang="zh-TW" sz="2400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320" name="文本框 3106"/>
          <p:cNvSpPr txBox="1"/>
          <p:nvPr/>
        </p:nvSpPr>
        <p:spPr>
          <a:xfrm>
            <a:off x="4175125" y="3394075"/>
            <a:ext cx="420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G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321" name="文本框 3107"/>
          <p:cNvSpPr txBox="1"/>
          <p:nvPr/>
        </p:nvSpPr>
        <p:spPr>
          <a:xfrm>
            <a:off x="1279525" y="3470275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 K</a:t>
            </a:r>
            <a:endParaRPr lang="en-US" altLang="zh-TW" sz="2400" b="1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  <p:sp>
        <p:nvSpPr>
          <p:cNvPr id="12322" name="文本框 3114"/>
          <p:cNvSpPr txBox="1"/>
          <p:nvPr/>
        </p:nvSpPr>
        <p:spPr>
          <a:xfrm>
            <a:off x="0" y="304800"/>
            <a:ext cx="87550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*Figure 5.6:</a:t>
            </a:r>
            <a:r>
              <a:rPr lang="en-US" altLang="zh-TW" sz="2400" u="sng">
                <a:solidFill>
                  <a:schemeClr val="tx1"/>
                </a:solidFill>
                <a:latin typeface="Times New Roman" panose="02020603050405020304" charset="0"/>
                <a:ea typeface="PMingLiU" charset="-120"/>
              </a:rPr>
              <a:t> Left child-right child tree representation of a tree (p.191)</a:t>
            </a:r>
            <a:endParaRPr lang="en-US" altLang="zh-TW" sz="2400" b="1" u="sng">
              <a:solidFill>
                <a:schemeClr val="tx1"/>
              </a:solidFill>
              <a:latin typeface="Times New Roman" panose="02020603050405020304" charset="0"/>
              <a:ea typeface="PMingLiU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s Tie.pot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BB7"/>
      </a:accent6>
      <a:hlink>
        <a:srgbClr val="99CCFF"/>
      </a:hlink>
      <a:folHlink>
        <a:srgbClr val="E1E1B7"/>
      </a:folHlink>
    </a:clrScheme>
    <a:fontScheme name="">
      <a:majorFont>
        <a:latin typeface="Times New Roman"/>
        <a:ea typeface="PMingLiU"/>
        <a:cs typeface=""/>
      </a:majorFont>
      <a:minorFont>
        <a:latin typeface="Times New Roman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DDDDDD"/>
        </a:dk1>
        <a:lt1>
          <a:srgbClr val="00172E"/>
        </a:lt1>
        <a:dk2>
          <a:srgbClr val="CCECFF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AAAAAC"/>
        </a:accent3>
        <a:accent4>
          <a:srgbClr val="BEBEBE"/>
        </a:accent4>
        <a:accent5>
          <a:srgbClr val="AACAE2"/>
        </a:accent5>
        <a:accent6>
          <a:srgbClr val="2D5BB7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BB7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1C1AA"/>
        </a:accent5>
        <a:accent6>
          <a:srgbClr val="895B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9B9FF"/>
        </a:accent5>
        <a:accent6>
          <a:srgbClr val="2D2D89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CC0099"/>
        </a:dk2>
        <a:lt2>
          <a:srgbClr val="CC0066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CDCDC"/>
        </a:accent4>
        <a:accent5>
          <a:srgbClr val="FFCAAA"/>
        </a:accent5>
        <a:accent6>
          <a:srgbClr val="B75B00"/>
        </a:accent6>
        <a:hlink>
          <a:srgbClr val="0099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0</TotalTime>
  <Words>21836</Words>
  <Application>WPS 演示</Application>
  <PresentationFormat>如螢幕大小</PresentationFormat>
  <Paragraphs>2411</Paragraphs>
  <Slides>88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88</vt:i4>
      </vt:variant>
    </vt:vector>
  </HeadingPairs>
  <TitlesOfParts>
    <vt:vector size="110" baseType="lpstr">
      <vt:lpstr>Arial</vt:lpstr>
      <vt:lpstr>宋体</vt:lpstr>
      <vt:lpstr>Wingdings</vt:lpstr>
      <vt:lpstr>Times New Roman</vt:lpstr>
      <vt:lpstr>PMingLiU</vt:lpstr>
      <vt:lpstr>Monotype Sorts</vt:lpstr>
      <vt:lpstr>Symbol</vt:lpstr>
      <vt:lpstr>標楷體</vt:lpstr>
      <vt:lpstr>Courier New</vt:lpstr>
      <vt:lpstr>MingLiU-ExtB</vt:lpstr>
      <vt:lpstr>微软雅黑</vt:lpstr>
      <vt:lpstr>Arial Unicode MS</vt:lpstr>
      <vt:lpstr>Wingdings</vt:lpstr>
      <vt:lpstr>Dads Tie.pot</vt:lpstr>
      <vt:lpstr>OrgPlusWOPX.4</vt:lpstr>
      <vt:lpstr>OrgPlusWOPX.4</vt:lpstr>
      <vt:lpstr>Equation.2</vt:lpstr>
      <vt:lpstr>Word.Document.6</vt:lpstr>
      <vt:lpstr>Word.Document.8</vt:lpstr>
      <vt:lpstr>Word.Document.8</vt:lpstr>
      <vt:lpstr>Word.Document.6</vt:lpstr>
      <vt:lpstr>Equation.2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  Trees</dc:title>
  <dc:creator>JESSY</dc:creator>
  <cp:lastModifiedBy>ogs</cp:lastModifiedBy>
  <cp:revision>158</cp:revision>
  <dcterms:created xsi:type="dcterms:W3CDTF">1998-07-27T13:28:55Z</dcterms:created>
  <dcterms:modified xsi:type="dcterms:W3CDTF">2017-11-09T13:08:07Z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1</vt:r8>
  </property>
  <property fmtid="{D5CDD505-2E9C-101B-9397-08002B2CF9AE}" pid="4" name="Compression">
    <vt:r8>100</vt:r8>
  </property>
  <property fmtid="{D5CDD505-2E9C-101B-9397-08002B2CF9AE}" pid="5" name="ScreenSize">
    <vt:r8>2</vt:r8>
  </property>
  <property fmtid="{D5CDD505-2E9C-101B-9397-08002B2CF9AE}" pid="6" name="ScreenUsage">
    <vt:r8>2</vt:r8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2</vt:r8>
  </property>
  <property fmtid="{D5CDD505-2E9C-101B-9397-08002B2CF9AE}" pid="19" name="ShowNotes">
    <vt:bool>false</vt:bool>
  </property>
  <property fmtid="{D5CDD505-2E9C-101B-9397-08002B2CF9AE}" pid="20" name="NavBtnPos">
    <vt:r8>3</vt:r8>
  </property>
  <property fmtid="{D5CDD505-2E9C-101B-9397-08002B2CF9AE}" pid="21" name="OutputDir">
    <vt:lpwstr>U:\get\Personal</vt:lpwstr>
  </property>
  <property fmtid="{D5CDD505-2E9C-101B-9397-08002B2CF9AE}" pid="22" name="EncodingType">
    <vt:r8>5</vt:r8>
  </property>
  <property fmtid="{D5CDD505-2E9C-101B-9397-08002B2CF9AE}" pid="23" name="KSOProductBuildVer">
    <vt:lpwstr>2052-10.1.0.6929</vt:lpwstr>
  </property>
</Properties>
</file>