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78" r:id="rId3"/>
    <p:sldId id="265" r:id="rId4"/>
    <p:sldId id="258" r:id="rId5"/>
    <p:sldId id="263" r:id="rId6"/>
    <p:sldId id="266" r:id="rId7"/>
    <p:sldId id="284" r:id="rId8"/>
    <p:sldId id="279" r:id="rId9"/>
    <p:sldId id="280" r:id="rId10"/>
    <p:sldId id="281" r:id="rId11"/>
    <p:sldId id="285" r:id="rId12"/>
    <p:sldId id="267" r:id="rId13"/>
    <p:sldId id="286" r:id="rId14"/>
    <p:sldId id="282" r:id="rId15"/>
    <p:sldId id="283" r:id="rId16"/>
    <p:sldId id="287" r:id="rId17"/>
    <p:sldId id="268" r:id="rId18"/>
    <p:sldId id="288" r:id="rId19"/>
    <p:sldId id="289" r:id="rId20"/>
    <p:sldId id="290" r:id="rId21"/>
    <p:sldId id="291" r:id="rId22"/>
    <p:sldId id="293" r:id="rId23"/>
    <p:sldId id="269" r:id="rId24"/>
    <p:sldId id="294" r:id="rId25"/>
    <p:sldId id="295" r:id="rId26"/>
    <p:sldId id="315" r:id="rId27"/>
    <p:sldId id="296" r:id="rId28"/>
    <p:sldId id="298" r:id="rId29"/>
    <p:sldId id="297" r:id="rId30"/>
    <p:sldId id="270" r:id="rId31"/>
    <p:sldId id="299" r:id="rId32"/>
    <p:sldId id="300" r:id="rId33"/>
    <p:sldId id="301" r:id="rId34"/>
    <p:sldId id="271" r:id="rId35"/>
    <p:sldId id="342" r:id="rId36"/>
    <p:sldId id="312" r:id="rId37"/>
    <p:sldId id="307" r:id="rId38"/>
    <p:sldId id="308" r:id="rId39"/>
    <p:sldId id="309" r:id="rId40"/>
    <p:sldId id="310" r:id="rId41"/>
    <p:sldId id="272" r:id="rId42"/>
    <p:sldId id="316" r:id="rId43"/>
    <p:sldId id="302" r:id="rId44"/>
    <p:sldId id="313" r:id="rId45"/>
    <p:sldId id="303" r:id="rId46"/>
    <p:sldId id="304" r:id="rId47"/>
    <p:sldId id="305" r:id="rId48"/>
    <p:sldId id="264" r:id="rId49"/>
    <p:sldId id="273" r:id="rId50"/>
    <p:sldId id="274" r:id="rId51"/>
    <p:sldId id="343" r:id="rId52"/>
    <p:sldId id="344" r:id="rId53"/>
    <p:sldId id="275" r:id="rId54"/>
    <p:sldId id="27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08" autoAdjust="0"/>
  </p:normalViewPr>
  <p:slideViewPr>
    <p:cSldViewPr snapToGrid="0" snapToObjects="1">
      <p:cViewPr varScale="1">
        <p:scale>
          <a:sx n="77" d="100"/>
          <a:sy n="77" d="100"/>
        </p:scale>
        <p:origin x="1392" y="-11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lstStyle/>
          <a:p>
            <a:pPr lvl="0" algn="r" defTabSz="967105" eaLnBrk="1" hangingPunct="1"/>
            <a:fld id="{9A0DB2DC-4C9A-4742-B13C-FB6460FD3503}" type="slidenum">
              <a:rPr lang="en-US" sz="1300" dirty="0">
                <a:latin typeface="Arial" panose="020B0604020202020204" pitchFamily="34" charset="0"/>
              </a:rPr>
              <a:t>2</a:t>
            </a:fld>
            <a:endParaRPr lang="en-US" sz="1300" dirty="0">
              <a:latin typeface="Arial" panose="020B0604020202020204" pitchFamily="34" charset="0"/>
            </a:endParaRPr>
          </a:p>
        </p:txBody>
      </p:sp>
      <p:sp>
        <p:nvSpPr>
          <p:cNvPr id="26627" name="Rectangle 2"/>
          <p:cNvSpPr>
            <a:spLocks noGrp="1" noRot="1" noChangeAspect="1" noTextEdit="1"/>
          </p:cNvSpPr>
          <p:nvPr>
            <p:ph type="sldImg"/>
          </p:nvPr>
        </p:nvSpPr>
        <p:spPr/>
      </p:sp>
      <p:sp>
        <p:nvSpPr>
          <p:cNvPr id="26628" name="Rectangle 3"/>
          <p:cNvSpPr>
            <a:spLocks noGrp="1"/>
          </p:cNvSpPr>
          <p:nvPr>
            <p:ph type="body" idx="1"/>
          </p:nvPr>
        </p:nvSpPr>
        <p:spPr>
          <a:xfrm>
            <a:off x="731838" y="4560888"/>
            <a:ext cx="5851525" cy="4319587"/>
          </a:xfrm>
        </p:spPr>
        <p:txBody>
          <a:bodyPr wrap="square" lIns="96661" tIns="48331" rIns="96661" bIns="48331" anchor="t"/>
          <a:lstStyle/>
          <a:p>
            <a:pPr lvl="0" eaLnBrk="1" hangingPunct="1"/>
            <a:r>
              <a:rPr lang="en-US" dirty="0"/>
              <a:t>1. </a:t>
            </a:r>
            <a:r>
              <a:rPr dirty="0"/>
              <a:t>根据在排序过程中待排序的记录是否全部被放置在内存中，排序分为：内排序和外排序</a:t>
            </a:r>
          </a:p>
          <a:p>
            <a:pPr lvl="0" eaLnBrk="1" hangingPunct="1"/>
            <a:r>
              <a:rPr lang="en-US" dirty="0"/>
              <a:t>       内排序是在排序整个过程中，待排序的所有记录全部被放置在内存中。</a:t>
            </a:r>
          </a:p>
          <a:p>
            <a:pPr lvl="0" eaLnBrk="1" hangingPunct="1"/>
            <a:r>
              <a:rPr lang="en-US" dirty="0"/>
              <a:t>       外排序是由于排序的记录个数太多，不能同时放置在内存，整个排序过程需要在内外存之间多次交换数据才能进行</a:t>
            </a:r>
          </a:p>
          <a:p>
            <a:pPr lvl="0" eaLnBrk="1" hangingPunct="1"/>
            <a:r>
              <a:rPr lang="en-US" dirty="0"/>
              <a:t>2.  </a:t>
            </a:r>
            <a:r>
              <a:rPr lang="zh-CN" altLang="en-US" dirty="0"/>
              <a:t>算法的稳定性</a:t>
            </a:r>
          </a:p>
          <a:p>
            <a:pPr lvl="0" eaLnBrk="1" hangingPunct="1"/>
            <a:r>
              <a:rPr lang="en-US" altLang="zh-CN" dirty="0"/>
              <a:t>     考察排序算法的时候有一个很重要的特性，就是算法的稳定性：假定在待排序的记录序列中，存在多个具有相同的关键字的记录，若经过排序，这些记录的相对次序保持不变，即在原序列中，ri=rj，且ri在rj之前，而在排序后的序列中，ri仍在rj之前，则称这种排序算法是稳定的；否则称为不稳定的。</a:t>
            </a:r>
          </a:p>
          <a:p>
            <a:pPr lvl="0" eaLnBrk="1" hangingPunct="1"/>
            <a:endParaRPr lang="en-US" altLang="zh-CN" dirty="0"/>
          </a:p>
          <a:p>
            <a:pPr lvl="0" eaLnBrk="1" hangingPunct="1"/>
            <a:r>
              <a:rPr lang="en-US" altLang="zh-CN" dirty="0"/>
              <a:t>3. 算法稳定性为什么这么重要呢？</a:t>
            </a:r>
          </a:p>
          <a:p>
            <a:pPr lvl="0" eaLnBrk="1" hangingPunct="1"/>
            <a:endParaRPr lang="en-US" altLang="zh-CN" dirty="0"/>
          </a:p>
          <a:p>
            <a:pPr lvl="0" eaLnBrk="1" hangingPunct="1"/>
            <a:r>
              <a:rPr lang="en-US" altLang="zh-CN" dirty="0"/>
              <a:t>1）在实际的应用中，我们交换的不一定只是一个整数，而可能是一个很大的对象，交换元素存在一定的开销；</a:t>
            </a:r>
          </a:p>
          <a:p>
            <a:pPr lvl="0" eaLnBrk="1" hangingPunct="1"/>
            <a:r>
              <a:rPr lang="en-US" altLang="zh-CN" dirty="0"/>
              <a:t>2）参照基数排序（后面会讲），不稳定排序是无法完成基数排序的，讲述完基数排序后，还会补充这里的原因。</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template &lt;typename Dtype&gt;</a:t>
            </a:r>
          </a:p>
          <a:p>
            <a:r>
              <a:rPr lang="zh-CN" altLang="en-US"/>
              <a:t>int Solution::bubbleSort(Dtype A[], int N) {</a:t>
            </a:r>
          </a:p>
          <a:p>
            <a:r>
              <a:rPr lang="zh-CN" altLang="en-US"/>
              <a:t>	if (N == 0) {</a:t>
            </a:r>
          </a:p>
          <a:p>
            <a:r>
              <a:rPr lang="zh-CN" altLang="en-US"/>
              <a:t>		return 0;</a:t>
            </a:r>
          </a:p>
          <a:p>
            <a:r>
              <a:rPr lang="zh-CN" altLang="en-US"/>
              <a:t>	}</a:t>
            </a:r>
          </a:p>
          <a:p>
            <a:r>
              <a:rPr lang="zh-CN" altLang="en-US"/>
              <a:t>	Dtype temp = 0;</a:t>
            </a:r>
          </a:p>
          <a:p>
            <a:r>
              <a:rPr lang="zh-CN" altLang="en-US"/>
              <a:t>	for (int i = N - 1; i &gt; 0; --i) {</a:t>
            </a:r>
          </a:p>
          <a:p>
            <a:r>
              <a:rPr lang="zh-CN" altLang="en-US"/>
              <a:t>		bool exchange = false;</a:t>
            </a:r>
          </a:p>
          <a:p>
            <a:r>
              <a:rPr lang="zh-CN" altLang="en-US"/>
              <a:t>		for (int j = 0; j &lt; i; j++) {</a:t>
            </a:r>
          </a:p>
          <a:p>
            <a:r>
              <a:rPr lang="zh-CN" altLang="en-US"/>
              <a:t>			if (A[j + 1] &lt; A[j]) {</a:t>
            </a:r>
          </a:p>
          <a:p>
            <a:r>
              <a:rPr lang="zh-CN" altLang="en-US"/>
              <a:t>				exchange = true;</a:t>
            </a:r>
          </a:p>
          <a:p>
            <a:r>
              <a:rPr lang="zh-CN" altLang="en-US"/>
              <a:t>				temp = A[j];</a:t>
            </a:r>
          </a:p>
          <a:p>
            <a:r>
              <a:rPr lang="zh-CN" altLang="en-US"/>
              <a:t>				A[j] = A[j + 1];</a:t>
            </a:r>
          </a:p>
          <a:p>
            <a:r>
              <a:rPr lang="zh-CN" altLang="en-US"/>
              <a:t>				A[j + 1] = A[j];</a:t>
            </a:r>
          </a:p>
          <a:p>
            <a:r>
              <a:rPr lang="zh-CN" altLang="en-US"/>
              <a:t>			}</a:t>
            </a:r>
          </a:p>
          <a:p>
            <a:r>
              <a:rPr lang="zh-CN" altLang="en-US"/>
              <a:t>		}</a:t>
            </a:r>
          </a:p>
          <a:p>
            <a:r>
              <a:rPr lang="zh-CN" altLang="en-US"/>
              <a:t>		if (!exchange) {</a:t>
            </a:r>
          </a:p>
          <a:p>
            <a:r>
              <a:rPr lang="zh-CN" altLang="en-US"/>
              <a:t>			return 1;</a:t>
            </a:r>
          </a:p>
          <a:p>
            <a:r>
              <a:rPr lang="zh-CN" altLang="en-US"/>
              <a:t>		}</a:t>
            </a:r>
          </a:p>
          <a:p>
            <a:r>
              <a:rPr lang="zh-CN" altLang="en-US"/>
              <a:t>	}</a:t>
            </a:r>
          </a:p>
          <a:p>
            <a:r>
              <a:rPr lang="zh-CN" altLang="en-US"/>
              <a:t>	return 1;</a:t>
            </a:r>
          </a:p>
          <a:p>
            <a:r>
              <a:rPr lang="zh-CN" altLang="en-US"/>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如上，这样，我们可以将最好的复杂度降低为n，情况出现在数列一开始就是从小到大排列的时候，只需要遍历一边，exchange始终为false，直接返回，这样就可以得到最好的时间复杂度，为O(n)，因此平均时间复杂度为O(n^2)。</a:t>
            </a:r>
          </a:p>
          <a:p>
            <a:endParaRPr lang="zh-CN" altLang="en-US"/>
          </a:p>
          <a:p>
            <a:r>
              <a:rPr lang="zh-CN" altLang="en-US"/>
              <a:t>      空间复杂度非常容易，由代码可以看出来，只需要一个位置temp用于交换即可，因此是O(1)。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图中所示只是代表一次分的过程，其中红色的4代表选中的用于分割的数组元素，灰色部分代表待排序的过程，黄色部分代表小于等于选中元素的数组元素，蓝色部分则代表大于选中元素的数组元素。解释一下这一次过程的形成：</a:t>
            </a:r>
            <a:endParaRPr lang="zh-CN" altLang="en-US"/>
          </a:p>
          <a:p>
            <a:endParaRPr lang="zh-CN" altLang="en-US"/>
          </a:p>
          <a:p>
            <a:r>
              <a:rPr lang="zh-CN" altLang="en-US">
                <a:sym typeface="+mn-ea"/>
              </a:rPr>
              <a:t>     第一行表示待排序的数组，其中默认选择待排序数组的最后一个元素作为中间元素进行分割。第二行我们看第一个元素，2比4小，不需要操作，第三行看8,8比4大，也不需要操作，因为由图可以看出来，第三行正好是‘≤4’，‘&gt;4’，待排序元素，选择元素这样一个序列；第四行看7，发现7&gt;4，也不需要操作，第五行看1,1这个时候比4小，应该和2放在一起，则最快的方法是和‘&gt;4’序列块的第一个元素交换，因此将滴4行元素的1和8交换就得到第五行；同理，第六行看的是3，将第五行的3和7交换就得到第六行。如此下去，直到倒数第二行，已经没有待排序元素了。这个时候，将交换元素和‘&gt;4’序列块的第一个元素交换，即4和8交换，就形成最后一行，最终的形式是‘≤选中元素(4)’，选择元素，‘＞选中元素(4)’这样一个序列。然后再对‘≤选中元素(4)’和‘＞选中元素(4)’两个序列块，即最后一行的黄色部分和蓝色部分分别执行相同过程，最终完成排序。</a:t>
            </a:r>
            <a:endParaRPr lang="zh-CN" altLang="en-US"/>
          </a:p>
          <a:p>
            <a:endParaRPr lang="zh-CN" altLang="en-US"/>
          </a:p>
          <a:p>
            <a:r>
              <a:rPr lang="zh-CN" altLang="en-US">
                <a:sym typeface="+mn-ea"/>
              </a:rPr>
              <a:t>从描述中可以看到：</a:t>
            </a:r>
            <a:endParaRPr lang="zh-CN" altLang="en-US"/>
          </a:p>
          <a:p>
            <a:endParaRPr lang="zh-CN" altLang="en-US"/>
          </a:p>
          <a:p>
            <a:r>
              <a:rPr lang="zh-CN" altLang="en-US">
                <a:sym typeface="+mn-ea"/>
              </a:rPr>
              <a:t>1）选择最后一个元素作为选择元素，可以最大程度降低元素交换的复杂性；</a:t>
            </a:r>
            <a:endParaRPr lang="zh-CN" altLang="en-US"/>
          </a:p>
          <a:p>
            <a:endParaRPr lang="zh-CN" altLang="en-US"/>
          </a:p>
          <a:p>
            <a:r>
              <a:rPr lang="zh-CN" altLang="en-US">
                <a:sym typeface="+mn-ea"/>
              </a:rPr>
              <a:t>2）如果遍历找到比选中元素小或者相等的元素，则需要和‘＞选中元素’序列块的第一个元素交换，这样就可以和‘≤选中元素’的序列块最快的接合到一起；</a:t>
            </a:r>
            <a:endParaRPr lang="zh-CN" altLang="en-US"/>
          </a:p>
          <a:p>
            <a:endParaRPr lang="zh-CN" altLang="en-US"/>
          </a:p>
          <a:p>
            <a:r>
              <a:rPr lang="zh-CN" altLang="en-US">
                <a:sym typeface="+mn-ea"/>
              </a:rPr>
              <a:t>3）如果遍历找到比选中元素大的元素，则不需要操作；</a:t>
            </a:r>
            <a:endParaRPr lang="zh-CN" altLang="en-US"/>
          </a:p>
          <a:p>
            <a:endParaRPr lang="zh-CN" altLang="en-US"/>
          </a:p>
          <a:p>
            <a:r>
              <a:rPr lang="zh-CN" altLang="en-US">
                <a:sym typeface="+mn-ea"/>
              </a:rPr>
              <a:t>4）为了快速的交换，我们需要对序列添加多个指针：指向‘≤选中元素’的序列块的第一个和最后一个，指向选中元素；</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nvSpPr>
        <p:spPr>
          <a:xfrm>
            <a:off x="4143375" y="9123363"/>
            <a:ext cx="3171825" cy="477837"/>
          </a:xfrm>
          <a:prstGeom prst="rect">
            <a:avLst/>
          </a:prstGeom>
          <a:noFill/>
          <a:ln w="9525">
            <a:noFill/>
          </a:ln>
        </p:spPr>
        <p:txBody>
          <a:bodyPr lIns="96647" tIns="48324" rIns="96647" bIns="48324" anchor="b"/>
          <a:lstStyle/>
          <a:p>
            <a:pPr lvl="0" algn="r" defTabSz="968375" eaLnBrk="1" hangingPunct="1"/>
            <a:fld id="{9A0DB2DC-4C9A-4742-B13C-FB6460FD3503}" type="slidenum">
              <a:rPr lang="en-US" sz="1300" dirty="0">
                <a:latin typeface="Arial Narrow" pitchFamily="1" charset="0"/>
              </a:rPr>
              <a:t>26</a:t>
            </a:fld>
            <a:endParaRPr lang="en-US" sz="1300" dirty="0">
              <a:latin typeface="Arial Narrow" pitchFamily="1" charset="0"/>
            </a:endParaRPr>
          </a:p>
        </p:txBody>
      </p:sp>
      <p:sp>
        <p:nvSpPr>
          <p:cNvPr id="79875" name="Rectangle 2"/>
          <p:cNvSpPr>
            <a:spLocks noGrp="1" noRot="1" noChangeAspect="1" noTextEdit="1"/>
          </p:cNvSpPr>
          <p:nvPr>
            <p:ph type="sldImg"/>
          </p:nvPr>
        </p:nvSpPr>
        <p:spPr>
          <a:xfrm>
            <a:off x="1257300" y="720725"/>
            <a:ext cx="4800600" cy="3600450"/>
          </a:xfrm>
          <a:solidFill>
            <a:srgbClr val="FFFFFF">
              <a:alpha val="100000"/>
            </a:srgbClr>
          </a:solidFill>
          <a:ln w="9525" cap="flat" cmpd="sng">
            <a:solidFill>
              <a:srgbClr val="000000"/>
            </a:solidFill>
            <a:prstDash val="solid"/>
            <a:headEnd type="none" w="med" len="med"/>
            <a:tailEnd type="none" w="med" len="med"/>
          </a:ln>
        </p:spPr>
      </p:sp>
      <p:sp>
        <p:nvSpPr>
          <p:cNvPr id="79876" name="Rectangle 3"/>
          <p:cNvSpPr>
            <a:spLocks noGrp="1"/>
          </p:cNvSpPr>
          <p:nvPr>
            <p:ph type="body" idx="1"/>
          </p:nvPr>
        </p:nvSpPr>
        <p:spPr>
          <a:xfrm>
            <a:off x="731838" y="4560888"/>
            <a:ext cx="5851525" cy="4319587"/>
          </a:xfrm>
          <a:solidFill>
            <a:srgbClr val="FFFFFF">
              <a:alpha val="100000"/>
            </a:srgbClr>
          </a:solidFill>
          <a:ln w="9525" cap="flat" cmpd="sng">
            <a:solidFill>
              <a:srgbClr val="000000">
                <a:alpha val="100000"/>
              </a:srgbClr>
            </a:solidFill>
            <a:prstDash val="solid"/>
            <a:headEnd type="none" w="med" len="med"/>
            <a:tailEnd type="none" w="med" len="med"/>
          </a:ln>
        </p:spPr>
        <p:txBody>
          <a:bodyPr vert="horz" wrap="square" lIns="96647" tIns="48324" rIns="96647" bIns="48324" anchor="t"/>
          <a:lstStyle/>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图中阴影部分是未排序的序列，黄色部分是排序好的序列。第一行是待排序的初始序列，最后一行是排好序的序列。</a:t>
            </a:r>
          </a:p>
          <a:p>
            <a:endParaRPr lang="zh-CN" altLang="en-US"/>
          </a:p>
          <a:p>
            <a:r>
              <a:rPr lang="zh-CN" altLang="en-US"/>
              <a:t>      从第一行中选择出最小的元素1，将其和未排序序列的第一个元素交换，从而形成第二行。第二行从阴影部分找到最小的元素2，将2和阴影部分的第一个元素8交换，形成第三行。其实这个过程和冒泡排序非常相似，只是如何将下一个元素移动到排序序列的最末端的方式不一样。如此继续下去，就可以完成序列排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http://pages.cs.wisc.edu/~paton/readings/Old/fall08/LINEAR-SORTS.html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p:cNvSpPr>
          <p:nvPr/>
        </p:nvSpPr>
        <p:spPr>
          <a:xfrm>
            <a:off x="4143375" y="9123363"/>
            <a:ext cx="3171825" cy="477837"/>
          </a:xfrm>
          <a:prstGeom prst="rect">
            <a:avLst/>
          </a:prstGeom>
          <a:noFill/>
          <a:ln w="9525">
            <a:noFill/>
          </a:ln>
        </p:spPr>
        <p:txBody>
          <a:bodyPr lIns="96647" tIns="48324" rIns="96647" bIns="48324" anchor="b"/>
          <a:lstStyle/>
          <a:p>
            <a:pPr lvl="0" algn="r" defTabSz="968375" eaLnBrk="1" hangingPunct="1"/>
            <a:fld id="{9A0DB2DC-4C9A-4742-B13C-FB6460FD3503}" type="slidenum">
              <a:rPr lang="en-US" sz="1300" dirty="0">
                <a:latin typeface="Arial Narrow" pitchFamily="1" charset="0"/>
              </a:rPr>
              <a:t>44</a:t>
            </a:fld>
            <a:endParaRPr lang="en-US" sz="1300" dirty="0">
              <a:latin typeface="Arial Narrow" pitchFamily="1" charset="0"/>
            </a:endParaRPr>
          </a:p>
        </p:txBody>
      </p:sp>
      <p:sp>
        <p:nvSpPr>
          <p:cNvPr id="114691" name="Rectangle 2"/>
          <p:cNvSpPr>
            <a:spLocks noGrp="1" noRot="1" noChangeAspect="1" noTextEdit="1"/>
          </p:cNvSpPr>
          <p:nvPr>
            <p:ph type="sldImg"/>
          </p:nvPr>
        </p:nvSpPr>
        <p:spPr>
          <a:xfrm>
            <a:off x="1257300" y="720725"/>
            <a:ext cx="4802188" cy="3602038"/>
          </a:xfrm>
          <a:solidFill>
            <a:srgbClr val="FFFFFF"/>
          </a:solidFill>
          <a:ln w="9525" cap="flat" cmpd="sng">
            <a:solidFill>
              <a:srgbClr val="000000"/>
            </a:solidFill>
            <a:prstDash val="solid"/>
            <a:headEnd type="none" w="med" len="med"/>
            <a:tailEnd type="none" w="med" len="med"/>
          </a:ln>
        </p:spPr>
      </p:sp>
      <p:sp>
        <p:nvSpPr>
          <p:cNvPr id="114692" name="Rectangle 3"/>
          <p:cNvSpPr>
            <a:spLocks noGrp="1"/>
          </p:cNvSpPr>
          <p:nvPr>
            <p:ph type="body" idx="1"/>
          </p:nvPr>
        </p:nvSpPr>
        <p:spPr>
          <a:xfrm>
            <a:off x="974725" y="4560888"/>
            <a:ext cx="5365750" cy="4319587"/>
          </a:xfrm>
          <a:noFill/>
          <a:ln w="9525" cap="flat" cmpd="sng">
            <a:solidFill>
              <a:srgbClr val="000000"/>
            </a:solidFill>
            <a:prstDash val="solid"/>
            <a:headEnd type="none" w="med" len="med"/>
            <a:tailEnd type="none" w="med" len="med"/>
          </a:ln>
        </p:spPr>
        <p:txBody>
          <a:bodyPr vert="horz" wrap="square" lIns="96647" tIns="48324" rIns="96647" bIns="48324" anchor="t"/>
          <a:lstStyle/>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50</a:t>
            </a:fld>
            <a:endParaRPr lang="en-US"/>
          </a:p>
        </p:txBody>
      </p:sp>
    </p:spTree>
    <p:extLst>
      <p:ext uri="{BB962C8B-B14F-4D97-AF65-F5344CB8AC3E}">
        <p14:creationId xmlns:p14="http://schemas.microsoft.com/office/powerpoint/2010/main" val="122728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zh-CN" altLang="en-US" dirty="0"/>
              <a:t> 输入数据</a:t>
            </a:r>
            <a:endParaRPr lang="en-US" altLang="zh-CN" dirty="0"/>
          </a:p>
          <a:p>
            <a:r>
              <a:rPr lang="en-US" altLang="zh-CN" dirty="0"/>
              <a:t>B: </a:t>
            </a:r>
            <a:r>
              <a:rPr lang="zh-CN" altLang="en-US" dirty="0"/>
              <a:t>目标数组</a:t>
            </a:r>
            <a:endParaRPr lang="en-US" altLang="zh-CN" dirty="0"/>
          </a:p>
          <a:p>
            <a:r>
              <a:rPr lang="en-US" altLang="zh-CN" dirty="0"/>
              <a:t>C: </a:t>
            </a:r>
            <a:r>
              <a:rPr lang="zh-CN" altLang="en-US" dirty="0"/>
              <a:t>计数数组</a:t>
            </a:r>
            <a:r>
              <a:rPr lang="en-US" altLang="zh-CN" dirty="0"/>
              <a:t>(</a:t>
            </a:r>
            <a:r>
              <a:rPr lang="zh-CN" altLang="en-US" dirty="0"/>
              <a:t>索引为</a:t>
            </a:r>
            <a:r>
              <a:rPr lang="en-US" altLang="zh-CN" dirty="0"/>
              <a:t>0-max(A[n]))</a:t>
            </a:r>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51</a:t>
            </a:fld>
            <a:endParaRPr lang="en-US"/>
          </a:p>
        </p:txBody>
      </p:sp>
    </p:spTree>
    <p:extLst>
      <p:ext uri="{BB962C8B-B14F-4D97-AF65-F5344CB8AC3E}">
        <p14:creationId xmlns:p14="http://schemas.microsoft.com/office/powerpoint/2010/main" val="234290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zh-CN" altLang="en-US" dirty="0"/>
              <a:t> 输入数据</a:t>
            </a:r>
            <a:endParaRPr lang="en-US" altLang="zh-CN" dirty="0"/>
          </a:p>
          <a:p>
            <a:r>
              <a:rPr lang="en-US" altLang="zh-CN" dirty="0"/>
              <a:t>B: </a:t>
            </a:r>
            <a:r>
              <a:rPr lang="zh-CN" altLang="en-US" dirty="0"/>
              <a:t>目标数组</a:t>
            </a:r>
            <a:endParaRPr lang="en-US" altLang="zh-CN" dirty="0"/>
          </a:p>
          <a:p>
            <a:r>
              <a:rPr lang="en-US" altLang="zh-CN" dirty="0"/>
              <a:t>C: </a:t>
            </a:r>
            <a:r>
              <a:rPr lang="zh-CN" altLang="en-US" dirty="0"/>
              <a:t>计数数组</a:t>
            </a:r>
            <a:r>
              <a:rPr lang="en-US" altLang="zh-CN" dirty="0"/>
              <a:t>(</a:t>
            </a:r>
            <a:r>
              <a:rPr lang="zh-CN" altLang="en-US" dirty="0"/>
              <a:t>索引为</a:t>
            </a:r>
            <a:r>
              <a:rPr lang="en-US" altLang="zh-CN" dirty="0"/>
              <a:t>0-max(A[n]))</a:t>
            </a:r>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52</a:t>
            </a:fld>
            <a:endParaRPr lang="en-US"/>
          </a:p>
        </p:txBody>
      </p:sp>
    </p:spTree>
    <p:extLst>
      <p:ext uri="{BB962C8B-B14F-4D97-AF65-F5344CB8AC3E}">
        <p14:creationId xmlns:p14="http://schemas.microsoft.com/office/powerpoint/2010/main" val="293983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如图所示，阴影部分表示待排序的部分，黄色部分则代表已经排序好的序列。排序过程就是将阴影部分的第一个元素从后往前插入到黄色部分，同时不能破坏黄色部分的顺序。插入过程简述如下：</a:t>
            </a:r>
          </a:p>
          <a:p>
            <a:endParaRPr lang="zh-CN" altLang="en-US"/>
          </a:p>
          <a:p>
            <a:r>
              <a:rPr lang="zh-CN" altLang="en-US"/>
              <a:t>以第五行到第六行的变化为例，也就是将3插入到黄色部分的过程。3先和8比较，3&lt;8，将8往后移动一格；然后3和7比较，3&lt;7，将7往后移动一个；3和2比较，3&gt;2，将3插入到7原来所在的地方。一趟完成。</a:t>
            </a:r>
          </a:p>
          <a:p>
            <a:endParaRPr lang="zh-CN" altLang="en-US"/>
          </a:p>
          <a:p>
            <a:r>
              <a:rPr lang="zh-CN"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lstStyle/>
          <a:p>
            <a:pPr lvl="0" algn="r" defTabSz="967105" eaLnBrk="1" hangingPunct="1"/>
            <a:fld id="{9A0DB2DC-4C9A-4742-B13C-FB6460FD3503}" type="slidenum">
              <a:rPr lang="en-US" sz="1300" dirty="0">
                <a:latin typeface="Arial" panose="020B0604020202020204" pitchFamily="34" charset="0"/>
              </a:rPr>
              <a:t>10</a:t>
            </a:fld>
            <a:endParaRPr lang="en-US" sz="1300" dirty="0">
              <a:latin typeface="Arial" panose="020B0604020202020204" pitchFamily="34" charset="0"/>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a:xfrm>
            <a:off x="731838" y="4560888"/>
            <a:ext cx="5851525" cy="4319587"/>
          </a:xfrm>
        </p:spPr>
        <p:txBody>
          <a:bodyPr wrap="square" lIns="96661" tIns="48331" rIns="96661" bIns="48331" anchor="t"/>
          <a:lstStyle/>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nchor="b"/>
          <a:lstStyle/>
          <a:p>
            <a:pPr lvl="0" algn="r" defTabSz="967105" eaLnBrk="1" hangingPunct="1"/>
            <a:fld id="{9A0DB2DC-4C9A-4742-B13C-FB6460FD3503}" type="slidenum">
              <a:rPr lang="en-US" sz="1300" dirty="0">
                <a:latin typeface="Arial" panose="020B0604020202020204" pitchFamily="34" charset="0"/>
              </a:rPr>
              <a:t>11</a:t>
            </a:fld>
            <a:endParaRPr lang="en-US" sz="1300" dirty="0">
              <a:latin typeface="Arial" panose="020B0604020202020204" pitchFamily="34" charset="0"/>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a:xfrm>
            <a:off x="731838" y="4560888"/>
            <a:ext cx="5851525" cy="4319587"/>
          </a:xfrm>
        </p:spPr>
        <p:txBody>
          <a:bodyPr wrap="square" lIns="96661" tIns="48331" rIns="96661" bIns="48331" anchor="t"/>
          <a:lstStyle/>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常见的Gap序列如下：</a:t>
            </a:r>
          </a:p>
          <a:p>
            <a:endParaRPr lang="zh-CN" altLang="en-US"/>
          </a:p>
          <a:p>
            <a:r>
              <a:rPr lang="zh-CN" altLang="en-US"/>
              <a:t>1）希尔原本的Gap：N/2、N/4、...1(反复除以2)</a:t>
            </a:r>
          </a:p>
          <a:p>
            <a:r>
              <a:rPr lang="zh-CN" altLang="en-US"/>
              <a:t>2）Hibbard的Gap：1、3、7、...、2k-1（k表示第几个gap）</a:t>
            </a:r>
          </a:p>
          <a:p>
            <a:r>
              <a:rPr lang="zh-CN" altLang="en-US"/>
              <a:t>3）Knuth的Gap: 1、4、13、...、(3k - 1) / 2（k表示第几个gap）</a:t>
            </a:r>
          </a:p>
          <a:p>
            <a:r>
              <a:rPr lang="zh-CN" altLang="en-US"/>
              <a:t>4）Sedgewick的Gap: 1、5、19、41、109、...</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如图所示，展示了分组和排序的过程。</a:t>
            </a:r>
          </a:p>
          <a:p>
            <a:r>
              <a:rPr lang="en-US" altLang="zh-CN"/>
              <a:t>	</a:t>
            </a:r>
            <a:r>
              <a:rPr lang="zh-CN" altLang="en-US"/>
              <a:t>第一行是分组的过程，总共有8个元素，Gap为8/2=4，标记为相同颜色的元素为一组。</a:t>
            </a:r>
            <a:r>
              <a:rPr lang="en-US" altLang="zh-CN"/>
              <a:t>[2,3],[8,5],[7,6],[1,4]</a:t>
            </a:r>
          </a:p>
          <a:p>
            <a:r>
              <a:rPr lang="en-US" altLang="zh-CN"/>
              <a:t>,	</a:t>
            </a:r>
            <a:r>
              <a:rPr lang="zh-CN" altLang="en-US"/>
              <a:t>第二行是同一组元素经过插入排序后形成的样子，可以看到，蓝色</a:t>
            </a:r>
            <a:r>
              <a:rPr lang="en-US" altLang="zh-CN">
                <a:sym typeface="+mn-ea"/>
              </a:rPr>
              <a:t>[8,5]</a:t>
            </a:r>
            <a:r>
              <a:rPr lang="zh-CN" altLang="en-US"/>
              <a:t>和灰色组</a:t>
            </a:r>
            <a:r>
              <a:rPr lang="en-US" altLang="zh-CN">
                <a:sym typeface="+mn-ea"/>
              </a:rPr>
              <a:t>[7,6]</a:t>
            </a:r>
            <a:r>
              <a:rPr lang="zh-CN" altLang="en-US"/>
              <a:t>元素进行了交换。交换</a:t>
            </a:r>
            <a:r>
              <a:rPr lang="en-US" altLang="zh-CN"/>
              <a:t>[5,8], [7,6] -&gt;</a:t>
            </a:r>
            <a:r>
              <a:rPr lang="en-US" altLang="zh-CN">
                <a:sym typeface="+mn-ea"/>
              </a:rPr>
              <a:t> [2,5,6,1,3,8,7,4]</a:t>
            </a:r>
            <a:endParaRPr lang="zh-CN" altLang="en-US">
              <a:sym typeface="+mn-ea"/>
            </a:endParaRPr>
          </a:p>
          <a:p>
            <a:r>
              <a:rPr lang="en-US" altLang="zh-CN"/>
              <a:t>	</a:t>
            </a:r>
            <a:r>
              <a:rPr lang="zh-CN" altLang="en-US"/>
              <a:t>第三行是Gap缩小为4/2=2的分组，相同颜色元素为一组，</a:t>
            </a:r>
            <a:r>
              <a:rPr lang="en-US" altLang="zh-CN"/>
              <a:t>[2,6],[5,1],[3,7],[8,4] </a:t>
            </a:r>
          </a:p>
          <a:p>
            <a:r>
              <a:rPr lang="en-US" altLang="zh-CN"/>
              <a:t>	</a:t>
            </a:r>
            <a:r>
              <a:rPr lang="zh-CN" altLang="en-US"/>
              <a:t>第四行是同组元素经过插入排序后形成的序列，可以看到每一组都是有序的。交换</a:t>
            </a:r>
            <a:r>
              <a:rPr lang="en-US" altLang="zh-CN"/>
              <a:t>[5,1],[8,4] </a:t>
            </a:r>
            <a:r>
              <a:rPr lang="en-US" altLang="zh-CN">
                <a:sym typeface="+mn-ea"/>
              </a:rPr>
              <a:t>-&gt; [2,1,6,5,3,4,7,8]</a:t>
            </a:r>
            <a:endParaRPr lang="zh-CN" altLang="en-US">
              <a:sym typeface="+mn-ea"/>
            </a:endParaRPr>
          </a:p>
          <a:p>
            <a:r>
              <a:rPr lang="en-US" altLang="zh-CN"/>
              <a:t>	</a:t>
            </a:r>
            <a:r>
              <a:rPr lang="zh-CN" altLang="en-US"/>
              <a:t>第五行是Gap缩小为2/2=1的分组，即整个数列为一个组，直接进行插入排序，这里就和插入排序完全一样了。</a:t>
            </a:r>
          </a:p>
          <a:p>
            <a:endParaRPr lang="zh-CN" altLang="en-US"/>
          </a:p>
          <a:p>
            <a:r>
              <a:rPr lang="zh-CN" altLang="en-US"/>
              <a:t>注意到第五行的时候，序列已经基本有序了，靠近插入排序的最优情况，所以插入排序的效率极高。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这段代码看上去比较复杂，因为嵌套着三层for循环，另外代码的想法和上面示意描述的并不一致，因此总是会比较难理解。</a:t>
            </a:r>
          </a:p>
          <a:p>
            <a:endParaRPr lang="zh-CN" altLang="en-US"/>
          </a:p>
          <a:p>
            <a:r>
              <a:rPr lang="zh-CN" altLang="en-US"/>
              <a:t>示意中讲：按照每一组进行插入排序，很容易让人想到一组组的去执行插入排序，然后一起再进行下一步。代码不是这样的，代码是所有组同时进行的，</a:t>
            </a:r>
          </a:p>
          <a:p>
            <a:r>
              <a:rPr lang="zh-CN" altLang="en-US"/>
              <a:t>第7行可以看到，每次遍历都是从gap开始遍历到数列最后，然后对每一个元素进行往前进行插入排序，不过这次不是和前一个相邻元素作比较，而是和j-gap作比较，</a:t>
            </a:r>
          </a:p>
          <a:p>
            <a:r>
              <a:rPr lang="zh-CN" altLang="en-US"/>
              <a:t>很容易发现，这其实是在元素所在组进行插入排序。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幅图形象的展示了冒泡的过程，最左边一列，从下往上显示了等待排序的数列，最后一列则显示了冒泡排序的最终结果。每一列阴影的部分代表等待排序的数列，黄色部分表示排序完成的部分，冒泡过程中不需要涉及黄色部分，我们解释一下第二列的形成过程：</a:t>
            </a:r>
          </a:p>
          <a:p>
            <a:endParaRPr lang="zh-CN" altLang="en-US"/>
          </a:p>
          <a:p>
            <a:r>
              <a:rPr lang="zh-CN" altLang="en-US"/>
              <a:t>     第二列在冒泡过程中（从下往上看），首先比较2和3，2&lt;3，则交换；比较3和4，4&gt;3，不需要交换；比较4和9，9&gt;4，不需要交换，比较1和9，1&lt;9，交换；比较5和9，5&lt;9，交换；比较7和9，7&lt;9，交换；比较6和9，6&lt;9，交换；比较8和9，8&lt;9，交换。这样就形成了第二列。第二列形成以后，9，也就是最后的数字已经是最大的了，第二趟这样进行形成第三列的时候，就不需要进行到9了。</a:t>
            </a:r>
          </a:p>
          <a:p>
            <a:endParaRPr lang="zh-CN" altLang="en-US"/>
          </a:p>
          <a:p>
            <a:r>
              <a:rPr lang="zh-CN" altLang="en-US"/>
              <a:t>     每一趟冒泡，都是将灰色数列部分中最大的数字选择出来放到黄色部分的最下层，由此形成下一列，最大数字的选择是通过数字的交换来完成的——算法会从数列的最前端开始往后遍历，如果发现某一个数比它前面的数字小，就会进行交换，把较大的数字往后移动。由此不断进行，就可以将最大的数字移动到数列灰色部分的最后。</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t>11/6/2017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t>11/6/2017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eaLnBrk="1" latinLnBrk="0" hangingPunct="1"/>
            <a:fld id="{F0C94032-CD4C-4C25-B0C2-CEC720522D92}"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t>11/6/2017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t>11/6/2017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t>11/6/2017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t>11/6/2017</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t>11/6/2017</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t>11/6/2017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t>11/6/2017</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t>11/6/2017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t>11/6/2017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hasCustomPrompt="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t>11/6/2017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285" y="5050155"/>
            <a:ext cx="8463915" cy="817245"/>
          </a:xfrm>
        </p:spPr>
        <p:txBody>
          <a:bodyPr>
            <a:noAutofit/>
          </a:bodyPr>
          <a:lstStyle/>
          <a:p>
            <a:r>
              <a:rPr lang="en-US" sz="3600" dirty="0"/>
              <a:t>Introduction to Algorithm</a:t>
            </a:r>
          </a:p>
        </p:txBody>
      </p:sp>
      <p:sp>
        <p:nvSpPr>
          <p:cNvPr id="3" name="Subtitle 2"/>
          <p:cNvSpPr>
            <a:spLocks noGrp="1"/>
          </p:cNvSpPr>
          <p:nvPr>
            <p:ph type="subTitle" idx="1"/>
          </p:nvPr>
        </p:nvSpPr>
        <p:spPr/>
        <p:txBody>
          <a:bodyPr>
            <a:normAutofit/>
          </a:bodyPr>
          <a:lstStyle/>
          <a:p>
            <a:r>
              <a:rPr lang="en-US" dirty="0"/>
              <a:t>Sorting</a:t>
            </a:r>
          </a:p>
        </p:txBody>
      </p:sp>
      <p:pic>
        <p:nvPicPr>
          <p:cNvPr id="6" name="图片 5"/>
          <p:cNvPicPr>
            <a:picLocks noChangeAspect="1"/>
          </p:cNvPicPr>
          <p:nvPr/>
        </p:nvPicPr>
        <p:blipFill>
          <a:blip r:embed="rId2"/>
          <a:stretch>
            <a:fillRect/>
          </a:stretch>
        </p:blipFill>
        <p:spPr>
          <a:xfrm>
            <a:off x="777240" y="526415"/>
            <a:ext cx="7856855" cy="44208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85000" lnSpcReduction="2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fld id="{9A0DB2DC-4C9A-4742-B13C-FB6460FD3503}" type="slidenum">
              <a:rPr lang="en-US" sz="1400" dirty="0">
                <a:latin typeface="Arial" panose="020B0604020202020204" pitchFamily="34" charset="0"/>
              </a:rPr>
              <a:t>10</a:t>
            </a:fld>
            <a:endParaRPr lang="en-US" sz="1400" dirty="0">
              <a:latin typeface="Arial" panose="020B0604020202020204" pitchFamily="34" charset="0"/>
            </a:endParaRPr>
          </a:p>
        </p:txBody>
      </p:sp>
      <p:sp>
        <p:nvSpPr>
          <p:cNvPr id="14339" name="Rectangle 2"/>
          <p:cNvSpPr>
            <a:spLocks noGrp="1"/>
          </p:cNvSpPr>
          <p:nvPr>
            <p:ph type="title"/>
          </p:nvPr>
        </p:nvSpPr>
        <p:spPr/>
        <p:txBody>
          <a:bodyPr vert="horz" wrap="square" lIns="91440" tIns="45720" rIns="91440" bIns="45720" anchor="ctr"/>
          <a:lstStyle/>
          <a:p>
            <a:pPr eaLnBrk="1" hangingPunct="1"/>
            <a:r>
              <a:rPr lang="en-US" altLang="zh-CN">
                <a:solidFill>
                  <a:schemeClr val="accent2"/>
                </a:solidFill>
              </a:rPr>
              <a:t>Insertion Sort - Analysis</a:t>
            </a:r>
          </a:p>
        </p:txBody>
      </p:sp>
      <p:sp>
        <p:nvSpPr>
          <p:cNvPr id="14340" name="Rectangle 3"/>
          <p:cNvSpPr>
            <a:spLocks noGrp="1"/>
          </p:cNvSpPr>
          <p:nvPr>
            <p:ph idx="1"/>
          </p:nvPr>
        </p:nvSpPr>
        <p:spPr/>
        <p:txBody>
          <a:bodyPr vert="horz" wrap="square" lIns="91440" tIns="45720" rIns="91440" bIns="45720" anchor="t"/>
          <a:lstStyle/>
          <a:p>
            <a:pPr eaLnBrk="1" hangingPunct="1"/>
            <a:r>
              <a:rPr lang="en-US" altLang="zh-CN"/>
              <a:t>Worst Case ?</a:t>
            </a:r>
          </a:p>
          <a:p>
            <a:pPr lvl="1" eaLnBrk="1" hangingPunct="1"/>
            <a:r>
              <a:rPr lang="en-US" altLang="zh-CN"/>
              <a:t> Reverse sorted list   </a:t>
            </a:r>
            <a:r>
              <a:rPr lang="zh-CN" altLang="en-US"/>
              <a:t>倒序</a:t>
            </a:r>
          </a:p>
          <a:p>
            <a:pPr lvl="1" eaLnBrk="1" hangingPunct="1"/>
            <a:r>
              <a:rPr lang="en-US" altLang="zh-CN"/>
              <a:t> Max possible number of comparisons</a:t>
            </a:r>
          </a:p>
          <a:p>
            <a:pPr lvl="1" eaLnBrk="1" hangingPunct="1"/>
            <a:r>
              <a:rPr lang="en-US" altLang="zh-CN"/>
              <a:t> O(n</a:t>
            </a:r>
            <a:r>
              <a:rPr lang="en-US" altLang="zh-CN">
                <a:cs typeface="Arial" panose="020B0604020202020204" pitchFamily="34" charset="0"/>
              </a:rPr>
              <a:t>²)</a:t>
            </a:r>
          </a:p>
          <a:p>
            <a:pPr eaLnBrk="1" hangingPunct="1"/>
            <a:r>
              <a:rPr lang="en-US" altLang="zh-CN">
                <a:cs typeface="Arial" panose="020B0604020202020204" pitchFamily="34" charset="0"/>
              </a:rPr>
              <a:t>Best Case ?</a:t>
            </a:r>
          </a:p>
          <a:p>
            <a:pPr lvl="1" eaLnBrk="1" hangingPunct="1"/>
            <a:r>
              <a:rPr lang="en-US" altLang="zh-CN">
                <a:cs typeface="Arial" panose="020B0604020202020204" pitchFamily="34" charset="0"/>
              </a:rPr>
              <a:t> Sorted input</a:t>
            </a:r>
          </a:p>
          <a:p>
            <a:pPr lvl="1" eaLnBrk="1" hangingPunct="1"/>
            <a:r>
              <a:rPr lang="en-US" altLang="zh-CN">
                <a:cs typeface="Arial" panose="020B0604020202020204" pitchFamily="34" charset="0"/>
              </a:rPr>
              <a:t> 1 comparison in each pass</a:t>
            </a:r>
          </a:p>
          <a:p>
            <a:pPr lvl="1" eaLnBrk="1" hangingPunct="1"/>
            <a:r>
              <a:rPr lang="en-US" altLang="zh-CN">
                <a:cs typeface="Arial" panose="020B0604020202020204" pitchFamily="34" charset="0"/>
              </a:rPr>
              <a:t> O(n)</a:t>
            </a:r>
            <a:endParaRPr lang="en-US" altLang="zh-CN">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85000" lnSpcReduction="2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fld id="{9A0DB2DC-4C9A-4742-B13C-FB6460FD3503}" type="slidenum">
              <a:rPr lang="en-US" sz="1400" dirty="0">
                <a:latin typeface="Arial" panose="020B0604020202020204" pitchFamily="34" charset="0"/>
              </a:rPr>
              <a:t>11</a:t>
            </a:fld>
            <a:endParaRPr lang="en-US" sz="1400" dirty="0">
              <a:latin typeface="Arial" panose="020B0604020202020204" pitchFamily="34" charset="0"/>
            </a:endParaRPr>
          </a:p>
        </p:txBody>
      </p:sp>
      <p:sp>
        <p:nvSpPr>
          <p:cNvPr id="14339" name="Rectangle 2"/>
          <p:cNvSpPr>
            <a:spLocks noGrp="1"/>
          </p:cNvSpPr>
          <p:nvPr>
            <p:ph type="title"/>
          </p:nvPr>
        </p:nvSpPr>
        <p:spPr/>
        <p:txBody>
          <a:bodyPr vert="horz" wrap="square" lIns="91440" tIns="45720" rIns="91440" bIns="45720" anchor="ctr"/>
          <a:lstStyle/>
          <a:p>
            <a:pPr eaLnBrk="1" hangingPunct="1"/>
            <a:r>
              <a:rPr lang="en-US" altLang="zh-CN">
                <a:solidFill>
                  <a:schemeClr val="accent2"/>
                </a:solidFill>
              </a:rPr>
              <a:t>Insertion Sort - Analysis</a:t>
            </a:r>
          </a:p>
        </p:txBody>
      </p:sp>
      <p:sp>
        <p:nvSpPr>
          <p:cNvPr id="14340" name="Rectangle 3"/>
          <p:cNvSpPr>
            <a:spLocks noGrp="1"/>
          </p:cNvSpPr>
          <p:nvPr>
            <p:ph idx="1"/>
          </p:nvPr>
        </p:nvSpPr>
        <p:spPr>
          <a:xfrm>
            <a:off x="381635" y="1600200"/>
            <a:ext cx="8384540" cy="4495800"/>
          </a:xfrm>
        </p:spPr>
        <p:txBody>
          <a:bodyPr vert="horz" wrap="square" lIns="91440" tIns="45720" rIns="91440" bIns="45720" anchor="t">
            <a:normAutofit fontScale="92500"/>
          </a:bodyPr>
          <a:lstStyle/>
          <a:p>
            <a:pPr eaLnBrk="1" hangingPunct="1"/>
            <a:r>
              <a:rPr lang="en-US" altLang="zh-CN">
                <a:ea typeface="Arial" panose="020B0604020202020204" pitchFamily="34" charset="0"/>
              </a:rPr>
              <a:t>插入排序的算法复杂度很好分析，假设array的长度是n，外层for循环一共要执行n-1-1即n-2次，内层的while循环，最多执行index次，最少执行1次。因此其最坏的情况就是每次都执行Index次，其算法复杂度是n*(n-1)/2，即O(n^2)，此时数组初始状态是倒叙排列的；最好的情况则是n-1次，即O(n)此时数组的初始状态是顺序排列的。平均时间复杂度为O(n^2)。</a:t>
            </a:r>
          </a:p>
          <a:p>
            <a:pPr eaLnBrk="1" hangingPunct="1"/>
            <a:endParaRPr lang="en-US" altLang="zh-CN">
              <a:ea typeface="Arial" panose="020B0604020202020204" pitchFamily="34" charset="0"/>
            </a:endParaRPr>
          </a:p>
          <a:p>
            <a:pPr eaLnBrk="1" hangingPunct="1"/>
            <a:r>
              <a:rPr lang="en-US" altLang="zh-CN">
                <a:ea typeface="Arial" panose="020B0604020202020204" pitchFamily="34" charset="0"/>
              </a:rPr>
              <a:t>空间复杂度非常容易，由代码可以看出来，只需要一个位置key用于交换即可，因此是O(1)。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p>
        </p:txBody>
      </p:sp>
      <p:sp>
        <p:nvSpPr>
          <p:cNvPr id="3" name="内容占位符 2"/>
          <p:cNvSpPr>
            <a:spLocks noGrp="1"/>
          </p:cNvSpPr>
          <p:nvPr>
            <p:ph sz="quarter" idx="1"/>
          </p:nvPr>
        </p:nvSpPr>
        <p:spPr/>
        <p:txBody>
          <a:bodyPr>
            <a:normAutofit fontScale="87500"/>
          </a:bodyPr>
          <a:lstStyle/>
          <a:p>
            <a:r>
              <a:rPr lang="zh-CN" altLang="en-US"/>
              <a:t>其大致原理是：又称Gap缩小排序。先将序列按Gap划分为元素个数相同的若干组，使用直接插入排序法进行排序，然后不断缩小Gap直至为1，最后使用直接插入排序完成排序。希尔排序其实是直接插入排序的增强版。</a:t>
            </a:r>
          </a:p>
          <a:p>
            <a:endParaRPr lang="zh-CN" altLang="en-US"/>
          </a:p>
          <a:p>
            <a:r>
              <a:rPr lang="zh-CN" altLang="en-US"/>
              <a:t>我们来证明它是</a:t>
            </a:r>
            <a:r>
              <a:rPr lang="zh-CN" altLang="en-US" b="1">
                <a:solidFill>
                  <a:schemeClr val="tx1"/>
                </a:solidFill>
                <a:effectLst/>
              </a:rPr>
              <a:t>不稳定的</a:t>
            </a:r>
            <a:r>
              <a:rPr lang="zh-CN" altLang="en-US"/>
              <a:t>，假设有一个数组{3,2A,2B,4}，我们要升序排列，按照算法，第一次Gap=2，即可以分为{3,2B}和{2A,4}两组，然后对每一组进行插入排序，可以排序成{2B,2A,3,4}，第二次Gap=1，由于插入排序是稳定的，所以2A和2B不会交换顺序了。由此可以看到，希尔排序是不稳定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p>
        </p:txBody>
      </p:sp>
      <p:sp>
        <p:nvSpPr>
          <p:cNvPr id="3" name="内容占位符 2"/>
          <p:cNvSpPr>
            <a:spLocks noGrp="1"/>
          </p:cNvSpPr>
          <p:nvPr>
            <p:ph sz="quarter" idx="1"/>
          </p:nvPr>
        </p:nvSpPr>
        <p:spPr>
          <a:xfrm>
            <a:off x="219075" y="1295400"/>
            <a:ext cx="8547100" cy="5372100"/>
          </a:xfrm>
        </p:spPr>
        <p:txBody>
          <a:bodyPr>
            <a:noAutofit/>
          </a:bodyPr>
          <a:lstStyle/>
          <a:p>
            <a:pPr marL="0" indent="0">
              <a:buNone/>
            </a:pPr>
            <a:r>
              <a:rPr lang="zh-CN" altLang="en-US" sz="1800"/>
              <a:t>一、算法思想</a:t>
            </a:r>
            <a:r>
              <a:rPr lang="en-US" altLang="zh-CN" sz="1800"/>
              <a:t>:</a:t>
            </a:r>
          </a:p>
          <a:p>
            <a:pPr marL="0" indent="0">
              <a:buNone/>
            </a:pPr>
            <a:r>
              <a:rPr lang="zh-CN" altLang="en-US" sz="1800"/>
              <a:t>希尔排序，也称递减增量排序算法，是插入排序的一种更高效的改进版本。希尔排序是非稳定排序算法。</a:t>
            </a:r>
          </a:p>
          <a:p>
            <a:pPr marL="0" indent="0">
              <a:buNone/>
            </a:pPr>
            <a:r>
              <a:rPr lang="zh-CN" altLang="en-US" sz="1800"/>
              <a:t>希尔排序是基于插入排序的以下两点性质而提出改进方法的：</a:t>
            </a:r>
          </a:p>
          <a:p>
            <a:r>
              <a:rPr lang="zh-CN" altLang="en-US" sz="1800"/>
              <a:t>1）插入排序在对几乎已经排好序的数据操作时， 效率高， 即可以达到线性排序的效率；</a:t>
            </a:r>
          </a:p>
          <a:p>
            <a:r>
              <a:rPr lang="zh-CN" altLang="en-US" sz="1800"/>
              <a:t>2）插入排序一般来说是低效的， 因为插入排序每次只能将数据移动一位；</a:t>
            </a:r>
            <a:endParaRPr lang="zh-CN" altLang="en-US" sz="2000"/>
          </a:p>
          <a:p>
            <a:pPr marL="0" indent="0">
              <a:buNone/>
            </a:pPr>
            <a:r>
              <a:rPr lang="zh-CN" altLang="en-US" sz="1800"/>
              <a:t>我们将数组中两个元素之间的距离称为Gap，相邻元素之间的Gap自然是1，很明显的，插入排序的算法在调节元素的时候，Gap是1，这就造成了上面讲的低效的原因2）。因此希尔排序的思想如下：</a:t>
            </a:r>
            <a:endParaRPr lang="zh-CN" altLang="en-US" sz="2000"/>
          </a:p>
          <a:p>
            <a:r>
              <a:rPr lang="zh-CN" altLang="en-US" sz="1800"/>
              <a:t>1）假设序列的元素个数是n，选取一个初始Gap的d（d&lt;n）；</a:t>
            </a:r>
            <a:endParaRPr lang="zh-CN" altLang="en-US" sz="2000"/>
          </a:p>
          <a:p>
            <a:r>
              <a:rPr lang="zh-CN" altLang="en-US" sz="1800"/>
              <a:t>2）将序列中元素之间距离（即Gap）为d的元素分为一组，在每组之间直接进行插入排序；</a:t>
            </a:r>
            <a:endParaRPr lang="zh-CN" altLang="en-US" sz="2000"/>
          </a:p>
          <a:p>
            <a:r>
              <a:rPr lang="zh-CN" altLang="en-US" sz="1800"/>
              <a:t>3）全部完成以后，缩小Gap至d1（d1&lt;d），然后继续2）直到Gap为1；</a:t>
            </a:r>
          </a:p>
          <a:p>
            <a:endParaRPr lang="zh-CN" altLang="en-US" sz="1800"/>
          </a:p>
          <a:p>
            <a:pPr marL="0" indent="0">
              <a:buNone/>
            </a:pPr>
            <a:endParaRPr lang="zh-CN"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p>
        </p:txBody>
      </p:sp>
      <p:sp>
        <p:nvSpPr>
          <p:cNvPr id="3" name="内容占位符 2"/>
          <p:cNvSpPr>
            <a:spLocks noGrp="1"/>
          </p:cNvSpPr>
          <p:nvPr>
            <p:ph sz="quarter" idx="1"/>
          </p:nvPr>
        </p:nvSpPr>
        <p:spPr/>
        <p:txBody>
          <a:bodyPr/>
          <a:lstStyle/>
          <a:p>
            <a:r>
              <a:rPr lang="en-US" altLang="zh-CN"/>
              <a:t>Example</a:t>
            </a:r>
            <a:r>
              <a:rPr lang="zh-CN" altLang="en-US"/>
              <a:t>：</a:t>
            </a:r>
          </a:p>
        </p:txBody>
      </p:sp>
      <p:pic>
        <p:nvPicPr>
          <p:cNvPr id="4" name="图片 3"/>
          <p:cNvPicPr>
            <a:picLocks noChangeAspect="1"/>
          </p:cNvPicPr>
          <p:nvPr/>
        </p:nvPicPr>
        <p:blipFill>
          <a:blip r:embed="rId3"/>
          <a:stretch>
            <a:fillRect/>
          </a:stretch>
        </p:blipFill>
        <p:spPr>
          <a:xfrm>
            <a:off x="1049655" y="2130425"/>
            <a:ext cx="6586855" cy="30118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t>
            </a:r>
            <a:r>
              <a:rPr lang="zh-CN" altLang="en-US" sz="4000"/>
              <a:t>希尔排序</a:t>
            </a:r>
          </a:p>
        </p:txBody>
      </p:sp>
      <p:graphicFrame>
        <p:nvGraphicFramePr>
          <p:cNvPr id="4" name="内容占位符 3"/>
          <p:cNvGraphicFramePr>
            <a:graphicFrameLocks noGrp="1"/>
          </p:cNvGraphicFramePr>
          <p:nvPr>
            <p:ph sz="quarter" idx="1"/>
          </p:nvPr>
        </p:nvGraphicFramePr>
        <p:xfrm>
          <a:off x="245110" y="1396365"/>
          <a:ext cx="8521065" cy="5299075"/>
        </p:xfrm>
        <a:graphic>
          <a:graphicData uri="http://schemas.openxmlformats.org/drawingml/2006/table">
            <a:tbl>
              <a:tblPr firstRow="1" bandRow="1">
                <a:tableStyleId>{5C22544A-7EE6-4342-B048-85BDC9FD1C3A}</a:tableStyleId>
              </a:tblPr>
              <a:tblGrid>
                <a:gridCol w="8521065">
                  <a:extLst>
                    <a:ext uri="{9D8B030D-6E8A-4147-A177-3AD203B41FA5}">
                      <a16:colId xmlns:a16="http://schemas.microsoft.com/office/drawing/2014/main" val="20000"/>
                    </a:ext>
                  </a:extLst>
                </a:gridCol>
              </a:tblGrid>
              <a:tr h="5299075">
                <a:tc>
                  <a:txBody>
                    <a:bodyPr/>
                    <a:lstStyle/>
                    <a:p>
                      <a:pPr>
                        <a:buNone/>
                      </a:pPr>
                      <a:r>
                        <a:rPr lang="zh-CN" altLang="en-US"/>
                        <a:t>template &lt;typename Dtype&gt;</a:t>
                      </a:r>
                    </a:p>
                    <a:p>
                      <a:pPr>
                        <a:buNone/>
                      </a:pPr>
                      <a:r>
                        <a:rPr lang="zh-CN" altLang="en-US"/>
                        <a:t>int Solution::shellSort(Dtype A[], int N) {</a:t>
                      </a:r>
                    </a:p>
                    <a:p>
                      <a:pPr>
                        <a:buNone/>
                      </a:pPr>
                      <a:r>
                        <a:rPr lang="zh-CN" altLang="en-US"/>
                        <a:t>    if (N == 0) {</a:t>
                      </a:r>
                    </a:p>
                    <a:p>
                      <a:pPr>
                        <a:buNone/>
                      </a:pPr>
                      <a:r>
                        <a:rPr lang="zh-CN" altLang="en-US"/>
                        <a:t>	return 0;</a:t>
                      </a:r>
                    </a:p>
                    <a:p>
                      <a:pPr>
                        <a:buNone/>
                      </a:pPr>
                      <a:r>
                        <a:rPr lang="zh-CN" altLang="en-US"/>
                        <a:t>    }</a:t>
                      </a:r>
                    </a:p>
                    <a:p>
                      <a:pPr>
                        <a:buNone/>
                      </a:pPr>
                      <a:endParaRPr lang="zh-CN" altLang="en-US"/>
                    </a:p>
                    <a:p>
                      <a:pPr>
                        <a:buNone/>
                      </a:pPr>
                      <a:r>
                        <a:rPr lang="zh-CN" altLang="en-US"/>
                        <a:t>    Dtype temp = 0;</a:t>
                      </a:r>
                    </a:p>
                    <a:p>
                      <a:pPr>
                        <a:buNone/>
                      </a:pPr>
                      <a:r>
                        <a:rPr lang="zh-CN" altLang="en-US"/>
                        <a:t>        for (int gap = N / 2; gap &gt;= 1; gap = gap / 2) {</a:t>
                      </a:r>
                    </a:p>
                    <a:p>
                      <a:pPr>
                        <a:buNone/>
                      </a:pPr>
                      <a:r>
                        <a:rPr lang="zh-CN" altLang="en-US"/>
                        <a:t>	   for (int i = gap; i &lt; N; i++) {</a:t>
                      </a:r>
                    </a:p>
                    <a:p>
                      <a:pPr>
                        <a:buNone/>
                      </a:pPr>
                      <a:r>
                        <a:rPr lang="zh-CN" altLang="en-US"/>
                        <a:t>	        for (int j = i; j &gt;= gap &amp;&amp; A[j] &lt; A[j - gap]; j -= gap) {</a:t>
                      </a:r>
                    </a:p>
                    <a:p>
                      <a:pPr>
                        <a:buNone/>
                      </a:pPr>
                      <a:r>
                        <a:rPr lang="zh-CN" altLang="en-US"/>
                        <a:t>			temp = A[j];</a:t>
                      </a:r>
                    </a:p>
                    <a:p>
                      <a:pPr>
                        <a:buNone/>
                      </a:pPr>
                      <a:r>
                        <a:rPr lang="zh-CN" altLang="en-US"/>
                        <a:t>			A[j] = A[j - gap];</a:t>
                      </a:r>
                    </a:p>
                    <a:p>
                      <a:pPr>
                        <a:buNone/>
                      </a:pPr>
                      <a:r>
                        <a:rPr lang="zh-CN" altLang="en-US"/>
                        <a:t>			A[j - gap] = temp;</a:t>
                      </a:r>
                    </a:p>
                    <a:p>
                      <a:pPr>
                        <a:buNone/>
                      </a:pPr>
                      <a:r>
                        <a:rPr lang="zh-CN" altLang="en-US"/>
                        <a:t>		}</a:t>
                      </a:r>
                    </a:p>
                    <a:p>
                      <a:pPr>
                        <a:buNone/>
                      </a:pPr>
                      <a:r>
                        <a:rPr lang="zh-CN" altLang="en-US"/>
                        <a:t>	    }</a:t>
                      </a:r>
                    </a:p>
                    <a:p>
                      <a:pPr>
                        <a:buNone/>
                      </a:pPr>
                      <a:r>
                        <a:rPr lang="zh-CN" altLang="en-US"/>
                        <a:t>     }</a:t>
                      </a:r>
                    </a:p>
                    <a:p>
                      <a:pPr>
                        <a:buNone/>
                      </a:pPr>
                      <a:r>
                        <a:rPr lang="zh-CN" altLang="en-US"/>
                        <a:t>    return 1;</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1.2 Shell Sort Analysis</a:t>
            </a:r>
          </a:p>
        </p:txBody>
      </p:sp>
      <p:sp>
        <p:nvSpPr>
          <p:cNvPr id="3" name="内容占位符 2"/>
          <p:cNvSpPr>
            <a:spLocks noGrp="1"/>
          </p:cNvSpPr>
          <p:nvPr>
            <p:ph sz="quarter" idx="1"/>
          </p:nvPr>
        </p:nvSpPr>
        <p:spPr/>
        <p:txBody>
          <a:bodyPr>
            <a:normAutofit lnSpcReduction="10000"/>
          </a:bodyPr>
          <a:lstStyle/>
          <a:p>
            <a:r>
              <a:rPr lang="zh-CN" altLang="en-US"/>
              <a:t>其算法复杂度至今没有一个确定的解，其复杂度依赖于其Gap序列，范围Ο(n^1.5) ~ Ο(n^2)。而最好的情况则是序列初始状态就是顺序排列，此时算法的复杂度是O(n)。平均复杂度则为：Ο(n^5/4)。</a:t>
            </a:r>
          </a:p>
          <a:p>
            <a:endParaRPr lang="zh-CN" altLang="en-US"/>
          </a:p>
          <a:p>
            <a:r>
              <a:rPr lang="zh-CN" altLang="en-US"/>
              <a:t>空间复杂度非常容易，由代码可以看出来，只需要一个位置temp用于交换即可，因此是O(1)。</a:t>
            </a:r>
          </a:p>
          <a:p>
            <a:endParaRPr lang="zh-CN" altLang="en-US"/>
          </a:p>
          <a:p>
            <a:r>
              <a:rPr lang="zh-CN" alt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p>
        </p:txBody>
      </p:sp>
      <p:sp>
        <p:nvSpPr>
          <p:cNvPr id="3" name="内容占位符 2"/>
          <p:cNvSpPr>
            <a:spLocks noGrp="1"/>
          </p:cNvSpPr>
          <p:nvPr>
            <p:ph sz="quarter" idx="1"/>
          </p:nvPr>
        </p:nvSpPr>
        <p:spPr/>
        <p:txBody>
          <a:bodyPr/>
          <a:lstStyle/>
          <a:p>
            <a:r>
              <a:rPr lang="zh-CN" altLang="en-US"/>
              <a:t>其大致原理是：将序列划分为无序和有序区，不断通过交换较大元素至无序区尾完成排序。</a:t>
            </a:r>
          </a:p>
          <a:p>
            <a:endParaRPr lang="zh-CN" altLang="en-US"/>
          </a:p>
          <a:p>
            <a:r>
              <a:rPr lang="zh-CN" altLang="en-US"/>
              <a:t>熟悉冒泡排序的人一定知道，冒泡排序通过不断的交换元素，将无序区的最大（最小）元素往无序区搬运，因而和插入排序一样，为了减少其交换次数，冒泡排序是稳定的。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r>
              <a:rPr lang="zh-CN" altLang="en-US" sz="2400" b="1"/>
              <a:t>一、算法思想</a:t>
            </a:r>
          </a:p>
          <a:p>
            <a:pPr marL="0" indent="0">
              <a:buNone/>
            </a:pPr>
            <a:r>
              <a:rPr lang="zh-CN" altLang="en-US" sz="1800"/>
              <a:t>冒泡排序是排序算法中比较有意思的一种排序方法，也很简单。其算法思想如下：</a:t>
            </a:r>
          </a:p>
          <a:p>
            <a:r>
              <a:rPr lang="zh-CN" altLang="en-US" sz="1800"/>
              <a:t>1）比较相邻的元素。如果第一个比第二个大，就交换他们两个。</a:t>
            </a:r>
          </a:p>
          <a:p>
            <a:endParaRPr lang="zh-CN" altLang="en-US" sz="1800"/>
          </a:p>
          <a:p>
            <a:r>
              <a:rPr lang="zh-CN" altLang="en-US" sz="1800"/>
              <a:t>2）对每一对相邻元素作同样的工作，从开始第一对到结尾的最后一对。在这一点，最后的元素应该会是最大的数。</a:t>
            </a:r>
          </a:p>
          <a:p>
            <a:endParaRPr lang="zh-CN" altLang="en-US" sz="1800"/>
          </a:p>
          <a:p>
            <a:r>
              <a:rPr lang="zh-CN" altLang="en-US" sz="1800"/>
              <a:t>3）针对所有的元素重复以上的步骤，除了最后一个。</a:t>
            </a:r>
          </a:p>
          <a:p>
            <a:endParaRPr lang="zh-CN" altLang="en-US" sz="1800"/>
          </a:p>
          <a:p>
            <a:r>
              <a:rPr lang="zh-CN" altLang="en-US" sz="1800"/>
              <a:t>4）持续每次对越来越少的元素重复上面的步骤，直到没有任何一对数字需要比较。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r>
              <a:rPr lang="en-US" altLang="zh-CN" sz="1800"/>
              <a:t>Example:</a:t>
            </a:r>
          </a:p>
          <a:p>
            <a:pPr marL="0" indent="0">
              <a:buNone/>
            </a:pPr>
            <a:endParaRPr lang="en-US" altLang="zh-CN" sz="1800"/>
          </a:p>
        </p:txBody>
      </p:sp>
      <p:pic>
        <p:nvPicPr>
          <p:cNvPr id="4" name="图片 3"/>
          <p:cNvPicPr>
            <a:picLocks noChangeAspect="1"/>
          </p:cNvPicPr>
          <p:nvPr/>
        </p:nvPicPr>
        <p:blipFill>
          <a:blip r:embed="rId3"/>
          <a:stretch>
            <a:fillRect/>
          </a:stretch>
        </p:blipFill>
        <p:spPr>
          <a:xfrm>
            <a:off x="1111885" y="2216150"/>
            <a:ext cx="6920230" cy="40805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7500" lnSpcReduction="1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1</a:t>
            </a:r>
          </a:p>
        </p:txBody>
      </p:sp>
      <p:sp>
        <p:nvSpPr>
          <p:cNvPr id="5123" name="Rectangle 2"/>
          <p:cNvSpPr>
            <a:spLocks noGrp="1"/>
          </p:cNvSpPr>
          <p:nvPr>
            <p:ph type="title"/>
          </p:nvPr>
        </p:nvSpPr>
        <p:spPr/>
        <p:txBody>
          <a:bodyPr vert="horz" wrap="square" lIns="91440" tIns="45720" rIns="91440" bIns="45720" anchor="ctr"/>
          <a:lstStyle/>
          <a:p>
            <a:pPr eaLnBrk="1" hangingPunct="1"/>
            <a:r>
              <a:rPr lang="en-US" altLang="zh-CN">
                <a:solidFill>
                  <a:schemeClr val="tx1"/>
                </a:solidFill>
              </a:rPr>
              <a:t>Sorting Definitions</a:t>
            </a:r>
          </a:p>
        </p:txBody>
      </p:sp>
      <p:sp>
        <p:nvSpPr>
          <p:cNvPr id="5124" name="Rectangle 3"/>
          <p:cNvSpPr>
            <a:spLocks noGrp="1"/>
          </p:cNvSpPr>
          <p:nvPr>
            <p:ph idx="1"/>
          </p:nvPr>
        </p:nvSpPr>
        <p:spPr/>
        <p:txBody>
          <a:bodyPr vert="horz" wrap="square" lIns="91440" tIns="45720" rIns="91440" bIns="45720" anchor="t">
            <a:normAutofit/>
          </a:bodyPr>
          <a:lstStyle/>
          <a:p>
            <a:pPr eaLnBrk="1" hangingPunct="1"/>
            <a:r>
              <a:rPr lang="en-US" altLang="zh-CN"/>
              <a:t>In place sorting  </a:t>
            </a:r>
          </a:p>
          <a:p>
            <a:pPr lvl="1" eaLnBrk="1" hangingPunct="1"/>
            <a:r>
              <a:rPr lang="en-US" altLang="zh-CN"/>
              <a:t>Sorting of a data structure does not require any external data structure for storing the intermediate steps</a:t>
            </a:r>
          </a:p>
          <a:p>
            <a:pPr eaLnBrk="1" hangingPunct="1"/>
            <a:r>
              <a:rPr lang="en-US" altLang="zh-CN"/>
              <a:t>External sorting</a:t>
            </a:r>
          </a:p>
          <a:p>
            <a:pPr lvl="1" eaLnBrk="1" hangingPunct="1"/>
            <a:r>
              <a:rPr lang="en-US" altLang="zh-CN"/>
              <a:t>Sorting of records not present in memory</a:t>
            </a:r>
          </a:p>
          <a:p>
            <a:pPr eaLnBrk="1" hangingPunct="1"/>
            <a:r>
              <a:rPr lang="en-US" altLang="zh-CN"/>
              <a:t>Stable sorting </a:t>
            </a:r>
          </a:p>
          <a:p>
            <a:pPr lvl="1" eaLnBrk="1" hangingPunct="1"/>
            <a:r>
              <a:rPr lang="en-US" altLang="zh-CN"/>
              <a:t>If the same element is present multiple times, then they retain the original relative order of positions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冒泡排序</a:t>
            </a:r>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endParaRPr lang="en-US" altLang="zh-CN" sz="1800"/>
          </a:p>
          <a:p>
            <a:pPr marL="0" indent="0">
              <a:buNone/>
            </a:pPr>
            <a:endParaRPr lang="en-US" altLang="zh-CN" sz="1800"/>
          </a:p>
        </p:txBody>
      </p:sp>
      <p:graphicFrame>
        <p:nvGraphicFramePr>
          <p:cNvPr id="6" name="表格 5"/>
          <p:cNvGraphicFramePr/>
          <p:nvPr/>
        </p:nvGraphicFramePr>
        <p:xfrm>
          <a:off x="1092200" y="1600200"/>
          <a:ext cx="6400165" cy="4754880"/>
        </p:xfrm>
        <a:graphic>
          <a:graphicData uri="http://schemas.openxmlformats.org/drawingml/2006/table">
            <a:tbl>
              <a:tblPr firstRow="1" bandRow="1">
                <a:tableStyleId>{5C22544A-7EE6-4342-B048-85BDC9FD1C3A}</a:tableStyleId>
              </a:tblPr>
              <a:tblGrid>
                <a:gridCol w="6400165">
                  <a:extLst>
                    <a:ext uri="{9D8B030D-6E8A-4147-A177-3AD203B41FA5}">
                      <a16:colId xmlns:a16="http://schemas.microsoft.com/office/drawing/2014/main" val="20000"/>
                    </a:ext>
                  </a:extLst>
                </a:gridCol>
              </a:tblGrid>
              <a:tr h="4754880">
                <a:tc>
                  <a:txBody>
                    <a:bodyPr/>
                    <a:lstStyle/>
                    <a:p>
                      <a:pPr>
                        <a:buNone/>
                      </a:pPr>
                      <a:r>
                        <a:rPr lang="zh-CN" altLang="en-US"/>
                        <a:t>template &lt;typename Dtype&gt;</a:t>
                      </a:r>
                    </a:p>
                    <a:p>
                      <a:pPr>
                        <a:buNone/>
                      </a:pPr>
                      <a:r>
                        <a:rPr lang="zh-CN" altLang="en-US"/>
                        <a:t>int Solution::bubbleSort(Dtype A[], int N) {</a:t>
                      </a:r>
                    </a:p>
                    <a:p>
                      <a:pPr>
                        <a:buNone/>
                      </a:pPr>
                      <a:r>
                        <a:rPr lang="zh-CN" altLang="en-US"/>
                        <a:t>    if (N == 0) {</a:t>
                      </a:r>
                    </a:p>
                    <a:p>
                      <a:pPr>
                        <a:buNone/>
                      </a:pPr>
                      <a:r>
                        <a:rPr lang="zh-CN" altLang="en-US"/>
                        <a:t>	return 0;</a:t>
                      </a:r>
                    </a:p>
                    <a:p>
                      <a:pPr>
                        <a:buNone/>
                      </a:pPr>
                      <a:r>
                        <a:rPr lang="zh-CN" altLang="en-US"/>
                        <a:t>    }</a:t>
                      </a:r>
                    </a:p>
                    <a:p>
                      <a:pPr>
                        <a:buNone/>
                      </a:pPr>
                      <a:r>
                        <a:rPr lang="zh-CN" altLang="en-US"/>
                        <a:t>    Dtype temp = 0;</a:t>
                      </a:r>
                    </a:p>
                    <a:p>
                      <a:pPr>
                        <a:buNone/>
                      </a:pPr>
                      <a:r>
                        <a:rPr lang="zh-CN" altLang="en-US"/>
                        <a:t>    for (int i = N - 1; i &gt; 0; --i) {</a:t>
                      </a:r>
                    </a:p>
                    <a:p>
                      <a:pPr>
                        <a:buNone/>
                      </a:pPr>
                      <a:r>
                        <a:rPr lang="zh-CN" altLang="en-US"/>
                        <a:t>	for (int j = 0; j &lt; i; j++) {</a:t>
                      </a:r>
                    </a:p>
                    <a:p>
                      <a:pPr>
                        <a:buNone/>
                      </a:pPr>
                      <a:r>
                        <a:rPr lang="zh-CN" altLang="en-US"/>
                        <a:t>              if (A[j + 1] &lt; A[j]) {</a:t>
                      </a:r>
                    </a:p>
                    <a:p>
                      <a:pPr>
                        <a:buNone/>
                      </a:pPr>
                      <a:r>
                        <a:rPr lang="zh-CN" altLang="en-US"/>
                        <a:t>		temp = A[j];</a:t>
                      </a:r>
                    </a:p>
                    <a:p>
                      <a:pPr>
                        <a:buNone/>
                      </a:pPr>
                      <a:r>
                        <a:rPr lang="zh-CN" altLang="en-US"/>
                        <a:t>		A[j] = A[j + 1];</a:t>
                      </a:r>
                    </a:p>
                    <a:p>
                      <a:pPr>
                        <a:buNone/>
                      </a:pPr>
                      <a:r>
                        <a:rPr lang="zh-CN" altLang="en-US"/>
                        <a:t>		A[j + 1] = A[j];</a:t>
                      </a:r>
                    </a:p>
                    <a:p>
                      <a:pPr>
                        <a:buNone/>
                      </a:pPr>
                      <a:r>
                        <a:rPr lang="zh-CN" altLang="en-US"/>
                        <a:t>              }</a:t>
                      </a:r>
                    </a:p>
                    <a:p>
                      <a:pPr>
                        <a:buNone/>
                      </a:pPr>
                      <a:r>
                        <a:rPr lang="zh-CN" altLang="en-US"/>
                        <a:t>          }</a:t>
                      </a:r>
                    </a:p>
                    <a:p>
                      <a:pPr>
                        <a:buNone/>
                      </a:pPr>
                      <a:r>
                        <a:rPr lang="zh-CN" altLang="en-US"/>
                        <a:t>     }</a:t>
                      </a:r>
                    </a:p>
                    <a:p>
                      <a:pPr>
                        <a:buNone/>
                      </a:pPr>
                      <a:r>
                        <a:rPr lang="zh-CN" altLang="en-US"/>
                        <a:t>    return 1;</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Analysis</a:t>
            </a:r>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r>
              <a:rPr lang="en-US" altLang="zh-CN" sz="1800"/>
              <a:t>从上面的Java代码来看，第7行的比较是一定会进行的，假设数组元素是n，则进行的次数是：n*(n-1)/2。因为j是从0~i-1，而i是从n-1~1，所以简单计算就可以得出以上的结果。</a:t>
            </a:r>
          </a:p>
          <a:p>
            <a:pPr marL="0" indent="0">
              <a:buNone/>
            </a:pPr>
            <a:endParaRPr lang="en-US" altLang="zh-CN" sz="1800"/>
          </a:p>
          <a:p>
            <a:pPr marL="0" indent="0">
              <a:buNone/>
            </a:pPr>
            <a:r>
              <a:rPr lang="en-US" altLang="zh-CN" sz="1800"/>
              <a:t>      最差的情况当然是每次都执行if条件判断，并且执行其中的8,9,10三行语句，整体复杂度为4*n^2。出现最坏的情况就是一开始数列是倒叙排列的，即按照从大到小的顺序排列的，导致每一次比较都需要交换。</a:t>
            </a:r>
          </a:p>
          <a:p>
            <a:pPr marL="0" indent="0">
              <a:buNone/>
            </a:pPr>
            <a:endParaRPr lang="en-US" altLang="zh-CN" sz="1800"/>
          </a:p>
          <a:p>
            <a:pPr marL="0" indent="0">
              <a:buNone/>
            </a:pPr>
            <a:r>
              <a:rPr lang="en-US" altLang="zh-CN" sz="1800"/>
              <a:t>      在本代码中，最好的情况其实不能达到，我们去看示意图，我们发现五列已经完成了排序，第6,7,8列的排序过程其实可以省略。所以，冒泡排序可以优化，我们增加一个flag，当一趟冒泡完成时我们发现没有发生交换行为，就可以终止冒泡了，其代码如下：</a:t>
            </a:r>
          </a:p>
          <a:p>
            <a:pPr marL="0" indent="0">
              <a:buNone/>
            </a:pPr>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1.3 Bubble Sort </a:t>
            </a:r>
            <a:r>
              <a:rPr lang="zh-CN" altLang="en-US" sz="4000"/>
              <a:t>算法改进</a:t>
            </a:r>
          </a:p>
        </p:txBody>
      </p:sp>
      <p:sp>
        <p:nvSpPr>
          <p:cNvPr id="3" name="内容占位符 2"/>
          <p:cNvSpPr>
            <a:spLocks noGrp="1"/>
          </p:cNvSpPr>
          <p:nvPr>
            <p:ph sz="quarter" idx="1"/>
          </p:nvPr>
        </p:nvSpPr>
        <p:spPr>
          <a:xfrm>
            <a:off x="612775" y="1600200"/>
            <a:ext cx="8153400" cy="5067300"/>
          </a:xfrm>
        </p:spPr>
        <p:txBody>
          <a:bodyPr>
            <a:noAutofit/>
          </a:bodyPr>
          <a:lstStyle/>
          <a:p>
            <a:pPr marL="0" indent="0">
              <a:buNone/>
            </a:pPr>
            <a:endParaRPr lang="en-US" altLang="zh-CN" sz="1800"/>
          </a:p>
          <a:p>
            <a:pPr marL="0" indent="0">
              <a:buNone/>
            </a:pPr>
            <a:endParaRPr lang="en-US" altLang="zh-CN" sz="1800"/>
          </a:p>
        </p:txBody>
      </p:sp>
      <p:graphicFrame>
        <p:nvGraphicFramePr>
          <p:cNvPr id="6" name="表格 5"/>
          <p:cNvGraphicFramePr/>
          <p:nvPr/>
        </p:nvGraphicFramePr>
        <p:xfrm>
          <a:off x="1193800" y="1219200"/>
          <a:ext cx="6400165" cy="5577840"/>
        </p:xfrm>
        <a:graphic>
          <a:graphicData uri="http://schemas.openxmlformats.org/drawingml/2006/table">
            <a:tbl>
              <a:tblPr firstRow="1" bandRow="1">
                <a:tableStyleId>{5C22544A-7EE6-4342-B048-85BDC9FD1C3A}</a:tableStyleId>
              </a:tblPr>
              <a:tblGrid>
                <a:gridCol w="6400165">
                  <a:extLst>
                    <a:ext uri="{9D8B030D-6E8A-4147-A177-3AD203B41FA5}">
                      <a16:colId xmlns:a16="http://schemas.microsoft.com/office/drawing/2014/main" val="20000"/>
                    </a:ext>
                  </a:extLst>
                </a:gridCol>
              </a:tblGrid>
              <a:tr h="5554980">
                <a:tc>
                  <a:txBody>
                    <a:bodyPr/>
                    <a:lstStyle/>
                    <a:p>
                      <a:pPr>
                        <a:buNone/>
                      </a:pPr>
                      <a:r>
                        <a:rPr lang="zh-CN" altLang="en-US">
                          <a:sym typeface="+mn-ea"/>
                        </a:rPr>
                        <a:t>template &lt;typename Dtype&gt;</a:t>
                      </a:r>
                      <a:endParaRPr lang="zh-CN" altLang="en-US"/>
                    </a:p>
                    <a:p>
                      <a:pPr>
                        <a:buNone/>
                      </a:pPr>
                      <a:r>
                        <a:rPr lang="zh-CN" altLang="en-US">
                          <a:sym typeface="+mn-ea"/>
                        </a:rPr>
                        <a:t>int Solution::bubbleSort(Dtype A[], int N) {</a:t>
                      </a:r>
                      <a:endParaRPr lang="zh-CN" altLang="en-US"/>
                    </a:p>
                    <a:p>
                      <a:pPr>
                        <a:buNone/>
                      </a:pPr>
                      <a:r>
                        <a:rPr lang="zh-CN" altLang="en-US">
                          <a:sym typeface="+mn-ea"/>
                        </a:rPr>
                        <a:t>    if (N == 0) {return 0;}</a:t>
                      </a:r>
                      <a:endParaRPr lang="zh-CN" altLang="en-US"/>
                    </a:p>
                    <a:p>
                      <a:pPr>
                        <a:buNone/>
                      </a:pPr>
                      <a:r>
                        <a:rPr lang="zh-CN" altLang="en-US">
                          <a:sym typeface="+mn-ea"/>
                        </a:rPr>
                        <a:t>    Dtype temp = 0;</a:t>
                      </a:r>
                      <a:endParaRPr lang="zh-CN" altLang="en-US"/>
                    </a:p>
                    <a:p>
                      <a:pPr>
                        <a:buNone/>
                      </a:pPr>
                      <a:r>
                        <a:rPr lang="zh-CN" altLang="en-US">
                          <a:sym typeface="+mn-ea"/>
                        </a:rPr>
                        <a:t>    for (int i = N - 1; i &gt; 0; --i) {</a:t>
                      </a:r>
                      <a:endParaRPr lang="zh-CN" altLang="en-US"/>
                    </a:p>
                    <a:p>
                      <a:pPr>
                        <a:buNone/>
                      </a:pPr>
                      <a:r>
                        <a:rPr lang="zh-CN" altLang="en-US">
                          <a:sym typeface="+mn-ea"/>
                        </a:rPr>
                        <a:t>	bool exchange = false;</a:t>
                      </a:r>
                      <a:endParaRPr lang="zh-CN" altLang="en-US"/>
                    </a:p>
                    <a:p>
                      <a:pPr>
                        <a:buNone/>
                      </a:pPr>
                      <a:r>
                        <a:rPr lang="zh-CN" altLang="en-US">
                          <a:sym typeface="+mn-ea"/>
                        </a:rPr>
                        <a:t>	for (int j = 0; j &lt; i; j++) {</a:t>
                      </a:r>
                      <a:endParaRPr lang="zh-CN" altLang="en-US"/>
                    </a:p>
                    <a:p>
                      <a:pPr>
                        <a:buNone/>
                      </a:pPr>
                      <a:r>
                        <a:rPr lang="zh-CN" altLang="en-US">
                          <a:sym typeface="+mn-ea"/>
                        </a:rPr>
                        <a:t>		if (A[j + 1] &lt; A[j]) {</a:t>
                      </a:r>
                      <a:endParaRPr lang="zh-CN" altLang="en-US"/>
                    </a:p>
                    <a:p>
                      <a:pPr>
                        <a:buNone/>
                      </a:pPr>
                      <a:r>
                        <a:rPr lang="zh-CN" altLang="en-US">
                          <a:sym typeface="+mn-ea"/>
                        </a:rPr>
                        <a:t>		    exchange = true;</a:t>
                      </a:r>
                      <a:endParaRPr lang="zh-CN" altLang="en-US"/>
                    </a:p>
                    <a:p>
                      <a:pPr>
                        <a:buNone/>
                      </a:pPr>
                      <a:r>
                        <a:rPr lang="zh-CN" altLang="en-US">
                          <a:sym typeface="+mn-ea"/>
                        </a:rPr>
                        <a:t>		    temp = A[j];</a:t>
                      </a:r>
                      <a:endParaRPr lang="zh-CN" altLang="en-US"/>
                    </a:p>
                    <a:p>
                      <a:pPr>
                        <a:buNone/>
                      </a:pPr>
                      <a:r>
                        <a:rPr lang="zh-CN" altLang="en-US">
                          <a:sym typeface="+mn-ea"/>
                        </a:rPr>
                        <a:t>		    A[j] = A[j + 1];</a:t>
                      </a:r>
                      <a:endParaRPr lang="zh-CN" altLang="en-US"/>
                    </a:p>
                    <a:p>
                      <a:pPr>
                        <a:buNone/>
                      </a:pPr>
                      <a:r>
                        <a:rPr lang="zh-CN" altLang="en-US">
                          <a:sym typeface="+mn-ea"/>
                        </a:rPr>
                        <a:t>		    A[j + 1] = A[j];</a:t>
                      </a:r>
                      <a:endParaRPr lang="zh-CN" altLang="en-US"/>
                    </a:p>
                    <a:p>
                      <a:pPr>
                        <a:buNone/>
                      </a:pPr>
                      <a:r>
                        <a:rPr lang="zh-CN" altLang="en-US">
                          <a:sym typeface="+mn-ea"/>
                        </a:rPr>
                        <a:t>		}</a:t>
                      </a:r>
                      <a:endParaRPr lang="zh-CN" altLang="en-US"/>
                    </a:p>
                    <a:p>
                      <a:pPr>
                        <a:buNone/>
                      </a:pPr>
                      <a:r>
                        <a:rPr lang="zh-CN" altLang="en-US">
                          <a:sym typeface="+mn-ea"/>
                        </a:rPr>
                        <a:t>	}</a:t>
                      </a:r>
                      <a:endParaRPr lang="zh-CN" altLang="en-US"/>
                    </a:p>
                    <a:p>
                      <a:pPr>
                        <a:buNone/>
                      </a:pPr>
                      <a:r>
                        <a:rPr lang="zh-CN" altLang="en-US">
                          <a:sym typeface="+mn-ea"/>
                        </a:rPr>
                        <a:t>	if (!exchange) {</a:t>
                      </a:r>
                      <a:endParaRPr lang="zh-CN" altLang="en-US"/>
                    </a:p>
                    <a:p>
                      <a:pPr>
                        <a:buNone/>
                      </a:pPr>
                      <a:r>
                        <a:rPr lang="zh-CN" altLang="en-US">
                          <a:sym typeface="+mn-ea"/>
                        </a:rPr>
                        <a:t>		return 1;</a:t>
                      </a:r>
                      <a:endParaRPr lang="zh-CN" altLang="en-US"/>
                    </a:p>
                    <a:p>
                      <a:pPr>
                        <a:buNone/>
                      </a:pPr>
                      <a:r>
                        <a:rPr lang="zh-CN" altLang="en-US">
                          <a:sym typeface="+mn-ea"/>
                        </a:rPr>
                        <a:t>	}</a:t>
                      </a:r>
                      <a:endParaRPr lang="zh-CN" altLang="en-US"/>
                    </a:p>
                    <a:p>
                      <a:pPr>
                        <a:buNone/>
                      </a:pPr>
                      <a:r>
                        <a:rPr lang="zh-CN" altLang="en-US">
                          <a:sym typeface="+mn-ea"/>
                        </a:rPr>
                        <a:t>    }</a:t>
                      </a:r>
                      <a:endParaRPr lang="zh-CN" altLang="en-US"/>
                    </a:p>
                    <a:p>
                      <a:pPr>
                        <a:buNone/>
                      </a:pPr>
                      <a:r>
                        <a:rPr lang="zh-CN" altLang="en-US">
                          <a:sym typeface="+mn-ea"/>
                        </a:rPr>
                        <a:t>   return 1;</a:t>
                      </a:r>
                      <a:endParaRPr lang="zh-CN" altLang="en-US"/>
                    </a:p>
                    <a:p>
                      <a:pPr>
                        <a:buNone/>
                      </a:pPr>
                      <a:r>
                        <a:rPr lang="zh-CN" altLang="en-US">
                          <a:sym typeface="+mn-ea"/>
                        </a:rPr>
                        <a:t>}</a:t>
                      </a:r>
                      <a:endParaRPr lang="zh-CN" altLang="en-US"/>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p>
        </p:txBody>
      </p:sp>
      <p:sp>
        <p:nvSpPr>
          <p:cNvPr id="3" name="内容占位符 2"/>
          <p:cNvSpPr>
            <a:spLocks noGrp="1"/>
          </p:cNvSpPr>
          <p:nvPr>
            <p:ph sz="quarter" idx="1"/>
          </p:nvPr>
        </p:nvSpPr>
        <p:spPr>
          <a:xfrm>
            <a:off x="612775" y="1435100"/>
            <a:ext cx="8153400" cy="5080000"/>
          </a:xfrm>
        </p:spPr>
        <p:txBody>
          <a:bodyPr>
            <a:noAutofit/>
          </a:bodyPr>
          <a:lstStyle/>
          <a:p>
            <a:r>
              <a:rPr lang="zh-CN" altLang="en-US" sz="1800"/>
              <a:t>其大致原理是：不断寻找一个序列的中点，将小于该中点的元素搬移到中点左边，大于该中点的元素搬移到中点右边，或者反过来。然后对中点左右的序列递归的进行排序，直至全部序列排序完成，使用了分治的思想。</a:t>
            </a:r>
          </a:p>
          <a:p>
            <a:r>
              <a:rPr lang="zh-CN" altLang="en-US" sz="1800"/>
              <a:t>关于算法的稳定性有一点本来是打算后面再讲的，但是讲到快速排序就一定要说了。读者肯定注意到了，前面的插入排序和冒泡排序完全可以实现为不稳定算法，只是在比较元素决定是否交换的时候，是否加上等于号而已。快速排序更加显示了这一点，解释如下：</a:t>
            </a:r>
          </a:p>
          <a:p>
            <a:r>
              <a:rPr lang="zh-CN" altLang="en-US" sz="1800"/>
              <a:t>在算法导论里面，快速排序选择都是元素序列的最后一个元素，假设元素序列如下{3,9,5A,6,8,5B}，这种情况下，和上面的情况一下，稳不稳定还是看判断的时候是否出现等号，但是如果选择不是这样的，我们假设一种特殊状况：{3,9,5A,5B,6,8,5C}，算法的实现是选择中间的5B作为中点，则不论等号与否，都是不稳定的。实际上，算法导论的选择是非常有意义的，了解其算法过程的人可以看到，这样的选择极大的降低了交换元素的复杂度和移动元素的次数。算法导论中是加了等号的，即≤最后一个元素的值被移到了左边，因而快速排序是稳定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p>
        </p:txBody>
      </p:sp>
      <p:sp>
        <p:nvSpPr>
          <p:cNvPr id="3" name="内容占位符 2"/>
          <p:cNvSpPr>
            <a:spLocks noGrp="1"/>
          </p:cNvSpPr>
          <p:nvPr>
            <p:ph sz="quarter" idx="1"/>
          </p:nvPr>
        </p:nvSpPr>
        <p:spPr>
          <a:xfrm>
            <a:off x="612775" y="1435100"/>
            <a:ext cx="8153400" cy="5080000"/>
          </a:xfrm>
        </p:spPr>
        <p:txBody>
          <a:bodyPr>
            <a:noAutofit/>
          </a:bodyPr>
          <a:lstStyle/>
          <a:p>
            <a:pPr marL="0" indent="0">
              <a:buNone/>
            </a:pPr>
            <a:r>
              <a:rPr lang="zh-CN" altLang="en-US" sz="2000" b="1"/>
              <a:t>一、算法思想</a:t>
            </a:r>
            <a:endParaRPr lang="zh-CN" altLang="en-US" sz="1800"/>
          </a:p>
          <a:p>
            <a:pPr marL="0" indent="0">
              <a:buNone/>
            </a:pPr>
            <a:r>
              <a:rPr lang="zh-CN" altLang="en-US" sz="1800"/>
              <a:t>     快速排序，顾名思义，效率比较于其他算法，效率比较高。《算法导论》也专门对其进行讲解。其算法设计使用</a:t>
            </a:r>
            <a:r>
              <a:rPr lang="zh-CN" altLang="en-US" sz="1800" b="1"/>
              <a:t>分治思想</a:t>
            </a:r>
            <a:r>
              <a:rPr lang="zh-CN" altLang="en-US" sz="1800"/>
              <a:t>，如下：</a:t>
            </a:r>
          </a:p>
          <a:p>
            <a:pPr marL="0" indent="0">
              <a:buNone/>
            </a:pPr>
            <a:endParaRPr lang="zh-CN" altLang="en-US" sz="1800"/>
          </a:p>
          <a:p>
            <a:pPr marL="0" indent="0">
              <a:buNone/>
            </a:pPr>
            <a:r>
              <a:rPr lang="zh-CN" altLang="en-US" sz="1800"/>
              <a:t>1）从数组A[p...r]中选择一个元素，将数组划分成两个子数组：A[p...q-1]和A[q+1...r]，使得A[p...q-1]中的元素全部小于等于A(q)，使得A[q+1...r]中的元素全部大于A(q);</a:t>
            </a:r>
          </a:p>
          <a:p>
            <a:pPr marL="0" indent="0">
              <a:buNone/>
            </a:pPr>
            <a:endParaRPr lang="zh-CN" altLang="en-US" sz="1800"/>
          </a:p>
          <a:p>
            <a:pPr marL="0" indent="0">
              <a:buNone/>
            </a:pPr>
            <a:r>
              <a:rPr lang="zh-CN" altLang="en-US" sz="1800"/>
              <a:t>2）通过递归调用快速排序，分别对A[p...q-1]和A[q+1...r]排序；</a:t>
            </a:r>
          </a:p>
          <a:p>
            <a:pPr marL="0" indent="0">
              <a:buNone/>
            </a:pPr>
            <a:endParaRPr lang="zh-CN" altLang="en-US" sz="1800"/>
          </a:p>
          <a:p>
            <a:pPr marL="0" indent="0">
              <a:buNone/>
            </a:pPr>
            <a:r>
              <a:rPr lang="zh-CN" altLang="en-US" sz="1800"/>
              <a:t>3）因为两个子数组是就地排序，因此它们的合并不需要操作，整个数组A[p...r]已经排序；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p>
        </p:txBody>
      </p:sp>
      <p:sp>
        <p:nvSpPr>
          <p:cNvPr id="4" name="内容占位符 3"/>
          <p:cNvSpPr>
            <a:spLocks noGrp="1"/>
          </p:cNvSpPr>
          <p:nvPr>
            <p:ph sz="quarter" idx="1"/>
          </p:nvPr>
        </p:nvSpPr>
        <p:spPr>
          <a:xfrm>
            <a:off x="640588" y="1295400"/>
            <a:ext cx="8153400" cy="4495800"/>
          </a:xfrm>
        </p:spPr>
        <p:txBody>
          <a:bodyPr/>
          <a:lstStyle/>
          <a:p>
            <a:r>
              <a:rPr lang="en-US" altLang="zh-CN"/>
              <a:t>Example:</a:t>
            </a:r>
          </a:p>
          <a:p>
            <a:endParaRPr lang="en-US" altLang="zh-CN"/>
          </a:p>
        </p:txBody>
      </p:sp>
      <p:pic>
        <p:nvPicPr>
          <p:cNvPr id="5" name="图片 4"/>
          <p:cNvPicPr>
            <a:picLocks noChangeAspect="1"/>
          </p:cNvPicPr>
          <p:nvPr/>
        </p:nvPicPr>
        <p:blipFill>
          <a:blip r:embed="rId3"/>
          <a:stretch>
            <a:fillRect/>
          </a:stretch>
        </p:blipFill>
        <p:spPr>
          <a:xfrm>
            <a:off x="1193800" y="1743075"/>
            <a:ext cx="7047230" cy="46875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5"/>
          <p:cNvSpPr txBox="1">
            <a:spLocks noGrp="1"/>
          </p:cNvSpPr>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en-US" sz="1400" dirty="0">
                <a:latin typeface="Arial" panose="020B0604020202020204" pitchFamily="34" charset="0"/>
              </a:rPr>
              <a:t>26</a:t>
            </a:fld>
            <a:endParaRPr lang="en-US" sz="1400" dirty="0">
              <a:latin typeface="Arial" panose="020B0604020202020204" pitchFamily="34" charset="0"/>
            </a:endParaRPr>
          </a:p>
        </p:txBody>
      </p:sp>
      <p:sp>
        <p:nvSpPr>
          <p:cNvPr id="78851" name="Rectangle 2"/>
          <p:cNvSpPr>
            <a:spLocks noGrp="1"/>
          </p:cNvSpPr>
          <p:nvPr>
            <p:ph type="title"/>
          </p:nvPr>
        </p:nvSpPr>
        <p:spPr/>
        <p:txBody>
          <a:bodyPr vert="horz" wrap="square" lIns="91440" tIns="45720" rIns="91440" bIns="45720" anchor="ctr"/>
          <a:lstStyle/>
          <a:p>
            <a:pPr eaLnBrk="1" hangingPunct="1"/>
            <a:r>
              <a:rPr lang="en-US" altLang="zh-CN"/>
              <a:t>Quicksort Example</a:t>
            </a:r>
          </a:p>
        </p:txBody>
      </p:sp>
      <p:grpSp>
        <p:nvGrpSpPr>
          <p:cNvPr id="78852" name="Group 69"/>
          <p:cNvGrpSpPr/>
          <p:nvPr/>
        </p:nvGrpSpPr>
        <p:grpSpPr>
          <a:xfrm>
            <a:off x="2895600" y="1524000"/>
            <a:ext cx="3810000" cy="914400"/>
            <a:chOff x="1800" y="960"/>
            <a:chExt cx="2400" cy="576"/>
          </a:xfrm>
        </p:grpSpPr>
        <p:sp>
          <p:nvSpPr>
            <p:cNvPr id="78853" name="Oval 4"/>
            <p:cNvSpPr/>
            <p:nvPr/>
          </p:nvSpPr>
          <p:spPr>
            <a:xfrm>
              <a:off x="1800" y="960"/>
              <a:ext cx="2400" cy="57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54" name="Oval 5"/>
            <p:cNvSpPr/>
            <p:nvPr/>
          </p:nvSpPr>
          <p:spPr>
            <a:xfrm>
              <a:off x="1944" y="120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55" name="Oval 7"/>
            <p:cNvSpPr/>
            <p:nvPr/>
          </p:nvSpPr>
          <p:spPr>
            <a:xfrm>
              <a:off x="2232"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56" name="Oval 8"/>
            <p:cNvSpPr/>
            <p:nvPr/>
          </p:nvSpPr>
          <p:spPr>
            <a:xfrm>
              <a:off x="2352"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57" name="Oval 9"/>
            <p:cNvSpPr/>
            <p:nvPr/>
          </p:nvSpPr>
          <p:spPr>
            <a:xfrm>
              <a:off x="2568" y="110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58" name="Oval 10"/>
            <p:cNvSpPr/>
            <p:nvPr/>
          </p:nvSpPr>
          <p:spPr>
            <a:xfrm>
              <a:off x="2856"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59" name="Oval 11"/>
            <p:cNvSpPr/>
            <p:nvPr/>
          </p:nvSpPr>
          <p:spPr>
            <a:xfrm>
              <a:off x="2976"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860" name="Oval 12"/>
            <p:cNvSpPr/>
            <p:nvPr/>
          </p:nvSpPr>
          <p:spPr>
            <a:xfrm>
              <a:off x="3192"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61" name="Oval 13"/>
            <p:cNvSpPr/>
            <p:nvPr/>
          </p:nvSpPr>
          <p:spPr>
            <a:xfrm>
              <a:off x="3408" y="124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62" name="Oval 14"/>
            <p:cNvSpPr/>
            <p:nvPr/>
          </p:nvSpPr>
          <p:spPr>
            <a:xfrm>
              <a:off x="3576" y="105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sp>
          <p:nvSpPr>
            <p:cNvPr id="78863" name="Oval 15"/>
            <p:cNvSpPr/>
            <p:nvPr/>
          </p:nvSpPr>
          <p:spPr>
            <a:xfrm>
              <a:off x="3864" y="120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64" name="Group 70"/>
          <p:cNvGrpSpPr/>
          <p:nvPr/>
        </p:nvGrpSpPr>
        <p:grpSpPr>
          <a:xfrm>
            <a:off x="2895600" y="2895600"/>
            <a:ext cx="3810000" cy="838200"/>
            <a:chOff x="1824" y="1776"/>
            <a:chExt cx="2400" cy="528"/>
          </a:xfrm>
        </p:grpSpPr>
        <p:sp>
          <p:nvSpPr>
            <p:cNvPr id="78865" name="Oval 18"/>
            <p:cNvSpPr/>
            <p:nvPr/>
          </p:nvSpPr>
          <p:spPr>
            <a:xfrm>
              <a:off x="1824" y="1776"/>
              <a:ext cx="2400" cy="52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66" name="Oval 19"/>
            <p:cNvSpPr/>
            <p:nvPr/>
          </p:nvSpPr>
          <p:spPr>
            <a:xfrm>
              <a:off x="2016" y="19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67" name="Oval 20"/>
            <p:cNvSpPr/>
            <p:nvPr/>
          </p:nvSpPr>
          <p:spPr>
            <a:xfrm>
              <a:off x="2256" y="187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68" name="Oval 21"/>
            <p:cNvSpPr/>
            <p:nvPr/>
          </p:nvSpPr>
          <p:spPr>
            <a:xfrm>
              <a:off x="2400" y="20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69" name="Oval 22"/>
            <p:cNvSpPr/>
            <p:nvPr/>
          </p:nvSpPr>
          <p:spPr>
            <a:xfrm>
              <a:off x="2544" y="187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70" name="Oval 23"/>
            <p:cNvSpPr/>
            <p:nvPr/>
          </p:nvSpPr>
          <p:spPr>
            <a:xfrm>
              <a:off x="2784"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71" name="Oval 24"/>
            <p:cNvSpPr/>
            <p:nvPr/>
          </p:nvSpPr>
          <p:spPr>
            <a:xfrm>
              <a:off x="2928" y="2016"/>
              <a:ext cx="192" cy="192"/>
            </a:xfrm>
            <a:prstGeom prst="ellipse">
              <a:avLst/>
            </a:prstGeom>
            <a:solidFill>
              <a:srgbClr val="FF6600"/>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872" name="Oval 25"/>
            <p:cNvSpPr/>
            <p:nvPr/>
          </p:nvSpPr>
          <p:spPr>
            <a:xfrm>
              <a:off x="3072"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73" name="Oval 26"/>
            <p:cNvSpPr/>
            <p:nvPr/>
          </p:nvSpPr>
          <p:spPr>
            <a:xfrm>
              <a:off x="3264" y="201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74" name="Oval 27"/>
            <p:cNvSpPr/>
            <p:nvPr/>
          </p:nvSpPr>
          <p:spPr>
            <a:xfrm>
              <a:off x="3408" y="182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sp>
          <p:nvSpPr>
            <p:cNvPr id="78875" name="Oval 28"/>
            <p:cNvSpPr/>
            <p:nvPr/>
          </p:nvSpPr>
          <p:spPr>
            <a:xfrm>
              <a:off x="3696" y="201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76" name="Group 71"/>
          <p:cNvGrpSpPr/>
          <p:nvPr/>
        </p:nvGrpSpPr>
        <p:grpSpPr>
          <a:xfrm>
            <a:off x="1447800" y="3924300"/>
            <a:ext cx="2590800" cy="685800"/>
            <a:chOff x="912" y="2448"/>
            <a:chExt cx="1632" cy="432"/>
          </a:xfrm>
        </p:grpSpPr>
        <p:sp>
          <p:nvSpPr>
            <p:cNvPr id="78877" name="Oval 30"/>
            <p:cNvSpPr/>
            <p:nvPr/>
          </p:nvSpPr>
          <p:spPr>
            <a:xfrm>
              <a:off x="912" y="2448"/>
              <a:ext cx="1632"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78" name="Oval 31"/>
            <p:cNvSpPr/>
            <p:nvPr/>
          </p:nvSpPr>
          <p:spPr>
            <a:xfrm>
              <a:off x="1104" y="254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79" name="Oval 34"/>
            <p:cNvSpPr/>
            <p:nvPr/>
          </p:nvSpPr>
          <p:spPr>
            <a:xfrm>
              <a:off x="1344" y="264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80" name="Oval 35"/>
            <p:cNvSpPr/>
            <p:nvPr/>
          </p:nvSpPr>
          <p:spPr>
            <a:xfrm>
              <a:off x="1584" y="249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81" name="Oval 37"/>
            <p:cNvSpPr/>
            <p:nvPr/>
          </p:nvSpPr>
          <p:spPr>
            <a:xfrm>
              <a:off x="2016" y="2496"/>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82" name="Oval 38"/>
            <p:cNvSpPr/>
            <p:nvPr/>
          </p:nvSpPr>
          <p:spPr>
            <a:xfrm>
              <a:off x="1824" y="25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83" name="Oval 40"/>
            <p:cNvSpPr/>
            <p:nvPr/>
          </p:nvSpPr>
          <p:spPr>
            <a:xfrm>
              <a:off x="2256" y="25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84" name="Group 72"/>
          <p:cNvGrpSpPr/>
          <p:nvPr/>
        </p:nvGrpSpPr>
        <p:grpSpPr>
          <a:xfrm>
            <a:off x="5562600" y="4000500"/>
            <a:ext cx="1524000" cy="533400"/>
            <a:chOff x="3504" y="2592"/>
            <a:chExt cx="960" cy="336"/>
          </a:xfrm>
        </p:grpSpPr>
        <p:sp>
          <p:nvSpPr>
            <p:cNvPr id="78885" name="Oval 42"/>
            <p:cNvSpPr/>
            <p:nvPr/>
          </p:nvSpPr>
          <p:spPr>
            <a:xfrm>
              <a:off x="3504" y="2592"/>
              <a:ext cx="960" cy="336"/>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86" name="Oval 44"/>
            <p:cNvSpPr/>
            <p:nvPr/>
          </p:nvSpPr>
          <p:spPr>
            <a:xfrm>
              <a:off x="3648" y="2640"/>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887" name="Oval 45"/>
            <p:cNvSpPr/>
            <p:nvPr/>
          </p:nvSpPr>
          <p:spPr>
            <a:xfrm>
              <a:off x="3936" y="268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888" name="Oval 51"/>
            <p:cNvSpPr/>
            <p:nvPr/>
          </p:nvSpPr>
          <p:spPr>
            <a:xfrm>
              <a:off x="4176" y="268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sp>
        <p:nvSpPr>
          <p:cNvPr id="78889" name="Oval 65"/>
          <p:cNvSpPr/>
          <p:nvPr/>
        </p:nvSpPr>
        <p:spPr>
          <a:xfrm>
            <a:off x="4648200" y="4114800"/>
            <a:ext cx="304800" cy="304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grpSp>
        <p:nvGrpSpPr>
          <p:cNvPr id="78890" name="Group 94"/>
          <p:cNvGrpSpPr/>
          <p:nvPr/>
        </p:nvGrpSpPr>
        <p:grpSpPr>
          <a:xfrm>
            <a:off x="1447800" y="4991100"/>
            <a:ext cx="2590800" cy="609600"/>
            <a:chOff x="912" y="3168"/>
            <a:chExt cx="1632" cy="384"/>
          </a:xfrm>
        </p:grpSpPr>
        <p:sp>
          <p:nvSpPr>
            <p:cNvPr id="78891" name="Oval 74"/>
            <p:cNvSpPr/>
            <p:nvPr/>
          </p:nvSpPr>
          <p:spPr>
            <a:xfrm>
              <a:off x="912" y="3168"/>
              <a:ext cx="1632"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892" name="Oval 75"/>
            <p:cNvSpPr/>
            <p:nvPr/>
          </p:nvSpPr>
          <p:spPr>
            <a:xfrm>
              <a:off x="124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893" name="Oval 76"/>
            <p:cNvSpPr/>
            <p:nvPr/>
          </p:nvSpPr>
          <p:spPr>
            <a:xfrm>
              <a:off x="196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894" name="Oval 77"/>
            <p:cNvSpPr/>
            <p:nvPr/>
          </p:nvSpPr>
          <p:spPr>
            <a:xfrm>
              <a:off x="172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895" name="Oval 78"/>
            <p:cNvSpPr/>
            <p:nvPr/>
          </p:nvSpPr>
          <p:spPr>
            <a:xfrm>
              <a:off x="220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896" name="Oval 79"/>
            <p:cNvSpPr/>
            <p:nvPr/>
          </p:nvSpPr>
          <p:spPr>
            <a:xfrm>
              <a:off x="148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897" name="Oval 80"/>
            <p:cNvSpPr/>
            <p:nvPr/>
          </p:nvSpPr>
          <p:spPr>
            <a:xfrm>
              <a:off x="1008" y="3264"/>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grpSp>
      <p:grpSp>
        <p:nvGrpSpPr>
          <p:cNvPr id="78898" name="Group 95"/>
          <p:cNvGrpSpPr/>
          <p:nvPr/>
        </p:nvGrpSpPr>
        <p:grpSpPr>
          <a:xfrm>
            <a:off x="5638800" y="5067300"/>
            <a:ext cx="1524000" cy="457200"/>
            <a:chOff x="3552" y="3120"/>
            <a:chExt cx="960" cy="288"/>
          </a:xfrm>
        </p:grpSpPr>
        <p:sp>
          <p:nvSpPr>
            <p:cNvPr id="78899" name="Oval 90"/>
            <p:cNvSpPr/>
            <p:nvPr/>
          </p:nvSpPr>
          <p:spPr>
            <a:xfrm>
              <a:off x="3552" y="3120"/>
              <a:ext cx="960" cy="288"/>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900" name="Oval 91"/>
            <p:cNvSpPr/>
            <p:nvPr/>
          </p:nvSpPr>
          <p:spPr>
            <a:xfrm>
              <a:off x="3936"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901" name="Oval 92"/>
            <p:cNvSpPr/>
            <p:nvPr/>
          </p:nvSpPr>
          <p:spPr>
            <a:xfrm>
              <a:off x="4224"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902" name="Oval 93"/>
            <p:cNvSpPr/>
            <p:nvPr/>
          </p:nvSpPr>
          <p:spPr>
            <a:xfrm>
              <a:off x="3648" y="3168"/>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grpSp>
        <p:nvGrpSpPr>
          <p:cNvPr id="78903" name="Group 110"/>
          <p:cNvGrpSpPr/>
          <p:nvPr/>
        </p:nvGrpSpPr>
        <p:grpSpPr>
          <a:xfrm>
            <a:off x="2590800" y="5867400"/>
            <a:ext cx="4191000" cy="609600"/>
            <a:chOff x="1632" y="3696"/>
            <a:chExt cx="2640" cy="384"/>
          </a:xfrm>
        </p:grpSpPr>
        <p:sp>
          <p:nvSpPr>
            <p:cNvPr id="78904" name="Oval 97"/>
            <p:cNvSpPr/>
            <p:nvPr/>
          </p:nvSpPr>
          <p:spPr>
            <a:xfrm>
              <a:off x="1632" y="3696"/>
              <a:ext cx="2640" cy="38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 charset="0"/>
              </a:endParaRPr>
            </a:p>
          </p:txBody>
        </p:sp>
        <p:sp>
          <p:nvSpPr>
            <p:cNvPr id="78905" name="Oval 98"/>
            <p:cNvSpPr/>
            <p:nvPr/>
          </p:nvSpPr>
          <p:spPr>
            <a:xfrm>
              <a:off x="201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13</a:t>
              </a:r>
              <a:endParaRPr lang="en-US" altLang="zh-CN">
                <a:latin typeface="Tahoma" panose="020B0604030504040204" pitchFamily="1" charset="0"/>
                <a:ea typeface="Times New Roman" panose="02020603050405020304" pitchFamily="1" charset="0"/>
              </a:endParaRPr>
            </a:p>
          </p:txBody>
        </p:sp>
        <p:sp>
          <p:nvSpPr>
            <p:cNvPr id="78906" name="Oval 99"/>
            <p:cNvSpPr/>
            <p:nvPr/>
          </p:nvSpPr>
          <p:spPr>
            <a:xfrm>
              <a:off x="273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43</a:t>
              </a:r>
              <a:endParaRPr lang="en-US" altLang="zh-CN">
                <a:latin typeface="Tahoma" panose="020B0604030504040204" pitchFamily="1" charset="0"/>
                <a:ea typeface="Times New Roman" panose="02020603050405020304" pitchFamily="1" charset="0"/>
              </a:endParaRPr>
            </a:p>
          </p:txBody>
        </p:sp>
        <p:sp>
          <p:nvSpPr>
            <p:cNvPr id="78907" name="Oval 100"/>
            <p:cNvSpPr/>
            <p:nvPr/>
          </p:nvSpPr>
          <p:spPr>
            <a:xfrm>
              <a:off x="249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31</a:t>
              </a:r>
              <a:endParaRPr lang="en-US" altLang="zh-CN">
                <a:latin typeface="Tahoma" panose="020B0604030504040204" pitchFamily="1" charset="0"/>
                <a:ea typeface="Times New Roman" panose="02020603050405020304" pitchFamily="1" charset="0"/>
              </a:endParaRPr>
            </a:p>
          </p:txBody>
        </p:sp>
        <p:sp>
          <p:nvSpPr>
            <p:cNvPr id="78908" name="Oval 101"/>
            <p:cNvSpPr/>
            <p:nvPr/>
          </p:nvSpPr>
          <p:spPr>
            <a:xfrm>
              <a:off x="297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57</a:t>
              </a:r>
              <a:endParaRPr lang="en-US" altLang="zh-CN">
                <a:latin typeface="Tahoma" panose="020B0604030504040204" pitchFamily="1" charset="0"/>
                <a:ea typeface="Times New Roman" panose="02020603050405020304" pitchFamily="1" charset="0"/>
              </a:endParaRPr>
            </a:p>
          </p:txBody>
        </p:sp>
        <p:sp>
          <p:nvSpPr>
            <p:cNvPr id="78909" name="Oval 102"/>
            <p:cNvSpPr/>
            <p:nvPr/>
          </p:nvSpPr>
          <p:spPr>
            <a:xfrm>
              <a:off x="225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26</a:t>
              </a:r>
              <a:endParaRPr lang="en-US" altLang="zh-CN">
                <a:latin typeface="Tahoma" panose="020B0604030504040204" pitchFamily="1" charset="0"/>
                <a:ea typeface="Times New Roman" panose="02020603050405020304" pitchFamily="1" charset="0"/>
              </a:endParaRPr>
            </a:p>
          </p:txBody>
        </p:sp>
        <p:sp>
          <p:nvSpPr>
            <p:cNvPr id="78910" name="Oval 103"/>
            <p:cNvSpPr/>
            <p:nvPr/>
          </p:nvSpPr>
          <p:spPr>
            <a:xfrm>
              <a:off x="177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0</a:t>
              </a:r>
              <a:endParaRPr lang="en-US" altLang="zh-CN">
                <a:latin typeface="Tahoma" panose="020B0604030504040204" pitchFamily="1" charset="0"/>
                <a:ea typeface="Times New Roman" panose="02020603050405020304" pitchFamily="1" charset="0"/>
              </a:endParaRPr>
            </a:p>
          </p:txBody>
        </p:sp>
        <p:sp>
          <p:nvSpPr>
            <p:cNvPr id="78911" name="Oval 104"/>
            <p:cNvSpPr/>
            <p:nvPr/>
          </p:nvSpPr>
          <p:spPr>
            <a:xfrm>
              <a:off x="321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65</a:t>
              </a:r>
              <a:endParaRPr lang="en-US" altLang="zh-CN">
                <a:latin typeface="Tahoma" panose="020B0604030504040204" pitchFamily="1" charset="0"/>
                <a:ea typeface="Times New Roman" panose="02020603050405020304" pitchFamily="1" charset="0"/>
              </a:endParaRPr>
            </a:p>
          </p:txBody>
        </p:sp>
        <p:sp>
          <p:nvSpPr>
            <p:cNvPr id="78912" name="Oval 107"/>
            <p:cNvSpPr/>
            <p:nvPr/>
          </p:nvSpPr>
          <p:spPr>
            <a:xfrm>
              <a:off x="369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81</a:t>
              </a:r>
              <a:endParaRPr lang="en-US" altLang="zh-CN">
                <a:latin typeface="Tahoma" panose="020B0604030504040204" pitchFamily="1" charset="0"/>
                <a:ea typeface="Times New Roman" panose="02020603050405020304" pitchFamily="1" charset="0"/>
              </a:endParaRPr>
            </a:p>
          </p:txBody>
        </p:sp>
        <p:sp>
          <p:nvSpPr>
            <p:cNvPr id="78913" name="Oval 108"/>
            <p:cNvSpPr/>
            <p:nvPr/>
          </p:nvSpPr>
          <p:spPr>
            <a:xfrm>
              <a:off x="393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92</a:t>
              </a:r>
              <a:endParaRPr lang="en-US" altLang="zh-CN">
                <a:latin typeface="Tahoma" panose="020B0604030504040204" pitchFamily="1" charset="0"/>
                <a:ea typeface="Times New Roman" panose="02020603050405020304" pitchFamily="1" charset="0"/>
              </a:endParaRPr>
            </a:p>
          </p:txBody>
        </p:sp>
        <p:sp>
          <p:nvSpPr>
            <p:cNvPr id="78914" name="Oval 109"/>
            <p:cNvSpPr/>
            <p:nvPr/>
          </p:nvSpPr>
          <p:spPr>
            <a:xfrm>
              <a:off x="3456" y="3792"/>
              <a:ext cx="192" cy="192"/>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1400">
                  <a:latin typeface="Tahoma" panose="020B0604030504040204" pitchFamily="1" charset="0"/>
                  <a:cs typeface="Times New Roman" panose="02020603050405020304" pitchFamily="1" charset="0"/>
                </a:rPr>
                <a:t>75</a:t>
              </a:r>
              <a:endParaRPr lang="en-US" altLang="zh-CN">
                <a:latin typeface="Tahoma" panose="020B0604030504040204" pitchFamily="1" charset="0"/>
                <a:ea typeface="Times New Roman" panose="02020603050405020304" pitchFamily="1" charset="0"/>
              </a:endParaRPr>
            </a:p>
          </p:txBody>
        </p:sp>
      </p:grpSp>
      <p:cxnSp>
        <p:nvCxnSpPr>
          <p:cNvPr id="78915" name="AutoShape 111"/>
          <p:cNvCxnSpPr>
            <a:stCxn id="78853" idx="4"/>
            <a:endCxn id="78865" idx="0"/>
          </p:cNvCxnSpPr>
          <p:nvPr/>
        </p:nvCxnSpPr>
        <p:spPr>
          <a:xfrm>
            <a:off x="4800600" y="2438400"/>
            <a:ext cx="0" cy="457200"/>
          </a:xfrm>
          <a:prstGeom prst="straightConnector1">
            <a:avLst/>
          </a:prstGeom>
          <a:ln w="9525" cap="flat" cmpd="sng">
            <a:solidFill>
              <a:schemeClr val="tx1"/>
            </a:solidFill>
            <a:prstDash val="solid"/>
            <a:miter/>
            <a:headEnd type="none" w="med" len="med"/>
            <a:tailEnd type="triangle" w="med" len="med"/>
          </a:ln>
        </p:spPr>
      </p:cxnSp>
      <p:sp>
        <p:nvSpPr>
          <p:cNvPr id="78916" name="Text Box 113"/>
          <p:cNvSpPr txBox="1"/>
          <p:nvPr/>
        </p:nvSpPr>
        <p:spPr>
          <a:xfrm>
            <a:off x="4724400" y="2438400"/>
            <a:ext cx="1092200"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Select pivot</a:t>
            </a:r>
            <a:endParaRPr lang="en-US" altLang="zh-CN" sz="1400">
              <a:latin typeface="Tahoma" panose="020B0604030504040204" pitchFamily="1" charset="0"/>
              <a:ea typeface="Times New Roman" panose="02020603050405020304" pitchFamily="1" charset="0"/>
            </a:endParaRPr>
          </a:p>
        </p:txBody>
      </p:sp>
      <p:cxnSp>
        <p:nvCxnSpPr>
          <p:cNvPr id="78917" name="AutoShape 114"/>
          <p:cNvCxnSpPr>
            <a:stCxn id="78865" idx="3"/>
            <a:endCxn id="78877" idx="0"/>
          </p:cNvCxnSpPr>
          <p:nvPr/>
        </p:nvCxnSpPr>
        <p:spPr>
          <a:xfrm flipH="1">
            <a:off x="2743200" y="3611563"/>
            <a:ext cx="709613" cy="312737"/>
          </a:xfrm>
          <a:prstGeom prst="straightConnector1">
            <a:avLst/>
          </a:prstGeom>
          <a:ln w="9525" cap="flat" cmpd="sng">
            <a:solidFill>
              <a:schemeClr val="tx1"/>
            </a:solidFill>
            <a:prstDash val="solid"/>
            <a:miter/>
            <a:headEnd type="none" w="med" len="med"/>
            <a:tailEnd type="triangle" w="med" len="med"/>
          </a:ln>
        </p:spPr>
      </p:cxnSp>
      <p:cxnSp>
        <p:nvCxnSpPr>
          <p:cNvPr id="78918" name="AutoShape 115"/>
          <p:cNvCxnSpPr>
            <a:stCxn id="78865" idx="4"/>
            <a:endCxn id="78889" idx="0"/>
          </p:cNvCxnSpPr>
          <p:nvPr/>
        </p:nvCxnSpPr>
        <p:spPr>
          <a:xfrm>
            <a:off x="4800600" y="3733800"/>
            <a:ext cx="0" cy="381000"/>
          </a:xfrm>
          <a:prstGeom prst="straightConnector1">
            <a:avLst/>
          </a:prstGeom>
          <a:ln w="9525" cap="flat" cmpd="sng">
            <a:solidFill>
              <a:schemeClr val="tx1"/>
            </a:solidFill>
            <a:prstDash val="solid"/>
            <a:miter/>
            <a:headEnd type="none" w="med" len="med"/>
            <a:tailEnd type="triangle" w="med" len="med"/>
          </a:ln>
        </p:spPr>
      </p:cxnSp>
      <p:cxnSp>
        <p:nvCxnSpPr>
          <p:cNvPr id="78919" name="AutoShape 116"/>
          <p:cNvCxnSpPr>
            <a:stCxn id="78865" idx="5"/>
            <a:endCxn id="78885" idx="0"/>
          </p:cNvCxnSpPr>
          <p:nvPr/>
        </p:nvCxnSpPr>
        <p:spPr>
          <a:xfrm>
            <a:off x="6148388" y="3611563"/>
            <a:ext cx="176212" cy="388937"/>
          </a:xfrm>
          <a:prstGeom prst="straightConnector1">
            <a:avLst/>
          </a:prstGeom>
          <a:ln w="9525" cap="flat" cmpd="sng">
            <a:solidFill>
              <a:schemeClr val="tx1"/>
            </a:solidFill>
            <a:prstDash val="solid"/>
            <a:miter/>
            <a:headEnd type="none" w="med" len="med"/>
            <a:tailEnd type="triangle" w="med" len="med"/>
          </a:ln>
        </p:spPr>
      </p:cxnSp>
      <p:sp>
        <p:nvSpPr>
          <p:cNvPr id="78920" name="Rectangle 117"/>
          <p:cNvSpPr/>
          <p:nvPr/>
        </p:nvSpPr>
        <p:spPr>
          <a:xfrm>
            <a:off x="4953000" y="3810000"/>
            <a:ext cx="83502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partition</a:t>
            </a:r>
            <a:endParaRPr lang="en-US" altLang="zh-CN" sz="1400">
              <a:latin typeface="Tahoma" panose="020B0604030504040204" pitchFamily="1" charset="0"/>
              <a:ea typeface="Times New Roman" panose="02020603050405020304" pitchFamily="1" charset="0"/>
            </a:endParaRPr>
          </a:p>
        </p:txBody>
      </p:sp>
      <p:cxnSp>
        <p:nvCxnSpPr>
          <p:cNvPr id="78921" name="AutoShape 118"/>
          <p:cNvCxnSpPr>
            <a:stCxn id="78877" idx="4"/>
            <a:endCxn id="78891" idx="0"/>
          </p:cNvCxnSpPr>
          <p:nvPr/>
        </p:nvCxnSpPr>
        <p:spPr>
          <a:xfrm>
            <a:off x="2743200" y="4610100"/>
            <a:ext cx="0" cy="381000"/>
          </a:xfrm>
          <a:prstGeom prst="straightConnector1">
            <a:avLst/>
          </a:prstGeom>
          <a:ln w="9525" cap="flat" cmpd="sng">
            <a:solidFill>
              <a:schemeClr val="tx1"/>
            </a:solidFill>
            <a:prstDash val="solid"/>
            <a:miter/>
            <a:headEnd type="none" w="med" len="med"/>
            <a:tailEnd type="triangle" w="med" len="med"/>
          </a:ln>
        </p:spPr>
      </p:cxnSp>
      <p:cxnSp>
        <p:nvCxnSpPr>
          <p:cNvPr id="78922" name="AutoShape 119"/>
          <p:cNvCxnSpPr>
            <a:stCxn id="78885" idx="4"/>
            <a:endCxn id="78899" idx="0"/>
          </p:cNvCxnSpPr>
          <p:nvPr/>
        </p:nvCxnSpPr>
        <p:spPr>
          <a:xfrm>
            <a:off x="6324600" y="4533900"/>
            <a:ext cx="76200" cy="533400"/>
          </a:xfrm>
          <a:prstGeom prst="straightConnector1">
            <a:avLst/>
          </a:prstGeom>
          <a:ln w="9525" cap="flat" cmpd="sng">
            <a:solidFill>
              <a:schemeClr val="tx1"/>
            </a:solidFill>
            <a:prstDash val="solid"/>
            <a:miter/>
            <a:headEnd type="none" w="med" len="med"/>
            <a:tailEnd type="triangle" w="med" len="med"/>
          </a:ln>
        </p:spPr>
      </p:cxnSp>
      <p:sp>
        <p:nvSpPr>
          <p:cNvPr id="78923" name="Rectangle 121"/>
          <p:cNvSpPr/>
          <p:nvPr/>
        </p:nvSpPr>
        <p:spPr>
          <a:xfrm>
            <a:off x="2971800" y="4648200"/>
            <a:ext cx="124777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Recursive call</a:t>
            </a:r>
            <a:endParaRPr lang="en-US" altLang="zh-CN" sz="1400">
              <a:latin typeface="Tahoma" panose="020B0604030504040204" pitchFamily="1" charset="0"/>
              <a:ea typeface="Times New Roman" panose="02020603050405020304" pitchFamily="1" charset="0"/>
            </a:endParaRPr>
          </a:p>
        </p:txBody>
      </p:sp>
      <p:sp>
        <p:nvSpPr>
          <p:cNvPr id="78924" name="Rectangle 122"/>
          <p:cNvSpPr/>
          <p:nvPr/>
        </p:nvSpPr>
        <p:spPr>
          <a:xfrm>
            <a:off x="6553200" y="4648200"/>
            <a:ext cx="124777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Recursive call</a:t>
            </a:r>
            <a:endParaRPr lang="en-US" altLang="zh-CN" sz="1400">
              <a:latin typeface="Tahoma" panose="020B0604030504040204" pitchFamily="1" charset="0"/>
              <a:ea typeface="Times New Roman" panose="02020603050405020304" pitchFamily="1" charset="0"/>
            </a:endParaRPr>
          </a:p>
        </p:txBody>
      </p:sp>
      <p:cxnSp>
        <p:nvCxnSpPr>
          <p:cNvPr id="78925" name="AutoShape 123"/>
          <p:cNvCxnSpPr>
            <a:stCxn id="78891" idx="4"/>
            <a:endCxn id="78904" idx="1"/>
          </p:cNvCxnSpPr>
          <p:nvPr/>
        </p:nvCxnSpPr>
        <p:spPr>
          <a:xfrm>
            <a:off x="2743200" y="5600700"/>
            <a:ext cx="461963" cy="355600"/>
          </a:xfrm>
          <a:prstGeom prst="straightConnector1">
            <a:avLst/>
          </a:prstGeom>
          <a:ln w="9525" cap="flat" cmpd="sng">
            <a:solidFill>
              <a:schemeClr val="tx1"/>
            </a:solidFill>
            <a:prstDash val="solid"/>
            <a:miter/>
            <a:headEnd type="none" w="med" len="med"/>
            <a:tailEnd type="triangle" w="med" len="med"/>
          </a:ln>
        </p:spPr>
      </p:cxnSp>
      <p:cxnSp>
        <p:nvCxnSpPr>
          <p:cNvPr id="78926" name="AutoShape 124"/>
          <p:cNvCxnSpPr>
            <a:stCxn id="78889" idx="4"/>
            <a:endCxn id="78904" idx="0"/>
          </p:cNvCxnSpPr>
          <p:nvPr/>
        </p:nvCxnSpPr>
        <p:spPr>
          <a:xfrm flipH="1">
            <a:off x="4686300" y="4419600"/>
            <a:ext cx="114300" cy="1447800"/>
          </a:xfrm>
          <a:prstGeom prst="straightConnector1">
            <a:avLst/>
          </a:prstGeom>
          <a:ln w="9525" cap="flat" cmpd="sng">
            <a:solidFill>
              <a:schemeClr val="tx1"/>
            </a:solidFill>
            <a:prstDash val="solid"/>
            <a:miter/>
            <a:headEnd type="none" w="med" len="med"/>
            <a:tailEnd type="triangle" w="med" len="med"/>
          </a:ln>
        </p:spPr>
      </p:cxnSp>
      <p:cxnSp>
        <p:nvCxnSpPr>
          <p:cNvPr id="78927" name="AutoShape 125"/>
          <p:cNvCxnSpPr>
            <a:stCxn id="78899" idx="4"/>
            <a:endCxn id="78904" idx="7"/>
          </p:cNvCxnSpPr>
          <p:nvPr/>
        </p:nvCxnSpPr>
        <p:spPr>
          <a:xfrm flipH="1">
            <a:off x="6167438" y="5524500"/>
            <a:ext cx="233362" cy="431800"/>
          </a:xfrm>
          <a:prstGeom prst="straightConnector1">
            <a:avLst/>
          </a:prstGeom>
          <a:ln w="9525" cap="flat" cmpd="sng">
            <a:solidFill>
              <a:schemeClr val="tx1"/>
            </a:solidFill>
            <a:prstDash val="solid"/>
            <a:miter/>
            <a:headEnd type="none" w="med" len="med"/>
            <a:tailEnd type="triangle" w="med" len="med"/>
          </a:ln>
        </p:spPr>
      </p:cxnSp>
      <p:sp>
        <p:nvSpPr>
          <p:cNvPr id="78928" name="Rectangle 126"/>
          <p:cNvSpPr/>
          <p:nvPr/>
        </p:nvSpPr>
        <p:spPr>
          <a:xfrm>
            <a:off x="4800600" y="5562600"/>
            <a:ext cx="669925" cy="304800"/>
          </a:xfrm>
          <a:prstGeom prst="rect">
            <a:avLst/>
          </a:prstGeom>
          <a:noFill/>
          <a:ln w="9525">
            <a:noFill/>
          </a:ln>
        </p:spPr>
        <p:txBody>
          <a:bodyPr wrap="none">
            <a:spAutoFit/>
          </a:bodyPr>
          <a:lstStyle/>
          <a:p>
            <a:r>
              <a:rPr lang="en-US" altLang="zh-CN" sz="1400">
                <a:latin typeface="Tahoma" panose="020B0604030504040204" pitchFamily="1" charset="0"/>
                <a:cs typeface="Times New Roman" panose="02020603050405020304" pitchFamily="1" charset="0"/>
              </a:rPr>
              <a:t>Merge</a:t>
            </a:r>
            <a:endParaRPr lang="en-US" altLang="zh-CN" sz="1400">
              <a:latin typeface="Tahoma" panose="020B0604030504040204" pitchFamily="1" charset="0"/>
              <a:ea typeface="Times New Roman" panose="02020603050405020304" pitchFamily="1"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p>
        </p:txBody>
      </p:sp>
      <p:graphicFrame>
        <p:nvGraphicFramePr>
          <p:cNvPr id="7" name="表格 6"/>
          <p:cNvGraphicFramePr/>
          <p:nvPr/>
        </p:nvGraphicFramePr>
        <p:xfrm>
          <a:off x="495300" y="1701800"/>
          <a:ext cx="8154035" cy="4480560"/>
        </p:xfrm>
        <a:graphic>
          <a:graphicData uri="http://schemas.openxmlformats.org/drawingml/2006/table">
            <a:tbl>
              <a:tblPr firstRow="1" bandRow="1">
                <a:tableStyleId>{5C22544A-7EE6-4342-B048-85BDC9FD1C3A}</a:tableStyleId>
              </a:tblPr>
              <a:tblGrid>
                <a:gridCol w="8154035">
                  <a:extLst>
                    <a:ext uri="{9D8B030D-6E8A-4147-A177-3AD203B41FA5}">
                      <a16:colId xmlns:a16="http://schemas.microsoft.com/office/drawing/2014/main" val="20000"/>
                    </a:ext>
                  </a:extLst>
                </a:gridCol>
              </a:tblGrid>
              <a:tr h="381000">
                <a:tc>
                  <a:txBody>
                    <a:bodyPr/>
                    <a:lstStyle/>
                    <a:p>
                      <a:pPr>
                        <a:buNone/>
                      </a:pPr>
                      <a:r>
                        <a:rPr lang="zh-CN" altLang="en-US"/>
                        <a:t>/* The main function that implements QuickSort</a:t>
                      </a:r>
                    </a:p>
                    <a:p>
                      <a:pPr>
                        <a:buNone/>
                      </a:pPr>
                      <a:r>
                        <a:rPr lang="zh-CN" altLang="en-US"/>
                        <a:t>arr[] --&gt; Array to be sorted,</a:t>
                      </a:r>
                    </a:p>
                    <a:p>
                      <a:pPr>
                        <a:buNone/>
                      </a:pPr>
                      <a:r>
                        <a:rPr lang="zh-CN" altLang="en-US"/>
                        <a:t>low  --&gt; Starting index,</a:t>
                      </a:r>
                    </a:p>
                    <a:p>
                      <a:pPr>
                        <a:buNone/>
                      </a:pPr>
                      <a:r>
                        <a:rPr lang="zh-CN" altLang="en-US"/>
                        <a:t>high  --&gt; Ending index </a:t>
                      </a:r>
                    </a:p>
                    <a:p>
                      <a:pPr>
                        <a:buNone/>
                      </a:pPr>
                      <a:r>
                        <a:rPr lang="zh-CN" altLang="en-US"/>
                        <a:t>*/</a:t>
                      </a:r>
                    </a:p>
                    <a:p>
                      <a:pPr>
                        <a:buNone/>
                      </a:pPr>
                      <a:r>
                        <a:rPr lang="en-US" altLang="zh-CN"/>
                        <a:t>template &lt;typename Dtype&gt;</a:t>
                      </a:r>
                    </a:p>
                    <a:p>
                      <a:pPr>
                        <a:buNone/>
                      </a:pPr>
                      <a:r>
                        <a:rPr lang="zh-CN" altLang="en-US"/>
                        <a:t>void quickSort(</a:t>
                      </a:r>
                      <a:r>
                        <a:rPr lang="en-US" altLang="zh-CN"/>
                        <a:t>Dtype </a:t>
                      </a:r>
                      <a:r>
                        <a:rPr lang="zh-CN" altLang="en-US"/>
                        <a:t>arr[], int low, int high){</a:t>
                      </a:r>
                    </a:p>
                    <a:p>
                      <a:pPr>
                        <a:buNone/>
                      </a:pPr>
                      <a:r>
                        <a:rPr lang="zh-CN" altLang="en-US"/>
                        <a:t>    if (low &lt; high){</a:t>
                      </a:r>
                    </a:p>
                    <a:p>
                      <a:pPr>
                        <a:buNone/>
                      </a:pPr>
                      <a:r>
                        <a:rPr lang="zh-CN" altLang="en-US"/>
                        <a:t>	/* pi is partitioning index, arr[p] is now at right place */</a:t>
                      </a:r>
                    </a:p>
                    <a:p>
                      <a:pPr>
                        <a:buNone/>
                      </a:pPr>
                      <a:r>
                        <a:rPr lang="zh-CN" altLang="en-US"/>
                        <a:t>	</a:t>
                      </a:r>
                      <a:r>
                        <a:rPr lang="en-US" altLang="zh-CN"/>
                        <a:t>Dtype </a:t>
                      </a:r>
                      <a:r>
                        <a:rPr lang="zh-CN" altLang="en-US"/>
                        <a:t>pi = partition(arr, low, high);</a:t>
                      </a:r>
                    </a:p>
                    <a:p>
                      <a:pPr>
                        <a:buNone/>
                      </a:pPr>
                      <a:r>
                        <a:rPr lang="zh-CN" altLang="en-US"/>
                        <a:t>	// Separately sort elements before</a:t>
                      </a:r>
                    </a:p>
                    <a:p>
                      <a:pPr>
                        <a:buNone/>
                      </a:pPr>
                      <a:r>
                        <a:rPr lang="zh-CN" altLang="en-US"/>
                        <a:t>	// partition and after partition</a:t>
                      </a:r>
                    </a:p>
                    <a:p>
                      <a:pPr>
                        <a:buNone/>
                      </a:pPr>
                      <a:r>
                        <a:rPr lang="zh-CN" altLang="en-US"/>
                        <a:t>	quickSort(arr, low, pi - 1);</a:t>
                      </a:r>
                    </a:p>
                    <a:p>
                      <a:pPr>
                        <a:buNone/>
                      </a:pPr>
                      <a:r>
                        <a:rPr lang="zh-CN" altLang="en-US"/>
                        <a:t>	quickSort(arr, pi + 1, high);</a:t>
                      </a:r>
                    </a:p>
                    <a:p>
                      <a:pPr>
                        <a:buNone/>
                      </a:pPr>
                      <a:r>
                        <a:rPr lang="zh-CN" altLang="en-US"/>
                        <a:t>    }</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t>
            </a:r>
            <a:r>
              <a:rPr lang="zh-CN" altLang="en-US" sz="4000"/>
              <a:t>快速排序</a:t>
            </a:r>
          </a:p>
        </p:txBody>
      </p:sp>
      <p:graphicFrame>
        <p:nvGraphicFramePr>
          <p:cNvPr id="7" name="表格 6"/>
          <p:cNvGraphicFramePr/>
          <p:nvPr/>
        </p:nvGraphicFramePr>
        <p:xfrm>
          <a:off x="638175" y="1003300"/>
          <a:ext cx="8154035" cy="5577840"/>
        </p:xfrm>
        <a:graphic>
          <a:graphicData uri="http://schemas.openxmlformats.org/drawingml/2006/table">
            <a:tbl>
              <a:tblPr firstRow="1" bandRow="1">
                <a:tableStyleId>{5C22544A-7EE6-4342-B048-85BDC9FD1C3A}</a:tableStyleId>
              </a:tblPr>
              <a:tblGrid>
                <a:gridCol w="8154035">
                  <a:extLst>
                    <a:ext uri="{9D8B030D-6E8A-4147-A177-3AD203B41FA5}">
                      <a16:colId xmlns:a16="http://schemas.microsoft.com/office/drawing/2014/main" val="20000"/>
                    </a:ext>
                  </a:extLst>
                </a:gridCol>
              </a:tblGrid>
              <a:tr h="381000">
                <a:tc>
                  <a:txBody>
                    <a:bodyPr/>
                    <a:lstStyle/>
                    <a:p>
                      <a:pPr>
                        <a:buNone/>
                      </a:pPr>
                      <a:r>
                        <a:rPr lang="zh-CN" altLang="en-US"/>
                        <a:t>// A utility function to swap two elements</a:t>
                      </a:r>
                    </a:p>
                    <a:p>
                      <a:pPr>
                        <a:buNone/>
                      </a:pPr>
                      <a:r>
                        <a:rPr lang="zh-CN" altLang="en-US"/>
                        <a:t>void swaptwo(</a:t>
                      </a:r>
                      <a:r>
                        <a:rPr lang="en-US" altLang="zh-CN"/>
                        <a:t>Dtype </a:t>
                      </a:r>
                      <a:r>
                        <a:rPr lang="zh-CN" altLang="en-US"/>
                        <a:t>* a, </a:t>
                      </a:r>
                      <a:r>
                        <a:rPr lang="en-US" altLang="zh-CN">
                          <a:sym typeface="+mn-ea"/>
                        </a:rPr>
                        <a:t>Dtype </a:t>
                      </a:r>
                      <a:r>
                        <a:rPr lang="zh-CN" altLang="en-US"/>
                        <a:t>* b){ </a:t>
                      </a:r>
                      <a:r>
                        <a:rPr lang="en-US" altLang="zh-CN">
                          <a:sym typeface="+mn-ea"/>
                        </a:rPr>
                        <a:t>Dtype </a:t>
                      </a:r>
                      <a:r>
                        <a:rPr lang="zh-CN" altLang="en-US"/>
                        <a:t>t = *a; *a = *b;  *b = t;}</a:t>
                      </a:r>
                    </a:p>
                    <a:p>
                      <a:pPr>
                        <a:buNone/>
                      </a:pPr>
                      <a:r>
                        <a:rPr lang="zh-CN" altLang="en-US"/>
                        <a:t>/* This function takes last element as pivot, places the pivot element at its correct position in sorted array, and places all smaller (smaller than pivot) to left of pivot and all greater elements to right</a:t>
                      </a:r>
                    </a:p>
                    <a:p>
                      <a:pPr>
                        <a:buNone/>
                      </a:pPr>
                      <a:r>
                        <a:rPr lang="zh-CN" altLang="en-US"/>
                        <a:t>of pivot */</a:t>
                      </a:r>
                    </a:p>
                    <a:p>
                      <a:pPr>
                        <a:buNone/>
                      </a:pPr>
                      <a:r>
                        <a:rPr lang="zh-CN" altLang="en-US"/>
                        <a:t>int partition(</a:t>
                      </a:r>
                      <a:r>
                        <a:rPr lang="en-US" altLang="zh-CN"/>
                        <a:t>Dtype </a:t>
                      </a:r>
                      <a:r>
                        <a:rPr lang="zh-CN" altLang="en-US"/>
                        <a:t>arr[], int low, int high){</a:t>
                      </a:r>
                    </a:p>
                    <a:p>
                      <a:pPr>
                        <a:buNone/>
                      </a:pPr>
                      <a:r>
                        <a:rPr lang="zh-CN" altLang="en-US"/>
                        <a:t>	int pivot = arr[high];    // pivot</a:t>
                      </a:r>
                    </a:p>
                    <a:p>
                      <a:pPr>
                        <a:buNone/>
                      </a:pPr>
                      <a:r>
                        <a:rPr lang="zh-CN" altLang="en-US"/>
                        <a:t>	int i = (low - 1);         // Index of smaller element</a:t>
                      </a:r>
                    </a:p>
                    <a:p>
                      <a:pPr>
                        <a:buNone/>
                      </a:pPr>
                      <a:r>
                        <a:rPr lang="zh-CN" altLang="en-US"/>
                        <a:t>	for (int j = low; j &lt;= high - 1; j++){</a:t>
                      </a:r>
                    </a:p>
                    <a:p>
                      <a:pPr>
                        <a:buNone/>
                      </a:pPr>
                      <a:r>
                        <a:rPr lang="zh-CN" altLang="en-US"/>
                        <a:t>	    // If current element is smaller than or</a:t>
                      </a:r>
                    </a:p>
                    <a:p>
                      <a:pPr>
                        <a:buNone/>
                      </a:pPr>
                      <a:r>
                        <a:rPr lang="zh-CN" altLang="en-US"/>
                        <a:t>	    // equal to pivot</a:t>
                      </a:r>
                    </a:p>
                    <a:p>
                      <a:pPr>
                        <a:buNone/>
                      </a:pPr>
                      <a:r>
                        <a:rPr lang="zh-CN" altLang="en-US"/>
                        <a:t>	    if (arr[j] &lt;= pivot){</a:t>
                      </a:r>
                    </a:p>
                    <a:p>
                      <a:pPr>
                        <a:buNone/>
                      </a:pPr>
                      <a:r>
                        <a:rPr lang="zh-CN" altLang="en-US"/>
                        <a:t>		i++;    // increment index of smaller element</a:t>
                      </a:r>
                    </a:p>
                    <a:p>
                      <a:pPr>
                        <a:buNone/>
                      </a:pPr>
                      <a:r>
                        <a:rPr lang="zh-CN" altLang="en-US"/>
                        <a:t>		swaptwo(&amp;arr[i], &amp;arr[j]);</a:t>
                      </a:r>
                    </a:p>
                    <a:p>
                      <a:pPr>
                        <a:buNone/>
                      </a:pPr>
                      <a:r>
                        <a:rPr lang="zh-CN" altLang="en-US"/>
                        <a:t>              }</a:t>
                      </a:r>
                    </a:p>
                    <a:p>
                      <a:pPr>
                        <a:buNone/>
                      </a:pPr>
                      <a:r>
                        <a:rPr lang="zh-CN" altLang="en-US"/>
                        <a:t>	}</a:t>
                      </a:r>
                    </a:p>
                    <a:p>
                      <a:pPr>
                        <a:buNone/>
                      </a:pPr>
                      <a:r>
                        <a:rPr lang="zh-CN" altLang="en-US"/>
                        <a:t>	swaptwo(&amp;arr[i + 1], &amp;arr[high]);</a:t>
                      </a:r>
                    </a:p>
                    <a:p>
                      <a:pPr>
                        <a:buNone/>
                      </a:pPr>
                      <a:r>
                        <a:rPr lang="zh-CN" altLang="en-US"/>
                        <a:t>	return (i + 1);</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 Quick Sort Analysis</a:t>
            </a:r>
          </a:p>
        </p:txBody>
      </p:sp>
      <p:sp>
        <p:nvSpPr>
          <p:cNvPr id="3" name="文本框 2"/>
          <p:cNvSpPr txBox="1"/>
          <p:nvPr/>
        </p:nvSpPr>
        <p:spPr>
          <a:xfrm>
            <a:off x="612775" y="1498600"/>
            <a:ext cx="7396480" cy="4799965"/>
          </a:xfrm>
          <a:prstGeom prst="rect">
            <a:avLst/>
          </a:prstGeom>
          <a:noFill/>
        </p:spPr>
        <p:txBody>
          <a:bodyPr wrap="square" rtlCol="0">
            <a:spAutoFit/>
          </a:bodyPr>
          <a:lstStyle/>
          <a:p>
            <a:r>
              <a:rPr lang="zh-CN" altLang="en-US"/>
              <a:t>最坏情况划分：在划分过程中产生两个区域，分别包含n-1个元素和1和0元素的时候（这个时候选中的元素是序列中最大或者最小的元素）。假设算法的每一次递归调用的时候都出现了这种不对称的划分，划分的时间代价为θ(n)。因为对一个大小为0的数组进行递归调用以后，返回T(0)=θ(1)，所以算法的运行时间可以递归的表示为:</a:t>
            </a:r>
          </a:p>
          <a:p>
            <a:endParaRPr lang="zh-CN" altLang="en-US"/>
          </a:p>
          <a:p>
            <a:r>
              <a:rPr lang="zh-CN" altLang="en-US"/>
              <a:t>T(n) = T(n-1) + θ(n) + θ(1)</a:t>
            </a:r>
          </a:p>
          <a:p>
            <a:endParaRPr lang="zh-CN" altLang="en-US"/>
          </a:p>
          <a:p>
            <a:r>
              <a:rPr lang="zh-CN" altLang="en-US"/>
              <a:t>      利用替换法，可以比较直接的证明其解为T(n)=θ(n^2)。</a:t>
            </a:r>
          </a:p>
          <a:p>
            <a:endParaRPr lang="zh-CN" altLang="en-US"/>
          </a:p>
          <a:p>
            <a:r>
              <a:rPr lang="zh-CN" altLang="en-US"/>
              <a:t>      最好情况划分：即划分的时候，序列正好划分为两半，有时候序列元素个数为奇数，不能相等，则左右可以相差1，这个时候，其表达式为：</a:t>
            </a:r>
          </a:p>
          <a:p>
            <a:endParaRPr lang="zh-CN" altLang="en-US"/>
          </a:p>
          <a:p>
            <a:r>
              <a:rPr lang="zh-CN" altLang="en-US"/>
              <a:t>T(n) ≤ 2T(n/2) + θ(n)</a:t>
            </a:r>
          </a:p>
          <a:p>
            <a:endParaRPr lang="zh-CN" altLang="en-US"/>
          </a:p>
          <a:p>
            <a:r>
              <a:rPr lang="zh-CN" altLang="en-US"/>
              <a:t>      可以解得递归式的解为T(n)=O(nlogn)。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Sorting Classification</a:t>
            </a:r>
          </a:p>
        </p:txBody>
      </p:sp>
      <p:sp>
        <p:nvSpPr>
          <p:cNvPr id="3" name="内容占位符 2"/>
          <p:cNvSpPr>
            <a:spLocks noGrp="1"/>
          </p:cNvSpPr>
          <p:nvPr>
            <p:ph sz="quarter" idx="1"/>
          </p:nvPr>
        </p:nvSpPr>
        <p:spPr>
          <a:xfrm>
            <a:off x="612775" y="1495425"/>
            <a:ext cx="8153400" cy="5298440"/>
          </a:xfrm>
        </p:spPr>
        <p:txBody>
          <a:bodyPr>
            <a:normAutofit fontScale="92500"/>
          </a:bodyPr>
          <a:lstStyle/>
          <a:p>
            <a:r>
              <a:rPr lang="en-US" altLang="zh-CN">
                <a:sym typeface="+mn-ea"/>
              </a:rPr>
              <a:t>1. </a:t>
            </a:r>
            <a:r>
              <a:rPr lang="zh-CN" altLang="en-US">
                <a:sym typeface="+mn-ea"/>
              </a:rPr>
              <a:t>Comparison </a:t>
            </a:r>
            <a:r>
              <a:rPr lang="en-US" altLang="zh-CN">
                <a:sym typeface="+mn-ea"/>
              </a:rPr>
              <a:t>Based</a:t>
            </a:r>
            <a:r>
              <a:rPr lang="zh-CN" altLang="en-US">
                <a:sym typeface="+mn-ea"/>
              </a:rPr>
              <a:t> Sorting Algorithms</a:t>
            </a:r>
            <a:endParaRPr lang="zh-CN" altLang="en-US"/>
          </a:p>
          <a:p>
            <a:pPr lvl="1"/>
            <a:r>
              <a:rPr lang="en-US" altLang="zh-CN"/>
              <a:t>insertion sort    </a:t>
            </a:r>
            <a:r>
              <a:rPr lang="zh-CN" altLang="en-US"/>
              <a:t>直接插入排序</a:t>
            </a:r>
          </a:p>
          <a:p>
            <a:pPr lvl="1"/>
            <a:r>
              <a:rPr lang="en-US" altLang="zh-CN"/>
              <a:t>shell sort          </a:t>
            </a:r>
            <a:r>
              <a:rPr lang="zh-CN" altLang="en-US"/>
              <a:t>希尔排序</a:t>
            </a:r>
          </a:p>
          <a:p>
            <a:pPr lvl="1"/>
            <a:r>
              <a:rPr lang="en-US" altLang="zh-CN"/>
              <a:t>bubble sort       </a:t>
            </a:r>
            <a:r>
              <a:rPr lang="zh-CN" altLang="en-US"/>
              <a:t>冒泡排序</a:t>
            </a:r>
          </a:p>
          <a:p>
            <a:pPr lvl="1"/>
            <a:r>
              <a:rPr lang="en-US" altLang="zh-CN"/>
              <a:t>quick sort         </a:t>
            </a:r>
            <a:r>
              <a:rPr lang="zh-CN" altLang="en-US"/>
              <a:t>快速排序</a:t>
            </a:r>
          </a:p>
          <a:p>
            <a:pPr lvl="1"/>
            <a:r>
              <a:rPr lang="en-US" altLang="zh-CN"/>
              <a:t>selection sort     </a:t>
            </a:r>
            <a:r>
              <a:rPr lang="zh-CN" altLang="en-US"/>
              <a:t>直接选择排序</a:t>
            </a:r>
          </a:p>
          <a:p>
            <a:pPr lvl="1"/>
            <a:r>
              <a:rPr lang="en-US" altLang="zh-CN"/>
              <a:t>heap sort         </a:t>
            </a:r>
            <a:r>
              <a:rPr lang="zh-CN" altLang="en-US"/>
              <a:t>堆排序</a:t>
            </a:r>
          </a:p>
          <a:p>
            <a:pPr lvl="1"/>
            <a:r>
              <a:rPr lang="en-US" altLang="zh-CN"/>
              <a:t>merge sort       </a:t>
            </a:r>
            <a:r>
              <a:rPr lang="zh-CN" altLang="en-US"/>
              <a:t>归并排序</a:t>
            </a:r>
          </a:p>
          <a:p>
            <a:r>
              <a:rPr lang="en-US" altLang="zh-CN"/>
              <a:t>2. </a:t>
            </a:r>
            <a:r>
              <a:rPr lang="zh-CN" altLang="en-US"/>
              <a:t>Non-Comparison Sorting Algorithms</a:t>
            </a:r>
          </a:p>
          <a:p>
            <a:pPr lvl="1"/>
            <a:r>
              <a:rPr lang="en-US" altLang="zh-CN" sz="2600"/>
              <a:t>radix sort         </a:t>
            </a:r>
            <a:r>
              <a:rPr lang="zh-CN" altLang="en-US" sz="2600"/>
              <a:t>基数排序</a:t>
            </a:r>
          </a:p>
          <a:p>
            <a:pPr lvl="1"/>
            <a:r>
              <a:rPr lang="en-US" altLang="zh-CN" sz="2600"/>
              <a:t>counting sort     </a:t>
            </a:r>
            <a:r>
              <a:rPr lang="zh-CN" altLang="en-US" sz="2600"/>
              <a:t>计数排序</a:t>
            </a:r>
          </a:p>
          <a:p>
            <a:pPr lvl="1"/>
            <a:r>
              <a:rPr lang="en-US" altLang="zh-CN" sz="2600"/>
              <a:t>bucket sort        </a:t>
            </a:r>
            <a:r>
              <a:rPr lang="zh-CN" altLang="en-US" sz="2600"/>
              <a:t>桶排序</a:t>
            </a:r>
          </a:p>
          <a:p>
            <a:endParaRPr lang="zh-CN" altLang="en-US"/>
          </a:p>
        </p:txBody>
      </p:sp>
      <p:sp>
        <p:nvSpPr>
          <p:cNvPr id="6"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7500" lnSpcReduction="1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1.5 Selection Sort </a:t>
            </a:r>
            <a:r>
              <a:rPr lang="zh-CN" altLang="en-US" sz="4000"/>
              <a:t>选择排序</a:t>
            </a:r>
          </a:p>
        </p:txBody>
      </p:sp>
      <p:sp>
        <p:nvSpPr>
          <p:cNvPr id="3" name="内容占位符 2"/>
          <p:cNvSpPr>
            <a:spLocks noGrp="1"/>
          </p:cNvSpPr>
          <p:nvPr>
            <p:ph sz="quarter" idx="1"/>
          </p:nvPr>
        </p:nvSpPr>
        <p:spPr/>
        <p:txBody>
          <a:bodyPr>
            <a:normAutofit fontScale="87500" lnSpcReduction="10000"/>
          </a:bodyPr>
          <a:lstStyle/>
          <a:p>
            <a:pPr marL="0" indent="0">
              <a:buNone/>
            </a:pPr>
            <a:r>
              <a:rPr lang="en-US" altLang="zh-CN"/>
              <a:t>一、算法思想</a:t>
            </a:r>
          </a:p>
          <a:p>
            <a:pPr marL="0" indent="0">
              <a:buNone/>
            </a:pPr>
            <a:r>
              <a:rPr lang="en-US" altLang="zh-CN"/>
              <a:t>选择排序是一种简单直观的排序算法。它的工作原理如下：</a:t>
            </a:r>
          </a:p>
          <a:p>
            <a:pPr marL="0" indent="0">
              <a:buNone/>
            </a:pPr>
            <a:endParaRPr lang="en-US" altLang="zh-CN"/>
          </a:p>
          <a:p>
            <a:pPr marL="0" indent="0">
              <a:buNone/>
            </a:pPr>
            <a:r>
              <a:rPr lang="en-US" altLang="zh-CN"/>
              <a:t>1）将序列分成两部分，前半部分是已经排序的序列，后半部分是未排序的序列；</a:t>
            </a:r>
          </a:p>
          <a:p>
            <a:pPr marL="0" indent="0">
              <a:buNone/>
            </a:pPr>
            <a:endParaRPr lang="en-US" altLang="zh-CN"/>
          </a:p>
          <a:p>
            <a:pPr marL="0" indent="0">
              <a:buNone/>
            </a:pPr>
            <a:r>
              <a:rPr lang="en-US" altLang="zh-CN"/>
              <a:t>2）在未排序序列中找到最小（大）元素，放到已排序序列的末尾。以此类推，直到所有元素均排序完毕。</a:t>
            </a:r>
          </a:p>
          <a:p>
            <a:pPr marL="0" indent="0">
              <a:buNone/>
            </a:pPr>
            <a:endParaRPr lang="en-US" altLang="zh-CN"/>
          </a:p>
          <a:p>
            <a:pPr marL="0" indent="0">
              <a:buNone/>
            </a:pPr>
            <a:r>
              <a:rPr lang="en-US" altLang="zh-CN"/>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1.5 Selection Sort </a:t>
            </a:r>
            <a:r>
              <a:rPr lang="zh-CN" altLang="en-US" sz="4000"/>
              <a:t>选择排序</a:t>
            </a:r>
          </a:p>
        </p:txBody>
      </p:sp>
      <p:sp>
        <p:nvSpPr>
          <p:cNvPr id="3" name="内容占位符 2"/>
          <p:cNvSpPr>
            <a:spLocks noGrp="1"/>
          </p:cNvSpPr>
          <p:nvPr>
            <p:ph sz="quarter" idx="1"/>
          </p:nvPr>
        </p:nvSpPr>
        <p:spPr>
          <a:xfrm>
            <a:off x="612775" y="1219200"/>
            <a:ext cx="8153400" cy="4876800"/>
          </a:xfrm>
        </p:spPr>
        <p:txBody>
          <a:bodyPr>
            <a:normAutofit/>
          </a:bodyPr>
          <a:lstStyle/>
          <a:p>
            <a:pPr marL="0" indent="0">
              <a:buNone/>
            </a:pPr>
            <a:r>
              <a:rPr lang="en-US" altLang="zh-CN"/>
              <a:t>Example:</a:t>
            </a:r>
          </a:p>
          <a:p>
            <a:pPr marL="0" indent="0">
              <a:buNone/>
            </a:pPr>
            <a:endParaRPr lang="en-US" altLang="zh-CN"/>
          </a:p>
          <a:p>
            <a:pPr marL="0" indent="0">
              <a:buNone/>
            </a:pPr>
            <a:endParaRPr lang="en-US" altLang="zh-CN"/>
          </a:p>
          <a:p>
            <a:pPr marL="0" indent="0">
              <a:buNone/>
            </a:pPr>
            <a:r>
              <a:rPr lang="en-US" altLang="zh-CN"/>
              <a:t> </a:t>
            </a:r>
          </a:p>
        </p:txBody>
      </p:sp>
      <p:pic>
        <p:nvPicPr>
          <p:cNvPr id="4" name="图片 3"/>
          <p:cNvPicPr>
            <a:picLocks noChangeAspect="1"/>
          </p:cNvPicPr>
          <p:nvPr/>
        </p:nvPicPr>
        <p:blipFill>
          <a:blip r:embed="rId3"/>
          <a:stretch>
            <a:fillRect/>
          </a:stretch>
        </p:blipFill>
        <p:spPr>
          <a:xfrm>
            <a:off x="760730" y="1769745"/>
            <a:ext cx="7858125" cy="46348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1.5 Selection Sort </a:t>
            </a:r>
            <a:r>
              <a:rPr lang="zh-CN" altLang="en-US" sz="4000"/>
              <a:t>选择排序</a:t>
            </a:r>
          </a:p>
        </p:txBody>
      </p:sp>
      <p:graphicFrame>
        <p:nvGraphicFramePr>
          <p:cNvPr id="7" name="表格 6"/>
          <p:cNvGraphicFramePr/>
          <p:nvPr/>
        </p:nvGraphicFramePr>
        <p:xfrm>
          <a:off x="622300" y="1423035"/>
          <a:ext cx="7834630" cy="5404485"/>
        </p:xfrm>
        <a:graphic>
          <a:graphicData uri="http://schemas.openxmlformats.org/drawingml/2006/table">
            <a:tbl>
              <a:tblPr firstRow="1" bandRow="1">
                <a:tableStyleId>{5C22544A-7EE6-4342-B048-85BDC9FD1C3A}</a:tableStyleId>
              </a:tblPr>
              <a:tblGrid>
                <a:gridCol w="7834630">
                  <a:extLst>
                    <a:ext uri="{9D8B030D-6E8A-4147-A177-3AD203B41FA5}">
                      <a16:colId xmlns:a16="http://schemas.microsoft.com/office/drawing/2014/main" val="20000"/>
                    </a:ext>
                  </a:extLst>
                </a:gridCol>
              </a:tblGrid>
              <a:tr h="5404485">
                <a:tc>
                  <a:txBody>
                    <a:bodyPr/>
                    <a:lstStyle/>
                    <a:p>
                      <a:pPr>
                        <a:buNone/>
                      </a:pPr>
                      <a:r>
                        <a:rPr lang="zh-CN" altLang="en-US"/>
                        <a:t>int Solution&lt;Dtype&gt;::selectionSort(Dtype A[], int N) {</a:t>
                      </a:r>
                    </a:p>
                    <a:p>
                      <a:pPr>
                        <a:buNone/>
                      </a:pPr>
                      <a:r>
                        <a:rPr lang="zh-CN" altLang="en-US"/>
                        <a:t>	if (N == 0) {</a:t>
                      </a:r>
                    </a:p>
                    <a:p>
                      <a:pPr>
                        <a:buNone/>
                      </a:pPr>
                      <a:r>
                        <a:rPr lang="zh-CN" altLang="en-US"/>
                        <a:t>		return 0;</a:t>
                      </a:r>
                    </a:p>
                    <a:p>
                      <a:pPr>
                        <a:buNone/>
                      </a:pPr>
                      <a:r>
                        <a:rPr lang="zh-CN" altLang="en-US"/>
                        <a:t>	}</a:t>
                      </a:r>
                    </a:p>
                    <a:p>
                      <a:pPr>
                        <a:buNone/>
                      </a:pPr>
                      <a:r>
                        <a:rPr lang="zh-CN" altLang="en-US"/>
                        <a:t>	Dtype temp = 0;</a:t>
                      </a:r>
                    </a:p>
                    <a:p>
                      <a:pPr>
                        <a:buNone/>
                      </a:pPr>
                      <a:r>
                        <a:rPr lang="zh-CN" altLang="en-US"/>
                        <a:t>	int min = 0;</a:t>
                      </a:r>
                    </a:p>
                    <a:p>
                      <a:pPr>
                        <a:buNone/>
                      </a:pPr>
                      <a:r>
                        <a:rPr lang="zh-CN" altLang="en-US"/>
                        <a:t>	for (int i = 0; i &lt; N - 1; i++) {</a:t>
                      </a:r>
                    </a:p>
                    <a:p>
                      <a:pPr>
                        <a:buNone/>
                      </a:pPr>
                      <a:r>
                        <a:rPr lang="zh-CN" altLang="en-US"/>
                        <a:t>		min = i;</a:t>
                      </a:r>
                    </a:p>
                    <a:p>
                      <a:pPr>
                        <a:buNone/>
                      </a:pPr>
                      <a:r>
                        <a:rPr lang="zh-CN" altLang="en-US"/>
                        <a:t>		for (int j = i + 1; j &lt; N; j++) {</a:t>
                      </a:r>
                    </a:p>
                    <a:p>
                      <a:pPr>
                        <a:buNone/>
                      </a:pPr>
                      <a:r>
                        <a:rPr lang="zh-CN" altLang="en-US"/>
                        <a:t>			if (A[j] &lt; A[min]) {</a:t>
                      </a:r>
                    </a:p>
                    <a:p>
                      <a:pPr>
                        <a:buNone/>
                      </a:pPr>
                      <a:r>
                        <a:rPr lang="zh-CN" altLang="en-US"/>
                        <a:t>				min = j;</a:t>
                      </a:r>
                    </a:p>
                    <a:p>
                      <a:pPr>
                        <a:buNone/>
                      </a:pPr>
                      <a:r>
                        <a:rPr lang="zh-CN" altLang="en-US"/>
                        <a:t>			}</a:t>
                      </a:r>
                    </a:p>
                    <a:p>
                      <a:pPr>
                        <a:buNone/>
                      </a:pPr>
                      <a:r>
                        <a:rPr lang="zh-CN" altLang="en-US"/>
                        <a:t>		}</a:t>
                      </a:r>
                    </a:p>
                    <a:p>
                      <a:pPr>
                        <a:buNone/>
                      </a:pPr>
                      <a:r>
                        <a:rPr lang="zh-CN" altLang="en-US"/>
                        <a:t>		temp = A[i];</a:t>
                      </a:r>
                    </a:p>
                    <a:p>
                      <a:pPr>
                        <a:buNone/>
                      </a:pPr>
                      <a:r>
                        <a:rPr lang="zh-CN" altLang="en-US"/>
                        <a:t>		A[i] = A[min];</a:t>
                      </a:r>
                    </a:p>
                    <a:p>
                      <a:pPr>
                        <a:buNone/>
                      </a:pPr>
                      <a:r>
                        <a:rPr lang="zh-CN" altLang="en-US"/>
                        <a:t>		A[min] = temp;</a:t>
                      </a:r>
                    </a:p>
                    <a:p>
                      <a:pPr>
                        <a:buNone/>
                      </a:pPr>
                      <a:r>
                        <a:rPr lang="zh-CN" altLang="en-US"/>
                        <a:t>	}</a:t>
                      </a:r>
                    </a:p>
                    <a:p>
                      <a:pPr>
                        <a:buNone/>
                      </a:pPr>
                      <a:r>
                        <a:rPr lang="zh-CN" altLang="en-US"/>
                        <a:t>	return 1;</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en-US"/>
              <a:t>选择排序的算法复杂度很好分析，因为从代码来看，其算法复杂度与初始序列无关，假设初始序列元素的个数为n，则算法复杂度为O(n^2)，因为第10行会执行n*(n-1)/2。因此选择排序的最优/最差/平均时间复杂度都是O(n^2)。</a:t>
            </a:r>
          </a:p>
          <a:p>
            <a:endParaRPr lang="zh-CN" altLang="en-US"/>
          </a:p>
          <a:p>
            <a:r>
              <a:rPr lang="zh-CN" altLang="en-US"/>
              <a:t>空间复杂度非常容易，由代码可以看出来，只需要一个位置temp用于交换即可，因此是O(1)。</a:t>
            </a:r>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1.5 Selection Sort Analysis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p>
        </p:txBody>
      </p:sp>
      <p:sp>
        <p:nvSpPr>
          <p:cNvPr id="107524" name="Rectangle 3"/>
          <p:cNvSpPr>
            <a:spLocks noGrp="1"/>
          </p:cNvSpPr>
          <p:nvPr>
            <p:ph type="body"/>
          </p:nvPr>
        </p:nvSpPr>
        <p:spPr>
          <a:xfrm>
            <a:off x="612648" y="1584960"/>
            <a:ext cx="8153400" cy="4526280"/>
          </a:xfrm>
        </p:spPr>
        <p:txBody>
          <a:bodyPr vert="horz" wrap="square" lIns="91440" tIns="45720" rIns="91440" bIns="45720" anchor="t">
            <a:normAutofit fontScale="97500"/>
          </a:bodyPr>
          <a:lstStyle/>
          <a:p>
            <a:pPr marL="0" indent="0" eaLnBrk="1" hangingPunct="1">
              <a:buNone/>
            </a:pPr>
            <a:r>
              <a:rPr lang="zh-CN" altLang="en-US" err="1"/>
              <a:t>算法思想</a:t>
            </a:r>
            <a:r>
              <a:rPr lang="en-US" altLang="zh-CN" err="1"/>
              <a:t>:</a:t>
            </a:r>
          </a:p>
          <a:p>
            <a:pPr eaLnBrk="1" hangingPunct="1"/>
            <a:r>
              <a:rPr lang="en-US" altLang="zh-CN" err="1"/>
              <a:t>Min heap</a:t>
            </a:r>
          </a:p>
          <a:p>
            <a:pPr lvl="1" eaLnBrk="1" hangingPunct="1"/>
            <a:r>
              <a:rPr lang="en-US" altLang="zh-CN" err="1"/>
              <a:t>Build a binary minHeap of N elements </a:t>
            </a:r>
          </a:p>
          <a:p>
            <a:pPr lvl="2" eaLnBrk="1" hangingPunct="1"/>
            <a:r>
              <a:rPr lang="en-US" altLang="zh-CN" err="1">
                <a:latin typeface="Courier" pitchFamily="1" charset="0"/>
              </a:rPr>
              <a:t>O(N)</a:t>
            </a:r>
            <a:r>
              <a:rPr lang="en-US" altLang="zh-CN" err="1"/>
              <a:t> time</a:t>
            </a:r>
          </a:p>
          <a:p>
            <a:pPr lvl="1" eaLnBrk="1" hangingPunct="1"/>
            <a:r>
              <a:rPr lang="en-US" altLang="zh-CN" err="1"/>
              <a:t>Then perform </a:t>
            </a:r>
            <a:r>
              <a:rPr lang="en-US" altLang="zh-CN" err="1">
                <a:latin typeface="Courier" pitchFamily="1" charset="0"/>
              </a:rPr>
              <a:t>N</a:t>
            </a:r>
            <a:r>
              <a:rPr lang="en-US" altLang="zh-CN" err="1"/>
              <a:t>  </a:t>
            </a:r>
            <a:r>
              <a:rPr lang="en-US" altLang="zh-CN" b="1" err="1">
                <a:solidFill>
                  <a:schemeClr val="accent2"/>
                </a:solidFill>
                <a:latin typeface="Courier" pitchFamily="1" charset="0"/>
              </a:rPr>
              <a:t>findMin</a:t>
            </a:r>
            <a:r>
              <a:rPr lang="en-US" altLang="zh-CN" err="1"/>
              <a:t> and </a:t>
            </a:r>
            <a:r>
              <a:rPr lang="en-US" altLang="zh-CN" b="1" err="1">
                <a:solidFill>
                  <a:schemeClr val="accent2"/>
                </a:solidFill>
                <a:latin typeface="Courier New" panose="02070309020205020404" pitchFamily="1" charset="0"/>
              </a:rPr>
              <a:t>deleteMin</a:t>
            </a:r>
            <a:r>
              <a:rPr lang="en-US" altLang="zh-CN" i="1" err="1">
                <a:solidFill>
                  <a:schemeClr val="folHlink"/>
                </a:solidFill>
              </a:rPr>
              <a:t> </a:t>
            </a:r>
            <a:r>
              <a:rPr lang="en-US" altLang="zh-CN" err="1"/>
              <a:t>operations</a:t>
            </a:r>
          </a:p>
          <a:p>
            <a:pPr lvl="2" eaLnBrk="1" hangingPunct="1"/>
            <a:r>
              <a:rPr lang="en-US" altLang="zh-CN" err="1">
                <a:latin typeface="Courier" pitchFamily="1" charset="0"/>
              </a:rPr>
              <a:t>log(N)</a:t>
            </a:r>
            <a:r>
              <a:rPr lang="en-US" altLang="zh-CN" err="1"/>
              <a:t> time per </a:t>
            </a:r>
            <a:r>
              <a:rPr lang="en-US" altLang="zh-CN" b="1" err="1">
                <a:solidFill>
                  <a:schemeClr val="accent2"/>
                </a:solidFill>
                <a:latin typeface="Courier New" panose="02070309020205020404" pitchFamily="1" charset="0"/>
              </a:rPr>
              <a:t>deleteMin</a:t>
            </a:r>
            <a:endParaRPr lang="en-US" altLang="zh-CN" b="1" err="1">
              <a:solidFill>
                <a:srgbClr val="0000FF"/>
              </a:solidFill>
              <a:latin typeface="Courier New" panose="02070309020205020404" pitchFamily="1" charset="0"/>
            </a:endParaRPr>
          </a:p>
          <a:p>
            <a:pPr lvl="1" eaLnBrk="1" hangingPunct="1"/>
            <a:r>
              <a:rPr lang="en-US" altLang="zh-CN" err="1"/>
              <a:t>Total complexity </a:t>
            </a:r>
            <a:r>
              <a:rPr lang="en-US" altLang="zh-CN" err="1">
                <a:latin typeface="Courier" pitchFamily="1" charset="0"/>
              </a:rPr>
              <a:t>O(N log N)</a:t>
            </a:r>
          </a:p>
          <a:p>
            <a:pPr lvl="1" eaLnBrk="1" hangingPunct="1"/>
            <a:r>
              <a:rPr lang="en-US" altLang="zh-CN" err="1"/>
              <a:t>It requires an extra array to store the results</a:t>
            </a:r>
          </a:p>
          <a:p>
            <a:pPr eaLnBrk="1" hangingPunct="1"/>
            <a:r>
              <a:rPr lang="en-US" altLang="zh-CN" err="1"/>
              <a:t>Max heap</a:t>
            </a:r>
          </a:p>
          <a:p>
            <a:pPr lvl="1" eaLnBrk="1" hangingPunct="1"/>
            <a:r>
              <a:rPr lang="en-US" altLang="zh-CN" err="1"/>
              <a:t>Storing deleted elements at the end avoid the need for an extra element</a:t>
            </a:r>
            <a:endParaRPr lang="en-US" altLang="zh-CN" i="1" err="1">
              <a:latin typeface="Chalkboard Bold" pitchFamily="1"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p>
        </p:txBody>
      </p:sp>
      <p:pic>
        <p:nvPicPr>
          <p:cNvPr id="3" name="图片 2"/>
          <p:cNvPicPr>
            <a:picLocks noChangeAspect="1"/>
          </p:cNvPicPr>
          <p:nvPr/>
        </p:nvPicPr>
        <p:blipFill>
          <a:blip r:embed="rId2"/>
          <a:stretch>
            <a:fillRect/>
          </a:stretch>
        </p:blipFill>
        <p:spPr>
          <a:xfrm>
            <a:off x="302895" y="1739900"/>
            <a:ext cx="8123555" cy="42760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p>
        </p:txBody>
      </p:sp>
      <p:sp>
        <p:nvSpPr>
          <p:cNvPr id="3" name="内容占位符 2"/>
          <p:cNvSpPr>
            <a:spLocks noGrp="1"/>
          </p:cNvSpPr>
          <p:nvPr>
            <p:ph sz="quarter" idx="1"/>
          </p:nvPr>
        </p:nvSpPr>
        <p:spPr>
          <a:xfrm>
            <a:off x="495300" y="1143000"/>
            <a:ext cx="8153400" cy="5600065"/>
          </a:xfrm>
        </p:spPr>
        <p:txBody>
          <a:bodyPr>
            <a:noAutofit/>
          </a:bodyPr>
          <a:lstStyle/>
          <a:p>
            <a:pPr marL="0" indent="0">
              <a:buNone/>
            </a:pPr>
            <a:r>
              <a:rPr sz="3200" b="1" baseline="-25000"/>
              <a:t>堆（Heap）</a:t>
            </a:r>
          </a:p>
          <a:p>
            <a:r>
              <a:rPr sz="1600"/>
              <a:t>数据集合如果有序，会为各种操作带来遍便利。但是有些应用并不要求数据全部有序，或者在操作开始之前就完全有序。我们期望的数据结构支持插入操作，并且能够方便的从中取出具有最小和最大关键码的记录，这样的数据结构就是优先队列。而实现优先队列最高效的一种数据结构就是堆。</a:t>
            </a:r>
          </a:p>
          <a:p>
            <a:r>
              <a:rPr sz="1600"/>
              <a:t>在计算机科学中，堆是一种已完全二叉树为基础的满足队性质的特殊数据结构。</a:t>
            </a:r>
            <a:r>
              <a:rPr lang="en-US" sz="1600"/>
              <a:t>(</a:t>
            </a:r>
            <a:r>
              <a:rPr sz="1600"/>
              <a:t>因此可以使用数组存储）</a:t>
            </a:r>
          </a:p>
          <a:p>
            <a:r>
              <a:rPr sz="1600"/>
              <a:t>堆性质：如果B是A的子结点，那么A中的关键码就大于B中的关键码。这意味着结构中的数值最大的元素总是位于树的根部，这样的堆称为“最大堆”，同理也有“最小堆”。</a:t>
            </a:r>
          </a:p>
          <a:p>
            <a:r>
              <a:rPr sz="1600"/>
              <a:t>建立堆的有效方法：将数据表中的元素顺序的填入一个完全二叉树中，然后通过所谓的“自上而下”（Top-Down）调整算法来使该完全二叉树满足堆性质。（1.通过构造函数建立一个空堆，其大小由动态分配得到；2.复制记录一个数组，对其加以调整得到）</a:t>
            </a:r>
            <a:endParaRPr sz="1800"/>
          </a:p>
          <a:p>
            <a:pPr marL="0" indent="0">
              <a:buNone/>
            </a:pPr>
            <a:r>
              <a:rPr sz="1600" b="1"/>
              <a:t>堆的操作</a:t>
            </a:r>
            <a:r>
              <a:rPr sz="1600"/>
              <a:t>：</a:t>
            </a:r>
          </a:p>
          <a:p>
            <a:r>
              <a:rPr sz="1600"/>
              <a:t>1）插入：插入一个元素总是插入在堆的最后面，然后再调整。</a:t>
            </a:r>
          </a:p>
          <a:p>
            <a:r>
              <a:rPr sz="1600"/>
              <a:t>2）删除：通常是删除具有最小（最大）关键码的元素，也就是根结点，为了保持树形结构不会遭到破坏，在删除之后我们将堆的最后一个结点取走用来填补却是的堆顶元素，然后调整；(实际上是以数组进行存储，可以删掉任何一个元素，删除之后，元素数量减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1.6 Heap Sort </a:t>
            </a:r>
            <a:r>
              <a:rPr lang="zh-CN" altLang="en-US" sz="4000"/>
              <a:t>堆排序</a:t>
            </a:r>
          </a:p>
        </p:txBody>
      </p:sp>
      <p:sp>
        <p:nvSpPr>
          <p:cNvPr id="3" name="内容占位符 2"/>
          <p:cNvSpPr>
            <a:spLocks noGrp="1"/>
          </p:cNvSpPr>
          <p:nvPr>
            <p:ph sz="quarter" idx="1"/>
          </p:nvPr>
        </p:nvSpPr>
        <p:spPr>
          <a:xfrm>
            <a:off x="612775" y="1295400"/>
            <a:ext cx="8153400" cy="4800600"/>
          </a:xfrm>
        </p:spPr>
        <p:txBody>
          <a:bodyPr/>
          <a:lstStyle/>
          <a:p>
            <a:r>
              <a:rPr lang="en-US" altLang="zh-CN"/>
              <a:t>Example:</a:t>
            </a:r>
          </a:p>
          <a:p>
            <a:endParaRPr lang="en-US" altLang="zh-CN"/>
          </a:p>
        </p:txBody>
      </p:sp>
      <p:pic>
        <p:nvPicPr>
          <p:cNvPr id="62468" name="Picture 7" descr="fig07_08"/>
          <p:cNvPicPr>
            <a:picLocks noChangeAspect="1"/>
          </p:cNvPicPr>
          <p:nvPr/>
        </p:nvPicPr>
        <p:blipFill>
          <a:blip r:embed="rId2"/>
          <a:srcRect/>
          <a:stretch>
            <a:fillRect/>
          </a:stretch>
        </p:blipFill>
        <p:spPr>
          <a:xfrm>
            <a:off x="609600" y="2057400"/>
            <a:ext cx="3819525" cy="3308350"/>
          </a:xfrm>
          <a:prstGeom prst="rect">
            <a:avLst/>
          </a:prstGeom>
        </p:spPr>
      </p:pic>
      <p:pic>
        <p:nvPicPr>
          <p:cNvPr id="62469" name="Picture 9" descr="fig07_09"/>
          <p:cNvPicPr>
            <a:picLocks noGrp="1" noChangeAspect="1"/>
          </p:cNvPicPr>
          <p:nvPr/>
        </p:nvPicPr>
        <p:blipFill>
          <a:blip r:embed="rId3"/>
          <a:srcRect/>
          <a:stretch>
            <a:fillRect/>
          </a:stretch>
        </p:blipFill>
        <p:spPr>
          <a:xfrm>
            <a:off x="4638675" y="2079625"/>
            <a:ext cx="3819525" cy="3308350"/>
          </a:xfrm>
          <a:prstGeom prst="rect">
            <a:avLst/>
          </a:prstGeom>
        </p:spPr>
      </p:pic>
      <p:sp>
        <p:nvSpPr>
          <p:cNvPr id="62470" name="Text Box 10"/>
          <p:cNvSpPr txBox="1"/>
          <p:nvPr/>
        </p:nvSpPr>
        <p:spPr>
          <a:xfrm>
            <a:off x="1050925" y="5526088"/>
            <a:ext cx="2319338" cy="457200"/>
          </a:xfrm>
          <a:prstGeom prst="rect">
            <a:avLst/>
          </a:prstGeom>
          <a:noFill/>
          <a:ln w="9525">
            <a:noFill/>
          </a:ln>
        </p:spPr>
        <p:txBody>
          <a:bodyPr wrap="none">
            <a:spAutoFit/>
          </a:bodyPr>
          <a:lstStyle/>
          <a:p>
            <a:r>
              <a:rPr lang="en-US" altLang="zh-CN" dirty="0">
                <a:latin typeface="Arial" panose="020B0604020202020204" pitchFamily="34" charset="0"/>
                <a:cs typeface="Times New Roman" panose="02020603050405020304" pitchFamily="1" charset="0"/>
              </a:rPr>
              <a:t>After BuildHeap</a:t>
            </a:r>
            <a:endParaRPr lang="en-US" altLang="zh-CN" dirty="0">
              <a:latin typeface="Arial" panose="020B0604020202020204" pitchFamily="34" charset="0"/>
              <a:ea typeface="Times New Roman" panose="02020603050405020304" pitchFamily="1" charset="0"/>
            </a:endParaRPr>
          </a:p>
        </p:txBody>
      </p:sp>
      <p:sp>
        <p:nvSpPr>
          <p:cNvPr id="62471" name="Text Box 11"/>
          <p:cNvSpPr txBox="1"/>
          <p:nvPr/>
        </p:nvSpPr>
        <p:spPr>
          <a:xfrm>
            <a:off x="5334000" y="5568950"/>
            <a:ext cx="2894013" cy="457200"/>
          </a:xfrm>
          <a:prstGeom prst="rect">
            <a:avLst/>
          </a:prstGeom>
          <a:noFill/>
          <a:ln w="9525">
            <a:noFill/>
          </a:ln>
        </p:spPr>
        <p:txBody>
          <a:bodyPr wrap="none">
            <a:spAutoFit/>
          </a:bodyPr>
          <a:lstStyle/>
          <a:p>
            <a:r>
              <a:rPr lang="en-US" altLang="zh-CN" dirty="0">
                <a:latin typeface="Arial" panose="020B0604020202020204" pitchFamily="34" charset="0"/>
                <a:cs typeface="Times New Roman" panose="02020603050405020304" pitchFamily="1" charset="0"/>
              </a:rPr>
              <a:t>After first deleteMax</a:t>
            </a:r>
            <a:endParaRPr lang="en-US" altLang="zh-CN" dirty="0">
              <a:latin typeface="Arial" panose="020B0604020202020204" pitchFamily="34" charset="0"/>
              <a:ea typeface="Times New Roman" panose="02020603050405020304" pitchFamily="1"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1.6 Heap Sort </a:t>
            </a:r>
            <a:r>
              <a:rPr lang="zh-CN" altLang="en-US" sz="4000"/>
              <a:t>堆排序</a:t>
            </a:r>
          </a:p>
        </p:txBody>
      </p:sp>
      <p:graphicFrame>
        <p:nvGraphicFramePr>
          <p:cNvPr id="6" name="表格 5"/>
          <p:cNvGraphicFramePr/>
          <p:nvPr/>
        </p:nvGraphicFramePr>
        <p:xfrm>
          <a:off x="379730" y="1689100"/>
          <a:ext cx="8383905" cy="3931920"/>
        </p:xfrm>
        <a:graphic>
          <a:graphicData uri="http://schemas.openxmlformats.org/drawingml/2006/table">
            <a:tbl>
              <a:tblPr firstRow="1" bandRow="1">
                <a:tableStyleId>{5C22544A-7EE6-4342-B048-85BDC9FD1C3A}</a:tableStyleId>
              </a:tblPr>
              <a:tblGrid>
                <a:gridCol w="8383905">
                  <a:extLst>
                    <a:ext uri="{9D8B030D-6E8A-4147-A177-3AD203B41FA5}">
                      <a16:colId xmlns:a16="http://schemas.microsoft.com/office/drawing/2014/main" val="20000"/>
                    </a:ext>
                  </a:extLst>
                </a:gridCol>
              </a:tblGrid>
              <a:tr h="381000">
                <a:tc>
                  <a:txBody>
                    <a:bodyPr/>
                    <a:lstStyle/>
                    <a:p>
                      <a:pPr>
                        <a:buNone/>
                      </a:pPr>
                      <a:r>
                        <a:rPr lang="zh-CN" altLang="en-US"/>
                        <a:t>template &lt;typename Dtype&gt;</a:t>
                      </a:r>
                    </a:p>
                    <a:p>
                      <a:pPr>
                        <a:buNone/>
                      </a:pPr>
                      <a:r>
                        <a:rPr lang="zh-CN" altLang="en-US"/>
                        <a:t>int Solution&lt;Dtype&gt;::heapSort(Dtype a[], int N) {</a:t>
                      </a:r>
                    </a:p>
                    <a:p>
                      <a:pPr>
                        <a:buNone/>
                      </a:pPr>
                      <a:r>
                        <a:rPr lang="zh-CN" altLang="en-US"/>
                        <a:t>    for (int i = N / 2; i &gt;= 0; --i) { //从最后一个非叶子节点的父结点开始建堆 </a:t>
                      </a:r>
                    </a:p>
                    <a:p>
                      <a:pPr>
                        <a:buNone/>
                      </a:pPr>
                      <a:r>
                        <a:rPr lang="zh-CN" altLang="en-US"/>
                        <a:t>         	heapBuild(a, i, N);</a:t>
                      </a:r>
                    </a:p>
                    <a:p>
                      <a:pPr>
                        <a:buNone/>
                      </a:pPr>
                      <a:r>
                        <a:rPr lang="zh-CN" altLang="en-US"/>
                        <a:t>    }</a:t>
                      </a:r>
                    </a:p>
                    <a:p>
                      <a:pPr>
                        <a:buNone/>
                      </a:pPr>
                      <a:r>
                        <a:rPr lang="zh-CN" altLang="en-US"/>
                        <a:t>    for (int j = N - 1; j &gt; 0; --j) { //j表示数组此时的长度，因为len长度已经建过了，从len-1开始  </a:t>
                      </a:r>
                    </a:p>
                    <a:p>
                      <a:pPr>
                        <a:buNone/>
                      </a:pPr>
                      <a:r>
                        <a:rPr lang="zh-CN" altLang="en-US"/>
                        <a:t>	swaptwo(&amp;a[0], &amp;a[j]);  //交换首尾元素,将最大值交换到数组的最后位置保存  </a:t>
                      </a:r>
                    </a:p>
                    <a:p>
                      <a:pPr>
                        <a:buNone/>
                      </a:pPr>
                      <a:r>
                        <a:rPr lang="zh-CN" altLang="en-US"/>
                        <a:t>	heapBuild(a, 0, j);       //去除最后位置的元素重新建堆，此处j表示数组的长度，最后一个位置下标变为len-2  </a:t>
                      </a:r>
                    </a:p>
                    <a:p>
                      <a:pPr>
                        <a:buNone/>
                      </a:pPr>
                      <a:r>
                        <a:rPr lang="zh-CN" altLang="en-US"/>
                        <a:t>    }</a:t>
                      </a:r>
                    </a:p>
                    <a:p>
                      <a:pPr>
                        <a:buNone/>
                      </a:pPr>
                      <a:r>
                        <a:rPr lang="zh-CN" altLang="en-US"/>
                        <a:t>  return 1;</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1.6 Heap Sort </a:t>
            </a:r>
            <a:r>
              <a:rPr lang="zh-CN" altLang="en-US" sz="4000"/>
              <a:t>堆排序</a:t>
            </a:r>
          </a:p>
        </p:txBody>
      </p:sp>
      <p:graphicFrame>
        <p:nvGraphicFramePr>
          <p:cNvPr id="2" name="表格 1"/>
          <p:cNvGraphicFramePr/>
          <p:nvPr/>
        </p:nvGraphicFramePr>
        <p:xfrm>
          <a:off x="451485" y="1473200"/>
          <a:ext cx="8241665" cy="5029200"/>
        </p:xfrm>
        <a:graphic>
          <a:graphicData uri="http://schemas.openxmlformats.org/drawingml/2006/table">
            <a:tbl>
              <a:tblPr firstRow="1" bandRow="1">
                <a:tableStyleId>{5C22544A-7EE6-4342-B048-85BDC9FD1C3A}</a:tableStyleId>
              </a:tblPr>
              <a:tblGrid>
                <a:gridCol w="8241665">
                  <a:extLst>
                    <a:ext uri="{9D8B030D-6E8A-4147-A177-3AD203B41FA5}">
                      <a16:colId xmlns:a16="http://schemas.microsoft.com/office/drawing/2014/main" val="20000"/>
                    </a:ext>
                  </a:extLst>
                </a:gridCol>
              </a:tblGrid>
              <a:tr h="381000">
                <a:tc>
                  <a:txBody>
                    <a:bodyPr/>
                    <a:lstStyle/>
                    <a:p>
                      <a:pPr>
                        <a:buNone/>
                      </a:pPr>
                      <a:r>
                        <a:rPr lang="zh-CN" altLang="en-US"/>
                        <a:t>void Solution&lt;Dtype&gt;::heapBuild(Dtype a[], int root, int length) {</a:t>
                      </a:r>
                    </a:p>
                    <a:p>
                      <a:pPr>
                        <a:buNone/>
                      </a:pPr>
                      <a:r>
                        <a:rPr lang="zh-CN" altLang="en-US"/>
                        <a:t>    int lchild = root * 2 + 1;   //根节点的左子结点下标  </a:t>
                      </a:r>
                    </a:p>
                    <a:p>
                      <a:pPr>
                        <a:buNone/>
                      </a:pPr>
                      <a:r>
                        <a:rPr lang="zh-CN" altLang="en-US"/>
                        <a:t>    if (lchild &lt; length) {        //左子结点下标不能超出数组的长度  </a:t>
                      </a:r>
                    </a:p>
                    <a:p>
                      <a:pPr>
                        <a:buNone/>
                      </a:pPr>
                      <a:r>
                        <a:rPr lang="zh-CN" altLang="en-US"/>
                        <a:t>        int flag = lchild;       //flag保存左右节点中最大值的下标  </a:t>
                      </a:r>
                    </a:p>
                    <a:p>
                      <a:pPr>
                        <a:buNone/>
                      </a:pPr>
                      <a:r>
                        <a:rPr lang="zh-CN" altLang="en-US"/>
                        <a:t>        int rchild = lchild + 1; //根节点的右子结点下标  </a:t>
                      </a:r>
                    </a:p>
                    <a:p>
                      <a:pPr>
                        <a:buNone/>
                      </a:pPr>
                      <a:r>
                        <a:rPr lang="zh-CN" altLang="en-US"/>
                        <a:t>       if (rchild &lt; length) {   //右子结点下标不能超出数组的长度</a:t>
                      </a:r>
                    </a:p>
                    <a:p>
                      <a:pPr>
                        <a:buNone/>
                      </a:pPr>
                      <a:r>
                        <a:rPr lang="zh-CN" altLang="en-US"/>
                        <a:t>	if (a[rchild] &gt; a[flag]) {//找出左右子结点中的最大值  </a:t>
                      </a:r>
                    </a:p>
                    <a:p>
                      <a:pPr>
                        <a:buNone/>
                      </a:pPr>
                      <a:r>
                        <a:rPr lang="zh-CN" altLang="en-US"/>
                        <a:t>		flag = rchild;</a:t>
                      </a:r>
                    </a:p>
                    <a:p>
                      <a:pPr>
                        <a:buNone/>
                      </a:pPr>
                      <a:r>
                        <a:rPr lang="zh-CN" altLang="en-US"/>
                        <a:t>	}</a:t>
                      </a:r>
                    </a:p>
                    <a:p>
                      <a:pPr>
                        <a:buNone/>
                      </a:pPr>
                      <a:r>
                        <a:rPr lang="zh-CN" altLang="en-US"/>
                        <a:t>       }</a:t>
                      </a:r>
                    </a:p>
                    <a:p>
                      <a:pPr>
                        <a:buNone/>
                      </a:pPr>
                      <a:r>
                        <a:rPr lang="zh-CN" altLang="en-US"/>
                        <a:t>      if (a[root] &lt; a[flag]) {</a:t>
                      </a:r>
                    </a:p>
                    <a:p>
                      <a:pPr>
                        <a:buNone/>
                      </a:pPr>
                      <a:r>
                        <a:rPr lang="zh-CN" altLang="en-US"/>
                        <a:t>	//交换父结点和比父结点大的最大子节点  </a:t>
                      </a:r>
                    </a:p>
                    <a:p>
                      <a:pPr>
                        <a:buNone/>
                      </a:pPr>
                      <a:r>
                        <a:rPr lang="zh-CN" altLang="en-US"/>
                        <a:t>	swaptwo(&amp;a[root], &amp;a[flag]);</a:t>
                      </a:r>
                    </a:p>
                    <a:p>
                      <a:pPr>
                        <a:buNone/>
                      </a:pPr>
                      <a:r>
                        <a:rPr lang="zh-CN" altLang="en-US"/>
                        <a:t>	//从此次最大子节点的那个位置开始递归建堆  </a:t>
                      </a:r>
                    </a:p>
                    <a:p>
                      <a:pPr>
                        <a:buNone/>
                      </a:pPr>
                      <a:r>
                        <a:rPr lang="zh-CN" altLang="en-US"/>
                        <a:t>	heapBuild(a, flag, length);</a:t>
                      </a:r>
                    </a:p>
                    <a:p>
                      <a:pPr>
                        <a:buNone/>
                      </a:pPr>
                      <a:r>
                        <a:rPr lang="zh-CN" altLang="en-US"/>
                        <a:t>      }</a:t>
                      </a:r>
                    </a:p>
                    <a:p>
                      <a:pPr>
                        <a:buNone/>
                      </a:pPr>
                      <a:r>
                        <a:rPr lang="zh-CN" altLang="en-US"/>
                        <a:t>    }</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465" y="408305"/>
            <a:ext cx="8403590" cy="734695"/>
          </a:xfrm>
        </p:spPr>
        <p:txBody>
          <a:bodyPr>
            <a:noAutofit/>
          </a:bodyPr>
          <a:lstStyle/>
          <a:p>
            <a:r>
              <a:rPr lang="en-US" altLang="zh-CN" sz="2800">
                <a:sym typeface="+mn-ea"/>
              </a:rPr>
              <a:t>1. </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pic>
        <p:nvPicPr>
          <p:cNvPr id="7" name="内容占位符 6" descr="soring"/>
          <p:cNvPicPr>
            <a:picLocks noGrp="1" noChangeAspect="1"/>
          </p:cNvPicPr>
          <p:nvPr>
            <p:ph sz="quarter" idx="1"/>
          </p:nvPr>
        </p:nvPicPr>
        <p:blipFill>
          <a:blip r:embed="rId2"/>
          <a:stretch>
            <a:fillRect/>
          </a:stretch>
        </p:blipFill>
        <p:spPr>
          <a:xfrm>
            <a:off x="1192530" y="1666240"/>
            <a:ext cx="6759575" cy="4412615"/>
          </a:xfrm>
          <a:prstGeom prst="rect">
            <a:avLst/>
          </a:prstGeom>
        </p:spPr>
      </p:pic>
      <p:sp>
        <p:nvSpPr>
          <p:cNvPr id="9" name="Slide Number Placeholder 5"/>
          <p:cNvSpPr txBox="1">
            <a:spLocks noGrp="1"/>
          </p:cNvSpPr>
          <p:nvPr>
            <p:ph type="sldNum" sz="quarter" idx="12"/>
          </p:nvPr>
        </p:nvSpPr>
        <p:spPr bwMode="auto"/>
        <p:txBody>
          <a:bodyPr vert="horz" wrap="square" lIns="91440" tIns="45720" rIns="91440" bIns="45720" numCol="1" anchor="t" anchorCtr="0" compatLnSpc="1">
            <a:normAutofit fontScale="77500" lnSpcReduction="10000"/>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 charset="0"/>
                <a:ea typeface="+mn-ea"/>
                <a:cs typeface="+mn-cs"/>
              </a:defRPr>
            </a:lvl5pPr>
          </a:lstStyle>
          <a:p>
            <a:pPr lvl="0" algn="r" eaLnBrk="1" hangingPunct="1"/>
            <a:r>
              <a:rPr lang="en-US" sz="1400" dirty="0">
                <a:latin typeface="Arial" panose="020B0604020202020204" pitchFamily="34" charset="0"/>
              </a:rPr>
              <a:t>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a:t>从完全二叉树的性质可以知道，N个结点的完全二叉树的深度为K = log2(n+1)(取整+1)，应用堆的调整算法的shiftDown时，while循环次数最大为深度减1，所以堆算法的时间复杂度为O（log2n）。而在插入一个新结点的时候，使用一个对的调整算法shiftUp,时间复杂度相同。建树操作执行了N/2次shiftDown操作，其时间复杂度为O（nlog2n）。</a:t>
            </a:r>
          </a:p>
        </p:txBody>
      </p:sp>
      <p:sp>
        <p:nvSpPr>
          <p:cNvPr id="4" name="标题 3"/>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1.6 Heap Sort Analysis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1.7 Mege Sort </a:t>
            </a:r>
            <a:r>
              <a:rPr lang="zh-CN" altLang="en-US" sz="4000"/>
              <a:t>归并排序</a:t>
            </a:r>
          </a:p>
        </p:txBody>
      </p:sp>
      <p:sp>
        <p:nvSpPr>
          <p:cNvPr id="3" name="内容占位符 2"/>
          <p:cNvSpPr>
            <a:spLocks noGrp="1"/>
          </p:cNvSpPr>
          <p:nvPr>
            <p:ph sz="quarter" idx="1"/>
          </p:nvPr>
        </p:nvSpPr>
        <p:spPr>
          <a:xfrm>
            <a:off x="612775" y="1333500"/>
            <a:ext cx="8153400" cy="5372735"/>
          </a:xfrm>
        </p:spPr>
        <p:txBody>
          <a:bodyPr>
            <a:noAutofit/>
          </a:bodyPr>
          <a:lstStyle/>
          <a:p>
            <a:pPr marL="0" indent="0">
              <a:buNone/>
            </a:pPr>
            <a:r>
              <a:rPr lang="zh-CN" altLang="en-US" sz="2000" b="1"/>
              <a:t>一、算法思想</a:t>
            </a:r>
          </a:p>
          <a:p>
            <a:pPr marL="0" indent="0">
              <a:buNone/>
            </a:pPr>
            <a:r>
              <a:rPr lang="zh-CN" altLang="en-US" sz="1600"/>
              <a:t>      归并排序是建立在归并操作上的一种有效的排序算法。该算法是采用分治法的一个非常典型的应用，指的是将两个已经排序的序列合并成一个序列的操作。其归并思想如下：</a:t>
            </a:r>
            <a:endParaRPr lang="zh-CN" altLang="en-US" sz="1800"/>
          </a:p>
          <a:p>
            <a:r>
              <a:rPr lang="zh-CN" altLang="en-US" sz="1600"/>
              <a:t>1）申请空间，使其大小为两个已经排序序列之和，该空间用来存放合并后的序列；</a:t>
            </a:r>
          </a:p>
          <a:p>
            <a:r>
              <a:rPr lang="zh-CN" altLang="en-US" sz="1600"/>
              <a:t>2）设定两个指针，最初位置分别为两个已经排序序列的起始位置；</a:t>
            </a:r>
          </a:p>
          <a:p>
            <a:r>
              <a:rPr lang="zh-CN" altLang="en-US" sz="1600"/>
              <a:t>3）比较两个指针所指向的元素，选择相对小的元素放入到合并空间，并移动指针到下一位置；</a:t>
            </a:r>
          </a:p>
          <a:p>
            <a:r>
              <a:rPr lang="zh-CN" altLang="en-US" sz="1600"/>
              <a:t>4）重复步骤3直到某一指针达到序列尾；</a:t>
            </a:r>
          </a:p>
          <a:p>
            <a:r>
              <a:rPr lang="zh-CN" altLang="en-US" sz="1600"/>
              <a:t>5）将另一序列剩下的所有元素直接复制到合并序列尾；</a:t>
            </a:r>
          </a:p>
          <a:p>
            <a:pPr marL="0" indent="0">
              <a:buNone/>
            </a:pPr>
            <a:r>
              <a:rPr lang="zh-CN" altLang="en-US" sz="1600"/>
              <a:t>在使用归并排序算法的时候，算法如下：</a:t>
            </a:r>
            <a:endParaRPr lang="zh-CN" altLang="en-US" sz="1800"/>
          </a:p>
          <a:p>
            <a:r>
              <a:rPr lang="zh-CN" altLang="en-US" sz="1600"/>
              <a:t>1）将序列切分，直至切分到序列是有序的（这里通过将序列切分成单个元素达到目的）；</a:t>
            </a:r>
            <a:endParaRPr lang="zh-CN" altLang="en-US" sz="1800"/>
          </a:p>
          <a:p>
            <a:r>
              <a:rPr lang="zh-CN" altLang="en-US" sz="1600"/>
              <a:t>2）将序列块两两归并成较大的序列块；</a:t>
            </a:r>
          </a:p>
          <a:p>
            <a:r>
              <a:rPr lang="zh-CN" altLang="en-US" sz="1600"/>
              <a:t>3）将较大的序列块再度归并，不断继续，直至归并形成和原始序列同样大小的序列；</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3249"/>
          <p:cNvSpPr>
            <a:spLocks noGrp="1"/>
          </p:cNvSpPr>
          <p:nvPr>
            <p:ph type="title"/>
          </p:nvPr>
        </p:nvSpPr>
        <p:spPr/>
        <p:txBody>
          <a:bodyPr anchor="ctr"/>
          <a:lstStyle/>
          <a:p>
            <a:r>
              <a:rPr lang="en-US" altLang="zh-CN">
                <a:solidFill>
                  <a:srgbClr val="FF0000"/>
                </a:solidFill>
              </a:rPr>
              <a:t>“Divide and Conquer”</a:t>
            </a:r>
          </a:p>
        </p:txBody>
      </p:sp>
      <p:sp>
        <p:nvSpPr>
          <p:cNvPr id="53251" name="文本占位符 53250"/>
          <p:cNvSpPr>
            <a:spLocks noGrp="1"/>
          </p:cNvSpPr>
          <p:nvPr>
            <p:ph type="body" idx="1"/>
          </p:nvPr>
        </p:nvSpPr>
        <p:spPr/>
        <p:txBody>
          <a:bodyPr/>
          <a:lstStyle/>
          <a:p>
            <a:pPr marL="457200" indent="-457200">
              <a:lnSpc>
                <a:spcPct val="90000"/>
              </a:lnSpc>
            </a:pPr>
            <a:r>
              <a:rPr lang="en-US" altLang="zh-CN" sz="2800"/>
              <a:t>Very important strategy in computer science:</a:t>
            </a:r>
          </a:p>
          <a:p>
            <a:pPr marL="838200" lvl="1" indent="-381000">
              <a:lnSpc>
                <a:spcPct val="90000"/>
              </a:lnSpc>
            </a:pPr>
            <a:r>
              <a:rPr lang="en-US" altLang="zh-CN" sz="2400"/>
              <a:t>Divide problem into smaller parts</a:t>
            </a:r>
          </a:p>
          <a:p>
            <a:pPr marL="838200" lvl="1" indent="-381000">
              <a:lnSpc>
                <a:spcPct val="90000"/>
              </a:lnSpc>
            </a:pPr>
            <a:r>
              <a:rPr lang="en-US" altLang="zh-CN" sz="2400"/>
              <a:t>Independently solve the parts</a:t>
            </a:r>
          </a:p>
          <a:p>
            <a:pPr marL="838200" lvl="1" indent="-381000">
              <a:lnSpc>
                <a:spcPct val="90000"/>
              </a:lnSpc>
            </a:pPr>
            <a:r>
              <a:rPr lang="en-US" altLang="zh-CN" sz="2400"/>
              <a:t>Combine these solutions to get overall solution</a:t>
            </a:r>
          </a:p>
          <a:p>
            <a:pPr marL="457200" indent="-457200">
              <a:lnSpc>
                <a:spcPct val="90000"/>
              </a:lnSpc>
            </a:pPr>
            <a:r>
              <a:rPr lang="en-US" altLang="zh-CN" sz="2800" b="1">
                <a:solidFill>
                  <a:srgbClr val="0000FF"/>
                </a:solidFill>
              </a:rPr>
              <a:t>Idea 1</a:t>
            </a:r>
            <a:r>
              <a:rPr lang="en-US" altLang="zh-CN" sz="2800"/>
              <a:t>: Divide array into two halves, </a:t>
            </a:r>
            <a:r>
              <a:rPr lang="en-US" altLang="zh-CN" sz="2800" i="1"/>
              <a:t>recursively </a:t>
            </a:r>
            <a:r>
              <a:rPr lang="en-US" altLang="zh-CN" sz="2800"/>
              <a:t>sort left and right halves, then </a:t>
            </a:r>
            <a:r>
              <a:rPr lang="en-US" altLang="zh-CN" sz="2800" i="1"/>
              <a:t>merge</a:t>
            </a:r>
            <a:r>
              <a:rPr lang="en-US" altLang="zh-CN" sz="2800"/>
              <a:t> two halves </a:t>
            </a:r>
            <a:r>
              <a:rPr lang="en-US" altLang="zh-CN" sz="2800">
                <a:sym typeface="Wingdings" panose="05000000000000000000" pitchFamily="2" charset="2"/>
              </a:rPr>
              <a:t> </a:t>
            </a:r>
            <a:r>
              <a:rPr lang="en-US" altLang="zh-CN" sz="2800" err="1">
                <a:solidFill>
                  <a:schemeClr val="accent2"/>
                </a:solidFill>
                <a:sym typeface="Wingdings" panose="05000000000000000000" pitchFamily="2" charset="2"/>
              </a:rPr>
              <a:t>Mergesort</a:t>
            </a:r>
            <a:endParaRPr lang="en-US" altLang="zh-CN" sz="2800">
              <a:solidFill>
                <a:schemeClr val="accent2"/>
              </a:solidFill>
              <a:sym typeface="Wingdings" panose="05000000000000000000" pitchFamily="2" charset="2"/>
            </a:endParaRPr>
          </a:p>
          <a:p>
            <a:pPr marL="457200" indent="-457200">
              <a:lnSpc>
                <a:spcPct val="90000"/>
              </a:lnSpc>
            </a:pPr>
            <a:r>
              <a:rPr lang="en-US" altLang="zh-CN" sz="2800" b="1">
                <a:solidFill>
                  <a:srgbClr val="0000FF"/>
                </a:solidFill>
                <a:sym typeface="Wingdings" panose="05000000000000000000" pitchFamily="2" charset="2"/>
              </a:rPr>
              <a:t>Idea 2 : </a:t>
            </a:r>
            <a:r>
              <a:rPr lang="en-US" altLang="zh-CN" sz="2800">
                <a:sym typeface="Wingdings" panose="05000000000000000000" pitchFamily="2" charset="2"/>
              </a:rPr>
              <a:t>Partition array into items that are “small” and items that are “large”, then recursively sort the two sets  </a:t>
            </a:r>
            <a:r>
              <a:rPr lang="en-US" altLang="zh-CN" sz="2800" err="1">
                <a:solidFill>
                  <a:schemeClr val="accent2"/>
                </a:solidFill>
                <a:sym typeface="Wingdings" panose="05000000000000000000" pitchFamily="2" charset="2"/>
              </a:rPr>
              <a:t>Quicksort </a:t>
            </a:r>
          </a:p>
        </p:txBody>
      </p:sp>
      <p:sp>
        <p:nvSpPr>
          <p:cNvPr id="4" name="灯片编号占位符 3"/>
          <p:cNvSpPr>
            <a:spLocks noGrp="1"/>
          </p:cNvSpPr>
          <p:nvPr>
            <p:ph type="sldNum" sz="quarter" idx="12"/>
          </p:nvPr>
        </p:nvSpPr>
        <p:spPr/>
        <p:txBody>
          <a:bodyPr>
            <a:normAutofit fontScale="85000" lnSpcReduction="20000"/>
          </a:bodyPr>
          <a:lstStyle/>
          <a:p>
            <a:pPr lvl="0"/>
            <a:fld id="{9A0DB2DC-4C9A-4742-B13C-FB6460FD3503}" type="slidenum">
              <a:rPr lang="en-US"/>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a:t>Example:</a:t>
            </a:r>
          </a:p>
          <a:p>
            <a:endParaRPr lang="en-US" altLang="zh-CN"/>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p>
        </p:txBody>
      </p:sp>
      <p:pic>
        <p:nvPicPr>
          <p:cNvPr id="5" name="图片 4"/>
          <p:cNvPicPr>
            <a:picLocks noChangeAspect="1"/>
          </p:cNvPicPr>
          <p:nvPr/>
        </p:nvPicPr>
        <p:blipFill>
          <a:blip r:embed="rId2"/>
          <a:stretch>
            <a:fillRect/>
          </a:stretch>
        </p:blipFill>
        <p:spPr>
          <a:xfrm>
            <a:off x="838200" y="2630170"/>
            <a:ext cx="7033260" cy="22764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lstStyle/>
          <a:p>
            <a:pPr algn="r"/>
            <a:fld id="{9A0DB2DC-4C9A-4742-B13C-FB6460FD3503}" type="slidenum">
              <a:rPr lang="en-US" sz="1400" dirty="0">
                <a:latin typeface="Arial" panose="020B0604020202020204" pitchFamily="34" charset="0"/>
              </a:rPr>
              <a:t>44</a:t>
            </a:fld>
            <a:endParaRPr lang="en-US" sz="1400" dirty="0">
              <a:latin typeface="Arial" panose="020B0604020202020204" pitchFamily="34" charset="0"/>
            </a:endParaRPr>
          </a:p>
        </p:txBody>
      </p:sp>
      <p:sp>
        <p:nvSpPr>
          <p:cNvPr id="113667" name="Rectangle 2"/>
          <p:cNvSpPr>
            <a:spLocks noGrp="1"/>
          </p:cNvSpPr>
          <p:nvPr>
            <p:ph type="title"/>
          </p:nvPr>
        </p:nvSpPr>
        <p:spPr/>
        <p:txBody>
          <a:bodyPr vert="horz" wrap="square" lIns="91440" tIns="45720" rIns="91440" bIns="45720" anchor="ctr"/>
          <a:lstStyle/>
          <a:p>
            <a:pPr eaLnBrk="1" hangingPunct="1"/>
            <a:r>
              <a:rPr lang="en-US" altLang="zh-CN" dirty="0" err="1"/>
              <a:t>Mergesort</a:t>
            </a:r>
            <a:r>
              <a:rPr lang="en-US" altLang="zh-CN" dirty="0"/>
              <a:t> Example</a:t>
            </a:r>
          </a:p>
        </p:txBody>
      </p:sp>
      <p:graphicFrame>
        <p:nvGraphicFramePr>
          <p:cNvPr id="113863" name="表格 113862"/>
          <p:cNvGraphicFramePr/>
          <p:nvPr/>
        </p:nvGraphicFramePr>
        <p:xfrm>
          <a:off x="1905000" y="2057400"/>
          <a:ext cx="18288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681" name="表格 113680"/>
          <p:cNvGraphicFramePr/>
          <p:nvPr/>
        </p:nvGraphicFramePr>
        <p:xfrm>
          <a:off x="5181600" y="2057400"/>
          <a:ext cx="18288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859" name="表格 113858"/>
          <p:cNvGraphicFramePr/>
          <p:nvPr/>
        </p:nvGraphicFramePr>
        <p:xfrm>
          <a:off x="2819400" y="1447800"/>
          <a:ext cx="36576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 </a:t>
                      </a: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876" name="表格 113875"/>
          <p:cNvGraphicFramePr/>
          <p:nvPr/>
        </p:nvGraphicFramePr>
        <p:xfrm>
          <a:off x="990600" y="25908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877" name="表格 113876"/>
          <p:cNvGraphicFramePr/>
          <p:nvPr/>
        </p:nvGraphicFramePr>
        <p:xfrm>
          <a:off x="2362200" y="25908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885" name="表格 113884"/>
          <p:cNvGraphicFramePr/>
          <p:nvPr/>
        </p:nvGraphicFramePr>
        <p:xfrm>
          <a:off x="7162800" y="25908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893" name="表格 113892"/>
          <p:cNvGraphicFramePr/>
          <p:nvPr/>
        </p:nvGraphicFramePr>
        <p:xfrm>
          <a:off x="5638800" y="25908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16" name="表格 113915"/>
          <p:cNvGraphicFramePr/>
          <p:nvPr/>
        </p:nvGraphicFramePr>
        <p:xfrm>
          <a:off x="9906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17" name="表格 113916"/>
          <p:cNvGraphicFramePr/>
          <p:nvPr/>
        </p:nvGraphicFramePr>
        <p:xfrm>
          <a:off x="16002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23" name="表格 113922"/>
          <p:cNvGraphicFramePr/>
          <p:nvPr/>
        </p:nvGraphicFramePr>
        <p:xfrm>
          <a:off x="22098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29" name="表格 113928"/>
          <p:cNvGraphicFramePr/>
          <p:nvPr/>
        </p:nvGraphicFramePr>
        <p:xfrm>
          <a:off x="28194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35" name="表格 113934"/>
          <p:cNvGraphicFramePr/>
          <p:nvPr/>
        </p:nvGraphicFramePr>
        <p:xfrm>
          <a:off x="55626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41" name="表格 113940"/>
          <p:cNvGraphicFramePr/>
          <p:nvPr/>
        </p:nvGraphicFramePr>
        <p:xfrm>
          <a:off x="61722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47" name="表格 113946"/>
          <p:cNvGraphicFramePr/>
          <p:nvPr/>
        </p:nvGraphicFramePr>
        <p:xfrm>
          <a:off x="69342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53" name="表格 113952"/>
          <p:cNvGraphicFramePr/>
          <p:nvPr/>
        </p:nvGraphicFramePr>
        <p:xfrm>
          <a:off x="7620000" y="3200400"/>
          <a:ext cx="457200" cy="335280"/>
        </p:xfrm>
        <a:graphic>
          <a:graphicData uri="http://schemas.openxmlformats.org/drawingml/2006/table">
            <a:tbl>
              <a:tblPr/>
              <a:tblGrid>
                <a:gridCol w="457200">
                  <a:extLst>
                    <a:ext uri="{9D8B030D-6E8A-4147-A177-3AD203B41FA5}">
                      <a16:colId xmlns:a16="http://schemas.microsoft.com/office/drawing/2014/main" val="20000"/>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59" name="表格 113958"/>
          <p:cNvGraphicFramePr/>
          <p:nvPr/>
        </p:nvGraphicFramePr>
        <p:xfrm>
          <a:off x="1066800" y="38100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24</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67" name="表格 113966"/>
          <p:cNvGraphicFramePr/>
          <p:nvPr/>
        </p:nvGraphicFramePr>
        <p:xfrm>
          <a:off x="2438400" y="38100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75" name="表格 113974"/>
          <p:cNvGraphicFramePr/>
          <p:nvPr/>
        </p:nvGraphicFramePr>
        <p:xfrm>
          <a:off x="7239000" y="38100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83" name="表格 113982"/>
          <p:cNvGraphicFramePr/>
          <p:nvPr/>
        </p:nvGraphicFramePr>
        <p:xfrm>
          <a:off x="5715000" y="3810000"/>
          <a:ext cx="9144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3991" name="表格 113990"/>
          <p:cNvGraphicFramePr/>
          <p:nvPr/>
        </p:nvGraphicFramePr>
        <p:xfrm>
          <a:off x="2133600" y="4495800"/>
          <a:ext cx="18288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4003" name="表格 114002"/>
          <p:cNvGraphicFramePr/>
          <p:nvPr/>
        </p:nvGraphicFramePr>
        <p:xfrm>
          <a:off x="5410200" y="4495800"/>
          <a:ext cx="18288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4039" name="表格 114038"/>
          <p:cNvGraphicFramePr/>
          <p:nvPr/>
        </p:nvGraphicFramePr>
        <p:xfrm>
          <a:off x="2971800" y="5181600"/>
          <a:ext cx="3657600" cy="33528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tblGrid>
              <a:tr h="334963">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dirty="0"/>
                        <a:t> </a:t>
                      </a:r>
                      <a:r>
                        <a:rPr lang="en-US" altLang="zh-CN" sz="1600"/>
                        <a:t>1</a:t>
                      </a:r>
                      <a:endParaRPr lang="zh-CN" altLang="en-US" sz="160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13</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15</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24</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26</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27</a:t>
                      </a:r>
                      <a:endParaRPr lang="zh-CN" altLang="en-US" sz="16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rtl="0" eaLnBrk="0" fontAlgn="base" hangingPunct="0">
                        <a:spcBef>
                          <a:spcPct val="20000"/>
                        </a:spcBef>
                        <a:spcAft>
                          <a:spcPct val="0"/>
                        </a:spcAft>
                        <a:buChar char="•"/>
                        <a:defRPr sz="2000">
                          <a:solidFill>
                            <a:srgbClr val="FF0000"/>
                          </a:solidFill>
                          <a:latin typeface="+mn-lt"/>
                          <a:ea typeface="+mn-ea"/>
                          <a:cs typeface="+mn-cs"/>
                        </a:defRPr>
                      </a:lvl1pPr>
                      <a:lvl2pPr marL="742950" lvl="1" indent="-285750" algn="l" rtl="0" eaLnBrk="0" fontAlgn="base" hangingPunct="0">
                        <a:spcBef>
                          <a:spcPct val="20000"/>
                        </a:spcBef>
                        <a:spcAft>
                          <a:spcPct val="0"/>
                        </a:spcAft>
                        <a:buChar char="–"/>
                        <a:defRPr sz="2000">
                          <a:solidFill>
                            <a:schemeClr val="tx1"/>
                          </a:solidFill>
                          <a:latin typeface="+mn-lt"/>
                        </a:defRPr>
                      </a:lvl2pPr>
                      <a:lvl3pPr marL="1143000" lvl="2" indent="-228600" algn="l" rtl="0" eaLnBrk="0" fontAlgn="base" hangingPunct="0">
                        <a:spcBef>
                          <a:spcPct val="20000"/>
                        </a:spcBef>
                        <a:spcAft>
                          <a:spcPct val="0"/>
                        </a:spcAft>
                        <a:buChar char="•"/>
                        <a:defRPr sz="1800">
                          <a:solidFill>
                            <a:schemeClr val="tx1"/>
                          </a:solidFill>
                          <a:latin typeface="+mn-lt"/>
                        </a:defRPr>
                      </a:lvl3pPr>
                      <a:lvl4pPr marL="1600200" lvl="3" indent="-228600" algn="l" rtl="0" eaLnBrk="0" fontAlgn="base" hangingPunct="0">
                        <a:spcBef>
                          <a:spcPct val="20000"/>
                        </a:spcBef>
                        <a:spcAft>
                          <a:spcPct val="0"/>
                        </a:spcAft>
                        <a:buChar char="–"/>
                        <a:defRPr sz="1400">
                          <a:solidFill>
                            <a:schemeClr val="tx1"/>
                          </a:solidFill>
                          <a:latin typeface="+mn-lt"/>
                        </a:defRPr>
                      </a:lvl4pPr>
                      <a:lvl5pPr marL="2057400" lvl="4" indent="-228600" algn="l" rtl="0" eaLnBrk="0" fontAlgn="base" hangingPunct="0">
                        <a:spcBef>
                          <a:spcPct val="20000"/>
                        </a:spcBef>
                        <a:spcAft>
                          <a:spcPct val="0"/>
                        </a:spcAft>
                        <a:buChar char="»"/>
                        <a:defRPr sz="1200">
                          <a:solidFill>
                            <a:schemeClr val="tx1"/>
                          </a:solidFill>
                          <a:latin typeface="+mn-lt"/>
                        </a:defRPr>
                      </a:lvl5pPr>
                    </a:lstStyle>
                    <a:p>
                      <a:pPr marL="0" lvl="0" indent="0">
                        <a:buNone/>
                      </a:pPr>
                      <a:r>
                        <a:rPr lang="en-US" altLang="zh-CN" sz="1600"/>
                        <a:t>38</a:t>
                      </a:r>
                      <a:endParaRPr lang="zh-CN" altLang="en-US" sz="160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p>
        </p:txBody>
      </p:sp>
      <p:graphicFrame>
        <p:nvGraphicFramePr>
          <p:cNvPr id="7" name="表格 6"/>
          <p:cNvGraphicFramePr/>
          <p:nvPr/>
        </p:nvGraphicFramePr>
        <p:xfrm>
          <a:off x="739775" y="1346200"/>
          <a:ext cx="7745730" cy="5286375"/>
        </p:xfrm>
        <a:graphic>
          <a:graphicData uri="http://schemas.openxmlformats.org/drawingml/2006/table">
            <a:tbl>
              <a:tblPr firstRow="1" bandRow="1">
                <a:tableStyleId>{5C22544A-7EE6-4342-B048-85BDC9FD1C3A}</a:tableStyleId>
              </a:tblPr>
              <a:tblGrid>
                <a:gridCol w="7745730">
                  <a:extLst>
                    <a:ext uri="{9D8B030D-6E8A-4147-A177-3AD203B41FA5}">
                      <a16:colId xmlns:a16="http://schemas.microsoft.com/office/drawing/2014/main" val="20000"/>
                    </a:ext>
                  </a:extLst>
                </a:gridCol>
              </a:tblGrid>
              <a:tr h="5286375">
                <a:tc>
                  <a:txBody>
                    <a:bodyPr/>
                    <a:lstStyle/>
                    <a:p>
                      <a:pPr>
                        <a:buNone/>
                      </a:pPr>
                      <a:endParaRPr lang="zh-CN" altLang="en-US"/>
                    </a:p>
                    <a:p>
                      <a:pPr>
                        <a:buNone/>
                      </a:pPr>
                      <a:endParaRPr lang="zh-CN" altLang="en-US"/>
                    </a:p>
                    <a:p>
                      <a:pPr>
                        <a:buNone/>
                      </a:pPr>
                      <a:r>
                        <a:rPr lang="zh-CN" altLang="en-US"/>
                        <a:t>template &lt;typename Dtype&gt;</a:t>
                      </a:r>
                    </a:p>
                    <a:p>
                      <a:pPr>
                        <a:buNone/>
                      </a:pPr>
                      <a:r>
                        <a:rPr lang="zh-CN" altLang="en-US"/>
                        <a:t>int Solution&lt;Dtype&gt;::mergeSort(Dtype A[], int left, int right) {</a:t>
                      </a:r>
                    </a:p>
                    <a:p>
                      <a:pPr>
                        <a:buNone/>
                      </a:pPr>
                      <a:r>
                        <a:rPr lang="zh-CN" altLang="en-US"/>
                        <a:t>	if (left &lt; right) {</a:t>
                      </a:r>
                    </a:p>
                    <a:p>
                      <a:pPr>
                        <a:buNone/>
                      </a:pPr>
                      <a:r>
                        <a:rPr lang="zh-CN" altLang="en-US"/>
                        <a:t>		int mid = (left + right) / 2;  //中间索引</a:t>
                      </a:r>
                    </a:p>
                    <a:p>
                      <a:pPr>
                        <a:buNone/>
                      </a:pPr>
                      <a:r>
                        <a:rPr lang="zh-CN" altLang="en-US"/>
                        <a:t>		mergeSort(A, left, mid);       //对左边进行排序</a:t>
                      </a:r>
                    </a:p>
                    <a:p>
                      <a:pPr>
                        <a:buNone/>
                      </a:pPr>
                      <a:r>
                        <a:rPr lang="zh-CN" altLang="en-US"/>
                        <a:t>		mergeSort(A, mid + 1, right);   //对右边进行排序</a:t>
                      </a:r>
                    </a:p>
                    <a:p>
                      <a:pPr>
                        <a:buNone/>
                      </a:pPr>
                      <a:r>
                        <a:rPr lang="zh-CN" altLang="en-US"/>
                        <a:t>		merge(A, left, mid, right);    //归并2个有序数组</a:t>
                      </a:r>
                    </a:p>
                    <a:p>
                      <a:pPr>
                        <a:buNone/>
                      </a:pPr>
                      <a:r>
                        <a:rPr lang="zh-CN" altLang="en-US"/>
                        <a:t>		return 1;</a:t>
                      </a:r>
                    </a:p>
                    <a:p>
                      <a:pPr>
                        <a:buNone/>
                      </a:pPr>
                      <a:r>
                        <a:rPr lang="zh-CN" altLang="en-US"/>
                        <a:t>	}</a:t>
                      </a:r>
                    </a:p>
                    <a:p>
                      <a:pPr>
                        <a:buNone/>
                      </a:pPr>
                      <a:r>
                        <a:rPr lang="zh-CN" altLang="en-US"/>
                        <a:t>	return 0;</a:t>
                      </a:r>
                    </a:p>
                    <a:p>
                      <a:pPr>
                        <a:buNone/>
                      </a:pPr>
                      <a:r>
                        <a:rPr lang="zh-CN" altLang="en-US"/>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t>
            </a:r>
            <a:r>
              <a:rPr lang="zh-CN" altLang="en-US" sz="4000"/>
              <a:t>归并排序</a:t>
            </a:r>
          </a:p>
        </p:txBody>
      </p:sp>
      <p:graphicFrame>
        <p:nvGraphicFramePr>
          <p:cNvPr id="2" name="表格 1"/>
          <p:cNvGraphicFramePr/>
          <p:nvPr/>
        </p:nvGraphicFramePr>
        <p:xfrm>
          <a:off x="739775" y="1193800"/>
          <a:ext cx="7313295" cy="5516880"/>
        </p:xfrm>
        <a:graphic>
          <a:graphicData uri="http://schemas.openxmlformats.org/drawingml/2006/table">
            <a:tbl>
              <a:tblPr firstRow="1" bandRow="1">
                <a:tableStyleId>{5C22544A-7EE6-4342-B048-85BDC9FD1C3A}</a:tableStyleId>
              </a:tblPr>
              <a:tblGrid>
                <a:gridCol w="7313295">
                  <a:extLst>
                    <a:ext uri="{9D8B030D-6E8A-4147-A177-3AD203B41FA5}">
                      <a16:colId xmlns:a16="http://schemas.microsoft.com/office/drawing/2014/main" val="20000"/>
                    </a:ext>
                  </a:extLst>
                </a:gridCol>
              </a:tblGrid>
              <a:tr h="381000">
                <a:tc>
                  <a:txBody>
                    <a:bodyPr/>
                    <a:lstStyle/>
                    <a:p>
                      <a:pPr>
                        <a:buNone/>
                      </a:pPr>
                      <a:r>
                        <a:rPr lang="zh-CN" altLang="en-US" sz="1200"/>
                        <a:t>template &lt;typename Dtype&gt;</a:t>
                      </a:r>
                    </a:p>
                    <a:p>
                      <a:pPr>
                        <a:buNone/>
                      </a:pPr>
                      <a:r>
                        <a:rPr lang="zh-CN" altLang="en-US" sz="1200"/>
                        <a:t>int Solution&lt;Dtype&gt;::merge(Dtype A[], int left, int mid, int right) {</a:t>
                      </a:r>
                    </a:p>
                    <a:p>
                      <a:pPr>
                        <a:buNone/>
                      </a:pPr>
                      <a:r>
                        <a:rPr lang="zh-CN" altLang="en-US" sz="1200"/>
                        <a:t>	int n1 = mid - left + 1;</a:t>
                      </a:r>
                    </a:p>
                    <a:p>
                      <a:pPr>
                        <a:buNone/>
                      </a:pPr>
                      <a:r>
                        <a:rPr lang="zh-CN" altLang="en-US" sz="1200"/>
                        <a:t>	int n2 = right - mid;</a:t>
                      </a:r>
                    </a:p>
                    <a:p>
                      <a:pPr>
                        <a:buNone/>
                      </a:pPr>
                      <a:r>
                        <a:rPr lang="zh-CN" altLang="en-US" sz="1200"/>
                        <a:t>	int i = 0, j = 0, k = 0;</a:t>
                      </a:r>
                    </a:p>
                    <a:p>
                      <a:pPr>
                        <a:buNone/>
                      </a:pPr>
                      <a:r>
                        <a:rPr lang="zh-CN" altLang="en-US" sz="1200"/>
                        <a:t>	int* L = new int[n1 + 1];</a:t>
                      </a:r>
                    </a:p>
                    <a:p>
                      <a:pPr>
                        <a:buNone/>
                      </a:pPr>
                      <a:r>
                        <a:rPr lang="zh-CN" altLang="en-US" sz="1200"/>
                        <a:t>	int* R = new int[n2 + 1];</a:t>
                      </a:r>
                    </a:p>
                    <a:p>
                      <a:pPr>
                        <a:buNone/>
                      </a:pPr>
                      <a:r>
                        <a:rPr lang="zh-CN" altLang="en-US" sz="1200"/>
                        <a:t>	for (i = 0; i &lt; n1; i++) {</a:t>
                      </a:r>
                    </a:p>
                    <a:p>
                      <a:pPr>
                        <a:buNone/>
                      </a:pPr>
                      <a:r>
                        <a:rPr lang="zh-CN" altLang="en-US" sz="1200"/>
                        <a:t>	    L[i] = A[left + i];</a:t>
                      </a:r>
                    </a:p>
                    <a:p>
                      <a:pPr>
                        <a:buNone/>
                      </a:pPr>
                      <a:r>
                        <a:rPr lang="zh-CN" altLang="en-US" sz="1200"/>
                        <a:t>	}</a:t>
                      </a:r>
                    </a:p>
                    <a:p>
                      <a:pPr>
                        <a:buNone/>
                      </a:pPr>
                      <a:r>
                        <a:rPr lang="zh-CN" altLang="en-US" sz="1200"/>
                        <a:t>	for (j = 0; j &lt; n2; j++) {</a:t>
                      </a:r>
                    </a:p>
                    <a:p>
                      <a:pPr>
                        <a:buNone/>
                      </a:pPr>
                      <a:r>
                        <a:rPr lang="zh-CN" altLang="en-US" sz="1200"/>
                        <a:t>              R[j] = A[mid + j + 1];</a:t>
                      </a:r>
                    </a:p>
                    <a:p>
                      <a:pPr>
                        <a:buNone/>
                      </a:pPr>
                      <a:r>
                        <a:rPr lang="zh-CN" altLang="en-US" sz="1200"/>
                        <a:t>	}</a:t>
                      </a:r>
                    </a:p>
                    <a:p>
                      <a:pPr>
                        <a:buNone/>
                      </a:pPr>
                      <a:endParaRPr lang="zh-CN" altLang="en-US" sz="1000"/>
                    </a:p>
                    <a:p>
                      <a:pPr>
                        <a:buNone/>
                      </a:pPr>
                      <a:r>
                        <a:rPr lang="zh-CN" altLang="en-US" sz="1200"/>
                        <a:t>	L[n1] = inf;</a:t>
                      </a:r>
                    </a:p>
                    <a:p>
                      <a:pPr>
                        <a:buNone/>
                      </a:pPr>
                      <a:r>
                        <a:rPr lang="zh-CN" altLang="en-US" sz="1200"/>
                        <a:t>	R[n2] = inf;</a:t>
                      </a:r>
                    </a:p>
                    <a:p>
                      <a:pPr>
                        <a:buNone/>
                      </a:pPr>
                      <a:endParaRPr lang="zh-CN" altLang="en-US" sz="1000"/>
                    </a:p>
                    <a:p>
                      <a:pPr>
                        <a:buNone/>
                      </a:pPr>
                      <a:r>
                        <a:rPr lang="zh-CN" altLang="en-US" sz="1200"/>
                        <a:t>	i = 0, j = 0;</a:t>
                      </a:r>
                    </a:p>
                    <a:p>
                      <a:pPr>
                        <a:buNone/>
                      </a:pPr>
                      <a:r>
                        <a:rPr lang="zh-CN" altLang="en-US" sz="1200"/>
                        <a:t>	for (k = left; k &lt;= right; k++) {</a:t>
                      </a:r>
                    </a:p>
                    <a:p>
                      <a:pPr>
                        <a:buNone/>
                      </a:pPr>
                      <a:r>
                        <a:rPr lang="zh-CN" altLang="en-US" sz="1200"/>
                        <a:t>		if (L[i] &lt;= R[j]) {</a:t>
                      </a:r>
                    </a:p>
                    <a:p>
                      <a:pPr>
                        <a:buNone/>
                      </a:pPr>
                      <a:r>
                        <a:rPr lang="zh-CN" altLang="en-US" sz="1200"/>
                        <a:t>			A[k] = L[i++];</a:t>
                      </a:r>
                    </a:p>
                    <a:p>
                      <a:pPr>
                        <a:buNone/>
                      </a:pPr>
                      <a:r>
                        <a:rPr lang="zh-CN" altLang="en-US" sz="1200"/>
                        <a:t>		}</a:t>
                      </a:r>
                    </a:p>
                    <a:p>
                      <a:pPr>
                        <a:buNone/>
                      </a:pPr>
                      <a:r>
                        <a:rPr lang="zh-CN" altLang="en-US" sz="1200"/>
                        <a:t>		else {</a:t>
                      </a:r>
                    </a:p>
                    <a:p>
                      <a:pPr>
                        <a:buNone/>
                      </a:pPr>
                      <a:r>
                        <a:rPr lang="zh-CN" altLang="en-US" sz="1200"/>
                        <a:t>			A[k] = R[j++];</a:t>
                      </a:r>
                    </a:p>
                    <a:p>
                      <a:pPr>
                        <a:buNone/>
                      </a:pPr>
                      <a:r>
                        <a:rPr lang="zh-CN" altLang="en-US" sz="1200"/>
                        <a:t>		}</a:t>
                      </a:r>
                    </a:p>
                    <a:p>
                      <a:pPr>
                        <a:buNone/>
                      </a:pPr>
                      <a:r>
                        <a:rPr lang="zh-CN" altLang="en-US" sz="1200"/>
                        <a:t>	}</a:t>
                      </a:r>
                    </a:p>
                    <a:p>
                      <a:pPr>
                        <a:buNone/>
                      </a:pPr>
                      <a:r>
                        <a:rPr lang="zh-CN" altLang="en-US" sz="1200"/>
                        <a:t>	delete[] L;</a:t>
                      </a:r>
                    </a:p>
                    <a:p>
                      <a:pPr>
                        <a:buNone/>
                      </a:pPr>
                      <a:r>
                        <a:rPr lang="zh-CN" altLang="en-US" sz="1200"/>
                        <a:t>	delete[] R;</a:t>
                      </a:r>
                    </a:p>
                    <a:p>
                      <a:pPr>
                        <a:buNone/>
                      </a:pPr>
                      <a:r>
                        <a:rPr lang="zh-CN" altLang="en-US" sz="1200"/>
                        <a:t>	return 1;</a:t>
                      </a:r>
                    </a:p>
                    <a:p>
                      <a:pPr>
                        <a:buNone/>
                      </a:pPr>
                      <a:r>
                        <a:rPr lang="zh-CN" altLang="en-US" sz="1200"/>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a:t>这里的分析和快速排序一致，同时，由于它是均分，不会出现和快速排序那样分裂开来的序列不均匀导致的性能差异。我们由函数mergeSort可知，T(n)=O(nlogn)。</a:t>
            </a:r>
          </a:p>
          <a:p>
            <a:endParaRPr lang="zh-CN" altLang="en-US"/>
          </a:p>
          <a:p>
            <a:r>
              <a:rPr lang="zh-CN" altLang="en-US"/>
              <a:t> 由上面的实现代码可知，其空间复杂度为O(n)。我们只需要一个临时数组在合并的时候保存数据即可。</a:t>
            </a:r>
          </a:p>
        </p:txBody>
      </p:sp>
      <p:sp>
        <p:nvSpPr>
          <p:cNvPr id="4" name="标题 1"/>
          <p:cNvSpPr>
            <a:spLocks noGrp="1"/>
          </p:cNvSpPr>
          <p:nvPr/>
        </p:nvSpPr>
        <p:spPr>
          <a:xfrm>
            <a:off x="739648" y="355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000"/>
              <a:t>1.7 Mege Sort Analysis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51460" y="408305"/>
            <a:ext cx="8824595" cy="734695"/>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2800">
                <a:sym typeface="+mn-ea"/>
              </a:rPr>
              <a:t>2. Non-</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pic>
        <p:nvPicPr>
          <p:cNvPr id="6" name="内容占位符 5"/>
          <p:cNvPicPr>
            <a:picLocks noGrp="1" noChangeAspect="1"/>
          </p:cNvPicPr>
          <p:nvPr>
            <p:ph sz="quarter" idx="1"/>
          </p:nvPr>
        </p:nvPicPr>
        <p:blipFill>
          <a:blip r:embed="rId2"/>
          <a:stretch>
            <a:fillRect/>
          </a:stretch>
        </p:blipFill>
        <p:spPr>
          <a:xfrm>
            <a:off x="744220" y="1402715"/>
            <a:ext cx="7480300" cy="56108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2.1 Radix Sort </a:t>
            </a:r>
            <a:r>
              <a:rPr lang="zh-CN" altLang="en-US" sz="4000"/>
              <a:t>基数排序</a:t>
            </a:r>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fontScale="92500"/>
          </a:bodyPr>
          <a:lstStyle/>
          <a:p>
            <a:r>
              <a:rPr lang="en-US" altLang="zh-CN"/>
              <a:t>Insertion Sort   </a:t>
            </a:r>
            <a:r>
              <a:rPr lang="zh-CN" altLang="en-US"/>
              <a:t>插入排序</a:t>
            </a:r>
          </a:p>
          <a:p>
            <a:pPr lvl="1"/>
            <a:r>
              <a:rPr lang="en-US" altLang="zh-CN" sz="2900">
                <a:sym typeface="+mn-ea"/>
              </a:rPr>
              <a:t>Direct Insection Sort (</a:t>
            </a:r>
            <a:r>
              <a:rPr lang="zh-CN" altLang="en-US" sz="2900">
                <a:sym typeface="+mn-ea"/>
              </a:rPr>
              <a:t>直接插入排序</a:t>
            </a:r>
            <a:r>
              <a:rPr lang="en-US" altLang="zh-CN" sz="2900">
                <a:sym typeface="+mn-ea"/>
              </a:rPr>
              <a:t>)</a:t>
            </a:r>
          </a:p>
          <a:p>
            <a:pPr lvl="1"/>
            <a:r>
              <a:rPr lang="en-US" altLang="zh-CN" sz="2900">
                <a:sym typeface="+mn-ea"/>
              </a:rPr>
              <a:t>Shell Sort  (</a:t>
            </a:r>
            <a:r>
              <a:rPr lang="zh-CN" altLang="en-US" sz="2900">
                <a:sym typeface="+mn-ea"/>
              </a:rPr>
              <a:t>希尔排序</a:t>
            </a:r>
            <a:r>
              <a:rPr lang="en-US" altLang="zh-CN" sz="2900">
                <a:sym typeface="+mn-ea"/>
              </a:rPr>
              <a:t>)</a:t>
            </a:r>
          </a:p>
          <a:p>
            <a:r>
              <a:rPr lang="en-US" altLang="zh-CN"/>
              <a:t>Swap Sort       </a:t>
            </a:r>
            <a:r>
              <a:rPr lang="zh-CN" altLang="en-US"/>
              <a:t>交换排序</a:t>
            </a:r>
          </a:p>
          <a:p>
            <a:pPr lvl="1"/>
            <a:r>
              <a:rPr lang="en-US" altLang="zh-CN" sz="2600"/>
              <a:t>Bubble Sort (</a:t>
            </a:r>
            <a:r>
              <a:rPr lang="zh-CN" altLang="en-US" sz="2600"/>
              <a:t>冒泡排序</a:t>
            </a:r>
            <a:r>
              <a:rPr lang="en-US" altLang="zh-CN" sz="2600"/>
              <a:t>)</a:t>
            </a:r>
          </a:p>
          <a:p>
            <a:pPr lvl="1"/>
            <a:r>
              <a:rPr lang="en-US" altLang="zh-CN" sz="2600"/>
              <a:t>Quick Sort  (</a:t>
            </a:r>
            <a:r>
              <a:rPr lang="zh-CN" altLang="en-US" sz="2600"/>
              <a:t>快速排序</a:t>
            </a:r>
            <a:r>
              <a:rPr lang="en-US" altLang="zh-CN" sz="2600"/>
              <a:t>)</a:t>
            </a:r>
          </a:p>
          <a:p>
            <a:r>
              <a:rPr lang="en-US" altLang="zh-CN"/>
              <a:t>Selection Sort   </a:t>
            </a:r>
            <a:r>
              <a:rPr lang="zh-CN" altLang="en-US"/>
              <a:t>选择排序</a:t>
            </a:r>
          </a:p>
          <a:p>
            <a:pPr lvl="1"/>
            <a:r>
              <a:rPr lang="en-US" altLang="zh-CN">
                <a:sym typeface="+mn-ea"/>
              </a:rPr>
              <a:t>Direct Selection Sort (</a:t>
            </a:r>
            <a:r>
              <a:rPr lang="zh-CN" altLang="en-US">
                <a:sym typeface="+mn-ea"/>
              </a:rPr>
              <a:t>直接选择排序</a:t>
            </a:r>
            <a:r>
              <a:rPr lang="en-US" altLang="zh-CN">
                <a:sym typeface="+mn-ea"/>
              </a:rPr>
              <a:t>)</a:t>
            </a:r>
            <a:endParaRPr lang="en-US" altLang="zh-CN"/>
          </a:p>
          <a:p>
            <a:pPr lvl="1"/>
            <a:r>
              <a:rPr lang="en-US" altLang="zh-CN">
                <a:sym typeface="+mn-ea"/>
              </a:rPr>
              <a:t>Heap Sort (</a:t>
            </a:r>
            <a:r>
              <a:rPr lang="zh-CN" altLang="en-US">
                <a:sym typeface="+mn-ea"/>
              </a:rPr>
              <a:t>堆排序</a:t>
            </a:r>
            <a:r>
              <a:rPr lang="en-US" altLang="zh-CN">
                <a:sym typeface="+mn-ea"/>
              </a:rPr>
              <a:t>)</a:t>
            </a:r>
            <a:endParaRPr lang="en-US" altLang="zh-CN"/>
          </a:p>
          <a:p>
            <a:r>
              <a:rPr lang="en-US" altLang="zh-CN"/>
              <a:t>Mege Sort  (</a:t>
            </a:r>
            <a:r>
              <a:rPr lang="zh-CN" altLang="en-US"/>
              <a:t>归并排序</a:t>
            </a:r>
            <a:r>
              <a:rPr lang="en-US" altLang="zh-CN"/>
              <a:t>)</a:t>
            </a:r>
          </a:p>
          <a:p>
            <a:pPr lvl="1"/>
            <a:endParaRPr lang="en-US" altLang="zh-CN" sz="2600"/>
          </a:p>
          <a:p>
            <a:pPr lvl="1"/>
            <a:endParaRPr lang="en-US" altLang="zh-CN"/>
          </a:p>
        </p:txBody>
      </p:sp>
      <p:sp>
        <p:nvSpPr>
          <p:cNvPr id="5" name="Title 1"/>
          <p:cNvSpPr>
            <a:spLocks noGrp="1"/>
          </p:cNvSpPr>
          <p:nvPr/>
        </p:nvSpPr>
        <p:spPr>
          <a:xfrm>
            <a:off x="672465" y="408305"/>
            <a:ext cx="8403590" cy="734695"/>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2800">
                <a:sym typeface="+mn-ea"/>
              </a:rPr>
              <a:t>1. </a:t>
            </a:r>
            <a:r>
              <a:rPr lang="zh-CN" altLang="en-US" sz="2800">
                <a:sym typeface="+mn-ea"/>
              </a:rPr>
              <a:t>Comparison </a:t>
            </a:r>
            <a:r>
              <a:rPr lang="en-US" altLang="zh-CN" sz="2800">
                <a:sym typeface="+mn-ea"/>
              </a:rPr>
              <a:t>Based</a:t>
            </a:r>
            <a:r>
              <a:rPr lang="zh-CN" altLang="en-US" sz="2800">
                <a:sym typeface="+mn-ea"/>
              </a:rPr>
              <a:t> Sorting Algorithms</a:t>
            </a:r>
            <a:endParaRPr lang="zh-CN" altLang="en-US" sz="2800" dirty="0">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dirty="0"/>
              <a:t>算法思想</a:t>
            </a:r>
            <a:r>
              <a:rPr lang="en-US" altLang="zh-CN" dirty="0"/>
              <a:t>:</a:t>
            </a:r>
          </a:p>
          <a:p>
            <a:pPr lvl="1"/>
            <a:r>
              <a:rPr lang="zh-CN" altLang="en-US" dirty="0"/>
              <a:t>找出待排序数组中的最大值</a:t>
            </a:r>
            <a:r>
              <a:rPr lang="en-US" altLang="zh-CN" dirty="0"/>
              <a:t>max;</a:t>
            </a:r>
          </a:p>
          <a:p>
            <a:pPr lvl="1"/>
            <a:r>
              <a:rPr lang="zh-CN" altLang="en-US" dirty="0"/>
              <a:t>统计每个元素</a:t>
            </a:r>
            <a:r>
              <a:rPr lang="en-US" altLang="zh-CN" dirty="0" err="1"/>
              <a:t>i</a:t>
            </a:r>
            <a:r>
              <a:rPr lang="zh-CN" altLang="en-US" dirty="0"/>
              <a:t>在数组中出现的次数</a:t>
            </a:r>
            <a:r>
              <a:rPr lang="en-US" altLang="zh-CN" dirty="0"/>
              <a:t>,</a:t>
            </a:r>
            <a:r>
              <a:rPr lang="zh-CN" altLang="en-US" dirty="0"/>
              <a:t>并存放在中间数组</a:t>
            </a:r>
            <a:r>
              <a:rPr lang="en-US" altLang="zh-CN" dirty="0"/>
              <a:t>C</a:t>
            </a:r>
            <a:r>
              <a:rPr lang="zh-CN" altLang="en-US" dirty="0"/>
              <a:t>的第</a:t>
            </a:r>
            <a:r>
              <a:rPr lang="en-US" altLang="zh-CN" dirty="0" err="1"/>
              <a:t>i</a:t>
            </a:r>
            <a:r>
              <a:rPr lang="zh-CN" altLang="en-US" dirty="0"/>
              <a:t>项中</a:t>
            </a:r>
            <a:r>
              <a:rPr lang="en-US" altLang="zh-CN" dirty="0"/>
              <a:t>;</a:t>
            </a:r>
          </a:p>
          <a:p>
            <a:pPr lvl="1"/>
            <a:r>
              <a:rPr lang="zh-CN" altLang="en-US" dirty="0"/>
              <a:t>对所有计数累加</a:t>
            </a:r>
            <a:r>
              <a:rPr lang="en-US" altLang="zh-CN" dirty="0"/>
              <a:t>(</a:t>
            </a:r>
            <a:r>
              <a:rPr lang="zh-CN" altLang="en-US" dirty="0"/>
              <a:t>从</a:t>
            </a:r>
            <a:r>
              <a:rPr lang="en-US" altLang="zh-CN" dirty="0"/>
              <a:t>C</a:t>
            </a:r>
            <a:r>
              <a:rPr lang="zh-CN" altLang="en-US" dirty="0"/>
              <a:t>中的第一个元素开始，每一项和前一项相加</a:t>
            </a:r>
            <a:r>
              <a:rPr lang="en-US" altLang="zh-CN" dirty="0"/>
              <a:t>C[</a:t>
            </a:r>
            <a:r>
              <a:rPr lang="en-US" altLang="zh-CN" dirty="0" err="1"/>
              <a:t>i</a:t>
            </a:r>
            <a:r>
              <a:rPr lang="en-US" altLang="zh-CN" dirty="0"/>
              <a:t>] += C[i-1]).</a:t>
            </a:r>
          </a:p>
          <a:p>
            <a:pPr lvl="1"/>
            <a:r>
              <a:rPr lang="zh-CN" altLang="en-US" dirty="0"/>
              <a:t>反向填充目标数组</a:t>
            </a:r>
            <a:r>
              <a:rPr lang="en-US" altLang="zh-CN" dirty="0"/>
              <a:t>B:</a:t>
            </a:r>
            <a:r>
              <a:rPr lang="zh-CN" altLang="en-US" dirty="0"/>
              <a:t> 将每个元素</a:t>
            </a:r>
            <a:r>
              <a:rPr lang="en-US" altLang="zh-CN" dirty="0" err="1"/>
              <a:t>i</a:t>
            </a:r>
            <a:r>
              <a:rPr lang="zh-CN" altLang="en-US" dirty="0"/>
              <a:t>放在新数组的</a:t>
            </a:r>
            <a:r>
              <a:rPr lang="en-US" altLang="zh-CN" dirty="0"/>
              <a:t>C[</a:t>
            </a:r>
            <a:r>
              <a:rPr lang="en-US" altLang="zh-CN" dirty="0" err="1"/>
              <a:t>i</a:t>
            </a:r>
            <a:r>
              <a:rPr lang="en-US" altLang="zh-CN" dirty="0"/>
              <a:t>]</a:t>
            </a:r>
            <a:r>
              <a:rPr lang="zh-CN" altLang="en-US" dirty="0"/>
              <a:t>项中，每放一个就将</a:t>
            </a:r>
            <a:r>
              <a:rPr lang="en-US" altLang="zh-CN" dirty="0"/>
              <a:t>C[</a:t>
            </a:r>
            <a:r>
              <a:rPr lang="en-US" altLang="zh-CN" dirty="0" err="1"/>
              <a:t>i</a:t>
            </a:r>
            <a:r>
              <a:rPr lang="en-US" altLang="zh-CN" dirty="0"/>
              <a:t>]</a:t>
            </a:r>
            <a:r>
              <a:rPr lang="zh-CN" altLang="en-US" dirty="0"/>
              <a:t>减去</a:t>
            </a:r>
            <a:r>
              <a:rPr lang="en-US" altLang="zh-CN" dirty="0"/>
              <a:t>1;</a:t>
            </a:r>
          </a:p>
          <a:p>
            <a:pPr lvl="1"/>
            <a:endParaRPr lang="en-US" altLang="zh-CN" dirty="0"/>
          </a:p>
          <a:p>
            <a:pPr lvl="1"/>
            <a:endParaRPr lang="zh-CN" altLang="en-US" dirty="0"/>
          </a:p>
        </p:txBody>
      </p:sp>
      <p:sp>
        <p:nvSpPr>
          <p:cNvPr id="4" name="标题 3"/>
          <p:cNvSpPr>
            <a:spLocks noGrp="1"/>
          </p:cNvSpPr>
          <p:nvPr>
            <p:ph type="title"/>
          </p:nvPr>
        </p:nvSpPr>
        <p:spPr/>
        <p:txBody>
          <a:bodyPr/>
          <a:lstStyle/>
          <a:p>
            <a:r>
              <a:rPr lang="en-US" altLang="zh-CN" sz="4000"/>
              <a:t>2.2 Counting Sort </a:t>
            </a:r>
            <a:r>
              <a:rPr lang="zh-CN" altLang="en-US" sz="4000"/>
              <a:t>计数排序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2.2 Counting Sort </a:t>
            </a:r>
            <a:r>
              <a:rPr lang="zh-CN" altLang="en-US" sz="4000"/>
              <a:t>计数排序</a:t>
            </a:r>
          </a:p>
        </p:txBody>
      </p:sp>
      <p:pic>
        <p:nvPicPr>
          <p:cNvPr id="6" name="Picture 5">
            <a:extLst>
              <a:ext uri="{FF2B5EF4-FFF2-40B4-BE49-F238E27FC236}">
                <a16:creationId xmlns:a16="http://schemas.microsoft.com/office/drawing/2014/main" id="{96D9064B-0677-45A8-802A-FD80BB8A4DC5}"/>
              </a:ext>
            </a:extLst>
          </p:cNvPr>
          <p:cNvPicPr>
            <a:picLocks noChangeAspect="1"/>
          </p:cNvPicPr>
          <p:nvPr/>
        </p:nvPicPr>
        <p:blipFill>
          <a:blip r:embed="rId3"/>
          <a:stretch>
            <a:fillRect/>
          </a:stretch>
        </p:blipFill>
        <p:spPr>
          <a:xfrm>
            <a:off x="323850" y="1845240"/>
            <a:ext cx="8496300" cy="3543300"/>
          </a:xfrm>
          <a:prstGeom prst="rect">
            <a:avLst/>
          </a:prstGeom>
        </p:spPr>
      </p:pic>
    </p:spTree>
    <p:extLst>
      <p:ext uri="{BB962C8B-B14F-4D97-AF65-F5344CB8AC3E}">
        <p14:creationId xmlns:p14="http://schemas.microsoft.com/office/powerpoint/2010/main" val="1134197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a:t>2.2 Counting Sort </a:t>
            </a:r>
            <a:r>
              <a:rPr lang="zh-CN" altLang="en-US" sz="4000"/>
              <a:t>计数排序</a:t>
            </a:r>
          </a:p>
        </p:txBody>
      </p:sp>
      <p:graphicFrame>
        <p:nvGraphicFramePr>
          <p:cNvPr id="3" name="Table 2">
            <a:extLst>
              <a:ext uri="{FF2B5EF4-FFF2-40B4-BE49-F238E27FC236}">
                <a16:creationId xmlns:a16="http://schemas.microsoft.com/office/drawing/2014/main" id="{BE9FEF0F-701E-4CC5-ABAE-57017673549D}"/>
              </a:ext>
            </a:extLst>
          </p:cNvPr>
          <p:cNvGraphicFramePr>
            <a:graphicFrameLocks noGrp="1"/>
          </p:cNvGraphicFramePr>
          <p:nvPr>
            <p:extLst>
              <p:ext uri="{D42A27DB-BD31-4B8C-83A1-F6EECF244321}">
                <p14:modId xmlns:p14="http://schemas.microsoft.com/office/powerpoint/2010/main" val="2838329174"/>
              </p:ext>
            </p:extLst>
          </p:nvPr>
        </p:nvGraphicFramePr>
        <p:xfrm>
          <a:off x="1524000" y="1397000"/>
          <a:ext cx="6096000" cy="80467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46952224"/>
                    </a:ext>
                  </a:extLst>
                </a:gridCol>
              </a:tblGrid>
              <a:tr h="370840">
                <a:tc>
                  <a:txBody>
                    <a:bodyPr/>
                    <a:lstStyle/>
                    <a:p>
                      <a:r>
                        <a:rPr kumimoji="0" lang="en-US" sz="1800" b="1" kern="1200" dirty="0">
                          <a:solidFill>
                            <a:schemeClr val="lt1"/>
                          </a:solidFill>
                          <a:latin typeface="+mn-lt"/>
                          <a:ea typeface="+mn-ea"/>
                          <a:cs typeface="+mn-cs"/>
                        </a:rPr>
                        <a:t>template &lt;</a:t>
                      </a:r>
                      <a:r>
                        <a:rPr kumimoji="0" lang="en-US" sz="1800" b="1" kern="1200" dirty="0" err="1">
                          <a:solidFill>
                            <a:schemeClr val="lt1"/>
                          </a:solidFill>
                          <a:latin typeface="+mn-lt"/>
                          <a:ea typeface="+mn-ea"/>
                          <a:cs typeface="+mn-cs"/>
                        </a:rPr>
                        <a:t>typename</a:t>
                      </a:r>
                      <a:r>
                        <a:rPr kumimoji="0" lang="en-US" sz="1800" b="1" kern="1200" dirty="0">
                          <a:solidFill>
                            <a:schemeClr val="lt1"/>
                          </a:solidFill>
                          <a:latin typeface="+mn-lt"/>
                          <a:ea typeface="+mn-ea"/>
                          <a:cs typeface="+mn-cs"/>
                        </a:rPr>
                        <a:t> </a:t>
                      </a:r>
                      <a:r>
                        <a:rPr kumimoji="0" lang="en-US" sz="1800" b="1" kern="1200" dirty="0" err="1">
                          <a:solidFill>
                            <a:schemeClr val="lt1"/>
                          </a:solidFill>
                          <a:latin typeface="+mn-lt"/>
                          <a:ea typeface="+mn-ea"/>
                          <a:cs typeface="+mn-cs"/>
                        </a:rPr>
                        <a:t>Dtype</a:t>
                      </a:r>
                      <a:r>
                        <a:rPr kumimoji="0" lang="en-US" sz="1800" b="1" kern="1200" dirty="0">
                          <a:solidFill>
                            <a:schemeClr val="lt1"/>
                          </a:solidFill>
                          <a:latin typeface="+mn-lt"/>
                          <a:ea typeface="+mn-ea"/>
                          <a:cs typeface="+mn-cs"/>
                        </a:rPr>
                        <a:t>&gt;</a:t>
                      </a:r>
                    </a:p>
                    <a:p>
                      <a:r>
                        <a:rPr kumimoji="0" lang="en-US" sz="1800" b="1" kern="1200" dirty="0" err="1">
                          <a:solidFill>
                            <a:schemeClr val="lt1"/>
                          </a:solidFill>
                          <a:latin typeface="+mn-lt"/>
                          <a:ea typeface="+mn-ea"/>
                          <a:cs typeface="+mn-cs"/>
                        </a:rPr>
                        <a:t>int</a:t>
                      </a:r>
                      <a:r>
                        <a:rPr kumimoji="0" lang="en-US" sz="1800" b="1" kern="1200" dirty="0">
                          <a:solidFill>
                            <a:schemeClr val="lt1"/>
                          </a:solidFill>
                          <a:latin typeface="+mn-lt"/>
                          <a:ea typeface="+mn-ea"/>
                          <a:cs typeface="+mn-cs"/>
                        </a:rPr>
                        <a:t> Solution&lt;</a:t>
                      </a:r>
                      <a:r>
                        <a:rPr kumimoji="0" lang="en-US" sz="1800" b="1" kern="1200" dirty="0" err="1">
                          <a:solidFill>
                            <a:schemeClr val="lt1"/>
                          </a:solidFill>
                          <a:latin typeface="+mn-lt"/>
                          <a:ea typeface="+mn-ea"/>
                          <a:cs typeface="+mn-cs"/>
                        </a:rPr>
                        <a:t>Dtype</a:t>
                      </a:r>
                      <a:r>
                        <a:rPr kumimoji="0" lang="en-US" sz="1800" b="1" kern="1200" dirty="0">
                          <a:solidFill>
                            <a:schemeClr val="lt1"/>
                          </a:solidFill>
                          <a:latin typeface="+mn-lt"/>
                          <a:ea typeface="+mn-ea"/>
                          <a:cs typeface="+mn-cs"/>
                        </a:rPr>
                        <a:t>&gt;::</a:t>
                      </a:r>
                      <a:r>
                        <a:rPr kumimoji="0" lang="en-US" sz="1800" b="1" kern="1200" dirty="0" err="1">
                          <a:solidFill>
                            <a:schemeClr val="lt1"/>
                          </a:solidFill>
                          <a:latin typeface="+mn-lt"/>
                          <a:ea typeface="+mn-ea"/>
                          <a:cs typeface="+mn-cs"/>
                        </a:rPr>
                        <a:t>countSort</a:t>
                      </a:r>
                      <a:r>
                        <a:rPr kumimoji="0" lang="en-US" sz="1800" b="1" kern="1200" dirty="0">
                          <a:solidFill>
                            <a:schemeClr val="lt1"/>
                          </a:solidFill>
                          <a:latin typeface="+mn-lt"/>
                          <a:ea typeface="+mn-ea"/>
                          <a:cs typeface="+mn-cs"/>
                        </a:rPr>
                        <a:t>(</a:t>
                      </a:r>
                      <a:r>
                        <a:rPr kumimoji="0" lang="en-US" sz="1800" b="1" kern="1200" dirty="0" err="1">
                          <a:solidFill>
                            <a:schemeClr val="lt1"/>
                          </a:solidFill>
                          <a:latin typeface="+mn-lt"/>
                          <a:ea typeface="+mn-ea"/>
                          <a:cs typeface="+mn-cs"/>
                        </a:rPr>
                        <a:t>Dtype</a:t>
                      </a:r>
                      <a:r>
                        <a:rPr kumimoji="0" lang="en-US" sz="1800" b="1" kern="1200" dirty="0">
                          <a:solidFill>
                            <a:schemeClr val="lt1"/>
                          </a:solidFill>
                          <a:latin typeface="+mn-lt"/>
                          <a:ea typeface="+mn-ea"/>
                          <a:cs typeface="+mn-cs"/>
                        </a:rPr>
                        <a:t> A[], </a:t>
                      </a:r>
                      <a:r>
                        <a:rPr kumimoji="0" lang="en-US" sz="1800" b="1" kern="1200" dirty="0" err="1">
                          <a:solidFill>
                            <a:schemeClr val="lt1"/>
                          </a:solidFill>
                          <a:latin typeface="+mn-lt"/>
                          <a:ea typeface="+mn-ea"/>
                          <a:cs typeface="+mn-cs"/>
                        </a:rPr>
                        <a:t>int</a:t>
                      </a:r>
                      <a:r>
                        <a:rPr kumimoji="0" lang="en-US" sz="1800" b="1" kern="1200" dirty="0">
                          <a:solidFill>
                            <a:schemeClr val="lt1"/>
                          </a:solidFill>
                          <a:latin typeface="+mn-lt"/>
                          <a:ea typeface="+mn-ea"/>
                          <a:cs typeface="+mn-cs"/>
                        </a:rPr>
                        <a:t> N) {</a:t>
                      </a:r>
                    </a:p>
                    <a:p>
                      <a:r>
                        <a:rPr kumimoji="0" lang="en-US" sz="1800" b="1" kern="1200" dirty="0" err="1">
                          <a:solidFill>
                            <a:schemeClr val="lt1"/>
                          </a:solidFill>
                          <a:latin typeface="+mn-lt"/>
                          <a:ea typeface="+mn-ea"/>
                          <a:cs typeface="+mn-cs"/>
                        </a:rPr>
                        <a:t>int</a:t>
                      </a:r>
                      <a:r>
                        <a:rPr kumimoji="0" lang="en-US" sz="1800" b="1" kern="1200" dirty="0">
                          <a:solidFill>
                            <a:schemeClr val="lt1"/>
                          </a:solidFill>
                          <a:latin typeface="+mn-lt"/>
                          <a:ea typeface="+mn-ea"/>
                          <a:cs typeface="+mn-cs"/>
                        </a:rPr>
                        <a:t> *B = (</a:t>
                      </a:r>
                      <a:r>
                        <a:rPr kumimoji="0" lang="en-US" sz="1800" b="1" kern="1200" dirty="0" err="1">
                          <a:solidFill>
                            <a:schemeClr val="lt1"/>
                          </a:solidFill>
                          <a:latin typeface="+mn-lt"/>
                          <a:ea typeface="+mn-ea"/>
                          <a:cs typeface="+mn-cs"/>
                        </a:rPr>
                        <a:t>int</a:t>
                      </a:r>
                      <a:r>
                        <a:rPr kumimoji="0" lang="en-US" sz="1800" b="1" kern="1200" dirty="0">
                          <a:solidFill>
                            <a:schemeClr val="lt1"/>
                          </a:solidFill>
                          <a:latin typeface="+mn-lt"/>
                          <a:ea typeface="+mn-ea"/>
                          <a:cs typeface="+mn-cs"/>
                        </a:rPr>
                        <a:t> *)</a:t>
                      </a:r>
                      <a:r>
                        <a:rPr kumimoji="0" lang="en-US" sz="1800" b="1" i="1" kern="1200" dirty="0">
                          <a:solidFill>
                            <a:schemeClr val="lt1"/>
                          </a:solidFill>
                          <a:latin typeface="+mn-lt"/>
                          <a:ea typeface="+mn-ea"/>
                          <a:cs typeface="+mn-cs"/>
                        </a:rPr>
                        <a:t>malloc</a:t>
                      </a:r>
                      <a:r>
                        <a:rPr kumimoji="0" lang="en-US" sz="1800" b="1" i="0" kern="1200" dirty="0">
                          <a:solidFill>
                            <a:schemeClr val="lt1"/>
                          </a:solidFill>
                          <a:latin typeface="+mn-lt"/>
                          <a:ea typeface="+mn-ea"/>
                          <a:cs typeface="+mn-cs"/>
                        </a:rPr>
                        <a:t>(</a:t>
                      </a:r>
                      <a:r>
                        <a:rPr kumimoji="0" lang="en-US" sz="1800" b="1" i="0" kern="1200" dirty="0" err="1">
                          <a:solidFill>
                            <a:schemeClr val="lt1"/>
                          </a:solidFill>
                          <a:latin typeface="+mn-lt"/>
                          <a:ea typeface="+mn-ea"/>
                          <a:cs typeface="+mn-cs"/>
                        </a:rPr>
                        <a:t>sizeof</a:t>
                      </a:r>
                      <a:r>
                        <a:rPr kumimoji="0" lang="en-US" sz="1800" b="1" i="0" kern="1200" dirty="0">
                          <a:solidFill>
                            <a:schemeClr val="lt1"/>
                          </a:solidFill>
                          <a:latin typeface="+mn-lt"/>
                          <a:ea typeface="+mn-ea"/>
                          <a:cs typeface="+mn-cs"/>
                        </a:rPr>
                        <a:t>(</a:t>
                      </a:r>
                      <a:r>
                        <a:rPr kumimoji="0" lang="en-US" sz="1800" b="1" i="0" kern="1200" dirty="0" err="1">
                          <a:solidFill>
                            <a:schemeClr val="lt1"/>
                          </a:solidFill>
                          <a:latin typeface="+mn-lt"/>
                          <a:ea typeface="+mn-ea"/>
                          <a:cs typeface="+mn-cs"/>
                        </a:rPr>
                        <a:t>Dtype</a:t>
                      </a:r>
                      <a:r>
                        <a:rPr kumimoji="0" lang="en-US" sz="1800" b="1" i="0" kern="1200" dirty="0">
                          <a:solidFill>
                            <a:schemeClr val="lt1"/>
                          </a:solidFill>
                          <a:latin typeface="+mn-lt"/>
                          <a:ea typeface="+mn-ea"/>
                          <a:cs typeface="+mn-cs"/>
                        </a:rPr>
                        <a:t>)*N);</a:t>
                      </a:r>
                    </a:p>
                    <a:p>
                      <a:r>
                        <a:rPr kumimoji="0" lang="nn-NO" sz="1800" b="1" i="0" kern="1200" dirty="0">
                          <a:solidFill>
                            <a:schemeClr val="lt1"/>
                          </a:solidFill>
                          <a:latin typeface="+mn-lt"/>
                          <a:ea typeface="+mn-ea"/>
                          <a:cs typeface="+mn-cs"/>
                        </a:rPr>
                        <a:t>for (int i = 0; i &lt; N; i++) {</a:t>
                      </a:r>
                    </a:p>
                    <a:p>
                      <a:r>
                        <a:rPr kumimoji="0" lang="en-US" sz="1800" b="1" i="0" kern="1200" dirty="0">
                          <a:solidFill>
                            <a:schemeClr val="lt1"/>
                          </a:solidFill>
                          <a:latin typeface="+mn-lt"/>
                          <a:ea typeface="+mn-ea"/>
                          <a:cs typeface="+mn-cs"/>
                        </a:rPr>
                        <a:t>B[</a:t>
                      </a:r>
                      <a:r>
                        <a:rPr kumimoji="0" lang="en-US" sz="1800" b="1" i="0" kern="1200" dirty="0" err="1">
                          <a:solidFill>
                            <a:schemeClr val="lt1"/>
                          </a:solidFill>
                          <a:latin typeface="+mn-lt"/>
                          <a:ea typeface="+mn-ea"/>
                          <a:cs typeface="+mn-cs"/>
                        </a:rPr>
                        <a:t>i</a:t>
                      </a:r>
                      <a:r>
                        <a:rPr kumimoji="0" lang="en-US" sz="1800" b="1" i="0" kern="1200" dirty="0">
                          <a:solidFill>
                            <a:schemeClr val="lt1"/>
                          </a:solidFill>
                          <a:latin typeface="+mn-lt"/>
                          <a:ea typeface="+mn-ea"/>
                          <a:cs typeface="+mn-cs"/>
                        </a:rPr>
                        <a:t>] = 0;</a:t>
                      </a:r>
                    </a:p>
                    <a:p>
                      <a:r>
                        <a:rPr kumimoji="0" lang="en-US" sz="1800" b="1" i="0" kern="1200" dirty="0">
                          <a:solidFill>
                            <a:schemeClr val="lt1"/>
                          </a:solidFill>
                          <a:latin typeface="+mn-lt"/>
                          <a:ea typeface="+mn-ea"/>
                          <a:cs typeface="+mn-cs"/>
                        </a:rPr>
                        <a:t>}</a:t>
                      </a:r>
                    </a:p>
                    <a:p>
                      <a:endParaRPr kumimoji="0" lang="en-US" sz="1800" b="1" i="0" kern="1200" dirty="0">
                        <a:solidFill>
                          <a:schemeClr val="lt1"/>
                        </a:solidFill>
                        <a:latin typeface="+mn-lt"/>
                        <a:ea typeface="+mn-ea"/>
                        <a:cs typeface="+mn-cs"/>
                      </a:endParaRPr>
                    </a:p>
                    <a:p>
                      <a:r>
                        <a:rPr kumimoji="0" lang="en-US" sz="1800" b="1" i="0" kern="1200" dirty="0" err="1">
                          <a:solidFill>
                            <a:schemeClr val="lt1"/>
                          </a:solidFill>
                          <a:latin typeface="+mn-lt"/>
                          <a:ea typeface="+mn-ea"/>
                          <a:cs typeface="+mn-cs"/>
                        </a:rPr>
                        <a:t>int</a:t>
                      </a:r>
                      <a:r>
                        <a:rPr kumimoji="0" lang="en-US" sz="1800" b="1" i="0" kern="1200" dirty="0">
                          <a:solidFill>
                            <a:schemeClr val="lt1"/>
                          </a:solidFill>
                          <a:latin typeface="+mn-lt"/>
                          <a:ea typeface="+mn-ea"/>
                          <a:cs typeface="+mn-cs"/>
                        </a:rPr>
                        <a:t> max = </a:t>
                      </a:r>
                      <a:r>
                        <a:rPr kumimoji="0" lang="en-US" sz="1800" b="1" i="0" kern="1200" dirty="0" err="1">
                          <a:solidFill>
                            <a:schemeClr val="lt1"/>
                          </a:solidFill>
                          <a:latin typeface="+mn-lt"/>
                          <a:ea typeface="+mn-ea"/>
                          <a:cs typeface="+mn-cs"/>
                        </a:rPr>
                        <a:t>getMax</a:t>
                      </a:r>
                      <a:r>
                        <a:rPr kumimoji="0" lang="en-US" sz="1800" b="1" i="0" kern="1200" dirty="0">
                          <a:solidFill>
                            <a:schemeClr val="lt1"/>
                          </a:solidFill>
                          <a:latin typeface="+mn-lt"/>
                          <a:ea typeface="+mn-ea"/>
                          <a:cs typeface="+mn-cs"/>
                        </a:rPr>
                        <a:t>(A,N);</a:t>
                      </a:r>
                    </a:p>
                    <a:p>
                      <a:r>
                        <a:rPr kumimoji="0" lang="en-US" sz="1800" b="1" i="0" kern="1200" dirty="0" err="1">
                          <a:solidFill>
                            <a:schemeClr val="lt1"/>
                          </a:solidFill>
                          <a:latin typeface="+mn-lt"/>
                          <a:ea typeface="+mn-ea"/>
                          <a:cs typeface="+mn-cs"/>
                        </a:rPr>
                        <a:t>int</a:t>
                      </a:r>
                      <a:r>
                        <a:rPr kumimoji="0" lang="en-US" sz="1800" b="1" i="0" kern="1200" dirty="0">
                          <a:solidFill>
                            <a:schemeClr val="lt1"/>
                          </a:solidFill>
                          <a:latin typeface="+mn-lt"/>
                          <a:ea typeface="+mn-ea"/>
                          <a:cs typeface="+mn-cs"/>
                        </a:rPr>
                        <a:t> *C = (</a:t>
                      </a:r>
                      <a:r>
                        <a:rPr kumimoji="0" lang="en-US" sz="1800" b="1" i="0" kern="1200" dirty="0" err="1">
                          <a:solidFill>
                            <a:schemeClr val="lt1"/>
                          </a:solidFill>
                          <a:latin typeface="+mn-lt"/>
                          <a:ea typeface="+mn-ea"/>
                          <a:cs typeface="+mn-cs"/>
                        </a:rPr>
                        <a:t>int</a:t>
                      </a:r>
                      <a:r>
                        <a:rPr kumimoji="0" lang="en-US" sz="1800" b="1" i="0" kern="1200" dirty="0">
                          <a:solidFill>
                            <a:schemeClr val="lt1"/>
                          </a:solidFill>
                          <a:latin typeface="+mn-lt"/>
                          <a:ea typeface="+mn-ea"/>
                          <a:cs typeface="+mn-cs"/>
                        </a:rPr>
                        <a:t> *)</a:t>
                      </a:r>
                      <a:r>
                        <a:rPr kumimoji="0" lang="en-US" sz="1800" b="1" i="1" kern="1200" dirty="0">
                          <a:solidFill>
                            <a:schemeClr val="lt1"/>
                          </a:solidFill>
                          <a:latin typeface="+mn-lt"/>
                          <a:ea typeface="+mn-ea"/>
                          <a:cs typeface="+mn-cs"/>
                        </a:rPr>
                        <a:t>malloc</a:t>
                      </a:r>
                      <a:r>
                        <a:rPr kumimoji="0" lang="en-US" sz="1800" b="1" i="0" kern="1200" dirty="0">
                          <a:solidFill>
                            <a:schemeClr val="lt1"/>
                          </a:solidFill>
                          <a:latin typeface="+mn-lt"/>
                          <a:ea typeface="+mn-ea"/>
                          <a:cs typeface="+mn-cs"/>
                        </a:rPr>
                        <a:t>(</a:t>
                      </a:r>
                      <a:r>
                        <a:rPr kumimoji="0" lang="en-US" sz="1800" b="1" i="0" kern="1200" dirty="0" err="1">
                          <a:solidFill>
                            <a:schemeClr val="lt1"/>
                          </a:solidFill>
                          <a:latin typeface="+mn-lt"/>
                          <a:ea typeface="+mn-ea"/>
                          <a:cs typeface="+mn-cs"/>
                        </a:rPr>
                        <a:t>sizeof</a:t>
                      </a:r>
                      <a:r>
                        <a:rPr kumimoji="0" lang="en-US" sz="1800" b="1" i="0" kern="1200" dirty="0">
                          <a:solidFill>
                            <a:schemeClr val="lt1"/>
                          </a:solidFill>
                          <a:latin typeface="+mn-lt"/>
                          <a:ea typeface="+mn-ea"/>
                          <a:cs typeface="+mn-cs"/>
                        </a:rPr>
                        <a:t>(</a:t>
                      </a:r>
                      <a:r>
                        <a:rPr kumimoji="0" lang="en-US" sz="1800" b="1" i="0" kern="1200" dirty="0" err="1">
                          <a:solidFill>
                            <a:schemeClr val="lt1"/>
                          </a:solidFill>
                          <a:latin typeface="+mn-lt"/>
                          <a:ea typeface="+mn-ea"/>
                          <a:cs typeface="+mn-cs"/>
                        </a:rPr>
                        <a:t>Dtype</a:t>
                      </a:r>
                      <a:r>
                        <a:rPr kumimoji="0" lang="en-US" sz="1800" b="1" i="0" kern="1200" dirty="0">
                          <a:solidFill>
                            <a:schemeClr val="lt1"/>
                          </a:solidFill>
                          <a:latin typeface="+mn-lt"/>
                          <a:ea typeface="+mn-ea"/>
                          <a:cs typeface="+mn-cs"/>
                        </a:rPr>
                        <a:t>)*(max + 1));</a:t>
                      </a:r>
                    </a:p>
                    <a:p>
                      <a:r>
                        <a:rPr kumimoji="0" lang="nn-NO" sz="1800" b="1" i="0" kern="1200" dirty="0">
                          <a:solidFill>
                            <a:schemeClr val="lt1"/>
                          </a:solidFill>
                          <a:latin typeface="+mn-lt"/>
                          <a:ea typeface="+mn-ea"/>
                          <a:cs typeface="+mn-cs"/>
                        </a:rPr>
                        <a:t>for (int i = 0; i &lt; max + 1; i++) {</a:t>
                      </a:r>
                    </a:p>
                    <a:p>
                      <a:r>
                        <a:rPr kumimoji="0" lang="en-US" sz="1800" b="1" i="0" kern="1200" dirty="0">
                          <a:solidFill>
                            <a:schemeClr val="lt1"/>
                          </a:solidFill>
                          <a:latin typeface="+mn-lt"/>
                          <a:ea typeface="+mn-ea"/>
                          <a:cs typeface="+mn-cs"/>
                        </a:rPr>
                        <a:t>C[</a:t>
                      </a:r>
                      <a:r>
                        <a:rPr kumimoji="0" lang="en-US" sz="1800" b="1" i="0" kern="1200" dirty="0" err="1">
                          <a:solidFill>
                            <a:schemeClr val="lt1"/>
                          </a:solidFill>
                          <a:latin typeface="+mn-lt"/>
                          <a:ea typeface="+mn-ea"/>
                          <a:cs typeface="+mn-cs"/>
                        </a:rPr>
                        <a:t>i</a:t>
                      </a:r>
                      <a:r>
                        <a:rPr kumimoji="0" lang="en-US" sz="1800" b="1" i="0" kern="1200" dirty="0">
                          <a:solidFill>
                            <a:schemeClr val="lt1"/>
                          </a:solidFill>
                          <a:latin typeface="+mn-lt"/>
                          <a:ea typeface="+mn-ea"/>
                          <a:cs typeface="+mn-cs"/>
                        </a:rPr>
                        <a:t>] = 0;</a:t>
                      </a:r>
                    </a:p>
                    <a:p>
                      <a:r>
                        <a:rPr kumimoji="0" lang="en-US" sz="1800" b="1" i="0" kern="1200" dirty="0">
                          <a:solidFill>
                            <a:schemeClr val="lt1"/>
                          </a:solidFill>
                          <a:latin typeface="+mn-lt"/>
                          <a:ea typeface="+mn-ea"/>
                          <a:cs typeface="+mn-cs"/>
                        </a:rPr>
                        <a:t>}</a:t>
                      </a:r>
                    </a:p>
                    <a:p>
                      <a:endParaRPr kumimoji="0" lang="en-US" sz="1800" b="1" i="0" kern="1200" dirty="0">
                        <a:solidFill>
                          <a:schemeClr val="lt1"/>
                        </a:solidFill>
                        <a:latin typeface="+mn-lt"/>
                        <a:ea typeface="+mn-ea"/>
                        <a:cs typeface="+mn-cs"/>
                      </a:endParaRPr>
                    </a:p>
                    <a:p>
                      <a:r>
                        <a:rPr kumimoji="0" lang="nn-NO" sz="1800" b="1" i="0" kern="1200" dirty="0">
                          <a:solidFill>
                            <a:schemeClr val="lt1"/>
                          </a:solidFill>
                          <a:latin typeface="+mn-lt"/>
                          <a:ea typeface="+mn-ea"/>
                          <a:cs typeface="+mn-cs"/>
                        </a:rPr>
                        <a:t>for (int i = 0; i &lt; N; i++) {</a:t>
                      </a:r>
                    </a:p>
                    <a:p>
                      <a:r>
                        <a:rPr kumimoji="0" lang="en-US" altLang="zh-CN" sz="1800" b="1" i="0" kern="1200" dirty="0">
                          <a:solidFill>
                            <a:schemeClr val="lt1"/>
                          </a:solidFill>
                          <a:latin typeface="+mn-lt"/>
                          <a:ea typeface="+mn-ea"/>
                          <a:cs typeface="+mn-cs"/>
                        </a:rPr>
                        <a:t>++C[A[</a:t>
                      </a:r>
                      <a:r>
                        <a:rPr kumimoji="0" lang="en-US" altLang="zh-CN" sz="1800" b="1" i="0" kern="1200" dirty="0" err="1">
                          <a:solidFill>
                            <a:schemeClr val="lt1"/>
                          </a:solidFill>
                          <a:latin typeface="+mn-lt"/>
                          <a:ea typeface="+mn-ea"/>
                          <a:cs typeface="+mn-cs"/>
                        </a:rPr>
                        <a:t>i</a:t>
                      </a:r>
                      <a:r>
                        <a:rPr kumimoji="0" lang="en-US" altLang="zh-CN" sz="1800" b="1" i="0" kern="1200" dirty="0">
                          <a:solidFill>
                            <a:schemeClr val="lt1"/>
                          </a:solidFill>
                          <a:latin typeface="+mn-lt"/>
                          <a:ea typeface="+mn-ea"/>
                          <a:cs typeface="+mn-cs"/>
                        </a:rPr>
                        <a:t>]];                         // </a:t>
                      </a:r>
                      <a:r>
                        <a:rPr kumimoji="0" lang="zh-CN" altLang="en-US" sz="1800" b="1" i="0" kern="1200" dirty="0">
                          <a:solidFill>
                            <a:schemeClr val="lt1"/>
                          </a:solidFill>
                          <a:latin typeface="+mn-lt"/>
                          <a:ea typeface="+mn-ea"/>
                          <a:cs typeface="+mn-cs"/>
                        </a:rPr>
                        <a:t>统计每个数字出现的次数</a:t>
                      </a:r>
                    </a:p>
                    <a:p>
                      <a:r>
                        <a:rPr kumimoji="0" lang="en-US" sz="1800" b="1" i="0" kern="1200" dirty="0">
                          <a:solidFill>
                            <a:schemeClr val="lt1"/>
                          </a:solidFill>
                          <a:latin typeface="+mn-lt"/>
                          <a:ea typeface="+mn-ea"/>
                          <a:cs typeface="+mn-cs"/>
                        </a:rPr>
                        <a:t>}</a:t>
                      </a:r>
                    </a:p>
                    <a:p>
                      <a:r>
                        <a:rPr kumimoji="0" lang="en-US" sz="1800" b="1" i="0" kern="1200" dirty="0">
                          <a:solidFill>
                            <a:schemeClr val="lt1"/>
                          </a:solidFill>
                          <a:latin typeface="+mn-lt"/>
                          <a:ea typeface="+mn-ea"/>
                          <a:cs typeface="+mn-cs"/>
                        </a:rPr>
                        <a:t>for (</a:t>
                      </a:r>
                      <a:r>
                        <a:rPr kumimoji="0" lang="en-US" sz="1800" b="1" i="0" kern="1200" dirty="0" err="1">
                          <a:solidFill>
                            <a:schemeClr val="lt1"/>
                          </a:solidFill>
                          <a:latin typeface="+mn-lt"/>
                          <a:ea typeface="+mn-ea"/>
                          <a:cs typeface="+mn-cs"/>
                        </a:rPr>
                        <a:t>int</a:t>
                      </a:r>
                      <a:r>
                        <a:rPr kumimoji="0" lang="en-US" sz="1800" b="1" i="0" kern="1200" dirty="0">
                          <a:solidFill>
                            <a:schemeClr val="lt1"/>
                          </a:solidFill>
                          <a:latin typeface="+mn-lt"/>
                          <a:ea typeface="+mn-ea"/>
                          <a:cs typeface="+mn-cs"/>
                        </a:rPr>
                        <a:t> j = 1; j &lt; max + 1; </a:t>
                      </a:r>
                      <a:r>
                        <a:rPr kumimoji="0" lang="en-US" sz="1800" b="1" i="0" kern="1200" dirty="0" err="1">
                          <a:solidFill>
                            <a:schemeClr val="lt1"/>
                          </a:solidFill>
                          <a:latin typeface="+mn-lt"/>
                          <a:ea typeface="+mn-ea"/>
                          <a:cs typeface="+mn-cs"/>
                        </a:rPr>
                        <a:t>j++</a:t>
                      </a:r>
                      <a:r>
                        <a:rPr kumimoji="0" lang="en-US" sz="1800" b="1" i="0" kern="1200" dirty="0">
                          <a:solidFill>
                            <a:schemeClr val="lt1"/>
                          </a:solidFill>
                          <a:latin typeface="+mn-lt"/>
                          <a:ea typeface="+mn-ea"/>
                          <a:cs typeface="+mn-cs"/>
                        </a:rPr>
                        <a:t>) {    // </a:t>
                      </a:r>
                      <a:r>
                        <a:rPr kumimoji="0" lang="zh-CN" altLang="en-US" sz="1800" b="1" i="0" kern="1200" dirty="0">
                          <a:solidFill>
                            <a:schemeClr val="lt1"/>
                          </a:solidFill>
                          <a:latin typeface="+mn-lt"/>
                          <a:ea typeface="+mn-ea"/>
                          <a:cs typeface="+mn-cs"/>
                        </a:rPr>
                        <a:t>更新统计数组</a:t>
                      </a:r>
                    </a:p>
                    <a:p>
                      <a:r>
                        <a:rPr kumimoji="0" lang="pl-PL" sz="1800" b="1" i="0" kern="1200" dirty="0">
                          <a:solidFill>
                            <a:schemeClr val="lt1"/>
                          </a:solidFill>
                          <a:latin typeface="+mn-lt"/>
                          <a:ea typeface="+mn-ea"/>
                          <a:cs typeface="+mn-cs"/>
                        </a:rPr>
                        <a:t>C[j] += C[j - 1];</a:t>
                      </a:r>
                    </a:p>
                    <a:p>
                      <a:r>
                        <a:rPr kumimoji="0" lang="en-US" sz="1800" b="1" i="0" kern="1200" dirty="0">
                          <a:solidFill>
                            <a:schemeClr val="lt1"/>
                          </a:solidFill>
                          <a:latin typeface="+mn-lt"/>
                          <a:ea typeface="+mn-ea"/>
                          <a:cs typeface="+mn-cs"/>
                        </a:rPr>
                        <a:t>}</a:t>
                      </a:r>
                    </a:p>
                    <a:p>
                      <a:endParaRPr kumimoji="0" lang="en-US" sz="1800" b="1" i="0" kern="1200" dirty="0">
                        <a:solidFill>
                          <a:schemeClr val="lt1"/>
                        </a:solidFill>
                        <a:latin typeface="+mn-lt"/>
                        <a:ea typeface="+mn-ea"/>
                        <a:cs typeface="+mn-cs"/>
                      </a:endParaRPr>
                    </a:p>
                    <a:p>
                      <a:r>
                        <a:rPr kumimoji="0" lang="en-US" sz="1800" b="1" i="0" kern="1200" dirty="0">
                          <a:solidFill>
                            <a:schemeClr val="lt1"/>
                          </a:solidFill>
                          <a:latin typeface="+mn-lt"/>
                          <a:ea typeface="+mn-ea"/>
                          <a:cs typeface="+mn-cs"/>
                        </a:rPr>
                        <a:t>for (</a:t>
                      </a:r>
                      <a:r>
                        <a:rPr kumimoji="0" lang="en-US" sz="1800" b="1" i="0" kern="1200" dirty="0" err="1">
                          <a:solidFill>
                            <a:schemeClr val="lt1"/>
                          </a:solidFill>
                          <a:latin typeface="+mn-lt"/>
                          <a:ea typeface="+mn-ea"/>
                          <a:cs typeface="+mn-cs"/>
                        </a:rPr>
                        <a:t>int</a:t>
                      </a:r>
                      <a:r>
                        <a:rPr kumimoji="0" lang="en-US" sz="1800" b="1" i="0" kern="1200" dirty="0">
                          <a:solidFill>
                            <a:schemeClr val="lt1"/>
                          </a:solidFill>
                          <a:latin typeface="+mn-lt"/>
                          <a:ea typeface="+mn-ea"/>
                          <a:cs typeface="+mn-cs"/>
                        </a:rPr>
                        <a:t> k = N - 1; k &gt;= 0; k--) {    // </a:t>
                      </a:r>
                    </a:p>
                    <a:p>
                      <a:r>
                        <a:rPr kumimoji="0" lang="en-US" sz="1800" b="1" i="0" kern="1200" dirty="0">
                          <a:solidFill>
                            <a:schemeClr val="lt1"/>
                          </a:solidFill>
                          <a:latin typeface="+mn-lt"/>
                          <a:ea typeface="+mn-ea"/>
                          <a:cs typeface="+mn-cs"/>
                        </a:rPr>
                        <a:t>B[C[A[k]] - 1] = A[k];</a:t>
                      </a:r>
                    </a:p>
                    <a:p>
                      <a:r>
                        <a:rPr kumimoji="0" lang="en-US" sz="1800" b="1" i="0" kern="1200" dirty="0">
                          <a:solidFill>
                            <a:schemeClr val="lt1"/>
                          </a:solidFill>
                          <a:latin typeface="+mn-lt"/>
                          <a:ea typeface="+mn-ea"/>
                          <a:cs typeface="+mn-cs"/>
                        </a:rPr>
                        <a:t>C[A[k]]--;</a:t>
                      </a:r>
                    </a:p>
                    <a:p>
                      <a:r>
                        <a:rPr kumimoji="0" lang="en-US" sz="1800" b="1" i="0" kern="1200" dirty="0">
                          <a:solidFill>
                            <a:schemeClr val="lt1"/>
                          </a:solidFill>
                          <a:latin typeface="+mn-lt"/>
                          <a:ea typeface="+mn-ea"/>
                          <a:cs typeface="+mn-cs"/>
                        </a:rPr>
                        <a:t>}</a:t>
                      </a:r>
                    </a:p>
                    <a:p>
                      <a:r>
                        <a:rPr kumimoji="0" lang="en-US" sz="1800" b="1" i="0" kern="1200" dirty="0">
                          <a:solidFill>
                            <a:schemeClr val="lt1"/>
                          </a:solidFill>
                          <a:latin typeface="+mn-lt"/>
                          <a:ea typeface="+mn-ea"/>
                          <a:cs typeface="+mn-cs"/>
                        </a:rPr>
                        <a:t>for (</a:t>
                      </a:r>
                      <a:r>
                        <a:rPr kumimoji="0" lang="en-US" sz="1800" b="1" i="0" kern="1200" dirty="0" err="1">
                          <a:solidFill>
                            <a:schemeClr val="lt1"/>
                          </a:solidFill>
                          <a:latin typeface="+mn-lt"/>
                          <a:ea typeface="+mn-ea"/>
                          <a:cs typeface="+mn-cs"/>
                        </a:rPr>
                        <a:t>int</a:t>
                      </a:r>
                      <a:r>
                        <a:rPr kumimoji="0" lang="en-US" sz="1800" b="1" i="0" kern="1200" dirty="0">
                          <a:solidFill>
                            <a:schemeClr val="lt1"/>
                          </a:solidFill>
                          <a:latin typeface="+mn-lt"/>
                          <a:ea typeface="+mn-ea"/>
                          <a:cs typeface="+mn-cs"/>
                        </a:rPr>
                        <a:t> m = 0; m &lt; N; m++) {</a:t>
                      </a:r>
                    </a:p>
                    <a:p>
                      <a:r>
                        <a:rPr kumimoji="0" lang="en-US" sz="1800" b="1" i="0" kern="1200" dirty="0">
                          <a:solidFill>
                            <a:schemeClr val="lt1"/>
                          </a:solidFill>
                          <a:latin typeface="+mn-lt"/>
                          <a:ea typeface="+mn-ea"/>
                          <a:cs typeface="+mn-cs"/>
                        </a:rPr>
                        <a:t>A[m] = B[m];</a:t>
                      </a:r>
                    </a:p>
                    <a:p>
                      <a:r>
                        <a:rPr kumimoji="0" lang="en-US" sz="1800" b="1" i="0" kern="1200" dirty="0">
                          <a:solidFill>
                            <a:schemeClr val="lt1"/>
                          </a:solidFill>
                          <a:latin typeface="+mn-lt"/>
                          <a:ea typeface="+mn-ea"/>
                          <a:cs typeface="+mn-cs"/>
                        </a:rPr>
                        <a:t>}</a:t>
                      </a:r>
                    </a:p>
                    <a:p>
                      <a:r>
                        <a:rPr kumimoji="0" lang="en-US" sz="1800" b="1" i="0" kern="1200" dirty="0">
                          <a:solidFill>
                            <a:schemeClr val="lt1"/>
                          </a:solidFill>
                          <a:latin typeface="+mn-lt"/>
                          <a:ea typeface="+mn-ea"/>
                          <a:cs typeface="+mn-cs"/>
                        </a:rPr>
                        <a:t>return 1;</a:t>
                      </a:r>
                    </a:p>
                    <a:p>
                      <a:r>
                        <a:rPr kumimoji="0" lang="en-US" sz="1800" b="1" i="0" kern="1200">
                          <a:solidFill>
                            <a:schemeClr val="lt1"/>
                          </a:solidFill>
                          <a:latin typeface="+mn-lt"/>
                          <a:ea typeface="+mn-ea"/>
                          <a:cs typeface="+mn-cs"/>
                        </a:rPr>
                        <a:t>}</a:t>
                      </a:r>
                      <a:endParaRPr lang="en-US"/>
                    </a:p>
                  </a:txBody>
                  <a:tcPr/>
                </a:tc>
                <a:extLst>
                  <a:ext uri="{0D108BD9-81ED-4DB2-BD59-A6C34878D82A}">
                    <a16:rowId xmlns:a16="http://schemas.microsoft.com/office/drawing/2014/main" val="937958573"/>
                  </a:ext>
                </a:extLst>
              </a:tr>
            </a:tbl>
          </a:graphicData>
        </a:graphic>
      </p:graphicFrame>
    </p:spTree>
    <p:extLst>
      <p:ext uri="{BB962C8B-B14F-4D97-AF65-F5344CB8AC3E}">
        <p14:creationId xmlns:p14="http://schemas.microsoft.com/office/powerpoint/2010/main" val="1142541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a:p>
        </p:txBody>
      </p:sp>
      <p:sp>
        <p:nvSpPr>
          <p:cNvPr id="4" name="标题 3"/>
          <p:cNvSpPr>
            <a:spLocks noGrp="1"/>
          </p:cNvSpPr>
          <p:nvPr>
            <p:ph type="title"/>
          </p:nvPr>
        </p:nvSpPr>
        <p:spPr/>
        <p:txBody>
          <a:bodyPr/>
          <a:lstStyle/>
          <a:p>
            <a:r>
              <a:rPr lang="en-US" altLang="zh-CN" sz="4000"/>
              <a:t>2.3 Bucket Sort </a:t>
            </a:r>
            <a:r>
              <a:rPr lang="zh-CN" altLang="en-US" sz="4000"/>
              <a:t>桶排序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1.1 Insertion Sort </a:t>
            </a:r>
            <a:r>
              <a:rPr lang="zh-CN" altLang="en-US" sz="4000"/>
              <a:t>直接插入排序</a:t>
            </a:r>
          </a:p>
        </p:txBody>
      </p:sp>
      <p:sp>
        <p:nvSpPr>
          <p:cNvPr id="3" name="内容占位符 2"/>
          <p:cNvSpPr>
            <a:spLocks noGrp="1"/>
          </p:cNvSpPr>
          <p:nvPr>
            <p:ph sz="quarter" idx="1"/>
          </p:nvPr>
        </p:nvSpPr>
        <p:spPr>
          <a:xfrm>
            <a:off x="410210" y="1600200"/>
            <a:ext cx="8355965" cy="4495800"/>
          </a:xfrm>
        </p:spPr>
        <p:txBody>
          <a:bodyPr>
            <a:normAutofit fontScale="90000" lnSpcReduction="20000"/>
          </a:bodyPr>
          <a:lstStyle/>
          <a:p>
            <a:r>
              <a:rPr lang="zh-CN" altLang="en-US"/>
              <a:t>其大致原理是：将数组分为</a:t>
            </a:r>
            <a:r>
              <a:rPr lang="zh-CN" altLang="en-US" b="1"/>
              <a:t>无序区</a:t>
            </a:r>
            <a:r>
              <a:rPr lang="zh-CN" altLang="en-US"/>
              <a:t>和</a:t>
            </a:r>
            <a:r>
              <a:rPr lang="zh-CN" altLang="en-US" b="1"/>
              <a:t>有序区</a:t>
            </a:r>
            <a:r>
              <a:rPr lang="zh-CN" altLang="en-US"/>
              <a:t>两个区，然后不断将无序区的第一个元素按大小顺序插入到有序区中去，最终将所有无序区元素都移动到有序区完成排序。</a:t>
            </a:r>
          </a:p>
          <a:p>
            <a:endParaRPr lang="zh-CN" altLang="en-US"/>
          </a:p>
          <a:p>
            <a:r>
              <a:rPr lang="zh-CN" altLang="en-US"/>
              <a:t>我们假设一个数组，元素已经排序为{1,5A,7,5B,9},其中前面三个已经排序完成，后面没有排序，即前面三个是有序区，后面两个是无序区，现在要将无序区的5B插入到有序区，则如果我们将元素插入到5A之前，我们需要往后移动两个元素，如果插入到5A之后，则需要移动一个元素，因此我们选择移动一个元素，而5A和5B也保持原来的顺序，因而直接插入排序是</a:t>
            </a:r>
            <a:r>
              <a:rPr lang="zh-CN" altLang="en-US" b="1"/>
              <a:t>稳定的</a:t>
            </a:r>
            <a:r>
              <a:rPr lang="zh-CN" altLang="en-US"/>
              <a: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1.1 Insertion Sort </a:t>
            </a:r>
            <a:r>
              <a:rPr lang="zh-CN" altLang="en-US" sz="4000"/>
              <a:t>直接插入排序</a:t>
            </a:r>
          </a:p>
        </p:txBody>
      </p:sp>
      <p:sp>
        <p:nvSpPr>
          <p:cNvPr id="3" name="内容占位符 2"/>
          <p:cNvSpPr>
            <a:spLocks noGrp="1"/>
          </p:cNvSpPr>
          <p:nvPr>
            <p:ph sz="quarter" idx="1"/>
          </p:nvPr>
        </p:nvSpPr>
        <p:spPr>
          <a:xfrm>
            <a:off x="410210" y="1600200"/>
            <a:ext cx="8355965" cy="4902200"/>
          </a:xfrm>
        </p:spPr>
        <p:txBody>
          <a:bodyPr>
            <a:noAutofit/>
          </a:bodyPr>
          <a:lstStyle/>
          <a:p>
            <a:pPr marL="0" indent="0">
              <a:buNone/>
            </a:pPr>
            <a:r>
              <a:rPr lang="zh-CN" altLang="en-US" sz="2800"/>
              <a:t>一、算法思想</a:t>
            </a:r>
          </a:p>
          <a:p>
            <a:pPr marL="457200" lvl="1" indent="0">
              <a:buNone/>
            </a:pPr>
            <a:r>
              <a:rPr lang="zh-CN" altLang="en-US" sz="2000"/>
              <a:t>一般来说，插入排序都采用in-place在数组上实现。具体算法描述如下：</a:t>
            </a:r>
          </a:p>
          <a:p>
            <a:pPr lvl="1"/>
            <a:r>
              <a:rPr lang="zh-CN" altLang="en-US" sz="2000"/>
              <a:t>1）从第一个元素开始，该元素可以认为已经被排序</a:t>
            </a:r>
          </a:p>
          <a:p>
            <a:pPr lvl="1"/>
            <a:r>
              <a:rPr lang="zh-CN" altLang="en-US" sz="2000"/>
              <a:t>2）取出下一个元素，在已经排序的元素序列中从后向前扫描</a:t>
            </a:r>
          </a:p>
          <a:p>
            <a:pPr lvl="1"/>
            <a:r>
              <a:rPr lang="zh-CN" altLang="en-US" sz="2000"/>
              <a:t>3）如果该元素（已排序）大于新元素，将该元素移到下一位置</a:t>
            </a:r>
          </a:p>
          <a:p>
            <a:pPr lvl="1"/>
            <a:r>
              <a:rPr lang="zh-CN" altLang="en-US" sz="2000"/>
              <a:t>4）重复步骤3，直到找到已排序的元素小于或者等于新元素的位置</a:t>
            </a:r>
          </a:p>
          <a:p>
            <a:pPr lvl="1"/>
            <a:r>
              <a:rPr lang="zh-CN" altLang="en-US" sz="2000"/>
              <a:t>5）将新元素插入到该位置后</a:t>
            </a:r>
          </a:p>
          <a:p>
            <a:pPr lvl="1"/>
            <a:r>
              <a:rPr lang="zh-CN" altLang="en-US" sz="2000"/>
              <a:t>6）重复步骤2~5</a:t>
            </a:r>
          </a:p>
          <a:p>
            <a:pPr lvl="1"/>
            <a:r>
              <a:rPr lang="zh-CN" altLang="en-US" sz="2000"/>
              <a:t>如果比较操作的代价比交换操作大的话，可以采用二分查找法来减少比较操作的数目。该算法可以认为是插入排序的一个变种，称为二分查找排序。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1.1 Insertion Sort </a:t>
            </a:r>
            <a:r>
              <a:rPr lang="zh-CN" altLang="en-US" sz="4000"/>
              <a:t>直接插入排序</a:t>
            </a:r>
          </a:p>
        </p:txBody>
      </p:sp>
      <p:sp>
        <p:nvSpPr>
          <p:cNvPr id="4" name="内容占位符 3"/>
          <p:cNvSpPr>
            <a:spLocks noGrp="1"/>
          </p:cNvSpPr>
          <p:nvPr>
            <p:ph sz="quarter" idx="1"/>
          </p:nvPr>
        </p:nvSpPr>
        <p:spPr/>
        <p:txBody>
          <a:bodyPr/>
          <a:lstStyle/>
          <a:p>
            <a:r>
              <a:rPr lang="en-US" altLang="zh-CN"/>
              <a:t>Example:</a:t>
            </a:r>
          </a:p>
          <a:p>
            <a:pPr lvl="1"/>
            <a:endParaRPr lang="en-US" altLang="zh-CN"/>
          </a:p>
        </p:txBody>
      </p:sp>
      <p:pic>
        <p:nvPicPr>
          <p:cNvPr id="5" name="图片 4"/>
          <p:cNvPicPr>
            <a:picLocks noChangeAspect="1"/>
          </p:cNvPicPr>
          <p:nvPr/>
        </p:nvPicPr>
        <p:blipFill>
          <a:blip r:embed="rId3"/>
          <a:stretch>
            <a:fillRect/>
          </a:stretch>
        </p:blipFill>
        <p:spPr>
          <a:xfrm>
            <a:off x="1230630" y="2070100"/>
            <a:ext cx="6416040" cy="4213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4000"/>
              <a:t>1.1 Insertion Sort </a:t>
            </a:r>
            <a:r>
              <a:rPr lang="zh-CN" altLang="en-US" sz="4000"/>
              <a:t>直接插入排序</a:t>
            </a:r>
          </a:p>
        </p:txBody>
      </p:sp>
      <p:graphicFrame>
        <p:nvGraphicFramePr>
          <p:cNvPr id="7" name="内容占位符 6"/>
          <p:cNvGraphicFramePr>
            <a:graphicFrameLocks noGrp="1"/>
          </p:cNvGraphicFramePr>
          <p:nvPr>
            <p:ph sz="quarter" idx="1"/>
          </p:nvPr>
        </p:nvGraphicFramePr>
        <p:xfrm>
          <a:off x="495173" y="1892300"/>
          <a:ext cx="8153400" cy="4480560"/>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381000">
                <a:tc>
                  <a:txBody>
                    <a:bodyPr/>
                    <a:lstStyle/>
                    <a:p>
                      <a:pPr>
                        <a:buNone/>
                      </a:pPr>
                      <a:r>
                        <a:rPr lang="zh-CN" altLang="en-US"/>
                        <a:t>int Solution::insertionSort(Dtype A[], int N) {</a:t>
                      </a:r>
                    </a:p>
                    <a:p>
                      <a:pPr>
                        <a:buNone/>
                      </a:pPr>
                      <a:r>
                        <a:rPr lang="zh-CN" altLang="en-US"/>
                        <a:t>	if (N == 0) {</a:t>
                      </a:r>
                    </a:p>
                    <a:p>
                      <a:pPr>
                        <a:buNone/>
                      </a:pPr>
                      <a:r>
                        <a:rPr lang="zh-CN" altLang="en-US"/>
                        <a:t>		return 0;</a:t>
                      </a:r>
                    </a:p>
                    <a:p>
                      <a:pPr>
                        <a:buNone/>
                      </a:pPr>
                      <a:r>
                        <a:rPr lang="zh-CN" altLang="en-US"/>
                        <a:t>	}</a:t>
                      </a:r>
                    </a:p>
                    <a:p>
                      <a:pPr>
                        <a:buNone/>
                      </a:pPr>
                      <a:endParaRPr lang="zh-CN" altLang="en-US"/>
                    </a:p>
                    <a:p>
                      <a:pPr>
                        <a:buNone/>
                      </a:pPr>
                      <a:r>
                        <a:rPr lang="zh-CN" altLang="en-US"/>
                        <a:t>	for (int j = 1; j &lt; N; j++){</a:t>
                      </a:r>
                    </a:p>
                    <a:p>
                      <a:pPr>
                        <a:buNone/>
                      </a:pPr>
                      <a:r>
                        <a:rPr lang="zh-CN" altLang="en-US"/>
                        <a:t>		int key = A[j];</a:t>
                      </a:r>
                    </a:p>
                    <a:p>
                      <a:pPr>
                        <a:buNone/>
                      </a:pPr>
                      <a:r>
                        <a:rPr lang="zh-CN" altLang="en-US"/>
                        <a:t>		int i = j - 1;</a:t>
                      </a:r>
                    </a:p>
                    <a:p>
                      <a:pPr>
                        <a:buNone/>
                      </a:pPr>
                      <a:r>
                        <a:rPr lang="zh-CN" altLang="en-US"/>
                        <a:t>		while (i &gt;= 0 &amp;&amp; A[i] &gt; key) {</a:t>
                      </a:r>
                    </a:p>
                    <a:p>
                      <a:pPr>
                        <a:buNone/>
                      </a:pPr>
                      <a:r>
                        <a:rPr lang="zh-CN" altLang="en-US"/>
                        <a:t>			A[i + 1] = A[i];</a:t>
                      </a:r>
                    </a:p>
                    <a:p>
                      <a:pPr>
                        <a:buNone/>
                      </a:pPr>
                      <a:r>
                        <a:rPr lang="zh-CN" altLang="en-US"/>
                        <a:t>			i--;</a:t>
                      </a:r>
                    </a:p>
                    <a:p>
                      <a:pPr>
                        <a:buNone/>
                      </a:pPr>
                      <a:r>
                        <a:rPr lang="zh-CN" altLang="en-US"/>
                        <a:t>		}</a:t>
                      </a:r>
                    </a:p>
                    <a:p>
                      <a:pPr>
                        <a:buNone/>
                      </a:pPr>
                      <a:r>
                        <a:rPr lang="zh-CN" altLang="en-US"/>
                        <a:t>		A[i + 1] = key;</a:t>
                      </a:r>
                    </a:p>
                    <a:p>
                      <a:pPr>
                        <a:buNone/>
                      </a:pPr>
                      <a:r>
                        <a:rPr lang="zh-CN" altLang="en-US"/>
                        <a:t>	}</a:t>
                      </a:r>
                    </a:p>
                    <a:p>
                      <a:pPr>
                        <a:buNone/>
                      </a:pPr>
                      <a:r>
                        <a:rPr lang="zh-CN" altLang="en-US"/>
                        <a:t>	return 1;</a:t>
                      </a:r>
                    </a:p>
                    <a:p>
                      <a:pPr>
                        <a:buNone/>
                      </a:pPr>
                      <a:r>
                        <a:rPr lang="zh-CN" altLang="en-US"/>
                        <a:t>}</a:t>
                      </a:r>
                    </a:p>
                  </a:txBody>
                  <a:tcPr>
                    <a:solidFill>
                      <a:srgbClr val="0070C0"/>
                    </a:solidFill>
                  </a:tcPr>
                </a:tc>
                <a:extLst>
                  <a:ext uri="{0D108BD9-81ED-4DB2-BD59-A6C34878D82A}">
                    <a16:rowId xmlns:a16="http://schemas.microsoft.com/office/drawing/2014/main" val="1000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Median.thmx</Template>
  <TotalTime>2011</TotalTime>
  <Words>8731</Words>
  <Application>Microsoft Office PowerPoint</Application>
  <PresentationFormat>On-screen Show (4:3)</PresentationFormat>
  <Paragraphs>666</Paragraphs>
  <Slides>54</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Chalkboard Bold</vt:lpstr>
      <vt:lpstr>Courier</vt:lpstr>
      <vt:lpstr>华文仿宋</vt:lpstr>
      <vt:lpstr>宋体</vt:lpstr>
      <vt:lpstr>Arial</vt:lpstr>
      <vt:lpstr>Arial Narrow</vt:lpstr>
      <vt:lpstr>Calibri</vt:lpstr>
      <vt:lpstr>Courier New</vt:lpstr>
      <vt:lpstr>Tahoma</vt:lpstr>
      <vt:lpstr>Times New Roman</vt:lpstr>
      <vt:lpstr>Tw Cen MT</vt:lpstr>
      <vt:lpstr>Wingdings</vt:lpstr>
      <vt:lpstr>Wingdings 2</vt:lpstr>
      <vt:lpstr>Median</vt:lpstr>
      <vt:lpstr>Introduction to Algorithm</vt:lpstr>
      <vt:lpstr>Sorting Definitions</vt:lpstr>
      <vt:lpstr>Sorting Classification</vt:lpstr>
      <vt:lpstr>1. Comparison Based Sorting Algorithms</vt:lpstr>
      <vt:lpstr>PowerPoint Presentation</vt:lpstr>
      <vt:lpstr>1.1 Insertion Sort 直接插入排序</vt:lpstr>
      <vt:lpstr>1.1 Insertion Sort 直接插入排序</vt:lpstr>
      <vt:lpstr>1.1 Insertion Sort 直接插入排序</vt:lpstr>
      <vt:lpstr>1.1 Insertion Sort 直接插入排序</vt:lpstr>
      <vt:lpstr>Insertion Sort - Analysis</vt:lpstr>
      <vt:lpstr>Insertion Sort - Analysis</vt:lpstr>
      <vt:lpstr>1.2 Shell Sort 希尔排序</vt:lpstr>
      <vt:lpstr>1.2 Shell Sort 希尔排序</vt:lpstr>
      <vt:lpstr>1.2 Shell Sort 希尔排序</vt:lpstr>
      <vt:lpstr>1.2 Shell Sort 希尔排序</vt:lpstr>
      <vt:lpstr>1.2 Shell Sort Analysis</vt:lpstr>
      <vt:lpstr>1.3 Bubble Sort 冒泡排序</vt:lpstr>
      <vt:lpstr>1.3 Bubble Sort 冒泡排序</vt:lpstr>
      <vt:lpstr>1.3 Bubble Sort 冒泡排序</vt:lpstr>
      <vt:lpstr>1.3 Bubble Sort 冒泡排序</vt:lpstr>
      <vt:lpstr>1.3 Bubble Sort Analysis</vt:lpstr>
      <vt:lpstr>1.3 Bubble Sort 算法改进</vt:lpstr>
      <vt:lpstr>1.4 Quick Sort 快速排序</vt:lpstr>
      <vt:lpstr>1.4 Quick Sort 快速排序</vt:lpstr>
      <vt:lpstr>1.4 Quick Sort 快速排序</vt:lpstr>
      <vt:lpstr>Quicksort Example</vt:lpstr>
      <vt:lpstr>1.4 Quick Sort 快速排序</vt:lpstr>
      <vt:lpstr>1.4 Quick Sort 快速排序</vt:lpstr>
      <vt:lpstr>1.4 Quick Sort Analysis</vt:lpstr>
      <vt:lpstr>1.5 Selection Sort 选择排序</vt:lpstr>
      <vt:lpstr>1.5 Selection Sort 选择排序</vt:lpstr>
      <vt:lpstr>PowerPoint Presentation</vt:lpstr>
      <vt:lpstr>PowerPoint Presentation</vt:lpstr>
      <vt:lpstr>1.6 Heap Sort 堆排序</vt:lpstr>
      <vt:lpstr>1.6 Heap Sort 堆排序</vt:lpstr>
      <vt:lpstr>1.6 Heap Sort 堆排序</vt:lpstr>
      <vt:lpstr>1.6 Heap Sort 堆排序</vt:lpstr>
      <vt:lpstr>1.6 Heap Sort 堆排序</vt:lpstr>
      <vt:lpstr>1.6 Heap Sort 堆排序</vt:lpstr>
      <vt:lpstr>PowerPoint Presentation</vt:lpstr>
      <vt:lpstr>1.7 Mege Sort 归并排序</vt:lpstr>
      <vt:lpstr>“Divide and Conquer”</vt:lpstr>
      <vt:lpstr>PowerPoint Presentation</vt:lpstr>
      <vt:lpstr>Mergesort Example</vt:lpstr>
      <vt:lpstr>PowerPoint Presentation</vt:lpstr>
      <vt:lpstr>PowerPoint Presentation</vt:lpstr>
      <vt:lpstr>PowerPoint Presentation</vt:lpstr>
      <vt:lpstr>PowerPoint Presentation</vt:lpstr>
      <vt:lpstr>2.1 Radix Sort 基数排序</vt:lpstr>
      <vt:lpstr>2.2 Counting Sort 计数排序</vt:lpstr>
      <vt:lpstr>2.2 Counting Sort 计数排序</vt:lpstr>
      <vt:lpstr>2.2 Counting Sort 计数排序</vt:lpstr>
      <vt:lpstr>2.3 Bucket Sort 桶排序</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Jinlin CHEN</cp:lastModifiedBy>
  <cp:revision>593</cp:revision>
  <dcterms:created xsi:type="dcterms:W3CDTF">2013-09-08T20:10:00Z</dcterms:created>
  <dcterms:modified xsi:type="dcterms:W3CDTF">2017-11-07T11:04:23Z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