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8" r:id="rId4"/>
    <p:sldId id="285" r:id="rId6"/>
    <p:sldId id="280" r:id="rId7"/>
    <p:sldId id="281" r:id="rId8"/>
    <p:sldId id="279" r:id="rId9"/>
    <p:sldId id="283" r:id="rId10"/>
    <p:sldId id="284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08" autoAdjust="0"/>
  </p:normalViewPr>
  <p:slideViewPr>
    <p:cSldViewPr snapToGrid="0" snapToObjects="1">
      <p:cViewPr varScale="1">
        <p:scale>
          <a:sx n="77" d="100"/>
          <a:sy n="77" d="100"/>
        </p:scale>
        <p:origin x="1392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US" sz="1300" dirty="0">
                <a:latin typeface="Arial" panose="020B0604020202020204" pitchFamily="34" charset="0"/>
              </a:rPr>
            </a:fld>
            <a:endParaRPr lang="en-US" sz="1300" dirty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wrap="square" lIns="96661" tIns="48331" rIns="96661" bIns="48331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7970" name="幻灯片图像占位符 46796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7971" name="文本占位符 467970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300" dirty="0"/>
            </a:fld>
            <a:endParaRPr lang="en-US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285" y="5050155"/>
            <a:ext cx="8463915" cy="817245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Algorithm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and conquer(</a:t>
            </a:r>
            <a:r>
              <a:rPr lang="zh-CN" altLang="en-US" dirty="0"/>
              <a:t>分治法</a:t>
            </a:r>
            <a:r>
              <a:rPr lang="en-US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>
            <a:normAutofit fontScale="67500" lnSpcReduction="10000"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sz="1400" dirty="0">
                <a:latin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Divide and Conquer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/>
          </p:cNvSpPr>
          <p:nvPr/>
        </p:nvSpPr>
        <p:spPr>
          <a:xfrm>
            <a:off x="612775" y="1515745"/>
            <a:ext cx="7997825" cy="44278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Step 1</a:t>
            </a:r>
            <a:r>
              <a:rPr lang="en-US" altLang="zh-TW" sz="2400" dirty="0"/>
              <a:t>: If the problem size is small, solve this problem directly; otherwise, </a:t>
            </a:r>
            <a:r>
              <a:rPr lang="en-US" altLang="zh-TW" sz="2400" u="sng" dirty="0">
                <a:solidFill>
                  <a:schemeClr val="hlink"/>
                </a:solidFill>
              </a:rPr>
              <a:t>split</a:t>
            </a:r>
            <a:r>
              <a:rPr lang="en-US" altLang="zh-TW" sz="2400" dirty="0"/>
              <a:t> the original problem into 2 sub-problems  with equal sizes.</a:t>
            </a:r>
            <a:endParaRPr lang="en-US" altLang="zh-TW" sz="2400" dirty="0"/>
          </a:p>
          <a:p>
            <a:pPr eaLnBrk="1" hangingPunct="1">
              <a:buNone/>
            </a:pPr>
            <a:endParaRPr lang="en-US" altLang="zh-TW" sz="2000" u="sng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Step 2</a:t>
            </a:r>
            <a:r>
              <a:rPr lang="en-US" altLang="zh-TW" sz="2400" dirty="0"/>
              <a:t>: </a:t>
            </a:r>
            <a:r>
              <a:rPr lang="en-US" altLang="zh-TW" sz="2400" u="sng" dirty="0">
                <a:solidFill>
                  <a:schemeClr val="hlink"/>
                </a:solidFill>
              </a:rPr>
              <a:t>Recursively</a:t>
            </a:r>
            <a:r>
              <a:rPr lang="en-US" altLang="zh-TW" sz="2400" dirty="0"/>
              <a:t> solve these 2 sub-problems by applying this algorithm.</a:t>
            </a:r>
            <a:endParaRPr lang="en-US" altLang="zh-TW" sz="2400" dirty="0"/>
          </a:p>
          <a:p>
            <a:pPr eaLnBrk="1" hangingPunct="1">
              <a:buNone/>
            </a:pPr>
            <a:endParaRPr lang="en-US" altLang="zh-TW" sz="2000" u="sng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Step 3</a:t>
            </a:r>
            <a:r>
              <a:rPr lang="en-US" altLang="zh-TW" sz="2400" dirty="0"/>
              <a:t>: </a:t>
            </a:r>
            <a:r>
              <a:rPr lang="en-US" altLang="zh-TW" sz="2400" u="sng" dirty="0">
                <a:solidFill>
                  <a:schemeClr val="hlink"/>
                </a:solidFill>
              </a:rPr>
              <a:t>Merge</a:t>
            </a:r>
            <a:r>
              <a:rPr lang="en-US" altLang="zh-TW" sz="2400" dirty="0"/>
              <a:t> the solutions of the 2 sub-           problems into a solution of the original           problem.</a:t>
            </a:r>
            <a:endParaRPr lang="en-US" altLang="zh-TW" sz="2400" dirty="0"/>
          </a:p>
          <a:p>
            <a:pPr eaLnBrk="1" hangingPunct="1"/>
            <a:endParaRPr lang="en-US" altLang="zh-TW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2258" name="标题 352257"/>
          <p:cNvSpPr>
            <a:spLocks noGrp="1"/>
          </p:cNvSpPr>
          <p:nvPr>
            <p:ph type="title"/>
          </p:nvPr>
        </p:nvSpPr>
        <p:spPr/>
        <p:txBody>
          <a:bodyPr lIns="84138" tIns="41275" rIns="84138" bIns="41275">
            <a:noAutofit/>
          </a:bodyPr>
          <a:p>
            <a:r>
              <a:rPr lang="en-US" altLang="zh-CN" sz="3600" err="1"/>
              <a:t>Divde_Conquer</a:t>
            </a:r>
            <a:r>
              <a:rPr lang="en-US" altLang="zh-CN" sz="3600"/>
              <a:t> recurrence relation</a:t>
            </a:r>
            <a:endParaRPr lang="en-US" altLang="zh-CN" sz="3600"/>
          </a:p>
        </p:txBody>
      </p:sp>
      <p:sp>
        <p:nvSpPr>
          <p:cNvPr id="352259" name="文本占位符 352258"/>
          <p:cNvSpPr>
            <a:spLocks noGrp="1"/>
          </p:cNvSpPr>
          <p:nvPr>
            <p:ph type="body" idx="1"/>
          </p:nvPr>
        </p:nvSpPr>
        <p:spPr/>
        <p:txBody>
          <a:bodyPr lIns="84138" tIns="41275" rIns="84138" bIns="41275"/>
          <a:p>
            <a:r>
              <a:rPr lang="en-US" altLang="zh-CN" err="1"/>
              <a:t>The computing time of Divde_Conquer</a:t>
            </a:r>
            <a:r>
              <a:rPr lang="en-US" altLang="zh-CN"/>
              <a:t> is</a:t>
            </a:r>
            <a:endParaRPr lang="en-US" altLang="zh-CN"/>
          </a:p>
          <a:p>
            <a:pPr lvl="1">
              <a:buNone/>
            </a:pPr>
            <a:r>
              <a:rPr lang="en-US" altLang="zh-CN">
                <a:sym typeface="Symbol" panose="05050102010706020507" pitchFamily="84" charset="2"/>
              </a:rPr>
              <a:t>	</a:t>
            </a:r>
            <a:endParaRPr lang="en-US" altLang="zh-CN">
              <a:sym typeface="Symbol" panose="05050102010706020507" pitchFamily="84" charset="2"/>
            </a:endParaRPr>
          </a:p>
          <a:p>
            <a:pPr lvl="1">
              <a:buNone/>
            </a:pPr>
            <a:endParaRPr lang="en-US" altLang="zh-CN">
              <a:sym typeface="Symbol" panose="05050102010706020507" pitchFamily="84" charset="2"/>
            </a:endParaRPr>
          </a:p>
          <a:p>
            <a:pPr lvl="1"/>
            <a:endParaRPr lang="en-US" altLang="zh-CN"/>
          </a:p>
          <a:p>
            <a:pPr lvl="1"/>
            <a:endParaRPr lang="en-US" altLang="zh-CN">
              <a:latin typeface="Times New Roman" panose="02020603050405020304" pitchFamily="1" charset="0"/>
              <a:cs typeface="Times New Roman" panose="02020603050405020304" pitchFamily="1" charset="0"/>
            </a:endParaRPr>
          </a:p>
          <a:p>
            <a:pPr lvl="1"/>
            <a:r>
              <a:rPr lang="en-US" altLang="zh-CN" err="1">
                <a:latin typeface="Times New Roman" panose="02020603050405020304" pitchFamily="1" charset="0"/>
                <a:cs typeface="Times New Roman" panose="02020603050405020304" pitchFamily="1" charset="0"/>
              </a:rPr>
              <a:t>T</a:t>
            </a:r>
            <a:r>
              <a:rPr lang="en-US" altLang="zh-CN" err="1"/>
              <a:t>(</a:t>
            </a:r>
            <a:r>
              <a:rPr lang="en-US" altLang="zh-CN" err="1">
                <a:latin typeface="Times New Roman" panose="02020603050405020304" pitchFamily="1" charset="0"/>
                <a:cs typeface="Times New Roman" panose="02020603050405020304" pitchFamily="1" charset="0"/>
              </a:rPr>
              <a:t>n</a:t>
            </a:r>
            <a:r>
              <a:rPr lang="en-US" altLang="zh-CN" err="1"/>
              <a:t>) is the time for Divde_Conquer</a:t>
            </a:r>
            <a:r>
              <a:rPr lang="en-US" altLang="zh-CN"/>
              <a:t> on any input size </a:t>
            </a:r>
            <a:r>
              <a:rPr lang="en-US" altLang="zh-CN">
                <a:latin typeface="Times New Roman" panose="02020603050405020304" pitchFamily="1" charset="0"/>
                <a:cs typeface="Times New Roman" panose="02020603050405020304" pitchFamily="1" charset="0"/>
              </a:rPr>
              <a:t>n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 err="1">
                <a:latin typeface="Times New Roman" panose="02020603050405020304" pitchFamily="1" charset="0"/>
                <a:cs typeface="Times New Roman" panose="02020603050405020304" pitchFamily="1" charset="0"/>
              </a:rPr>
              <a:t>g</a:t>
            </a:r>
            <a:r>
              <a:rPr lang="en-US" altLang="zh-CN" err="1"/>
              <a:t>(</a:t>
            </a:r>
            <a:r>
              <a:rPr lang="en-US" altLang="zh-CN" err="1">
                <a:latin typeface="Times New Roman" panose="02020603050405020304" pitchFamily="1" charset="0"/>
                <a:cs typeface="Times New Roman" panose="02020603050405020304" pitchFamily="1" charset="0"/>
              </a:rPr>
              <a:t>n</a:t>
            </a:r>
            <a:r>
              <a:rPr lang="en-US" altLang="zh-CN"/>
              <a:t>) is the time to compute the answer directly (for small inputs)</a:t>
            </a:r>
            <a:endParaRPr lang="en-US" altLang="zh-CN"/>
          </a:p>
          <a:p>
            <a:pPr lvl="1"/>
            <a:r>
              <a:rPr lang="en-US" altLang="zh-CN" err="1">
                <a:latin typeface="Times New Roman" panose="02020603050405020304" pitchFamily="1" charset="0"/>
                <a:cs typeface="Times New Roman" panose="02020603050405020304" pitchFamily="1" charset="0"/>
              </a:rPr>
              <a:t>f</a:t>
            </a:r>
            <a:r>
              <a:rPr lang="en-US" altLang="zh-CN" err="1"/>
              <a:t>(</a:t>
            </a:r>
            <a:r>
              <a:rPr lang="en-US" altLang="zh-CN" err="1">
                <a:latin typeface="Times New Roman" panose="02020603050405020304" pitchFamily="1" charset="0"/>
                <a:cs typeface="Times New Roman" panose="02020603050405020304" pitchFamily="1" charset="0"/>
              </a:rPr>
              <a:t>n</a:t>
            </a:r>
            <a:r>
              <a:rPr lang="en-US" altLang="zh-CN"/>
              <a:t>) is the time for dividing </a:t>
            </a:r>
            <a:r>
              <a:rPr lang="en-US" altLang="zh-CN">
                <a:latin typeface="Times New Roman" panose="02020603050405020304" pitchFamily="1" charset="0"/>
                <a:cs typeface="Times New Roman" panose="02020603050405020304" pitchFamily="1" charset="0"/>
              </a:rPr>
              <a:t>P</a:t>
            </a:r>
            <a:r>
              <a:rPr lang="en-US" altLang="zh-CN"/>
              <a:t> and combining the solutions. </a:t>
            </a:r>
            <a:endParaRPr lang="en-US" altLang="zh-CN"/>
          </a:p>
        </p:txBody>
      </p:sp>
      <p:grpSp>
        <p:nvGrpSpPr>
          <p:cNvPr id="352262" name="组合 352261"/>
          <p:cNvGrpSpPr/>
          <p:nvPr/>
        </p:nvGrpSpPr>
        <p:grpSpPr>
          <a:xfrm>
            <a:off x="533400" y="2370138"/>
            <a:ext cx="8382000" cy="1165225"/>
            <a:chOff x="336" y="1493"/>
            <a:chExt cx="5280" cy="734"/>
          </a:xfrm>
        </p:grpSpPr>
        <p:graphicFrame>
          <p:nvGraphicFramePr>
            <p:cNvPr id="352260" name="对象 352259"/>
            <p:cNvGraphicFramePr/>
            <p:nvPr/>
          </p:nvGraphicFramePr>
          <p:xfrm>
            <a:off x="336" y="1532"/>
            <a:ext cx="4512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500630" imgH="482600" progId="Equation.3">
                    <p:embed/>
                  </p:oleObj>
                </mc:Choice>
                <mc:Fallback>
                  <p:oleObj name="" r:id="rId1" imgW="2500630" imgH="482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6" y="1532"/>
                          <a:ext cx="4512" cy="6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2261" name="文本框 352260"/>
            <p:cNvSpPr txBox="1"/>
            <p:nvPr/>
          </p:nvSpPr>
          <p:spPr>
            <a:xfrm>
              <a:off x="4752" y="1493"/>
              <a:ext cx="864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" charset="0"/>
                  <a:cs typeface="Times New Roman" panose="02020603050405020304" pitchFamily="1" charset="0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" charset="0"/>
                  <a:cs typeface="Times New Roman" panose="02020603050405020304" pitchFamily="1" charset="0"/>
                </a:rPr>
                <a:t> small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" charset="0"/>
                <a:cs typeface="Times New Roman" panose="02020603050405020304" pitchFamily="1" charset="0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bg1"/>
                </a:buClr>
              </a:pPr>
              <a:endParaRPr lang="en-US" altLang="zh-CN" sz="900">
                <a:solidFill>
                  <a:schemeClr val="tx1"/>
                </a:solidFill>
                <a:latin typeface="Times New Roman" panose="02020603050405020304" pitchFamily="1" charset="0"/>
                <a:cs typeface="Times New Roman" panose="02020603050405020304" pitchFamily="1" charset="0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" charset="0"/>
                  <a:cs typeface="Times New Roman" panose="02020603050405020304" pitchFamily="1" charset="0"/>
                </a:rPr>
                <a:t>otherwise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" charset="0"/>
                <a:ea typeface="Times New Roman" panose="02020603050405020304" pitchFamily="1" charset="0"/>
              </a:endParaRPr>
            </a:p>
          </p:txBody>
        </p:sp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defTabSz="762000" eaLnBrk="0" hangingPunct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Divide and Conquer</a:t>
            </a:r>
            <a:endParaRPr lang="en-US" altLang="zh-CN"/>
          </a:p>
        </p:txBody>
      </p:sp>
      <p:sp>
        <p:nvSpPr>
          <p:cNvPr id="281606" name="椭圆 281605"/>
          <p:cNvSpPr/>
          <p:nvPr/>
        </p:nvSpPr>
        <p:spPr>
          <a:xfrm>
            <a:off x="5234940" y="275082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800" b="1">
                <a:solidFill>
                  <a:schemeClr val="bg2"/>
                </a:solidFill>
              </a:rPr>
              <a:t>subproblem 2 </a:t>
            </a:r>
            <a:endParaRPr lang="en-US" altLang="zh-CN" sz="1800" b="1">
              <a:solidFill>
                <a:schemeClr val="bg2"/>
              </a:solidFill>
            </a:endParaRPr>
          </a:p>
          <a:p>
            <a:r>
              <a:rPr lang="en-US" altLang="zh-CN" sz="1800" b="1">
                <a:solidFill>
                  <a:schemeClr val="bg2"/>
                </a:solidFill>
              </a:rPr>
              <a:t>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r>
              <a:rPr lang="en-US" altLang="zh-CN" sz="1800" b="1">
                <a:solidFill>
                  <a:schemeClr val="bg2"/>
                </a:solidFill>
              </a:rPr>
              <a:t>/2</a:t>
            </a:r>
            <a:endParaRPr lang="en-US" altLang="zh-CN" sz="1800" b="1">
              <a:solidFill>
                <a:schemeClr val="bg2"/>
              </a:solidFill>
            </a:endParaRPr>
          </a:p>
        </p:txBody>
      </p:sp>
      <p:sp>
        <p:nvSpPr>
          <p:cNvPr id="281607" name="椭圆 281606"/>
          <p:cNvSpPr/>
          <p:nvPr/>
        </p:nvSpPr>
        <p:spPr>
          <a:xfrm>
            <a:off x="891540" y="275082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800" b="1">
                <a:solidFill>
                  <a:schemeClr val="bg2"/>
                </a:solidFill>
              </a:rPr>
              <a:t>subproblem 1 </a:t>
            </a:r>
            <a:endParaRPr lang="en-US" altLang="zh-CN" sz="1800" b="1">
              <a:solidFill>
                <a:schemeClr val="bg2"/>
              </a:solidFill>
            </a:endParaRPr>
          </a:p>
          <a:p>
            <a:r>
              <a:rPr lang="en-US" altLang="zh-CN" sz="1800" b="1">
                <a:solidFill>
                  <a:schemeClr val="bg2"/>
                </a:solidFill>
              </a:rPr>
              <a:t>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r>
              <a:rPr lang="en-US" altLang="zh-CN" sz="1800" b="1">
                <a:solidFill>
                  <a:schemeClr val="bg2"/>
                </a:solidFill>
              </a:rPr>
              <a:t>/2</a:t>
            </a:r>
            <a:endParaRPr lang="en-US" altLang="zh-CN" sz="1800" b="1">
              <a:solidFill>
                <a:schemeClr val="bg2"/>
              </a:solidFill>
            </a:endParaRPr>
          </a:p>
        </p:txBody>
      </p:sp>
      <p:sp>
        <p:nvSpPr>
          <p:cNvPr id="281608" name="矩形 281607"/>
          <p:cNvSpPr/>
          <p:nvPr/>
        </p:nvSpPr>
        <p:spPr>
          <a:xfrm>
            <a:off x="891540" y="404622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600" b="1">
                <a:solidFill>
                  <a:schemeClr val="bg2"/>
                </a:solidFill>
              </a:rPr>
              <a:t>a solution to </a:t>
            </a:r>
            <a:endParaRPr lang="en-US" altLang="zh-CN" sz="1600" b="1">
              <a:solidFill>
                <a:schemeClr val="bg2"/>
              </a:solidFill>
            </a:endParaRPr>
          </a:p>
          <a:p>
            <a:r>
              <a:rPr lang="en-US" altLang="zh-CN" sz="1600" b="1">
                <a:solidFill>
                  <a:schemeClr val="bg2"/>
                </a:solidFill>
              </a:rPr>
              <a:t>subproblem 1</a:t>
            </a:r>
            <a:endParaRPr lang="en-US" altLang="zh-CN"/>
          </a:p>
        </p:txBody>
      </p:sp>
      <p:sp>
        <p:nvSpPr>
          <p:cNvPr id="281609" name="矩形 281608"/>
          <p:cNvSpPr/>
          <p:nvPr/>
        </p:nvSpPr>
        <p:spPr>
          <a:xfrm>
            <a:off x="3101340" y="579882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600" b="1">
                <a:solidFill>
                  <a:schemeClr val="bg2"/>
                </a:solidFill>
              </a:rPr>
              <a:t>a solution to</a:t>
            </a:r>
            <a:endParaRPr lang="en-US" altLang="zh-CN" sz="1600" b="1">
              <a:solidFill>
                <a:schemeClr val="bg2"/>
              </a:solidFill>
            </a:endParaRPr>
          </a:p>
          <a:p>
            <a:r>
              <a:rPr lang="en-US" altLang="zh-CN" sz="1600" b="1">
                <a:solidFill>
                  <a:schemeClr val="bg2"/>
                </a:solidFill>
              </a:rPr>
              <a:t>the original problem</a:t>
            </a:r>
            <a:endParaRPr lang="en-US" altLang="zh-CN"/>
          </a:p>
        </p:txBody>
      </p:sp>
      <p:sp>
        <p:nvSpPr>
          <p:cNvPr id="281610" name="矩形 281609"/>
          <p:cNvSpPr/>
          <p:nvPr/>
        </p:nvSpPr>
        <p:spPr>
          <a:xfrm>
            <a:off x="5234940" y="404622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600" b="1">
                <a:solidFill>
                  <a:schemeClr val="bg2"/>
                </a:solidFill>
              </a:rPr>
              <a:t>a solution to </a:t>
            </a:r>
            <a:endParaRPr lang="en-US" altLang="zh-CN" sz="1600" b="1">
              <a:solidFill>
                <a:schemeClr val="bg2"/>
              </a:solidFill>
            </a:endParaRPr>
          </a:p>
          <a:p>
            <a:r>
              <a:rPr lang="en-US" altLang="zh-CN" sz="1600" b="1">
                <a:solidFill>
                  <a:schemeClr val="bg2"/>
                </a:solidFill>
              </a:rPr>
              <a:t>subproblem 2</a:t>
            </a:r>
            <a:endParaRPr lang="en-US" altLang="zh-CN"/>
          </a:p>
        </p:txBody>
      </p:sp>
      <p:sp>
        <p:nvSpPr>
          <p:cNvPr id="281611" name="直接连接符 281610"/>
          <p:cNvSpPr/>
          <p:nvPr/>
        </p:nvSpPr>
        <p:spPr>
          <a:xfrm flipH="1">
            <a:off x="2339340" y="2446020"/>
            <a:ext cx="1447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2" name="直接连接符 281611"/>
          <p:cNvSpPr/>
          <p:nvPr/>
        </p:nvSpPr>
        <p:spPr>
          <a:xfrm>
            <a:off x="4625340" y="2446020"/>
            <a:ext cx="1524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04" name="椭圆 281603"/>
          <p:cNvSpPr/>
          <p:nvPr/>
        </p:nvSpPr>
        <p:spPr>
          <a:xfrm>
            <a:off x="2854960" y="1529715"/>
            <a:ext cx="3024505" cy="9785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 sz="1800" b="1">
                <a:solidFill>
                  <a:schemeClr val="bg2"/>
                </a:solidFill>
              </a:rPr>
              <a:t>A problem of size </a:t>
            </a:r>
            <a:r>
              <a:rPr lang="en-US" altLang="zh-CN" sz="1800" b="1" i="1">
                <a:solidFill>
                  <a:schemeClr val="bg2"/>
                </a:solidFill>
              </a:rPr>
              <a:t>n</a:t>
            </a:r>
            <a:endParaRPr lang="en-US" altLang="zh-CN" sz="1800" b="1">
              <a:solidFill>
                <a:schemeClr val="bg2"/>
              </a:solidFill>
            </a:endParaRPr>
          </a:p>
        </p:txBody>
      </p:sp>
      <p:sp>
        <p:nvSpPr>
          <p:cNvPr id="281613" name="直接连接符 281612"/>
          <p:cNvSpPr/>
          <p:nvPr/>
        </p:nvSpPr>
        <p:spPr>
          <a:xfrm>
            <a:off x="1958340" y="358902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4" name="直接连接符 281613"/>
          <p:cNvSpPr/>
          <p:nvPr/>
        </p:nvSpPr>
        <p:spPr>
          <a:xfrm>
            <a:off x="6377940" y="358902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5" name="直接连接符 281614"/>
          <p:cNvSpPr/>
          <p:nvPr/>
        </p:nvSpPr>
        <p:spPr>
          <a:xfrm>
            <a:off x="1958340" y="473202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6" name="直接连接符 281615"/>
          <p:cNvSpPr/>
          <p:nvPr/>
        </p:nvSpPr>
        <p:spPr>
          <a:xfrm>
            <a:off x="6377940" y="473202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7" name="直接连接符 281616"/>
          <p:cNvSpPr/>
          <p:nvPr/>
        </p:nvSpPr>
        <p:spPr>
          <a:xfrm>
            <a:off x="1958340" y="5265420"/>
            <a:ext cx="4419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618" name="直接连接符 281617"/>
          <p:cNvSpPr/>
          <p:nvPr/>
        </p:nvSpPr>
        <p:spPr>
          <a:xfrm>
            <a:off x="4244340" y="526542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81619" name="文本框 281618"/>
          <p:cNvSpPr txBox="1"/>
          <p:nvPr/>
        </p:nvSpPr>
        <p:spPr>
          <a:xfrm>
            <a:off x="3709035" y="2141220"/>
            <a:ext cx="144780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9933"/>
                </a:solidFill>
              </a:rPr>
              <a:t>(instance)</a:t>
            </a:r>
            <a:endParaRPr lang="en-US" altLang="zh-CN" sz="1800" b="1">
              <a:solidFill>
                <a:srgbClr val="FF9933"/>
              </a:solidFill>
            </a:endParaRPr>
          </a:p>
        </p:txBody>
      </p:sp>
      <p:sp>
        <p:nvSpPr>
          <p:cNvPr id="281620" name="文本框 281619"/>
          <p:cNvSpPr txBox="1"/>
          <p:nvPr/>
        </p:nvSpPr>
        <p:spPr>
          <a:xfrm>
            <a:off x="5996940" y="5814695"/>
            <a:ext cx="27432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6600"/>
                </a:solidFill>
              </a:rPr>
              <a:t>It general leads to a recursive algorithm!</a:t>
            </a:r>
            <a:endParaRPr lang="en-US" altLang="zh-CN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/>
          </a:bodyPr>
          <a:p>
            <a:pPr marL="457200" indent="-457200"/>
            <a:r>
              <a:rPr lang="en-US" altLang="zh-CN" err="1">
                <a:sym typeface="+mn-ea"/>
              </a:rPr>
              <a:t>Sorting: mergesort and quicksort</a:t>
            </a:r>
            <a:endParaRPr lang="en-US" altLang="zh-CN"/>
          </a:p>
          <a:p>
            <a:pPr marL="457200" indent="-457200"/>
            <a:endParaRPr lang="en-US" altLang="zh-CN"/>
          </a:p>
          <a:p>
            <a:pPr marL="457200" indent="-457200"/>
            <a:r>
              <a:rPr lang="en-US" altLang="zh-CN">
                <a:sym typeface="+mn-ea"/>
              </a:rPr>
              <a:t>Binary tree traversals</a:t>
            </a:r>
            <a:endParaRPr lang="en-US" altLang="zh-CN"/>
          </a:p>
          <a:p>
            <a:pPr marL="457200" indent="-457200"/>
            <a:endParaRPr lang="en-US" altLang="zh-CN"/>
          </a:p>
          <a:p>
            <a:pPr marL="457200" indent="-457200"/>
            <a:r>
              <a:rPr lang="en-US" altLang="zh-CN">
                <a:sym typeface="+mn-ea"/>
              </a:rPr>
              <a:t>Binary search (?)</a:t>
            </a:r>
            <a:endParaRPr lang="en-US" altLang="zh-CN"/>
          </a:p>
          <a:p>
            <a:pPr marL="457200" indent="-457200"/>
            <a:endParaRPr lang="en-US" altLang="zh-CN"/>
          </a:p>
          <a:p>
            <a:pPr marL="457200" indent="-457200"/>
            <a:r>
              <a:rPr lang="en-US" altLang="zh-CN">
                <a:sym typeface="+mn-ea"/>
              </a:rPr>
              <a:t>Multiplication of large integers</a:t>
            </a:r>
            <a:endParaRPr lang="en-US" altLang="zh-CN"/>
          </a:p>
          <a:p>
            <a:pPr marL="457200" indent="-457200"/>
            <a:endParaRPr lang="en-US" altLang="zh-CN"/>
          </a:p>
          <a:p>
            <a:pPr marL="457200" indent="-457200"/>
            <a:r>
              <a:rPr lang="en-US" altLang="zh-CN">
                <a:sym typeface="+mn-ea"/>
              </a:rPr>
              <a:t>Matrix multiplication: Strassen’s algorithm</a:t>
            </a:r>
            <a:endParaRPr lang="en-US" altLang="zh-CN"/>
          </a:p>
          <a:p>
            <a:pPr marL="457200" indent="-457200"/>
            <a:endParaRPr lang="en-US" altLang="zh-CN"/>
          </a:p>
          <a:p>
            <a:pPr marL="457200" indent="-457200"/>
            <a:r>
              <a:rPr lang="en-US" altLang="zh-CN">
                <a:sym typeface="+mn-ea"/>
              </a:rPr>
              <a:t>Closest-pair and convex-hull algorithms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68290" name="标题 268289"/>
          <p:cNvSpPr>
            <a:spLocks noGrp="1"/>
          </p:cNvSpPr>
          <p:nvPr/>
        </p:nvSpPr>
        <p:spPr>
          <a:xfrm>
            <a:off x="560070" y="473710"/>
            <a:ext cx="758825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Divide-and-Conquer Examples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Example1: Merge Sort</a:t>
            </a:r>
            <a:endParaRPr lang="en-US" altLang="zh-CN" sz="3600"/>
          </a:p>
        </p:txBody>
      </p:sp>
      <p:pic>
        <p:nvPicPr>
          <p:cNvPr id="377860" name="内容占位符 377859" descr="Fig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43810" y="1402715"/>
            <a:ext cx="4056063" cy="5105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Example2: Quick Sort</a:t>
            </a:r>
            <a:endParaRPr lang="en-US" altLang="zh-CN" sz="3600"/>
          </a:p>
        </p:txBody>
      </p:sp>
      <p:sp>
        <p:nvSpPr>
          <p:cNvPr id="388099" name="文本占位符 388098"/>
          <p:cNvSpPr>
            <a:spLocks noGrp="1"/>
          </p:cNvSpPr>
          <p:nvPr>
            <p:ph type="body" idx="1"/>
          </p:nvPr>
        </p:nvSpPr>
        <p:spPr>
          <a:xfrm>
            <a:off x="460375" y="1323975"/>
            <a:ext cx="8305800" cy="5210175"/>
          </a:xfrm>
        </p:spPr>
        <p:txBody>
          <a:bodyPr>
            <a:normAutofit fontScale="70000"/>
          </a:bodyPr>
          <a:p>
            <a:r>
              <a:rPr lang="en-US" altLang="zh-CN"/>
              <a:t>Select a </a:t>
            </a:r>
            <a:r>
              <a:rPr lang="en-US" altLang="zh-CN" i="1"/>
              <a:t>pivot</a:t>
            </a:r>
            <a:r>
              <a:rPr lang="en-US" altLang="zh-CN"/>
              <a:t> (partitioning element) – here, the first element</a:t>
            </a:r>
            <a:endParaRPr lang="en-US" altLang="zh-CN"/>
          </a:p>
          <a:p>
            <a:r>
              <a:rPr lang="en-US" altLang="zh-CN"/>
              <a:t>Rearrange the list so that all the elements in the first </a:t>
            </a:r>
            <a:r>
              <a:rPr lang="en-US" altLang="zh-CN" i="1"/>
              <a:t>s </a:t>
            </a:r>
            <a:r>
              <a:rPr lang="en-US" altLang="zh-CN"/>
              <a:t>positions are smaller than or equal to the pivot and all the elements in the remaining </a:t>
            </a:r>
            <a:r>
              <a:rPr lang="en-US" altLang="zh-CN" i="1"/>
              <a:t>n-s </a:t>
            </a:r>
            <a:r>
              <a:rPr lang="en-US" altLang="zh-CN"/>
              <a:t>positions are larger than or equal to the pivot (see next slide for an algorithm)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r>
              <a:rPr lang="en-US" altLang="zh-CN"/>
              <a:t>Exchange the pivot with the last element in the first (i.e., </a:t>
            </a:r>
            <a:r>
              <a:rPr lang="en-US" altLang="zh-CN">
                <a:cs typeface="Times New Roman" panose="02020603050405020304" pitchFamily="1" charset="0"/>
                <a:sym typeface="Symbol" panose="05050102010706020507" pitchFamily="84" charset="2"/>
              </a:rPr>
              <a:t>)</a:t>
            </a:r>
            <a:r>
              <a:rPr lang="en-US" altLang="zh-CN">
                <a:cs typeface="Times New Roman" panose="02020603050405020304" pitchFamily="1" charset="0"/>
              </a:rPr>
              <a:t> subarray — the pivot is now in its final position</a:t>
            </a:r>
            <a:endParaRPr lang="en-US" altLang="zh-CN">
              <a:cs typeface="Times New Roman" panose="02020603050405020304" pitchFamily="1" charset="0"/>
            </a:endParaRPr>
          </a:p>
          <a:p>
            <a:r>
              <a:rPr lang="en-US" altLang="zh-CN">
                <a:cs typeface="Times New Roman" panose="02020603050405020304" pitchFamily="1" charset="0"/>
              </a:rPr>
              <a:t>Sort the two subarrays recursively</a:t>
            </a:r>
            <a:endParaRPr lang="en-US" altLang="zh-CN">
              <a:cs typeface="Times New Roman" panose="02020603050405020304" pitchFamily="1" charset="0"/>
            </a:endParaRPr>
          </a:p>
          <a:p>
            <a:endParaRPr lang="en-US" altLang="zh-CN"/>
          </a:p>
        </p:txBody>
      </p:sp>
      <p:grpSp>
        <p:nvGrpSpPr>
          <p:cNvPr id="388100" name="组合 388099"/>
          <p:cNvGrpSpPr/>
          <p:nvPr/>
        </p:nvGrpSpPr>
        <p:grpSpPr>
          <a:xfrm>
            <a:off x="1066800" y="3579495"/>
            <a:ext cx="7010400" cy="1441450"/>
            <a:chOff x="672" y="2928"/>
            <a:chExt cx="4416" cy="908"/>
          </a:xfrm>
        </p:grpSpPr>
        <p:grpSp>
          <p:nvGrpSpPr>
            <p:cNvPr id="388101" name="组合 388100"/>
            <p:cNvGrpSpPr/>
            <p:nvPr/>
          </p:nvGrpSpPr>
          <p:grpSpPr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388102" name="矩形 388101"/>
              <p:cNvSpPr/>
              <p:nvPr/>
            </p:nvSpPr>
            <p:spPr>
              <a:xfrm>
                <a:off x="672" y="3312"/>
                <a:ext cx="4416" cy="33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FF00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p/>
            </p:txBody>
          </p:sp>
          <p:sp>
            <p:nvSpPr>
              <p:cNvPr id="388103" name="直接连接符 388102"/>
              <p:cNvSpPr/>
              <p:nvPr/>
            </p:nvSpPr>
            <p:spPr>
              <a:xfrm>
                <a:off x="864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4" name="直接连接符 388103"/>
              <p:cNvSpPr/>
              <p:nvPr/>
            </p:nvSpPr>
            <p:spPr>
              <a:xfrm>
                <a:off x="2448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5" name="直接连接符 388104"/>
              <p:cNvSpPr/>
              <p:nvPr/>
            </p:nvSpPr>
            <p:spPr>
              <a:xfrm>
                <a:off x="2640" y="3312"/>
                <a:ext cx="0" cy="33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88106" name="文本框 388105"/>
              <p:cNvSpPr txBox="1"/>
              <p:nvPr/>
            </p:nvSpPr>
            <p:spPr>
              <a:xfrm>
                <a:off x="672" y="3312"/>
                <a:ext cx="14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bg2"/>
                    </a:solidFill>
                  </a:rPr>
                  <a:t>p</a:t>
                </a:r>
                <a:endParaRPr lang="en-US" altLang="zh-CN" i="1">
                  <a:solidFill>
                    <a:schemeClr val="bg2"/>
                  </a:solidFill>
                </a:endParaRPr>
              </a:p>
            </p:txBody>
          </p:sp>
          <p:sp>
            <p:nvSpPr>
              <p:cNvPr id="388107" name="左大括号 388106"/>
              <p:cNvSpPr/>
              <p:nvPr/>
            </p:nvSpPr>
            <p:spPr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8108" name="左大括号 388107"/>
              <p:cNvSpPr/>
              <p:nvPr/>
            </p:nvSpPr>
            <p:spPr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88109" name="文本框 388108"/>
            <p:cNvSpPr txBox="1"/>
            <p:nvPr/>
          </p:nvSpPr>
          <p:spPr>
            <a:xfrm>
              <a:off x="1411" y="3526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/>
                <a:t>A[</a:t>
              </a:r>
              <a:r>
                <a:rPr lang="en-US" altLang="zh-CN" i="1"/>
                <a:t>i</a:t>
              </a:r>
              <a:r>
                <a:rPr lang="en-US" altLang="zh-CN"/>
                <a:t>]</a:t>
              </a:r>
              <a:r>
                <a:rPr lang="en-US" altLang="zh-CN">
                  <a:cs typeface="Times New Roman" panose="02020603050405020304" pitchFamily="1" charset="0"/>
                  <a:sym typeface="Symbol" panose="05050102010706020507" pitchFamily="84" charset="2"/>
                </a:rPr>
                <a:t></a:t>
              </a:r>
              <a:r>
                <a:rPr lang="en-US" altLang="zh-CN" i="1">
                  <a:cs typeface="Times New Roman" panose="02020603050405020304" pitchFamily="1" charset="0"/>
                </a:rPr>
                <a:t>p</a:t>
              </a:r>
              <a:endParaRPr lang="en-US" altLang="zh-CN">
                <a:ea typeface="Times New Roman" panose="02020603050405020304" pitchFamily="1" charset="0"/>
              </a:endParaRPr>
            </a:p>
          </p:txBody>
        </p:sp>
        <p:sp>
          <p:nvSpPr>
            <p:cNvPr id="388110" name="文本框 388109"/>
            <p:cNvSpPr txBox="1"/>
            <p:nvPr/>
          </p:nvSpPr>
          <p:spPr>
            <a:xfrm>
              <a:off x="3551" y="3548"/>
              <a:ext cx="6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/>
                <a:t>A[</a:t>
              </a:r>
              <a:r>
                <a:rPr lang="en-US" altLang="zh-CN" i="1"/>
                <a:t>i</a:t>
              </a:r>
              <a:r>
                <a:rPr lang="en-US" altLang="zh-CN"/>
                <a:t>]</a:t>
              </a:r>
              <a:r>
                <a:rPr lang="en-US" altLang="zh-CN">
                  <a:cs typeface="Times New Roman" panose="02020603050405020304" pitchFamily="1" charset="0"/>
                  <a:sym typeface="Symbol" panose="05050102010706020507" pitchFamily="84" charset="2"/>
                </a:rPr>
                <a:t></a:t>
              </a:r>
              <a:r>
                <a:rPr lang="en-US" altLang="zh-CN" i="1">
                  <a:cs typeface="Times New Roman" panose="02020603050405020304" pitchFamily="1" charset="0"/>
                </a:rPr>
                <a:t>p</a:t>
              </a:r>
              <a:endParaRPr lang="en-US" altLang="zh-CN">
                <a:ea typeface="Times New Roman" panose="02020603050405020304" pitchFamily="1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Example2: Quick Sort</a:t>
            </a:r>
            <a:endParaRPr lang="en-US" altLang="zh-CN" sz="3600"/>
          </a:p>
        </p:txBody>
      </p:sp>
      <p:pic>
        <p:nvPicPr>
          <p:cNvPr id="292872" name="内容占位符 292871" descr="parti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157288"/>
            <a:ext cx="8686800" cy="493871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 sz="2800"/>
              <a:t>5   3   1   9   8   2   4   7</a:t>
            </a:r>
            <a:endParaRPr lang="en-US" altLang="zh-CN" sz="2800"/>
          </a:p>
          <a:p>
            <a:pPr>
              <a:buNone/>
            </a:pPr>
            <a:endParaRPr lang="en-US" altLang="zh-CN"/>
          </a:p>
        </p:txBody>
      </p:sp>
      <p:sp>
        <p:nvSpPr>
          <p:cNvPr id="274436" name="文本框 274435"/>
          <p:cNvSpPr txBox="1"/>
          <p:nvPr/>
        </p:nvSpPr>
        <p:spPr>
          <a:xfrm>
            <a:off x="2133600" y="2209800"/>
            <a:ext cx="3276600" cy="2647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/>
              <a:t>2  3  1  4  </a:t>
            </a:r>
            <a:r>
              <a:rPr lang="en-US" altLang="zh-CN">
                <a:solidFill>
                  <a:srgbClr val="FF9933"/>
                </a:solidFill>
              </a:rPr>
              <a:t>5</a:t>
            </a:r>
            <a:r>
              <a:rPr lang="en-US" altLang="zh-CN"/>
              <a:t>  8  9  7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/>
              <a:t>1  </a:t>
            </a:r>
            <a:r>
              <a:rPr lang="en-US" altLang="zh-CN">
                <a:solidFill>
                  <a:srgbClr val="FF9933"/>
                </a:solidFill>
              </a:rPr>
              <a:t>2</a:t>
            </a:r>
            <a:r>
              <a:rPr lang="en-US" altLang="zh-CN"/>
              <a:t>  3  4  </a:t>
            </a:r>
            <a:r>
              <a:rPr lang="en-US" altLang="zh-CN">
                <a:solidFill>
                  <a:schemeClr val="bg2"/>
                </a:solidFill>
              </a:rPr>
              <a:t>5</a:t>
            </a:r>
            <a:r>
              <a:rPr lang="en-US" altLang="zh-CN"/>
              <a:t>  7  </a:t>
            </a:r>
            <a:r>
              <a:rPr lang="en-US" altLang="zh-CN">
                <a:solidFill>
                  <a:srgbClr val="FF9933"/>
                </a:solidFill>
              </a:rPr>
              <a:t>8</a:t>
            </a:r>
            <a:r>
              <a:rPr lang="en-US" altLang="zh-CN"/>
              <a:t>  9</a:t>
            </a:r>
            <a:endParaRPr lang="en-US" altLang="zh-CN"/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9933"/>
                </a:solidFill>
              </a:rPr>
              <a:t>1</a:t>
            </a:r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 2</a:t>
            </a:r>
            <a:r>
              <a:rPr lang="en-US" altLang="zh-CN"/>
              <a:t>  </a:t>
            </a:r>
            <a:r>
              <a:rPr lang="en-US" altLang="zh-CN">
                <a:solidFill>
                  <a:srgbClr val="FF9933"/>
                </a:solidFill>
              </a:rPr>
              <a:t>3</a:t>
            </a:r>
            <a:r>
              <a:rPr lang="en-US" altLang="zh-CN"/>
              <a:t>  4 </a:t>
            </a:r>
            <a:r>
              <a:rPr lang="en-US" altLang="zh-CN">
                <a:solidFill>
                  <a:schemeClr val="bg2"/>
                </a:solidFill>
              </a:rPr>
              <a:t> 5</a:t>
            </a:r>
            <a:r>
              <a:rPr lang="en-US" altLang="zh-CN"/>
              <a:t>  </a:t>
            </a:r>
            <a:r>
              <a:rPr lang="en-US" altLang="zh-CN">
                <a:solidFill>
                  <a:srgbClr val="FF9933"/>
                </a:solidFill>
              </a:rPr>
              <a:t>7</a:t>
            </a:r>
            <a:r>
              <a:rPr lang="en-US" altLang="zh-CN"/>
              <a:t> </a:t>
            </a:r>
            <a:r>
              <a:rPr lang="en-US" altLang="zh-CN">
                <a:solidFill>
                  <a:schemeClr val="bg2"/>
                </a:solidFill>
              </a:rPr>
              <a:t> 8 </a:t>
            </a:r>
            <a:r>
              <a:rPr lang="en-US" altLang="zh-CN"/>
              <a:t> </a:t>
            </a:r>
            <a:r>
              <a:rPr lang="en-US" altLang="zh-CN">
                <a:solidFill>
                  <a:srgbClr val="FF9933"/>
                </a:solidFill>
              </a:rPr>
              <a:t>9</a:t>
            </a:r>
            <a:endParaRPr lang="en-US" altLang="zh-CN">
              <a:solidFill>
                <a:srgbClr val="FF9933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1  2  3</a:t>
            </a:r>
            <a:r>
              <a:rPr lang="en-US" altLang="zh-CN">
                <a:solidFill>
                  <a:srgbClr val="FF9933"/>
                </a:solidFill>
              </a:rPr>
              <a:t>  4  </a:t>
            </a:r>
            <a:r>
              <a:rPr lang="en-US" altLang="zh-CN">
                <a:solidFill>
                  <a:schemeClr val="bg2"/>
                </a:solidFill>
              </a:rPr>
              <a:t>5  7  8  9</a:t>
            </a:r>
            <a:endParaRPr lang="en-US" altLang="zh-CN">
              <a:solidFill>
                <a:schemeClr val="bg2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</a:rPr>
              <a:t>1  2  3  4  5  7  8  9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Example2: Quick Sort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0</TotalTime>
  <Words>1778</Words>
  <Application>WPS 演示</Application>
  <PresentationFormat>On-screen Show (4:3)</PresentationFormat>
  <Paragraphs>99</Paragraphs>
  <Slides>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Wingdings 2</vt:lpstr>
      <vt:lpstr>Times New Roman</vt:lpstr>
      <vt:lpstr>Tw Cen MT</vt:lpstr>
      <vt:lpstr>Segoe Print</vt:lpstr>
      <vt:lpstr>华文仿宋</vt:lpstr>
      <vt:lpstr>仿宋</vt:lpstr>
      <vt:lpstr>微软雅黑</vt:lpstr>
      <vt:lpstr>Arial Unicode MS</vt:lpstr>
      <vt:lpstr>Calibri</vt:lpstr>
      <vt:lpstr>Wingdings</vt:lpstr>
      <vt:lpstr>Symbol</vt:lpstr>
      <vt:lpstr>Monotype Sorts</vt:lpstr>
      <vt:lpstr>Tahoma</vt:lpstr>
      <vt:lpstr>細明體</vt:lpstr>
      <vt:lpstr>Courier New</vt:lpstr>
      <vt:lpstr>Webdings</vt:lpstr>
      <vt:lpstr>PMingLiU</vt:lpstr>
      <vt:lpstr>Arial Unicode MS</vt:lpstr>
      <vt:lpstr>PMingLiU</vt:lpstr>
      <vt:lpstr>PMingLiU</vt:lpstr>
      <vt:lpstr>PMingLiU</vt:lpstr>
      <vt:lpstr>PMingLiU</vt:lpstr>
      <vt:lpstr>MingLiU-ExtB</vt:lpstr>
      <vt:lpstr>Median</vt:lpstr>
      <vt:lpstr>Equation.3</vt:lpstr>
      <vt:lpstr>Introduction to Algorithm</vt:lpstr>
      <vt:lpstr>Sorting Definitions</vt:lpstr>
      <vt:lpstr>Divde_Conquer recurrence relation</vt:lpstr>
      <vt:lpstr>PowerPoint 演示文稿</vt:lpstr>
      <vt:lpstr>Divide-and-Conquer Examples</vt:lpstr>
      <vt:lpstr>PowerPoint 演示文稿</vt:lpstr>
      <vt:lpstr>Example1: Merge Sort</vt:lpstr>
      <vt:lpstr>Example2: Quick Sort</vt:lpstr>
      <vt:lpstr>Example2: Quick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ogs</cp:lastModifiedBy>
  <cp:revision>739</cp:revision>
  <dcterms:created xsi:type="dcterms:W3CDTF">2013-09-08T20:10:00Z</dcterms:created>
  <dcterms:modified xsi:type="dcterms:W3CDTF">2017-11-07T16:03:46Z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