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320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1" autoAdjust="0"/>
  </p:normalViewPr>
  <p:slideViewPr>
    <p:cSldViewPr snapToGrid="0" snapToObjects="1">
      <p:cViewPr varScale="1">
        <p:scale>
          <a:sx n="86" d="100"/>
          <a:sy n="86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40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幻灯片图像占位符 413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414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4723" name="文本占位符 4147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415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5747" name="文本占位符 415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幻灯片图像占位符 416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6771" name="文本占位符 416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幻灯片图像占位符 417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7795" name="文本占位符 417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幻灯片图像占位符 418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幻灯片图像占位符 419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幻灯片图像占位符 4208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幻灯片图像占位符 4218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幻灯片图像占位符 4229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2915" name="文本占位符 422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405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幻灯片图像占位符 4239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3939" name="文本占位符 423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幻灯片图像占位符 4249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4963" name="文本占位符 4249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幻灯片图像占位符 4259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幻灯片图像占位符 427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幻灯片图像占位符 428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429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9059" name="文本占位符 429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29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幻灯片图像占位符 4300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幻灯片图像占位符 431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幻灯片图像占位符 4321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434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435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幻灯片图像占位符 436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4372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幻灯片图像占位符 4382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幻灯片图像占位符 439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幻灯片图像占位符 4403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39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幻灯片图像占位符 407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408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幻灯片图像占位符 409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幻灯片图像占位符 410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幻灯片图像占位符 411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幻灯片图像占位符 412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t>11/9/2017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t>11/9/2017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Tree ADT</a:t>
            </a:r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3733800" cy="4114800"/>
          </a:xfrm>
        </p:spPr>
        <p:txBody>
          <a:bodyPr/>
          <a:lstStyle/>
          <a:p>
            <a:r>
              <a:rPr lang="en-US" altLang="zh-CN" sz="1800"/>
              <a:t>We use positions to abstract nodes</a:t>
            </a:r>
          </a:p>
          <a:p>
            <a:r>
              <a:rPr lang="en-US" altLang="zh-CN" sz="1800"/>
              <a:t>Generic methods:</a:t>
            </a:r>
          </a:p>
          <a:p>
            <a:pPr lvl="1"/>
            <a:r>
              <a:rPr lang="en-US" altLang="zh-CN" sz="1600"/>
              <a:t>integer </a:t>
            </a:r>
            <a:r>
              <a:rPr lang="en-US" altLang="zh-CN" sz="1600" b="1">
                <a:solidFill>
                  <a:schemeClr val="tx2"/>
                </a:solidFill>
              </a:rPr>
              <a:t>size</a:t>
            </a:r>
            <a:r>
              <a:rPr lang="en-US" altLang="zh-CN" sz="1600"/>
              <a:t>()</a:t>
            </a:r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isEmpty</a:t>
            </a:r>
            <a:r>
              <a:rPr lang="en-US" altLang="zh-CN" sz="1600"/>
              <a:t>()</a:t>
            </a:r>
          </a:p>
          <a:p>
            <a:pPr lvl="1"/>
            <a:r>
              <a:rPr lang="en-US" altLang="zh-CN" sz="1600"/>
              <a:t>objectIterator </a:t>
            </a:r>
            <a:r>
              <a:rPr lang="en-US" altLang="zh-CN" sz="1600" b="1">
                <a:solidFill>
                  <a:schemeClr val="tx2"/>
                </a:solidFill>
              </a:rPr>
              <a:t>elements</a:t>
            </a:r>
            <a:r>
              <a:rPr lang="en-US" altLang="zh-CN" sz="1600"/>
              <a:t>()</a:t>
            </a:r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positions</a:t>
            </a:r>
            <a:r>
              <a:rPr lang="en-US" altLang="zh-CN" sz="1600"/>
              <a:t>()</a:t>
            </a:r>
          </a:p>
          <a:p>
            <a:r>
              <a:rPr lang="en-US" altLang="zh-CN" sz="1800"/>
              <a:t>Accessor methods:</a:t>
            </a:r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root</a:t>
            </a:r>
            <a:r>
              <a:rPr lang="en-US" altLang="zh-CN" sz="1600"/>
              <a:t>()</a:t>
            </a:r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parent</a:t>
            </a:r>
            <a:r>
              <a:rPr lang="en-US" altLang="zh-CN" sz="1600"/>
              <a:t>(p)</a:t>
            </a:r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children</a:t>
            </a:r>
            <a:r>
              <a:rPr lang="en-US" altLang="zh-CN" sz="1600"/>
              <a:t>(p)</a:t>
            </a:r>
          </a:p>
        </p:txBody>
      </p:sp>
      <p:sp>
        <p:nvSpPr>
          <p:cNvPr id="372740" name="矩形 372739" descr="Rectangle: Click to edit Master text styles&#10;Second level&#10;Third level&#10;Fourth level&#10;Fifth level"/>
          <p:cNvSpPr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CN" sz="1800"/>
              <a:t>Query methods:</a:t>
            </a:r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isInternal</a:t>
            </a:r>
            <a:r>
              <a:rPr lang="en-US" altLang="zh-CN" sz="1600"/>
              <a:t>(p)</a:t>
            </a:r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isExternal</a:t>
            </a:r>
            <a:r>
              <a:rPr lang="en-US" altLang="zh-CN" sz="1600"/>
              <a:t>(p)</a:t>
            </a:r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isRoot</a:t>
            </a:r>
            <a:r>
              <a:rPr lang="en-US" altLang="zh-CN" sz="1600"/>
              <a:t>(p)</a:t>
            </a:r>
          </a:p>
          <a:p>
            <a:pPr lvl="0"/>
            <a:r>
              <a:rPr lang="en-US" altLang="zh-CN" sz="1800"/>
              <a:t>Update methods:</a:t>
            </a:r>
          </a:p>
          <a:p>
            <a:pPr lvl="1"/>
            <a:r>
              <a:rPr lang="en-US" altLang="zh-CN" sz="1600" b="1">
                <a:solidFill>
                  <a:schemeClr val="tx2"/>
                </a:solidFill>
              </a:rPr>
              <a:t>swapElements</a:t>
            </a:r>
            <a:r>
              <a:rPr lang="en-US" altLang="zh-CN" sz="1600"/>
              <a:t>(p, q)</a:t>
            </a:r>
          </a:p>
          <a:p>
            <a:pPr lvl="1"/>
            <a:r>
              <a:rPr lang="en-US" altLang="zh-CN" sz="1600"/>
              <a:t>object </a:t>
            </a:r>
            <a:r>
              <a:rPr lang="en-US" altLang="zh-CN" sz="1600" b="1">
                <a:solidFill>
                  <a:schemeClr val="tx2"/>
                </a:solidFill>
              </a:rPr>
              <a:t>replaceElement</a:t>
            </a:r>
            <a:r>
              <a:rPr lang="en-US" altLang="zh-CN" sz="1600"/>
              <a:t>(p, o)</a:t>
            </a:r>
          </a:p>
          <a:p>
            <a:pPr lvl="0"/>
            <a:r>
              <a:rPr lang="en-US" altLang="zh-CN" sz="1800"/>
              <a:t>Additional update methods may be defined by data structures implementing the Tree ADT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标题 37376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486650" cy="6985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Intuitive Representation of Tree Node</a:t>
            </a:r>
          </a:p>
        </p:txBody>
      </p:sp>
      <p:sp>
        <p:nvSpPr>
          <p:cNvPr id="373763" name="矩形 373762"/>
          <p:cNvSpPr/>
          <p:nvPr/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List Representation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( A ( B ( E ( K, L ), F ), C ( G ), D ( H ( M ), I, J ) ) )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The root comes first, followed by a list of links to sub-trees</a:t>
            </a:r>
          </a:p>
        </p:txBody>
      </p:sp>
      <p:grpSp>
        <p:nvGrpSpPr>
          <p:cNvPr id="373764" name="组合 373763"/>
          <p:cNvGrpSpPr/>
          <p:nvPr/>
        </p:nvGrpSpPr>
        <p:grpSpPr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373765" name="文本框 373764"/>
            <p:cNvSpPr txBox="1"/>
            <p:nvPr/>
          </p:nvSpPr>
          <p:spPr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3766" name="文本框 373765"/>
            <p:cNvSpPr txBox="1"/>
            <p:nvPr/>
          </p:nvSpPr>
          <p:spPr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1</a:t>
              </a:r>
            </a:p>
          </p:txBody>
        </p:sp>
        <p:sp>
          <p:nvSpPr>
            <p:cNvPr id="373767" name="文本框 373766"/>
            <p:cNvSpPr txBox="1"/>
            <p:nvPr/>
          </p:nvSpPr>
          <p:spPr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2</a:t>
              </a:r>
            </a:p>
          </p:txBody>
        </p:sp>
        <p:sp>
          <p:nvSpPr>
            <p:cNvPr id="373768" name="文本框 373767"/>
            <p:cNvSpPr txBox="1"/>
            <p:nvPr/>
          </p:nvSpPr>
          <p:spPr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73769" name="文本框 373768"/>
            <p:cNvSpPr txBox="1"/>
            <p:nvPr/>
          </p:nvSpPr>
          <p:spPr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n</a:t>
              </a:r>
            </a:p>
          </p:txBody>
        </p:sp>
      </p:grpSp>
      <p:sp>
        <p:nvSpPr>
          <p:cNvPr id="373770" name="云形标注 373769"/>
          <p:cNvSpPr/>
          <p:nvPr/>
        </p:nvSpPr>
        <p:spPr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How many link fields are needed in </a:t>
            </a:r>
          </a:p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such a representation?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标题 374785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lstStyle/>
          <a:p>
            <a:r>
              <a:rPr lang="en-US" altLang="zh-CN" sz="3600"/>
              <a:t>Trees</a:t>
            </a:r>
          </a:p>
        </p:txBody>
      </p:sp>
      <p:sp>
        <p:nvSpPr>
          <p:cNvPr id="374787" name="文本占位符 374786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zh-CN" sz="2400"/>
              <a:t>Every tree node:</a:t>
            </a:r>
          </a:p>
          <a:p>
            <a:pPr lvl="1"/>
            <a:r>
              <a:rPr lang="en-US" altLang="zh-CN" sz="2000"/>
              <a:t>object – useful information</a:t>
            </a:r>
          </a:p>
          <a:p>
            <a:pPr lvl="1"/>
            <a:r>
              <a:rPr lang="en-US" altLang="zh-CN" sz="2000"/>
              <a:t>children – pointers to its children</a:t>
            </a:r>
          </a:p>
        </p:txBody>
      </p:sp>
      <p:grpSp>
        <p:nvGrpSpPr>
          <p:cNvPr id="374788" name="组合 374787"/>
          <p:cNvGrpSpPr/>
          <p:nvPr/>
        </p:nvGrpSpPr>
        <p:grpSpPr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文本框 37478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790" name="文本框 37478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1" name="文本框 37479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2" name="文本框 37479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4793" name="组合 374792"/>
          <p:cNvGrpSpPr/>
          <p:nvPr/>
        </p:nvGrpSpPr>
        <p:grpSpPr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文本框 37479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795" name="文本框 37479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74797" name="文本框 37479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374798" name="组合 374797"/>
          <p:cNvGrpSpPr/>
          <p:nvPr/>
        </p:nvGrpSpPr>
        <p:grpSpPr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文本框 37479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800" name="文本框 37479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1" name="文本框 37480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2" name="文本框 37480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374803" name="组合 374802"/>
          <p:cNvGrpSpPr/>
          <p:nvPr/>
        </p:nvGrpSpPr>
        <p:grpSpPr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文本框 37480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805" name="文本框 37480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6" name="文本框 37480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74807" name="文本框 37480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374808" name="组合 374807"/>
          <p:cNvGrpSpPr/>
          <p:nvPr/>
        </p:nvGrpSpPr>
        <p:grpSpPr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文本框 37480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810" name="文本框 37480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1" name="文本框 37481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374813" name="组合 374812"/>
          <p:cNvGrpSpPr/>
          <p:nvPr/>
        </p:nvGrpSpPr>
        <p:grpSpPr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文本框 37481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815" name="文本框 37481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6" name="文本框 37481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74817" name="文本框 37481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374818" name="组合 374817"/>
          <p:cNvGrpSpPr/>
          <p:nvPr/>
        </p:nvGrpSpPr>
        <p:grpSpPr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文本框 37481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</a:p>
          </p:txBody>
        </p:sp>
      </p:grpSp>
      <p:cxnSp>
        <p:nvCxnSpPr>
          <p:cNvPr id="374823" name="直接箭头连接符 374822"/>
          <p:cNvCxnSpPr>
            <a:stCxn id="374790" idx="2"/>
            <a:endCxn id="374795" idx="0"/>
          </p:cNvCxnSpPr>
          <p:nvPr/>
        </p:nvCxnSpPr>
        <p:spPr>
          <a:xfrm flipH="1">
            <a:off x="1790700" y="3962400"/>
            <a:ext cx="10668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4" name="直接箭头连接符 374823"/>
          <p:cNvCxnSpPr>
            <a:stCxn id="374791" idx="2"/>
            <a:endCxn id="374800" idx="0"/>
          </p:cNvCxnSpPr>
          <p:nvPr/>
        </p:nvCxnSpPr>
        <p:spPr>
          <a:xfrm>
            <a:off x="3238500" y="3962400"/>
            <a:ext cx="1371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5" name="直接箭头连接符 374824"/>
          <p:cNvCxnSpPr>
            <a:stCxn id="374792" idx="2"/>
            <a:endCxn id="374805" idx="0"/>
          </p:cNvCxnSpPr>
          <p:nvPr/>
        </p:nvCxnSpPr>
        <p:spPr>
          <a:xfrm>
            <a:off x="3619500" y="3962400"/>
            <a:ext cx="3657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6" name="直接箭头连接符 374825"/>
          <p:cNvCxnSpPr>
            <a:stCxn id="374800" idx="2"/>
            <a:endCxn id="374810" idx="0"/>
          </p:cNvCxnSpPr>
          <p:nvPr/>
        </p:nvCxnSpPr>
        <p:spPr>
          <a:xfrm flipH="1">
            <a:off x="2781300" y="4886325"/>
            <a:ext cx="1828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7" name="直接箭头连接符 374826"/>
          <p:cNvCxnSpPr>
            <a:stCxn id="374801" idx="2"/>
            <a:endCxn id="374815" idx="0"/>
          </p:cNvCxnSpPr>
          <p:nvPr/>
        </p:nvCxnSpPr>
        <p:spPr>
          <a:xfrm>
            <a:off x="4991100" y="4886325"/>
            <a:ext cx="304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8" name="直接箭头连接符 374827"/>
          <p:cNvCxnSpPr>
            <a:stCxn id="374805" idx="2"/>
            <a:endCxn id="374820" idx="0"/>
          </p:cNvCxnSpPr>
          <p:nvPr/>
        </p:nvCxnSpPr>
        <p:spPr>
          <a:xfrm>
            <a:off x="7277100" y="4886325"/>
            <a:ext cx="4572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标题 375809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lstStyle/>
          <a:p>
            <a:r>
              <a:rPr lang="en-US" altLang="zh-CN" sz="3600"/>
              <a:t>A Tree Representation</a:t>
            </a:r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 node is represented by an object storing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Parent node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Sequence of children nodes</a:t>
            </a:r>
          </a:p>
        </p:txBody>
      </p:sp>
      <p:grpSp>
        <p:nvGrpSpPr>
          <p:cNvPr id="375812" name="组合 375811"/>
          <p:cNvGrpSpPr/>
          <p:nvPr/>
        </p:nvGrpSpPr>
        <p:grpSpPr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椭圆 375812"/>
            <p:cNvSpPr/>
            <p:nvPr/>
          </p:nvSpPr>
          <p:spPr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4" name="椭圆 375813"/>
            <p:cNvSpPr/>
            <p:nvPr/>
          </p:nvSpPr>
          <p:spPr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75815" name="矩形 375814"/>
            <p:cNvSpPr/>
            <p:nvPr/>
          </p:nvSpPr>
          <p:spPr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75816" name="矩形 375815"/>
            <p:cNvSpPr/>
            <p:nvPr/>
          </p:nvSpPr>
          <p:spPr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75817" name="矩形 375816"/>
            <p:cNvSpPr/>
            <p:nvPr/>
          </p:nvSpPr>
          <p:spPr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375818" name="直接箭头连接符 375817"/>
            <p:cNvCxnSpPr>
              <a:stCxn id="375817" idx="0"/>
              <a:endCxn id="375814" idx="5"/>
            </p:cNvCxnSpPr>
            <p:nvPr/>
          </p:nvCxnSpPr>
          <p:spPr>
            <a:xfrm flipH="1" flipV="1">
              <a:off x="1706" y="3285"/>
              <a:ext cx="21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19" name="直接箭头连接符 375818"/>
            <p:cNvCxnSpPr>
              <a:stCxn id="375816" idx="0"/>
              <a:endCxn id="375814" idx="3"/>
            </p:cNvCxnSpPr>
            <p:nvPr/>
          </p:nvCxnSpPr>
          <p:spPr>
            <a:xfrm flipV="1">
              <a:off x="1290" y="3285"/>
              <a:ext cx="192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0" name="直接箭头连接符 375819"/>
            <p:cNvCxnSpPr>
              <a:stCxn id="375815" idx="0"/>
              <a:endCxn id="375813" idx="3"/>
            </p:cNvCxnSpPr>
            <p:nvPr/>
          </p:nvCxnSpPr>
          <p:spPr>
            <a:xfrm flipV="1">
              <a:off x="872" y="2771"/>
              <a:ext cx="605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1" name="直接箭头连接符 375820"/>
            <p:cNvCxnSpPr>
              <a:stCxn id="375814" idx="0"/>
              <a:endCxn id="375813" idx="4"/>
            </p:cNvCxnSpPr>
            <p:nvPr/>
          </p:nvCxnSpPr>
          <p:spPr>
            <a:xfrm flipH="1" flipV="1">
              <a:off x="1589" y="2817"/>
              <a:ext cx="5" cy="1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22" name="矩形 375821"/>
            <p:cNvSpPr/>
            <p:nvPr/>
          </p:nvSpPr>
          <p:spPr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375823" name="直接箭头连接符 375822"/>
            <p:cNvCxnSpPr>
              <a:stCxn id="375822" idx="0"/>
              <a:endCxn id="375813" idx="5"/>
            </p:cNvCxnSpPr>
            <p:nvPr/>
          </p:nvCxnSpPr>
          <p:spPr>
            <a:xfrm flipH="1" flipV="1">
              <a:off x="1701" y="2771"/>
              <a:ext cx="590" cy="2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5824" name="组合 375823"/>
          <p:cNvGrpSpPr/>
          <p:nvPr/>
        </p:nvGrpSpPr>
        <p:grpSpPr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375825" name="组合 375824"/>
            <p:cNvGrpSpPr/>
            <p:nvPr/>
          </p:nvGrpSpPr>
          <p:grpSpPr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矩形 375825"/>
              <p:cNvSpPr/>
              <p:nvPr/>
            </p:nvSpPr>
            <p:spPr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7" name="矩形 375826"/>
              <p:cNvSpPr/>
              <p:nvPr/>
            </p:nvSpPr>
            <p:spPr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8" name="矩形 375827"/>
              <p:cNvSpPr/>
              <p:nvPr/>
            </p:nvSpPr>
            <p:spPr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ahoma" panose="020B0604030504040204" pitchFamily="34" charset="0"/>
                    <a:sym typeface="Symbol" panose="05050102010706020507" pitchFamily="18" charset="2"/>
                  </a:rPr>
                  <a:t></a:t>
                </a:r>
              </a:p>
            </p:txBody>
          </p:sp>
        </p:grpSp>
        <p:sp>
          <p:nvSpPr>
            <p:cNvPr id="375829" name="圆角矩形 375828"/>
            <p:cNvSpPr/>
            <p:nvPr/>
          </p:nvSpPr>
          <p:spPr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30" name="直接箭头连接符 375829"/>
            <p:cNvCxnSpPr>
              <a:stCxn id="375833" idx="2"/>
              <a:endCxn id="375831" idx="6"/>
            </p:cNvCxnSpPr>
            <p:nvPr/>
          </p:nvCxnSpPr>
          <p:spPr>
            <a:xfrm flipH="1">
              <a:off x="3673" y="1377"/>
              <a:ext cx="382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31" name="椭圆 375830"/>
            <p:cNvSpPr/>
            <p:nvPr/>
          </p:nvSpPr>
          <p:spPr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2" name="椭圆 375831"/>
            <p:cNvSpPr/>
            <p:nvPr/>
          </p:nvSpPr>
          <p:spPr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3" name="椭圆 375832"/>
            <p:cNvSpPr/>
            <p:nvPr/>
          </p:nvSpPr>
          <p:spPr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5834" name="组合 375833"/>
            <p:cNvGrpSpPr/>
            <p:nvPr/>
          </p:nvGrpSpPr>
          <p:grpSpPr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圆角矩形 375834"/>
              <p:cNvSpPr/>
              <p:nvPr/>
            </p:nvSpPr>
            <p:spPr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75836" name="直接箭头连接符 375835"/>
              <p:cNvCxnSpPr>
                <a:stCxn id="375838" idx="2"/>
                <a:endCxn id="375837" idx="6"/>
              </p:cNvCxnSpPr>
              <p:nvPr/>
            </p:nvCxnSpPr>
            <p:spPr>
              <a:xfrm flipH="1">
                <a:off x="4802" y="3373"/>
                <a:ext cx="86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75837" name="椭圆 375836"/>
              <p:cNvSpPr/>
              <p:nvPr/>
            </p:nvSpPr>
            <p:spPr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38" name="椭圆 375837"/>
              <p:cNvSpPr/>
              <p:nvPr/>
            </p:nvSpPr>
            <p:spPr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75839" name="曲线连接符 375838"/>
            <p:cNvCxnSpPr>
              <a:endCxn id="375840" idx="0"/>
            </p:cNvCxnSpPr>
            <p:nvPr/>
          </p:nvCxnSpPr>
          <p:spPr>
            <a:xfrm rot="-5400000" flipH="1">
              <a:off x="2548" y="1435"/>
              <a:ext cx="288" cy="9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0" name="文本框 375839"/>
            <p:cNvSpPr txBox="1"/>
            <p:nvPr/>
          </p:nvSpPr>
          <p:spPr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75841" name="曲线连接符 375840"/>
            <p:cNvCxnSpPr/>
            <p:nvPr/>
          </p:nvCxnSpPr>
          <p:spPr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2" name="椭圆 375841"/>
            <p:cNvSpPr/>
            <p:nvPr/>
          </p:nvSpPr>
          <p:spPr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3" name="椭圆 375842"/>
            <p:cNvSpPr/>
            <p:nvPr/>
          </p:nvSpPr>
          <p:spPr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4" name="椭圆 375843"/>
            <p:cNvSpPr/>
            <p:nvPr/>
          </p:nvSpPr>
          <p:spPr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45" name="曲线连接符 375844"/>
            <p:cNvCxnSpPr>
              <a:stCxn id="375843" idx="4"/>
              <a:endCxn id="375852" idx="0"/>
            </p:cNvCxnSpPr>
            <p:nvPr/>
          </p:nvCxnSpPr>
          <p:spPr>
            <a:xfrm rot="-5400000" flipH="1">
              <a:off x="3805" y="1431"/>
              <a:ext cx="622" cy="511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cxnSp>
          <p:nvCxnSpPr>
            <p:cNvPr id="375846" name="曲线连接符 375845"/>
            <p:cNvCxnSpPr>
              <a:stCxn id="375844" idx="4"/>
              <a:endCxn id="375855" idx="0"/>
            </p:cNvCxnSpPr>
            <p:nvPr/>
          </p:nvCxnSpPr>
          <p:spPr>
            <a:xfrm rot="-54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7" name="矩形 375846"/>
            <p:cNvSpPr/>
            <p:nvPr/>
          </p:nvSpPr>
          <p:spPr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8" name="矩形 375847"/>
            <p:cNvSpPr/>
            <p:nvPr/>
          </p:nvSpPr>
          <p:spPr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75849" name="矩形 375848"/>
            <p:cNvSpPr/>
            <p:nvPr/>
          </p:nvSpPr>
          <p:spPr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0" name="矩形 375849"/>
            <p:cNvSpPr/>
            <p:nvPr/>
          </p:nvSpPr>
          <p:spPr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1" name="矩形 375850"/>
            <p:cNvSpPr/>
            <p:nvPr/>
          </p:nvSpPr>
          <p:spPr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2" name="矩形 375851"/>
            <p:cNvSpPr/>
            <p:nvPr/>
          </p:nvSpPr>
          <p:spPr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3" name="矩形 375852"/>
            <p:cNvSpPr/>
            <p:nvPr/>
          </p:nvSpPr>
          <p:spPr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4" name="矩形 375853"/>
            <p:cNvSpPr/>
            <p:nvPr/>
          </p:nvSpPr>
          <p:spPr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75855" name="矩形 375854"/>
            <p:cNvSpPr/>
            <p:nvPr/>
          </p:nvSpPr>
          <p:spPr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75856" name="曲线连接符 375855"/>
            <p:cNvCxnSpPr>
              <a:endCxn id="375857" idx="0"/>
            </p:cNvCxnSpPr>
            <p:nvPr/>
          </p:nvCxnSpPr>
          <p:spPr>
            <a:xfrm rot="-5400000" flipH="1">
              <a:off x="328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7" name="文本框 375856"/>
            <p:cNvSpPr txBox="1"/>
            <p:nvPr/>
          </p:nvSpPr>
          <p:spPr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cxnSp>
          <p:nvCxnSpPr>
            <p:cNvPr id="375858" name="曲线连接符 375857"/>
            <p:cNvCxnSpPr>
              <a:endCxn id="375859" idx="0"/>
            </p:cNvCxnSpPr>
            <p:nvPr/>
          </p:nvCxnSpPr>
          <p:spPr>
            <a:xfrm rot="-5400000" flipH="1">
              <a:off x="4070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9" name="文本框 375858"/>
            <p:cNvSpPr txBox="1"/>
            <p:nvPr/>
          </p:nvSpPr>
          <p:spPr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75860" name="文本框 375859"/>
            <p:cNvSpPr txBox="1"/>
            <p:nvPr/>
          </p:nvSpPr>
          <p:spPr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375861" name="曲线连接符 375860"/>
            <p:cNvCxnSpPr>
              <a:endCxn id="375860" idx="0"/>
            </p:cNvCxnSpPr>
            <p:nvPr/>
          </p:nvCxnSpPr>
          <p:spPr>
            <a:xfrm rot="-5400000" flipH="1">
              <a:off x="484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62" name="椭圆 375861"/>
            <p:cNvSpPr/>
            <p:nvPr/>
          </p:nvSpPr>
          <p:spPr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3" name="椭圆 375862"/>
            <p:cNvSpPr/>
            <p:nvPr/>
          </p:nvSpPr>
          <p:spPr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4" name="椭圆 375863"/>
            <p:cNvSpPr/>
            <p:nvPr/>
          </p:nvSpPr>
          <p:spPr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5" name="任意多边形 375864"/>
            <p:cNvSpPr/>
            <p:nvPr/>
          </p:nvSpPr>
          <p:spPr>
            <a:xfrm>
              <a:off x="3102" y="1422"/>
              <a:ext cx="578" cy="1245"/>
            </a:xfrm>
            <a:custGeom>
              <a:avLst/>
              <a:gdLst/>
              <a:ahLst/>
              <a:cxnLst/>
              <a:rect l="0" t="0" r="0" b="0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6" name="任意多边形 375865"/>
            <p:cNvSpPr/>
            <p:nvPr/>
          </p:nvSpPr>
          <p:spPr>
            <a:xfrm>
              <a:off x="2982" y="1422"/>
              <a:ext cx="1515" cy="1360"/>
            </a:xfrm>
            <a:custGeom>
              <a:avLst/>
              <a:gdLst/>
              <a:ahLst/>
              <a:cxnLst/>
              <a:rect l="0" t="0" r="0" b="0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7" name="任意多边形 375866"/>
            <p:cNvSpPr/>
            <p:nvPr/>
          </p:nvSpPr>
          <p:spPr>
            <a:xfrm>
              <a:off x="2845" y="1428"/>
              <a:ext cx="2409" cy="1478"/>
            </a:xfrm>
            <a:custGeom>
              <a:avLst/>
              <a:gdLst/>
              <a:ahLst/>
              <a:cxnLst/>
              <a:rect l="0" t="0" r="0" b="0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8" name="矩形 375867"/>
            <p:cNvSpPr/>
            <p:nvPr/>
          </p:nvSpPr>
          <p:spPr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9" name="矩形 375868"/>
            <p:cNvSpPr/>
            <p:nvPr/>
          </p:nvSpPr>
          <p:spPr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75870" name="矩形 375869"/>
            <p:cNvSpPr/>
            <p:nvPr/>
          </p:nvSpPr>
          <p:spPr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1" name="文本框 375870"/>
            <p:cNvSpPr txBox="1"/>
            <p:nvPr/>
          </p:nvSpPr>
          <p:spPr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cxnSp>
          <p:nvCxnSpPr>
            <p:cNvPr id="375872" name="曲线连接符 375871"/>
            <p:cNvCxnSpPr/>
            <p:nvPr/>
          </p:nvCxnSpPr>
          <p:spPr>
            <a:xfrm rot="-54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3" name="任意多边形 375872"/>
            <p:cNvSpPr/>
            <p:nvPr/>
          </p:nvSpPr>
          <p:spPr>
            <a:xfrm>
              <a:off x="4485" y="2100"/>
              <a:ext cx="183" cy="846"/>
            </a:xfrm>
            <a:custGeom>
              <a:avLst/>
              <a:gdLst/>
              <a:ahLst/>
              <a:cxnLst/>
              <a:rect l="0" t="0" r="0" b="0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4" name="矩形 375873"/>
            <p:cNvSpPr/>
            <p:nvPr/>
          </p:nvSpPr>
          <p:spPr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5" name="矩形 375874"/>
            <p:cNvSpPr/>
            <p:nvPr/>
          </p:nvSpPr>
          <p:spPr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75876" name="矩形 375875"/>
            <p:cNvSpPr/>
            <p:nvPr/>
          </p:nvSpPr>
          <p:spPr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7" name="文本框 375876"/>
            <p:cNvSpPr txBox="1"/>
            <p:nvPr/>
          </p:nvSpPr>
          <p:spPr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375878" name="曲线连接符 375877"/>
            <p:cNvCxnSpPr/>
            <p:nvPr/>
          </p:nvCxnSpPr>
          <p:spPr>
            <a:xfrm rot="-54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9" name="任意多边形 375878"/>
            <p:cNvSpPr/>
            <p:nvPr/>
          </p:nvSpPr>
          <p:spPr>
            <a:xfrm>
              <a:off x="4800" y="3108"/>
              <a:ext cx="282" cy="390"/>
            </a:xfrm>
            <a:custGeom>
              <a:avLst/>
              <a:gdLst/>
              <a:ahLst/>
              <a:cxnLst/>
              <a:rect l="0" t="0" r="0" b="0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0" name="任意多边形 375879"/>
            <p:cNvSpPr/>
            <p:nvPr/>
          </p:nvSpPr>
          <p:spPr>
            <a:xfrm>
              <a:off x="4224" y="3102"/>
              <a:ext cx="290" cy="408"/>
            </a:xfrm>
            <a:custGeom>
              <a:avLst/>
              <a:gdLst/>
              <a:ahLst/>
              <a:cxnLst/>
              <a:rect l="0" t="0" r="0" b="0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1" name="任意多边形 375880"/>
            <p:cNvSpPr/>
            <p:nvPr/>
          </p:nvSpPr>
          <p:spPr>
            <a:xfrm>
              <a:off x="3566" y="1374"/>
              <a:ext cx="82" cy="630"/>
            </a:xfrm>
            <a:custGeom>
              <a:avLst/>
              <a:gdLst/>
              <a:ahLst/>
              <a:cxnLst/>
              <a:rect l="0" t="0" r="0" b="0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2" name="任意多边形 375881"/>
            <p:cNvSpPr/>
            <p:nvPr/>
          </p:nvSpPr>
          <p:spPr>
            <a:xfrm>
              <a:off x="3748" y="2208"/>
              <a:ext cx="546" cy="1854"/>
            </a:xfrm>
            <a:custGeom>
              <a:avLst/>
              <a:gdLst/>
              <a:ahLst/>
              <a:cxnLst/>
              <a:rect l="0" t="0" r="0" b="0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3" name="任意多边形 375882"/>
            <p:cNvSpPr/>
            <p:nvPr/>
          </p:nvSpPr>
          <p:spPr>
            <a:xfrm>
              <a:off x="4602" y="2220"/>
              <a:ext cx="941" cy="1660"/>
            </a:xfrm>
            <a:custGeom>
              <a:avLst/>
              <a:gdLst/>
              <a:ahLst/>
              <a:cxnLst/>
              <a:rect l="0" t="0" r="0" b="0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标题 37683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Left Child, Right Sibling Representation</a:t>
            </a:r>
          </a:p>
        </p:txBody>
      </p:sp>
      <p:grpSp>
        <p:nvGrpSpPr>
          <p:cNvPr id="376835" name="组合 376834"/>
          <p:cNvGrpSpPr/>
          <p:nvPr/>
        </p:nvGrpSpPr>
        <p:grpSpPr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文本框 37683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6837" name="文本框 376836"/>
            <p:cNvSpPr txBox="1"/>
            <p:nvPr/>
          </p:nvSpPr>
          <p:spPr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Left Child</a:t>
              </a:r>
            </a:p>
          </p:txBody>
        </p:sp>
        <p:sp>
          <p:nvSpPr>
            <p:cNvPr id="376838" name="文本框 376837"/>
            <p:cNvSpPr txBox="1"/>
            <p:nvPr/>
          </p:nvSpPr>
          <p:spPr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Right Sibling</a:t>
              </a:r>
            </a:p>
          </p:txBody>
        </p:sp>
      </p:grpSp>
      <p:grpSp>
        <p:nvGrpSpPr>
          <p:cNvPr id="376839" name="组合 376838"/>
          <p:cNvGrpSpPr/>
          <p:nvPr/>
        </p:nvGrpSpPr>
        <p:grpSpPr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文本框 37683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6841" name="文本框 37684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2" name="文本框 37684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3" name="组合 376842"/>
          <p:cNvGrpSpPr/>
          <p:nvPr/>
        </p:nvGrpSpPr>
        <p:grpSpPr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文本框 37684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6845" name="文本框 37684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6" name="文本框 37684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7" name="组合 376846"/>
          <p:cNvGrpSpPr/>
          <p:nvPr/>
        </p:nvGrpSpPr>
        <p:grpSpPr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文本框 37684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76849" name="文本框 37684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0" name="文本框 37684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1" name="组合 376850"/>
          <p:cNvGrpSpPr/>
          <p:nvPr/>
        </p:nvGrpSpPr>
        <p:grpSpPr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文本框 37685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76853" name="文本框 37685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4" name="文本框 37685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5" name="组合 376854"/>
          <p:cNvGrpSpPr/>
          <p:nvPr/>
        </p:nvGrpSpPr>
        <p:grpSpPr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文本框 37685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376857" name="文本框 37685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8" name="文本框 37685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9" name="组合 376858"/>
          <p:cNvGrpSpPr/>
          <p:nvPr/>
        </p:nvGrpSpPr>
        <p:grpSpPr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文本框 37685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376861" name="文本框 37686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2" name="文本框 37686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3" name="组合 376862"/>
          <p:cNvGrpSpPr/>
          <p:nvPr/>
        </p:nvGrpSpPr>
        <p:grpSpPr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文本框 37686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376865" name="文本框 37686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6" name="文本框 37686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7" name="组合 376866"/>
          <p:cNvGrpSpPr/>
          <p:nvPr/>
        </p:nvGrpSpPr>
        <p:grpSpPr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文本框 37686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76869" name="文本框 37686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0" name="文本框 37686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1" name="组合 376870"/>
          <p:cNvGrpSpPr/>
          <p:nvPr/>
        </p:nvGrpSpPr>
        <p:grpSpPr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文本框 37687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76873" name="文本框 37687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4" name="文本框 37687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5" name="组合 376874"/>
          <p:cNvGrpSpPr/>
          <p:nvPr/>
        </p:nvGrpSpPr>
        <p:grpSpPr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文本框 37687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76877" name="文本框 37687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8" name="文本框 37687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9" name="组合 376878"/>
          <p:cNvGrpSpPr/>
          <p:nvPr/>
        </p:nvGrpSpPr>
        <p:grpSpPr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文本框 37687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376881" name="文本框 37688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2" name="文本框 37688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83" name="组合 376882"/>
          <p:cNvGrpSpPr/>
          <p:nvPr/>
        </p:nvGrpSpPr>
        <p:grpSpPr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文本框 37688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376885" name="文本框 37688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6" name="文本框 37688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376887" name="直接箭头连接符 376886"/>
          <p:cNvCxnSpPr>
            <a:stCxn id="376841" idx="2"/>
            <a:endCxn id="376844" idx="0"/>
          </p:cNvCxnSpPr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8" name="直接箭头连接符 376887"/>
          <p:cNvCxnSpPr>
            <a:stCxn id="376845" idx="2"/>
            <a:endCxn id="376872" idx="0"/>
          </p:cNvCxnSpPr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9" name="直接箭头连接符 376888"/>
          <p:cNvCxnSpPr>
            <a:stCxn id="376873" idx="2"/>
            <a:endCxn id="376876" idx="0"/>
          </p:cNvCxnSpPr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0" name="直接箭头连接符 376889"/>
          <p:cNvCxnSpPr>
            <a:stCxn id="376846" idx="3"/>
            <a:endCxn id="376849" idx="1"/>
          </p:cNvCxnSpPr>
          <p:nvPr/>
        </p:nvCxnSpPr>
        <p:spPr>
          <a:xfrm>
            <a:off x="4800600" y="3890963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1" name="直接箭头连接符 376890"/>
          <p:cNvCxnSpPr>
            <a:stCxn id="376850" idx="3"/>
            <a:endCxn id="376853" idx="1"/>
          </p:cNvCxnSpPr>
          <p:nvPr/>
        </p:nvCxnSpPr>
        <p:spPr>
          <a:xfrm>
            <a:off x="5867400" y="38909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2" name="直接箭头连接符 376891"/>
          <p:cNvCxnSpPr>
            <a:stCxn id="376874" idx="3"/>
            <a:endCxn id="376869" idx="1"/>
          </p:cNvCxnSpPr>
          <p:nvPr/>
        </p:nvCxnSpPr>
        <p:spPr>
          <a:xfrm>
            <a:off x="3810000" y="48815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3" name="直接箭头连接符 376892"/>
          <p:cNvCxnSpPr>
            <a:stCxn id="376878" idx="3"/>
            <a:endCxn id="376881" idx="1"/>
          </p:cNvCxnSpPr>
          <p:nvPr/>
        </p:nvCxnSpPr>
        <p:spPr>
          <a:xfrm>
            <a:off x="3276600" y="59483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4" name="直接箭头连接符 376893"/>
          <p:cNvCxnSpPr>
            <a:stCxn id="376870" idx="3"/>
            <a:endCxn id="376865" idx="1"/>
          </p:cNvCxnSpPr>
          <p:nvPr/>
        </p:nvCxnSpPr>
        <p:spPr>
          <a:xfrm>
            <a:off x="4800600" y="4881563"/>
            <a:ext cx="2286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5" name="直接箭头连接符 376894"/>
          <p:cNvCxnSpPr>
            <a:stCxn id="376853" idx="2"/>
            <a:endCxn id="376860" idx="0"/>
          </p:cNvCxnSpPr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6" name="直接箭头连接符 376895"/>
          <p:cNvCxnSpPr>
            <a:stCxn id="376861" idx="2"/>
            <a:endCxn id="376884" idx="0"/>
          </p:cNvCxnSpPr>
          <p:nvPr/>
        </p:nvCxnSpPr>
        <p:spPr>
          <a:xfrm flipH="1">
            <a:off x="6338888" y="5038725"/>
            <a:ext cx="4762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7" name="直接箭头连接符 376896"/>
          <p:cNvCxnSpPr>
            <a:stCxn id="376862" idx="3"/>
            <a:endCxn id="376857" idx="1"/>
          </p:cNvCxnSpPr>
          <p:nvPr/>
        </p:nvCxnSpPr>
        <p:spPr>
          <a:xfrm>
            <a:off x="6858000" y="48815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Tree Traversal</a:t>
            </a:r>
          </a:p>
        </p:txBody>
      </p:sp>
      <p:sp>
        <p:nvSpPr>
          <p:cNvPr id="377859" name="文本占位符 37785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2390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Two main methods: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FF3300"/>
                </a:solidFill>
              </a:rPr>
              <a:t>Pre</a:t>
            </a:r>
            <a:r>
              <a:rPr lang="en-US" altLang="zh-CN" sz="1800"/>
              <a:t>order</a:t>
            </a:r>
          </a:p>
          <a:p>
            <a:pPr lvl="1">
              <a:lnSpc>
                <a:spcPct val="90000"/>
              </a:lnSpc>
            </a:pPr>
            <a:r>
              <a:rPr lang="en-US" altLang="zh-CN" sz="1800" err="1">
                <a:solidFill>
                  <a:srgbClr val="FF3300"/>
                </a:solidFill>
              </a:rPr>
              <a:t>Post</a:t>
            </a:r>
            <a:r>
              <a:rPr lang="en-US" altLang="zh-CN" sz="1800" err="1"/>
              <a:t>order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Recursive definition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</a:rPr>
              <a:t>Pre</a:t>
            </a:r>
            <a:r>
              <a:rPr lang="en-US" altLang="zh-CN" sz="2000"/>
              <a:t>order: 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preorder the children (subtrees</a:t>
            </a:r>
            <a:r>
              <a:rPr lang="en-US" altLang="zh-CN" sz="1800"/>
              <a:t>)</a:t>
            </a:r>
          </a:p>
          <a:p>
            <a:pPr lvl="1"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 err="1">
                <a:solidFill>
                  <a:srgbClr val="FF3300"/>
                </a:solidFill>
              </a:rPr>
              <a:t>Post</a:t>
            </a:r>
            <a:r>
              <a:rPr lang="en-US" altLang="zh-CN" sz="2000" err="1"/>
              <a:t>order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postorder the children (subtrees</a:t>
            </a:r>
            <a:r>
              <a:rPr lang="en-US" altLang="zh-CN" sz="1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</a:p>
          <a:p>
            <a:pPr lvl="1">
              <a:lnSpc>
                <a:spcPct val="9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Preorder Traversal</a:t>
            </a:r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267200" cy="1962150"/>
          </a:xfrm>
        </p:spPr>
        <p:txBody>
          <a:bodyPr/>
          <a:lstStyle/>
          <a:p>
            <a:r>
              <a:rPr lang="en-US" altLang="zh-CN" sz="1800"/>
              <a:t>A traversal visits the nodes of a tree in a systematic manner</a:t>
            </a:r>
          </a:p>
          <a:p>
            <a:r>
              <a:rPr lang="en-US" altLang="zh-CN" sz="1800"/>
              <a:t>In a preorder traversal, a node is visited before its descendants </a:t>
            </a:r>
          </a:p>
          <a:p>
            <a:r>
              <a:rPr lang="en-US" altLang="zh-CN" sz="1800"/>
              <a:t>Application: print a structured document</a:t>
            </a:r>
          </a:p>
        </p:txBody>
      </p:sp>
      <p:grpSp>
        <p:nvGrpSpPr>
          <p:cNvPr id="378884" name="组合 378883"/>
          <p:cNvGrpSpPr/>
          <p:nvPr/>
        </p:nvGrpSpPr>
        <p:grpSpPr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378885" name="圆角矩形 378884"/>
            <p:cNvSpPr>
              <a:spLocks noChangeAspect="1"/>
            </p:cNvSpPr>
            <p:nvPr/>
          </p:nvSpPr>
          <p:spPr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Become Rich</a:t>
              </a:r>
            </a:p>
          </p:txBody>
        </p:sp>
        <p:sp>
          <p:nvSpPr>
            <p:cNvPr id="378886" name="圆角矩形 378885"/>
            <p:cNvSpPr>
              <a:spLocks noChangeAspect="1"/>
            </p:cNvSpPr>
            <p:nvPr/>
          </p:nvSpPr>
          <p:spPr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 Motivations</a:t>
              </a:r>
            </a:p>
          </p:txBody>
        </p:sp>
        <p:sp>
          <p:nvSpPr>
            <p:cNvPr id="378887" name="圆角矩形 378886"/>
            <p:cNvSpPr>
              <a:spLocks noChangeAspect="1"/>
            </p:cNvSpPr>
            <p:nvPr/>
          </p:nvSpPr>
          <p:spPr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3. Success Stories</a:t>
              </a:r>
            </a:p>
          </p:txBody>
        </p:sp>
        <p:sp>
          <p:nvSpPr>
            <p:cNvPr id="378888" name="圆角矩形 378887"/>
            <p:cNvSpPr>
              <a:spLocks noChangeAspect="1"/>
            </p:cNvSpPr>
            <p:nvPr/>
          </p:nvSpPr>
          <p:spPr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 Methods</a:t>
              </a:r>
            </a:p>
          </p:txBody>
        </p:sp>
        <p:sp>
          <p:nvSpPr>
            <p:cNvPr id="378889" name="圆角矩形 378888"/>
            <p:cNvSpPr>
              <a:spLocks noChangeAspect="1"/>
            </p:cNvSpPr>
            <p:nvPr/>
          </p:nvSpPr>
          <p:spPr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2.1 Get a CS PhD</a:t>
              </a:r>
            </a:p>
          </p:txBody>
        </p:sp>
        <p:sp>
          <p:nvSpPr>
            <p:cNvPr id="378890" name="圆角矩形 378889"/>
            <p:cNvSpPr>
              <a:spLocks noChangeAspect="1"/>
            </p:cNvSpPr>
            <p:nvPr/>
          </p:nvSpPr>
          <p:spPr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2.2 </a:t>
              </a:r>
              <a:r>
                <a:rPr lang="en-US" altLang="zh-CN" sz="1600">
                  <a:latin typeface="Arial" panose="020B0604020202020204" pitchFamily="34" charset="0"/>
                </a:rPr>
                <a:t>Start a Web Site </a:t>
              </a:r>
            </a:p>
          </p:txBody>
        </p:sp>
        <p:sp>
          <p:nvSpPr>
            <p:cNvPr id="378891" name="圆角矩形 378890"/>
            <p:cNvSpPr>
              <a:spLocks noChangeAspect="1"/>
            </p:cNvSpPr>
            <p:nvPr/>
          </p:nvSpPr>
          <p:spPr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1.1 Enjoy Life</a:t>
              </a:r>
            </a:p>
          </p:txBody>
        </p:sp>
        <p:sp>
          <p:nvSpPr>
            <p:cNvPr id="378892" name="圆角矩形 378891"/>
            <p:cNvSpPr>
              <a:spLocks noChangeAspect="1"/>
            </p:cNvSpPr>
            <p:nvPr/>
          </p:nvSpPr>
          <p:spPr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1.2 Help Poor Friends</a:t>
              </a:r>
            </a:p>
          </p:txBody>
        </p:sp>
        <p:cxnSp>
          <p:nvCxnSpPr>
            <p:cNvPr id="378893" name="直接箭头连接符 378892"/>
            <p:cNvCxnSpPr>
              <a:stCxn id="378885" idx="2"/>
              <a:endCxn id="378886" idx="0"/>
            </p:cNvCxnSpPr>
            <p:nvPr/>
          </p:nvCxnSpPr>
          <p:spPr>
            <a:xfrm flipH="1">
              <a:off x="1215" y="2743"/>
              <a:ext cx="1793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4" name="直接箭头连接符 378893"/>
            <p:cNvCxnSpPr>
              <a:stCxn id="378885" idx="2"/>
              <a:endCxn id="378888" idx="0"/>
            </p:cNvCxnSpPr>
            <p:nvPr/>
          </p:nvCxnSpPr>
          <p:spPr>
            <a:xfrm>
              <a:off x="3008" y="2743"/>
              <a:ext cx="684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5" name="直接箭头连接符 378894"/>
            <p:cNvCxnSpPr>
              <a:stCxn id="378885" idx="2"/>
              <a:endCxn id="378887" idx="0"/>
            </p:cNvCxnSpPr>
            <p:nvPr/>
          </p:nvCxnSpPr>
          <p:spPr>
            <a:xfrm>
              <a:off x="3008" y="2743"/>
              <a:ext cx="190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6" name="直接箭头连接符 378895"/>
            <p:cNvCxnSpPr>
              <a:stCxn id="378888" idx="2"/>
              <a:endCxn id="378890" idx="0"/>
            </p:cNvCxnSpPr>
            <p:nvPr/>
          </p:nvCxnSpPr>
          <p:spPr>
            <a:xfrm>
              <a:off x="3692" y="3319"/>
              <a:ext cx="6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7" name="直接箭头连接符 378896"/>
            <p:cNvCxnSpPr>
              <a:stCxn id="378888" idx="2"/>
              <a:endCxn id="378889" idx="0"/>
            </p:cNvCxnSpPr>
            <p:nvPr/>
          </p:nvCxnSpPr>
          <p:spPr>
            <a:xfrm flipH="1">
              <a:off x="2754" y="3319"/>
              <a:ext cx="93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8" name="直接箭头连接符 378897"/>
            <p:cNvCxnSpPr>
              <a:stCxn id="378886" idx="2"/>
              <a:endCxn id="378892" idx="0"/>
            </p:cNvCxnSpPr>
            <p:nvPr/>
          </p:nvCxnSpPr>
          <p:spPr>
            <a:xfrm>
              <a:off x="1215" y="3319"/>
              <a:ext cx="507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9" name="直接箭头连接符 378898"/>
            <p:cNvCxnSpPr>
              <a:stCxn id="378886" idx="2"/>
              <a:endCxn id="378891" idx="0"/>
            </p:cNvCxnSpPr>
            <p:nvPr/>
          </p:nvCxnSpPr>
          <p:spPr>
            <a:xfrm flipH="1">
              <a:off x="661" y="3319"/>
              <a:ext cx="554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0" name="圆角矩形 378899"/>
            <p:cNvSpPr>
              <a:spLocks noChangeAspect="1"/>
            </p:cNvSpPr>
            <p:nvPr/>
          </p:nvSpPr>
          <p:spPr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2.3 </a:t>
              </a:r>
              <a:r>
                <a:rPr lang="en-US" altLang="zh-CN" sz="1600">
                  <a:latin typeface="Arial" panose="020B0604020202020204" pitchFamily="34" charset="0"/>
                </a:rPr>
                <a:t>Acquired by Google</a:t>
              </a:r>
            </a:p>
          </p:txBody>
        </p:sp>
        <p:cxnSp>
          <p:nvCxnSpPr>
            <p:cNvPr id="378901" name="直接箭头连接符 378900"/>
            <p:cNvCxnSpPr>
              <a:stCxn id="378888" idx="2"/>
              <a:endCxn id="378900" idx="0"/>
            </p:cNvCxnSpPr>
            <p:nvPr/>
          </p:nvCxnSpPr>
          <p:spPr>
            <a:xfrm>
              <a:off x="3692" y="3319"/>
              <a:ext cx="97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2" name="文本框 378901"/>
            <p:cNvSpPr txBox="1"/>
            <p:nvPr/>
          </p:nvSpPr>
          <p:spPr>
            <a:xfrm>
              <a:off x="232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78903" name="文本框 378902"/>
            <p:cNvSpPr txBox="1"/>
            <p:nvPr/>
          </p:nvSpPr>
          <p:spPr>
            <a:xfrm>
              <a:off x="1093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78904" name="文本框 378903"/>
            <p:cNvSpPr txBox="1"/>
            <p:nvPr/>
          </p:nvSpPr>
          <p:spPr>
            <a:xfrm>
              <a:off x="546" y="331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78905" name="文本框 378904"/>
            <p:cNvSpPr txBox="1"/>
            <p:nvPr/>
          </p:nvSpPr>
          <p:spPr>
            <a:xfrm>
              <a:off x="3157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78906" name="文本框 378905"/>
            <p:cNvSpPr txBox="1"/>
            <p:nvPr/>
          </p:nvSpPr>
          <p:spPr>
            <a:xfrm>
              <a:off x="1639" y="336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78907" name="文本框 378906"/>
            <p:cNvSpPr txBox="1"/>
            <p:nvPr/>
          </p:nvSpPr>
          <p:spPr>
            <a:xfrm>
              <a:off x="2461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78908" name="文本框 378907"/>
            <p:cNvSpPr txBox="1"/>
            <p:nvPr/>
          </p:nvSpPr>
          <p:spPr>
            <a:xfrm>
              <a:off x="3469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78909" name="文本框 378908"/>
            <p:cNvSpPr txBox="1"/>
            <p:nvPr/>
          </p:nvSpPr>
          <p:spPr>
            <a:xfrm>
              <a:off x="4477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378910" name="文本框 378909"/>
            <p:cNvSpPr txBox="1"/>
            <p:nvPr/>
          </p:nvSpPr>
          <p:spPr>
            <a:xfrm>
              <a:off x="4981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</p:grpSp>
      <p:sp>
        <p:nvSpPr>
          <p:cNvPr id="378911" name="文本框 378910"/>
          <p:cNvSpPr txBox="1"/>
          <p:nvPr/>
        </p:nvSpPr>
        <p:spPr>
          <a:xfrm>
            <a:off x="5181600" y="17430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标题 3799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Postorder Traversal</a:t>
            </a:r>
          </a:p>
        </p:txBody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/>
          <a:lstStyle/>
          <a:p>
            <a:r>
              <a:rPr lang="en-US" altLang="zh-CN" sz="1800"/>
              <a:t>In a postorder traversal, a node is visited after its descendants</a:t>
            </a:r>
          </a:p>
          <a:p>
            <a:r>
              <a:rPr lang="en-US" altLang="zh-CN" sz="1800"/>
              <a:t>Application: compute space used by files in a directory and its subdirectories</a:t>
            </a:r>
          </a:p>
        </p:txBody>
      </p:sp>
      <p:sp>
        <p:nvSpPr>
          <p:cNvPr id="379908" name="文本框 379907"/>
          <p:cNvSpPr txBox="1"/>
          <p:nvPr/>
        </p:nvSpPr>
        <p:spPr>
          <a:xfrm>
            <a:off x="5181600" y="18192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79909" name="组合 379908"/>
          <p:cNvGrpSpPr/>
          <p:nvPr/>
        </p:nvGrpSpPr>
        <p:grpSpPr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379910" name="圆角矩形 379909"/>
            <p:cNvSpPr>
              <a:spLocks noChangeAspect="1"/>
            </p:cNvSpPr>
            <p:nvPr/>
          </p:nvSpPr>
          <p:spPr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cs16/</a:t>
              </a:r>
            </a:p>
          </p:txBody>
        </p:sp>
        <p:sp>
          <p:nvSpPr>
            <p:cNvPr id="379911" name="圆角矩形 379910"/>
            <p:cNvSpPr>
              <a:spLocks noChangeAspect="1"/>
            </p:cNvSpPr>
            <p:nvPr/>
          </p:nvSpPr>
          <p:spPr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homeworks/</a:t>
              </a:r>
            </a:p>
          </p:txBody>
        </p:sp>
        <p:sp>
          <p:nvSpPr>
            <p:cNvPr id="379912" name="圆角矩形 379911"/>
            <p:cNvSpPr>
              <a:spLocks noChangeAspect="1"/>
            </p:cNvSpPr>
            <p:nvPr/>
          </p:nvSpPr>
          <p:spPr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err="1">
                  <a:latin typeface="Tahoma" panose="020B0604030504040204" pitchFamily="34" charset="0"/>
                </a:rPr>
                <a:t>todo.txt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1K</a:t>
              </a:r>
            </a:p>
          </p:txBody>
        </p:sp>
        <p:sp>
          <p:nvSpPr>
            <p:cNvPr id="379913" name="圆角矩形 379912"/>
            <p:cNvSpPr>
              <a:spLocks noChangeAspect="1"/>
            </p:cNvSpPr>
            <p:nvPr/>
          </p:nvSpPr>
          <p:spPr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programs/</a:t>
              </a:r>
            </a:p>
          </p:txBody>
        </p:sp>
        <p:sp>
          <p:nvSpPr>
            <p:cNvPr id="379914" name="圆角矩形 379913"/>
            <p:cNvSpPr>
              <a:spLocks noChangeAspect="1"/>
            </p:cNvSpPr>
            <p:nvPr/>
          </p:nvSpPr>
          <p:spPr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DDR.java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10K</a:t>
              </a:r>
            </a:p>
          </p:txBody>
        </p:sp>
        <p:sp>
          <p:nvSpPr>
            <p:cNvPr id="379915" name="圆角矩形 379914"/>
            <p:cNvSpPr>
              <a:spLocks noChangeAspect="1"/>
            </p:cNvSpPr>
            <p:nvPr/>
          </p:nvSpPr>
          <p:spPr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Stocks.java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25K</a:t>
              </a:r>
            </a:p>
          </p:txBody>
        </p:sp>
        <p:sp>
          <p:nvSpPr>
            <p:cNvPr id="379916" name="圆角矩形 379915"/>
            <p:cNvSpPr>
              <a:spLocks noChangeAspect="1"/>
            </p:cNvSpPr>
            <p:nvPr/>
          </p:nvSpPr>
          <p:spPr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3K</a:t>
              </a:r>
            </a:p>
          </p:txBody>
        </p:sp>
        <p:sp>
          <p:nvSpPr>
            <p:cNvPr id="379917" name="圆角矩形 379916"/>
            <p:cNvSpPr>
              <a:spLocks noChangeAspect="1"/>
            </p:cNvSpPr>
            <p:nvPr/>
          </p:nvSpPr>
          <p:spPr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h1nc.doc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2K</a:t>
              </a:r>
            </a:p>
          </p:txBody>
        </p:sp>
        <p:cxnSp>
          <p:nvCxnSpPr>
            <p:cNvPr id="379918" name="直接箭头连接符 379917"/>
            <p:cNvCxnSpPr>
              <a:stCxn id="379910" idx="2"/>
              <a:endCxn id="379911" idx="0"/>
            </p:cNvCxnSpPr>
            <p:nvPr/>
          </p:nvCxnSpPr>
          <p:spPr>
            <a:xfrm flipH="1">
              <a:off x="1296" y="2600"/>
              <a:ext cx="1790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19" name="直接箭头连接符 379918"/>
            <p:cNvCxnSpPr>
              <a:stCxn id="379910" idx="2"/>
              <a:endCxn id="379913" idx="0"/>
            </p:cNvCxnSpPr>
            <p:nvPr/>
          </p:nvCxnSpPr>
          <p:spPr>
            <a:xfrm>
              <a:off x="3086" y="2600"/>
              <a:ext cx="68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0" name="直接箭头连接符 379919"/>
            <p:cNvCxnSpPr>
              <a:stCxn id="379910" idx="2"/>
              <a:endCxn id="379912" idx="0"/>
            </p:cNvCxnSpPr>
            <p:nvPr/>
          </p:nvCxnSpPr>
          <p:spPr>
            <a:xfrm>
              <a:off x="3086" y="2600"/>
              <a:ext cx="2054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1" name="直接箭头连接符 379920"/>
            <p:cNvCxnSpPr>
              <a:stCxn id="379913" idx="2"/>
              <a:endCxn id="379915" idx="0"/>
            </p:cNvCxnSpPr>
            <p:nvPr/>
          </p:nvCxnSpPr>
          <p:spPr>
            <a:xfrm>
              <a:off x="3773" y="3176"/>
              <a:ext cx="5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2" name="直接箭头连接符 379921"/>
            <p:cNvCxnSpPr>
              <a:stCxn id="379913" idx="2"/>
              <a:endCxn id="379914" idx="0"/>
            </p:cNvCxnSpPr>
            <p:nvPr/>
          </p:nvCxnSpPr>
          <p:spPr>
            <a:xfrm flipH="1">
              <a:off x="2794" y="3176"/>
              <a:ext cx="97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3" name="直接箭头连接符 379922"/>
            <p:cNvCxnSpPr>
              <a:stCxn id="379911" idx="2"/>
              <a:endCxn id="379917" idx="0"/>
            </p:cNvCxnSpPr>
            <p:nvPr/>
          </p:nvCxnSpPr>
          <p:spPr>
            <a:xfrm>
              <a:off x="1296" y="3176"/>
              <a:ext cx="507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4" name="直接箭头连接符 379923"/>
            <p:cNvCxnSpPr>
              <a:stCxn id="379911" idx="2"/>
              <a:endCxn id="379916" idx="0"/>
            </p:cNvCxnSpPr>
            <p:nvPr/>
          </p:nvCxnSpPr>
          <p:spPr>
            <a:xfrm flipH="1">
              <a:off x="835" y="3176"/>
              <a:ext cx="461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5" name="圆角矩形 379924"/>
            <p:cNvSpPr>
              <a:spLocks noChangeAspect="1"/>
            </p:cNvSpPr>
            <p:nvPr/>
          </p:nvSpPr>
          <p:spPr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Robot.java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20K</a:t>
              </a:r>
            </a:p>
          </p:txBody>
        </p:sp>
        <p:cxnSp>
          <p:nvCxnSpPr>
            <p:cNvPr id="379926" name="直接箭头连接符 379925"/>
            <p:cNvCxnSpPr>
              <a:stCxn id="379913" idx="2"/>
              <a:endCxn id="379925" idx="0"/>
            </p:cNvCxnSpPr>
            <p:nvPr/>
          </p:nvCxnSpPr>
          <p:spPr>
            <a:xfrm>
              <a:off x="3773" y="3176"/>
              <a:ext cx="102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7" name="文本框 379926"/>
            <p:cNvSpPr txBox="1"/>
            <p:nvPr/>
          </p:nvSpPr>
          <p:spPr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379928" name="文本框 379927"/>
            <p:cNvSpPr txBox="1"/>
            <p:nvPr/>
          </p:nvSpPr>
          <p:spPr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79929" name="文本框 379928"/>
            <p:cNvSpPr txBox="1"/>
            <p:nvPr/>
          </p:nvSpPr>
          <p:spPr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79930" name="文本框 379929"/>
            <p:cNvSpPr txBox="1"/>
            <p:nvPr/>
          </p:nvSpPr>
          <p:spPr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79931" name="文本框 379930"/>
            <p:cNvSpPr txBox="1"/>
            <p:nvPr/>
          </p:nvSpPr>
          <p:spPr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79932" name="文本框 379931"/>
            <p:cNvSpPr txBox="1"/>
            <p:nvPr/>
          </p:nvSpPr>
          <p:spPr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79933" name="文本框 379932"/>
            <p:cNvSpPr txBox="1"/>
            <p:nvPr/>
          </p:nvSpPr>
          <p:spPr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79934" name="文本框 379933"/>
            <p:cNvSpPr txBox="1"/>
            <p:nvPr/>
          </p:nvSpPr>
          <p:spPr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79935" name="文本框 379934"/>
            <p:cNvSpPr txBox="1"/>
            <p:nvPr/>
          </p:nvSpPr>
          <p:spPr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标题 3809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 Tree</a:t>
            </a:r>
          </a:p>
        </p:txBody>
      </p:sp>
      <p:sp>
        <p:nvSpPr>
          <p:cNvPr id="380931" name="文本占位符 38093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49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binary tree is a tree with the following properties: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Each internal node has at most two children (degree of two)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The children of a node are an ordered pair</a:t>
            </a:r>
          </a:p>
          <a:p>
            <a:pPr lvl="1"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We call the children of an internal node left child and right child</a:t>
            </a:r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Alternative recursive definition: a binary tree is either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a tree consisting of a single node, OR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a tree whose root has an ordered pair of children, each of which is a binary tree</a:t>
            </a:r>
          </a:p>
        </p:txBody>
      </p:sp>
      <p:sp>
        <p:nvSpPr>
          <p:cNvPr id="380932" name="矩形 380931" descr="Rectangle: Click to edit Master text styles&#10;Second level&#10;Third level&#10;Fourth level&#10;Fifth level"/>
          <p:cNvSpPr/>
          <p:nvPr/>
        </p:nvSpPr>
        <p:spPr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800"/>
              <a:t>Applications: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arithmetic expressions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decision processes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searching</a:t>
            </a:r>
          </a:p>
        </p:txBody>
      </p:sp>
      <p:sp>
        <p:nvSpPr>
          <p:cNvPr id="380933" name="圆角矩形 380932"/>
          <p:cNvSpPr>
            <a:spLocks noChangeAspect="1"/>
          </p:cNvSpPr>
          <p:nvPr/>
        </p:nvSpPr>
        <p:spPr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80934" name="圆角矩形 380933"/>
          <p:cNvSpPr>
            <a:spLocks noChangeAspect="1"/>
          </p:cNvSpPr>
          <p:nvPr/>
        </p:nvSpPr>
        <p:spPr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80935" name="圆角矩形 380934"/>
          <p:cNvSpPr>
            <a:spLocks noChangeAspect="1"/>
          </p:cNvSpPr>
          <p:nvPr/>
        </p:nvSpPr>
        <p:spPr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80936" name="圆角矩形 380935"/>
          <p:cNvSpPr>
            <a:spLocks noChangeAspect="1"/>
          </p:cNvSpPr>
          <p:nvPr/>
        </p:nvSpPr>
        <p:spPr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80937" name="圆角矩形 380936"/>
          <p:cNvSpPr>
            <a:spLocks noChangeAspect="1"/>
          </p:cNvSpPr>
          <p:nvPr/>
        </p:nvSpPr>
        <p:spPr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80938" name="圆角矩形 380937"/>
          <p:cNvSpPr>
            <a:spLocks noChangeAspect="1"/>
          </p:cNvSpPr>
          <p:nvPr/>
        </p:nvSpPr>
        <p:spPr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80939" name="圆角矩形 380938"/>
          <p:cNvSpPr>
            <a:spLocks noChangeAspect="1"/>
          </p:cNvSpPr>
          <p:nvPr/>
        </p:nvSpPr>
        <p:spPr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380940" name="直接箭头连接符 380939"/>
          <p:cNvCxnSpPr>
            <a:stCxn id="380933" idx="2"/>
            <a:endCxn id="380934" idx="0"/>
          </p:cNvCxnSpPr>
          <p:nvPr/>
        </p:nvCxnSpPr>
        <p:spPr>
          <a:xfrm flipH="1">
            <a:off x="6108700" y="3505200"/>
            <a:ext cx="987425" cy="5175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1" name="直接箭头连接符 380940"/>
          <p:cNvCxnSpPr>
            <a:stCxn id="380933" idx="2"/>
            <a:endCxn id="380935" idx="0"/>
          </p:cNvCxnSpPr>
          <p:nvPr/>
        </p:nvCxnSpPr>
        <p:spPr>
          <a:xfrm>
            <a:off x="7096125" y="3505200"/>
            <a:ext cx="981075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2" name="直接箭头连接符 380941"/>
          <p:cNvCxnSpPr>
            <a:stCxn id="380935" idx="2"/>
            <a:endCxn id="380937" idx="0"/>
          </p:cNvCxnSpPr>
          <p:nvPr/>
        </p:nvCxnSpPr>
        <p:spPr>
          <a:xfrm>
            <a:off x="8077200" y="4421188"/>
            <a:ext cx="508000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3" name="直接箭头连接符 380942"/>
          <p:cNvCxnSpPr>
            <a:stCxn id="380935" idx="2"/>
            <a:endCxn id="380936" idx="0"/>
          </p:cNvCxnSpPr>
          <p:nvPr/>
        </p:nvCxnSpPr>
        <p:spPr>
          <a:xfrm flipH="1">
            <a:off x="7586663" y="4421188"/>
            <a:ext cx="490537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4" name="直接箭头连接符 380943"/>
          <p:cNvCxnSpPr>
            <a:stCxn id="380934" idx="2"/>
            <a:endCxn id="380939" idx="0"/>
          </p:cNvCxnSpPr>
          <p:nvPr/>
        </p:nvCxnSpPr>
        <p:spPr>
          <a:xfrm>
            <a:off x="6108700" y="4419600"/>
            <a:ext cx="506413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5" name="直接箭头连接符 380944"/>
          <p:cNvCxnSpPr>
            <a:stCxn id="380934" idx="2"/>
            <a:endCxn id="380938" idx="0"/>
          </p:cNvCxnSpPr>
          <p:nvPr/>
        </p:nvCxnSpPr>
        <p:spPr>
          <a:xfrm flipH="1">
            <a:off x="5602288" y="4419600"/>
            <a:ext cx="506412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6" name="圆角矩形 380945"/>
          <p:cNvSpPr>
            <a:spLocks noChangeAspect="1"/>
          </p:cNvSpPr>
          <p:nvPr/>
        </p:nvSpPr>
        <p:spPr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H</a:t>
            </a:r>
          </a:p>
        </p:txBody>
      </p:sp>
      <p:cxnSp>
        <p:nvCxnSpPr>
          <p:cNvPr id="380947" name="直接箭头连接符 380946"/>
          <p:cNvCxnSpPr>
            <a:stCxn id="380939" idx="2"/>
            <a:endCxn id="380946" idx="0"/>
          </p:cNvCxnSpPr>
          <p:nvPr/>
        </p:nvCxnSpPr>
        <p:spPr>
          <a:xfrm flipH="1">
            <a:off x="6246813" y="5335588"/>
            <a:ext cx="368300" cy="520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8" name="圆角矩形 380947"/>
          <p:cNvSpPr>
            <a:spLocks noChangeAspect="1"/>
          </p:cNvSpPr>
          <p:nvPr/>
        </p:nvSpPr>
        <p:spPr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380949" name="直接箭头连接符 380948"/>
          <p:cNvCxnSpPr>
            <a:stCxn id="380939" idx="2"/>
            <a:endCxn id="380948" idx="0"/>
          </p:cNvCxnSpPr>
          <p:nvPr/>
        </p:nvCxnSpPr>
        <p:spPr>
          <a:xfrm>
            <a:off x="6615113" y="5335588"/>
            <a:ext cx="334962" cy="5191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BinaryTree ADT</a:t>
            </a:r>
          </a:p>
        </p:txBody>
      </p:sp>
      <p:sp>
        <p:nvSpPr>
          <p:cNvPr id="381955" name="文本占位符 381954"/>
          <p:cNvSpPr>
            <a:spLocks noGrp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/>
          <a:lstStyle/>
          <a:p>
            <a:r>
              <a:rPr lang="en-US" altLang="zh-CN" sz="2000"/>
              <a:t>The BinaryTree ADT extends the Tree ADT, i.e., it inherits all the methods of the Tree ADT</a:t>
            </a:r>
          </a:p>
          <a:p>
            <a:r>
              <a:rPr lang="en-US" altLang="zh-CN" sz="2000"/>
              <a:t>Additional methods:</a:t>
            </a:r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leftChild</a:t>
            </a:r>
            <a:r>
              <a:rPr lang="en-US" altLang="zh-CN" sz="1800"/>
              <a:t>(p)</a:t>
            </a:r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rightChild</a:t>
            </a:r>
            <a:r>
              <a:rPr lang="en-US" altLang="zh-CN" sz="1800"/>
              <a:t>(p)</a:t>
            </a:r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sibling</a:t>
            </a:r>
            <a:r>
              <a:rPr lang="en-US" altLang="zh-CN" sz="1800"/>
              <a:t>(p)</a:t>
            </a:r>
          </a:p>
        </p:txBody>
      </p:sp>
      <p:sp>
        <p:nvSpPr>
          <p:cNvPr id="381956" name="文本占位符 381955"/>
          <p:cNvSpPr>
            <a:spLocks noGrp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lstStyle/>
          <a:p>
            <a:r>
              <a:rPr lang="en-US" altLang="zh-CN" sz="2000"/>
              <a:t>Update methods may be defined by data structures implementing the BinaryTree ADT</a:t>
            </a:r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/>
              <a:t>Binary Tree. (BT)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Binary search tree. (BST)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Self-balancing search trees.(AVL)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Red-black tree.(RBT)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B+/B- tree. (B+/B-)</a:t>
            </a:r>
          </a:p>
          <a:p>
            <a:pPr marL="36576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Tree classification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矩形 382977"/>
          <p:cNvSpPr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Examples of the Binary Tree</a:t>
            </a:r>
          </a:p>
        </p:txBody>
      </p:sp>
      <p:grpSp>
        <p:nvGrpSpPr>
          <p:cNvPr id="382979" name="组合 38297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382980" name="组合 382979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382981" name="椭圆 382980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2" name="矩形 382981"/>
              <p:cNvSpPr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382983" name="组合 382982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382984" name="椭圆 382983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5" name="矩形 382984"/>
              <p:cNvSpPr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382986" name="直接连接符 382985"/>
            <p:cNvSpPr/>
            <p:nvPr/>
          </p:nvSpPr>
          <p:spPr>
            <a:xfrm flipH="1">
              <a:off x="3840" y="1989"/>
              <a:ext cx="482" cy="4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87" name="组合 382986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82988" name="椭圆 382987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9" name="矩形 382988"/>
              <p:cNvSpPr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382990" name="组合 382989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2991" name="椭圆 382990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2" name="矩形 382991"/>
              <p:cNvSpPr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G</a:t>
                </a:r>
              </a:p>
            </p:txBody>
          </p:sp>
        </p:grpSp>
        <p:sp>
          <p:nvSpPr>
            <p:cNvPr id="382993" name="直接连接符 382992"/>
            <p:cNvSpPr/>
            <p:nvPr/>
          </p:nvSpPr>
          <p:spPr>
            <a:xfrm>
              <a:off x="5127" y="2772"/>
              <a:ext cx="181" cy="3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94" name="组合 382993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82995" name="椭圆 382994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6" name="矩形 382995"/>
              <p:cNvSpPr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382997" name="组合 382996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82998" name="椭圆 382997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9" name="矩形 382998"/>
              <p:cNvSpPr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</a:p>
            </p:txBody>
          </p:sp>
        </p:grpSp>
        <p:sp>
          <p:nvSpPr>
            <p:cNvPr id="383000" name="直接连接符 382999"/>
            <p:cNvSpPr/>
            <p:nvPr/>
          </p:nvSpPr>
          <p:spPr>
            <a:xfrm>
              <a:off x="3605" y="3499"/>
              <a:ext cx="267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01" name="组合 383000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83002" name="椭圆 383001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3" name="矩形 383002"/>
              <p:cNvSpPr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383004" name="组合 383003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83005" name="椭圆 383004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6" name="矩形 383005"/>
              <p:cNvSpPr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H</a:t>
                </a:r>
              </a:p>
            </p:txBody>
          </p:sp>
        </p:grpSp>
        <p:grpSp>
          <p:nvGrpSpPr>
            <p:cNvPr id="383007" name="组合 383006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83008" name="椭圆 383007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9" name="矩形 383008"/>
              <p:cNvSpPr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F</a:t>
                </a:r>
              </a:p>
            </p:txBody>
          </p:sp>
        </p:grpSp>
        <p:sp>
          <p:nvSpPr>
            <p:cNvPr id="383010" name="直接连接符 383009"/>
            <p:cNvSpPr/>
            <p:nvPr/>
          </p:nvSpPr>
          <p:spPr>
            <a:xfrm flipH="1">
              <a:off x="4719" y="2771"/>
              <a:ext cx="203" cy="3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1" name="直接连接符 383010"/>
            <p:cNvSpPr/>
            <p:nvPr/>
          </p:nvSpPr>
          <p:spPr>
            <a:xfrm>
              <a:off x="3894" y="2739"/>
              <a:ext cx="235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2" name="直接连接符 383011"/>
            <p:cNvSpPr/>
            <p:nvPr/>
          </p:nvSpPr>
          <p:spPr>
            <a:xfrm flipH="1">
              <a:off x="3529" y="2728"/>
              <a:ext cx="204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3" name="直接连接符 383012"/>
            <p:cNvSpPr/>
            <p:nvPr/>
          </p:nvSpPr>
          <p:spPr>
            <a:xfrm flipH="1">
              <a:off x="3186" y="3488"/>
              <a:ext cx="268" cy="3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4" name="直接连接符 383013"/>
            <p:cNvSpPr/>
            <p:nvPr/>
          </p:nvSpPr>
          <p:spPr>
            <a:xfrm>
              <a:off x="4558" y="2000"/>
              <a:ext cx="450" cy="4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5" name="矩形 383014"/>
            <p:cNvSpPr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6" name="文本框 383015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83017" name="文本框 383016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383018" name="文本框 383017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383019" name="文本框 3830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</a:p>
          </p:txBody>
        </p:sp>
      </p:grpSp>
      <p:grpSp>
        <p:nvGrpSpPr>
          <p:cNvPr id="383020" name="组合 383019"/>
          <p:cNvGrpSpPr/>
          <p:nvPr/>
        </p:nvGrpSpPr>
        <p:grpSpPr>
          <a:xfrm>
            <a:off x="457200" y="1682750"/>
            <a:ext cx="3833813" cy="4664075"/>
            <a:chOff x="223" y="912"/>
            <a:chExt cx="2480" cy="3083"/>
          </a:xfrm>
        </p:grpSpPr>
        <p:grpSp>
          <p:nvGrpSpPr>
            <p:cNvPr id="383021" name="组合 383020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83022" name="椭圆 383021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3" name="矩形 383022"/>
              <p:cNvSpPr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383024" name="组合 383023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83025" name="椭圆 383024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6" name="矩形 383025"/>
              <p:cNvSpPr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383027" name="直接连接符 383026"/>
            <p:cNvSpPr/>
            <p:nvPr/>
          </p:nvSpPr>
          <p:spPr>
            <a:xfrm flipH="1">
              <a:off x="1000" y="1659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28" name="组合 383027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83029" name="椭圆 38302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0" name="矩形 383029"/>
              <p:cNvSpPr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383031" name="组合 383030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83032" name="椭圆 383031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3" name="矩形 383032"/>
              <p:cNvSpPr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383034" name="直接连接符 383033"/>
            <p:cNvSpPr/>
            <p:nvPr/>
          </p:nvSpPr>
          <p:spPr>
            <a:xfrm>
              <a:off x="2231" y="1695"/>
              <a:ext cx="256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35" name="矩形 383034"/>
            <p:cNvSpPr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Skewed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pSp>
          <p:nvGrpSpPr>
            <p:cNvPr id="383036" name="组合 383035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83037" name="椭圆 383036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8" name="矩形 383037"/>
              <p:cNvSpPr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</a:p>
            </p:txBody>
          </p:sp>
        </p:grpSp>
        <p:sp>
          <p:nvSpPr>
            <p:cNvPr id="383039" name="直接连接符 383038"/>
            <p:cNvSpPr/>
            <p:nvPr/>
          </p:nvSpPr>
          <p:spPr>
            <a:xfrm flipH="1">
              <a:off x="357" y="3320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40" name="组合 383039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83041" name="椭圆 383040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2" name="矩形 383041"/>
              <p:cNvSpPr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383043" name="组合 383042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83044" name="椭圆 383043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5" name="矩形 383044"/>
              <p:cNvSpPr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</a:p>
            </p:txBody>
          </p:sp>
        </p:grpSp>
        <p:sp>
          <p:nvSpPr>
            <p:cNvPr id="383046" name="直接连接符 383045"/>
            <p:cNvSpPr/>
            <p:nvPr/>
          </p:nvSpPr>
          <p:spPr>
            <a:xfrm flipH="1">
              <a:off x="795" y="2248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7" name="直接连接符 383046"/>
            <p:cNvSpPr/>
            <p:nvPr/>
          </p:nvSpPr>
          <p:spPr>
            <a:xfrm flipH="1">
              <a:off x="614" y="2784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8" name="文本框 383047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 anchor="ctr"/>
          <a:lstStyle/>
          <a:p>
            <a:r>
              <a:rPr lang="en-US" altLang="zh-CN" sz="3200"/>
              <a:t>Differences Between A Tree and A Binary Tree</a:t>
            </a:r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lstStyle/>
          <a:p>
            <a:r>
              <a:rPr lang="en-US" altLang="zh-CN" sz="2400" err="1">
                <a:latin typeface="Times New Roman" panose="02020603050405020304" pitchFamily="18" charset="0"/>
              </a:rPr>
              <a:t>The subtrees</a:t>
            </a:r>
            <a:r>
              <a:rPr lang="en-US" altLang="zh-CN" sz="2400">
                <a:latin typeface="Times New Roman" panose="02020603050405020304" pitchFamily="18" charset="0"/>
              </a:rPr>
              <a:t> of a binary tree are ordered; those of a tree are not ordered.</a:t>
            </a:r>
          </a:p>
        </p:txBody>
      </p:sp>
      <p:sp>
        <p:nvSpPr>
          <p:cNvPr id="384004" name="矩形 384003"/>
          <p:cNvSpPr/>
          <p:nvPr/>
        </p:nvSpPr>
        <p:spPr>
          <a:xfrm>
            <a:off x="762000" y="49530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different when viewed as binary trees.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the same when viewed as trees.</a:t>
            </a:r>
          </a:p>
        </p:txBody>
      </p:sp>
      <p:grpSp>
        <p:nvGrpSpPr>
          <p:cNvPr id="384005" name="组合 384004"/>
          <p:cNvGrpSpPr/>
          <p:nvPr/>
        </p:nvGrpSpPr>
        <p:grpSpPr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384006" name="椭圆 384005"/>
            <p:cNvSpPr/>
            <p:nvPr/>
          </p:nvSpPr>
          <p:spPr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84007" name="椭圆 384006"/>
            <p:cNvSpPr/>
            <p:nvPr/>
          </p:nvSpPr>
          <p:spPr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384008" name="直接箭头连接符 384007"/>
            <p:cNvCxnSpPr>
              <a:stCxn id="384006" idx="3"/>
              <a:endCxn id="384007" idx="0"/>
            </p:cNvCxnSpPr>
            <p:nvPr/>
          </p:nvCxnSpPr>
          <p:spPr>
            <a:xfrm flipH="1">
              <a:off x="1560" y="2509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4009" name="组合 384008"/>
          <p:cNvGrpSpPr/>
          <p:nvPr/>
        </p:nvGrpSpPr>
        <p:grpSpPr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384010" name="椭圆 384009"/>
            <p:cNvSpPr/>
            <p:nvPr/>
          </p:nvSpPr>
          <p:spPr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84011" name="椭圆 384010"/>
            <p:cNvSpPr/>
            <p:nvPr/>
          </p:nvSpPr>
          <p:spPr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384012" name="直接箭头连接符 384011"/>
            <p:cNvCxnSpPr>
              <a:stCxn id="384010" idx="5"/>
              <a:endCxn id="384011" idx="0"/>
            </p:cNvCxnSpPr>
            <p:nvPr/>
          </p:nvCxnSpPr>
          <p:spPr>
            <a:xfrm>
              <a:off x="2989" y="2317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标题 38502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anchor="ctr"/>
          <a:lstStyle/>
          <a:p>
            <a:r>
              <a:rPr lang="en-US" altLang="zh-CN"/>
              <a:t>Data Structure for Binary Trees</a:t>
            </a:r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685800" y="1563688"/>
            <a:ext cx="3048000" cy="2093912"/>
          </a:xfrm>
        </p:spPr>
        <p:txBody>
          <a:bodyPr/>
          <a:lstStyle/>
          <a:p>
            <a:r>
              <a:rPr lang="en-US" altLang="zh-CN" sz="1800"/>
              <a:t>A node is represented by an object storing</a:t>
            </a:r>
          </a:p>
          <a:p>
            <a:pPr lvl="1"/>
            <a:r>
              <a:rPr lang="en-US" altLang="zh-CN" sz="1600"/>
              <a:t>Element</a:t>
            </a:r>
          </a:p>
          <a:p>
            <a:pPr lvl="1"/>
            <a:r>
              <a:rPr lang="en-US" altLang="zh-CN" sz="1600"/>
              <a:t>Parent node</a:t>
            </a:r>
          </a:p>
          <a:p>
            <a:pPr lvl="1"/>
            <a:r>
              <a:rPr lang="en-US" altLang="zh-CN" sz="1600"/>
              <a:t>Left child node</a:t>
            </a:r>
          </a:p>
          <a:p>
            <a:pPr lvl="1"/>
            <a:r>
              <a:rPr lang="en-US" altLang="zh-CN" sz="1600"/>
              <a:t>Right child node</a:t>
            </a:r>
          </a:p>
        </p:txBody>
      </p:sp>
      <p:grpSp>
        <p:nvGrpSpPr>
          <p:cNvPr id="385028" name="组合 385027"/>
          <p:cNvGrpSpPr/>
          <p:nvPr/>
        </p:nvGrpSpPr>
        <p:grpSpPr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椭圆 385028"/>
            <p:cNvSpPr/>
            <p:nvPr/>
          </p:nvSpPr>
          <p:spPr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0" name="椭圆 385029"/>
            <p:cNvSpPr/>
            <p:nvPr/>
          </p:nvSpPr>
          <p:spPr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85031" name="矩形 385030"/>
            <p:cNvSpPr/>
            <p:nvPr/>
          </p:nvSpPr>
          <p:spPr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85032" name="矩形 385031"/>
            <p:cNvSpPr/>
            <p:nvPr/>
          </p:nvSpPr>
          <p:spPr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85033" name="矩形 385032"/>
            <p:cNvSpPr/>
            <p:nvPr/>
          </p:nvSpPr>
          <p:spPr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385034" name="直接箭头连接符 385033"/>
            <p:cNvCxnSpPr>
              <a:stCxn id="385033" idx="0"/>
              <a:endCxn id="385030" idx="5"/>
            </p:cNvCxnSpPr>
            <p:nvPr/>
          </p:nvCxnSpPr>
          <p:spPr>
            <a:xfrm flipH="1" flipV="1">
              <a:off x="2213" y="3333"/>
              <a:ext cx="34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5" name="直接箭头连接符 385034"/>
            <p:cNvCxnSpPr>
              <a:stCxn id="385032" idx="0"/>
              <a:endCxn id="385030" idx="3"/>
            </p:cNvCxnSpPr>
            <p:nvPr/>
          </p:nvCxnSpPr>
          <p:spPr>
            <a:xfrm flipV="1">
              <a:off x="1646" y="3333"/>
              <a:ext cx="343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6" name="直接箭头连接符 385035"/>
            <p:cNvCxnSpPr>
              <a:stCxn id="385031" idx="0"/>
              <a:endCxn id="385029" idx="3"/>
            </p:cNvCxnSpPr>
            <p:nvPr/>
          </p:nvCxnSpPr>
          <p:spPr>
            <a:xfrm flipV="1">
              <a:off x="1022" y="2867"/>
              <a:ext cx="416" cy="15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7" name="直接箭头连接符 385036"/>
            <p:cNvCxnSpPr>
              <a:stCxn id="385030" idx="0"/>
              <a:endCxn id="385029" idx="5"/>
            </p:cNvCxnSpPr>
            <p:nvPr/>
          </p:nvCxnSpPr>
          <p:spPr>
            <a:xfrm flipH="1" flipV="1">
              <a:off x="1662" y="2867"/>
              <a:ext cx="439" cy="18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5038" name="组合 385037"/>
          <p:cNvGrpSpPr/>
          <p:nvPr/>
        </p:nvGrpSpPr>
        <p:grpSpPr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组合 385038"/>
            <p:cNvGrpSpPr/>
            <p:nvPr/>
          </p:nvGrpSpPr>
          <p:grpSpPr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圆角矩形 38503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1" name="矩形 38504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2" name="直接连接符 38504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43" name="组合 385042"/>
            <p:cNvGrpSpPr/>
            <p:nvPr/>
          </p:nvGrpSpPr>
          <p:grpSpPr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圆角矩形 38504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5" name="矩形 38504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6" name="直接连接符 38504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47" name="文本框 385046"/>
            <p:cNvSpPr txBox="1"/>
            <p:nvPr/>
          </p:nvSpPr>
          <p:spPr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85048" name="文本框 385047"/>
            <p:cNvSpPr txBox="1"/>
            <p:nvPr/>
          </p:nvSpPr>
          <p:spPr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385049" name="组合 385048"/>
            <p:cNvGrpSpPr/>
            <p:nvPr/>
          </p:nvGrpSpPr>
          <p:grpSpPr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圆角矩形 38504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1" name="矩形 38505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2" name="直接连接符 38505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53" name="组合 385052"/>
            <p:cNvGrpSpPr/>
            <p:nvPr/>
          </p:nvGrpSpPr>
          <p:grpSpPr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圆角矩形 38505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5" name="矩形 38505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6" name="直接连接符 38505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57" name="文本框 385056"/>
            <p:cNvSpPr txBox="1"/>
            <p:nvPr/>
          </p:nvSpPr>
          <p:spPr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85058" name="文本框 385057"/>
            <p:cNvSpPr txBox="1"/>
            <p:nvPr/>
          </p:nvSpPr>
          <p:spPr>
            <a:xfrm>
              <a:off x="3750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385059" name="组合 385058"/>
            <p:cNvGrpSpPr/>
            <p:nvPr/>
          </p:nvGrpSpPr>
          <p:grpSpPr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圆角矩形 38505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1" name="矩形 38506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2" name="直接连接符 38506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63" name="文本框 385062"/>
            <p:cNvSpPr txBox="1"/>
            <p:nvPr/>
          </p:nvSpPr>
          <p:spPr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385064" name="文本框 385063"/>
            <p:cNvSpPr txBox="1"/>
            <p:nvPr/>
          </p:nvSpPr>
          <p:spPr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grpSp>
          <p:nvGrpSpPr>
            <p:cNvPr id="385065" name="组合 385064"/>
            <p:cNvGrpSpPr/>
            <p:nvPr/>
          </p:nvGrpSpPr>
          <p:grpSpPr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文本框 385065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cxnSp>
            <p:nvCxnSpPr>
              <p:cNvPr id="385067" name="曲线连接符 385066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68" name="组合 385067"/>
            <p:cNvGrpSpPr/>
            <p:nvPr/>
          </p:nvGrpSpPr>
          <p:grpSpPr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文本框 385068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cxnSp>
            <p:nvCxnSpPr>
              <p:cNvPr id="385070" name="曲线连接符 385069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1" name="组合 385070"/>
            <p:cNvGrpSpPr/>
            <p:nvPr/>
          </p:nvGrpSpPr>
          <p:grpSpPr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文本框 385071"/>
              <p:cNvSpPr txBox="1"/>
              <p:nvPr/>
            </p:nvSpPr>
            <p:spPr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cxnSp>
            <p:nvCxnSpPr>
              <p:cNvPr id="385073" name="曲线连接符 385072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4" name="组合 385073"/>
            <p:cNvGrpSpPr/>
            <p:nvPr/>
          </p:nvGrpSpPr>
          <p:grpSpPr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文本框 385074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cxnSp>
            <p:nvCxnSpPr>
              <p:cNvPr id="385076" name="曲线连接符 385075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7" name="组合 385076"/>
            <p:cNvGrpSpPr/>
            <p:nvPr/>
          </p:nvGrpSpPr>
          <p:grpSpPr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文本框 385077"/>
              <p:cNvSpPr txBox="1"/>
              <p:nvPr/>
            </p:nvSpPr>
            <p:spPr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385079" name="曲线连接符 385078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sp>
          <p:nvSpPr>
            <p:cNvPr id="385080" name="任意多边形 385079"/>
            <p:cNvSpPr/>
            <p:nvPr/>
          </p:nvSpPr>
          <p:spPr>
            <a:xfrm>
              <a:off x="2792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1" name="任意多边形 385080"/>
            <p:cNvSpPr/>
            <p:nvPr/>
          </p:nvSpPr>
          <p:spPr>
            <a:xfrm flipH="1">
              <a:off x="3684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2" name="任意多边形 385081"/>
            <p:cNvSpPr/>
            <p:nvPr/>
          </p:nvSpPr>
          <p:spPr>
            <a:xfrm flipH="1">
              <a:off x="4416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3" name="任意多边形 385082"/>
            <p:cNvSpPr/>
            <p:nvPr/>
          </p:nvSpPr>
          <p:spPr>
            <a:xfrm>
              <a:off x="3504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4" name="任意多边形 385083"/>
            <p:cNvSpPr/>
            <p:nvPr/>
          </p:nvSpPr>
          <p:spPr>
            <a:xfrm>
              <a:off x="2589" y="1338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5" name="任意多边形 385084"/>
            <p:cNvSpPr/>
            <p:nvPr/>
          </p:nvSpPr>
          <p:spPr>
            <a:xfrm flipH="1">
              <a:off x="3888" y="134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6" name="任意多边形 385085"/>
            <p:cNvSpPr/>
            <p:nvPr/>
          </p:nvSpPr>
          <p:spPr>
            <a:xfrm flipH="1">
              <a:off x="4608" y="230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7" name="任意多边形 385086"/>
            <p:cNvSpPr/>
            <p:nvPr/>
          </p:nvSpPr>
          <p:spPr>
            <a:xfrm>
              <a:off x="3312" y="2304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8" name="文本框 385087"/>
            <p:cNvSpPr txBox="1"/>
            <p:nvPr/>
          </p:nvSpPr>
          <p:spPr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Arithmetic Expression Tree</a:t>
            </a:r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Binary tree associated with an arithmetic expression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internal nodes: operators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external nodes: operands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Example: arithmetic expression tree for the expression (2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/>
              <a:t>a </a:t>
            </a:r>
            <a:r>
              <a:rPr lang="en-US" altLang="zh-CN" sz="2000">
                <a:latin typeface="Symbol" panose="05050102010706020507" pitchFamily="18" charset="2"/>
              </a:rPr>
              <a:t>-</a:t>
            </a:r>
            <a:r>
              <a:rPr lang="en-US" altLang="zh-CN" sz="2000"/>
              <a:t> 1) </a:t>
            </a:r>
            <a:r>
              <a:rPr lang="en-US" altLang="zh-CN" sz="2000">
                <a:latin typeface="Symbol" panose="05050102010706020507" pitchFamily="18" charset="2"/>
              </a:rPr>
              <a:t>+</a:t>
            </a:r>
            <a:r>
              <a:rPr lang="en-US" altLang="zh-CN" sz="2000"/>
              <a:t> (3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/>
              <a:t>b))</a:t>
            </a:r>
          </a:p>
        </p:txBody>
      </p:sp>
      <p:grpSp>
        <p:nvGrpSpPr>
          <p:cNvPr id="386052" name="组合 386051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椭圆 386052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86054" name="椭圆 386053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86055" name="椭圆 38605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6" name="椭圆 386055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386057" name="矩形 386056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86058" name="矩形 386057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86059" name="矩形 386058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86060" name="矩形 386059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86061" name="矩形 386060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86062" name="直接箭头连接符 386061"/>
            <p:cNvCxnSpPr>
              <a:stCxn id="386053" idx="3"/>
              <a:endCxn id="386055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3" name="直接箭头连接符 386062"/>
            <p:cNvCxnSpPr>
              <a:stCxn id="386054" idx="1"/>
              <a:endCxn id="386053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4" name="直接箭头连接符 386063"/>
            <p:cNvCxnSpPr>
              <a:stCxn id="386061" idx="0"/>
              <a:endCxn id="386054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5" name="直接箭头连接符 386064"/>
            <p:cNvCxnSpPr>
              <a:stCxn id="386060" idx="0"/>
              <a:endCxn id="386054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6" name="直接箭头连接符 386065"/>
            <p:cNvCxnSpPr>
              <a:stCxn id="386059" idx="0"/>
              <a:endCxn id="386056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7" name="直接箭头连接符 386066"/>
            <p:cNvCxnSpPr>
              <a:stCxn id="386058" idx="0"/>
              <a:endCxn id="386056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8" name="直接箭头连接符 386067"/>
            <p:cNvCxnSpPr>
              <a:stCxn id="386057" idx="0"/>
              <a:endCxn id="386055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9" name="直接箭头连接符 386068"/>
            <p:cNvCxnSpPr>
              <a:stCxn id="386056" idx="1"/>
              <a:endCxn id="386055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标题 38707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 anchor="ctr"/>
          <a:lstStyle/>
          <a:p>
            <a:r>
              <a:rPr lang="en-US" altLang="zh-CN"/>
              <a:t>Decision Tree</a:t>
            </a:r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lstStyle/>
          <a:p>
            <a:r>
              <a:rPr lang="en-US" altLang="zh-CN" sz="2000"/>
              <a:t>Binary tree associated with a decision process</a:t>
            </a:r>
          </a:p>
          <a:p>
            <a:pPr lvl="1"/>
            <a:r>
              <a:rPr lang="en-US" altLang="zh-CN" sz="1800"/>
              <a:t>internal nodes: questions with yes/no answer</a:t>
            </a:r>
          </a:p>
          <a:p>
            <a:pPr lvl="1"/>
            <a:r>
              <a:rPr lang="en-US" altLang="zh-CN" sz="1800"/>
              <a:t>external nodes: decisions</a:t>
            </a:r>
          </a:p>
          <a:p>
            <a:r>
              <a:rPr lang="en-US" altLang="zh-CN" sz="2000"/>
              <a:t>Example: dining decision</a:t>
            </a:r>
          </a:p>
        </p:txBody>
      </p:sp>
      <p:sp>
        <p:nvSpPr>
          <p:cNvPr id="387076" name="圆角矩形 387075"/>
          <p:cNvSpPr/>
          <p:nvPr/>
        </p:nvSpPr>
        <p:spPr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Want a fast meal?</a:t>
            </a:r>
          </a:p>
        </p:txBody>
      </p:sp>
      <p:sp>
        <p:nvSpPr>
          <p:cNvPr id="387077" name="圆角矩形 387076"/>
          <p:cNvSpPr/>
          <p:nvPr/>
        </p:nvSpPr>
        <p:spPr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How about coffee?</a:t>
            </a:r>
          </a:p>
        </p:txBody>
      </p:sp>
      <p:sp>
        <p:nvSpPr>
          <p:cNvPr id="387078" name="圆角矩形 387077"/>
          <p:cNvSpPr/>
          <p:nvPr/>
        </p:nvSpPr>
        <p:spPr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On expense account?</a:t>
            </a:r>
          </a:p>
        </p:txBody>
      </p:sp>
      <p:sp>
        <p:nvSpPr>
          <p:cNvPr id="387079" name="矩形 387078"/>
          <p:cNvSpPr/>
          <p:nvPr/>
        </p:nvSpPr>
        <p:spPr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Starbucks</a:t>
            </a:r>
          </a:p>
        </p:txBody>
      </p:sp>
      <p:sp>
        <p:nvSpPr>
          <p:cNvPr id="387080" name="矩形 387079"/>
          <p:cNvSpPr/>
          <p:nvPr/>
        </p:nvSpPr>
        <p:spPr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Spike’s</a:t>
            </a:r>
          </a:p>
        </p:txBody>
      </p:sp>
      <p:sp>
        <p:nvSpPr>
          <p:cNvPr id="387081" name="矩形 387080"/>
          <p:cNvSpPr/>
          <p:nvPr/>
        </p:nvSpPr>
        <p:spPr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Al Forno</a:t>
            </a:r>
          </a:p>
        </p:txBody>
      </p:sp>
      <p:sp>
        <p:nvSpPr>
          <p:cNvPr id="387082" name="矩形 387081"/>
          <p:cNvSpPr/>
          <p:nvPr/>
        </p:nvSpPr>
        <p:spPr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Café Paragon</a:t>
            </a:r>
          </a:p>
        </p:txBody>
      </p:sp>
      <p:cxnSp>
        <p:nvCxnSpPr>
          <p:cNvPr id="387083" name="直接箭头连接符 387082"/>
          <p:cNvCxnSpPr>
            <a:stCxn id="387076" idx="2"/>
            <a:endCxn id="387077" idx="0"/>
          </p:cNvCxnSpPr>
          <p:nvPr/>
        </p:nvCxnSpPr>
        <p:spPr>
          <a:xfrm flipH="1">
            <a:off x="2830513" y="4084638"/>
            <a:ext cx="1787525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4" name="直接箭头连接符 387083"/>
          <p:cNvCxnSpPr>
            <a:stCxn id="387076" idx="2"/>
            <a:endCxn id="387078" idx="0"/>
          </p:cNvCxnSpPr>
          <p:nvPr/>
        </p:nvCxnSpPr>
        <p:spPr>
          <a:xfrm>
            <a:off x="4618038" y="4084638"/>
            <a:ext cx="1822450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5" name="直接箭头连接符 387084"/>
          <p:cNvCxnSpPr>
            <a:stCxn id="387079" idx="0"/>
            <a:endCxn id="387077" idx="2"/>
          </p:cNvCxnSpPr>
          <p:nvPr/>
        </p:nvCxnSpPr>
        <p:spPr>
          <a:xfrm flipV="1">
            <a:off x="2047875" y="5114925"/>
            <a:ext cx="78263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6" name="直接箭头连接符 387085"/>
          <p:cNvCxnSpPr>
            <a:stCxn id="387080" idx="0"/>
            <a:endCxn id="387077" idx="2"/>
          </p:cNvCxnSpPr>
          <p:nvPr/>
        </p:nvCxnSpPr>
        <p:spPr>
          <a:xfrm flipH="1" flipV="1">
            <a:off x="2830513" y="5114925"/>
            <a:ext cx="933450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7" name="直接箭头连接符 387086"/>
          <p:cNvCxnSpPr>
            <a:stCxn id="387081" idx="0"/>
            <a:endCxn id="387078" idx="2"/>
          </p:cNvCxnSpPr>
          <p:nvPr/>
        </p:nvCxnSpPr>
        <p:spPr>
          <a:xfrm flipV="1">
            <a:off x="5384800" y="5114925"/>
            <a:ext cx="105568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8" name="直接箭头连接符 387087"/>
          <p:cNvCxnSpPr>
            <a:stCxn id="387082" idx="0"/>
            <a:endCxn id="387078" idx="2"/>
          </p:cNvCxnSpPr>
          <p:nvPr/>
        </p:nvCxnSpPr>
        <p:spPr>
          <a:xfrm flipH="1" flipV="1">
            <a:off x="6440488" y="5114925"/>
            <a:ext cx="1001712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7089" name="文本框 387088"/>
          <p:cNvSpPr txBox="1"/>
          <p:nvPr/>
        </p:nvSpPr>
        <p:spPr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387090" name="文本框 387089"/>
          <p:cNvSpPr txBox="1"/>
          <p:nvPr/>
        </p:nvSpPr>
        <p:spPr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387091" name="文本框 387090"/>
          <p:cNvSpPr txBox="1"/>
          <p:nvPr/>
        </p:nvSpPr>
        <p:spPr>
          <a:xfrm>
            <a:off x="17526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387092" name="文本框 387091"/>
          <p:cNvSpPr txBox="1"/>
          <p:nvPr/>
        </p:nvSpPr>
        <p:spPr>
          <a:xfrm>
            <a:off x="3505200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387093" name="文本框 387092"/>
          <p:cNvSpPr txBox="1"/>
          <p:nvPr/>
        </p:nvSpPr>
        <p:spPr>
          <a:xfrm>
            <a:off x="51054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387094" name="文本框 387093"/>
          <p:cNvSpPr txBox="1"/>
          <p:nvPr/>
        </p:nvSpPr>
        <p:spPr>
          <a:xfrm>
            <a:off x="7127875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矩形 388097"/>
          <p:cNvSpPr/>
          <p:nvPr/>
        </p:nvSpPr>
        <p:spPr>
          <a:xfrm>
            <a:off x="685800" y="57150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dirty="0">
                <a:ea typeface="PMingLiU" pitchFamily="18" charset="-120"/>
              </a:rPr>
              <a:t>Maximum Number of Nodes in a Binary Tree</a:t>
            </a:r>
          </a:p>
        </p:txBody>
      </p:sp>
      <p:sp>
        <p:nvSpPr>
          <p:cNvPr id="388099" name="矩形 388098"/>
          <p:cNvSpPr/>
          <p:nvPr/>
        </p:nvSpPr>
        <p:spPr>
          <a:xfrm>
            <a:off x="685800" y="1981200"/>
            <a:ext cx="7696200" cy="3771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 dirty="0">
                <a:ea typeface="PMingLiU" pitchFamily="18" charset="-120"/>
              </a:rPr>
              <a:t>The maximum number of nodes on depth </a:t>
            </a:r>
            <a:r>
              <a:rPr lang="en-US" altLang="zh-TW" sz="2400" dirty="0" err="1">
                <a:solidFill>
                  <a:srgbClr val="003399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 of a binary tree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, </a:t>
            </a:r>
            <a:r>
              <a:rPr lang="en-US" altLang="zh-TW" sz="2400" dirty="0" err="1"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&gt;=0.</a:t>
            </a:r>
          </a:p>
          <a:p>
            <a:pPr lvl="0"/>
            <a:endParaRPr lang="en-US" altLang="zh-TW" sz="900" dirty="0">
              <a:ea typeface="PMingLiU" pitchFamily="18" charset="-120"/>
            </a:endParaRPr>
          </a:p>
          <a:p>
            <a:pPr lvl="0"/>
            <a:r>
              <a:rPr lang="en-US" altLang="zh-TW" sz="2400" dirty="0">
                <a:ea typeface="PMingLiU" pitchFamily="18" charset="-120"/>
              </a:rPr>
              <a:t>The maximum nu</a:t>
            </a:r>
            <a:r>
              <a:rPr lang="en-US" altLang="zh-CN" sz="2400" dirty="0">
                <a:ea typeface="PMingLiU" pitchFamily="18" charset="-120"/>
              </a:rPr>
              <a:t>m</a:t>
            </a:r>
            <a:r>
              <a:rPr lang="en-US" altLang="zh-TW" sz="2400" dirty="0">
                <a:ea typeface="PMingLiU" pitchFamily="18" charset="-120"/>
              </a:rPr>
              <a:t>ber of nodes in a binary tree of height </a:t>
            </a:r>
            <a:r>
              <a:rPr lang="en-US" altLang="zh-TW" sz="2400" dirty="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400" dirty="0">
                <a:ea typeface="PMingLiU" pitchFamily="18" charset="-120"/>
              </a:rPr>
              <a:t>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400" dirty="0">
                <a:ea typeface="PMingLiU" pitchFamily="18" charset="-120"/>
              </a:rPr>
              <a:t>, k&gt;=0.</a:t>
            </a:r>
          </a:p>
        </p:txBody>
      </p:sp>
      <p:sp>
        <p:nvSpPr>
          <p:cNvPr id="388100" name="文本框 388099"/>
          <p:cNvSpPr txBox="1"/>
          <p:nvPr/>
        </p:nvSpPr>
        <p:spPr>
          <a:xfrm>
            <a:off x="2286000" y="426720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  <a:t>Prove by induction.</a:t>
            </a:r>
            <a:b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graphicFrame>
        <p:nvGraphicFramePr>
          <p:cNvPr id="388101" name="对象 388100"/>
          <p:cNvGraphicFramePr/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6" imgW="926465" imgH="431800" progId="Equation.3">
                  <p:embed/>
                </p:oleObj>
              </mc:Choice>
              <mc:Fallback>
                <p:oleObj r:id="rId6" imgW="926465" imgH="431800" progId="Equation.3">
                  <p:embed/>
                  <p:pic>
                    <p:nvPicPr>
                      <p:cNvPr id="388101" name="对象 388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矩形 389121"/>
          <p:cNvSpPr/>
          <p:nvPr/>
        </p:nvSpPr>
        <p:spPr>
          <a:xfrm>
            <a:off x="1123950" y="152400"/>
            <a:ext cx="8020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200">
                <a:ea typeface="PMingLiU" pitchFamily="18" charset="-120"/>
              </a:rPr>
              <a:t>Relations between Number of</a:t>
            </a:r>
            <a:br>
              <a:rPr lang="en-US" altLang="zh-TW" sz="3200">
                <a:ea typeface="PMingLiU" pitchFamily="18" charset="-120"/>
              </a:rPr>
            </a:br>
            <a:r>
              <a:rPr lang="en-US" altLang="zh-TW" sz="3200">
                <a:ea typeface="PMingLiU" pitchFamily="18" charset="-120"/>
              </a:rPr>
              <a:t>Leaf Nodes and Nodes of Degree 2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09600" y="1828800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buNone/>
            </a:pPr>
            <a:r>
              <a:rPr lang="en-US" altLang="zh-TW" sz="2000" i="1">
                <a:ea typeface="PMingLiU" pitchFamily="18" charset="-120"/>
              </a:rPr>
              <a:t>    </a:t>
            </a:r>
            <a:r>
              <a:rPr lang="en-US" altLang="zh-TW" sz="2000">
                <a:ea typeface="PMingLiU" pitchFamily="18" charset="-120"/>
              </a:rPr>
              <a:t>For any nonempty binary tree, T, if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is the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number of leaf nodes and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the number of nodes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of degree 2, then 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0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=n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+1</a:t>
            </a:r>
          </a:p>
          <a:p>
            <a:pPr lvl="0">
              <a:buNone/>
            </a:pPr>
            <a:endParaRPr lang="en-US" altLang="zh-TW" sz="10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2000">
                <a:ea typeface="PMingLiU" pitchFamily="18" charset="-120"/>
              </a:rPr>
              <a:t> </a:t>
            </a:r>
            <a:r>
              <a:rPr lang="en-US" altLang="zh-TW" sz="1800" b="1" i="1">
                <a:ea typeface="PMingLiU" pitchFamily="18" charset="-120"/>
              </a:rPr>
              <a:t>PROOF</a:t>
            </a:r>
            <a:r>
              <a:rPr lang="en-US" altLang="zh-TW" sz="1800" i="1">
                <a:solidFill>
                  <a:srgbClr val="006600"/>
                </a:solidFill>
                <a:ea typeface="PMingLiU" pitchFamily="18" charset="-120"/>
              </a:rPr>
              <a:t>:</a:t>
            </a:r>
            <a:endParaRPr lang="en-US" altLang="zh-TW" sz="1800" i="1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and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 denote the total number of nodes and branches in </a:t>
            </a:r>
            <a:r>
              <a:rPr lang="en-US" altLang="zh-TW" sz="1800" i="1">
                <a:ea typeface="PMingLiU" pitchFamily="18" charset="-120"/>
              </a:rPr>
              <a:t>T</a:t>
            </a:r>
            <a:r>
              <a:rPr lang="en-US" altLang="zh-TW" sz="1800">
                <a:ea typeface="PMingLiU" pitchFamily="18" charset="-120"/>
              </a:rPr>
              <a:t>.</a:t>
            </a: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r>
              <a:rPr lang="en-US" altLang="zh-TW" sz="1800">
                <a:ea typeface="PMingLiU" pitchFamily="18" charset="-120"/>
              </a:rPr>
              <a:t> represent the nodes with no children, single child, and two children respectively.</a:t>
            </a: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</a:t>
            </a:r>
            <a:r>
              <a:rPr lang="en-US" altLang="zh-TW" sz="1800">
                <a:ea typeface="PMingLiU" pitchFamily="18" charset="-120"/>
              </a:rPr>
              <a:t> </a:t>
            </a: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+1=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</a:t>
            </a: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+2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n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lnSpc>
                <a:spcPct val="70000"/>
              </a:lnSpc>
              <a:buNone/>
            </a:pPr>
            <a:r>
              <a:rPr lang="en-US" altLang="zh-TW" sz="1800" i="1">
                <a:ea typeface="PMingLiU" pitchFamily="18" charset="-120"/>
              </a:rPr>
              <a:t>    </a:t>
            </a:r>
          </a:p>
        </p:txBody>
      </p:sp>
      <p:sp>
        <p:nvSpPr>
          <p:cNvPr id="389124" name="右大括号 389123"/>
          <p:cNvSpPr/>
          <p:nvPr/>
        </p:nvSpPr>
        <p:spPr>
          <a:xfrm>
            <a:off x="2438400" y="5486400"/>
            <a:ext cx="152400" cy="533400"/>
          </a:xfrm>
          <a:prstGeom prst="righ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2536825" y="5537200"/>
            <a:ext cx="1971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1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+2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2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+1=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endParaRPr lang="en-US" altLang="zh-CN" sz="2000" i="1">
              <a:latin typeface="Arial" panose="020B0604020202020204" pitchFamily="34" charset="0"/>
            </a:endParaRPr>
          </a:p>
        </p:txBody>
      </p:sp>
      <p:sp>
        <p:nvSpPr>
          <p:cNvPr id="389126" name="右大括号 389125"/>
          <p:cNvSpPr/>
          <p:nvPr/>
        </p:nvSpPr>
        <p:spPr>
          <a:xfrm>
            <a:off x="4495800" y="5715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7" name="矩形 389126"/>
          <p:cNvSpPr/>
          <p:nvPr/>
        </p:nvSpPr>
        <p:spPr>
          <a:xfrm>
            <a:off x="4572000" y="5780088"/>
            <a:ext cx="157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0=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2+1</a:t>
            </a:r>
            <a:endParaRPr lang="en-US" altLang="zh-CN" sz="20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标题 390145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 anchor="ctr"/>
          <a:lstStyle/>
          <a:p>
            <a:r>
              <a:rPr lang="en-US" altLang="zh-CN"/>
              <a:t>Full Binary Tree</a:t>
            </a:r>
          </a:p>
        </p:txBody>
      </p:sp>
      <p:sp>
        <p:nvSpPr>
          <p:cNvPr id="390147" name="文本占位符 39014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full binary tree of a given height 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en-US" altLang="zh-CN" sz="2400"/>
              <a:t> has 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en-US" altLang="zh-CN" sz="2400" baseline="30000">
                <a:solidFill>
                  <a:schemeClr val="hlink"/>
                </a:solidFill>
              </a:rPr>
              <a:t>k+1</a:t>
            </a:r>
            <a:r>
              <a:rPr lang="en-US" altLang="zh-CN" sz="2400">
                <a:solidFill>
                  <a:schemeClr val="hlink"/>
                </a:solidFill>
              </a:rPr>
              <a:t>–1 </a:t>
            </a:r>
            <a:r>
              <a:rPr lang="en-US" altLang="zh-CN" sz="2400"/>
              <a:t>nodes.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390148" name="组合 390147"/>
          <p:cNvGrpSpPr/>
          <p:nvPr/>
        </p:nvGrpSpPr>
        <p:grpSpPr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390149" name="组合 390148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390150" name="组合 390149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390151" name="椭圆 390150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2" name="椭圆 390151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3" name="椭圆 390152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4" name="椭圆 390153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5" name="直接连接符 390154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6" name="直接连接符 390155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7" name="直接连接符 390156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8" name="直接连接符 390157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59" name="组合 390158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390160" name="椭圆 39015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61" name="文本框 39016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162" name="组合 390161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390163" name="组合 390162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4" name="椭圆 3901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5" name="文本框 3901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66" name="组合 39016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7" name="椭圆 3901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8" name="文本框 3901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69" name="直接连接符 390168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0" name="直接连接符 390169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71" name="组合 390170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390172" name="组合 390171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3" name="椭圆 39017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4" name="文本框 39017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75" name="组合 390174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6" name="椭圆 39017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7" name="文本框 39017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78" name="直接连接符 390177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9" name="直接连接符 390178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0" name="组合 390179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1" name="椭圆 39018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2" name="文本框 39018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83" name="组合 390182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4" name="椭圆 39018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5" name="文本框 39018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86" name="直接连接符 390185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87" name="直接连接符 390186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8" name="组合 390187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9" name="椭圆 39018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0" name="文本框 39018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1" name="组合 390190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2" name="椭圆 39019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3" name="文本框 39019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4" name="组合 390193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5" name="椭圆 39019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6" name="文本框 39019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7" name="组合 390196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8" name="椭圆 39019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9" name="文本框 39019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200" name="直接连接符 390199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1" name="直接连接符 390200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2" name="直接连接符 390201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3" name="直接连接符 390202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0204" name="文本框 390203"/>
            <p:cNvSpPr txBox="1"/>
            <p:nvPr/>
          </p:nvSpPr>
          <p:spPr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Height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>
                  <a:latin typeface="Times New Roman" panose="02020603050405020304" pitchFamily="18" charset="0"/>
                </a:rPr>
                <a:t> full binary tree.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066800" y="0"/>
            <a:ext cx="8534400" cy="1143000"/>
          </a:xfrm>
        </p:spPr>
        <p:txBody>
          <a:bodyPr anchor="ctr"/>
          <a:lstStyle/>
          <a:p>
            <a:r>
              <a:rPr lang="en-US" altLang="zh-CN" sz="3200"/>
              <a:t>Labeling Nodes In A Full Binary Tree</a:t>
            </a:r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r>
              <a:rPr lang="en-US" altLang="zh-CN"/>
              <a:t>Label the nodes 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 through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 baseline="30000">
                <a:solidFill>
                  <a:schemeClr val="hlink"/>
                </a:solidFill>
              </a:rPr>
              <a:t>k+1</a:t>
            </a:r>
            <a:r>
              <a:rPr lang="en-US" altLang="zh-CN">
                <a:solidFill>
                  <a:schemeClr val="hlink"/>
                </a:solidFill>
              </a:rPr>
              <a:t> – 1</a:t>
            </a:r>
            <a:r>
              <a:rPr lang="en-US" altLang="zh-CN"/>
              <a:t>. </a:t>
            </a:r>
          </a:p>
          <a:p>
            <a:r>
              <a:rPr lang="en-US" altLang="zh-CN"/>
              <a:t>Label by levels from top to bottom.</a:t>
            </a:r>
          </a:p>
          <a:p>
            <a:r>
              <a:rPr lang="en-US" altLang="zh-CN"/>
              <a:t>Within a level, label from left to right.</a:t>
            </a:r>
          </a:p>
        </p:txBody>
      </p:sp>
      <p:grpSp>
        <p:nvGrpSpPr>
          <p:cNvPr id="391172" name="组合 391171"/>
          <p:cNvGrpSpPr/>
          <p:nvPr/>
        </p:nvGrpSpPr>
        <p:grpSpPr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391173" name="组合 391172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391174" name="椭圆 391173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5" name="椭圆 391174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6" name="椭圆 391175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7" name="椭圆 39117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8" name="直接连接符 391177"/>
              <p:cNvSpPr/>
              <p:nvPr/>
            </p:nvSpPr>
            <p:spPr>
              <a:xfrm flipH="1">
                <a:off x="3312" y="2256"/>
                <a:ext cx="24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79" name="直接连接符 391178"/>
              <p:cNvSpPr/>
              <p:nvPr/>
            </p:nvSpPr>
            <p:spPr>
              <a:xfrm>
                <a:off x="3744" y="2208"/>
                <a:ext cx="33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0" name="直接连接符 391179"/>
              <p:cNvSpPr/>
              <p:nvPr/>
            </p:nvSpPr>
            <p:spPr>
              <a:xfrm flipH="1">
                <a:off x="960" y="2208"/>
                <a:ext cx="528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1" name="直接连接符 391180"/>
              <p:cNvSpPr/>
              <p:nvPr/>
            </p:nvSpPr>
            <p:spPr>
              <a:xfrm>
                <a:off x="1728" y="2208"/>
                <a:ext cx="384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82" name="组合 391181"/>
            <p:cNvGrpSpPr/>
            <p:nvPr/>
          </p:nvGrpSpPr>
          <p:grpSpPr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391183" name="椭圆 391182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84" name="文本框 39118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sz="3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1185" name="组合 391184"/>
            <p:cNvGrpSpPr/>
            <p:nvPr/>
          </p:nvGrpSpPr>
          <p:grpSpPr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391186" name="组合 391185"/>
              <p:cNvGrpSpPr/>
              <p:nvPr/>
            </p:nvGrpSpPr>
            <p:grpSpPr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391187" name="椭圆 39118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88" name="文本框 39118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89" name="组合 391188"/>
              <p:cNvGrpSpPr/>
              <p:nvPr/>
            </p:nvGrpSpPr>
            <p:grpSpPr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391190" name="椭圆 39118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1" name="文本框 39119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192" name="直接连接符 391191"/>
              <p:cNvSpPr/>
              <p:nvPr/>
            </p:nvSpPr>
            <p:spPr>
              <a:xfrm flipH="1">
                <a:off x="1680" y="1536"/>
                <a:ext cx="864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93" name="直接连接符 391192"/>
              <p:cNvSpPr/>
              <p:nvPr/>
            </p:nvSpPr>
            <p:spPr>
              <a:xfrm>
                <a:off x="2736" y="1584"/>
                <a:ext cx="81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94" name="组合 391193"/>
            <p:cNvGrpSpPr/>
            <p:nvPr/>
          </p:nvGrpSpPr>
          <p:grpSpPr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391195" name="组合 391194"/>
              <p:cNvGrpSpPr/>
              <p:nvPr/>
            </p:nvGrpSpPr>
            <p:grpSpPr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391196" name="椭圆 39119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7" name="文本框 39119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98" name="组合 391197"/>
              <p:cNvGrpSpPr/>
              <p:nvPr/>
            </p:nvGrpSpPr>
            <p:grpSpPr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391199" name="椭圆 39119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0" name="文本框 391199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1" name="直接连接符 391200"/>
              <p:cNvSpPr/>
              <p:nvPr/>
            </p:nvSpPr>
            <p:spPr>
              <a:xfrm flipH="1">
                <a:off x="672" y="2880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02" name="直接连接符 391201"/>
              <p:cNvSpPr/>
              <p:nvPr/>
            </p:nvSpPr>
            <p:spPr>
              <a:xfrm>
                <a:off x="1008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03" name="组合 391202"/>
              <p:cNvGrpSpPr/>
              <p:nvPr/>
            </p:nvGrpSpPr>
            <p:grpSpPr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391204" name="椭圆 391203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5" name="文本框 391204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06" name="组合 391205"/>
              <p:cNvGrpSpPr/>
              <p:nvPr/>
            </p:nvGrpSpPr>
            <p:grpSpPr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391207" name="椭圆 39120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8" name="文本框 39120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9" name="直接连接符 391208"/>
              <p:cNvSpPr/>
              <p:nvPr/>
            </p:nvSpPr>
            <p:spPr>
              <a:xfrm flipH="1">
                <a:off x="1968" y="2928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10" name="直接连接符 391209"/>
              <p:cNvSpPr/>
              <p:nvPr/>
            </p:nvSpPr>
            <p:spPr>
              <a:xfrm>
                <a:off x="2304" y="288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11" name="组合 391210"/>
              <p:cNvGrpSpPr/>
              <p:nvPr/>
            </p:nvGrpSpPr>
            <p:grpSpPr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391212" name="椭圆 39121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3" name="文本框 39121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4" name="组合 391213"/>
              <p:cNvGrpSpPr/>
              <p:nvPr/>
            </p:nvGrpSpPr>
            <p:grpSpPr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391215" name="椭圆 391214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6" name="文本框 39121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7" name="组合 391216"/>
              <p:cNvGrpSpPr/>
              <p:nvPr/>
            </p:nvGrpSpPr>
            <p:grpSpPr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391218" name="椭圆 39121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9" name="文本框 39121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20" name="组合 391219"/>
              <p:cNvGrpSpPr/>
              <p:nvPr/>
            </p:nvGrpSpPr>
            <p:grpSpPr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391221" name="椭圆 391220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22" name="文本框 391221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23" name="直接连接符 391222"/>
              <p:cNvSpPr/>
              <p:nvPr/>
            </p:nvSpPr>
            <p:spPr>
              <a:xfrm flipH="1">
                <a:off x="3072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4" name="直接连接符 391223"/>
              <p:cNvSpPr/>
              <p:nvPr/>
            </p:nvSpPr>
            <p:spPr>
              <a:xfrm>
                <a:off x="3360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5" name="直接连接符 391224"/>
              <p:cNvSpPr/>
              <p:nvPr/>
            </p:nvSpPr>
            <p:spPr>
              <a:xfrm flipH="1">
                <a:off x="3936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6" name="直接连接符 391225"/>
              <p:cNvSpPr/>
              <p:nvPr/>
            </p:nvSpPr>
            <p:spPr>
              <a:xfrm>
                <a:off x="4176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391227" name="文本框 3912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1228" name="文本框 391227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1229" name="文本框 391228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1230" name="文本框 391229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1231" name="文本框 391230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1232" name="文本框 391231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91233" name="文本框 391232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1234" name="文本框 391233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91235" name="文本框 391234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1236" name="文本框 391235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1237" name="文本框 39123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91238" name="文本框 391237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91239" name="文本框 391238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91240" name="文本框 391239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391241" name="文本框 391240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lstStyle/>
          <a:p>
            <a:r>
              <a:rPr lang="en-US" altLang="zh-CN" sz="2400"/>
              <a:t>Parent of node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 is node </a:t>
            </a:r>
            <a:r>
              <a:rPr lang="en-US" altLang="zh-CN" sz="2400">
                <a:solidFill>
                  <a:schemeClr val="hlink"/>
                </a:solidFill>
              </a:rPr>
              <a:t>i / 2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i = 1</a:t>
            </a:r>
            <a:r>
              <a:rPr lang="en-US" altLang="zh-CN" sz="2400"/>
              <a:t>.</a:t>
            </a:r>
          </a:p>
          <a:p>
            <a:r>
              <a:rPr lang="en-US" altLang="zh-CN" sz="2400"/>
              <a:t>Node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is the root and has no parent.</a:t>
            </a:r>
          </a:p>
        </p:txBody>
      </p:sp>
      <p:grpSp>
        <p:nvGrpSpPr>
          <p:cNvPr id="392196" name="组合 392195"/>
          <p:cNvGrpSpPr/>
          <p:nvPr/>
        </p:nvGrpSpPr>
        <p:grpSpPr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392197" name="组合 392196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2198" name="组合 39219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2199" name="椭圆 39219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0" name="椭圆 392199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1" name="椭圆 392200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2" name="椭圆 392201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3" name="直接连接符 392202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4" name="直接连接符 392203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5" name="直接连接符 392204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6" name="直接连接符 392205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07" name="组合 392206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2208" name="椭圆 39220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9" name="文本框 39220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2210" name="组合 392209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2211" name="组合 392210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2" name="椭圆 39221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3" name="文本框 39221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14" name="组合 392213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5" name="椭圆 39221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6" name="文本框 39221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17" name="直接连接符 392216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18" name="直接连接符 392217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19" name="组合 39221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2220" name="组合 392219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1" name="椭圆 39222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2" name="文本框 39222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23" name="组合 392222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4" name="椭圆 39222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5" name="文本框 39222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26" name="直接连接符 392225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27" name="直接连接符 392226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28" name="组合 392227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9" name="椭圆 3922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0" name="文本框 39222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1" name="组合 392230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2" name="椭圆 39223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3" name="文本框 39223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34" name="直接连接符 392233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35" name="直接连接符 392234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36" name="组合 39223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7" name="椭圆 39223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8" name="文本框 39223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9" name="组合 39223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0" name="椭圆 39223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1" name="文本框 39224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2" name="组合 392241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3" name="椭圆 39224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4" name="文本框 39224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5" name="组合 392244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6" name="椭圆 39224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7" name="文本框 39224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48" name="直接连接符 392247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49" name="直接连接符 392248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0" name="直接连接符 392249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1" name="直接连接符 392250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2252" name="文本框 392251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2253" name="文本框 392252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2254" name="文本框 392253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2255" name="文本框 392254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2256" name="文本框 392255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2257" name="文本框 392256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2258" name="文本框 39225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2259" name="文本框 39225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92260" name="文本框 392259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92261" name="文本框 392260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2262" name="文本框 392261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92263" name="文本框 392262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92264" name="文本框 392263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92265" name="文本框 392264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92266" name="文本框 39226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Binary tree traversal.</a:t>
            </a:r>
          </a:p>
          <a:p>
            <a:r>
              <a:rPr lang="en-US" altLang="zh-CN"/>
              <a:t>Construct Binary tree.</a:t>
            </a:r>
          </a:p>
          <a:p>
            <a:r>
              <a:rPr lang="en-US" altLang="zh-CN"/>
              <a:t>Binary search tree.</a:t>
            </a:r>
          </a:p>
          <a:p>
            <a:r>
              <a:rPr lang="zh-CN" altLang="en-US"/>
              <a:t>二叉树递归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标题 393217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</a:p>
        </p:txBody>
      </p:sp>
      <p:sp>
        <p:nvSpPr>
          <p:cNvPr id="393219" name="文本占位符 393218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lstStyle/>
          <a:p>
            <a:r>
              <a:rPr lang="en-US" altLang="zh-CN" sz="2400"/>
              <a:t>Left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left child.</a:t>
            </a:r>
          </a:p>
        </p:txBody>
      </p:sp>
      <p:grpSp>
        <p:nvGrpSpPr>
          <p:cNvPr id="393220" name="组合 393219"/>
          <p:cNvGrpSpPr/>
          <p:nvPr/>
        </p:nvGrpSpPr>
        <p:grpSpPr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93221" name="组合 393220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3222" name="组合 393221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3223" name="椭圆 393222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4" name="椭圆 393223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5" name="椭圆 393224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6" name="椭圆 3932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7" name="直接连接符 393226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8" name="直接连接符 393227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9" name="直接连接符 393228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30" name="直接连接符 393229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31" name="组合 393230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3232" name="椭圆 39323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33" name="文本框 39323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234" name="组合 393233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3235" name="组合 393234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6" name="椭圆 39323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37" name="文本框 39323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38" name="组合 393237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9" name="椭圆 39323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0" name="文本框 39323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41" name="直接连接符 393240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42" name="直接连接符 393241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43" name="组合 393242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3244" name="组合 393243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5" name="椭圆 39324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6" name="文本框 39324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47" name="组合 393246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8" name="椭圆 39324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9" name="文本框 39324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0" name="直接连接符 393249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1" name="直接连接符 393250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52" name="组合 393251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3" name="椭圆 39325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4" name="文本框 39325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55" name="组合 393254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6" name="椭圆 39325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7" name="文本框 39325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8" name="直接连接符 393257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9" name="直接连接符 393258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60" name="组合 393259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1" name="椭圆 39326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2" name="文本框 39326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3" name="组合 393262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4" name="椭圆 3932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5" name="文本框 3932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6" name="组合 39326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7" name="椭圆 3932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8" name="文本框 3932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9" name="组合 39326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70" name="椭圆 39326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71" name="文本框 39327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72" name="直接连接符 393271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3" name="直接连接符 393272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4" name="直接连接符 393273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5" name="直接连接符 393274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3276" name="文本框 393275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77" name="文本框 393276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3278" name="文本框 39327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93287" name="文本框 393286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93288" name="文本框 39328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93289" name="文本框 39328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93290" name="文本框 393289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lstStyle/>
          <a:p>
            <a:r>
              <a:rPr lang="en-US" altLang="zh-CN" sz="2400"/>
              <a:t>Right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2i+1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right child.</a:t>
            </a:r>
          </a:p>
        </p:txBody>
      </p:sp>
      <p:grpSp>
        <p:nvGrpSpPr>
          <p:cNvPr id="394244" name="组合 394243"/>
          <p:cNvGrpSpPr/>
          <p:nvPr/>
        </p:nvGrpSpPr>
        <p:grpSpPr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94245" name="组合 394244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4246" name="组合 394245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4247" name="椭圆 394246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8" name="椭圆 39424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9" name="椭圆 39424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0" name="椭圆 394249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1" name="直接连接符 394250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2" name="直接连接符 394251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3" name="直接连接符 394252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4" name="直接连接符 394253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55" name="组合 394254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4256" name="椭圆 39425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7" name="文本框 39425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258" name="组合 394257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4259" name="组合 39425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0" name="椭圆 39425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1" name="文本框 39426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62" name="组合 394261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3" name="椭圆 39426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4" name="文本框 39426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65" name="直接连接符 394264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66" name="直接连接符 394265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67" name="组合 394266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4268" name="组合 394267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9" name="椭圆 39426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0" name="文本框 39426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1" name="组合 394270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2" name="椭圆 39427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3" name="文本框 39427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74" name="直接连接符 394273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75" name="直接连接符 394274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76" name="组合 39427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7" name="椭圆 39427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8" name="文本框 39427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9" name="组合 39427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0" name="椭圆 39427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1" name="文本框 39428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82" name="直接连接符 394281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83" name="直接连接符 394282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84" name="组合 394283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5" name="椭圆 39428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6" name="文本框 39428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87" name="组合 394286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8" name="椭圆 39428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9" name="文本框 39428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0" name="组合 394289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1" name="椭圆 39429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2" name="文本框 39429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3" name="组合 394292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4" name="椭圆 39429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5" name="文本框 39429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96" name="直接连接符 394295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7" name="直接连接符 394296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8" name="直接连接符 394297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9" name="直接连接符 394298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4300" name="文本框 394299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4301" name="文本框 394300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4302" name="文本框 394301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4303" name="文本框 394302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4304" name="文本框 394303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4305" name="文本框 394304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4306" name="文本框 394305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4307" name="文本框 394306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94308" name="文本框 39430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94309" name="文本框 39430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4310" name="文本框 394309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94311" name="文本框 394310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94312" name="文本框 394311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94313" name="文本框 394312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94314" name="文本框 394313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矩形 395265"/>
          <p:cNvSpPr/>
          <p:nvPr/>
        </p:nvSpPr>
        <p:spPr>
          <a:xfrm>
            <a:off x="1295400" y="228600"/>
            <a:ext cx="8153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600">
                <a:ea typeface="PMingLiU" pitchFamily="18" charset="-120"/>
              </a:rPr>
              <a:t>Complete Binary Trees</a:t>
            </a:r>
          </a:p>
        </p:txBody>
      </p:sp>
      <p:sp>
        <p:nvSpPr>
          <p:cNvPr id="395267" name="矩形 395266"/>
          <p:cNvSpPr/>
          <p:nvPr/>
        </p:nvSpPr>
        <p:spPr>
          <a:xfrm>
            <a:off x="533400" y="1447800"/>
            <a:ext cx="7924800" cy="22812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1800" dirty="0">
                <a:ea typeface="PMingLiU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</a:p>
          <a:p>
            <a:pPr lvl="0"/>
            <a:r>
              <a:rPr lang="en-US" altLang="zh-TW" sz="1800" dirty="0">
                <a:ea typeface="PMingLiU" pitchFamily="18" charset="-120"/>
              </a:rPr>
              <a:t>A binary tree with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nodes and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 is complete </a:t>
            </a:r>
            <a:r>
              <a:rPr lang="en-US" altLang="zh-TW" sz="1800" i="1" dirty="0">
                <a:ea typeface="PMingLiU" pitchFamily="18" charset="-120"/>
              </a:rPr>
              <a:t>if</a:t>
            </a:r>
            <a:r>
              <a:rPr lang="en-US" altLang="zh-TW" sz="1800" dirty="0">
                <a:ea typeface="PMingLiU" pitchFamily="18" charset="-120"/>
              </a:rPr>
              <a:t> its nodes correspond to the nodes numbered from 1 to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in the full binary tree of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.</a:t>
            </a:r>
          </a:p>
        </p:txBody>
      </p:sp>
      <p:grpSp>
        <p:nvGrpSpPr>
          <p:cNvPr id="395268" name="组合 395267"/>
          <p:cNvGrpSpPr/>
          <p:nvPr/>
        </p:nvGrpSpPr>
        <p:grpSpPr>
          <a:xfrm>
            <a:off x="4295775" y="3733800"/>
            <a:ext cx="3673475" cy="2606675"/>
            <a:chOff x="3486" y="2577"/>
            <a:chExt cx="2314" cy="1642"/>
          </a:xfrm>
        </p:grpSpPr>
        <p:sp>
          <p:nvSpPr>
            <p:cNvPr id="395269" name="椭圆 395268"/>
            <p:cNvSpPr/>
            <p:nvPr/>
          </p:nvSpPr>
          <p:spPr>
            <a:xfrm>
              <a:off x="4499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0" name="矩形 395269"/>
            <p:cNvSpPr/>
            <p:nvPr/>
          </p:nvSpPr>
          <p:spPr>
            <a:xfrm>
              <a:off x="4510" y="25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3877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2" name="矩形 395271"/>
            <p:cNvSpPr/>
            <p:nvPr/>
          </p:nvSpPr>
          <p:spPr>
            <a:xfrm>
              <a:off x="3899" y="29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395273" name="直接连接符 395272"/>
            <p:cNvSpPr/>
            <p:nvPr/>
          </p:nvSpPr>
          <p:spPr>
            <a:xfrm flipH="1">
              <a:off x="3991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4" name="椭圆 395273"/>
            <p:cNvSpPr/>
            <p:nvPr/>
          </p:nvSpPr>
          <p:spPr>
            <a:xfrm>
              <a:off x="5123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5" name="矩形 395274"/>
            <p:cNvSpPr/>
            <p:nvPr/>
          </p:nvSpPr>
          <p:spPr>
            <a:xfrm>
              <a:off x="5145" y="296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395276" name="椭圆 395275"/>
            <p:cNvSpPr/>
            <p:nvPr/>
          </p:nvSpPr>
          <p:spPr>
            <a:xfrm>
              <a:off x="536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7" name="矩形 395276"/>
            <p:cNvSpPr/>
            <p:nvPr/>
          </p:nvSpPr>
          <p:spPr>
            <a:xfrm>
              <a:off x="539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395278" name="直接连接符 395277"/>
            <p:cNvSpPr/>
            <p:nvPr/>
          </p:nvSpPr>
          <p:spPr>
            <a:xfrm>
              <a:off x="5321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9" name="椭圆 395278"/>
            <p:cNvSpPr/>
            <p:nvPr/>
          </p:nvSpPr>
          <p:spPr>
            <a:xfrm>
              <a:off x="4174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0" name="矩形 395279"/>
            <p:cNvSpPr/>
            <p:nvPr/>
          </p:nvSpPr>
          <p:spPr>
            <a:xfrm>
              <a:off x="4195" y="33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395281" name="椭圆 395280"/>
            <p:cNvSpPr/>
            <p:nvPr/>
          </p:nvSpPr>
          <p:spPr>
            <a:xfrm>
              <a:off x="432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2" name="矩形 395281"/>
            <p:cNvSpPr/>
            <p:nvPr/>
          </p:nvSpPr>
          <p:spPr>
            <a:xfrm>
              <a:off x="4373" y="37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395283" name="直接连接符 395282"/>
            <p:cNvSpPr/>
            <p:nvPr/>
          </p:nvSpPr>
          <p:spPr>
            <a:xfrm>
              <a:off x="4338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84" name="椭圆 395283"/>
            <p:cNvSpPr/>
            <p:nvPr/>
          </p:nvSpPr>
          <p:spPr>
            <a:xfrm>
              <a:off x="3598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5" name="矩形 395284"/>
            <p:cNvSpPr/>
            <p:nvPr/>
          </p:nvSpPr>
          <p:spPr>
            <a:xfrm>
              <a:off x="3619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395286" name="椭圆 395285"/>
            <p:cNvSpPr/>
            <p:nvPr/>
          </p:nvSpPr>
          <p:spPr>
            <a:xfrm>
              <a:off x="4049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7" name="矩形 395286"/>
            <p:cNvSpPr/>
            <p:nvPr/>
          </p:nvSpPr>
          <p:spPr>
            <a:xfrm>
              <a:off x="4071" y="373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10</a:t>
              </a:r>
            </a:p>
          </p:txBody>
        </p:sp>
        <p:sp>
          <p:nvSpPr>
            <p:cNvPr id="395288" name="椭圆 395287"/>
            <p:cNvSpPr/>
            <p:nvPr/>
          </p:nvSpPr>
          <p:spPr>
            <a:xfrm>
              <a:off x="4811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9" name="矩形 395288"/>
            <p:cNvSpPr/>
            <p:nvPr/>
          </p:nvSpPr>
          <p:spPr>
            <a:xfrm>
              <a:off x="4821" y="3345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</a:p>
          </p:txBody>
        </p:sp>
        <p:sp>
          <p:nvSpPr>
            <p:cNvPr id="395290" name="直接连接符 395289"/>
            <p:cNvSpPr/>
            <p:nvPr/>
          </p:nvSpPr>
          <p:spPr>
            <a:xfrm flipH="1">
              <a:off x="4902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1" name="直接连接符 395290"/>
            <p:cNvSpPr/>
            <p:nvPr/>
          </p:nvSpPr>
          <p:spPr>
            <a:xfrm>
              <a:off x="4040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2" name="直接连接符 395291"/>
            <p:cNvSpPr/>
            <p:nvPr/>
          </p:nvSpPr>
          <p:spPr>
            <a:xfrm flipH="1">
              <a:off x="3691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3" name="直接连接符 395292"/>
            <p:cNvSpPr/>
            <p:nvPr/>
          </p:nvSpPr>
          <p:spPr>
            <a:xfrm flipH="1">
              <a:off x="4140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4" name="直接连接符 395293"/>
            <p:cNvSpPr/>
            <p:nvPr/>
          </p:nvSpPr>
          <p:spPr>
            <a:xfrm>
              <a:off x="4720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5" name="椭圆 395294"/>
            <p:cNvSpPr/>
            <p:nvPr/>
          </p:nvSpPr>
          <p:spPr>
            <a:xfrm>
              <a:off x="3774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6" name="矩形 395295"/>
            <p:cNvSpPr/>
            <p:nvPr/>
          </p:nvSpPr>
          <p:spPr>
            <a:xfrm>
              <a:off x="3826" y="373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</a:p>
          </p:txBody>
        </p:sp>
        <p:sp>
          <p:nvSpPr>
            <p:cNvPr id="395297" name="椭圆 395296"/>
            <p:cNvSpPr/>
            <p:nvPr/>
          </p:nvSpPr>
          <p:spPr>
            <a:xfrm>
              <a:off x="3486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8" name="矩形 395297"/>
            <p:cNvSpPr/>
            <p:nvPr/>
          </p:nvSpPr>
          <p:spPr>
            <a:xfrm>
              <a:off x="3508" y="374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395299" name="直接连接符 395298"/>
            <p:cNvSpPr/>
            <p:nvPr/>
          </p:nvSpPr>
          <p:spPr>
            <a:xfrm flipH="1">
              <a:off x="3584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0" name="直接连接符 395299"/>
            <p:cNvSpPr/>
            <p:nvPr/>
          </p:nvSpPr>
          <p:spPr>
            <a:xfrm>
              <a:off x="3756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1" name="椭圆 395300"/>
            <p:cNvSpPr/>
            <p:nvPr/>
          </p:nvSpPr>
          <p:spPr>
            <a:xfrm>
              <a:off x="552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2" name="矩形 395301"/>
            <p:cNvSpPr/>
            <p:nvPr/>
          </p:nvSpPr>
          <p:spPr>
            <a:xfrm>
              <a:off x="5540" y="370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15</a:t>
              </a:r>
            </a:p>
          </p:txBody>
        </p:sp>
        <p:sp>
          <p:nvSpPr>
            <p:cNvPr id="395303" name="椭圆 395302"/>
            <p:cNvSpPr/>
            <p:nvPr/>
          </p:nvSpPr>
          <p:spPr>
            <a:xfrm>
              <a:off x="5248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4" name="矩形 395303"/>
            <p:cNvSpPr/>
            <p:nvPr/>
          </p:nvSpPr>
          <p:spPr>
            <a:xfrm>
              <a:off x="5258" y="370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14</a:t>
              </a:r>
            </a:p>
          </p:txBody>
        </p:sp>
        <p:sp>
          <p:nvSpPr>
            <p:cNvPr id="395305" name="椭圆 395304"/>
            <p:cNvSpPr/>
            <p:nvPr/>
          </p:nvSpPr>
          <p:spPr>
            <a:xfrm>
              <a:off x="4973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6" name="矩形 395305"/>
            <p:cNvSpPr/>
            <p:nvPr/>
          </p:nvSpPr>
          <p:spPr>
            <a:xfrm>
              <a:off x="4982" y="370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13</a:t>
              </a:r>
            </a:p>
          </p:txBody>
        </p:sp>
        <p:sp>
          <p:nvSpPr>
            <p:cNvPr id="395307" name="椭圆 395306"/>
            <p:cNvSpPr/>
            <p:nvPr/>
          </p:nvSpPr>
          <p:spPr>
            <a:xfrm>
              <a:off x="4685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8" name="矩形 395307"/>
            <p:cNvSpPr/>
            <p:nvPr/>
          </p:nvSpPr>
          <p:spPr>
            <a:xfrm>
              <a:off x="4718" y="37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395309" name="直接连接符 395308"/>
            <p:cNvSpPr/>
            <p:nvPr/>
          </p:nvSpPr>
          <p:spPr>
            <a:xfrm>
              <a:off x="5548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0" name="直接连接符 395309"/>
            <p:cNvSpPr/>
            <p:nvPr/>
          </p:nvSpPr>
          <p:spPr>
            <a:xfrm flipH="1">
              <a:off x="5350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1" name="直接连接符 395310"/>
            <p:cNvSpPr/>
            <p:nvPr/>
          </p:nvSpPr>
          <p:spPr>
            <a:xfrm flipH="1">
              <a:off x="4794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2" name="直接连接符 395311"/>
            <p:cNvSpPr/>
            <p:nvPr/>
          </p:nvSpPr>
          <p:spPr>
            <a:xfrm>
              <a:off x="4966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3" name="文本框 395312"/>
            <p:cNvSpPr txBox="1"/>
            <p:nvPr/>
          </p:nvSpPr>
          <p:spPr>
            <a:xfrm>
              <a:off x="3742" y="3969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Full binary tree of depth 3</a:t>
              </a:r>
            </a:p>
          </p:txBody>
        </p:sp>
      </p:grpSp>
      <p:grpSp>
        <p:nvGrpSpPr>
          <p:cNvPr id="395314" name="组合 395313"/>
          <p:cNvGrpSpPr/>
          <p:nvPr/>
        </p:nvGrpSpPr>
        <p:grpSpPr>
          <a:xfrm>
            <a:off x="1066800" y="3803650"/>
            <a:ext cx="2625725" cy="2528888"/>
            <a:chOff x="846" y="2578"/>
            <a:chExt cx="1654" cy="1593"/>
          </a:xfrm>
        </p:grpSpPr>
        <p:sp>
          <p:nvSpPr>
            <p:cNvPr id="395315" name="椭圆 395314"/>
            <p:cNvSpPr/>
            <p:nvPr/>
          </p:nvSpPr>
          <p:spPr>
            <a:xfrm>
              <a:off x="1618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6" name="矩形 395315"/>
            <p:cNvSpPr/>
            <p:nvPr/>
          </p:nvSpPr>
          <p:spPr>
            <a:xfrm>
              <a:off x="1629" y="257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95317" name="椭圆 395316"/>
            <p:cNvSpPr/>
            <p:nvPr/>
          </p:nvSpPr>
          <p:spPr>
            <a:xfrm>
              <a:off x="1232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8" name="矩形 395317"/>
            <p:cNvSpPr/>
            <p:nvPr/>
          </p:nvSpPr>
          <p:spPr>
            <a:xfrm>
              <a:off x="1254" y="29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395319" name="直接连接符 395318"/>
            <p:cNvSpPr/>
            <p:nvPr/>
          </p:nvSpPr>
          <p:spPr>
            <a:xfrm flipH="1">
              <a:off x="1350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0" name="椭圆 395319"/>
            <p:cNvSpPr/>
            <p:nvPr/>
          </p:nvSpPr>
          <p:spPr>
            <a:xfrm>
              <a:off x="1985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1" name="矩形 395320"/>
            <p:cNvSpPr/>
            <p:nvPr/>
          </p:nvSpPr>
          <p:spPr>
            <a:xfrm>
              <a:off x="2007" y="298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395322" name="椭圆 395321"/>
            <p:cNvSpPr/>
            <p:nvPr/>
          </p:nvSpPr>
          <p:spPr>
            <a:xfrm>
              <a:off x="218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3" name="矩形 395322"/>
            <p:cNvSpPr/>
            <p:nvPr/>
          </p:nvSpPr>
          <p:spPr>
            <a:xfrm>
              <a:off x="221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395324" name="直接连接符 395323"/>
            <p:cNvSpPr/>
            <p:nvPr/>
          </p:nvSpPr>
          <p:spPr>
            <a:xfrm>
              <a:off x="2162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5" name="椭圆 395324"/>
            <p:cNvSpPr/>
            <p:nvPr/>
          </p:nvSpPr>
          <p:spPr>
            <a:xfrm>
              <a:off x="1443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6" name="矩形 395325"/>
            <p:cNvSpPr/>
            <p:nvPr/>
          </p:nvSpPr>
          <p:spPr>
            <a:xfrm>
              <a:off x="1464" y="33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395327" name="椭圆 395326"/>
            <p:cNvSpPr/>
            <p:nvPr/>
          </p:nvSpPr>
          <p:spPr>
            <a:xfrm>
              <a:off x="1280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8" name="矩形 395327"/>
            <p:cNvSpPr/>
            <p:nvPr/>
          </p:nvSpPr>
          <p:spPr>
            <a:xfrm>
              <a:off x="1332" y="37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</a:p>
          </p:txBody>
        </p:sp>
        <p:sp>
          <p:nvSpPr>
            <p:cNvPr id="395329" name="直接连接符 395328"/>
            <p:cNvSpPr/>
            <p:nvPr/>
          </p:nvSpPr>
          <p:spPr>
            <a:xfrm>
              <a:off x="1221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0" name="椭圆 395329"/>
            <p:cNvSpPr/>
            <p:nvPr/>
          </p:nvSpPr>
          <p:spPr>
            <a:xfrm>
              <a:off x="1049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1" name="矩形 395330"/>
            <p:cNvSpPr/>
            <p:nvPr/>
          </p:nvSpPr>
          <p:spPr>
            <a:xfrm>
              <a:off x="1070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395332" name="椭圆 395331"/>
            <p:cNvSpPr/>
            <p:nvPr/>
          </p:nvSpPr>
          <p:spPr>
            <a:xfrm>
              <a:off x="846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3" name="矩形 395332"/>
            <p:cNvSpPr/>
            <p:nvPr/>
          </p:nvSpPr>
          <p:spPr>
            <a:xfrm>
              <a:off x="868" y="37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395334" name="椭圆 395333"/>
            <p:cNvSpPr/>
            <p:nvPr/>
          </p:nvSpPr>
          <p:spPr>
            <a:xfrm>
              <a:off x="1801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5" name="矩形 395334"/>
            <p:cNvSpPr/>
            <p:nvPr/>
          </p:nvSpPr>
          <p:spPr>
            <a:xfrm>
              <a:off x="1811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</a:p>
          </p:txBody>
        </p:sp>
        <p:sp>
          <p:nvSpPr>
            <p:cNvPr id="395336" name="直接连接符 395335"/>
            <p:cNvSpPr/>
            <p:nvPr/>
          </p:nvSpPr>
          <p:spPr>
            <a:xfrm flipH="1">
              <a:off x="1905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7" name="直接连接符 395336"/>
            <p:cNvSpPr/>
            <p:nvPr/>
          </p:nvSpPr>
          <p:spPr>
            <a:xfrm>
              <a:off x="1384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8" name="直接连接符 395337"/>
            <p:cNvSpPr/>
            <p:nvPr/>
          </p:nvSpPr>
          <p:spPr>
            <a:xfrm flipH="1">
              <a:off x="1153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9" name="直接连接符 395338"/>
            <p:cNvSpPr/>
            <p:nvPr/>
          </p:nvSpPr>
          <p:spPr>
            <a:xfrm flipH="1">
              <a:off x="957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0" name="直接连接符 395339"/>
            <p:cNvSpPr/>
            <p:nvPr/>
          </p:nvSpPr>
          <p:spPr>
            <a:xfrm>
              <a:off x="1803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1" name="文本框 395340"/>
            <p:cNvSpPr txBox="1"/>
            <p:nvPr/>
          </p:nvSpPr>
          <p:spPr>
            <a:xfrm>
              <a:off x="1036" y="3921"/>
              <a:ext cx="14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矩形 397313"/>
          <p:cNvSpPr/>
          <p:nvPr/>
        </p:nvSpPr>
        <p:spPr>
          <a:xfrm>
            <a:off x="914400" y="228600"/>
            <a:ext cx="8401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Binary Tree Traversals</a:t>
            </a:r>
          </a:p>
        </p:txBody>
      </p:sp>
      <p:sp>
        <p:nvSpPr>
          <p:cNvPr id="397315" name="矩形 397314"/>
          <p:cNvSpPr/>
          <p:nvPr/>
        </p:nvSpPr>
        <p:spPr>
          <a:xfrm>
            <a:off x="685800" y="16764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000">
                <a:ea typeface="PMingLiU" pitchFamily="18" charset="-120"/>
              </a:rPr>
              <a:t>Let l, R, and r stand for moving left, visiting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the node, and moving right.</a:t>
            </a:r>
          </a:p>
          <a:p>
            <a:pPr lvl="0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There are six possible combinations of traversal</a:t>
            </a: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Adopt convention that we traverse left before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right, only 3 traversals remain</a:t>
            </a: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inorder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postorder</a:t>
            </a:r>
            <a:r>
              <a:rPr lang="en-US" altLang="zh-TW" sz="1800">
                <a:ea typeface="PMingLiU" pitchFamily="18" charset="-120"/>
              </a:rPr>
              <a:t>, preorder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标题 39833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 anchor="ctr">
            <a:normAutofit fontScale="90000"/>
          </a:bodyPr>
          <a:lstStyle/>
          <a:p>
            <a:r>
              <a:rPr lang="en-US" altLang="zh-CN"/>
              <a:t>Inorder Traversal</a:t>
            </a:r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In an inorder traversal a node is visited after its left subtree and before its right subtree</a:t>
            </a:r>
          </a:p>
        </p:txBody>
      </p:sp>
      <p:sp>
        <p:nvSpPr>
          <p:cNvPr id="398340" name="文本框 398339"/>
          <p:cNvSpPr txBox="1"/>
          <p:nvPr/>
        </p:nvSpPr>
        <p:spPr>
          <a:xfrm>
            <a:off x="4648200" y="1600200"/>
            <a:ext cx="4191000" cy="24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</p:txBody>
      </p:sp>
      <p:grpSp>
        <p:nvGrpSpPr>
          <p:cNvPr id="398341" name="组合 398340"/>
          <p:cNvGrpSpPr/>
          <p:nvPr/>
        </p:nvGrpSpPr>
        <p:grpSpPr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98342" name="组合 398341"/>
            <p:cNvGrpSpPr/>
            <p:nvPr/>
          </p:nvGrpSpPr>
          <p:grpSpPr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98343" name="椭圆 398342"/>
              <p:cNvSpPr/>
              <p:nvPr/>
            </p:nvSpPr>
            <p:spPr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4" name="椭圆 398343"/>
              <p:cNvSpPr/>
              <p:nvPr/>
            </p:nvSpPr>
            <p:spPr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98345" name="椭圆 398344"/>
              <p:cNvSpPr/>
              <p:nvPr/>
            </p:nvSpPr>
            <p:spPr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6" name="椭圆 398345"/>
              <p:cNvSpPr/>
              <p:nvPr/>
            </p:nvSpPr>
            <p:spPr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7" name="矩形 398346"/>
              <p:cNvSpPr/>
              <p:nvPr/>
            </p:nvSpPr>
            <p:spPr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8" name="矩形 398347"/>
              <p:cNvSpPr/>
              <p:nvPr/>
            </p:nvSpPr>
            <p:spPr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9" name="矩形 398348"/>
              <p:cNvSpPr/>
              <p:nvPr/>
            </p:nvSpPr>
            <p:spPr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0" name="矩形 398349"/>
              <p:cNvSpPr/>
              <p:nvPr/>
            </p:nvSpPr>
            <p:spPr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1" name="矩形 398350"/>
              <p:cNvSpPr/>
              <p:nvPr/>
            </p:nvSpPr>
            <p:spPr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cxnSp>
            <p:nvCxnSpPr>
              <p:cNvPr id="398352" name="直接箭头连接符 398351"/>
              <p:cNvCxnSpPr>
                <a:stCxn id="398343" idx="3"/>
                <a:endCxn id="398345" idx="7"/>
              </p:cNvCxnSpPr>
              <p:nvPr/>
            </p:nvCxnSpPr>
            <p:spPr>
              <a:xfrm flipH="1">
                <a:off x="3373" y="2467"/>
                <a:ext cx="79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3" name="直接箭头连接符 398352"/>
              <p:cNvCxnSpPr>
                <a:stCxn id="398344" idx="1"/>
                <a:endCxn id="398343" idx="5"/>
              </p:cNvCxnSpPr>
              <p:nvPr/>
            </p:nvCxnSpPr>
            <p:spPr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4" name="直接箭头连接符 398353"/>
              <p:cNvCxnSpPr>
                <a:stCxn id="398351" idx="0"/>
                <a:endCxn id="398344" idx="5"/>
              </p:cNvCxnSpPr>
              <p:nvPr/>
            </p:nvCxnSpPr>
            <p:spPr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5" name="直接箭头连接符 398354"/>
              <p:cNvCxnSpPr>
                <a:stCxn id="398350" idx="0"/>
                <a:endCxn id="398344" idx="3"/>
              </p:cNvCxnSpPr>
              <p:nvPr/>
            </p:nvCxnSpPr>
            <p:spPr>
              <a:xfrm flipV="1">
                <a:off x="448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6" name="直接箭头连接符 398355"/>
              <p:cNvCxnSpPr>
                <a:stCxn id="398349" idx="0"/>
                <a:endCxn id="398346" idx="5"/>
              </p:cNvCxnSpPr>
              <p:nvPr/>
            </p:nvCxnSpPr>
            <p:spPr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7" name="直接箭头连接符 398356"/>
              <p:cNvCxnSpPr>
                <a:stCxn id="398348" idx="0"/>
                <a:endCxn id="398346" idx="3"/>
              </p:cNvCxnSpPr>
              <p:nvPr/>
            </p:nvCxnSpPr>
            <p:spPr>
              <a:xfrm flipV="1">
                <a:off x="3528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8" name="直接箭头连接符 398357"/>
              <p:cNvCxnSpPr>
                <a:stCxn id="398347" idx="0"/>
                <a:endCxn id="398345" idx="3"/>
              </p:cNvCxnSpPr>
              <p:nvPr/>
            </p:nvCxnSpPr>
            <p:spPr>
              <a:xfrm flipV="1">
                <a:off x="304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9" name="直接箭头连接符 398358"/>
              <p:cNvCxnSpPr>
                <a:stCxn id="398346" idx="1"/>
                <a:endCxn id="398345" idx="5"/>
              </p:cNvCxnSpPr>
              <p:nvPr/>
            </p:nvCxnSpPr>
            <p:spPr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98360" name="文本框 398359"/>
            <p:cNvSpPr txBox="1"/>
            <p:nvPr/>
          </p:nvSpPr>
          <p:spPr>
            <a:xfrm>
              <a:off x="1710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98361" name="文本框 398360"/>
            <p:cNvSpPr txBox="1"/>
            <p:nvPr/>
          </p:nvSpPr>
          <p:spPr>
            <a:xfrm>
              <a:off x="1200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98362" name="文本框 398361"/>
            <p:cNvSpPr txBox="1"/>
            <p:nvPr/>
          </p:nvSpPr>
          <p:spPr>
            <a:xfrm>
              <a:off x="1470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98363" name="文本框 398362"/>
            <p:cNvSpPr txBox="1"/>
            <p:nvPr/>
          </p:nvSpPr>
          <p:spPr>
            <a:xfrm>
              <a:off x="2393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98364" name="文本框 398363"/>
            <p:cNvSpPr txBox="1"/>
            <p:nvPr/>
          </p:nvSpPr>
          <p:spPr>
            <a:xfrm>
              <a:off x="238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98365" name="文本框 398364"/>
            <p:cNvSpPr txBox="1"/>
            <p:nvPr/>
          </p:nvSpPr>
          <p:spPr>
            <a:xfrm>
              <a:off x="268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98366" name="文本框 398365"/>
            <p:cNvSpPr txBox="1"/>
            <p:nvPr/>
          </p:nvSpPr>
          <p:spPr>
            <a:xfrm>
              <a:off x="340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398367" name="文本框 398366"/>
            <p:cNvSpPr txBox="1"/>
            <p:nvPr/>
          </p:nvSpPr>
          <p:spPr>
            <a:xfrm>
              <a:off x="3119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398368" name="文本框 398367"/>
            <p:cNvSpPr txBox="1"/>
            <p:nvPr/>
          </p:nvSpPr>
          <p:spPr>
            <a:xfrm>
              <a:off x="2105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标题 39936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 anchor="ctr"/>
          <a:lstStyle/>
          <a:p>
            <a:r>
              <a:rPr lang="en-US" altLang="zh-CN"/>
              <a:t>Print Arithmetic Expressions</a:t>
            </a:r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/>
              <a:t>Specialization of an inorder traversal</a:t>
            </a:r>
          </a:p>
          <a:p>
            <a:pPr lvl="1">
              <a:lnSpc>
                <a:spcPct val="90000"/>
              </a:lnSpc>
            </a:pPr>
            <a:r>
              <a:rPr lang="en-US" altLang="zh-CN" sz="1400"/>
              <a:t>print operand or operator when visiting node</a:t>
            </a:r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“(“ before traversing left subtree</a:t>
            </a:r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“)“ after traversing right subtree</a:t>
            </a:r>
          </a:p>
        </p:txBody>
      </p:sp>
      <p:sp>
        <p:nvSpPr>
          <p:cNvPr id="399364" name="文本框 399363"/>
          <p:cNvSpPr txBox="1"/>
          <p:nvPr/>
        </p:nvSpPr>
        <p:spPr>
          <a:xfrm>
            <a:off x="4495800" y="1600200"/>
            <a:ext cx="3733800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b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))}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)}</a:t>
            </a:r>
          </a:p>
        </p:txBody>
      </p:sp>
      <p:grpSp>
        <p:nvGrpSpPr>
          <p:cNvPr id="399365" name="组合 39936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椭圆 399365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9" name="椭圆 399368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399370" name="矩形 399369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99371" name="矩形 399370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99372" name="矩形 399371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99373" name="矩形 399372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99374" name="矩形 399373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99375" name="直接箭头连接符 399374"/>
            <p:cNvCxnSpPr>
              <a:stCxn id="399366" idx="3"/>
              <a:endCxn id="399368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6" name="直接箭头连接符 399375"/>
            <p:cNvCxnSpPr>
              <a:stCxn id="399367" idx="1"/>
              <a:endCxn id="399366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7" name="直接箭头连接符 399376"/>
            <p:cNvCxnSpPr>
              <a:stCxn id="399374" idx="0"/>
              <a:endCxn id="399367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8" name="直接箭头连接符 399377"/>
            <p:cNvCxnSpPr>
              <a:stCxn id="399373" idx="0"/>
              <a:endCxn id="399367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9" name="直接箭头连接符 399378"/>
            <p:cNvCxnSpPr>
              <a:stCxn id="399372" idx="0"/>
              <a:endCxn id="399369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0" name="直接箭头连接符 399379"/>
            <p:cNvCxnSpPr>
              <a:stCxn id="399371" idx="0"/>
              <a:endCxn id="399369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1" name="直接箭头连接符 399380"/>
            <p:cNvCxnSpPr>
              <a:stCxn id="399370" idx="0"/>
              <a:endCxn id="399368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2" name="直接箭头连接符 399381"/>
            <p:cNvCxnSpPr>
              <a:stCxn id="399369" idx="1"/>
              <a:endCxn id="399368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99383" name="文本框 399382"/>
          <p:cNvSpPr txBox="1"/>
          <p:nvPr/>
        </p:nvSpPr>
        <p:spPr>
          <a:xfrm>
            <a:off x="4953000" y="51054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((2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a 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>
                <a:latin typeface="Tahoma" panose="020B0604030504040204" pitchFamily="34" charset="0"/>
              </a:rPr>
              <a:t> 1)) </a:t>
            </a:r>
            <a:r>
              <a:rPr lang="en-US" altLang="zh-CN">
                <a:latin typeface="Symbol" panose="05050102010706020507" pitchFamily="18" charset="2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 (3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ahoma" panose="020B0604030504040204" pitchFamily="34" charset="0"/>
              </a:rPr>
              <a:t>b))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 anchor="ctr"/>
          <a:lstStyle/>
          <a:p>
            <a:r>
              <a:rPr lang="en-US" altLang="zh-CN"/>
              <a:t>Evaluate Arithmetic Expressions</a:t>
            </a:r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recursive method returning the value of a subtree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when visiting an internal node, combine the values of the subtrees</a:t>
            </a:r>
          </a:p>
        </p:txBody>
      </p:sp>
      <p:sp>
        <p:nvSpPr>
          <p:cNvPr id="400388" name="文本框 400387"/>
          <p:cNvSpPr txBox="1"/>
          <p:nvPr/>
        </p:nvSpPr>
        <p:spPr>
          <a:xfrm>
            <a:off x="4543425" y="1698625"/>
            <a:ext cx="4191000" cy="27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</a:p>
        </p:txBody>
      </p:sp>
      <p:grpSp>
        <p:nvGrpSpPr>
          <p:cNvPr id="400389" name="组合 400388"/>
          <p:cNvGrpSpPr/>
          <p:nvPr/>
        </p:nvGrpSpPr>
        <p:grpSpPr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椭圆 40038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400391" name="椭圆 400390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400392" name="椭圆 400391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3" name="椭圆 400392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400394" name="矩形 400393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00395" name="矩形 40039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400396" name="矩形 400395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00397" name="矩形 400396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00398" name="矩形 400397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400399" name="直接箭头连接符 400398"/>
            <p:cNvCxnSpPr>
              <a:stCxn id="400390" idx="3"/>
              <a:endCxn id="400392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0" name="直接箭头连接符 400399"/>
            <p:cNvCxnSpPr>
              <a:stCxn id="400391" idx="1"/>
              <a:endCxn id="400390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1" name="直接箭头连接符 400400"/>
            <p:cNvCxnSpPr>
              <a:stCxn id="400398" idx="0"/>
              <a:endCxn id="400391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2" name="直接箭头连接符 400401"/>
            <p:cNvCxnSpPr>
              <a:stCxn id="400397" idx="0"/>
              <a:endCxn id="400391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3" name="直接箭头连接符 400402"/>
            <p:cNvCxnSpPr>
              <a:stCxn id="400396" idx="0"/>
              <a:endCxn id="400393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4" name="直接箭头连接符 400403"/>
            <p:cNvCxnSpPr>
              <a:stCxn id="400395" idx="0"/>
              <a:endCxn id="400393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5" name="直接箭头连接符 400404"/>
            <p:cNvCxnSpPr>
              <a:stCxn id="400394" idx="0"/>
              <a:endCxn id="400392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6" name="直接箭头连接符 400405"/>
            <p:cNvCxnSpPr>
              <a:stCxn id="400393" idx="1"/>
              <a:endCxn id="400392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标题 40140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 anchor="ctr"/>
          <a:lstStyle/>
          <a:p>
            <a:r>
              <a:rPr lang="en-US" altLang="zh-CN" sz="2800" err="1"/>
              <a:t>Creativity: </a:t>
            </a:r>
            <a:br>
              <a:rPr lang="en-US" altLang="zh-CN" sz="2800" err="1"/>
            </a:br>
            <a:r>
              <a:rPr lang="en-US" altLang="zh-CN" sz="2800" err="1"/>
              <a:t>pathLength(</a:t>
            </a:r>
            <a:r>
              <a:rPr lang="en-US" altLang="zh-CN" sz="2800" err="1">
                <a:solidFill>
                  <a:srgbClr val="000000"/>
                </a:solidFill>
              </a:rPr>
              <a:t>tree</a:t>
            </a:r>
            <a:r>
              <a:rPr lang="en-US" altLang="zh-CN" sz="2800"/>
              <a:t>) = </a:t>
            </a:r>
            <a:r>
              <a:rPr lang="en-US" altLang="zh-CN" sz="2800">
                <a:sym typeface="Symbol" panose="05050102010706020507" pitchFamily="18" charset="2"/>
              </a:rPr>
              <a:t> depth(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>
                <a:sym typeface="Symbol" panose="05050102010706020507" pitchFamily="18" charset="2"/>
              </a:rPr>
              <a:t>)   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tree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117600" y="1371600"/>
            <a:ext cx="6692900" cy="489108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pathLength</a:t>
            </a: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Input: a tree node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and an initial value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Output: the pathLength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of the tree with root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Usage: pl = pathLength(root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, 0);</a:t>
            </a:r>
          </a:p>
          <a:p>
            <a:pPr>
              <a:lnSpc>
                <a:spcPct val="90000"/>
              </a:lnSpc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(pathLength(leftChild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+ 1) +</a:t>
            </a:r>
          </a:p>
          <a:p>
            <a:pPr>
              <a:buNone/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		pathLength(rightChild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(v), n + 1) + 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CN" dirty="0"/>
              <a:t>Euler Tour Traversal (</a:t>
            </a:r>
            <a:r>
              <a:rPr lang="zh-CN" altLang="en-US"/>
              <a:t>欧拉环游遍历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973138" y="1371600"/>
            <a:ext cx="7485062" cy="2305050"/>
          </a:xfrm>
        </p:spPr>
        <p:txBody>
          <a:bodyPr/>
          <a:lstStyle/>
          <a:p>
            <a:r>
              <a:rPr lang="en-US" altLang="zh-CN" sz="1600"/>
              <a:t>Generic traversal of a binary tree</a:t>
            </a:r>
          </a:p>
          <a:p>
            <a:r>
              <a:rPr lang="en-US" altLang="zh-CN" sz="1600"/>
              <a:t>Includes a special cases the preorder, postorder and inorder traversals</a:t>
            </a:r>
          </a:p>
          <a:p>
            <a:r>
              <a:rPr lang="en-US" altLang="zh-CN" sz="1600"/>
              <a:t>Walk around the tree and visit each node three times:</a:t>
            </a:r>
          </a:p>
          <a:p>
            <a:pPr lvl="1"/>
            <a:r>
              <a:rPr lang="en-US" altLang="zh-CN" sz="1600"/>
              <a:t>on the left (preorder)</a:t>
            </a:r>
          </a:p>
          <a:p>
            <a:pPr lvl="1"/>
            <a:r>
              <a:rPr lang="en-US" altLang="zh-CN" sz="1600"/>
              <a:t>from below (inorder)</a:t>
            </a:r>
          </a:p>
          <a:p>
            <a:pPr lvl="1"/>
            <a:r>
              <a:rPr lang="en-US" altLang="zh-CN" sz="1600"/>
              <a:t>on the right (postorder)</a:t>
            </a:r>
          </a:p>
        </p:txBody>
      </p:sp>
      <p:grpSp>
        <p:nvGrpSpPr>
          <p:cNvPr id="402436" name="组合 402435"/>
          <p:cNvGrpSpPr/>
          <p:nvPr/>
        </p:nvGrpSpPr>
        <p:grpSpPr>
          <a:xfrm>
            <a:off x="2600325" y="3762375"/>
            <a:ext cx="5246688" cy="2790825"/>
            <a:chOff x="1638" y="2093"/>
            <a:chExt cx="3305" cy="1758"/>
          </a:xfrm>
        </p:grpSpPr>
        <p:sp>
          <p:nvSpPr>
            <p:cNvPr id="402437" name="椭圆 402436"/>
            <p:cNvSpPr/>
            <p:nvPr/>
          </p:nvSpPr>
          <p:spPr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402438" name="椭圆 402437"/>
            <p:cNvSpPr/>
            <p:nvPr/>
          </p:nvSpPr>
          <p:spPr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402439" name="椭圆 402438"/>
            <p:cNvSpPr/>
            <p:nvPr/>
          </p:nvSpPr>
          <p:spPr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402440" name="矩形 402439"/>
            <p:cNvSpPr/>
            <p:nvPr/>
          </p:nvSpPr>
          <p:spPr>
            <a:xfrm>
              <a:off x="1805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02441" name="矩形 402440"/>
            <p:cNvSpPr/>
            <p:nvPr/>
          </p:nvSpPr>
          <p:spPr>
            <a:xfrm>
              <a:off x="2489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402442" name="矩形 402441"/>
            <p:cNvSpPr/>
            <p:nvPr/>
          </p:nvSpPr>
          <p:spPr>
            <a:xfrm>
              <a:off x="3173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02443" name="矩形 402442"/>
            <p:cNvSpPr/>
            <p:nvPr/>
          </p:nvSpPr>
          <p:spPr>
            <a:xfrm>
              <a:off x="3857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402444" name="矩形 402443"/>
            <p:cNvSpPr/>
            <p:nvPr/>
          </p:nvSpPr>
          <p:spPr>
            <a:xfrm>
              <a:off x="4541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402445" name="直接箭头连接符 402444"/>
            <p:cNvCxnSpPr>
              <a:stCxn id="402438" idx="1"/>
              <a:endCxn id="402437" idx="5"/>
            </p:cNvCxnSpPr>
            <p:nvPr/>
          </p:nvCxnSpPr>
          <p:spPr>
            <a:xfrm flipH="1" flipV="1">
              <a:off x="3720" y="2448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6" name="直接箭头连接符 402445"/>
            <p:cNvCxnSpPr>
              <a:stCxn id="402444" idx="0"/>
              <a:endCxn id="402438" idx="5"/>
            </p:cNvCxnSpPr>
            <p:nvPr/>
          </p:nvCxnSpPr>
          <p:spPr>
            <a:xfrm flipH="1" flipV="1">
              <a:off x="4404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7" name="直接箭头连接符 402446"/>
            <p:cNvCxnSpPr>
              <a:stCxn id="402443" idx="0"/>
              <a:endCxn id="402438" idx="3"/>
            </p:cNvCxnSpPr>
            <p:nvPr/>
          </p:nvCxnSpPr>
          <p:spPr>
            <a:xfrm flipV="1">
              <a:off x="3977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8" name="直接箭头连接符 402447"/>
            <p:cNvCxnSpPr>
              <a:stCxn id="402442" idx="0"/>
              <a:endCxn id="402439" idx="5"/>
            </p:cNvCxnSpPr>
            <p:nvPr/>
          </p:nvCxnSpPr>
          <p:spPr>
            <a:xfrm flipH="1" flipV="1">
              <a:off x="3036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9" name="直接箭头连接符 402448"/>
            <p:cNvCxnSpPr>
              <a:stCxn id="402441" idx="0"/>
              <a:endCxn id="402439" idx="3"/>
            </p:cNvCxnSpPr>
            <p:nvPr/>
          </p:nvCxnSpPr>
          <p:spPr>
            <a:xfrm flipV="1">
              <a:off x="2609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0" name="任意多边形 402449"/>
            <p:cNvSpPr/>
            <p:nvPr/>
          </p:nvSpPr>
          <p:spPr>
            <a:xfrm>
              <a:off x="1638" y="2093"/>
              <a:ext cx="3305" cy="1758"/>
            </a:xfrm>
            <a:custGeom>
              <a:avLst/>
              <a:gdLst/>
              <a:ahLst/>
              <a:cxnLst/>
              <a:rect l="0" t="0" r="0" b="0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51" name="文本框 402450"/>
            <p:cNvSpPr txBox="1"/>
            <p:nvPr/>
          </p:nvSpPr>
          <p:spPr>
            <a:xfrm>
              <a:off x="1920" y="2640"/>
              <a:ext cx="1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L</a:t>
              </a:r>
            </a:p>
          </p:txBody>
        </p:sp>
        <p:sp>
          <p:nvSpPr>
            <p:cNvPr id="402452" name="文本框 402451"/>
            <p:cNvSpPr txBox="1"/>
            <p:nvPr/>
          </p:nvSpPr>
          <p:spPr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02453" name="文本框 402452"/>
            <p:cNvSpPr txBox="1"/>
            <p:nvPr/>
          </p:nvSpPr>
          <p:spPr>
            <a:xfrm>
              <a:off x="2400" y="2640"/>
              <a:ext cx="20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R</a:t>
              </a:r>
            </a:p>
          </p:txBody>
        </p:sp>
        <p:cxnSp>
          <p:nvCxnSpPr>
            <p:cNvPr id="402454" name="直接箭头连接符 402453"/>
            <p:cNvCxnSpPr>
              <a:stCxn id="402437" idx="3"/>
              <a:endCxn id="402457" idx="7"/>
            </p:cNvCxnSpPr>
            <p:nvPr/>
          </p:nvCxnSpPr>
          <p:spPr>
            <a:xfrm flipH="1">
              <a:off x="2352" y="2448"/>
              <a:ext cx="1198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5" name="直接箭头连接符 402454"/>
            <p:cNvCxnSpPr>
              <a:stCxn id="402440" idx="0"/>
              <a:endCxn id="402457" idx="3"/>
            </p:cNvCxnSpPr>
            <p:nvPr/>
          </p:nvCxnSpPr>
          <p:spPr>
            <a:xfrm flipV="1">
              <a:off x="1925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6" name="直接箭头连接符 402455"/>
            <p:cNvCxnSpPr>
              <a:stCxn id="402439" idx="1"/>
              <a:endCxn id="402457" idx="5"/>
            </p:cNvCxnSpPr>
            <p:nvPr/>
          </p:nvCxnSpPr>
          <p:spPr>
            <a:xfrm flipH="1" flipV="1">
              <a:off x="2352" y="2832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7" name="椭圆 402456"/>
            <p:cNvSpPr/>
            <p:nvPr/>
          </p:nvSpPr>
          <p:spPr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Euler Tour Traversal</a:t>
            </a:r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901700" y="1371600"/>
            <a:ext cx="7556500" cy="4891088"/>
          </a:xfrm>
        </p:spPr>
        <p:txBody>
          <a:bodyPr/>
          <a:lstStyle/>
          <a:p>
            <a:pPr>
              <a:buNone/>
            </a:pPr>
            <a:r>
              <a:rPr lang="en-US" altLang="zh-CN" sz="2000" err="1"/>
              <a:t>eulerTour(node</a:t>
            </a:r>
            <a:r>
              <a:rPr lang="en-US" altLang="zh-CN" sz="2000"/>
              <a:t> v) { </a:t>
            </a:r>
          </a:p>
          <a:p>
            <a:pPr>
              <a:buNone/>
            </a:pPr>
            <a:r>
              <a:rPr lang="en-US" altLang="zh-CN" sz="2000"/>
              <a:t>   perform action for visiting node on the left;</a:t>
            </a:r>
          </a:p>
          <a:p>
            <a:pPr>
              <a:buNone/>
            </a:pPr>
            <a:r>
              <a:rPr lang="en-US" altLang="zh-CN" sz="2000"/>
              <a:t>   if v is internal then</a:t>
            </a:r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-&gt;left);</a:t>
            </a:r>
          </a:p>
          <a:p>
            <a:pPr>
              <a:buNone/>
            </a:pPr>
            <a:r>
              <a:rPr lang="en-US" altLang="zh-CN" sz="2000"/>
              <a:t>   perform action for visiting node from below;</a:t>
            </a:r>
          </a:p>
          <a:p>
            <a:pPr>
              <a:buNone/>
            </a:pPr>
            <a:r>
              <a:rPr lang="en-US" altLang="zh-CN" sz="2000"/>
              <a:t>   if v is internal then</a:t>
            </a:r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-&gt;right);</a:t>
            </a:r>
          </a:p>
          <a:p>
            <a:pPr>
              <a:buNone/>
            </a:pPr>
            <a:r>
              <a:rPr lang="en-US" altLang="zh-CN" sz="2000"/>
              <a:t>   perform action for visiting node on the right;</a:t>
            </a:r>
          </a:p>
          <a:p>
            <a:pPr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标题 3676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Nature View of a Tree</a:t>
            </a:r>
          </a:p>
        </p:txBody>
      </p:sp>
      <p:sp>
        <p:nvSpPr>
          <p:cNvPr id="367619" name="文本框 367618"/>
          <p:cNvSpPr txBox="1"/>
          <p:nvPr/>
        </p:nvSpPr>
        <p:spPr>
          <a:xfrm>
            <a:off x="685800" y="4419600"/>
            <a:ext cx="16764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</a:p>
        </p:txBody>
      </p:sp>
      <p:sp>
        <p:nvSpPr>
          <p:cNvPr id="367620" name="文本框 367619"/>
          <p:cNvSpPr txBox="1"/>
          <p:nvPr/>
        </p:nvSpPr>
        <p:spPr>
          <a:xfrm>
            <a:off x="6781800" y="16764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</a:p>
        </p:txBody>
      </p:sp>
      <p:sp>
        <p:nvSpPr>
          <p:cNvPr id="367621" name="文本框 367620"/>
          <p:cNvSpPr txBox="1"/>
          <p:nvPr/>
        </p:nvSpPr>
        <p:spPr>
          <a:xfrm>
            <a:off x="6705600" y="4953000"/>
            <a:ext cx="990600" cy="6175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root</a:t>
            </a:r>
          </a:p>
        </p:txBody>
      </p:sp>
      <p:pic>
        <p:nvPicPr>
          <p:cNvPr id="367622" name="图片 367621" descr="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23" name="直接连接符 367622"/>
          <p:cNvSpPr/>
          <p:nvPr/>
        </p:nvSpPr>
        <p:spPr>
          <a:xfrm flipV="1">
            <a:off x="2286000" y="38862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4" name="直接连接符 367623"/>
          <p:cNvSpPr/>
          <p:nvPr/>
        </p:nvSpPr>
        <p:spPr>
          <a:xfrm flipV="1">
            <a:off x="2286000" y="38100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5" name="直接连接符 367624"/>
          <p:cNvSpPr/>
          <p:nvPr/>
        </p:nvSpPr>
        <p:spPr>
          <a:xfrm flipH="1">
            <a:off x="4800600" y="2057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6" name="直接连接符 367625"/>
          <p:cNvSpPr/>
          <p:nvPr/>
        </p:nvSpPr>
        <p:spPr>
          <a:xfrm flipH="1">
            <a:off x="4876800" y="2209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7" name="直接连接符 367626"/>
          <p:cNvSpPr/>
          <p:nvPr/>
        </p:nvSpPr>
        <p:spPr>
          <a:xfrm flipH="1">
            <a:off x="4648200" y="1905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8" name="直接连接符 367627"/>
          <p:cNvSpPr/>
          <p:nvPr/>
        </p:nvSpPr>
        <p:spPr>
          <a:xfrm>
            <a:off x="4419600" y="4419600"/>
            <a:ext cx="22098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标题 368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Computer Scientist’s View</a:t>
            </a:r>
          </a:p>
        </p:txBody>
      </p:sp>
      <p:pic>
        <p:nvPicPr>
          <p:cNvPr id="368643" name="图片 368642" descr="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4" name="文本框 368643"/>
          <p:cNvSpPr txBox="1"/>
          <p:nvPr/>
        </p:nvSpPr>
        <p:spPr>
          <a:xfrm>
            <a:off x="533400" y="4495800"/>
            <a:ext cx="19050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</a:p>
        </p:txBody>
      </p:sp>
      <p:sp>
        <p:nvSpPr>
          <p:cNvPr id="368645" name="直接连接符 368644"/>
          <p:cNvSpPr/>
          <p:nvPr/>
        </p:nvSpPr>
        <p:spPr>
          <a:xfrm flipV="1">
            <a:off x="2133600" y="36576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6" name="直接连接符 368645"/>
          <p:cNvSpPr/>
          <p:nvPr/>
        </p:nvSpPr>
        <p:spPr>
          <a:xfrm flipV="1">
            <a:off x="2209800" y="40386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7" name="直接连接符 368646"/>
          <p:cNvSpPr/>
          <p:nvPr/>
        </p:nvSpPr>
        <p:spPr>
          <a:xfrm flipH="1">
            <a:off x="4724400" y="3200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8" name="直接连接符 368647"/>
          <p:cNvSpPr/>
          <p:nvPr/>
        </p:nvSpPr>
        <p:spPr>
          <a:xfrm flipH="1">
            <a:off x="4800600" y="3352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9" name="文本框 368648"/>
          <p:cNvSpPr txBox="1"/>
          <p:nvPr/>
        </p:nvSpPr>
        <p:spPr>
          <a:xfrm>
            <a:off x="6705600" y="26670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</a:p>
        </p:txBody>
      </p:sp>
      <p:sp>
        <p:nvSpPr>
          <p:cNvPr id="368650" name="直接连接符 368649"/>
          <p:cNvSpPr/>
          <p:nvPr/>
        </p:nvSpPr>
        <p:spPr>
          <a:xfrm flipH="1">
            <a:off x="4572000" y="3048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grpSp>
        <p:nvGrpSpPr>
          <p:cNvPr id="368651" name="组合 368650"/>
          <p:cNvGrpSpPr/>
          <p:nvPr/>
        </p:nvGrpSpPr>
        <p:grpSpPr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文本框 368651"/>
            <p:cNvSpPr txBox="1"/>
            <p:nvPr/>
          </p:nvSpPr>
          <p:spPr>
            <a:xfrm>
              <a:off x="720" y="1104"/>
              <a:ext cx="624" cy="389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368653" name="直接连接符 368652"/>
            <p:cNvSpPr/>
            <p:nvPr/>
          </p:nvSpPr>
          <p:spPr>
            <a:xfrm>
              <a:off x="1200" y="1344"/>
              <a:ext cx="139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368654" name="组合 368653"/>
          <p:cNvGrpSpPr/>
          <p:nvPr/>
        </p:nvGrpSpPr>
        <p:grpSpPr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直接连接符 368654"/>
            <p:cNvSpPr/>
            <p:nvPr/>
          </p:nvSpPr>
          <p:spPr>
            <a:xfrm>
              <a:off x="2688" y="2064"/>
              <a:ext cx="0" cy="124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6" name="直接连接符 368655"/>
            <p:cNvSpPr/>
            <p:nvPr/>
          </p:nvSpPr>
          <p:spPr>
            <a:xfrm>
              <a:off x="2544" y="2256"/>
              <a:ext cx="0" cy="105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7" name="文本框 368656"/>
            <p:cNvSpPr txBox="1"/>
            <p:nvPr/>
          </p:nvSpPr>
          <p:spPr>
            <a:xfrm>
              <a:off x="2256" y="3264"/>
              <a:ext cx="105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nodes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标题 3696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What is a Tree</a:t>
            </a:r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7238" y="1371600"/>
            <a:ext cx="3311525" cy="4316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It is an abstract model of a hierarchical structure.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consists of nodes with a parent-child relation.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Applications: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Organization charts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File systems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Programming environments</a:t>
            </a:r>
          </a:p>
        </p:txBody>
      </p:sp>
      <p:grpSp>
        <p:nvGrpSpPr>
          <p:cNvPr id="369668" name="组合 369667"/>
          <p:cNvGrpSpPr/>
          <p:nvPr/>
        </p:nvGrpSpPr>
        <p:grpSpPr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369669" name="圆角矩形 369668"/>
            <p:cNvSpPr>
              <a:spLocks noChangeAspect="1"/>
            </p:cNvSpPr>
            <p:nvPr/>
          </p:nvSpPr>
          <p:spPr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Computers”R”Us</a:t>
              </a:r>
            </a:p>
          </p:txBody>
        </p:sp>
        <p:sp>
          <p:nvSpPr>
            <p:cNvPr id="369670" name="圆角矩形 369669"/>
            <p:cNvSpPr>
              <a:spLocks noChangeAspect="1"/>
            </p:cNvSpPr>
            <p:nvPr/>
          </p:nvSpPr>
          <p:spPr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Sales</a:t>
              </a:r>
            </a:p>
          </p:txBody>
        </p:sp>
        <p:sp>
          <p:nvSpPr>
            <p:cNvPr id="369671" name="圆角矩形 369670"/>
            <p:cNvSpPr>
              <a:spLocks noChangeAspect="1"/>
            </p:cNvSpPr>
            <p:nvPr/>
          </p:nvSpPr>
          <p:spPr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R&amp;D</a:t>
              </a:r>
            </a:p>
          </p:txBody>
        </p:sp>
        <p:sp>
          <p:nvSpPr>
            <p:cNvPr id="369672" name="圆角矩形 369671"/>
            <p:cNvSpPr>
              <a:spLocks noChangeAspect="1"/>
            </p:cNvSpPr>
            <p:nvPr/>
          </p:nvSpPr>
          <p:spPr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369673" name="圆角矩形 369672"/>
            <p:cNvSpPr>
              <a:spLocks noChangeAspect="1"/>
            </p:cNvSpPr>
            <p:nvPr/>
          </p:nvSpPr>
          <p:spPr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Laptops</a:t>
              </a:r>
            </a:p>
          </p:txBody>
        </p:sp>
        <p:sp>
          <p:nvSpPr>
            <p:cNvPr id="369674" name="圆角矩形 369673"/>
            <p:cNvSpPr>
              <a:spLocks noChangeAspect="1"/>
            </p:cNvSpPr>
            <p:nvPr/>
          </p:nvSpPr>
          <p:spPr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Desktops</a:t>
              </a:r>
            </a:p>
          </p:txBody>
        </p:sp>
        <p:sp>
          <p:nvSpPr>
            <p:cNvPr id="369675" name="圆角矩形 369674"/>
            <p:cNvSpPr>
              <a:spLocks noChangeAspect="1"/>
            </p:cNvSpPr>
            <p:nvPr/>
          </p:nvSpPr>
          <p:spPr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US</a:t>
              </a:r>
            </a:p>
          </p:txBody>
        </p:sp>
        <p:sp>
          <p:nvSpPr>
            <p:cNvPr id="369676" name="圆角矩形 369675"/>
            <p:cNvSpPr>
              <a:spLocks noChangeAspect="1"/>
            </p:cNvSpPr>
            <p:nvPr/>
          </p:nvSpPr>
          <p:spPr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International</a:t>
              </a:r>
            </a:p>
          </p:txBody>
        </p:sp>
        <p:cxnSp>
          <p:nvCxnSpPr>
            <p:cNvPr id="369677" name="直接箭头连接符 369676"/>
            <p:cNvCxnSpPr>
              <a:stCxn id="369669" idx="2"/>
              <a:endCxn id="369670" idx="0"/>
            </p:cNvCxnSpPr>
            <p:nvPr/>
          </p:nvCxnSpPr>
          <p:spPr>
            <a:xfrm flipH="1">
              <a:off x="2823" y="1205"/>
              <a:ext cx="105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8" name="直接箭头连接符 369677"/>
            <p:cNvCxnSpPr>
              <a:stCxn id="369669" idx="2"/>
              <a:endCxn id="369672" idx="0"/>
            </p:cNvCxnSpPr>
            <p:nvPr/>
          </p:nvCxnSpPr>
          <p:spPr>
            <a:xfrm>
              <a:off x="3874" y="1205"/>
              <a:ext cx="58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9" name="直接箭头连接符 369678"/>
            <p:cNvCxnSpPr>
              <a:stCxn id="369669" idx="2"/>
              <a:endCxn id="369671" idx="0"/>
            </p:cNvCxnSpPr>
            <p:nvPr/>
          </p:nvCxnSpPr>
          <p:spPr>
            <a:xfrm>
              <a:off x="3874" y="1205"/>
              <a:ext cx="140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0" name="直接箭头连接符 369679"/>
            <p:cNvCxnSpPr>
              <a:stCxn id="369672" idx="2"/>
              <a:endCxn id="369674" idx="0"/>
            </p:cNvCxnSpPr>
            <p:nvPr/>
          </p:nvCxnSpPr>
          <p:spPr>
            <a:xfrm>
              <a:off x="4455" y="1781"/>
              <a:ext cx="38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1" name="直接箭头连接符 369680"/>
            <p:cNvCxnSpPr>
              <a:stCxn id="369672" idx="2"/>
              <a:endCxn id="369673" idx="0"/>
            </p:cNvCxnSpPr>
            <p:nvPr/>
          </p:nvCxnSpPr>
          <p:spPr>
            <a:xfrm flipH="1">
              <a:off x="4083" y="1781"/>
              <a:ext cx="372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2" name="直接箭头连接符 369681"/>
            <p:cNvCxnSpPr>
              <a:stCxn id="369670" idx="2"/>
              <a:endCxn id="369676" idx="0"/>
            </p:cNvCxnSpPr>
            <p:nvPr/>
          </p:nvCxnSpPr>
          <p:spPr>
            <a:xfrm>
              <a:off x="2823" y="1781"/>
              <a:ext cx="395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3" name="直接箭头连接符 369682"/>
            <p:cNvCxnSpPr>
              <a:stCxn id="369670" idx="2"/>
              <a:endCxn id="369675" idx="0"/>
            </p:cNvCxnSpPr>
            <p:nvPr/>
          </p:nvCxnSpPr>
          <p:spPr>
            <a:xfrm flipH="1">
              <a:off x="2500" y="1781"/>
              <a:ext cx="323" cy="32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4" name="圆角矩形 369683"/>
            <p:cNvSpPr>
              <a:spLocks noChangeAspect="1"/>
            </p:cNvSpPr>
            <p:nvPr/>
          </p:nvSpPr>
          <p:spPr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Europe</a:t>
              </a:r>
            </a:p>
          </p:txBody>
        </p:sp>
        <p:sp>
          <p:nvSpPr>
            <p:cNvPr id="369685" name="圆角矩形 369684"/>
            <p:cNvSpPr>
              <a:spLocks noChangeAspect="1"/>
            </p:cNvSpPr>
            <p:nvPr/>
          </p:nvSpPr>
          <p:spPr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Asia</a:t>
              </a:r>
            </a:p>
          </p:txBody>
        </p:sp>
        <p:cxnSp>
          <p:nvCxnSpPr>
            <p:cNvPr id="369686" name="直接箭头连接符 369685"/>
            <p:cNvCxnSpPr>
              <a:stCxn id="369676" idx="2"/>
              <a:endCxn id="369685" idx="0"/>
            </p:cNvCxnSpPr>
            <p:nvPr/>
          </p:nvCxnSpPr>
          <p:spPr>
            <a:xfrm flipH="1">
              <a:off x="3210" y="2357"/>
              <a:ext cx="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7" name="直接箭头连接符 369686"/>
            <p:cNvCxnSpPr>
              <a:stCxn id="369676" idx="2"/>
              <a:endCxn id="369684" idx="0"/>
            </p:cNvCxnSpPr>
            <p:nvPr/>
          </p:nvCxnSpPr>
          <p:spPr>
            <a:xfrm flipH="1">
              <a:off x="2454" y="2357"/>
              <a:ext cx="764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8" name="圆角矩形 369687"/>
            <p:cNvSpPr>
              <a:spLocks noChangeAspect="1"/>
            </p:cNvSpPr>
            <p:nvPr/>
          </p:nvSpPr>
          <p:spPr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Canada</a:t>
              </a:r>
            </a:p>
          </p:txBody>
        </p:sp>
        <p:cxnSp>
          <p:nvCxnSpPr>
            <p:cNvPr id="369689" name="直接箭头连接符 369688"/>
            <p:cNvCxnSpPr>
              <a:stCxn id="369676" idx="2"/>
              <a:endCxn id="369688" idx="0"/>
            </p:cNvCxnSpPr>
            <p:nvPr/>
          </p:nvCxnSpPr>
          <p:spPr>
            <a:xfrm>
              <a:off x="3218" y="2357"/>
              <a:ext cx="765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等腰三角形 370689"/>
          <p:cNvSpPr/>
          <p:nvPr/>
        </p:nvSpPr>
        <p:spPr>
          <a:xfrm>
            <a:off x="6772275" y="327025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2651760" bIns="0" anchor="b" anchorCtr="1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subtree</a:t>
            </a:r>
          </a:p>
        </p:txBody>
      </p:sp>
      <p:sp>
        <p:nvSpPr>
          <p:cNvPr id="370691" name="标题 37069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Tree Terminology</a:t>
            </a:r>
          </a:p>
        </p:txBody>
      </p:sp>
      <p:sp>
        <p:nvSpPr>
          <p:cNvPr id="370692" name="文本占位符 37069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191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b="1"/>
              <a:t>Root</a:t>
            </a:r>
            <a:r>
              <a:rPr lang="en-US" altLang="zh-CN" sz="160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Siblings</a:t>
            </a:r>
            <a:r>
              <a:rPr lang="en-US" altLang="zh-CN" sz="160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Internal node</a:t>
            </a:r>
            <a:r>
              <a:rPr lang="en-US" altLang="zh-CN" sz="160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External node</a:t>
            </a:r>
            <a:r>
              <a:rPr lang="en-US" altLang="zh-CN" sz="160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Ancestors</a:t>
            </a:r>
            <a:r>
              <a:rPr lang="en-US" altLang="zh-CN" sz="1600"/>
              <a:t> of a node: parent, grandparent, grand-grandparent, etc.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Descendant</a:t>
            </a:r>
            <a:r>
              <a:rPr lang="en-US" altLang="zh-CN" sz="1600"/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Depth</a:t>
            </a:r>
            <a:r>
              <a:rPr lang="en-US" altLang="zh-CN" sz="1600"/>
              <a:t> of a node: number of ancestors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Height</a:t>
            </a:r>
            <a:r>
              <a:rPr lang="en-US" altLang="zh-CN" sz="1600"/>
              <a:t> of a tree: maximum depth of any node (3)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tree: the maximum number of its node.</a:t>
            </a:r>
          </a:p>
          <a:p>
            <a:pPr>
              <a:lnSpc>
                <a:spcPct val="80000"/>
              </a:lnSpc>
            </a:pPr>
            <a:endParaRPr lang="en-US" altLang="zh-CN" sz="1600"/>
          </a:p>
        </p:txBody>
      </p:sp>
      <p:grpSp>
        <p:nvGrpSpPr>
          <p:cNvPr id="370693" name="组合 370692"/>
          <p:cNvGrpSpPr/>
          <p:nvPr/>
        </p:nvGrpSpPr>
        <p:grpSpPr>
          <a:xfrm>
            <a:off x="5029200" y="2751138"/>
            <a:ext cx="3708400" cy="3116262"/>
            <a:chOff x="3135" y="1253"/>
            <a:chExt cx="2336" cy="1963"/>
          </a:xfrm>
        </p:grpSpPr>
        <p:sp>
          <p:nvSpPr>
            <p:cNvPr id="370694" name="圆角矩形 370693"/>
            <p:cNvSpPr>
              <a:spLocks noChangeAspect="1"/>
            </p:cNvSpPr>
            <p:nvPr/>
          </p:nvSpPr>
          <p:spPr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70695" name="圆角矩形 370694"/>
            <p:cNvSpPr>
              <a:spLocks noChangeAspect="1"/>
            </p:cNvSpPr>
            <p:nvPr/>
          </p:nvSpPr>
          <p:spPr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70696" name="圆角矩形 370695"/>
            <p:cNvSpPr>
              <a:spLocks noChangeAspect="1"/>
            </p:cNvSpPr>
            <p:nvPr/>
          </p:nvSpPr>
          <p:spPr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70697" name="圆角矩形 370696"/>
            <p:cNvSpPr>
              <a:spLocks noChangeAspect="1"/>
            </p:cNvSpPr>
            <p:nvPr/>
          </p:nvSpPr>
          <p:spPr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70698" name="圆角矩形 370697"/>
            <p:cNvSpPr>
              <a:spLocks noChangeAspect="1"/>
            </p:cNvSpPr>
            <p:nvPr/>
          </p:nvSpPr>
          <p:spPr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70699" name="圆角矩形 370698"/>
            <p:cNvSpPr>
              <a:spLocks noChangeAspect="1"/>
            </p:cNvSpPr>
            <p:nvPr/>
          </p:nvSpPr>
          <p:spPr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370700" name="圆角矩形 370699"/>
            <p:cNvSpPr>
              <a:spLocks noChangeAspect="1"/>
            </p:cNvSpPr>
            <p:nvPr/>
          </p:nvSpPr>
          <p:spPr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70701" name="圆角矩形 370700"/>
            <p:cNvSpPr>
              <a:spLocks noChangeAspect="1"/>
            </p:cNvSpPr>
            <p:nvPr/>
          </p:nvSpPr>
          <p:spPr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370702" name="直接箭头连接符 370701"/>
            <p:cNvCxnSpPr>
              <a:stCxn id="370694" idx="2"/>
              <a:endCxn id="370695" idx="0"/>
            </p:cNvCxnSpPr>
            <p:nvPr/>
          </p:nvCxnSpPr>
          <p:spPr>
            <a:xfrm flipH="1">
              <a:off x="3491" y="1494"/>
              <a:ext cx="833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3" name="直接箭头连接符 370702"/>
            <p:cNvCxnSpPr>
              <a:stCxn id="370694" idx="2"/>
              <a:endCxn id="370697" idx="0"/>
            </p:cNvCxnSpPr>
            <p:nvPr/>
          </p:nvCxnSpPr>
          <p:spPr>
            <a:xfrm>
              <a:off x="4324" y="1494"/>
              <a:ext cx="53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4" name="直接箭头连接符 370703"/>
            <p:cNvCxnSpPr>
              <a:stCxn id="370694" idx="2"/>
              <a:endCxn id="370696" idx="0"/>
            </p:cNvCxnSpPr>
            <p:nvPr/>
          </p:nvCxnSpPr>
          <p:spPr>
            <a:xfrm>
              <a:off x="4324" y="1494"/>
              <a:ext cx="1036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5" name="直接箭头连接符 370704"/>
            <p:cNvCxnSpPr>
              <a:stCxn id="370697" idx="2"/>
              <a:endCxn id="370699" idx="0"/>
            </p:cNvCxnSpPr>
            <p:nvPr/>
          </p:nvCxnSpPr>
          <p:spPr>
            <a:xfrm>
              <a:off x="4862" y="2071"/>
              <a:ext cx="257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6" name="直接箭头连接符 370705"/>
            <p:cNvCxnSpPr>
              <a:stCxn id="370697" idx="2"/>
              <a:endCxn id="370698" idx="0"/>
            </p:cNvCxnSpPr>
            <p:nvPr/>
          </p:nvCxnSpPr>
          <p:spPr>
            <a:xfrm flipH="1">
              <a:off x="4606" y="2071"/>
              <a:ext cx="256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7" name="直接箭头连接符 370706"/>
            <p:cNvCxnSpPr>
              <a:stCxn id="370695" idx="2"/>
              <a:endCxn id="370701" idx="0"/>
            </p:cNvCxnSpPr>
            <p:nvPr/>
          </p:nvCxnSpPr>
          <p:spPr>
            <a:xfrm>
              <a:off x="3491" y="2070"/>
              <a:ext cx="250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8" name="直接箭头连接符 370707"/>
            <p:cNvCxnSpPr>
              <a:stCxn id="370695" idx="2"/>
              <a:endCxn id="370700" idx="0"/>
            </p:cNvCxnSpPr>
            <p:nvPr/>
          </p:nvCxnSpPr>
          <p:spPr>
            <a:xfrm flipH="1">
              <a:off x="3239" y="2070"/>
              <a:ext cx="252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09" name="圆角矩形 370708"/>
            <p:cNvSpPr>
              <a:spLocks noChangeAspect="1"/>
            </p:cNvSpPr>
            <p:nvPr/>
          </p:nvSpPr>
          <p:spPr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710" name="圆角矩形 370709"/>
            <p:cNvSpPr>
              <a:spLocks noChangeAspect="1"/>
            </p:cNvSpPr>
            <p:nvPr/>
          </p:nvSpPr>
          <p:spPr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370711" name="直接箭头连接符 370710"/>
            <p:cNvCxnSpPr>
              <a:stCxn id="370701" idx="2"/>
              <a:endCxn id="370710" idx="0"/>
            </p:cNvCxnSpPr>
            <p:nvPr/>
          </p:nvCxnSpPr>
          <p:spPr>
            <a:xfrm>
              <a:off x="3741" y="2646"/>
              <a:ext cx="8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12" name="直接箭头连接符 370711"/>
            <p:cNvCxnSpPr>
              <a:stCxn id="370701" idx="2"/>
              <a:endCxn id="370709" idx="0"/>
            </p:cNvCxnSpPr>
            <p:nvPr/>
          </p:nvCxnSpPr>
          <p:spPr>
            <a:xfrm flipH="1">
              <a:off x="3380" y="2646"/>
              <a:ext cx="361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13" name="圆角矩形 370712"/>
            <p:cNvSpPr>
              <a:spLocks noChangeAspect="1"/>
            </p:cNvSpPr>
            <p:nvPr/>
          </p:nvSpPr>
          <p:spPr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370714" name="直接箭头连接符 370713"/>
            <p:cNvCxnSpPr>
              <a:stCxn id="370701" idx="2"/>
              <a:endCxn id="370713" idx="0"/>
            </p:cNvCxnSpPr>
            <p:nvPr/>
          </p:nvCxnSpPr>
          <p:spPr>
            <a:xfrm>
              <a:off x="3741" y="2646"/>
              <a:ext cx="392" cy="32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70715" name="矩形 370714" descr="Rectangle: Click to edit Master text styles&#10;Second level&#10;Third level&#10;Fourth level&#10;Fifth level"/>
          <p:cNvSpPr/>
          <p:nvPr/>
        </p:nvSpPr>
        <p:spPr>
          <a:xfrm>
            <a:off x="5181600" y="1600200"/>
            <a:ext cx="3505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600" b="1" err="1"/>
              <a:t>Subtree</a:t>
            </a:r>
            <a:r>
              <a:rPr lang="en-US" altLang="zh-CN" sz="1600"/>
              <a:t>: tree consisting of a node and its descendants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3717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ctr"/>
          <a:lstStyle/>
          <a:p>
            <a:r>
              <a:rPr lang="en-US" altLang="zh-CN"/>
              <a:t>Tree Properties</a:t>
            </a:r>
          </a:p>
        </p:txBody>
      </p:sp>
      <p:sp>
        <p:nvSpPr>
          <p:cNvPr id="371715" name="任意多边形 371714"/>
          <p:cNvSpPr/>
          <p:nvPr/>
        </p:nvSpPr>
        <p:spPr>
          <a:xfrm>
            <a:off x="6473825" y="26892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6" name="椭圆 371715"/>
          <p:cNvSpPr/>
          <p:nvPr/>
        </p:nvSpPr>
        <p:spPr>
          <a:xfrm>
            <a:off x="6400800" y="27432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7" name="任意多边形 371716"/>
          <p:cNvSpPr/>
          <p:nvPr/>
        </p:nvSpPr>
        <p:spPr>
          <a:xfrm>
            <a:off x="4416425" y="27654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8" name="任意多边形 371717"/>
          <p:cNvSpPr/>
          <p:nvPr/>
        </p:nvSpPr>
        <p:spPr>
          <a:xfrm>
            <a:off x="4672013" y="2800350"/>
            <a:ext cx="2073275" cy="2332038"/>
          </a:xfrm>
          <a:custGeom>
            <a:avLst/>
            <a:gdLst/>
            <a:ahLst/>
            <a:cxnLst/>
            <a:rect l="0" t="0" r="0" b="0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9" name="任意多边形 371718"/>
          <p:cNvSpPr/>
          <p:nvPr/>
        </p:nvSpPr>
        <p:spPr>
          <a:xfrm>
            <a:off x="6669088" y="3119438"/>
            <a:ext cx="2124075" cy="2393950"/>
          </a:xfrm>
          <a:custGeom>
            <a:avLst/>
            <a:gdLst/>
            <a:ahLst/>
            <a:cxnLst/>
            <a:rect l="0" t="0" r="0" b="0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0" name="任意多边形 371719"/>
          <p:cNvSpPr/>
          <p:nvPr/>
        </p:nvSpPr>
        <p:spPr>
          <a:xfrm>
            <a:off x="4929188" y="2908300"/>
            <a:ext cx="579437" cy="771525"/>
          </a:xfrm>
          <a:custGeom>
            <a:avLst/>
            <a:gdLst/>
            <a:ahLst/>
            <a:cxnLst/>
            <a:rect l="0" t="0" r="0" b="0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1" name="任意多边形 371720"/>
          <p:cNvSpPr/>
          <p:nvPr/>
        </p:nvSpPr>
        <p:spPr>
          <a:xfrm>
            <a:off x="4621213" y="2674938"/>
            <a:ext cx="2128837" cy="2486025"/>
          </a:xfrm>
          <a:custGeom>
            <a:avLst/>
            <a:gdLst/>
            <a:ahLst/>
            <a:cxnLst/>
            <a:rect l="0" t="0" r="0" b="0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2" name="椭圆 371721"/>
          <p:cNvSpPr/>
          <p:nvPr/>
        </p:nvSpPr>
        <p:spPr>
          <a:xfrm>
            <a:off x="4343400" y="28194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1723" name="组合 371722"/>
          <p:cNvGrpSpPr/>
          <p:nvPr/>
        </p:nvGrpSpPr>
        <p:grpSpPr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矩形 371723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1725" name="矩形 371724"/>
            <p:cNvSpPr/>
            <p:nvPr/>
          </p:nvSpPr>
          <p:spPr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1726" name="矩形 371725"/>
            <p:cNvSpPr/>
            <p:nvPr/>
          </p:nvSpPr>
          <p:spPr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1727" name="矩形 371726"/>
            <p:cNvSpPr/>
            <p:nvPr/>
          </p:nvSpPr>
          <p:spPr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1728" name="矩形 371727"/>
            <p:cNvSpPr/>
            <p:nvPr/>
          </p:nvSpPr>
          <p:spPr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71729" name="矩形 371728"/>
            <p:cNvSpPr/>
            <p:nvPr/>
          </p:nvSpPr>
          <p:spPr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1730" name="矩形 371729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71731" name="直接连接符 371730"/>
            <p:cNvSpPr/>
            <p:nvPr/>
          </p:nvSpPr>
          <p:spPr>
            <a:xfrm>
              <a:off x="1584" y="1633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2" name="直接连接符 371731"/>
            <p:cNvSpPr/>
            <p:nvPr/>
          </p:nvSpPr>
          <p:spPr>
            <a:xfrm flipH="1">
              <a:off x="1056" y="163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3" name="直接连接符 371732"/>
            <p:cNvSpPr/>
            <p:nvPr/>
          </p:nvSpPr>
          <p:spPr>
            <a:xfrm>
              <a:off x="1008" y="22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4" name="直接连接符 371733"/>
            <p:cNvSpPr/>
            <p:nvPr/>
          </p:nvSpPr>
          <p:spPr>
            <a:xfrm flipH="1">
              <a:off x="528" y="2208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5" name="直接连接符 371734"/>
            <p:cNvSpPr/>
            <p:nvPr/>
          </p:nvSpPr>
          <p:spPr>
            <a:xfrm>
              <a:off x="1152" y="2208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6" name="直接连接符 371735"/>
            <p:cNvSpPr/>
            <p:nvPr/>
          </p:nvSpPr>
          <p:spPr>
            <a:xfrm>
              <a:off x="1056" y="28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7" name="矩形 371736"/>
            <p:cNvSpPr/>
            <p:nvPr/>
          </p:nvSpPr>
          <p:spPr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71738" name="直接连接符 371737"/>
            <p:cNvSpPr/>
            <p:nvPr/>
          </p:nvSpPr>
          <p:spPr>
            <a:xfrm>
              <a:off x="1152" y="3600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9" name="矩形 371738"/>
            <p:cNvSpPr/>
            <p:nvPr/>
          </p:nvSpPr>
          <p:spPr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71740" name="直接连接符 371739"/>
            <p:cNvSpPr/>
            <p:nvPr/>
          </p:nvSpPr>
          <p:spPr>
            <a:xfrm flipH="1">
              <a:off x="576" y="360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1741" name="文本框 371740"/>
          <p:cNvSpPr txBox="1"/>
          <p:nvPr/>
        </p:nvSpPr>
        <p:spPr>
          <a:xfrm>
            <a:off x="4419600" y="1524000"/>
            <a:ext cx="4114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Property</a:t>
            </a:r>
            <a:r>
              <a:rPr lang="en-US" altLang="zh-CN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latin typeface="Times New Roman" panose="02020603050405020304" pitchFamily="18" charset="0"/>
              </a:rPr>
              <a:t>Value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Number of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Height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Root Node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Leaves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Interior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Ancestors of  H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Descendants of  B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Siblings of  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Right subtree</a:t>
            </a:r>
            <a:r>
              <a:rPr lang="en-US" altLang="zh-CN">
                <a:latin typeface="Times New Roman" panose="02020603050405020304" pitchFamily="18" charset="0"/>
              </a:rPr>
              <a:t> of 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Degree of this 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矩形 35842"/>
          <p:cNvSpPr/>
          <p:nvPr/>
        </p:nvSpPr>
        <p:spPr>
          <a:xfrm>
            <a:off x="1200785" y="334645"/>
            <a:ext cx="7237730" cy="9372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algn="ctr"/>
            <a:r>
              <a:rPr lang="en-US" altLang="zh-TW"/>
              <a:t>Level and Depth</a:t>
            </a:r>
          </a:p>
        </p:txBody>
      </p:sp>
      <p:graphicFrame>
        <p:nvGraphicFramePr>
          <p:cNvPr id="35844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979670" imgH="4076065" progId="OrgPlusWOPX.4">
                  <p:embed/>
                </p:oleObj>
              </mc:Choice>
              <mc:Fallback>
                <p:oleObj r:id="rId3" imgW="4979670" imgH="4076065" progId="OrgPlusWOPX.4">
                  <p:embed/>
                  <p:pic>
                    <p:nvPicPr>
                      <p:cNvPr id="35844" name="对象 358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46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</a:p>
          <a:p>
            <a:r>
              <a:rPr lang="en-US" altLang="zh-TW" err="1">
                <a:solidFill>
                  <a:schemeClr val="tx1"/>
                </a:solidFill>
              </a:rPr>
              <a:t>nonterminal</a:t>
            </a: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35849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35850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5851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35852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3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4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35855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6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7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8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9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60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35861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2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3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4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5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6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7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8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9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70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35871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35872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r>
              <a:rPr lang="zh-TW" altLang="en-US"/>
              <a:t>CHAPTER 5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TW" altLang="en-US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26</TotalTime>
  <Words>2005</Words>
  <Application>Microsoft Office PowerPoint</Application>
  <PresentationFormat>On-screen Show (4:3)</PresentationFormat>
  <Paragraphs>672</Paragraphs>
  <Slides>39</Slides>
  <Notes>35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微軟正黑體</vt:lpstr>
      <vt:lpstr>PMingLiU</vt:lpstr>
      <vt:lpstr>华文仿宋</vt:lpstr>
      <vt:lpstr>Arial</vt:lpstr>
      <vt:lpstr>Calibri</vt:lpstr>
      <vt:lpstr>Georgia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Organization Chart Add-in for Microsoft Office programs</vt:lpstr>
      <vt:lpstr>Microsoft Equation 3.0</vt:lpstr>
      <vt:lpstr>Introduction to Algorithm</vt:lpstr>
      <vt:lpstr>Tree classification</vt:lpstr>
      <vt:lpstr>Tree algorithm</vt:lpstr>
      <vt:lpstr>Nature View of a Tree</vt:lpstr>
      <vt:lpstr>Computer Scientist’s View</vt:lpstr>
      <vt:lpstr>What is a Tree</vt:lpstr>
      <vt:lpstr>Tree Terminology</vt:lpstr>
      <vt:lpstr>Tree Properties</vt:lpstr>
      <vt:lpstr>PowerPoint Presentation</vt:lpstr>
      <vt:lpstr>Tree ADT</vt:lpstr>
      <vt:lpstr>Intuitive Representation of Tree Node</vt:lpstr>
      <vt:lpstr>Trees</vt:lpstr>
      <vt:lpstr>A Tree Representation</vt:lpstr>
      <vt:lpstr>Left Child, Right Sibling Representation</vt:lpstr>
      <vt:lpstr>Tree Traversal</vt:lpstr>
      <vt:lpstr>Preorder Traversal</vt:lpstr>
      <vt:lpstr>Postorder Traversal</vt:lpstr>
      <vt:lpstr>Binary Tree</vt:lpstr>
      <vt:lpstr>BinaryTree ADT</vt:lpstr>
      <vt:lpstr>PowerPoint Presentation</vt:lpstr>
      <vt:lpstr>Differences Between A Tree and A Binary Tree</vt:lpstr>
      <vt:lpstr>Data Structure for Binary Trees</vt:lpstr>
      <vt:lpstr>Arithmetic Expression Tree</vt:lpstr>
      <vt:lpstr>Decision Tree</vt:lpstr>
      <vt:lpstr>PowerPoint Presentation</vt:lpstr>
      <vt:lpstr>PowerPoint Presentation</vt:lpstr>
      <vt:lpstr>Full Binary Tree</vt:lpstr>
      <vt:lpstr>Labeling Nodes In A Full Binary Tree</vt:lpstr>
      <vt:lpstr>Node Number Properties </vt:lpstr>
      <vt:lpstr>Node Number Properties </vt:lpstr>
      <vt:lpstr>Node Number Properties </vt:lpstr>
      <vt:lpstr>PowerPoint Presentation</vt:lpstr>
      <vt:lpstr>PowerPoint Presentation</vt:lpstr>
      <vt:lpstr>Inorder Traversal</vt:lpstr>
      <vt:lpstr>Print Arithmetic Expressions</vt:lpstr>
      <vt:lpstr>Evaluate Arithmetic Expressions</vt:lpstr>
      <vt:lpstr>Creativity:  pathLength(tree) =  depth(v)   v  tree</vt:lpstr>
      <vt:lpstr>Euler Tour Traversal (欧拉环游遍历)</vt:lpstr>
      <vt:lpstr>Euler Tour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Jinlin CHEN</cp:lastModifiedBy>
  <cp:revision>758</cp:revision>
  <dcterms:created xsi:type="dcterms:W3CDTF">2013-09-08T20:10:00Z</dcterms:created>
  <dcterms:modified xsi:type="dcterms:W3CDTF">2017-11-09T11:41:59Z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